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6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slide" Target="slide25.xml"/><Relationship Id="rId7" Type="http://schemas.openxmlformats.org/officeDocument/2006/relationships/slide" Target="slide4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36.xml"/><Relationship Id="rId4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2" action="ppaction://hlinksldjump"/>
              </a:rPr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3" action="ppaction://hlinksldjump"/>
              </a:rPr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4" action="ppaction://hlinksldjump"/>
              </a:rPr>
              <a:t>Processes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5" action="ppaction://hlinksldjump"/>
              </a:rPr>
              <a:t>Communication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6" action="ppaction://hlinksldjump"/>
              </a:rPr>
              <a:t>Interface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7" action="ppaction://hlinksldjump"/>
              </a:rPr>
              <a:t>Constraints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8" action="ppaction://hlinksldjump"/>
              </a:rPr>
              <a:t>Functional Coverage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 (1/1)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EEAB-F945-CCCC-5BB6-FF0F77A6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DA6D-C004-8954-2EA8-9AE711C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(1/2)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A3F0585-FAAC-90F5-39EA-7B39EF4A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分成三種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if-else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必須有一個分支執行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unique0-if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允許無匹配的情況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如果設計需要明確的優先級（條件可能重疊）</a:t>
            </a:r>
          </a:p>
        </p:txBody>
      </p:sp>
    </p:spTree>
    <p:extLst>
      <p:ext uri="{BB962C8B-B14F-4D97-AF65-F5344CB8AC3E}">
        <p14:creationId xmlns:p14="http://schemas.microsoft.com/office/powerpoint/2010/main" val="334948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330-CF62-46D4-FE2A-66D3CDF8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8297-BB63-21A9-C936-65BA273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6B0C8CE8-6761-8C06-B857-F9FF791C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24365"/>
              </p:ext>
            </p:extLst>
          </p:nvPr>
        </p:nvGraphicFramePr>
        <p:xfrm>
          <a:off x="838200" y="2159431"/>
          <a:ext cx="105156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25752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6921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1170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3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unique-if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unique0-if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條件互斥性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必須互斥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必須互斥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不要求互斥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多條件同時為真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按優先級執行第一個為真的分支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無條件為真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允許（執行 </a:t>
                      </a:r>
                      <a:r>
                        <a:rPr lang="en-US" altLang="zh-TW">
                          <a:effectLst/>
                        </a:rPr>
                        <a:t>else </a:t>
                      </a:r>
                      <a:r>
                        <a:rPr lang="zh-TW" altLang="en-US">
                          <a:effectLst/>
                        </a:rPr>
                        <a:t>或無動作）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允許（執行 </a:t>
                      </a:r>
                      <a:r>
                        <a:rPr lang="en-US" altLang="zh-TW" dirty="0">
                          <a:effectLst/>
                        </a:rPr>
                        <a:t>else </a:t>
                      </a:r>
                      <a:r>
                        <a:rPr lang="zh-TW" altLang="en-US" dirty="0">
                          <a:effectLst/>
                        </a:rPr>
                        <a:t>或無動作）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優先級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有明確優先級（從上到下）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解碼器、互斥控制邏輯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靈活的互斥邏輯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優先級編碼器、仲裁器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綜合優化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假設互斥，可能生成更小電路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假設互斥，允許無匹配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生成優先級邏輯，可能更大電路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3E4E-2440-8D30-9150-4C05670D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2297A-CF91-04C3-C760-A0A76A0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(1/2)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1A0A4-526A-954F-A6B5-229295D9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賦值分為兩類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阻塞賦值 </a:t>
            </a:r>
            <a:r>
              <a:rPr lang="en-US" altLang="zh-TW" dirty="0"/>
              <a:t>(Blocking Assignment) </a:t>
            </a:r>
          </a:p>
          <a:p>
            <a:pPr lvl="2"/>
            <a:r>
              <a:rPr lang="zh-TW" altLang="en-US" dirty="0"/>
              <a:t>阻塞賦值是立即執行的，當前語句完成賦值後，才會執行下一條語句。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非阻塞賦值 </a:t>
            </a:r>
            <a:r>
              <a:rPr lang="en-US" altLang="zh-TW" dirty="0"/>
              <a:t>(Non-Blocking Assignment)</a:t>
            </a:r>
          </a:p>
          <a:p>
            <a:pPr lvl="2"/>
            <a:r>
              <a:rPr lang="zh-TW" altLang="en-US" dirty="0"/>
              <a:t>非阻塞賦值是延遲執行的，</a:t>
            </a:r>
            <a:br>
              <a:rPr lang="en-US" altLang="zh-TW" dirty="0"/>
            </a:br>
            <a:r>
              <a:rPr lang="zh-TW" altLang="en-US" dirty="0"/>
              <a:t>賦值操作在當前模擬時間步（</a:t>
            </a:r>
            <a:r>
              <a:rPr lang="en-US" altLang="zh-TW" dirty="0"/>
              <a:t>time step</a:t>
            </a:r>
            <a:r>
              <a:rPr lang="zh-TW" altLang="en-US" dirty="0"/>
              <a:t>）的調度階段完成。</a:t>
            </a:r>
          </a:p>
        </p:txBody>
      </p:sp>
    </p:spTree>
    <p:extLst>
      <p:ext uri="{BB962C8B-B14F-4D97-AF65-F5344CB8AC3E}">
        <p14:creationId xmlns:p14="http://schemas.microsoft.com/office/powerpoint/2010/main" val="299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084A-D001-8580-0A37-1BA5AE8D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8EDD2-F9BD-1E64-2AE0-25DD88E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(2/2)</a:t>
            </a:r>
            <a:endParaRPr lang="zh-TW" altLang="en-US" sz="3600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2D1DC93-CEEF-5E76-2040-446F3D72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7736"/>
              </p:ext>
            </p:extLst>
          </p:nvPr>
        </p:nvGraphicFramePr>
        <p:xfrm>
          <a:off x="838200" y="2466409"/>
          <a:ext cx="105156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891592324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858761629"/>
                    </a:ext>
                  </a:extLst>
                </a:gridCol>
                <a:gridCol w="4156166">
                  <a:extLst>
                    <a:ext uri="{9D8B030D-6E8A-4147-A177-3AD203B41FA5}">
                      <a16:colId xmlns:a16="http://schemas.microsoft.com/office/drawing/2014/main" val="135135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阻塞賦值 </a:t>
                      </a:r>
                      <a:r>
                        <a:rPr lang="en-US" altLang="zh-TW" dirty="0"/>
                        <a:t>(=)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非阻塞賦值 </a:t>
                      </a:r>
                      <a:r>
                        <a:rPr lang="en-US" altLang="zh-TW"/>
                        <a:t>(&lt;=)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0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符號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&lt;=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執行時機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立即執行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延遲到模擬時間步結束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模擬行為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順序執行，立即更新變數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並行執行，所有更新同時發生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6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變數影響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後續語句使用更新後的值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後續語句使用舊值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組合邏輯（</a:t>
                      </a:r>
                      <a:r>
                        <a:rPr lang="en-US">
                          <a:effectLst/>
                        </a:rPr>
                        <a:t>always_comb）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時序邏輯（</a:t>
                      </a:r>
                      <a:r>
                        <a:rPr lang="en-US" dirty="0" err="1">
                          <a:effectLst/>
                        </a:rPr>
                        <a:t>always_ff</a:t>
                      </a:r>
                      <a:r>
                        <a:rPr lang="en-US" dirty="0">
                          <a:effectLst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硬體對應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模擬連線或組合邏輯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模擬寄存器或觸發器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潛在風險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在時序邏輯中可能導致 </a:t>
                      </a:r>
                      <a:r>
                        <a:rPr lang="en-US">
                          <a:effectLst/>
                        </a:rPr>
                        <a:t>race condition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在組合邏輯中可能導致不必要延遲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125B-B640-54E5-2AA2-69D2AA8C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1E13-904F-AC36-7145-DBE874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DBF86-4806-58C3-B255-57873115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pPr lvl="1"/>
            <a:r>
              <a:rPr lang="zh-TW" altLang="en-US" dirty="0"/>
              <a:t>可以消耗時間，使用</a:t>
            </a:r>
            <a:r>
              <a:rPr lang="en-US" altLang="zh-TW" dirty="0"/>
              <a:t>input, output, </a:t>
            </a:r>
            <a:r>
              <a:rPr lang="en-US" altLang="zh-TW" dirty="0" err="1"/>
              <a:t>inout</a:t>
            </a:r>
            <a:r>
              <a:rPr lang="en-US" altLang="zh-TW" dirty="0"/>
              <a:t> </a:t>
            </a:r>
            <a:r>
              <a:rPr lang="zh-TW" altLang="en-US" dirty="0"/>
              <a:t>來傳遞參數</a:t>
            </a:r>
            <a:endParaRPr lang="en-US" altLang="zh-TW" dirty="0"/>
          </a:p>
          <a:p>
            <a:pPr lvl="1"/>
            <a:r>
              <a:rPr lang="zh-TW" altLang="en-US" dirty="0"/>
              <a:t>不能使用</a:t>
            </a:r>
            <a:r>
              <a:rPr lang="en-US" altLang="zh-TW" dirty="0"/>
              <a:t>@(posedge)</a:t>
            </a:r>
            <a:r>
              <a:rPr lang="zh-TW" altLang="en-US" dirty="0"/>
              <a:t>和</a:t>
            </a:r>
            <a:r>
              <a:rPr lang="en-US" altLang="zh-TW" dirty="0"/>
              <a:t>@(negedge)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不可以消耗時間，所以不能有以下時間控制</a:t>
            </a:r>
            <a:r>
              <a:rPr lang="en-US" altLang="zh-TW" dirty="0"/>
              <a:t>statements</a:t>
            </a:r>
          </a:p>
          <a:p>
            <a:pPr lvl="2"/>
            <a:r>
              <a:rPr lang="en-US" altLang="zh-TW" dirty="0"/>
              <a:t>@, #, fork join, or wait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不能呼叫 </a:t>
            </a:r>
            <a:r>
              <a:rPr lang="en-US" altLang="zh-TW" dirty="0"/>
              <a:t>task</a:t>
            </a:r>
            <a:r>
              <a:rPr lang="zh-TW" altLang="en-US" dirty="0"/>
              <a:t>，因為 </a:t>
            </a:r>
            <a:r>
              <a:rPr lang="en-US" altLang="zh-TW" dirty="0"/>
              <a:t>task </a:t>
            </a:r>
            <a:r>
              <a:rPr lang="zh-TW" altLang="en-US" dirty="0"/>
              <a:t>可以消耗時間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6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FDD6-BAC4-6B2B-F173-428BDA9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1B0-EAD6-ED34-6602-5DEBAD6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EC1A54D-2706-07D6-4E6C-DC7FBD29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08650"/>
              </p:ext>
            </p:extLst>
          </p:nvPr>
        </p:nvGraphicFramePr>
        <p:xfrm>
          <a:off x="1190080" y="1816857"/>
          <a:ext cx="9811839" cy="4654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0613">
                  <a:extLst>
                    <a:ext uri="{9D8B030D-6E8A-4147-A177-3AD203B41FA5}">
                      <a16:colId xmlns:a16="http://schemas.microsoft.com/office/drawing/2014/main" val="4236410290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1031527539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3293534543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TW" altLang="en-US" sz="1700"/>
                        <a:t>特性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4088948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模擬時間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不消耗模擬時間（立即執行）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可以消耗模擬時間（支持延遲、等待）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2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返回值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可以有返回值（默認為 </a:t>
                      </a:r>
                      <a:r>
                        <a:rPr lang="en-US" sz="1700" dirty="0">
                          <a:effectLst/>
                        </a:rPr>
                        <a:t>void）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無返回值（僅通過 </a:t>
                      </a:r>
                      <a:r>
                        <a:rPr lang="en-US" altLang="zh-TW" sz="1700" dirty="0">
                          <a:effectLst/>
                        </a:rPr>
                        <a:t>output/</a:t>
                      </a:r>
                      <a:r>
                        <a:rPr lang="en-US" altLang="zh-TW" sz="1700" dirty="0" err="1">
                          <a:effectLst/>
                        </a:rPr>
                        <a:t>inout</a:t>
                      </a:r>
                      <a:r>
                        <a:rPr lang="en-US" altLang="zh-TW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傳遞結果）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601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語法結構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使用 </a:t>
                      </a:r>
                      <a:r>
                        <a:rPr lang="en-US" sz="1700">
                          <a:effectLst/>
                        </a:rPr>
                        <a:t>function </a:t>
                      </a:r>
                      <a:r>
                        <a:rPr lang="zh-TW" altLang="en-US" sz="1700">
                          <a:effectLst/>
                        </a:rPr>
                        <a:t>和 </a:t>
                      </a:r>
                      <a:r>
                        <a:rPr lang="en-US" sz="1700">
                          <a:effectLst/>
                        </a:rPr>
                        <a:t>endfunction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 </a:t>
                      </a:r>
                      <a:r>
                        <a:rPr lang="en-US" sz="1700" dirty="0">
                          <a:effectLst/>
                        </a:rPr>
                        <a:t>task </a:t>
                      </a:r>
                      <a:r>
                        <a:rPr lang="zh-TW" altLang="en-US" sz="1700" dirty="0">
                          <a:effectLst/>
                        </a:rPr>
                        <a:t>和 </a:t>
                      </a:r>
                      <a:r>
                        <a:rPr lang="en-US" sz="1700" dirty="0" err="1">
                          <a:effectLst/>
                        </a:rPr>
                        <a:t>endtask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893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時序控制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不能包含時序控制語句（如 </a:t>
                      </a:r>
                      <a:r>
                        <a:rPr lang="en-US" altLang="zh-TW" sz="1700" dirty="0">
                          <a:effectLst/>
                        </a:rPr>
                        <a:t>#</a:t>
                      </a:r>
                      <a:r>
                        <a:rPr lang="en-US" sz="1700" dirty="0">
                          <a:effectLst/>
                        </a:rPr>
                        <a:t>delay, @(posedge </a:t>
                      </a:r>
                      <a:r>
                        <a:rPr lang="en-US" sz="1700" dirty="0" err="1">
                          <a:effectLst/>
                        </a:rPr>
                        <a:t>clk</a:t>
                      </a:r>
                      <a:r>
                        <a:rPr lang="en-US" sz="1700" dirty="0">
                          <a:effectLst/>
                        </a:rPr>
                        <a:t>)）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可以包含時序控制語句</a:t>
                      </a:r>
                      <a:endParaRPr lang="en-US" altLang="zh-TW" sz="1700" dirty="0">
                        <a:effectLst/>
                      </a:endParaRPr>
                    </a:p>
                    <a:p>
                      <a:r>
                        <a:rPr lang="en-US" altLang="zh-TW" sz="1700" dirty="0">
                          <a:effectLst/>
                        </a:rPr>
                        <a:t>(delay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wait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@)</a:t>
                      </a:r>
                    </a:p>
                    <a:p>
                      <a:r>
                        <a:rPr lang="en-US" altLang="zh-TW" sz="1700" dirty="0">
                          <a:effectLst/>
                        </a:rPr>
                        <a:t>(</a:t>
                      </a:r>
                      <a:r>
                        <a:rPr lang="zh-TW" altLang="en-US" sz="1700" dirty="0">
                          <a:effectLst/>
                        </a:rPr>
                        <a:t>不能使用 </a:t>
                      </a:r>
                      <a:r>
                        <a:rPr lang="en-US" altLang="zh-TW" sz="1700" dirty="0" err="1">
                          <a:effectLst/>
                        </a:rPr>
                        <a:t>posedge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 err="1">
                          <a:effectLst/>
                        </a:rPr>
                        <a:t>negedge</a:t>
                      </a:r>
                      <a:r>
                        <a:rPr lang="en-US" altLang="zh-TW" sz="1700" dirty="0">
                          <a:effectLst/>
                        </a:rPr>
                        <a:t>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5486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賦值類型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</a:t>
                      </a:r>
                      <a:r>
                        <a:rPr lang="zh-TW" altLang="en-US" sz="1700" b="1" dirty="0">
                          <a:effectLst/>
                        </a:rPr>
                        <a:t>阻塞賦值 </a:t>
                      </a:r>
                      <a:r>
                        <a:rPr lang="en-US" altLang="zh-TW" sz="1700" b="1" dirty="0">
                          <a:effectLst/>
                        </a:rPr>
                        <a:t>(=)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可以使用</a:t>
                      </a:r>
                      <a:r>
                        <a:rPr lang="zh-TW" altLang="en-US" sz="1700" b="1" dirty="0">
                          <a:effectLst/>
                        </a:rPr>
                        <a:t>阻塞 </a:t>
                      </a:r>
                      <a:r>
                        <a:rPr lang="en-US" altLang="zh-TW" sz="1700" b="1" dirty="0">
                          <a:effectLst/>
                        </a:rPr>
                        <a:t>(=) </a:t>
                      </a:r>
                      <a:r>
                        <a:rPr lang="zh-TW" altLang="en-US" sz="1700" b="1" dirty="0">
                          <a:effectLst/>
                        </a:rPr>
                        <a:t>或非阻塞 </a:t>
                      </a:r>
                      <a:r>
                        <a:rPr lang="en-US" altLang="zh-TW" sz="1700" b="1" dirty="0">
                          <a:effectLst/>
                        </a:rPr>
                        <a:t>(&lt;=)</a:t>
                      </a:r>
                      <a:r>
                        <a:rPr lang="zh-TW" altLang="en-US" sz="1700" dirty="0">
                          <a:effectLst/>
                        </a:rPr>
                        <a:t> 賦值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300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輸入</a:t>
                      </a:r>
                      <a:r>
                        <a:rPr lang="en-US" altLang="zh-TW" sz="1700" b="1">
                          <a:effectLst/>
                        </a:rPr>
                        <a:t>/</a:t>
                      </a:r>
                      <a:r>
                        <a:rPr lang="zh-TW" altLang="en-US" sz="1700" b="1">
                          <a:effectLst/>
                        </a:rPr>
                        <a:t>輸出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582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調用場景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用於組合邏輯計算（例如數學運算、邏輯處理）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用於時序邏輯或行為模擬（例如測試平台、協議實現）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2155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執行範圍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必須在單個模擬時間步內完成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可以跨多個模擬時間步執行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AC83-0E4A-F251-0BDF-C4C3D74D2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6C57-A0ED-2F68-7C4C-1C3EE8E9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BF20A-1FA7-2C88-43D4-F5CED54A9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77210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609-0AC1-B325-F8B6-8A5D288D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E1EF-D28E-344E-3916-4B110FC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C98F15-E43A-2747-BB58-2B452E86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分成三種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/>
              <a:t>join</a:t>
            </a:r>
          </a:p>
          <a:p>
            <a:pPr lvl="2"/>
            <a:r>
              <a:rPr lang="zh-TW" altLang="en-US" dirty="0"/>
              <a:t>需要所有 </a:t>
            </a:r>
            <a:r>
              <a:rPr lang="en-US" altLang="zh-TW" dirty="0"/>
              <a:t>thread </a:t>
            </a:r>
            <a:r>
              <a:rPr lang="zh-TW" altLang="en-US" dirty="0"/>
              <a:t>完成後才會離開 </a:t>
            </a:r>
            <a:r>
              <a:rPr lang="en-US" altLang="zh-TW" dirty="0"/>
              <a:t>fork</a:t>
            </a:r>
            <a:r>
              <a:rPr lang="zh-TW" altLang="en-US" dirty="0"/>
              <a:t> 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join_any</a:t>
            </a:r>
            <a:endParaRPr lang="en-US" altLang="zh-TW" dirty="0"/>
          </a:p>
          <a:p>
            <a:pPr lvl="2"/>
            <a:r>
              <a:rPr lang="zh-TW" altLang="en-US" dirty="0"/>
              <a:t>只要有其中一個 </a:t>
            </a:r>
            <a:r>
              <a:rPr lang="en-US" altLang="zh-TW" dirty="0"/>
              <a:t>thread </a:t>
            </a:r>
            <a:r>
              <a:rPr lang="zh-TW" altLang="en-US" dirty="0"/>
              <a:t>完成，就會離開 </a:t>
            </a:r>
            <a:r>
              <a:rPr lang="en-US" altLang="zh-TW" dirty="0"/>
              <a:t>fork 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join_none</a:t>
            </a:r>
            <a:endParaRPr lang="en-US" altLang="zh-TW" dirty="0"/>
          </a:p>
          <a:p>
            <a:pPr lvl="2"/>
            <a:r>
              <a:rPr lang="zh-TW" altLang="en-US" dirty="0"/>
              <a:t>不管 </a:t>
            </a:r>
            <a:r>
              <a:rPr lang="en-US" altLang="zh-TW" dirty="0"/>
              <a:t>thread</a:t>
            </a:r>
            <a:r>
              <a:rPr lang="zh-TW" altLang="en-US" dirty="0"/>
              <a:t> 是否完成，都直接離開</a:t>
            </a:r>
            <a:r>
              <a:rPr lang="en-US" altLang="zh-TW" dirty="0"/>
              <a:t>fork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 descr="fork-join">
            <a:extLst>
              <a:ext uri="{FF2B5EF4-FFF2-40B4-BE49-F238E27FC236}">
                <a16:creationId xmlns:a16="http://schemas.microsoft.com/office/drawing/2014/main" id="{0AA6CE6C-6F36-BB25-E023-61C14ED6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22" y="4651601"/>
            <a:ext cx="5292755" cy="20741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7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26B5-BD18-7827-BA3E-235BA8DD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A887E-692A-AC8E-3807-F2BF9CD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8EF8B7-4121-3819-FDEF-4AC1663A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兩種後續指令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disable fork </a:t>
            </a:r>
          </a:p>
          <a:p>
            <a:pPr lvl="2"/>
            <a:r>
              <a:rPr lang="zh-TW" altLang="en-US" dirty="0"/>
              <a:t>關閉 </a:t>
            </a:r>
            <a:r>
              <a:rPr lang="en-US" altLang="zh-TW" dirty="0"/>
              <a:t>fork </a:t>
            </a:r>
            <a:r>
              <a:rPr lang="zh-TW" altLang="en-US" dirty="0"/>
              <a:t>內所有 </a:t>
            </a:r>
            <a:r>
              <a:rPr lang="en-US" altLang="zh-TW" dirty="0"/>
              <a:t>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wait fork</a:t>
            </a:r>
          </a:p>
          <a:p>
            <a:pPr lvl="2"/>
            <a:r>
              <a:rPr lang="zh-TW" altLang="en-US" dirty="0"/>
              <a:t>等待所有 </a:t>
            </a:r>
            <a:r>
              <a:rPr lang="en-US" altLang="zh-TW" dirty="0"/>
              <a:t>thread </a:t>
            </a:r>
            <a:r>
              <a:rPr lang="zh-TW" altLang="en-US" dirty="0"/>
              <a:t>完成後，再繼續執行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576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09C2-153D-E6CE-AB11-0BAE25733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6ADA6-96C3-DA56-817F-6E7A80CA7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2C5AAD-46D0-C5DD-7EF2-198A0AC9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Communiction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44761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38721-6357-0C22-61C1-BD5016BA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95C44-BFE2-1C63-4126-0DB16612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Communiction</a:t>
            </a:r>
            <a:r>
              <a:rPr lang="en-US" altLang="zh-TW" dirty="0"/>
              <a:t> (1/6)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4C1B7-C54A-996B-CDB9-07174BE8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SV </a:t>
            </a:r>
            <a:r>
              <a:rPr lang="zh-TW" altLang="en-US" dirty="0"/>
              <a:t>分成三種 </a:t>
            </a:r>
            <a:r>
              <a:rPr lang="en-US" altLang="zh-TW" dirty="0" err="1"/>
              <a:t>Communiction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46284D-FA25-4D44-6A89-87280E03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22" y="2879271"/>
            <a:ext cx="9497356" cy="30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40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8AB77-9F53-6FA4-EDF9-989DB0B0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43C5C-7B7A-ECD5-C960-545F55C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(2/6)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567AE6-D425-7C49-39F2-2239381E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Create event</a:t>
            </a:r>
          </a:p>
          <a:p>
            <a:pPr lvl="1"/>
            <a:r>
              <a:rPr lang="en-US" altLang="zh-TW" dirty="0"/>
              <a:t>event 	</a:t>
            </a:r>
            <a:r>
              <a:rPr lang="en-US" altLang="zh-TW" dirty="0" err="1"/>
              <a:t>eventA</a:t>
            </a:r>
            <a:r>
              <a:rPr lang="en-US" altLang="zh-TW" dirty="0"/>
              <a:t>;  	// Creates an event called "</a:t>
            </a:r>
            <a:r>
              <a:rPr lang="en-US" altLang="zh-TW" dirty="0" err="1"/>
              <a:t>eventA</a:t>
            </a:r>
            <a:r>
              <a:rPr lang="en-US" altLang="zh-TW" dirty="0"/>
              <a:t>“</a:t>
            </a:r>
          </a:p>
          <a:p>
            <a:r>
              <a:rPr lang="en-US" altLang="zh-TW" dirty="0"/>
              <a:t>Trigger event</a:t>
            </a:r>
          </a:p>
          <a:p>
            <a:pPr lvl="1"/>
            <a:r>
              <a:rPr lang="en-US" altLang="zh-TW" dirty="0"/>
              <a:t>-&gt; </a:t>
            </a:r>
            <a:r>
              <a:rPr lang="en-US" altLang="zh-TW" dirty="0" err="1"/>
              <a:t>eventA</a:t>
            </a:r>
            <a:r>
              <a:rPr lang="en-US" altLang="zh-TW" dirty="0"/>
              <a:t>; 	</a:t>
            </a:r>
          </a:p>
          <a:p>
            <a:r>
              <a:rPr lang="en-US" altLang="zh-TW" dirty="0"/>
              <a:t>Wait for event to happen</a:t>
            </a:r>
          </a:p>
          <a:p>
            <a:pPr lvl="1"/>
            <a:r>
              <a:rPr lang="en-US" altLang="zh-TW" dirty="0"/>
              <a:t>@eventA; 		    </a:t>
            </a:r>
            <a:r>
              <a:rPr lang="en-US" altLang="zh-TW" sz="1800" dirty="0"/>
              <a:t>// Use "@" operator to wait for an event</a:t>
            </a:r>
            <a:endParaRPr lang="en-US" altLang="zh-TW" sz="1400" dirty="0"/>
          </a:p>
          <a:p>
            <a:pPr lvl="1"/>
            <a:r>
              <a:rPr lang="en-US" altLang="zh-TW" dirty="0"/>
              <a:t>wait (</a:t>
            </a:r>
            <a:r>
              <a:rPr lang="en-US" altLang="zh-TW" dirty="0" err="1"/>
              <a:t>eventA.triggered</a:t>
            </a:r>
            <a:r>
              <a:rPr lang="en-US" altLang="zh-TW" dirty="0"/>
              <a:t>);   </a:t>
            </a:r>
            <a:r>
              <a:rPr lang="en-US" altLang="zh-TW" sz="1800" dirty="0"/>
              <a:t>// Or use the wait statement with "</a:t>
            </a:r>
            <a:r>
              <a:rPr lang="en-US" altLang="zh-TW" sz="1800" dirty="0" err="1"/>
              <a:t>eventA.triggered</a:t>
            </a:r>
            <a:r>
              <a:rPr lang="en-US" altLang="zh-TW" sz="1800" dirty="0"/>
              <a:t>“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.triggered</a:t>
            </a:r>
            <a:r>
              <a:rPr lang="zh-TW" altLang="en-US" dirty="0"/>
              <a:t> 可以避免 </a:t>
            </a:r>
            <a:r>
              <a:rPr lang="en-US" altLang="zh-TW" dirty="0"/>
              <a:t>race condition</a:t>
            </a:r>
          </a:p>
          <a:p>
            <a:r>
              <a:rPr lang="en-US" altLang="zh-TW" dirty="0" err="1"/>
              <a:t>wait_order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用來判斷多個 </a:t>
            </a:r>
            <a:r>
              <a:rPr lang="en-US" altLang="zh-TW" dirty="0"/>
              <a:t>event </a:t>
            </a:r>
            <a:r>
              <a:rPr lang="zh-TW" altLang="en-US" dirty="0"/>
              <a:t>有沒有照順序</a:t>
            </a:r>
            <a:r>
              <a:rPr lang="en-US" altLang="zh-TW" dirty="0"/>
              <a:t>trigger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err="1"/>
              <a:t>wait_order</a:t>
            </a:r>
            <a:r>
              <a:rPr lang="en-US" altLang="zh-TW" dirty="0"/>
              <a:t>(a, b)   // </a:t>
            </a:r>
            <a:r>
              <a:rPr lang="zh-TW" altLang="en-US" dirty="0"/>
              <a:t>觸發順序 </a:t>
            </a:r>
            <a:r>
              <a:rPr lang="en-US" altLang="zh-TW" dirty="0"/>
              <a:t>-&gt; a   -&gt; b</a:t>
            </a:r>
          </a:p>
        </p:txBody>
      </p:sp>
    </p:spTree>
    <p:extLst>
      <p:ext uri="{BB962C8B-B14F-4D97-AF65-F5344CB8AC3E}">
        <p14:creationId xmlns:p14="http://schemas.microsoft.com/office/powerpoint/2010/main" val="383749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14389-0B22-F8C3-E2DB-FA098FD2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0C22-ACF7-6E46-1AEF-5FDBAF6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(3/6)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CA18A7-69AE-3BF1-3303-6D47E7D4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semaphore</a:t>
            </a:r>
          </a:p>
          <a:p>
            <a:pPr lvl="1"/>
            <a:r>
              <a:rPr lang="en-US" altLang="zh-TW" dirty="0"/>
              <a:t>semaphore key;</a:t>
            </a:r>
            <a:br>
              <a:rPr lang="en-US" altLang="zh-TW" dirty="0"/>
            </a:br>
            <a:r>
              <a:rPr lang="en-US" altLang="zh-TW" dirty="0"/>
              <a:t>key = new (1);        // Argument to new () defines the number of keys.</a:t>
            </a:r>
          </a:p>
          <a:p>
            <a:r>
              <a:rPr lang="en-US" altLang="zh-TW" dirty="0"/>
              <a:t>Use semaphore</a:t>
            </a:r>
          </a:p>
          <a:p>
            <a:pPr lvl="1"/>
            <a:r>
              <a:rPr lang="en-US" altLang="zh-TW" dirty="0"/>
              <a:t>get () </a:t>
            </a:r>
          </a:p>
          <a:p>
            <a:pPr lvl="2"/>
            <a:r>
              <a:rPr lang="en-US" altLang="zh-TW" dirty="0"/>
              <a:t>get the key by using get (), the keyword which will wait until a key is available</a:t>
            </a:r>
          </a:p>
          <a:p>
            <a:pPr lvl="1"/>
            <a:r>
              <a:rPr lang="en-US" altLang="zh-TW" dirty="0"/>
              <a:t>put()</a:t>
            </a:r>
          </a:p>
          <a:p>
            <a:pPr lvl="2"/>
            <a:r>
              <a:rPr lang="en-US" altLang="zh-TW" dirty="0"/>
              <a:t>put the key back using the put () keyword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12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5D6F1-404D-9175-2724-E3E6E28D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061A6-61CC-2B04-DA3C-51A59CA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(4/6)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A95157-1F6E-5ACF-6734-53993764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Semaphore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3D696-2939-E451-1291-7AB382BA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95" y="2580483"/>
            <a:ext cx="8933209" cy="36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8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F581-B314-B169-4CDC-ACA41640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755A-7D32-13C6-01C4-9041303D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(5/6)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546A11-C0B2-8275-DE09-3087FC78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mailbox</a:t>
            </a:r>
          </a:p>
          <a:p>
            <a:pPr lvl="1"/>
            <a:r>
              <a:rPr lang="en-US" altLang="zh-TW" dirty="0"/>
              <a:t>mailbox </a:t>
            </a:r>
            <a:r>
              <a:rPr lang="en-US" altLang="zh-TW" dirty="0" err="1"/>
              <a:t>mbx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Use mailbox</a:t>
            </a:r>
          </a:p>
          <a:p>
            <a:pPr lvl="1"/>
            <a:r>
              <a:rPr lang="en-US" altLang="zh-TW" dirty="0" err="1"/>
              <a:t>mbx.put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  //</a:t>
            </a:r>
            <a:r>
              <a:rPr lang="zh-TW" altLang="en-US" dirty="0"/>
              <a:t> 放入物件</a:t>
            </a:r>
            <a:endParaRPr lang="en-US" altLang="zh-TW" dirty="0"/>
          </a:p>
          <a:p>
            <a:pPr lvl="1"/>
            <a:r>
              <a:rPr lang="en-US" altLang="zh-TW" dirty="0" err="1"/>
              <a:t>mbx.get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取出物件</a:t>
            </a:r>
          </a:p>
        </p:txBody>
      </p:sp>
    </p:spTree>
    <p:extLst>
      <p:ext uri="{BB962C8B-B14F-4D97-AF65-F5344CB8AC3E}">
        <p14:creationId xmlns:p14="http://schemas.microsoft.com/office/powerpoint/2010/main" val="559800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3A65-3D77-63CA-1855-B710A44B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514A7-810C-3861-9500-A6AB19C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(6/6)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290C4A-5CD7-ECC8-8EE7-7D8B8BDA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Mailbox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2CE9DB-93FB-9124-A879-C630126A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56" y="681037"/>
            <a:ext cx="6240212" cy="57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8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E7CA-04F3-FB4F-99A5-769562A5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68F07-F108-CDAA-67BF-C14F7B2E1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322D99-88F6-4350-7A5E-3EB5F555A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62344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60BA-323B-0FB2-4554-54427975E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B28A8-DD92-A88A-8006-453AB10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 </a:t>
            </a:r>
            <a:r>
              <a:rPr lang="en-US" altLang="zh-TW"/>
              <a:t>(1/3)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F99619-2E06-883B-1440-054D84EE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r>
              <a:rPr lang="zh-TW" altLang="en-US" dirty="0"/>
              <a:t>是一種將訊號封裝到區塊中的方法</a:t>
            </a:r>
            <a:endParaRPr lang="en-US" altLang="zh-TW" dirty="0"/>
          </a:p>
          <a:p>
            <a:r>
              <a:rPr lang="zh-TW" altLang="en-US" dirty="0"/>
              <a:t>所有相關訊號被組合在一起形成一個</a:t>
            </a:r>
            <a:r>
              <a:rPr lang="en-US" altLang="zh-TW" dirty="0"/>
              <a:t>Interface</a:t>
            </a:r>
            <a:r>
              <a:rPr lang="zh-TW" altLang="en-US" dirty="0"/>
              <a:t>區塊</a:t>
            </a:r>
            <a:endParaRPr lang="en-US" altLang="zh-TW" dirty="0"/>
          </a:p>
          <a:p>
            <a:r>
              <a:rPr lang="en-US" altLang="zh-TW" dirty="0"/>
              <a:t>Interface </a:t>
            </a:r>
            <a:r>
              <a:rPr lang="zh-TW" altLang="en-US" dirty="0"/>
              <a:t>可以重複用於其他項目。</a:t>
            </a:r>
            <a:endParaRPr lang="en-US" altLang="zh-TW" dirty="0"/>
          </a:p>
          <a:p>
            <a:r>
              <a:rPr lang="zh-TW" altLang="en-US" dirty="0"/>
              <a:t>且與 </a:t>
            </a:r>
            <a:r>
              <a:rPr lang="en-US" altLang="zh-TW" dirty="0"/>
              <a:t>DUT </a:t>
            </a:r>
            <a:r>
              <a:rPr lang="zh-TW" altLang="en-US" dirty="0"/>
              <a:t>和其他驗證組件的連接也變得更加容易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8438B3-DC65-E6D2-0194-D576A0C7172C}"/>
              </a:ext>
            </a:extLst>
          </p:cNvPr>
          <p:cNvSpPr txBox="1"/>
          <p:nvPr/>
        </p:nvSpPr>
        <p:spPr>
          <a:xfrm>
            <a:off x="3296728" y="4270223"/>
            <a:ext cx="5598543" cy="208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// </a:t>
            </a:r>
            <a:r>
              <a:rPr lang="zh-TW" altLang="en-US" dirty="0"/>
              <a:t>以下是一個 </a:t>
            </a:r>
            <a:r>
              <a:rPr lang="en-US" altLang="zh-TW" dirty="0"/>
              <a:t>APB bus protocol </a:t>
            </a:r>
            <a:r>
              <a:rPr lang="zh-TW" altLang="en-US" dirty="0"/>
              <a:t>的 </a:t>
            </a:r>
            <a:r>
              <a:rPr lang="en-US" altLang="zh-TW" dirty="0"/>
              <a:t>interface</a:t>
            </a:r>
          </a:p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interface </a:t>
            </a:r>
            <a:r>
              <a:rPr lang="en-US" altLang="zh-TW" dirty="0" err="1"/>
              <a:t>apb_if</a:t>
            </a:r>
            <a:r>
              <a:rPr lang="en-US" altLang="zh-TW" dirty="0"/>
              <a:t> (input pclk);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[31:0]    </a:t>
            </a:r>
            <a:r>
              <a:rPr lang="en-US" altLang="zh-TW" dirty="0" err="1"/>
              <a:t>paddr</a:t>
            </a:r>
            <a:r>
              <a:rPr lang="en-US" altLang="zh-TW" dirty="0"/>
              <a:t>;   // address </a:t>
            </a:r>
            <a:r>
              <a:rPr lang="zh-TW" altLang="en-US" dirty="0"/>
              <a:t>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pwdata</a:t>
            </a:r>
            <a:r>
              <a:rPr lang="en-US" altLang="zh-TW" dirty="0"/>
              <a:t>;  // write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prdata</a:t>
            </a:r>
            <a:r>
              <a:rPr lang="en-US" altLang="zh-TW" dirty="0"/>
              <a:t>;  // read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          </a:t>
            </a:r>
            <a:r>
              <a:rPr lang="en-US" altLang="zh-TW" dirty="0" err="1"/>
              <a:t>penable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pwrite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psel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2252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BAEC1-82EB-B757-387C-2420CEB5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E2074-38AB-3784-4C84-0BAE6A91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modport  (2/3)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ABD3B5-11FA-FA00-B5AE-7BB4C430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Modport </a:t>
            </a:r>
            <a:r>
              <a:rPr lang="zh-TW" altLang="en-US" dirty="0"/>
              <a:t>可以用來定義 </a:t>
            </a:r>
            <a:r>
              <a:rPr lang="en-US" altLang="zh-TW" dirty="0"/>
              <a:t>interface </a:t>
            </a:r>
            <a:r>
              <a:rPr lang="zh-TW" altLang="en-US" dirty="0"/>
              <a:t>內的訊號，</a:t>
            </a:r>
            <a:br>
              <a:rPr lang="en-US" altLang="zh-TW" dirty="0"/>
            </a:br>
            <a:r>
              <a:rPr lang="zh-TW" altLang="en-US" dirty="0"/>
              <a:t>用在不同 </a:t>
            </a:r>
            <a:r>
              <a:rPr lang="en-US" altLang="zh-TW" dirty="0"/>
              <a:t>module </a:t>
            </a:r>
            <a:r>
              <a:rPr lang="zh-TW" altLang="en-US" dirty="0"/>
              <a:t>上時的輸入輸出關係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C04D46-CB10-AA25-6047-A5571C9B2332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myBus</a:t>
            </a:r>
            <a:r>
              <a:rPr lang="en-US" altLang="zh-TW" dirty="0"/>
              <a:t> (input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[7:0]  data;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     enable;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 err="1"/>
              <a:t>TestBench</a:t>
            </a:r>
            <a:r>
              <a:rPr lang="en-US" altLang="zh-TW" dirty="0"/>
              <a:t>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input and 'write' </a:t>
            </a:r>
            <a:r>
              <a:rPr lang="zh-TW" altLang="en-US" dirty="0"/>
              <a:t>是 </a:t>
            </a:r>
            <a:r>
              <a:rPr lang="en-US" altLang="zh-TW" dirty="0"/>
              <a:t>output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TB  (input data, </a:t>
            </a:r>
            <a:r>
              <a:rPr lang="en-US" altLang="zh-TW" dirty="0" err="1"/>
              <a:t>clk</a:t>
            </a:r>
            <a:r>
              <a:rPr lang="en-US" altLang="zh-TW" dirty="0"/>
              <a:t>, output enable);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/>
              <a:t>DUT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output and 'enable' </a:t>
            </a:r>
            <a:r>
              <a:rPr lang="zh-TW" altLang="en-US" dirty="0"/>
              <a:t>是 </a:t>
            </a:r>
            <a:r>
              <a:rPr lang="en-US" altLang="zh-TW" dirty="0"/>
              <a:t>input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DUT (output data, input enable,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313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A1BE-90CF-3EC5-4900-8784765D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59E31-6ADA-EA43-840C-3C63EC5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Clocking block (3/3)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D3F1C6-D226-2874-6CFF-FEC132C8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Clocking block </a:t>
            </a:r>
            <a:r>
              <a:rPr lang="zh-TW" altLang="en-US" dirty="0"/>
              <a:t>可以用來降低 </a:t>
            </a:r>
            <a:r>
              <a:rPr lang="en-US" altLang="zh-TW" dirty="0"/>
              <a:t>module </a:t>
            </a:r>
            <a:r>
              <a:rPr lang="zh-TW" altLang="en-US" dirty="0"/>
              <a:t>跟 </a:t>
            </a:r>
            <a:r>
              <a:rPr lang="en-US" altLang="zh-TW" dirty="0"/>
              <a:t>module </a:t>
            </a:r>
            <a:r>
              <a:rPr lang="zh-TW" altLang="en-US" dirty="0"/>
              <a:t>連接時，</a:t>
            </a:r>
            <a:br>
              <a:rPr lang="en-US" altLang="zh-TW" dirty="0"/>
            </a:br>
            <a:r>
              <a:rPr lang="zh-TW" altLang="en-US" dirty="0"/>
              <a:t>所產生的訊號取樣 </a:t>
            </a:r>
            <a:r>
              <a:rPr lang="en-US" altLang="zh-TW" dirty="0"/>
              <a:t>race condition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F04DEB-88BC-7943-BD8C-B29C30715414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my_int</a:t>
            </a:r>
            <a:r>
              <a:rPr lang="en-US" altLang="zh-TW" dirty="0"/>
              <a:t> (input bit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// Rest of interface code</a:t>
            </a:r>
          </a:p>
          <a:p>
            <a:endParaRPr lang="en-US" altLang="zh-TW" dirty="0"/>
          </a:p>
          <a:p>
            <a:r>
              <a:rPr lang="en-US" altLang="zh-TW" dirty="0"/>
              <a:t>        clocking </a:t>
            </a:r>
            <a:r>
              <a:rPr lang="en-US" altLang="zh-TW" dirty="0" err="1"/>
              <a:t>cb_clk</a:t>
            </a:r>
            <a:r>
              <a:rPr lang="en-US" altLang="zh-TW" dirty="0"/>
              <a:t> @(posedge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    // </a:t>
            </a:r>
            <a:r>
              <a:rPr lang="zh-TW" altLang="en-US" dirty="0"/>
              <a:t>定義 </a:t>
            </a:r>
            <a:r>
              <a:rPr lang="en-US" altLang="zh-TW" dirty="0"/>
              <a:t>input </a:t>
            </a:r>
            <a:r>
              <a:rPr lang="zh-TW" altLang="en-US" dirty="0"/>
              <a:t>提前 </a:t>
            </a:r>
            <a:r>
              <a:rPr lang="en-US" altLang="zh-TW" dirty="0"/>
              <a:t>3ns </a:t>
            </a:r>
            <a:r>
              <a:rPr lang="zh-TW" altLang="en-US" dirty="0"/>
              <a:t>取樣</a:t>
            </a:r>
            <a:r>
              <a:rPr lang="en-US" altLang="zh-TW" dirty="0"/>
              <a:t>, output </a:t>
            </a:r>
            <a:r>
              <a:rPr lang="zh-TW" altLang="en-US" dirty="0"/>
              <a:t>延後 </a:t>
            </a:r>
            <a:r>
              <a:rPr lang="en-US" altLang="zh-TW" dirty="0"/>
              <a:t>2 ns </a:t>
            </a:r>
            <a:r>
              <a:rPr lang="zh-TW" altLang="en-US" dirty="0"/>
              <a:t>取樣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default input #3ns output #2ns;  </a:t>
            </a:r>
          </a:p>
          <a:p>
            <a:r>
              <a:rPr lang="en-US" altLang="zh-TW" dirty="0"/>
              <a:t>	input enable;</a:t>
            </a:r>
          </a:p>
          <a:p>
            <a:r>
              <a:rPr lang="en-US" altLang="zh-TW" dirty="0"/>
              <a:t>	output data;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endclocking</a:t>
            </a:r>
            <a:endParaRPr lang="en-US" altLang="zh-TW" dirty="0"/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753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01739-F6C5-2F52-9E90-50E69F27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76E75-F1EB-013B-A47B-A02E227FB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A0E66-128C-4067-B965-91FE03EC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Constraints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5517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AD1EA-8AE5-90F3-3B27-77AC74C71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D56AD-70CF-8CB7-4B07-C3163A25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</a:t>
            </a:r>
            <a:r>
              <a:rPr lang="zh-TW" altLang="en-US" dirty="0"/>
              <a:t>變數</a:t>
            </a:r>
            <a:r>
              <a:rPr lang="en-US" altLang="zh-TW" dirty="0"/>
              <a:t>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BAA5C9-2123-1122-A60A-E5ED360D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</a:t>
            </a:r>
          </a:p>
          <a:p>
            <a:pPr lvl="1"/>
            <a:r>
              <a:rPr lang="zh-TW" altLang="en-US" dirty="0"/>
              <a:t>會隨機產生數值</a:t>
            </a:r>
            <a:endParaRPr lang="en-US" altLang="zh-TW" dirty="0"/>
          </a:p>
          <a:p>
            <a:r>
              <a:rPr lang="en-US" altLang="zh-TW" dirty="0" err="1"/>
              <a:t>randc</a:t>
            </a:r>
            <a:endParaRPr lang="en-US" altLang="zh-TW" dirty="0"/>
          </a:p>
          <a:p>
            <a:pPr lvl="1"/>
            <a:r>
              <a:rPr lang="zh-TW" altLang="en-US" dirty="0"/>
              <a:t>會隨機產生數值，且在一週期內數值不重複，等所有可能都出現過後，才會結束週期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A80880-3F68-8AB9-8475-219E40A0907A}"/>
              </a:ext>
            </a:extLst>
          </p:cNvPr>
          <p:cNvSpPr txBox="1"/>
          <p:nvPr/>
        </p:nvSpPr>
        <p:spPr>
          <a:xfrm>
            <a:off x="3921629" y="3738963"/>
            <a:ext cx="4231771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class Packet;</a:t>
            </a:r>
          </a:p>
          <a:p>
            <a:r>
              <a:rPr lang="en-US" altLang="zh-TW" sz="1400" dirty="0"/>
              <a:t>    </a:t>
            </a:r>
            <a:r>
              <a:rPr lang="en-US" altLang="zh-TW" sz="1400" dirty="0" err="1">
                <a:solidFill>
                  <a:srgbClr val="FF0000"/>
                </a:solidFill>
              </a:rPr>
              <a:t>randc</a:t>
            </a:r>
            <a:r>
              <a:rPr lang="en-US" altLang="zh-TW" sz="1400" dirty="0"/>
              <a:t> bit [2:0] data;</a:t>
            </a:r>
          </a:p>
          <a:p>
            <a:r>
              <a:rPr lang="en-US" altLang="zh-TW" sz="1400" dirty="0" err="1"/>
              <a:t>endclass</a:t>
            </a:r>
            <a:endParaRPr lang="en-US" altLang="zh-TW" sz="1400" dirty="0"/>
          </a:p>
          <a:p>
            <a:br>
              <a:rPr lang="en-US" altLang="zh-TW" sz="1400" dirty="0"/>
            </a:br>
            <a:r>
              <a:rPr lang="en-US" altLang="zh-TW" sz="1400" dirty="0"/>
              <a:t>module tb;</a:t>
            </a:r>
          </a:p>
          <a:p>
            <a:r>
              <a:rPr lang="en-US" altLang="zh-TW" sz="1400" dirty="0"/>
              <a:t>    initial begin</a:t>
            </a:r>
          </a:p>
          <a:p>
            <a:r>
              <a:rPr lang="en-US" altLang="zh-TW" sz="1400" dirty="0"/>
              <a:t>        Packet pkt = new ();</a:t>
            </a:r>
          </a:p>
          <a:p>
            <a:r>
              <a:rPr lang="en-US" altLang="zh-TW" sz="1400" dirty="0"/>
              <a:t>        for (int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0 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&lt; 10;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 begin</a:t>
            </a:r>
          </a:p>
          <a:p>
            <a:r>
              <a:rPr lang="en-US" altLang="zh-TW" sz="1400" dirty="0"/>
              <a:t>            </a:t>
            </a:r>
            <a:r>
              <a:rPr lang="en-US" altLang="zh-TW" sz="1400" dirty="0" err="1"/>
              <a:t>pkt.randomize</a:t>
            </a:r>
            <a:r>
              <a:rPr lang="en-US" altLang="zh-TW" sz="1400" dirty="0"/>
              <a:t> ();</a:t>
            </a:r>
          </a:p>
          <a:p>
            <a:r>
              <a:rPr lang="en-US" altLang="zh-TW" sz="1400" dirty="0"/>
              <a:t>            $display ("</a:t>
            </a:r>
            <a:r>
              <a:rPr lang="en-US" altLang="zh-TW" sz="1400" dirty="0" err="1"/>
              <a:t>itr</a:t>
            </a:r>
            <a:r>
              <a:rPr lang="en-US" altLang="zh-TW" sz="1400" dirty="0"/>
              <a:t>=%0d data=0x%0h",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pkt.data</a:t>
            </a:r>
            <a:r>
              <a:rPr lang="en-US" altLang="zh-TW" sz="1400" dirty="0"/>
              <a:t>);</a:t>
            </a:r>
          </a:p>
          <a:p>
            <a:r>
              <a:rPr lang="en-US" altLang="zh-TW" sz="1400" dirty="0"/>
              <a:t>        end</a:t>
            </a:r>
          </a:p>
          <a:p>
            <a:r>
              <a:rPr lang="en-US" altLang="zh-TW" sz="1400" dirty="0"/>
              <a:t>    end</a:t>
            </a:r>
          </a:p>
          <a:p>
            <a:r>
              <a:rPr lang="en-US" altLang="zh-TW" sz="1400" dirty="0" err="1"/>
              <a:t>endmodule</a:t>
            </a:r>
            <a:endParaRPr lang="en-US" altLang="zh-TW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E1707C-A417-75A8-1EBD-77A217C9912B}"/>
              </a:ext>
            </a:extLst>
          </p:cNvPr>
          <p:cNvSpPr/>
          <p:nvPr/>
        </p:nvSpPr>
        <p:spPr>
          <a:xfrm>
            <a:off x="8338457" y="3738963"/>
            <a:ext cx="2541814" cy="2893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>
                <a:solidFill>
                  <a:schemeClr val="tx1"/>
                </a:solidFill>
              </a:rPr>
              <a:t>// </a:t>
            </a:r>
            <a:r>
              <a:rPr lang="zh-TW" altLang="en-US" sz="1400" dirty="0">
                <a:solidFill>
                  <a:schemeClr val="tx1"/>
                </a:solidFill>
              </a:rPr>
              <a:t>執行結果</a:t>
            </a:r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=0 data=0x6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=1 data=0x3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=2 data=0x4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=3 data=0x7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=4 data=0x0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=5 data=0x1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=6 data=0x5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=7 data=0x2  // </a:t>
            </a:r>
            <a:r>
              <a:rPr lang="zh-TW" altLang="en-US" sz="1400" dirty="0">
                <a:solidFill>
                  <a:schemeClr val="tx1"/>
                </a:solidFill>
              </a:rPr>
              <a:t>一個週期結束，以上數字不重複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=8 data=0x5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=9 data=0x0</a:t>
            </a:r>
          </a:p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35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82196-1FAD-17E2-8ABE-268BB4620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616B5-4A86-D192-DA53-85A7E0C1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blocks</a:t>
            </a:r>
            <a:r>
              <a:rPr lang="zh-TW" altLang="en-US" dirty="0"/>
              <a:t> 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72CB59C-6D66-4C5B-9A4D-08ED2D5A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可以針對 </a:t>
            </a:r>
            <a:r>
              <a:rPr lang="en-US" altLang="zh-TW" dirty="0"/>
              <a:t>random </a:t>
            </a:r>
            <a:r>
              <a:rPr lang="zh-TW" altLang="en-US" dirty="0"/>
              <a:t>變數做限制</a:t>
            </a:r>
            <a:endParaRPr lang="en-US" altLang="zh-TW" dirty="0"/>
          </a:p>
          <a:p>
            <a:r>
              <a:rPr lang="zh-TW" altLang="en-US" dirty="0"/>
              <a:t>在做</a:t>
            </a:r>
            <a:r>
              <a:rPr lang="en-US" altLang="zh-TW" dirty="0"/>
              <a:t>randomize() </a:t>
            </a:r>
            <a:r>
              <a:rPr lang="zh-TW" altLang="en-US" dirty="0"/>
              <a:t>時，變數會依照 </a:t>
            </a:r>
            <a:r>
              <a:rPr lang="en-US" altLang="zh-TW" dirty="0"/>
              <a:t>Constraint blocks</a:t>
            </a:r>
            <a:r>
              <a:rPr lang="zh-TW" altLang="en-US" dirty="0"/>
              <a:t> 內容</a:t>
            </a:r>
            <a:br>
              <a:rPr lang="en-US" altLang="zh-TW" dirty="0"/>
            </a:br>
            <a:r>
              <a:rPr lang="zh-TW" altLang="en-US" dirty="0"/>
              <a:t>隨機化出符合規定的數值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2A86FF-4F86-B69F-46F3-60979D95F864}"/>
              </a:ext>
            </a:extLst>
          </p:cNvPr>
          <p:cNvSpPr txBox="1"/>
          <p:nvPr/>
        </p:nvSpPr>
        <p:spPr>
          <a:xfrm>
            <a:off x="2449104" y="3726577"/>
            <a:ext cx="72937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class ABC;</a:t>
            </a:r>
          </a:p>
          <a:p>
            <a:r>
              <a:rPr lang="en-US" altLang="zh-TW" dirty="0"/>
              <a:t>    rand bit [3:0] mode;</a:t>
            </a:r>
          </a:p>
          <a:p>
            <a:br>
              <a:rPr lang="en-US" altLang="zh-TW" dirty="0"/>
            </a:br>
            <a:r>
              <a:rPr lang="en-US" altLang="zh-TW" dirty="0"/>
              <a:t>    // </a:t>
            </a:r>
            <a:r>
              <a:rPr lang="zh-TW" altLang="en-US" dirty="0"/>
              <a:t>建立一個 </a:t>
            </a:r>
            <a:r>
              <a:rPr lang="en-US" altLang="zh-TW" dirty="0"/>
              <a:t>constrain block </a:t>
            </a:r>
            <a:r>
              <a:rPr lang="zh-TW" altLang="en-US" dirty="0"/>
              <a:t>來限制 </a:t>
            </a:r>
            <a:r>
              <a:rPr lang="en-US" altLang="zh-TW" dirty="0"/>
              <a:t>mode </a:t>
            </a:r>
            <a:r>
              <a:rPr lang="zh-TW" altLang="en-US" dirty="0"/>
              <a:t>的數值範圍， </a:t>
            </a:r>
            <a:r>
              <a:rPr lang="en-US" altLang="zh-TW" dirty="0"/>
              <a:t>2 &lt; mode &lt;= 6</a:t>
            </a:r>
          </a:p>
          <a:p>
            <a:r>
              <a:rPr lang="en-US" altLang="zh-TW" dirty="0"/>
              <a:t>    </a:t>
            </a:r>
            <a:r>
              <a:rPr lang="en-US" altLang="zh-TW" dirty="0">
                <a:solidFill>
                  <a:srgbClr val="FF0000"/>
                </a:solidFill>
              </a:rPr>
              <a:t>constraint </a:t>
            </a:r>
            <a:r>
              <a:rPr lang="en-US" altLang="zh-TW" dirty="0" err="1">
                <a:solidFill>
                  <a:srgbClr val="FF0000"/>
                </a:solidFill>
              </a:rPr>
              <a:t>c_mode</a:t>
            </a:r>
            <a:r>
              <a:rPr lang="en-US" altLang="zh-TW" dirty="0">
                <a:solidFill>
                  <a:srgbClr val="FF0000"/>
                </a:solidFill>
              </a:rPr>
              <a:t> { mode &gt; 2;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                        mode &lt;= 6;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                      };</a:t>
            </a:r>
          </a:p>
          <a:p>
            <a:r>
              <a:rPr lang="en-US" altLang="zh-TW" dirty="0" err="1"/>
              <a:t>endclass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93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EB2F5-DC64-13B3-6D74-4C3EC1018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7E0D2-C525-2A80-7253-DD08FBBF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(1/5)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1D8D80-A2B9-E237-01C9-6426691C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inside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weighted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 err="1"/>
              <a:t>constriant</a:t>
            </a:r>
            <a:r>
              <a:rPr lang="en-US" altLang="zh-TW" dirty="0"/>
              <a:t> block </a:t>
            </a:r>
            <a:r>
              <a:rPr lang="zh-TW" altLang="en-US" dirty="0"/>
              <a:t>常見的用法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-&gt;</a:t>
            </a:r>
            <a:endParaRPr lang="zh-TW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if 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foreach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solve before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直接在 </a:t>
            </a:r>
            <a:r>
              <a:rPr lang="en-US" altLang="zh-TW" dirty="0"/>
              <a:t>randomize()</a:t>
            </a:r>
            <a:r>
              <a:rPr lang="zh-TW" altLang="en-US" dirty="0"/>
              <a:t> 後面加上 </a:t>
            </a:r>
            <a:r>
              <a:rPr lang="en-US" altLang="zh-TW" dirty="0"/>
              <a:t>with() </a:t>
            </a:r>
            <a:r>
              <a:rPr lang="zh-TW" altLang="en-US" dirty="0"/>
              <a:t>來做限制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2732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909E4-7A23-F68B-E560-FA1F434FC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84137-1A27-77A8-08FA-03FB04D3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(2/5)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11944F-99D6-A935-3E5D-885858D8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inside operator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06AB23-8C7A-6F4F-AE58-99DC9DE137EF}"/>
              </a:ext>
            </a:extLst>
          </p:cNvPr>
          <p:cNvSpPr txBox="1"/>
          <p:nvPr/>
        </p:nvSpPr>
        <p:spPr>
          <a:xfrm>
            <a:off x="2868868" y="2933220"/>
            <a:ext cx="6454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constraint </a:t>
            </a:r>
            <a:r>
              <a:rPr lang="en-US" altLang="zh-TW" sz="2000" dirty="0" err="1"/>
              <a:t>my_range</a:t>
            </a:r>
            <a:r>
              <a:rPr lang="en-US" altLang="zh-TW" sz="2000" dirty="0"/>
              <a:t> {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&gt; 32;</a:t>
            </a:r>
          </a:p>
          <a:p>
            <a:r>
              <a:rPr lang="en-US" altLang="zh-TW" sz="2000" dirty="0"/>
              <a:t>                     </a:t>
            </a:r>
            <a:r>
              <a:rPr lang="zh-TW" altLang="en-US" sz="2000" dirty="0"/>
              <a:t>                        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&lt; 256; }</a:t>
            </a:r>
          </a:p>
          <a:p>
            <a:endParaRPr lang="en-US" altLang="zh-TW" sz="2000" dirty="0"/>
          </a:p>
          <a:p>
            <a:r>
              <a:rPr lang="en-US" altLang="zh-TW" sz="2000" dirty="0"/>
              <a:t>//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&gt;= 32 and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&lt;= 256</a:t>
            </a:r>
          </a:p>
          <a:p>
            <a:r>
              <a:rPr lang="en-US" altLang="zh-TW" sz="2000" dirty="0"/>
              <a:t>constraint </a:t>
            </a:r>
            <a:r>
              <a:rPr lang="en-US" altLang="zh-TW" sz="2000" dirty="0" err="1"/>
              <a:t>new_range</a:t>
            </a:r>
            <a:r>
              <a:rPr lang="en-US" altLang="zh-TW" sz="2000" dirty="0"/>
              <a:t> {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inside {[32:256]}; }</a:t>
            </a:r>
          </a:p>
          <a:p>
            <a:endParaRPr lang="en-US" altLang="zh-TW" sz="2000" dirty="0"/>
          </a:p>
          <a:p>
            <a:r>
              <a:rPr lang="en-US" altLang="zh-TW" sz="2000" dirty="0"/>
              <a:t>// </a:t>
            </a:r>
            <a:r>
              <a:rPr lang="zh-TW" altLang="en-US" sz="2000" dirty="0"/>
              <a:t>選擇 </a:t>
            </a:r>
            <a:r>
              <a:rPr lang="en-US" altLang="zh-TW" sz="2000" dirty="0"/>
              <a:t>32 or 64 or 128</a:t>
            </a:r>
          </a:p>
          <a:p>
            <a:r>
              <a:rPr lang="en-US" altLang="zh-TW" sz="2000" dirty="0"/>
              <a:t>constraint </a:t>
            </a:r>
            <a:r>
              <a:rPr lang="en-US" altLang="zh-TW" sz="2000" dirty="0" err="1"/>
              <a:t>spec_range</a:t>
            </a:r>
            <a:r>
              <a:rPr lang="en-US" altLang="zh-TW" sz="2000" dirty="0"/>
              <a:t> { type inside {32, 64, 128}; 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638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4AED9-CFD8-E758-D0CB-84B49DCC3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A83BD-02A8-13AC-DEED-DDCF7DB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(3/5)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D16DE5-C5B2-D7A0-AC65-23B83E6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weighted distributions ( := )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F1D3B9-685D-07E4-8AE6-6D513F32A182}"/>
              </a:ext>
            </a:extLst>
          </p:cNvPr>
          <p:cNvSpPr txBox="1"/>
          <p:nvPr/>
        </p:nvSpPr>
        <p:spPr>
          <a:xfrm>
            <a:off x="2868868" y="2760643"/>
            <a:ext cx="645426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myClass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rand bit [2:0] </a:t>
            </a:r>
            <a:r>
              <a:rPr lang="en-US" altLang="zh-TW" dirty="0" err="1"/>
              <a:t>typ</a:t>
            </a:r>
            <a:r>
              <a:rPr lang="en-US" altLang="zh-TW" dirty="0"/>
              <a:t>;</a:t>
            </a:r>
          </a:p>
          <a:p>
            <a:br>
              <a:rPr lang="en-US" altLang="zh-TW" dirty="0"/>
            </a:br>
            <a:r>
              <a:rPr lang="en-US" altLang="zh-TW" dirty="0"/>
              <a:t>    // </a:t>
            </a:r>
            <a:r>
              <a:rPr lang="zh-TW" altLang="en-US" dirty="0"/>
              <a:t>權重分配，使用 </a:t>
            </a:r>
            <a:r>
              <a:rPr lang="en-US" altLang="zh-TW" dirty="0"/>
              <a:t>:=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0 </a:t>
            </a:r>
            <a:r>
              <a:rPr lang="zh-TW" altLang="en-US" dirty="0"/>
              <a:t>有 </a:t>
            </a:r>
            <a:r>
              <a:rPr lang="en-US" altLang="zh-TW" dirty="0"/>
              <a:t>20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1~5 </a:t>
            </a:r>
            <a:r>
              <a:rPr lang="zh-TW" altLang="en-US" dirty="0"/>
              <a:t>各有 </a:t>
            </a:r>
            <a:r>
              <a:rPr lang="en-US" altLang="zh-TW" dirty="0"/>
              <a:t>50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6 </a:t>
            </a:r>
            <a:r>
              <a:rPr lang="zh-TW" altLang="en-US" dirty="0"/>
              <a:t>有 </a:t>
            </a:r>
            <a:r>
              <a:rPr lang="en-US" altLang="zh-TW" dirty="0"/>
              <a:t>40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7 </a:t>
            </a:r>
            <a:r>
              <a:rPr lang="zh-TW" altLang="en-US" dirty="0"/>
              <a:t>有 </a:t>
            </a:r>
            <a:r>
              <a:rPr lang="en-US" altLang="zh-TW" dirty="0"/>
              <a:t>10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</a:t>
            </a:r>
            <a:r>
              <a:rPr lang="zh-TW" altLang="en-US" dirty="0"/>
              <a:t>總共 </a:t>
            </a:r>
            <a:r>
              <a:rPr lang="en-US" altLang="zh-TW" dirty="0"/>
              <a:t>320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</a:t>
            </a:r>
            <a:r>
              <a:rPr lang="zh-TW" altLang="en-US" dirty="0"/>
              <a:t>產生 </a:t>
            </a:r>
            <a:r>
              <a:rPr lang="en-US" altLang="zh-TW" dirty="0"/>
              <a:t>0 </a:t>
            </a:r>
            <a:r>
              <a:rPr lang="zh-TW" altLang="en-US" dirty="0"/>
              <a:t>的機率為 </a:t>
            </a:r>
            <a:r>
              <a:rPr lang="en-US" altLang="zh-TW" dirty="0"/>
              <a:t>20/320</a:t>
            </a:r>
            <a:endParaRPr lang="zh-TW" altLang="en-US" dirty="0"/>
          </a:p>
          <a:p>
            <a:r>
              <a:rPr lang="zh-TW" altLang="en-US" dirty="0"/>
              <a:t>  </a:t>
            </a:r>
            <a:r>
              <a:rPr lang="en-US" altLang="zh-TW" dirty="0"/>
              <a:t>constraint dist1  {  </a:t>
            </a:r>
            <a:r>
              <a:rPr lang="en-US" altLang="zh-TW" dirty="0" err="1"/>
              <a:t>typ</a:t>
            </a:r>
            <a:r>
              <a:rPr lang="en-US" altLang="zh-TW" dirty="0"/>
              <a:t> </a:t>
            </a:r>
            <a:r>
              <a:rPr lang="en-US" altLang="zh-TW" dirty="0" err="1"/>
              <a:t>dist</a:t>
            </a:r>
            <a:r>
              <a:rPr lang="en-US" altLang="zh-TW" dirty="0"/>
              <a:t> { 0:=20, [1:5]:=50, 6:=40, 7:=10}; }</a:t>
            </a:r>
          </a:p>
          <a:p>
            <a:r>
              <a:rPr lang="en-US" altLang="zh-TW" dirty="0" err="1"/>
              <a:t>endclass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8798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A53DD-D9CC-3572-CBFF-08E4993C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1EA4F-1500-2281-B596-D7849AB3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(4/5)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C72E379-ACE4-FAC5-827E-4F0FE594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在 </a:t>
            </a:r>
            <a:r>
              <a:rPr lang="en-US" altLang="zh-TW" dirty="0" err="1"/>
              <a:t>constriant</a:t>
            </a:r>
            <a:r>
              <a:rPr lang="en-US" altLang="zh-TW" dirty="0"/>
              <a:t> block </a:t>
            </a:r>
            <a:r>
              <a:rPr lang="zh-TW" altLang="en-US" dirty="0"/>
              <a:t>常見的用法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-&gt;</a:t>
            </a:r>
            <a:endParaRPr lang="zh-TW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A42DD9-160B-F365-233A-7E9A214D69F5}"/>
              </a:ext>
            </a:extLst>
          </p:cNvPr>
          <p:cNvSpPr txBox="1"/>
          <p:nvPr/>
        </p:nvSpPr>
        <p:spPr>
          <a:xfrm>
            <a:off x="2868868" y="3429000"/>
            <a:ext cx="64542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// </a:t>
            </a:r>
            <a:r>
              <a:rPr lang="zh-TW" altLang="en-US" dirty="0"/>
              <a:t>當 </a:t>
            </a:r>
            <a:r>
              <a:rPr lang="en-US" altLang="zh-TW" dirty="0"/>
              <a:t>mode == 2 </a:t>
            </a:r>
            <a:r>
              <a:rPr lang="zh-TW" altLang="en-US" dirty="0"/>
              <a:t>時，</a:t>
            </a:r>
            <a:r>
              <a:rPr lang="en-US" altLang="zh-TW" dirty="0" err="1"/>
              <a:t>len</a:t>
            </a:r>
            <a:r>
              <a:rPr lang="en-US" altLang="zh-TW" dirty="0"/>
              <a:t> &gt; 10</a:t>
            </a:r>
          </a:p>
          <a:p>
            <a:r>
              <a:rPr lang="en-US" altLang="zh-TW" dirty="0"/>
              <a:t>constraint </a:t>
            </a:r>
            <a:r>
              <a:rPr lang="en-US" altLang="zh-TW" dirty="0" err="1"/>
              <a:t>c_mode</a:t>
            </a:r>
            <a:r>
              <a:rPr lang="en-US" altLang="zh-TW" dirty="0"/>
              <a:t> {  mode == 2 -&gt; </a:t>
            </a:r>
            <a:r>
              <a:rPr lang="en-US" altLang="zh-TW" dirty="0" err="1"/>
              <a:t>len</a:t>
            </a:r>
            <a:r>
              <a:rPr lang="en-US" altLang="zh-TW" dirty="0"/>
              <a:t> &gt; 10; }</a:t>
            </a:r>
          </a:p>
          <a:p>
            <a:br>
              <a:rPr lang="en-US" altLang="zh-TW" dirty="0"/>
            </a:br>
            <a:r>
              <a:rPr lang="en-US" altLang="zh-TW" dirty="0"/>
              <a:t>// </a:t>
            </a:r>
            <a:r>
              <a:rPr lang="zh-TW" altLang="en-US" dirty="0"/>
              <a:t>意思跟上面一樣</a:t>
            </a:r>
          </a:p>
          <a:p>
            <a:r>
              <a:rPr lang="en-US" altLang="zh-TW" dirty="0"/>
              <a:t>constraint </a:t>
            </a:r>
            <a:r>
              <a:rPr lang="en-US" altLang="zh-TW" dirty="0" err="1"/>
              <a:t>c_mode</a:t>
            </a:r>
            <a:r>
              <a:rPr lang="en-US" altLang="zh-TW" dirty="0"/>
              <a:t> { if (mode == 2)</a:t>
            </a:r>
          </a:p>
          <a:p>
            <a:r>
              <a:rPr lang="en-US" altLang="zh-TW" dirty="0"/>
              <a:t>                                              </a:t>
            </a:r>
            <a:r>
              <a:rPr lang="en-US" altLang="zh-TW" dirty="0" err="1"/>
              <a:t>len</a:t>
            </a:r>
            <a:r>
              <a:rPr lang="en-US" altLang="zh-TW" dirty="0"/>
              <a:t> &gt; 10;</a:t>
            </a:r>
          </a:p>
          <a:p>
            <a:r>
              <a:rPr lang="en-US" altLang="zh-TW" dirty="0"/>
              <a:t>            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452776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24935-DB5D-8F6F-9914-986834B53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2A836-F5A3-5DE6-01A7-0BE370FE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(5/5)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62D658F-5EDC-4FAE-0155-1EDA3300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在 </a:t>
            </a:r>
            <a:r>
              <a:rPr lang="en-US" altLang="zh-TW" dirty="0" err="1"/>
              <a:t>constriant</a:t>
            </a:r>
            <a:r>
              <a:rPr lang="en-US" altLang="zh-TW" dirty="0"/>
              <a:t> block </a:t>
            </a:r>
            <a:r>
              <a:rPr lang="zh-TW" altLang="en-US" dirty="0"/>
              <a:t>常見的用法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altLang="zh-TW" dirty="0"/>
              <a:t>solve before</a:t>
            </a:r>
          </a:p>
          <a:p>
            <a:pPr marL="971550" lvl="1" indent="-514350">
              <a:buFont typeface="+mj-lt"/>
              <a:buAutoNum type="arabicPeriod" startAt="4"/>
            </a:pPr>
            <a:endParaRPr lang="zh-TW" altLang="en-US" dirty="0"/>
          </a:p>
          <a:p>
            <a:pPr marL="971550" lvl="1" indent="-514350">
              <a:buFont typeface="+mj-lt"/>
              <a:buAutoNum type="arabicPeriod" startAt="4"/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F60D44-C083-957C-34DB-03C07889DD64}"/>
              </a:ext>
            </a:extLst>
          </p:cNvPr>
          <p:cNvSpPr txBox="1"/>
          <p:nvPr/>
        </p:nvSpPr>
        <p:spPr>
          <a:xfrm>
            <a:off x="2868868" y="2799556"/>
            <a:ext cx="645426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class ABC;</a:t>
            </a:r>
          </a:p>
          <a:p>
            <a:r>
              <a:rPr lang="en-US" altLang="zh-TW" dirty="0"/>
              <a:t>  rand  bit     a;</a:t>
            </a:r>
          </a:p>
          <a:p>
            <a:r>
              <a:rPr lang="en-US" altLang="zh-TW" dirty="0"/>
              <a:t>  rand  bit [1:0]   b;</a:t>
            </a:r>
          </a:p>
          <a:p>
            <a:r>
              <a:rPr lang="en-US" altLang="zh-TW" dirty="0"/>
              <a:t>  </a:t>
            </a:r>
          </a:p>
          <a:p>
            <a:r>
              <a:rPr lang="en-US" altLang="zh-TW" dirty="0"/>
              <a:t>  // a == 0 </a:t>
            </a:r>
            <a:r>
              <a:rPr lang="zh-TW" altLang="en-US" dirty="0"/>
              <a:t>時，</a:t>
            </a:r>
            <a:r>
              <a:rPr lang="en-US" altLang="zh-TW" dirty="0"/>
              <a:t>b </a:t>
            </a:r>
            <a:r>
              <a:rPr lang="zh-TW" altLang="en-US" dirty="0"/>
              <a:t>的可能值為 </a:t>
            </a:r>
            <a:r>
              <a:rPr lang="en-US" altLang="zh-TW" dirty="0"/>
              <a:t>0 ~ 3   </a:t>
            </a:r>
            <a:r>
              <a:rPr lang="zh-TW" altLang="en-US" dirty="0"/>
              <a:t>這個部分的機率為 </a:t>
            </a:r>
            <a:r>
              <a:rPr lang="en-US" altLang="zh-TW" dirty="0"/>
              <a:t>1/2 * 1/4</a:t>
            </a:r>
            <a:endParaRPr lang="zh-TW" altLang="en-US" dirty="0"/>
          </a:p>
          <a:p>
            <a:r>
              <a:rPr lang="zh-TW" altLang="en-US" dirty="0"/>
              <a:t>  </a:t>
            </a:r>
            <a:r>
              <a:rPr lang="en-US" altLang="zh-TW" dirty="0"/>
              <a:t>// a == 1 </a:t>
            </a:r>
            <a:r>
              <a:rPr lang="zh-TW" altLang="en-US" dirty="0"/>
              <a:t>時，</a:t>
            </a:r>
            <a:r>
              <a:rPr lang="en-US" altLang="zh-TW" dirty="0"/>
              <a:t>b </a:t>
            </a:r>
            <a:r>
              <a:rPr lang="zh-TW" altLang="en-US" dirty="0"/>
              <a:t>的可能值為 </a:t>
            </a:r>
            <a:r>
              <a:rPr lang="en-US" altLang="zh-TW" dirty="0"/>
              <a:t>3       </a:t>
            </a:r>
            <a:r>
              <a:rPr lang="zh-TW" altLang="en-US" dirty="0"/>
              <a:t>這個部分的機率為 </a:t>
            </a:r>
            <a:r>
              <a:rPr lang="en-US" altLang="zh-TW" dirty="0"/>
              <a:t>1/2</a:t>
            </a:r>
            <a:endParaRPr lang="zh-TW" altLang="en-US" dirty="0"/>
          </a:p>
          <a:p>
            <a:r>
              <a:rPr lang="zh-TW" altLang="en-US" dirty="0"/>
              <a:t>  </a:t>
            </a:r>
            <a:r>
              <a:rPr lang="en-US" altLang="zh-TW" dirty="0"/>
              <a:t>constraint </a:t>
            </a:r>
            <a:r>
              <a:rPr lang="en-US" altLang="zh-TW" dirty="0" err="1"/>
              <a:t>c_ab</a:t>
            </a:r>
            <a:r>
              <a:rPr lang="en-US" altLang="zh-TW" dirty="0"/>
              <a:t> { a -&gt; b == 3'h3;</a:t>
            </a:r>
          </a:p>
          <a:p>
            <a:br>
              <a:rPr lang="en-US" altLang="zh-TW" dirty="0"/>
            </a:br>
            <a:r>
              <a:rPr lang="en-US" altLang="zh-TW" dirty="0"/>
              <a:t>                                       // </a:t>
            </a:r>
            <a:r>
              <a:rPr lang="zh-TW" altLang="en-US" dirty="0"/>
              <a:t>告訴 </a:t>
            </a:r>
            <a:r>
              <a:rPr lang="en-US" altLang="zh-TW" dirty="0"/>
              <a:t>solver </a:t>
            </a:r>
          </a:p>
          <a:p>
            <a:r>
              <a:rPr lang="en-US" altLang="zh-TW" dirty="0"/>
              <a:t>                                       // </a:t>
            </a:r>
            <a:r>
              <a:rPr lang="zh-TW" altLang="en-US" dirty="0"/>
              <a:t>先 決定 </a:t>
            </a:r>
            <a:r>
              <a:rPr lang="en-US" altLang="zh-TW" dirty="0"/>
              <a:t>a</a:t>
            </a:r>
            <a:r>
              <a:rPr lang="zh-TW" altLang="en-US" dirty="0"/>
              <a:t>，在依照 </a:t>
            </a:r>
            <a:r>
              <a:rPr lang="en-US" altLang="zh-TW" dirty="0"/>
              <a:t>constraint </a:t>
            </a:r>
            <a:r>
              <a:rPr lang="zh-TW" altLang="en-US" dirty="0"/>
              <a:t>去決定 </a:t>
            </a:r>
            <a:r>
              <a:rPr lang="en-US" altLang="zh-TW" dirty="0"/>
              <a:t>b</a:t>
            </a:r>
          </a:p>
          <a:p>
            <a:r>
              <a:rPr lang="en-US" altLang="zh-TW" dirty="0"/>
              <a:t>                                       solve a before b;</a:t>
            </a:r>
          </a:p>
          <a:p>
            <a:r>
              <a:rPr lang="en-US" altLang="zh-TW" dirty="0"/>
              <a:t>                                     }</a:t>
            </a:r>
          </a:p>
          <a:p>
            <a:r>
              <a:rPr lang="en-US" altLang="zh-TW" dirty="0" err="1"/>
              <a:t>endclass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0105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E8B6-CED5-3C23-8C38-79E1EEF94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2A7D-378A-B654-47FC-2D07E528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constraint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E59000-0C70-AE60-D32E-DD8D0C09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constraint </a:t>
            </a:r>
            <a:r>
              <a:rPr lang="zh-TW" altLang="en-US" dirty="0"/>
              <a:t>可以宣告成 </a:t>
            </a:r>
            <a:r>
              <a:rPr lang="en-US" altLang="zh-TW" dirty="0"/>
              <a:t>static </a:t>
            </a:r>
            <a:r>
              <a:rPr lang="zh-TW" altLang="en-US" dirty="0"/>
              <a:t>型態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constraint </a:t>
            </a:r>
            <a:r>
              <a:rPr lang="zh-TW" altLang="en-US" dirty="0"/>
              <a:t>為 </a:t>
            </a:r>
            <a:r>
              <a:rPr lang="en-US" altLang="zh-TW" dirty="0"/>
              <a:t>static</a:t>
            </a:r>
            <a:r>
              <a:rPr lang="zh-TW" altLang="en-US" dirty="0"/>
              <a:t>，則此 </a:t>
            </a:r>
            <a:r>
              <a:rPr lang="en-US" altLang="zh-TW" dirty="0"/>
              <a:t>constraint </a:t>
            </a:r>
            <a:r>
              <a:rPr lang="zh-TW" altLang="en-US" dirty="0"/>
              <a:t>為個物件共用的 </a:t>
            </a:r>
            <a:r>
              <a:rPr lang="en-US" altLang="zh-TW" dirty="0"/>
              <a:t>constraint</a:t>
            </a:r>
          </a:p>
          <a:p>
            <a:endParaRPr lang="en-US" altLang="zh-TW" dirty="0"/>
          </a:p>
          <a:p>
            <a:r>
              <a:rPr lang="zh-TW" altLang="en-US" dirty="0"/>
              <a:t>有任一物件使用 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constraint_mode</a:t>
            </a:r>
            <a:r>
              <a:rPr lang="en-US" altLang="zh-TW" dirty="0">
                <a:solidFill>
                  <a:srgbClr val="FF0000"/>
                </a:solidFill>
              </a:rPr>
              <a:t>(); </a:t>
            </a:r>
            <a:r>
              <a:rPr lang="zh-TW" altLang="en-US" dirty="0"/>
              <a:t>去開關 </a:t>
            </a:r>
            <a:r>
              <a:rPr lang="en-US" altLang="zh-TW" dirty="0"/>
              <a:t>constraint 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其他物件也會開關此 </a:t>
            </a:r>
            <a:r>
              <a:rPr lang="en-US" altLang="zh-TW" dirty="0"/>
              <a:t>static constraint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178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8BC10-2E13-16DB-CCB0-DAD644CF2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4E9CF-8866-BE6F-6DFF-FC1E2926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constraint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1FBF55-DE0A-1AEC-5173-D0760B02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5B7448-28B6-6AB1-FB28-02F1B0857A62}"/>
              </a:ext>
            </a:extLst>
          </p:cNvPr>
          <p:cNvSpPr txBox="1"/>
          <p:nvPr/>
        </p:nvSpPr>
        <p:spPr>
          <a:xfrm>
            <a:off x="1184447" y="2474892"/>
            <a:ext cx="366026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class ABC;</a:t>
            </a:r>
          </a:p>
          <a:p>
            <a:r>
              <a:rPr lang="en-US" altLang="zh-TW" sz="1600" dirty="0"/>
              <a:t>  rand bit [3:0]  a;</a:t>
            </a:r>
          </a:p>
          <a:p>
            <a:br>
              <a:rPr lang="en-US" altLang="zh-TW" sz="1600" dirty="0"/>
            </a:br>
            <a:r>
              <a:rPr lang="en-US" altLang="zh-TW" sz="1600" dirty="0"/>
              <a:t>  // "c1" is non-static, but "c2" is static</a:t>
            </a:r>
          </a:p>
          <a:p>
            <a:r>
              <a:rPr lang="en-US" altLang="zh-TW" sz="1600" dirty="0"/>
              <a:t>  constraint c1 { a &gt; 5; }</a:t>
            </a:r>
          </a:p>
          <a:p>
            <a:r>
              <a:rPr lang="en-US" altLang="zh-TW" sz="1600" dirty="0"/>
              <a:t>  static constraint c2 { a &lt; 12; }</a:t>
            </a:r>
          </a:p>
          <a:p>
            <a:r>
              <a:rPr lang="en-US" altLang="zh-TW" sz="1600" dirty="0" err="1"/>
              <a:t>endclass</a:t>
            </a:r>
            <a:endParaRPr lang="en-US" altLang="zh-TW" sz="1600" dirty="0"/>
          </a:p>
          <a:p>
            <a:br>
              <a:rPr lang="en-US" altLang="zh-TW" sz="1400" dirty="0"/>
            </a:br>
            <a:endParaRPr lang="en-US" altLang="zh-TW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64FBD0-CA34-527B-02B7-830C8258B8F1}"/>
              </a:ext>
            </a:extLst>
          </p:cNvPr>
          <p:cNvSpPr txBox="1"/>
          <p:nvPr/>
        </p:nvSpPr>
        <p:spPr>
          <a:xfrm>
            <a:off x="5624100" y="2474892"/>
            <a:ext cx="6194921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  initial begin</a:t>
            </a:r>
          </a:p>
          <a:p>
            <a:r>
              <a:rPr lang="en-US" altLang="zh-TW" sz="1600" dirty="0"/>
              <a:t>    ABC obj1 = new;</a:t>
            </a:r>
          </a:p>
          <a:p>
            <a:r>
              <a:rPr lang="en-US" altLang="zh-TW" sz="1600" dirty="0"/>
              <a:t>    ABC obj2 = new;</a:t>
            </a:r>
          </a:p>
          <a:p>
            <a:br>
              <a:rPr lang="en-US" altLang="zh-TW" sz="1600" dirty="0"/>
            </a:br>
            <a:r>
              <a:rPr lang="en-US" altLang="zh-TW" sz="1600" dirty="0"/>
              <a:t>    // Turn non-static constraint</a:t>
            </a:r>
          </a:p>
          <a:p>
            <a:r>
              <a:rPr lang="en-US" altLang="zh-TW" sz="1600" dirty="0"/>
              <a:t>    // </a:t>
            </a:r>
            <a:r>
              <a:rPr lang="zh-TW" altLang="en-US" sz="1600" dirty="0"/>
              <a:t>當 </a:t>
            </a:r>
            <a:r>
              <a:rPr lang="en-US" altLang="zh-TW" sz="1600" dirty="0"/>
              <a:t>obj1 </a:t>
            </a:r>
            <a:r>
              <a:rPr lang="zh-TW" altLang="en-US" sz="1600" dirty="0"/>
              <a:t>去關閉 </a:t>
            </a:r>
            <a:r>
              <a:rPr lang="en-US" altLang="zh-TW" sz="1600" dirty="0"/>
              <a:t>c2 constraint</a:t>
            </a:r>
            <a:r>
              <a:rPr lang="zh-TW" altLang="en-US" sz="1600" dirty="0"/>
              <a:t>，則 </a:t>
            </a:r>
            <a:r>
              <a:rPr lang="en-US" altLang="zh-TW" sz="1600" dirty="0"/>
              <a:t>obj2 </a:t>
            </a:r>
            <a:r>
              <a:rPr lang="zh-TW" altLang="en-US" sz="1600" dirty="0"/>
              <a:t>的 </a:t>
            </a:r>
            <a:r>
              <a:rPr lang="en-US" altLang="zh-TW" sz="1600" dirty="0"/>
              <a:t>c2 </a:t>
            </a:r>
            <a:r>
              <a:rPr lang="zh-TW" altLang="en-US" sz="1600" dirty="0"/>
              <a:t>也會被關閉</a:t>
            </a:r>
          </a:p>
          <a:p>
            <a:r>
              <a:rPr lang="zh-TW" altLang="en-US" sz="1600" dirty="0"/>
              <a:t>    </a:t>
            </a:r>
            <a:r>
              <a:rPr lang="en-US" altLang="zh-TW" sz="1600" dirty="0"/>
              <a:t>obj1.c2.constraint_mode(0);</a:t>
            </a:r>
          </a:p>
          <a:p>
            <a:br>
              <a:rPr lang="en-US" altLang="zh-TW" sz="1600" dirty="0"/>
            </a:br>
            <a:r>
              <a:rPr lang="en-US" altLang="zh-TW" sz="1600" dirty="0"/>
              <a:t>    for (int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5;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 begin</a:t>
            </a:r>
          </a:p>
          <a:p>
            <a:r>
              <a:rPr lang="en-US" altLang="zh-TW" sz="1600" dirty="0"/>
              <a:t>      obj1.randomize();</a:t>
            </a:r>
          </a:p>
          <a:p>
            <a:r>
              <a:rPr lang="en-US" altLang="zh-TW" sz="1600" dirty="0"/>
              <a:t>      obj2.randomize();</a:t>
            </a:r>
          </a:p>
          <a:p>
            <a:r>
              <a:rPr lang="en-US" altLang="zh-TW" sz="1600" dirty="0"/>
              <a:t>      $display ("obj1.a = %0d, obj2.a = %0d", obj1.a, obj2.a);</a:t>
            </a:r>
          </a:p>
          <a:p>
            <a:r>
              <a:rPr lang="en-US" altLang="zh-TW" sz="1600" dirty="0"/>
              <a:t>    end</a:t>
            </a:r>
          </a:p>
          <a:p>
            <a:r>
              <a:rPr lang="en-US" altLang="zh-TW" sz="1600" dirty="0"/>
              <a:t>  end</a:t>
            </a:r>
          </a:p>
          <a:p>
            <a:r>
              <a:rPr lang="en-US" altLang="zh-TW" sz="1600" dirty="0" err="1"/>
              <a:t>endmodule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118955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4666E-4165-E4C6-8969-17E24B15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401DF-DD4A-4417-69C7-CA1AD50F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 &amp; post randomize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48D028-BC81-08E1-F2B9-35E341ED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pre_randomize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物件呼叫 </a:t>
            </a:r>
            <a:r>
              <a:rPr lang="en-US" altLang="zh-TW" dirty="0"/>
              <a:t>randomize() </a:t>
            </a:r>
            <a:r>
              <a:rPr lang="zh-TW" altLang="en-US" dirty="0"/>
              <a:t>後，先執行</a:t>
            </a:r>
            <a:r>
              <a:rPr lang="en-US" altLang="zh-TW" dirty="0" err="1"/>
              <a:t>pre_randomize</a:t>
            </a:r>
            <a:r>
              <a:rPr lang="en-US" altLang="zh-TW" dirty="0"/>
              <a:t>() </a:t>
            </a:r>
            <a:r>
              <a:rPr lang="zh-TW" altLang="en-US" dirty="0"/>
              <a:t>在去做 </a:t>
            </a:r>
            <a:r>
              <a:rPr lang="en-US" altLang="zh-TW" dirty="0"/>
              <a:t>random </a:t>
            </a:r>
            <a:r>
              <a:rPr lang="zh-TW" altLang="en-US" dirty="0"/>
              <a:t>動作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post_randomize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物件呼叫 </a:t>
            </a:r>
            <a:r>
              <a:rPr lang="en-US" altLang="zh-TW" dirty="0"/>
              <a:t>randomize() </a:t>
            </a:r>
            <a:r>
              <a:rPr lang="zh-TW" altLang="en-US" dirty="0"/>
              <a:t>後，</a:t>
            </a:r>
            <a:r>
              <a:rPr lang="en-US" altLang="zh-TW" dirty="0"/>
              <a:t>randomize() </a:t>
            </a:r>
            <a:r>
              <a:rPr lang="zh-TW" altLang="en-US" dirty="0"/>
              <a:t>執行成功後，執行 </a:t>
            </a:r>
            <a:r>
              <a:rPr lang="en-US" altLang="zh-TW" dirty="0" err="1"/>
              <a:t>post_randomize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如果 </a:t>
            </a:r>
            <a:r>
              <a:rPr lang="en-US" altLang="zh-TW" dirty="0"/>
              <a:t>randomize() </a:t>
            </a:r>
            <a:r>
              <a:rPr lang="zh-TW" altLang="en-US" dirty="0"/>
              <a:t>沒成功，不執行 </a:t>
            </a:r>
            <a:r>
              <a:rPr lang="en-US" altLang="zh-TW" dirty="0" err="1"/>
              <a:t>post_randomize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2890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D1861-9C1B-EB47-E66B-DE724D794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BCFFA-1252-9D71-78C6-C66AFBBF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 &amp; post randomize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88A544-E614-A8F0-1024-1EDC017C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BE32888-B65F-A340-8275-2292C844D303}"/>
              </a:ext>
            </a:extLst>
          </p:cNvPr>
          <p:cNvGrpSpPr/>
          <p:nvPr/>
        </p:nvGrpSpPr>
        <p:grpSpPr>
          <a:xfrm>
            <a:off x="445169" y="2509153"/>
            <a:ext cx="11301662" cy="4278094"/>
            <a:chOff x="613611" y="2434400"/>
            <a:chExt cx="11301662" cy="4278094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443909FF-FBE4-9FD7-A787-BF1B183DF9DD}"/>
                </a:ext>
              </a:extLst>
            </p:cNvPr>
            <p:cNvSpPr txBox="1"/>
            <p:nvPr/>
          </p:nvSpPr>
          <p:spPr>
            <a:xfrm>
              <a:off x="613611" y="2434400"/>
              <a:ext cx="5482389" cy="4278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class Beverage;</a:t>
              </a:r>
            </a:p>
            <a:p>
              <a:r>
                <a:rPr lang="en-US" altLang="zh-TW" sz="1600" dirty="0"/>
                <a:t>  rand bit [7:0]  </a:t>
              </a:r>
              <a:r>
                <a:rPr lang="en-US" altLang="zh-TW" sz="1600" dirty="0" err="1"/>
                <a:t>beer_id</a:t>
              </a:r>
              <a:r>
                <a:rPr lang="en-US" altLang="zh-TW" sz="1600" dirty="0"/>
                <a:t>;</a:t>
              </a:r>
            </a:p>
            <a:p>
              <a:br>
                <a:rPr lang="en-US" altLang="zh-TW" sz="1600" dirty="0"/>
              </a:br>
              <a:r>
                <a:rPr lang="en-US" altLang="zh-TW" sz="1600" dirty="0"/>
                <a:t>  constraint </a:t>
              </a:r>
              <a:r>
                <a:rPr lang="en-US" altLang="zh-TW" sz="1600" dirty="0" err="1"/>
                <a:t>c_beer_id</a:t>
              </a:r>
              <a:r>
                <a:rPr lang="en-US" altLang="zh-TW" sz="1600" dirty="0"/>
                <a:t> { </a:t>
              </a:r>
              <a:r>
                <a:rPr lang="en-US" altLang="zh-TW" sz="1600" dirty="0" err="1"/>
                <a:t>beer_id</a:t>
              </a:r>
              <a:r>
                <a:rPr lang="en-US" altLang="zh-TW" sz="1600" dirty="0"/>
                <a:t> &gt;= 10;</a:t>
              </a:r>
            </a:p>
            <a:p>
              <a:r>
                <a:rPr lang="en-US" altLang="zh-TW" sz="1600" dirty="0"/>
                <a:t>                        </a:t>
              </a:r>
              <a:r>
                <a:rPr lang="en-US" altLang="zh-TW" sz="1600" dirty="0" err="1"/>
                <a:t>beer_id</a:t>
              </a:r>
              <a:r>
                <a:rPr lang="en-US" altLang="zh-TW" sz="1600" dirty="0"/>
                <a:t> &lt;= 50; };</a:t>
              </a:r>
            </a:p>
            <a:p>
              <a:br>
                <a:rPr lang="en-US" altLang="zh-TW" sz="1600" dirty="0"/>
              </a:br>
              <a:r>
                <a:rPr lang="en-US" altLang="zh-TW" sz="1600" dirty="0"/>
                <a:t>  function void </a:t>
              </a:r>
              <a:r>
                <a:rPr lang="en-US" altLang="zh-TW" sz="1600" dirty="0" err="1"/>
                <a:t>pre_randomize</a:t>
              </a:r>
              <a:r>
                <a:rPr lang="en-US" altLang="zh-TW" sz="1600" dirty="0"/>
                <a:t> ();</a:t>
              </a:r>
            </a:p>
            <a:p>
              <a:r>
                <a:rPr lang="en-US" altLang="zh-TW" sz="1600" dirty="0"/>
                <a:t>    $display ("This will be called just before randomization");</a:t>
              </a:r>
            </a:p>
            <a:p>
              <a:r>
                <a:rPr lang="en-US" altLang="zh-TW" sz="1600" dirty="0"/>
                <a:t>  </a:t>
              </a:r>
              <a:r>
                <a:rPr lang="en-US" altLang="zh-TW" sz="1600" dirty="0" err="1"/>
                <a:t>endfunction</a:t>
              </a:r>
              <a:endParaRPr lang="en-US" altLang="zh-TW" sz="1600" dirty="0"/>
            </a:p>
            <a:p>
              <a:br>
                <a:rPr lang="en-US" altLang="zh-TW" sz="1600" dirty="0"/>
              </a:br>
              <a:r>
                <a:rPr lang="en-US" altLang="zh-TW" sz="1600" dirty="0"/>
                <a:t>  function void </a:t>
              </a:r>
              <a:r>
                <a:rPr lang="en-US" altLang="zh-TW" sz="1600" dirty="0" err="1"/>
                <a:t>post_randomize</a:t>
              </a:r>
              <a:r>
                <a:rPr lang="en-US" altLang="zh-TW" sz="1600" dirty="0"/>
                <a:t> ();</a:t>
              </a:r>
            </a:p>
            <a:p>
              <a:r>
                <a:rPr lang="en-US" altLang="zh-TW" sz="1600" dirty="0"/>
                <a:t>    $display ("This will be called just after randomization");</a:t>
              </a:r>
            </a:p>
            <a:p>
              <a:r>
                <a:rPr lang="en-US" altLang="zh-TW" sz="1600" dirty="0"/>
                <a:t>  </a:t>
              </a:r>
              <a:r>
                <a:rPr lang="en-US" altLang="zh-TW" sz="1600" dirty="0" err="1"/>
                <a:t>endfunction</a:t>
              </a:r>
              <a:endParaRPr lang="en-US" altLang="zh-TW" sz="1600" dirty="0"/>
            </a:p>
            <a:p>
              <a:br>
                <a:rPr lang="en-US" altLang="zh-TW" sz="1600" dirty="0"/>
              </a:br>
              <a:r>
                <a:rPr lang="en-US" altLang="zh-TW" sz="1600" dirty="0" err="1"/>
                <a:t>endclass</a:t>
              </a:r>
              <a:endParaRPr lang="en-US" altLang="zh-TW" sz="1600" dirty="0"/>
            </a:p>
            <a:p>
              <a:br>
                <a:rPr lang="en-US" altLang="zh-TW" sz="1600" dirty="0"/>
              </a:br>
              <a:endParaRPr lang="en-US" altLang="zh-TW" sz="16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C72A42E-0CC7-E226-877E-D201EB02B323}"/>
                </a:ext>
              </a:extLst>
            </p:cNvPr>
            <p:cNvSpPr txBox="1"/>
            <p:nvPr/>
          </p:nvSpPr>
          <p:spPr>
            <a:xfrm>
              <a:off x="6432884" y="2434400"/>
              <a:ext cx="548238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module tb;</a:t>
              </a:r>
            </a:p>
            <a:p>
              <a:r>
                <a:rPr lang="en-US" altLang="zh-TW" sz="1600" dirty="0"/>
                <a:t>   Beverage b;</a:t>
              </a:r>
            </a:p>
            <a:p>
              <a:br>
                <a:rPr lang="en-US" altLang="zh-TW" sz="1600" dirty="0"/>
              </a:br>
              <a:r>
                <a:rPr lang="en-US" altLang="zh-TW" sz="1600" dirty="0"/>
                <a:t>    initial begin</a:t>
              </a:r>
            </a:p>
            <a:p>
              <a:r>
                <a:rPr lang="en-US" altLang="zh-TW" sz="1600" dirty="0"/>
                <a:t>      b = new ();</a:t>
              </a:r>
            </a:p>
            <a:p>
              <a:r>
                <a:rPr lang="en-US" altLang="zh-TW" sz="1600" dirty="0"/>
                <a:t>      $display ("Initial </a:t>
              </a:r>
              <a:r>
                <a:rPr lang="en-US" altLang="zh-TW" sz="1600" dirty="0" err="1"/>
                <a:t>beerId</a:t>
              </a:r>
              <a:r>
                <a:rPr lang="en-US" altLang="zh-TW" sz="1600" dirty="0"/>
                <a:t> = %0d", </a:t>
              </a:r>
              <a:r>
                <a:rPr lang="en-US" altLang="zh-TW" sz="1600" dirty="0" err="1"/>
                <a:t>b.beer_id</a:t>
              </a:r>
              <a:r>
                <a:rPr lang="en-US" altLang="zh-TW" sz="1600" dirty="0"/>
                <a:t>);</a:t>
              </a:r>
            </a:p>
            <a:p>
              <a:r>
                <a:rPr lang="en-US" altLang="zh-TW" sz="1600" dirty="0"/>
                <a:t>      if (</a:t>
              </a:r>
              <a:r>
                <a:rPr lang="en-US" altLang="zh-TW" sz="1600" dirty="0" err="1"/>
                <a:t>b.randomize</a:t>
              </a:r>
              <a:r>
                <a:rPr lang="en-US" altLang="zh-TW" sz="1600" dirty="0"/>
                <a:t> ())</a:t>
              </a:r>
            </a:p>
            <a:p>
              <a:r>
                <a:rPr lang="en-US" altLang="zh-TW" sz="1600" dirty="0"/>
                <a:t>        $display ("Randomization successful !");</a:t>
              </a:r>
            </a:p>
            <a:p>
              <a:r>
                <a:rPr lang="en-US" altLang="zh-TW" sz="1600" dirty="0"/>
                <a:t>      $display ("After randomization </a:t>
              </a:r>
              <a:r>
                <a:rPr lang="en-US" altLang="zh-TW" sz="1600" dirty="0" err="1"/>
                <a:t>beerId</a:t>
              </a:r>
              <a:r>
                <a:rPr lang="en-US" altLang="zh-TW" sz="1600" dirty="0"/>
                <a:t> = %0d", </a:t>
              </a:r>
              <a:r>
                <a:rPr lang="en-US" altLang="zh-TW" sz="1600" dirty="0" err="1"/>
                <a:t>b.beer_id</a:t>
              </a:r>
              <a:r>
                <a:rPr lang="en-US" altLang="zh-TW" sz="1600" dirty="0"/>
                <a:t>);</a:t>
              </a:r>
            </a:p>
            <a:p>
              <a:r>
                <a:rPr lang="en-US" altLang="zh-TW" sz="1600" dirty="0"/>
                <a:t>    end</a:t>
              </a:r>
            </a:p>
            <a:p>
              <a:r>
                <a:rPr lang="en-US" altLang="zh-TW" sz="1600" dirty="0" err="1"/>
                <a:t>endmodule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066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FF97-6383-D665-D9F9-652E4C44D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4A07D-0BCC-A01F-5AA0-A57F5A2F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 Constraints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CE7D37-D72F-6489-2F77-8EC1E622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 constraint </a:t>
            </a:r>
            <a:r>
              <a:rPr lang="zh-TW" altLang="en-US" dirty="0"/>
              <a:t>是一種 弱約束條件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如果該變數沒有其他會與</a:t>
            </a:r>
            <a:r>
              <a:rPr lang="en-US" altLang="zh-TW" dirty="0"/>
              <a:t>soft constraint</a:t>
            </a:r>
            <a:r>
              <a:rPr lang="zh-TW" altLang="en-US" dirty="0"/>
              <a:t>牴觸的限制，</a:t>
            </a:r>
            <a:r>
              <a:rPr lang="en-US" altLang="zh-TW" dirty="0"/>
              <a:t>soft constraint </a:t>
            </a:r>
            <a:r>
              <a:rPr lang="zh-TW" altLang="en-US" dirty="0"/>
              <a:t>會生效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如果有其他強制 </a:t>
            </a:r>
            <a:r>
              <a:rPr lang="en-US" altLang="zh-TW" dirty="0"/>
              <a:t>constraint</a:t>
            </a:r>
            <a:r>
              <a:rPr lang="zh-TW" altLang="en-US" dirty="0"/>
              <a:t>、直接指定值或使用 </a:t>
            </a:r>
            <a:r>
              <a:rPr lang="en-US" altLang="zh-TW" dirty="0"/>
              <a:t>.randomize() with {}</a:t>
            </a:r>
            <a:r>
              <a:rPr lang="zh-TW" altLang="en-US" dirty="0"/>
              <a:t>，那麼 </a:t>
            </a:r>
            <a:r>
              <a:rPr lang="en-US" altLang="zh-TW" dirty="0"/>
              <a:t>soft constraint </a:t>
            </a:r>
            <a:r>
              <a:rPr lang="zh-TW" altLang="en-US" dirty="0"/>
              <a:t>就會被忽略。</a:t>
            </a:r>
          </a:p>
        </p:txBody>
      </p:sp>
    </p:spTree>
    <p:extLst>
      <p:ext uri="{BB962C8B-B14F-4D97-AF65-F5344CB8AC3E}">
        <p14:creationId xmlns:p14="http://schemas.microsoft.com/office/powerpoint/2010/main" val="2354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1A3EA-B841-826E-B246-7355E0372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A2E93-959E-3C44-4961-110B416D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Constraints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1C27A6-9E1C-8D47-6758-5ADD8168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constraint_mode</a:t>
            </a:r>
            <a:r>
              <a:rPr lang="en-US" altLang="zh-TW" dirty="0"/>
              <a:t>() </a:t>
            </a:r>
            <a:r>
              <a:rPr lang="zh-TW" altLang="en-US" dirty="0"/>
              <a:t>可以</a:t>
            </a:r>
            <a:r>
              <a:rPr lang="zh-TW" altLang="en-US" dirty="0">
                <a:solidFill>
                  <a:srgbClr val="FF0000"/>
                </a:solidFill>
              </a:rPr>
              <a:t>用來關閉 </a:t>
            </a:r>
            <a:r>
              <a:rPr lang="en-US" altLang="zh-TW" dirty="0">
                <a:solidFill>
                  <a:srgbClr val="FF0000"/>
                </a:solidFill>
              </a:rPr>
              <a:t>constraint 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constraint_mode</a:t>
            </a:r>
            <a:r>
              <a:rPr lang="en-US" altLang="zh-TW" dirty="0"/>
              <a:t>(0)   -&gt; </a:t>
            </a:r>
            <a:r>
              <a:rPr lang="zh-TW" altLang="en-US" dirty="0"/>
              <a:t>關閉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constraint_mode</a:t>
            </a:r>
            <a:r>
              <a:rPr lang="en-US" altLang="zh-TW" dirty="0"/>
              <a:t>(1)   -&gt; </a:t>
            </a:r>
            <a:r>
              <a:rPr lang="zh-TW" altLang="en-US" dirty="0"/>
              <a:t>開啟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constraint_mode</a:t>
            </a:r>
            <a:r>
              <a:rPr lang="en-US" altLang="zh-TW" dirty="0"/>
              <a:t>() =&gt; </a:t>
            </a:r>
            <a:r>
              <a:rPr lang="zh-TW" altLang="en-US" dirty="0"/>
              <a:t>不帶任何參數，</a:t>
            </a:r>
            <a:br>
              <a:rPr lang="en-US" altLang="zh-TW" dirty="0"/>
            </a:br>
            <a:r>
              <a:rPr lang="zh-TW" altLang="en-US" dirty="0"/>
              <a:t>回傳目前 </a:t>
            </a:r>
            <a:r>
              <a:rPr lang="en-US" altLang="zh-TW" dirty="0"/>
              <a:t>constraint </a:t>
            </a:r>
            <a:r>
              <a:rPr lang="zh-TW" altLang="en-US" dirty="0"/>
              <a:t>狀態  </a:t>
            </a:r>
            <a:r>
              <a:rPr lang="en-US" altLang="zh-TW" dirty="0"/>
              <a:t>0 -&gt; disable, 1 -&gt; enable</a:t>
            </a:r>
          </a:p>
          <a:p>
            <a:endParaRPr lang="en-US" altLang="zh-TW" dirty="0"/>
          </a:p>
          <a:p>
            <a:r>
              <a:rPr lang="zh-TW" altLang="en-US" dirty="0"/>
              <a:t>常搭配 </a:t>
            </a:r>
            <a:r>
              <a:rPr lang="en-US" altLang="zh-TW" dirty="0" err="1"/>
              <a:t>pre_randomize</a:t>
            </a:r>
            <a:r>
              <a:rPr lang="en-US" altLang="zh-TW" dirty="0"/>
              <a:t>() </a:t>
            </a:r>
            <a:r>
              <a:rPr lang="zh-TW" altLang="en-US" dirty="0"/>
              <a:t>來決定是否開啟 </a:t>
            </a:r>
            <a:r>
              <a:rPr lang="en-US" altLang="zh-TW" dirty="0"/>
              <a:t>constraint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470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76219-6C2F-4A2E-5E3A-6518B0EC0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9317E-9EC4-FE97-D159-039F1830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Constraints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08EDC8-5862-1217-CD8C-9E10DF99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AEC8DD3-6FD2-E681-EC02-B8E4B3B0A7C1}"/>
              </a:ext>
            </a:extLst>
          </p:cNvPr>
          <p:cNvGrpSpPr/>
          <p:nvPr/>
        </p:nvGrpSpPr>
        <p:grpSpPr>
          <a:xfrm>
            <a:off x="445169" y="2333685"/>
            <a:ext cx="11301662" cy="4524315"/>
            <a:chOff x="613611" y="2434400"/>
            <a:chExt cx="11301662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4ED558F-169B-5EC9-6A4D-DF445A9E242C}"/>
                </a:ext>
              </a:extLst>
            </p:cNvPr>
            <p:cNvSpPr txBox="1"/>
            <p:nvPr/>
          </p:nvSpPr>
          <p:spPr>
            <a:xfrm>
              <a:off x="613611" y="2434400"/>
              <a:ext cx="5482389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class Fruits;</a:t>
              </a:r>
            </a:p>
            <a:p>
              <a:r>
                <a:rPr lang="en-US" altLang="zh-TW" sz="1600" dirty="0"/>
                <a:t>  rand bit[3:0]  num; 				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constraint </a:t>
              </a:r>
              <a:r>
                <a:rPr lang="en-US" altLang="zh-TW" sz="1600" dirty="0" err="1"/>
                <a:t>c_num</a:t>
              </a:r>
              <a:r>
                <a:rPr lang="en-US" altLang="zh-TW" sz="1600" dirty="0"/>
                <a:t> { num &gt; 4;  		</a:t>
              </a:r>
            </a:p>
            <a:p>
              <a:r>
                <a:rPr lang="en-US" altLang="zh-TW" sz="1600" dirty="0"/>
                <a:t>                                          num &lt; 9; }; 	</a:t>
              </a:r>
            </a:p>
            <a:p>
              <a:r>
                <a:rPr lang="en-US" altLang="zh-TW" sz="1600" dirty="0" err="1"/>
                <a:t>endclass</a:t>
              </a:r>
              <a:endParaRPr lang="en-US" altLang="zh-TW" sz="16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DA04704-FF74-8A3C-B24F-AA3579A9D383}"/>
                </a:ext>
              </a:extLst>
            </p:cNvPr>
            <p:cNvSpPr txBox="1"/>
            <p:nvPr/>
          </p:nvSpPr>
          <p:spPr>
            <a:xfrm>
              <a:off x="6432884" y="2434400"/>
              <a:ext cx="5482389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module tb;</a:t>
              </a:r>
            </a:p>
            <a:p>
              <a:r>
                <a:rPr lang="en-US" altLang="zh-TW" sz="1600" dirty="0"/>
                <a:t>  initial begin</a:t>
              </a:r>
            </a:p>
            <a:p>
              <a:r>
                <a:rPr lang="en-US" altLang="zh-TW" sz="1600" dirty="0"/>
                <a:t>    Fruits f = new ();</a:t>
              </a:r>
            </a:p>
            <a:p>
              <a:r>
                <a:rPr lang="en-US" altLang="zh-TW" sz="1600" dirty="0"/>
                <a:t>    $display ("Before randomization num = %0d", </a:t>
              </a:r>
              <a:r>
                <a:rPr lang="en-US" altLang="zh-TW" sz="1600" dirty="0" err="1"/>
                <a:t>f.num</a:t>
              </a:r>
              <a:r>
                <a:rPr lang="en-US" altLang="zh-TW" sz="1600" dirty="0"/>
                <a:t>);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  // Disable constraint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>
                  <a:solidFill>
                    <a:srgbClr val="FF0000"/>
                  </a:solidFill>
                </a:rPr>
                <a:t>f.c_num.constraint_mode</a:t>
              </a:r>
              <a:r>
                <a:rPr lang="en-US" altLang="zh-TW" sz="1600" dirty="0">
                  <a:solidFill>
                    <a:srgbClr val="FF0000"/>
                  </a:solidFill>
                </a:rPr>
                <a:t>(0);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  if (</a:t>
              </a:r>
              <a:r>
                <a:rPr lang="en-US" altLang="zh-TW" sz="1600" dirty="0" err="1"/>
                <a:t>f.c_num.constraint_mode</a:t>
              </a:r>
              <a:r>
                <a:rPr lang="en-US" altLang="zh-TW" sz="1600" dirty="0"/>
                <a:t> ())</a:t>
              </a:r>
            </a:p>
            <a:p>
              <a:r>
                <a:rPr lang="en-US" altLang="zh-TW" sz="1600" dirty="0"/>
                <a:t>      $display ("Constraint </a:t>
              </a:r>
              <a:r>
                <a:rPr lang="en-US" altLang="zh-TW" sz="1600" dirty="0" err="1"/>
                <a:t>c_num</a:t>
              </a:r>
              <a:r>
                <a:rPr lang="en-US" altLang="zh-TW" sz="1600" dirty="0"/>
                <a:t> is enabled");</a:t>
              </a:r>
            </a:p>
            <a:p>
              <a:r>
                <a:rPr lang="en-US" altLang="zh-TW" sz="1600" dirty="0"/>
                <a:t>    else</a:t>
              </a:r>
            </a:p>
            <a:p>
              <a:r>
                <a:rPr lang="en-US" altLang="zh-TW" sz="1600" dirty="0"/>
                <a:t>      $display ("Constraint </a:t>
              </a:r>
              <a:r>
                <a:rPr lang="en-US" altLang="zh-TW" sz="1600" dirty="0" err="1"/>
                <a:t>c_num</a:t>
              </a:r>
              <a:r>
                <a:rPr lang="en-US" altLang="zh-TW" sz="1600" dirty="0"/>
                <a:t> is disabled");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  // Randomize the variable and display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f.randomize</a:t>
              </a:r>
              <a:r>
                <a:rPr lang="en-US" altLang="zh-TW" sz="1600" dirty="0"/>
                <a:t> ();</a:t>
              </a:r>
            </a:p>
            <a:p>
              <a:r>
                <a:rPr lang="en-US" altLang="zh-TW" sz="1600" dirty="0"/>
                <a:t>    $display ("After randomization num = %0d", </a:t>
              </a:r>
              <a:r>
                <a:rPr lang="en-US" altLang="zh-TW" sz="1600" dirty="0" err="1"/>
                <a:t>f.num</a:t>
              </a:r>
              <a:r>
                <a:rPr lang="en-US" altLang="zh-TW" sz="1600" dirty="0"/>
                <a:t>);</a:t>
              </a:r>
            </a:p>
            <a:p>
              <a:r>
                <a:rPr lang="en-US" altLang="zh-TW" sz="1600" dirty="0"/>
                <a:t>  end</a:t>
              </a:r>
            </a:p>
            <a:p>
              <a:r>
                <a:rPr lang="en-US" altLang="zh-TW" sz="1600" dirty="0" err="1"/>
                <a:t>endmodule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4776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1A42-46F0-41A7-67A4-3E0A015AF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F9CC2-641B-6728-EE05-B3A7EFA4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Randomization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A74AF6-80E9-344A-32E3-9520AC1D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rand_mode</a:t>
            </a:r>
            <a:r>
              <a:rPr lang="en-US" altLang="zh-TW" dirty="0"/>
              <a:t>()   </a:t>
            </a:r>
            <a:r>
              <a:rPr lang="zh-TW" altLang="en-US" dirty="0"/>
              <a:t>用來</a:t>
            </a:r>
            <a:r>
              <a:rPr lang="zh-TW" altLang="en-US" dirty="0">
                <a:solidFill>
                  <a:srgbClr val="FF0000"/>
                </a:solidFill>
              </a:rPr>
              <a:t>關閉某個參數的隨機化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C12ED93-08B4-ABA6-1B65-79688DB73832}"/>
              </a:ext>
            </a:extLst>
          </p:cNvPr>
          <p:cNvGrpSpPr/>
          <p:nvPr/>
        </p:nvGrpSpPr>
        <p:grpSpPr>
          <a:xfrm>
            <a:off x="445169" y="2333685"/>
            <a:ext cx="11301662" cy="4401205"/>
            <a:chOff x="613611" y="2434400"/>
            <a:chExt cx="11301662" cy="440120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3F3294E-F3AD-4513-1D76-B65246FC923F}"/>
                </a:ext>
              </a:extLst>
            </p:cNvPr>
            <p:cNvSpPr txBox="1"/>
            <p:nvPr/>
          </p:nvSpPr>
          <p:spPr>
            <a:xfrm>
              <a:off x="613611" y="2434400"/>
              <a:ext cx="5482389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altLang="zh-TW" sz="1600" dirty="0"/>
                <a:t>class Fruits;</a:t>
              </a:r>
            </a:p>
            <a:p>
              <a:r>
                <a:rPr lang="sv-SE" altLang="zh-TW" sz="1600" dirty="0"/>
                <a:t>  rand bit [3:0] var1;</a:t>
              </a:r>
            </a:p>
            <a:p>
              <a:r>
                <a:rPr lang="sv-SE" altLang="zh-TW" sz="1600" dirty="0"/>
                <a:t>  rand bit [1:0] var2;</a:t>
              </a:r>
            </a:p>
            <a:p>
              <a:r>
                <a:rPr lang="sv-SE" altLang="zh-TW" sz="1600" dirty="0"/>
                <a:t>endclass</a:t>
              </a:r>
              <a:endParaRPr lang="en-US" altLang="zh-TW" sz="16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1342190-3F80-8737-2493-38339D0C6E83}"/>
                </a:ext>
              </a:extLst>
            </p:cNvPr>
            <p:cNvSpPr txBox="1"/>
            <p:nvPr/>
          </p:nvSpPr>
          <p:spPr>
            <a:xfrm>
              <a:off x="6432884" y="2434400"/>
              <a:ext cx="5482389" cy="4401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module tb;</a:t>
              </a:r>
            </a:p>
            <a:p>
              <a:r>
                <a:rPr lang="en-US" altLang="zh-TW" sz="1400" dirty="0"/>
                <a:t>  initial begin</a:t>
              </a:r>
            </a:p>
            <a:p>
              <a:r>
                <a:rPr lang="en-US" altLang="zh-TW" sz="1400" dirty="0"/>
                <a:t>    Fruits f = new();</a:t>
              </a:r>
            </a:p>
            <a:p>
              <a:r>
                <a:rPr lang="en-US" altLang="zh-TW" sz="1400" dirty="0"/>
                <a:t>    $display ("Before randomization var1=%0d var2=%0d", f.var1, f.var2);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// Turn off randomization for var1</a:t>
              </a:r>
            </a:p>
            <a:p>
              <a:r>
                <a:rPr lang="en-US" altLang="zh-TW" sz="1400" dirty="0"/>
                <a:t>    </a:t>
              </a:r>
              <a:r>
                <a:rPr lang="en-US" altLang="zh-TW" sz="1400" dirty="0">
                  <a:solidFill>
                    <a:srgbClr val="FF0000"/>
                  </a:solidFill>
                </a:rPr>
                <a:t>f.var1.rand_mode (0);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// Print if var1 has randomization enabled/disabled</a:t>
              </a:r>
            </a:p>
            <a:p>
              <a:r>
                <a:rPr lang="en-US" altLang="zh-TW" sz="1400" dirty="0"/>
                <a:t>    if (f.var1.rand_mode())</a:t>
              </a:r>
            </a:p>
            <a:p>
              <a:r>
                <a:rPr lang="en-US" altLang="zh-TW" sz="1400" dirty="0"/>
                <a:t>      $display ("Randomization of var1 enabled");</a:t>
              </a:r>
            </a:p>
            <a:p>
              <a:r>
                <a:rPr lang="en-US" altLang="zh-TW" sz="1400" dirty="0"/>
                <a:t>    else</a:t>
              </a:r>
            </a:p>
            <a:p>
              <a:r>
                <a:rPr lang="en-US" altLang="zh-TW" sz="1400" dirty="0"/>
                <a:t>      $display ("Randomization of var1 disabled");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</a:t>
              </a:r>
              <a:r>
                <a:rPr lang="en-US" altLang="zh-TW" sz="1400" dirty="0" err="1"/>
                <a:t>f.randomize</a:t>
              </a:r>
              <a:r>
                <a:rPr lang="en-US" altLang="zh-TW" sz="1400" dirty="0"/>
                <a:t>();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$display ("After randomization var1=%0d var2=%0d", f.var1, f.var2);</a:t>
              </a:r>
            </a:p>
            <a:p>
              <a:r>
                <a:rPr lang="en-US" altLang="zh-TW" sz="1400" dirty="0"/>
                <a:t>  end</a:t>
              </a:r>
            </a:p>
            <a:p>
              <a:r>
                <a:rPr lang="en-US" altLang="zh-TW" sz="1400" dirty="0" err="1"/>
                <a:t>endmodule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408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76267-F282-34BE-2361-0B41A1349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12E0E-DA67-8B66-8FB3-4CCD5FC3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weighted case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CE370-9357-52D4-2E8B-3EE73F9E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可以自己創造自己想要的 </a:t>
            </a:r>
            <a:r>
              <a:rPr lang="en-US" altLang="zh-TW" dirty="0"/>
              <a:t>case</a:t>
            </a:r>
            <a:r>
              <a:rPr lang="zh-TW" altLang="en-US" dirty="0"/>
              <a:t>，並給予他們</a:t>
            </a:r>
            <a:r>
              <a:rPr lang="zh-TW" altLang="en-US" dirty="0">
                <a:solidFill>
                  <a:srgbClr val="FF0000"/>
                </a:solidFill>
              </a:rPr>
              <a:t>權重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0BE5BB-0588-E98B-8418-8172C52E68FF}"/>
              </a:ext>
            </a:extLst>
          </p:cNvPr>
          <p:cNvSpPr txBox="1"/>
          <p:nvPr/>
        </p:nvSpPr>
        <p:spPr>
          <a:xfrm>
            <a:off x="3354805" y="2842643"/>
            <a:ext cx="548238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      initial begin</a:t>
            </a:r>
          </a:p>
          <a:p>
            <a:r>
              <a:rPr lang="en-US" altLang="zh-TW" sz="1600" dirty="0"/>
              <a:t>      for (int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10;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此 </a:t>
            </a:r>
            <a:r>
              <a:rPr lang="en-US" altLang="zh-TW" sz="1600" dirty="0"/>
              <a:t>case </a:t>
            </a:r>
            <a:r>
              <a:rPr lang="zh-TW" altLang="en-US" sz="1600" dirty="0"/>
              <a:t>分母為 </a:t>
            </a:r>
            <a:r>
              <a:rPr lang="en-US" altLang="zh-TW" sz="1600" dirty="0"/>
              <a:t>1+5+3 = 9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出現 </a:t>
            </a:r>
            <a:r>
              <a:rPr lang="en-US" altLang="zh-TW" sz="1600" dirty="0"/>
              <a:t>0 </a:t>
            </a:r>
            <a:r>
              <a:rPr lang="zh-TW" altLang="en-US" sz="1600" dirty="0"/>
              <a:t>的機率為 </a:t>
            </a:r>
            <a:r>
              <a:rPr lang="en-US" altLang="zh-TW" sz="1600" dirty="0"/>
              <a:t>1/9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出現 </a:t>
            </a:r>
            <a:r>
              <a:rPr lang="en-US" altLang="zh-TW" sz="1600" dirty="0"/>
              <a:t>5 </a:t>
            </a:r>
            <a:r>
              <a:rPr lang="zh-TW" altLang="en-US" sz="1600" dirty="0"/>
              <a:t>的機率為 </a:t>
            </a:r>
            <a:r>
              <a:rPr lang="en-US" altLang="zh-TW" sz="1600" dirty="0"/>
              <a:t>5/9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出現 </a:t>
            </a:r>
            <a:r>
              <a:rPr lang="en-US" altLang="zh-TW" sz="1600" dirty="0"/>
              <a:t>3 </a:t>
            </a:r>
            <a:r>
              <a:rPr lang="zh-TW" altLang="en-US" sz="1600" dirty="0"/>
              <a:t>的機率為 </a:t>
            </a:r>
            <a:r>
              <a:rPr lang="en-US" altLang="zh-TW" sz="1600" dirty="0"/>
              <a:t>3/9        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rgbClr val="FF0000"/>
                </a:solidFill>
              </a:rPr>
              <a:t>randcase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            0 : 	$display ("</a:t>
            </a:r>
            <a:r>
              <a:rPr lang="en-US" altLang="zh-TW" sz="1600" dirty="0" err="1"/>
              <a:t>Wt</a:t>
            </a:r>
            <a:r>
              <a:rPr lang="en-US" altLang="zh-TW" sz="1600" dirty="0"/>
              <a:t> 1");</a:t>
            </a:r>
          </a:p>
          <a:p>
            <a:r>
              <a:rPr lang="en-US" altLang="zh-TW" sz="1600" dirty="0"/>
              <a:t>            5 : 	$display ("</a:t>
            </a:r>
            <a:r>
              <a:rPr lang="en-US" altLang="zh-TW" sz="1600" dirty="0" err="1"/>
              <a:t>Wt</a:t>
            </a:r>
            <a:r>
              <a:rPr lang="en-US" altLang="zh-TW" sz="1600" dirty="0"/>
              <a:t> 5");</a:t>
            </a:r>
          </a:p>
          <a:p>
            <a:r>
              <a:rPr lang="en-US" altLang="zh-TW" sz="1600" dirty="0"/>
              <a:t>            3 : 	$display ("</a:t>
            </a:r>
            <a:r>
              <a:rPr lang="en-US" altLang="zh-TW" sz="1600" dirty="0" err="1"/>
              <a:t>Wt</a:t>
            </a:r>
            <a:r>
              <a:rPr lang="en-US" altLang="zh-TW" sz="1600" dirty="0"/>
              <a:t> 3");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endcase</a:t>
            </a:r>
            <a:endParaRPr lang="en-US" altLang="zh-TW" sz="1600" dirty="0"/>
          </a:p>
          <a:p>
            <a:r>
              <a:rPr lang="en-US" altLang="zh-TW" sz="1600" dirty="0"/>
              <a:t>    end</a:t>
            </a:r>
          </a:p>
          <a:p>
            <a:r>
              <a:rPr lang="en-US" altLang="zh-TW" sz="1600" dirty="0" err="1"/>
              <a:t>endmodule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0280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4DFE3-BEA3-9BEC-E3B6-150B355E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032CE-63BD-F9D3-1CB1-D2A0BFB1C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F767BA-31DA-EFE3-CCDD-741F2991C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Functional Coverage</a:t>
            </a:r>
          </a:p>
        </p:txBody>
      </p:sp>
    </p:spTree>
    <p:extLst>
      <p:ext uri="{BB962C8B-B14F-4D97-AF65-F5344CB8AC3E}">
        <p14:creationId xmlns:p14="http://schemas.microsoft.com/office/powerpoint/2010/main" val="182375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5052</Words>
  <Application>Microsoft Office PowerPoint</Application>
  <PresentationFormat>寬螢幕</PresentationFormat>
  <Paragraphs>758</Paragraphs>
  <Slides>64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69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 (1/1)</vt:lpstr>
      <vt:lpstr>Types of if-else statement (1/2)</vt:lpstr>
      <vt:lpstr>Types of if-else statement (2/2)</vt:lpstr>
      <vt:lpstr>Blocking &amp; Non-Blocking assignment statement (1/2)</vt:lpstr>
      <vt:lpstr>Blocking &amp; Non-Blocking assignment statement (2/2)</vt:lpstr>
      <vt:lpstr>Function &amp; Task (1/2)</vt:lpstr>
      <vt:lpstr>Function &amp; Task (2/2)</vt:lpstr>
      <vt:lpstr>Chapter 3</vt:lpstr>
      <vt:lpstr>fork (1/2)</vt:lpstr>
      <vt:lpstr>fork (2/2)</vt:lpstr>
      <vt:lpstr>Chapter 4</vt:lpstr>
      <vt:lpstr>Communiction (1/6)</vt:lpstr>
      <vt:lpstr>Event (2/6)</vt:lpstr>
      <vt:lpstr>Semaphore (3/6)</vt:lpstr>
      <vt:lpstr>Semaphore (4/6)</vt:lpstr>
      <vt:lpstr>Mailbox (5/6)</vt:lpstr>
      <vt:lpstr>Mailbox (6/6)</vt:lpstr>
      <vt:lpstr>Chapter 5</vt:lpstr>
      <vt:lpstr>Interface (1/3)</vt:lpstr>
      <vt:lpstr>modport  (2/3)</vt:lpstr>
      <vt:lpstr>Clocking block (3/3)</vt:lpstr>
      <vt:lpstr>Chapter 6</vt:lpstr>
      <vt:lpstr>Random 變數 (1/1)</vt:lpstr>
      <vt:lpstr>Constraint blocks (1/1)</vt:lpstr>
      <vt:lpstr>Constraint Operator (1/5)</vt:lpstr>
      <vt:lpstr>Constraint Operator (2/5)</vt:lpstr>
      <vt:lpstr>Constraint Operator (3/5)</vt:lpstr>
      <vt:lpstr>Constraint Operator (4/5)</vt:lpstr>
      <vt:lpstr>Constraint Operator (5/5)</vt:lpstr>
      <vt:lpstr>Static constraint (1/2)</vt:lpstr>
      <vt:lpstr>Static constraint (2/2)</vt:lpstr>
      <vt:lpstr>pre &amp; post randomize (1/2)</vt:lpstr>
      <vt:lpstr>pre &amp; post randomize (2/2)</vt:lpstr>
      <vt:lpstr>Soft Constraints (1/1)</vt:lpstr>
      <vt:lpstr>Disable Constraints (1/2)</vt:lpstr>
      <vt:lpstr>Disable Constraints (2/2)</vt:lpstr>
      <vt:lpstr>Disable Randomization (1/1)</vt:lpstr>
      <vt:lpstr>Random weighted case (1/1)</vt:lpstr>
      <vt:lpstr>Chapter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160</cp:revision>
  <dcterms:created xsi:type="dcterms:W3CDTF">2025-03-10T12:50:30Z</dcterms:created>
  <dcterms:modified xsi:type="dcterms:W3CDTF">2025-07-01T15:33:08Z</dcterms:modified>
</cp:coreProperties>
</file>