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8"/>
  </p:notesMasterIdLst>
  <p:sldIdLst>
    <p:sldId id="256" r:id="rId2"/>
    <p:sldId id="257" r:id="rId3"/>
    <p:sldId id="268" r:id="rId4"/>
    <p:sldId id="258" r:id="rId5"/>
    <p:sldId id="265" r:id="rId6"/>
    <p:sldId id="266" r:id="rId7"/>
    <p:sldId id="269" r:id="rId8"/>
    <p:sldId id="270" r:id="rId9"/>
    <p:sldId id="271" r:id="rId10"/>
    <p:sldId id="272" r:id="rId11"/>
    <p:sldId id="273" r:id="rId12"/>
    <p:sldId id="276" r:id="rId13"/>
    <p:sldId id="275" r:id="rId14"/>
    <p:sldId id="278" r:id="rId15"/>
    <p:sldId id="279" r:id="rId16"/>
    <p:sldId id="280" r:id="rId17"/>
    <p:sldId id="282" r:id="rId18"/>
    <p:sldId id="281" r:id="rId19"/>
    <p:sldId id="283" r:id="rId20"/>
    <p:sldId id="284" r:id="rId21"/>
    <p:sldId id="285" r:id="rId22"/>
    <p:sldId id="286" r:id="rId23"/>
    <p:sldId id="287" r:id="rId24"/>
    <p:sldId id="288" r:id="rId25"/>
    <p:sldId id="289" r:id="rId26"/>
    <p:sldId id="291" r:id="rId27"/>
  </p:sldIdLst>
  <p:sldSz cx="12192000" cy="6858000"/>
  <p:notesSz cx="6858000" cy="9144000"/>
  <p:defaultTextStyle>
    <a:defPPr>
      <a:defRPr lang="zh-TW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014" autoAdjust="0"/>
    <p:restoredTop sz="94364" autoAdjust="0"/>
  </p:normalViewPr>
  <p:slideViewPr>
    <p:cSldViewPr snapToGrid="0">
      <p:cViewPr varScale="1">
        <p:scale>
          <a:sx n="73" d="100"/>
          <a:sy n="73" d="100"/>
        </p:scale>
        <p:origin x="402" y="7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26" Type="http://schemas.openxmlformats.org/officeDocument/2006/relationships/slide" Target="slides/slide25.xml"/><Relationship Id="rId3" Type="http://schemas.openxmlformats.org/officeDocument/2006/relationships/slide" Target="slides/slide2.xml"/><Relationship Id="rId21" Type="http://schemas.openxmlformats.org/officeDocument/2006/relationships/slide" Target="slides/slide20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slide" Target="slides/slide24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29" Type="http://schemas.openxmlformats.org/officeDocument/2006/relationships/presProps" Target="presProps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slide" Target="slides/slide23.xml"/><Relationship Id="rId32" Type="http://schemas.openxmlformats.org/officeDocument/2006/relationships/tableStyles" Target="tableStyles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slide" Target="slides/slide22.xml"/><Relationship Id="rId28" Type="http://schemas.openxmlformats.org/officeDocument/2006/relationships/notesMaster" Target="notesMasters/notesMaster1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31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slide" Target="slides/slide21.xml"/><Relationship Id="rId27" Type="http://schemas.openxmlformats.org/officeDocument/2006/relationships/slide" Target="slides/slide26.xml"/><Relationship Id="rId30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頁首版面配置區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3" name="日期版面配置區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28C483A5-4075-4A6E-B921-74BFA7B8EF67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投影片影像版面配置區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zh-TW" altLang="en-US"/>
          </a:p>
        </p:txBody>
      </p:sp>
      <p:sp>
        <p:nvSpPr>
          <p:cNvPr id="5" name="備忘稿版面配置區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6" name="頁尾版面配置區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zh-TW" altLang="en-US"/>
          </a:p>
        </p:txBody>
      </p:sp>
      <p:sp>
        <p:nvSpPr>
          <p:cNvPr id="7" name="投影片編號版面配置區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1EC0058-26B9-4FCA-9360-04116FA7951F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837069534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20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139743215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投影片影像版面配置區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備忘稿版面配置區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zh-TW" altLang="en-US" dirty="0"/>
          </a:p>
        </p:txBody>
      </p:sp>
      <p:sp>
        <p:nvSpPr>
          <p:cNvPr id="4" name="投影片編號版面配置區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1EC0058-26B9-4FCA-9360-04116FA7951F}" type="slidenum">
              <a:rPr lang="zh-TW" altLang="en-US" smtClean="0"/>
              <a:t>22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666555749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標題投影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987EC1-03B1-0E87-24E2-A3483DDB5350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9B39744-C916-CBED-90A8-A5FEE5CEFDC5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zh-TW" altLang="en-US"/>
              <a:t>按一下以編輯母片子標題樣式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5FEAB19-A7EB-4055-02A7-CEB71CDA35A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C53B00CB-92E2-78B6-2EEF-22B6FB0FC78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137921C9-100C-82EE-B63D-49FD71A70B2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95735140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標題及直排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84DC9C6D-8516-982C-3677-CA9782FC06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034D726D-F039-5B82-CBE8-4B353E9E9FF1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8A585758-FB58-0A85-4969-AA57D5B685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09639598-9FC0-E784-A788-01EB7A6B10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B1C6968E-6CBF-60C4-4F9D-26B199558E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14438653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直排標題及文字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直排標題 1">
            <a:extLst>
              <a:ext uri="{FF2B5EF4-FFF2-40B4-BE49-F238E27FC236}">
                <a16:creationId xmlns:a16="http://schemas.microsoft.com/office/drawing/2014/main" id="{D3D48846-5D26-23F0-EE8D-FB323CE63709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直排文字版面配置區 2">
            <a:extLst>
              <a:ext uri="{FF2B5EF4-FFF2-40B4-BE49-F238E27FC236}">
                <a16:creationId xmlns:a16="http://schemas.microsoft.com/office/drawing/2014/main" id="{C352859A-3DD7-810F-8AC7-9E3DEFEDA89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5F432F29-9E11-C0E2-A918-046695B04A5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A148EB7E-F2CA-FCA7-1524-E2FABB0856E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CEF0CC99-897E-6239-4656-2FE4EDE6DFA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1199501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標題及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FA20872-853D-23D7-1D6A-463DB1E0CD1E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AAA0DEAB-B4E4-5C7D-8558-934C77054E35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04FBE506-5FF0-B6EB-44B4-4342E26116B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8A51B33E-6E38-C3BA-ADC3-0CA83B71674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E2D950F9-4485-3ACB-DA23-A93C2462B10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5048571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章節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6228C54-36BD-D105-BD80-9C959FCC519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548D84F4-26C5-4FDA-7030-5BB704FF430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82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82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82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82000"/>
                  </a:schemeClr>
                </a:solidFill>
              </a:defRPr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294C1ECE-F101-F0A4-5200-81CFDB55276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5C05B272-4A56-DEB5-646B-DA9A962BAE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219EEF02-D35C-7915-655F-B843AB129C2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6365719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兩個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FC2C0D-D003-669C-99DB-E142710061D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0D5946A5-480C-6422-EF85-77B5FD0CD735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23F97215-4B93-3DAD-DCBA-A1BB04961DC1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FD8060F7-59F9-A14D-43D8-8A504610B0E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DCD6A9AC-540C-1427-C261-CAE932252EF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BA607E7B-3ECB-4CED-70CF-4254E1ADC9D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85268050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比較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C7B6C48C-53FA-5EA8-6CAF-5ADB5580697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EB19889A-6A29-CD9F-D708-B271B31B30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4" name="內容版面配置區 3">
            <a:extLst>
              <a:ext uri="{FF2B5EF4-FFF2-40B4-BE49-F238E27FC236}">
                <a16:creationId xmlns:a16="http://schemas.microsoft.com/office/drawing/2014/main" id="{074A2FA7-9321-18C3-DDF4-440AEB2E7270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5" name="文字版面配置區 4">
            <a:extLst>
              <a:ext uri="{FF2B5EF4-FFF2-40B4-BE49-F238E27FC236}">
                <a16:creationId xmlns:a16="http://schemas.microsoft.com/office/drawing/2014/main" id="{61E9FCC3-8B01-BD60-69AE-6D531228C98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6" name="內容版面配置區 5">
            <a:extLst>
              <a:ext uri="{FF2B5EF4-FFF2-40B4-BE49-F238E27FC236}">
                <a16:creationId xmlns:a16="http://schemas.microsoft.com/office/drawing/2014/main" id="{C976C860-98D7-C724-6C4F-091689E5649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7" name="日期版面配置區 6">
            <a:extLst>
              <a:ext uri="{FF2B5EF4-FFF2-40B4-BE49-F238E27FC236}">
                <a16:creationId xmlns:a16="http://schemas.microsoft.com/office/drawing/2014/main" id="{B1483B4D-C9B5-EC70-132B-546844BA6A7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8" name="頁尾版面配置區 7">
            <a:extLst>
              <a:ext uri="{FF2B5EF4-FFF2-40B4-BE49-F238E27FC236}">
                <a16:creationId xmlns:a16="http://schemas.microsoft.com/office/drawing/2014/main" id="{4940048C-1EF4-A376-D939-696D8E5001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9" name="投影片編號版面配置區 8">
            <a:extLst>
              <a:ext uri="{FF2B5EF4-FFF2-40B4-BE49-F238E27FC236}">
                <a16:creationId xmlns:a16="http://schemas.microsoft.com/office/drawing/2014/main" id="{DCB570BB-193E-D42A-AF31-EBCFB10E387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8402148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只有標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21BC2CD-7E42-FCEC-9AD1-4748DC8617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日期版面配置區 2">
            <a:extLst>
              <a:ext uri="{FF2B5EF4-FFF2-40B4-BE49-F238E27FC236}">
                <a16:creationId xmlns:a16="http://schemas.microsoft.com/office/drawing/2014/main" id="{FA980806-30C2-87F9-E3CA-85BE4A4932C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4" name="頁尾版面配置區 3">
            <a:extLst>
              <a:ext uri="{FF2B5EF4-FFF2-40B4-BE49-F238E27FC236}">
                <a16:creationId xmlns:a16="http://schemas.microsoft.com/office/drawing/2014/main" id="{AB7A18A1-549D-0644-F4B2-A6678FB539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5" name="投影片編號版面配置區 4">
            <a:extLst>
              <a:ext uri="{FF2B5EF4-FFF2-40B4-BE49-F238E27FC236}">
                <a16:creationId xmlns:a16="http://schemas.microsoft.com/office/drawing/2014/main" id="{BFF85768-6004-0472-A42E-7D982D114F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34466189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空白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日期版面配置區 1">
            <a:extLst>
              <a:ext uri="{FF2B5EF4-FFF2-40B4-BE49-F238E27FC236}">
                <a16:creationId xmlns:a16="http://schemas.microsoft.com/office/drawing/2014/main" id="{E8F9697C-B3BD-F2B6-5EF3-EE230E89F1B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3" name="頁尾版面配置區 2">
            <a:extLst>
              <a:ext uri="{FF2B5EF4-FFF2-40B4-BE49-F238E27FC236}">
                <a16:creationId xmlns:a16="http://schemas.microsoft.com/office/drawing/2014/main" id="{C0384F45-BBD5-0BAD-E933-7F44116A5C9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4" name="投影片編號版面配置區 3">
            <a:extLst>
              <a:ext uri="{FF2B5EF4-FFF2-40B4-BE49-F238E27FC236}">
                <a16:creationId xmlns:a16="http://schemas.microsoft.com/office/drawing/2014/main" id="{198DA498-6662-FC13-E901-C3A42113F9B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92780226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含輔助字幕的內容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1D700D4-7075-4A53-7261-AB94956C2C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C3EF1835-2E4B-DB19-2FED-E66A4F62A5D9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78027509-F17D-6D9A-2B99-1CF3375CFDA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C34521FD-4293-76A1-477D-D994C6C9818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5E65FA25-FDAA-10A6-2927-05AC2392ABA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2AB166FE-5801-3ADC-1A7A-324AF4D86CC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123222644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含輔助字幕的圖片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C5C2C72-8B44-1AAD-DF44-3C74AA7FD8E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圖片版面配置區 2">
            <a:extLst>
              <a:ext uri="{FF2B5EF4-FFF2-40B4-BE49-F238E27FC236}">
                <a16:creationId xmlns:a16="http://schemas.microsoft.com/office/drawing/2014/main" id="{D5DCB774-7F45-5E10-3A18-7D9642B9C110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zh-TW" altLang="en-US"/>
          </a:p>
        </p:txBody>
      </p:sp>
      <p:sp>
        <p:nvSpPr>
          <p:cNvPr id="4" name="文字版面配置區 3">
            <a:extLst>
              <a:ext uri="{FF2B5EF4-FFF2-40B4-BE49-F238E27FC236}">
                <a16:creationId xmlns:a16="http://schemas.microsoft.com/office/drawing/2014/main" id="{2C74500F-30D4-3EF2-7368-8BDF8F6DCF7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zh-TW" altLang="en-US"/>
              <a:t>按一下以編輯母片文字樣式</a:t>
            </a:r>
          </a:p>
        </p:txBody>
      </p:sp>
      <p:sp>
        <p:nvSpPr>
          <p:cNvPr id="5" name="日期版面配置區 4">
            <a:extLst>
              <a:ext uri="{FF2B5EF4-FFF2-40B4-BE49-F238E27FC236}">
                <a16:creationId xmlns:a16="http://schemas.microsoft.com/office/drawing/2014/main" id="{596F5DC9-D984-C039-9B1E-3D09C5E3A7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6" name="頁尾版面配置區 5">
            <a:extLst>
              <a:ext uri="{FF2B5EF4-FFF2-40B4-BE49-F238E27FC236}">
                <a16:creationId xmlns:a16="http://schemas.microsoft.com/office/drawing/2014/main" id="{87906950-156B-F36A-2B67-B6479AF4AB1A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zh-TW" altLang="en-US"/>
          </a:p>
        </p:txBody>
      </p:sp>
      <p:sp>
        <p:nvSpPr>
          <p:cNvPr id="7" name="投影片編號版面配置區 6">
            <a:extLst>
              <a:ext uri="{FF2B5EF4-FFF2-40B4-BE49-F238E27FC236}">
                <a16:creationId xmlns:a16="http://schemas.microsoft.com/office/drawing/2014/main" id="{DF1EF77D-9320-FCA5-CBAF-20C30F7B96A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40537476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版面配置區 1">
            <a:extLst>
              <a:ext uri="{FF2B5EF4-FFF2-40B4-BE49-F238E27FC236}">
                <a16:creationId xmlns:a16="http://schemas.microsoft.com/office/drawing/2014/main" id="{482F43F5-C069-1979-BBC4-3ABCF26BE68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zh-TW" altLang="en-US"/>
              <a:t>按一下以編輯母片標題樣式</a:t>
            </a:r>
          </a:p>
        </p:txBody>
      </p:sp>
      <p:sp>
        <p:nvSpPr>
          <p:cNvPr id="3" name="文字版面配置區 2">
            <a:extLst>
              <a:ext uri="{FF2B5EF4-FFF2-40B4-BE49-F238E27FC236}">
                <a16:creationId xmlns:a16="http://schemas.microsoft.com/office/drawing/2014/main" id="{8DC0A13C-FD7E-D31A-32DD-CAAE9C9D734E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zh-TW" altLang="en-US"/>
              <a:t>按一下以編輯母片文字樣式</a:t>
            </a:r>
          </a:p>
          <a:p>
            <a:pPr lvl="1"/>
            <a:r>
              <a:rPr lang="zh-TW" altLang="en-US"/>
              <a:t>第二層</a:t>
            </a:r>
          </a:p>
          <a:p>
            <a:pPr lvl="2"/>
            <a:r>
              <a:rPr lang="zh-TW" altLang="en-US"/>
              <a:t>第三層</a:t>
            </a:r>
          </a:p>
          <a:p>
            <a:pPr lvl="3"/>
            <a:r>
              <a:rPr lang="zh-TW" altLang="en-US"/>
              <a:t>第四層</a:t>
            </a:r>
          </a:p>
          <a:p>
            <a:pPr lvl="4"/>
            <a:r>
              <a:rPr lang="zh-TW" altLang="en-US"/>
              <a:t>第五層</a:t>
            </a:r>
          </a:p>
        </p:txBody>
      </p:sp>
      <p:sp>
        <p:nvSpPr>
          <p:cNvPr id="4" name="日期版面配置區 3">
            <a:extLst>
              <a:ext uri="{FF2B5EF4-FFF2-40B4-BE49-F238E27FC236}">
                <a16:creationId xmlns:a16="http://schemas.microsoft.com/office/drawing/2014/main" id="{EA3F82C8-4FB1-B1FE-1890-A4FFD51EA45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2365240E-6CA3-4772-8803-719FF1315E51}" type="datetimeFigureOut">
              <a:rPr lang="zh-TW" altLang="en-US" smtClean="0"/>
              <a:t>2025/4/22</a:t>
            </a:fld>
            <a:endParaRPr lang="zh-TW" altLang="en-US"/>
          </a:p>
        </p:txBody>
      </p:sp>
      <p:sp>
        <p:nvSpPr>
          <p:cNvPr id="5" name="頁尾版面配置區 4">
            <a:extLst>
              <a:ext uri="{FF2B5EF4-FFF2-40B4-BE49-F238E27FC236}">
                <a16:creationId xmlns:a16="http://schemas.microsoft.com/office/drawing/2014/main" id="{B5ABBBFC-957F-CBBF-94BE-0F13C534740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zh-TW" altLang="en-US"/>
          </a:p>
        </p:txBody>
      </p:sp>
      <p:sp>
        <p:nvSpPr>
          <p:cNvPr id="6" name="投影片編號版面配置區 5">
            <a:extLst>
              <a:ext uri="{FF2B5EF4-FFF2-40B4-BE49-F238E27FC236}">
                <a16:creationId xmlns:a16="http://schemas.microsoft.com/office/drawing/2014/main" id="{04424506-B363-6610-2F6B-FB4C0863CF95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48E79922-C266-40D9-AA1C-7A126C5E9F57}" type="slidenum">
              <a:rPr lang="zh-TW" altLang="en-US" smtClean="0"/>
              <a:t>‹#›</a:t>
            </a:fld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337987787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zh-TW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4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4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hyperlink" Target="https://www.chipverify.com/systemverilog/systemverilog-enumeration" TargetMode="External"/><Relationship Id="rId1" Type="http://schemas.openxmlformats.org/officeDocument/2006/relationships/slideLayout" Target="../slideLayouts/slideLayout2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png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2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image" Target="../media/image9.png"/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0.png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2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2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38F7AC0E-8162-7917-8E99-67AC0D7D8954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>
            <a:normAutofit/>
          </a:bodyPr>
          <a:lstStyle/>
          <a:p>
            <a:r>
              <a:rPr lang="en-US" altLang="zh-TW" sz="5400" dirty="0" err="1"/>
              <a:t>SystemVerilog</a:t>
            </a:r>
            <a:br>
              <a:rPr lang="en-US" altLang="zh-TW" sz="5400" dirty="0"/>
            </a:br>
            <a:r>
              <a:rPr lang="zh-TW" altLang="en-US" sz="5400" dirty="0"/>
              <a:t>語法學習</a:t>
            </a:r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B10D8E20-6EE1-183A-78EE-EB5EDBCECB33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endParaRPr lang="zh-TW" altLang="en-US"/>
          </a:p>
        </p:txBody>
      </p:sp>
    </p:spTree>
    <p:extLst>
      <p:ext uri="{BB962C8B-B14F-4D97-AF65-F5344CB8AC3E}">
        <p14:creationId xmlns:p14="http://schemas.microsoft.com/office/powerpoint/2010/main" val="281565088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33122D7-9E7E-A56B-0F4B-87FFE92A4B27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3FA0376-21A9-C903-111F-7A41AD2BCF6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(2/2)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566EF00C-3751-241D-ED05-83D5D798D4E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5DA26FFC-B260-06FE-0E72-F5D5137097B3}"/>
              </a:ext>
            </a:extLst>
          </p:cNvPr>
          <p:cNvSpPr txBox="1"/>
          <p:nvPr/>
        </p:nvSpPr>
        <p:spPr>
          <a:xfrm>
            <a:off x="1417607" y="2324970"/>
            <a:ext cx="9356786" cy="452431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bit       </a:t>
            </a:r>
            <a:r>
              <a:rPr lang="zh-TW" altLang="en-US" dirty="0"/>
              <a:t>             </a:t>
            </a:r>
            <a:r>
              <a:rPr lang="en-US" altLang="zh-TW" dirty="0" err="1"/>
              <a:t>var_a</a:t>
            </a:r>
            <a:r>
              <a:rPr lang="en-US" altLang="zh-TW" dirty="0"/>
              <a:t>;       // Declare a 1 bit variable of type "bit"</a:t>
            </a:r>
          </a:p>
          <a:p>
            <a:r>
              <a:rPr lang="en-US" altLang="zh-TW" dirty="0"/>
              <a:t>  bit [3:0] </a:t>
            </a:r>
            <a:r>
              <a:rPr lang="zh-TW" altLang="en-US" dirty="0"/>
              <a:t>        </a:t>
            </a:r>
            <a:r>
              <a:rPr lang="en-US" altLang="zh-TW" dirty="0" err="1"/>
              <a:t>var_b</a:t>
            </a:r>
            <a:r>
              <a:rPr lang="en-US" altLang="zh-TW" dirty="0"/>
              <a:t>;       // Declare a 4 bit variable of type "bit“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byte         </a:t>
            </a:r>
            <a:r>
              <a:rPr lang="zh-TW" altLang="en-US" dirty="0"/>
              <a:t>     </a:t>
            </a:r>
            <a:r>
              <a:rPr lang="en-US" altLang="zh-TW" dirty="0"/>
              <a:t> </a:t>
            </a:r>
            <a:r>
              <a:rPr lang="en-US" altLang="zh-TW" dirty="0" err="1"/>
              <a:t>m_var_byte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      </a:t>
            </a:r>
            <a:r>
              <a:rPr lang="en-US" altLang="zh-TW" dirty="0" err="1"/>
              <a:t>m_var_shortint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/>
              <a:t>int         </a:t>
            </a:r>
            <a:r>
              <a:rPr lang="zh-TW" altLang="en-US" dirty="0"/>
              <a:t>      </a:t>
            </a:r>
            <a:r>
              <a:rPr lang="en-US" altLang="zh-TW" dirty="0"/>
              <a:t>   </a:t>
            </a:r>
            <a:r>
              <a:rPr lang="en-US" altLang="zh-TW" dirty="0" err="1"/>
              <a:t>m_var_int</a:t>
            </a:r>
            <a:r>
              <a:rPr lang="en-US" altLang="zh-TW" dirty="0"/>
              <a:t>;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longint</a:t>
            </a:r>
            <a:r>
              <a:rPr lang="en-US" altLang="zh-TW" dirty="0"/>
              <a:t>        </a:t>
            </a:r>
            <a:r>
              <a:rPr lang="zh-TW" altLang="en-US" dirty="0"/>
              <a:t> </a:t>
            </a:r>
            <a:r>
              <a:rPr lang="en-US" altLang="zh-TW" dirty="0" err="1"/>
              <a:t>m_var_longint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byte unsigned  	   </a:t>
            </a:r>
            <a:r>
              <a:rPr lang="en-US" altLang="zh-TW" dirty="0" err="1"/>
              <a:t>u_byte</a:t>
            </a:r>
            <a:r>
              <a:rPr lang="en-US" altLang="zh-TW" dirty="0"/>
              <a:t>;   // Byte is set to unsigned</a:t>
            </a:r>
          </a:p>
          <a:p>
            <a:r>
              <a:rPr lang="zh-TW" altLang="en-US" dirty="0"/>
              <a:t>  </a:t>
            </a:r>
            <a:r>
              <a:rPr lang="en-US" altLang="zh-TW" dirty="0" err="1"/>
              <a:t>shortint</a:t>
            </a:r>
            <a:r>
              <a:rPr lang="en-US" altLang="zh-TW" dirty="0"/>
              <a:t> unsigned   </a:t>
            </a:r>
            <a:r>
              <a:rPr lang="en-US" altLang="zh-TW" dirty="0" err="1"/>
              <a:t>u_var_shortint</a:t>
            </a:r>
            <a:r>
              <a:rPr lang="en-US" altLang="zh-TW" dirty="0"/>
              <a:t>;</a:t>
            </a:r>
            <a:endParaRPr lang="zh-TW" altLang="en-US" dirty="0"/>
          </a:p>
          <a:p>
            <a:r>
              <a:rPr lang="zh-TW" altLang="en-US" dirty="0"/>
              <a:t>  </a:t>
            </a:r>
            <a:endParaRPr lang="en-US" altLang="zh-TW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 </a:t>
            </a:r>
            <a:r>
              <a:rPr lang="en-US" altLang="zh-TW" dirty="0" err="1"/>
              <a:t>var_b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var_b</a:t>
            </a:r>
            <a:r>
              <a:rPr lang="en-US" altLang="zh-TW" dirty="0"/>
              <a:t>=0x%0h ", </a:t>
            </a:r>
            <a:r>
              <a:rPr lang="en-US" altLang="zh-TW" dirty="0" err="1"/>
              <a:t>var_b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4095512907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9B23F09-3CD0-3E5A-C53E-1B439B5D3A5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C196DC7-D9F9-19FD-7D45-9AED1395CC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27AEEC20-6807-A778-2C3A-B209D26C2BA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宣告方式 示範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AD3A5944-8FFC-3544-6562-FE0F7E2166B0}"/>
              </a:ext>
            </a:extLst>
          </p:cNvPr>
          <p:cNvSpPr txBox="1"/>
          <p:nvPr/>
        </p:nvSpPr>
        <p:spPr>
          <a:xfrm>
            <a:off x="838200" y="2405484"/>
            <a:ext cx="8088702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// Declare a string variable called "dialog" to store string literals</a:t>
            </a:r>
          </a:p>
          <a:p>
            <a:r>
              <a:rPr lang="en-US" altLang="zh-TW" dirty="0"/>
              <a:t>  // Initialize the variable to "Hello!"</a:t>
            </a:r>
          </a:p>
          <a:p>
            <a:r>
              <a:rPr lang="en-US" altLang="zh-TW" dirty="0"/>
              <a:t>  string   dialog = "Hello!";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// Display the string using %s string format</a:t>
            </a:r>
          </a:p>
          <a:p>
            <a:r>
              <a:rPr lang="en-US" altLang="zh-TW" dirty="0"/>
              <a:t>    $display ("%s", dialog);</a:t>
            </a:r>
          </a:p>
          <a:p>
            <a:endParaRPr lang="en-US" altLang="zh-TW" dirty="0"/>
          </a:p>
          <a:p>
            <a:r>
              <a:rPr lang="en-US" altLang="zh-TW" dirty="0"/>
              <a:t>    // Iterate through the string variable to identify individual characters and print</a:t>
            </a:r>
          </a:p>
          <a:p>
            <a:r>
              <a:rPr lang="en-US" altLang="zh-TW" dirty="0"/>
              <a:t>    foreach (dialog[</a:t>
            </a:r>
            <a:r>
              <a:rPr lang="en-US" altLang="zh-TW" dirty="0" err="1"/>
              <a:t>i</a:t>
            </a:r>
            <a:r>
              <a:rPr lang="en-US" altLang="zh-TW" dirty="0"/>
              <a:t>]) begin</a:t>
            </a:r>
          </a:p>
          <a:p>
            <a:r>
              <a:rPr lang="en-US" altLang="zh-TW" dirty="0"/>
              <a:t>      $display ("%s", dialog[</a:t>
            </a:r>
            <a:r>
              <a:rPr lang="en-US" altLang="zh-TW" dirty="0" err="1"/>
              <a:t>i</a:t>
            </a:r>
            <a:r>
              <a:rPr lang="en-US" altLang="zh-TW" dirty="0"/>
              <a:t>]);</a:t>
            </a:r>
          </a:p>
          <a:p>
            <a:r>
              <a:rPr lang="en-US" altLang="zh-TW" dirty="0"/>
              <a:t>    end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8623C9E7-1BA2-85EA-2E8C-FF4926BEE290}"/>
              </a:ext>
            </a:extLst>
          </p:cNvPr>
          <p:cNvSpPr txBox="1"/>
          <p:nvPr/>
        </p:nvSpPr>
        <p:spPr>
          <a:xfrm>
            <a:off x="9167004" y="2405484"/>
            <a:ext cx="2553419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r>
              <a:rPr lang="en-US" altLang="zh-TW" dirty="0"/>
              <a:t>:</a:t>
            </a:r>
          </a:p>
          <a:p>
            <a:r>
              <a:rPr lang="en-US" altLang="zh-TW" dirty="0"/>
              <a:t>Hello!</a:t>
            </a:r>
          </a:p>
          <a:p>
            <a:r>
              <a:rPr lang="en-US" altLang="zh-TW" dirty="0"/>
              <a:t>H</a:t>
            </a:r>
          </a:p>
          <a:p>
            <a:r>
              <a:rPr lang="en-US" altLang="zh-TW" dirty="0"/>
              <a:t>e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l</a:t>
            </a:r>
          </a:p>
          <a:p>
            <a:r>
              <a:rPr lang="en-US" altLang="zh-TW" dirty="0"/>
              <a:t>o</a:t>
            </a:r>
          </a:p>
          <a:p>
            <a:r>
              <a:rPr lang="en-US" altLang="zh-TW" dirty="0"/>
              <a:t>!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194726276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39A128C0-7773-014F-7C6D-62DAD2104B7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460D45F-CC7C-734E-DA4A-9B1F2C3586D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Operators (2/3)</a:t>
            </a:r>
            <a:endParaRPr lang="zh-TW" altLang="en-US" dirty="0"/>
          </a:p>
        </p:txBody>
      </p:sp>
      <p:pic>
        <p:nvPicPr>
          <p:cNvPr id="9" name="內容版面配置區 8">
            <a:extLst>
              <a:ext uri="{FF2B5EF4-FFF2-40B4-BE49-F238E27FC236}">
                <a16:creationId xmlns:a16="http://schemas.microsoft.com/office/drawing/2014/main" id="{DA74415A-C5C6-2CED-3D78-7064B6BA792F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2944130" y="1386670"/>
            <a:ext cx="6303741" cy="5361383"/>
          </a:xfrm>
        </p:spPr>
      </p:pic>
    </p:spTree>
    <p:extLst>
      <p:ext uri="{BB962C8B-B14F-4D97-AF65-F5344CB8AC3E}">
        <p14:creationId xmlns:p14="http://schemas.microsoft.com/office/powerpoint/2010/main" val="359176200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FFB53A1B-4903-8C82-2A70-6D8158D2792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String</a:t>
            </a:r>
            <a:r>
              <a:rPr lang="zh-TW" altLang="en-US" dirty="0"/>
              <a:t> </a:t>
            </a:r>
            <a:r>
              <a:rPr lang="en-US" altLang="zh-TW" dirty="0"/>
              <a:t>Methods (3/3)</a:t>
            </a:r>
            <a:endParaRPr lang="zh-TW" altLang="en-US" dirty="0"/>
          </a:p>
        </p:txBody>
      </p:sp>
      <p:pic>
        <p:nvPicPr>
          <p:cNvPr id="12" name="內容版面配置區 11">
            <a:extLst>
              <a:ext uri="{FF2B5EF4-FFF2-40B4-BE49-F238E27FC236}">
                <a16:creationId xmlns:a16="http://schemas.microsoft.com/office/drawing/2014/main" id="{29B3190F-363A-C74B-0A10-528EC568D871}"/>
              </a:ext>
            </a:extLst>
          </p:cNvPr>
          <p:cNvPicPr>
            <a:picLocks noGrp="1" noChangeAspect="1"/>
          </p:cNvPicPr>
          <p:nvPr>
            <p:ph sz="half" idx="1"/>
          </p:nvPr>
        </p:nvPicPr>
        <p:blipFill>
          <a:blip r:embed="rId2"/>
          <a:stretch>
            <a:fillRect/>
          </a:stretch>
        </p:blipFill>
        <p:spPr>
          <a:xfrm>
            <a:off x="199847" y="1498155"/>
            <a:ext cx="6994434" cy="3861690"/>
          </a:xfrm>
          <a:ln>
            <a:solidFill>
              <a:schemeClr val="tx1"/>
            </a:solidFill>
          </a:ln>
        </p:spPr>
      </p:pic>
      <p:pic>
        <p:nvPicPr>
          <p:cNvPr id="8" name="內容版面配置區 7">
            <a:extLst>
              <a:ext uri="{FF2B5EF4-FFF2-40B4-BE49-F238E27FC236}">
                <a16:creationId xmlns:a16="http://schemas.microsoft.com/office/drawing/2014/main" id="{6D627C6C-8ED2-B649-C27C-D233CA673A0D}"/>
              </a:ext>
            </a:extLst>
          </p:cNvPr>
          <p:cNvPicPr>
            <a:picLocks noGrp="1" noChangeAspect="1"/>
          </p:cNvPicPr>
          <p:nvPr>
            <p:ph sz="half" idx="2"/>
          </p:nvPr>
        </p:nvPicPr>
        <p:blipFill>
          <a:blip r:embed="rId3"/>
          <a:stretch>
            <a:fillRect/>
          </a:stretch>
        </p:blipFill>
        <p:spPr>
          <a:xfrm>
            <a:off x="6872378" y="2688536"/>
            <a:ext cx="5181600" cy="3957956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552483447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BE6EE4D-680C-80BA-FC65-D72255E2AB2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Enumeration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9C1FD75-DE32-B403-DDA4-09582B5E673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en-US" altLang="zh-TW" dirty="0"/>
              <a:t>Enum </a:t>
            </a:r>
            <a:r>
              <a:rPr lang="zh-TW" altLang="en-US" dirty="0"/>
              <a:t>範例</a:t>
            </a:r>
            <a:endParaRPr lang="en-US" altLang="zh-TW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B8E1A106-E83D-90FC-3E31-24BA6B943CBE}"/>
              </a:ext>
            </a:extLst>
          </p:cNvPr>
          <p:cNvSpPr txBox="1"/>
          <p:nvPr/>
        </p:nvSpPr>
        <p:spPr>
          <a:xfrm>
            <a:off x="9473240" y="6169709"/>
            <a:ext cx="1500997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800" dirty="0">
                <a:hlinkClick r:id="rId2"/>
              </a:rPr>
              <a:t>Enum </a:t>
            </a:r>
            <a:r>
              <a:rPr lang="zh-TW" altLang="en-US" sz="1800" dirty="0">
                <a:hlinkClick r:id="rId2"/>
              </a:rPr>
              <a:t>參考</a:t>
            </a:r>
            <a:endParaRPr lang="zh-TW" altLang="en-US" sz="1800" dirty="0"/>
          </a:p>
          <a:p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5503E45A-45DF-EE54-4754-ED22D622CFC3}"/>
              </a:ext>
            </a:extLst>
          </p:cNvPr>
          <p:cNvSpPr txBox="1"/>
          <p:nvPr/>
        </p:nvSpPr>
        <p:spPr>
          <a:xfrm>
            <a:off x="1417607" y="2324970"/>
            <a:ext cx="9356786" cy="4247317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// "</a:t>
            </a:r>
            <a:r>
              <a:rPr lang="en-US" altLang="zh-TW" dirty="0" err="1"/>
              <a:t>e_true_false</a:t>
            </a:r>
            <a:r>
              <a:rPr lang="en-US" altLang="zh-TW" dirty="0"/>
              <a:t>" is a new data-type with two valid values: TRUE and FALSE</a:t>
            </a:r>
          </a:p>
          <a:p>
            <a:r>
              <a:rPr lang="en-US" altLang="zh-TW" dirty="0"/>
              <a:t>	typedef </a:t>
            </a:r>
            <a:r>
              <a:rPr lang="en-US" altLang="zh-TW" dirty="0" err="1"/>
              <a:t>enum</a:t>
            </a:r>
            <a:r>
              <a:rPr lang="en-US" altLang="zh-TW" dirty="0"/>
              <a:t> {TRUE, FALSE} </a:t>
            </a:r>
            <a:r>
              <a:rPr lang="en-US" altLang="zh-TW" dirty="0" err="1"/>
              <a:t>e_true_false</a:t>
            </a:r>
            <a:r>
              <a:rPr lang="en-US" altLang="zh-TW" dirty="0"/>
              <a:t>;</a:t>
            </a:r>
          </a:p>
          <a:p>
            <a:endParaRPr lang="en-US" altLang="zh-TW" dirty="0"/>
          </a:p>
          <a:p>
            <a:r>
              <a:rPr lang="en-US" altLang="zh-TW" dirty="0"/>
              <a:t>	initial begin</a:t>
            </a:r>
          </a:p>
          <a:p>
            <a:r>
              <a:rPr lang="en-US" altLang="zh-TW" dirty="0"/>
              <a:t>		// Declare a variable of type "</a:t>
            </a:r>
            <a:r>
              <a:rPr lang="en-US" altLang="zh-TW" dirty="0" err="1"/>
              <a:t>e_true_false</a:t>
            </a:r>
            <a:r>
              <a:rPr lang="en-US" altLang="zh-TW" dirty="0"/>
              <a:t>" that can store TRUE or FALSE</a:t>
            </a:r>
          </a:p>
          <a:p>
            <a:r>
              <a:rPr lang="en-US" altLang="zh-TW" dirty="0"/>
              <a:t>		</a:t>
            </a:r>
            <a:r>
              <a:rPr lang="en-US" altLang="zh-TW" dirty="0" err="1"/>
              <a:t>e_true_false</a:t>
            </a:r>
            <a:r>
              <a:rPr lang="en-US" altLang="zh-TW" dirty="0"/>
              <a:t>  answer;</a:t>
            </a:r>
          </a:p>
          <a:p>
            <a:endParaRPr lang="en-US" altLang="zh-TW" dirty="0"/>
          </a:p>
          <a:p>
            <a:r>
              <a:rPr lang="en-US" altLang="zh-TW" dirty="0"/>
              <a:t>		// Assign TRUE/FALSE to the enumerated variable</a:t>
            </a:r>
          </a:p>
          <a:p>
            <a:r>
              <a:rPr lang="en-US" altLang="zh-TW" dirty="0"/>
              <a:t>		answer = TRUE;</a:t>
            </a:r>
          </a:p>
          <a:p>
            <a:endParaRPr lang="en-US" altLang="zh-TW" dirty="0"/>
          </a:p>
          <a:p>
            <a:r>
              <a:rPr lang="en-US" altLang="zh-TW" dirty="0"/>
              <a:t>		// Display string value of the variable</a:t>
            </a:r>
          </a:p>
          <a:p>
            <a:r>
              <a:rPr lang="en-US" altLang="zh-TW" dirty="0"/>
              <a:t>		$display ("answer = %s", answer.name);</a:t>
            </a:r>
          </a:p>
          <a:p>
            <a:r>
              <a:rPr lang="en-US" altLang="zh-TW" dirty="0"/>
              <a:t>	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156264965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F8098B8-7EA2-367E-AB63-E809F17998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C0CA856-8763-9925-B402-5B26C29398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(1/8)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E6E524F9-F6A5-5935-E26B-D8E956CAAA96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>
            <a:normAutofit/>
          </a:bodyPr>
          <a:lstStyle/>
          <a:p>
            <a:r>
              <a:rPr lang="zh-TW" altLang="en-US" dirty="0"/>
              <a:t>分成</a:t>
            </a:r>
            <a:endParaRPr lang="en-US" altLang="zh-TW" dirty="0"/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Packed array</a:t>
            </a:r>
          </a:p>
          <a:p>
            <a:pPr marL="914400" lvl="1" indent="-457200">
              <a:buFont typeface="+mj-lt"/>
              <a:buAutoNum type="arabicPeriod"/>
            </a:pPr>
            <a:r>
              <a:rPr lang="en-US" altLang="zh-TW" dirty="0"/>
              <a:t>Unpacked array</a:t>
            </a:r>
          </a:p>
        </p:txBody>
      </p:sp>
      <p:sp>
        <p:nvSpPr>
          <p:cNvPr id="6" name="文字方塊 5">
            <a:extLst>
              <a:ext uri="{FF2B5EF4-FFF2-40B4-BE49-F238E27FC236}">
                <a16:creationId xmlns:a16="http://schemas.microsoft.com/office/drawing/2014/main" id="{CEE5D0F8-DF84-B2E2-A2DB-C3F6905FB709}"/>
              </a:ext>
            </a:extLst>
          </p:cNvPr>
          <p:cNvSpPr txBox="1"/>
          <p:nvPr/>
        </p:nvSpPr>
        <p:spPr>
          <a:xfrm>
            <a:off x="1013604" y="3463733"/>
            <a:ext cx="10164793" cy="286232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	bit [7:0] 	                    </a:t>
            </a:r>
            <a:r>
              <a:rPr lang="en-US" altLang="zh-TW" dirty="0" err="1"/>
              <a:t>m_data</a:t>
            </a:r>
            <a:r>
              <a:rPr lang="en-US" altLang="zh-TW" dirty="0"/>
              <a:t>;                 	// A vector or 1D packed array</a:t>
            </a:r>
          </a:p>
          <a:p>
            <a:r>
              <a:rPr lang="en-US" altLang="zh-TW" dirty="0"/>
              <a:t>                    bit [3:0][7:0] 	m_data0;	// multidimensional packed array, 4 bytes</a:t>
            </a:r>
          </a:p>
          <a:p>
            <a:r>
              <a:rPr lang="en-US" altLang="zh-TW" dirty="0"/>
              <a:t>                    bit [2:0][3:0][7:0] 	m_data1; 	// multidimensional packed array, 12 bytes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                                 </a:t>
            </a:r>
            <a:r>
              <a:rPr lang="en-US" altLang="zh-TW" dirty="0" err="1"/>
              <a:t>m_mem</a:t>
            </a:r>
            <a:r>
              <a:rPr lang="en-US" altLang="zh-TW" dirty="0"/>
              <a:t> [10]; 	// Unpacked</a:t>
            </a:r>
          </a:p>
          <a:p>
            <a:r>
              <a:rPr lang="en-US" altLang="zh-TW" dirty="0"/>
              <a:t>                    byte 	                    stack0 [2][4]; 	// Unpacked  2 rows, 4 cols</a:t>
            </a:r>
          </a:p>
          <a:p>
            <a:endParaRPr lang="en-US" altLang="zh-TW" dirty="0"/>
          </a:p>
          <a:p>
            <a:r>
              <a:rPr lang="en-US" altLang="zh-TW" dirty="0"/>
              <a:t>                    bit [3:0][7:0] 	stack1 [2][4]; 	// packed + unpacked array.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28019848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A57E9FA-005C-A9D5-3B42-7E7A8D5C808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EDDF988-CC9F-5760-154D-A20E2DB7DBD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Array (2/8)</a:t>
            </a:r>
            <a:endParaRPr lang="zh-TW" altLang="en-US" dirty="0"/>
          </a:p>
        </p:txBody>
      </p:sp>
      <p:grpSp>
        <p:nvGrpSpPr>
          <p:cNvPr id="5" name="群組 4">
            <a:extLst>
              <a:ext uri="{FF2B5EF4-FFF2-40B4-BE49-F238E27FC236}">
                <a16:creationId xmlns:a16="http://schemas.microsoft.com/office/drawing/2014/main" id="{D856395B-2619-A09C-EBA9-AB15C5392650}"/>
              </a:ext>
            </a:extLst>
          </p:cNvPr>
          <p:cNvGrpSpPr/>
          <p:nvPr/>
        </p:nvGrpSpPr>
        <p:grpSpPr>
          <a:xfrm>
            <a:off x="608522" y="1551209"/>
            <a:ext cx="10974956" cy="5078313"/>
            <a:chOff x="-565749" y="1538078"/>
            <a:chExt cx="10974956" cy="5078313"/>
          </a:xfrm>
        </p:grpSpPr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A79327A7-CD3B-A5D8-8B9B-EC0EEAB0AC28}"/>
                </a:ext>
              </a:extLst>
            </p:cNvPr>
            <p:cNvSpPr txBox="1"/>
            <p:nvPr/>
          </p:nvSpPr>
          <p:spPr>
            <a:xfrm>
              <a:off x="-565749" y="1538078"/>
              <a:ext cx="7926957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dirty="0"/>
                <a:t>module tb;</a:t>
              </a:r>
            </a:p>
            <a:p>
              <a:r>
                <a:rPr lang="en-US" altLang="zh-TW" dirty="0"/>
                <a:t>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bit [3:0][7:0] 	stack [2][4]; 		// 2 rows, 4 cols</a:t>
              </a:r>
            </a:p>
            <a:p>
              <a:endParaRPr lang="en-US" altLang="zh-TW" dirty="0"/>
            </a:p>
            <a:p>
              <a:r>
                <a:rPr lang="en-US" altLang="zh-TW" dirty="0"/>
                <a:t>	initial begin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// Assign random values to each slot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])</a:t>
              </a:r>
            </a:p>
            <a:p>
              <a:r>
                <a:rPr lang="en-US" altLang="zh-TW" dirty="0"/>
                <a:t>          </a:t>
              </a:r>
              <a:r>
                <a:rPr lang="zh-TW" altLang="en-US" dirty="0"/>
                <a:t>                   </a:t>
              </a:r>
              <a:r>
                <a:rPr lang="en-US" altLang="zh-TW" dirty="0"/>
                <a:t>foreach (stack[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 begin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 = $random;</a:t>
              </a:r>
            </a:p>
            <a:p>
              <a:r>
                <a:rPr lang="en-US" altLang="zh-TW" dirty="0"/>
                <a:t>            </a:t>
              </a:r>
              <a:r>
                <a:rPr lang="zh-TW" altLang="en-US" dirty="0"/>
                <a:t>                    </a:t>
              </a:r>
              <a:r>
                <a:rPr lang="en-US" altLang="zh-TW" dirty="0"/>
                <a:t>$display ("stack[%0d][%0d] = 0x%0h", </a:t>
              </a:r>
              <a:r>
                <a:rPr lang="en-US" altLang="zh-TW" dirty="0" err="1"/>
                <a:t>i</a:t>
              </a:r>
              <a:r>
                <a:rPr lang="en-US" altLang="zh-TW" dirty="0"/>
                <a:t>, j, stack[</a:t>
              </a:r>
              <a:r>
                <a:rPr lang="en-US" altLang="zh-TW" dirty="0" err="1"/>
                <a:t>i</a:t>
              </a:r>
              <a:r>
                <a:rPr lang="en-US" altLang="zh-TW" dirty="0"/>
                <a:t>][j]);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  </a:t>
              </a:r>
              <a:r>
                <a:rPr lang="en-US" altLang="zh-TW" dirty="0"/>
                <a:t>end</a:t>
              </a:r>
            </a:p>
            <a:p>
              <a:endParaRPr lang="en-US" altLang="zh-TW" dirty="0"/>
            </a:p>
            <a:p>
              <a:r>
                <a:rPr lang="zh-TW" altLang="en-US" dirty="0"/>
                <a:t>                           </a:t>
              </a:r>
              <a:r>
                <a:rPr lang="en-US" altLang="zh-TW" dirty="0"/>
                <a:t>// Print contents of the stack</a:t>
              </a:r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 </a:t>
              </a:r>
              <a:r>
                <a:rPr lang="en-US" altLang="zh-TW" dirty="0"/>
                <a:t>$display ("stack = %p", stack);</a:t>
              </a:r>
            </a:p>
            <a:p>
              <a:endParaRPr lang="en-US" altLang="zh-TW" dirty="0"/>
            </a:p>
            <a:p>
              <a:r>
                <a:rPr lang="en-US" altLang="zh-TW" dirty="0"/>
                <a:t>	</a:t>
              </a:r>
              <a:r>
                <a:rPr lang="zh-TW" altLang="en-US" dirty="0"/>
                <a:t>      </a:t>
              </a:r>
              <a:r>
                <a:rPr lang="en-US" altLang="zh-TW" dirty="0"/>
                <a:t>// Print content of a given index</a:t>
              </a:r>
            </a:p>
            <a:p>
              <a:r>
                <a:rPr lang="en-US" altLang="zh-TW" dirty="0"/>
                <a:t>        </a:t>
              </a:r>
              <a:r>
                <a:rPr lang="zh-TW" altLang="en-US" dirty="0"/>
                <a:t>                  </a:t>
              </a:r>
              <a:r>
                <a:rPr lang="en-US" altLang="zh-TW" dirty="0"/>
                <a:t>$display("stack[0][0][2] = 0x%0h", stack[0][0][2]);</a:t>
              </a:r>
            </a:p>
            <a:p>
              <a:r>
                <a:rPr lang="zh-TW" altLang="en-US" dirty="0"/>
                <a:t>                   </a:t>
              </a:r>
              <a:r>
                <a:rPr lang="en-US" altLang="zh-TW" dirty="0"/>
                <a:t>end</a:t>
              </a:r>
            </a:p>
            <a:p>
              <a:r>
                <a:rPr lang="en-US" altLang="zh-TW" dirty="0" err="1"/>
                <a:t>endmodule</a:t>
              </a:r>
              <a:endParaRPr lang="zh-TW" altLang="en-US" dirty="0"/>
            </a:p>
          </p:txBody>
        </p:sp>
        <p:sp>
          <p:nvSpPr>
            <p:cNvPr id="4" name="文字方塊 3">
              <a:extLst>
                <a:ext uri="{FF2B5EF4-FFF2-40B4-BE49-F238E27FC236}">
                  <a16:creationId xmlns:a16="http://schemas.microsoft.com/office/drawing/2014/main" id="{A533A299-FEFE-ED8A-5CAE-4009044AB696}"/>
                </a:ext>
              </a:extLst>
            </p:cNvPr>
            <p:cNvSpPr txBox="1"/>
            <p:nvPr/>
          </p:nvSpPr>
          <p:spPr>
            <a:xfrm>
              <a:off x="7599872" y="1538078"/>
              <a:ext cx="2809335" cy="5078313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stack[0][0] = 0x12153524</a:t>
              </a:r>
            </a:p>
            <a:p>
              <a:r>
                <a:rPr lang="en-US" altLang="zh-TW" dirty="0"/>
                <a:t>stack[0][1] = 0xc0895e81</a:t>
              </a:r>
            </a:p>
            <a:p>
              <a:r>
                <a:rPr lang="en-US" altLang="zh-TW" dirty="0"/>
                <a:t>stack[0][2] = 0x8484d609</a:t>
              </a:r>
            </a:p>
            <a:p>
              <a:r>
                <a:rPr lang="en-US" altLang="zh-TW" dirty="0"/>
                <a:t>stack[0][3] = 0xb1f05663</a:t>
              </a:r>
            </a:p>
            <a:p>
              <a:r>
                <a:rPr lang="en-US" altLang="zh-TW" dirty="0"/>
                <a:t>stack[1][0] = 0x6b97b0d</a:t>
              </a:r>
            </a:p>
            <a:p>
              <a:r>
                <a:rPr lang="en-US" altLang="zh-TW" dirty="0"/>
                <a:t>stack[1][1] = 0x46df998d</a:t>
              </a:r>
            </a:p>
            <a:p>
              <a:r>
                <a:rPr lang="en-US" altLang="zh-TW" dirty="0"/>
                <a:t>stack[1][2] = 0xb2c28465</a:t>
              </a:r>
            </a:p>
            <a:p>
              <a:r>
                <a:rPr lang="en-US" altLang="zh-TW" dirty="0"/>
                <a:t>stack[1][3] = 0x89375212</a:t>
              </a:r>
            </a:p>
            <a:p>
              <a:r>
                <a:rPr lang="en-US" altLang="zh-TW" dirty="0"/>
                <a:t>stack = '{'{'h12153524, 'hc0895e81, 'h8484d609, 'hb1f05663}, '{'h6b97b0d, 'h46df998d, 'hb2c28465, 'h89375212}}</a:t>
              </a:r>
            </a:p>
            <a:p>
              <a:r>
                <a:rPr lang="en-US" altLang="zh-TW" dirty="0">
                  <a:highlight>
                    <a:srgbClr val="FFFF00"/>
                  </a:highlight>
                </a:rPr>
                <a:t>stack[0][0][2] = 0x15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  <p:cxnSp>
        <p:nvCxnSpPr>
          <p:cNvPr id="8" name="直線接點 7">
            <a:extLst>
              <a:ext uri="{FF2B5EF4-FFF2-40B4-BE49-F238E27FC236}">
                <a16:creationId xmlns:a16="http://schemas.microsoft.com/office/drawing/2014/main" id="{5AE95A6A-DCF1-82B0-9656-C1AF20E12D40}"/>
              </a:ext>
            </a:extLst>
          </p:cNvPr>
          <p:cNvCxnSpPr/>
          <p:nvPr/>
        </p:nvCxnSpPr>
        <p:spPr>
          <a:xfrm>
            <a:off x="10394830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9" name="直線接點 8">
            <a:extLst>
              <a:ext uri="{FF2B5EF4-FFF2-40B4-BE49-F238E27FC236}">
                <a16:creationId xmlns:a16="http://schemas.microsoft.com/office/drawing/2014/main" id="{65D36927-5663-5A10-D160-7A30D91BED52}"/>
              </a:ext>
            </a:extLst>
          </p:cNvPr>
          <p:cNvCxnSpPr/>
          <p:nvPr/>
        </p:nvCxnSpPr>
        <p:spPr>
          <a:xfrm>
            <a:off x="10639245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0" name="直線接點 9">
            <a:extLst>
              <a:ext uri="{FF2B5EF4-FFF2-40B4-BE49-F238E27FC236}">
                <a16:creationId xmlns:a16="http://schemas.microsoft.com/office/drawing/2014/main" id="{E1C59BB9-73FA-105E-F7C2-0AE51EBB7D8A}"/>
              </a:ext>
            </a:extLst>
          </p:cNvPr>
          <p:cNvCxnSpPr/>
          <p:nvPr/>
        </p:nvCxnSpPr>
        <p:spPr>
          <a:xfrm>
            <a:off x="10866407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1" name="直線接點 10">
            <a:extLst>
              <a:ext uri="{FF2B5EF4-FFF2-40B4-BE49-F238E27FC236}">
                <a16:creationId xmlns:a16="http://schemas.microsoft.com/office/drawing/2014/main" id="{1B368027-8A80-0071-F9CA-BDDDCA8EA70E}"/>
              </a:ext>
            </a:extLst>
          </p:cNvPr>
          <p:cNvCxnSpPr/>
          <p:nvPr/>
        </p:nvCxnSpPr>
        <p:spPr>
          <a:xfrm>
            <a:off x="11110822" y="2122098"/>
            <a:ext cx="181155" cy="0"/>
          </a:xfrm>
          <a:prstGeom prst="line">
            <a:avLst/>
          </a:prstGeom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cxnSp>
        <p:nvCxnSpPr>
          <p:cNvPr id="13" name="直線單箭頭接點 12">
            <a:extLst>
              <a:ext uri="{FF2B5EF4-FFF2-40B4-BE49-F238E27FC236}">
                <a16:creationId xmlns:a16="http://schemas.microsoft.com/office/drawing/2014/main" id="{4C5F3B59-976F-8F8A-CF11-CE0AA0EEA29F}"/>
              </a:ext>
            </a:extLst>
          </p:cNvPr>
          <p:cNvCxnSpPr/>
          <p:nvPr/>
        </p:nvCxnSpPr>
        <p:spPr>
          <a:xfrm flipV="1">
            <a:off x="11291977" y="1311215"/>
            <a:ext cx="129397" cy="595223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4" name="文字方塊 13">
            <a:extLst>
              <a:ext uri="{FF2B5EF4-FFF2-40B4-BE49-F238E27FC236}">
                <a16:creationId xmlns:a16="http://schemas.microsoft.com/office/drawing/2014/main" id="{1390347A-C282-DC94-5056-DF6ED6F35733}"/>
              </a:ext>
            </a:extLst>
          </p:cNvPr>
          <p:cNvSpPr txBox="1"/>
          <p:nvPr/>
        </p:nvSpPr>
        <p:spPr>
          <a:xfrm>
            <a:off x="11201399" y="1027906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stack[0][0][0]</a:t>
            </a:r>
            <a:endParaRPr lang="zh-TW" altLang="en-US" sz="1200" dirty="0"/>
          </a:p>
        </p:txBody>
      </p:sp>
      <p:cxnSp>
        <p:nvCxnSpPr>
          <p:cNvPr id="15" name="直線單箭頭接點 14">
            <a:extLst>
              <a:ext uri="{FF2B5EF4-FFF2-40B4-BE49-F238E27FC236}">
                <a16:creationId xmlns:a16="http://schemas.microsoft.com/office/drawing/2014/main" id="{A2516802-8AF6-5199-FBFB-2AC9E6077AD5}"/>
              </a:ext>
            </a:extLst>
          </p:cNvPr>
          <p:cNvCxnSpPr>
            <a:cxnSpLocks/>
            <a:endCxn id="17" idx="2"/>
          </p:cNvCxnSpPr>
          <p:nvPr/>
        </p:nvCxnSpPr>
        <p:spPr>
          <a:xfrm flipV="1">
            <a:off x="10973383" y="920954"/>
            <a:ext cx="43088" cy="968142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17" name="文字方塊 16">
            <a:extLst>
              <a:ext uri="{FF2B5EF4-FFF2-40B4-BE49-F238E27FC236}">
                <a16:creationId xmlns:a16="http://schemas.microsoft.com/office/drawing/2014/main" id="{30462D1F-E436-0B24-95A4-26899AA01F3C}"/>
              </a:ext>
            </a:extLst>
          </p:cNvPr>
          <p:cNvSpPr txBox="1"/>
          <p:nvPr/>
        </p:nvSpPr>
        <p:spPr>
          <a:xfrm>
            <a:off x="10469592" y="643955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stack[0][0][1]</a:t>
            </a:r>
            <a:endParaRPr lang="zh-TW" altLang="en-US" sz="1200" dirty="0"/>
          </a:p>
        </p:txBody>
      </p:sp>
      <p:cxnSp>
        <p:nvCxnSpPr>
          <p:cNvPr id="19" name="直線單箭頭接點 18">
            <a:extLst>
              <a:ext uri="{FF2B5EF4-FFF2-40B4-BE49-F238E27FC236}">
                <a16:creationId xmlns:a16="http://schemas.microsoft.com/office/drawing/2014/main" id="{D625D852-9F5C-12A4-D014-32817629B9B8}"/>
              </a:ext>
            </a:extLst>
          </p:cNvPr>
          <p:cNvCxnSpPr>
            <a:cxnSpLocks/>
          </p:cNvCxnSpPr>
          <p:nvPr/>
        </p:nvCxnSpPr>
        <p:spPr>
          <a:xfrm flipH="1" flipV="1">
            <a:off x="10260043" y="1130446"/>
            <a:ext cx="446504" cy="758650"/>
          </a:xfrm>
          <a:prstGeom prst="straightConnector1">
            <a:avLst/>
          </a:prstGeom>
          <a:ln>
            <a:tailEnd type="triangle"/>
          </a:ln>
        </p:spPr>
        <p:style>
          <a:lnRef idx="2">
            <a:schemeClr val="accent1"/>
          </a:lnRef>
          <a:fillRef idx="0">
            <a:schemeClr val="accent1"/>
          </a:fillRef>
          <a:effectRef idx="1">
            <a:schemeClr val="accent1"/>
          </a:effectRef>
          <a:fontRef idx="minor">
            <a:schemeClr val="tx1"/>
          </a:fontRef>
        </p:style>
      </p:cxnSp>
      <p:sp>
        <p:nvSpPr>
          <p:cNvPr id="21" name="文字方塊 20">
            <a:extLst>
              <a:ext uri="{FF2B5EF4-FFF2-40B4-BE49-F238E27FC236}">
                <a16:creationId xmlns:a16="http://schemas.microsoft.com/office/drawing/2014/main" id="{79CA675F-6D7F-467E-2B93-96F1C78195D7}"/>
              </a:ext>
            </a:extLst>
          </p:cNvPr>
          <p:cNvSpPr txBox="1"/>
          <p:nvPr/>
        </p:nvSpPr>
        <p:spPr>
          <a:xfrm>
            <a:off x="9394344" y="819827"/>
            <a:ext cx="1093757" cy="27699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stack[0][0][2]</a:t>
            </a:r>
            <a:endParaRPr lang="zh-TW" altLang="en-US" sz="1200" dirty="0"/>
          </a:p>
        </p:txBody>
      </p:sp>
    </p:spTree>
    <p:extLst>
      <p:ext uri="{BB962C8B-B14F-4D97-AF65-F5344CB8AC3E}">
        <p14:creationId xmlns:p14="http://schemas.microsoft.com/office/powerpoint/2010/main" val="214663466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1535AED5-9DDE-D4E0-2C2A-3FD021E0597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Dynamic Array </a:t>
            </a:r>
            <a:r>
              <a:rPr lang="zh-TW" altLang="en-US" dirty="0"/>
              <a:t>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new (</a:t>
            </a:r>
            <a:r>
              <a:rPr lang="zh-TW" altLang="en-US" dirty="0"/>
              <a:t>動態記憶體配置</a:t>
            </a:r>
            <a:r>
              <a:rPr lang="en-US" altLang="zh-TW" dirty="0"/>
              <a:t>)</a:t>
            </a:r>
          </a:p>
          <a:p>
            <a:r>
              <a:rPr lang="zh-TW" altLang="en-US" dirty="0"/>
              <a:t>可以在</a:t>
            </a:r>
            <a:r>
              <a:rPr lang="en-US" altLang="zh-TW" dirty="0"/>
              <a:t>run time</a:t>
            </a:r>
            <a:r>
              <a:rPr lang="zh-TW" altLang="en-US" dirty="0"/>
              <a:t>時，</a:t>
            </a:r>
            <a:r>
              <a:rPr lang="en-US" altLang="zh-TW" dirty="0"/>
              <a:t>create</a:t>
            </a:r>
            <a:r>
              <a:rPr lang="zh-TW" altLang="en-US" dirty="0"/>
              <a:t>出</a:t>
            </a:r>
            <a:r>
              <a:rPr lang="en-US" altLang="zh-TW" dirty="0"/>
              <a:t>array</a:t>
            </a:r>
            <a:r>
              <a:rPr lang="zh-TW" altLang="en-US" dirty="0"/>
              <a:t>的大小 </a:t>
            </a:r>
            <a:r>
              <a:rPr lang="en-US" altLang="zh-TW" dirty="0"/>
              <a:t>or </a:t>
            </a:r>
            <a:r>
              <a:rPr lang="zh-TW" altLang="en-US" dirty="0"/>
              <a:t>新增大小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B4A670BA-9B72-D2F6-CAE4-AB93EC68139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Dynamic Array (3/8)</a:t>
            </a:r>
            <a:endParaRPr lang="zh-TW" altLang="en-US" dirty="0"/>
          </a:p>
        </p:txBody>
      </p:sp>
      <p:sp>
        <p:nvSpPr>
          <p:cNvPr id="5" name="文字方塊 4">
            <a:extLst>
              <a:ext uri="{FF2B5EF4-FFF2-40B4-BE49-F238E27FC236}">
                <a16:creationId xmlns:a16="http://schemas.microsoft.com/office/drawing/2014/main" id="{44912AB8-C121-C4F0-FEEB-0536760F29D4}"/>
              </a:ext>
            </a:extLst>
          </p:cNvPr>
          <p:cNvSpPr txBox="1"/>
          <p:nvPr/>
        </p:nvSpPr>
        <p:spPr>
          <a:xfrm>
            <a:off x="838200" y="3107333"/>
            <a:ext cx="6927274" cy="338554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600" dirty="0"/>
              <a:t>module tb;</a:t>
            </a:r>
          </a:p>
          <a:p>
            <a:r>
              <a:rPr lang="en-US" altLang="zh-TW" sz="1600" dirty="0"/>
              <a:t>	// Create a dynamic array that can hold elements of type int</a:t>
            </a:r>
          </a:p>
          <a:p>
            <a:r>
              <a:rPr lang="en-US" altLang="zh-TW" sz="1600" dirty="0"/>
              <a:t>	int 	array [];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initial begin</a:t>
            </a:r>
          </a:p>
          <a:p>
            <a:r>
              <a:rPr lang="en-US" altLang="zh-TW" sz="1600" dirty="0"/>
              <a:t>		// Create a size for the dynamic array -&gt; size here is 5</a:t>
            </a:r>
          </a:p>
          <a:p>
            <a:r>
              <a:rPr lang="en-US" altLang="zh-TW" sz="1600" dirty="0"/>
              <a:t>		// so that it can hold 5 values</a:t>
            </a:r>
          </a:p>
          <a:p>
            <a:r>
              <a:rPr lang="en-US" altLang="zh-TW" sz="1600" dirty="0"/>
              <a:t>		</a:t>
            </a:r>
            <a:r>
              <a:rPr lang="en-US" altLang="zh-TW" sz="1600" dirty="0">
                <a:solidFill>
                  <a:srgbClr val="FF0000"/>
                </a:solidFill>
              </a:rPr>
              <a:t>array = new [5];</a:t>
            </a:r>
          </a:p>
          <a:p>
            <a:endParaRPr lang="en-US" altLang="zh-TW" sz="1600" dirty="0"/>
          </a:p>
          <a:p>
            <a:r>
              <a:rPr lang="en-US" altLang="zh-TW" sz="1600" dirty="0"/>
              <a:t>		// Initialize the array with five values</a:t>
            </a:r>
          </a:p>
          <a:p>
            <a:r>
              <a:rPr lang="en-US" altLang="zh-TW" sz="1600" dirty="0"/>
              <a:t>		array = '{31, 67, 10, 4, 99};</a:t>
            </a:r>
          </a:p>
          <a:p>
            <a:r>
              <a:rPr lang="en-US" altLang="zh-TW" sz="1600" dirty="0"/>
              <a:t>	end</a:t>
            </a:r>
          </a:p>
          <a:p>
            <a:r>
              <a:rPr lang="en-US" altLang="zh-TW" sz="1600" dirty="0" err="1"/>
              <a:t>endmodule</a:t>
            </a:r>
            <a:endParaRPr lang="zh-TW" altLang="en-US" sz="1600" dirty="0"/>
          </a:p>
        </p:txBody>
      </p:sp>
      <p:pic>
        <p:nvPicPr>
          <p:cNvPr id="8" name="圖片 7">
            <a:extLst>
              <a:ext uri="{FF2B5EF4-FFF2-40B4-BE49-F238E27FC236}">
                <a16:creationId xmlns:a16="http://schemas.microsoft.com/office/drawing/2014/main" id="{60802171-BDA9-F34D-CD19-40D9F5F927FF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096000" y="4991894"/>
            <a:ext cx="5924550" cy="13430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2920102004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2134186-4C1C-9528-D991-CFD9BE857F2D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9659ED8B-87F8-F81B-2583-13E66A49F8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Dynamic Array (4/8)</a:t>
            </a:r>
            <a:endParaRPr lang="zh-TW" altLang="en-US" dirty="0"/>
          </a:p>
        </p:txBody>
      </p:sp>
      <p:sp>
        <p:nvSpPr>
          <p:cNvPr id="3" name="文字方塊 2">
            <a:extLst>
              <a:ext uri="{FF2B5EF4-FFF2-40B4-BE49-F238E27FC236}">
                <a16:creationId xmlns:a16="http://schemas.microsoft.com/office/drawing/2014/main" id="{31360DB0-9A54-92B5-E329-0017F35FA225}"/>
              </a:ext>
            </a:extLst>
          </p:cNvPr>
          <p:cNvSpPr txBox="1"/>
          <p:nvPr/>
        </p:nvSpPr>
        <p:spPr>
          <a:xfrm>
            <a:off x="968738" y="1354935"/>
            <a:ext cx="7066897" cy="5447645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200" dirty="0"/>
              <a:t>module tb;</a:t>
            </a:r>
          </a:p>
          <a:p>
            <a:r>
              <a:rPr lang="en-US" altLang="zh-TW" sz="1200" dirty="0"/>
              <a:t>	// Create two dynamic arrays of type int</a:t>
            </a:r>
          </a:p>
          <a:p>
            <a:r>
              <a:rPr lang="en-US" altLang="zh-TW" sz="1200" dirty="0"/>
              <a:t>	int array [];</a:t>
            </a:r>
          </a:p>
          <a:p>
            <a:r>
              <a:rPr lang="en-US" altLang="zh-TW" sz="1200" dirty="0"/>
              <a:t>	int id [];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initial begin</a:t>
            </a:r>
          </a:p>
          <a:p>
            <a:r>
              <a:rPr lang="en-US" altLang="zh-TW" sz="1200" dirty="0"/>
              <a:t>		// Allocate 5 memory locations to "array" and initialize with values</a:t>
            </a:r>
          </a:p>
          <a:p>
            <a:r>
              <a:rPr lang="en-US" altLang="zh-TW" sz="1200" dirty="0"/>
              <a:t>		array = new [5];</a:t>
            </a:r>
          </a:p>
          <a:p>
            <a:r>
              <a:rPr lang="en-US" altLang="zh-TW" sz="1200" dirty="0"/>
              <a:t>		array = '{1, 2, 3, 4, 5};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Point "id" to "array"</a:t>
            </a:r>
          </a:p>
          <a:p>
            <a:r>
              <a:rPr lang="en-US" altLang="zh-TW" sz="1200" dirty="0"/>
              <a:t>		id = array;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"id"</a:t>
            </a:r>
          </a:p>
          <a:p>
            <a:r>
              <a:rPr lang="en-US" altLang="zh-TW" sz="1200" dirty="0"/>
              <a:t>		$display ("id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Grow size by 1 and copy existing elements to the new </a:t>
            </a:r>
            <a:r>
              <a:rPr lang="en-US" altLang="zh-TW" sz="1200" dirty="0" err="1"/>
              <a:t>dyn.Array</a:t>
            </a:r>
            <a:r>
              <a:rPr lang="en-US" altLang="zh-TW" sz="1200" dirty="0"/>
              <a:t> "id"</a:t>
            </a:r>
          </a:p>
          <a:p>
            <a:r>
              <a:rPr lang="en-US" altLang="zh-TW" sz="1200" dirty="0"/>
              <a:t>		id = new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+ 1] (id);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Assign value 6 to the newly added location [index 5]</a:t>
            </a:r>
          </a:p>
          <a:p>
            <a:r>
              <a:rPr lang="en-US" altLang="zh-TW" sz="1200" dirty="0"/>
              <a:t>		id [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- 1] = 6;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contents of new "id"</a:t>
            </a:r>
          </a:p>
          <a:p>
            <a:r>
              <a:rPr lang="en-US" altLang="zh-TW" sz="1200" dirty="0"/>
              <a:t>		$display ("New id = %p", id);</a:t>
            </a:r>
          </a:p>
          <a:p>
            <a:endParaRPr lang="en-US" altLang="zh-TW" sz="1200" dirty="0"/>
          </a:p>
          <a:p>
            <a:r>
              <a:rPr lang="en-US" altLang="zh-TW" sz="1200" dirty="0"/>
              <a:t>		// Display size of both arrays</a:t>
            </a:r>
          </a:p>
          <a:p>
            <a:r>
              <a:rPr lang="en-US" altLang="zh-TW" sz="1200" dirty="0"/>
              <a:t>		$display ("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 = %0d,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 = %0d", </a:t>
            </a:r>
            <a:r>
              <a:rPr lang="en-US" altLang="zh-TW" sz="1200" dirty="0" err="1"/>
              <a:t>array.size</a:t>
            </a:r>
            <a:r>
              <a:rPr lang="en-US" altLang="zh-TW" sz="1200" dirty="0"/>
              <a:t>(), </a:t>
            </a:r>
            <a:r>
              <a:rPr lang="en-US" altLang="zh-TW" sz="1200" dirty="0" err="1"/>
              <a:t>id.size</a:t>
            </a:r>
            <a:r>
              <a:rPr lang="en-US" altLang="zh-TW" sz="1200" dirty="0"/>
              <a:t>());</a:t>
            </a:r>
          </a:p>
          <a:p>
            <a:r>
              <a:rPr lang="en-US" altLang="zh-TW" sz="1200" dirty="0"/>
              <a:t>	end</a:t>
            </a:r>
          </a:p>
          <a:p>
            <a:r>
              <a:rPr lang="en-US" altLang="zh-TW" sz="1200" dirty="0" err="1"/>
              <a:t>endmodule</a:t>
            </a:r>
            <a:endParaRPr lang="zh-TW" altLang="en-US" sz="1200" dirty="0"/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7310A429-3BC8-C042-117F-D9A855FDB43F}"/>
              </a:ext>
            </a:extLst>
          </p:cNvPr>
          <p:cNvSpPr txBox="1"/>
          <p:nvPr/>
        </p:nvSpPr>
        <p:spPr>
          <a:xfrm>
            <a:off x="8223750" y="1354935"/>
            <a:ext cx="2809335" cy="5355312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zh-TW" altLang="en-US" dirty="0"/>
              <a:t>模擬結果</a:t>
            </a:r>
            <a:endParaRPr lang="en-US" altLang="zh-TW" dirty="0"/>
          </a:p>
          <a:p>
            <a:r>
              <a:rPr lang="en-US" altLang="zh-TW" dirty="0"/>
              <a:t>id = '{1, 2, 3, 4, 5}</a:t>
            </a:r>
          </a:p>
          <a:p>
            <a:r>
              <a:rPr lang="en-US" altLang="zh-TW" dirty="0"/>
              <a:t>New id = '{1, 2, 3, 4, 5, 6}</a:t>
            </a:r>
          </a:p>
          <a:p>
            <a:r>
              <a:rPr lang="en-US" altLang="zh-TW" dirty="0" err="1"/>
              <a:t>array.size</a:t>
            </a:r>
            <a:r>
              <a:rPr lang="en-US" altLang="zh-TW" dirty="0"/>
              <a:t>() = 5</a:t>
            </a:r>
          </a:p>
          <a:p>
            <a:r>
              <a:rPr lang="en-US" altLang="zh-TW" dirty="0"/>
              <a:t>, </a:t>
            </a:r>
            <a:r>
              <a:rPr lang="en-US" altLang="zh-TW" dirty="0" err="1"/>
              <a:t>id.size</a:t>
            </a:r>
            <a:r>
              <a:rPr lang="en-US" altLang="zh-TW" dirty="0"/>
              <a:t>() = 6</a:t>
            </a:r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  <a:p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556418391"/>
      </p:ext>
    </p:extLst>
  </p:cSld>
  <p:clrMapOvr>
    <a:masterClrMapping/>
  </p:clrMapOvr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B458A952-3034-8E15-7129-AD9D21F963F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0A49978-7B56-AE40-5A32-0FB1E5D75DD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/>
              <a:t>associative array</a:t>
            </a:r>
            <a:r>
              <a:rPr lang="zh-TW" altLang="en-US" dirty="0"/>
              <a:t> 類似 </a:t>
            </a:r>
            <a:r>
              <a:rPr lang="en-US" altLang="zh-TW" dirty="0"/>
              <a:t>C++</a:t>
            </a:r>
            <a:r>
              <a:rPr lang="zh-TW" altLang="en-US" dirty="0"/>
              <a:t> 的 </a:t>
            </a:r>
            <a:r>
              <a:rPr lang="en-US" altLang="zh-TW" dirty="0"/>
              <a:t>map() or python </a:t>
            </a:r>
            <a:r>
              <a:rPr lang="zh-TW" altLang="en-US" dirty="0"/>
              <a:t>的 </a:t>
            </a:r>
            <a:r>
              <a:rPr lang="en-US" altLang="zh-TW" dirty="0" err="1"/>
              <a:t>dict</a:t>
            </a:r>
            <a:r>
              <a:rPr lang="en-US" altLang="zh-TW" dirty="0"/>
              <a:t>()</a:t>
            </a:r>
          </a:p>
        </p:txBody>
      </p:sp>
      <p:sp>
        <p:nvSpPr>
          <p:cNvPr id="4" name="標題 1">
            <a:extLst>
              <a:ext uri="{FF2B5EF4-FFF2-40B4-BE49-F238E27FC236}">
                <a16:creationId xmlns:a16="http://schemas.microsoft.com/office/drawing/2014/main" id="{7ED710F3-B962-6D76-30DE-67F72144257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array(5/8)</a:t>
            </a:r>
            <a:endParaRPr lang="zh-TW" altLang="en-US" dirty="0"/>
          </a:p>
        </p:txBody>
      </p:sp>
      <p:sp>
        <p:nvSpPr>
          <p:cNvPr id="2" name="文字方塊 1">
            <a:extLst>
              <a:ext uri="{FF2B5EF4-FFF2-40B4-BE49-F238E27FC236}">
                <a16:creationId xmlns:a16="http://schemas.microsoft.com/office/drawing/2014/main" id="{575D0079-E1BB-2533-3B5C-19B90E539674}"/>
              </a:ext>
            </a:extLst>
          </p:cNvPr>
          <p:cNvSpPr txBox="1"/>
          <p:nvPr/>
        </p:nvSpPr>
        <p:spPr>
          <a:xfrm>
            <a:off x="2649682" y="2522557"/>
            <a:ext cx="6892636" cy="3970318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sz="1400" dirty="0"/>
              <a:t>module tb;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int   	array1 [int]; 		// An integer array with integer index</a:t>
            </a:r>
          </a:p>
          <a:p>
            <a:r>
              <a:rPr lang="en-US" altLang="zh-TW" sz="1400" dirty="0"/>
              <a:t>	int   	array2 [string]; 	// An integer array with string index</a:t>
            </a:r>
          </a:p>
          <a:p>
            <a:r>
              <a:rPr lang="en-US" altLang="zh-TW" sz="1400" dirty="0"/>
              <a:t>	string  array3 [string]; 		// A string array with string index</a:t>
            </a:r>
          </a:p>
          <a:p>
            <a:endParaRPr lang="en-US" altLang="zh-TW" sz="1400" dirty="0"/>
          </a:p>
          <a:p>
            <a:r>
              <a:rPr lang="en-US" altLang="zh-TW" sz="1400" dirty="0"/>
              <a:t>  	initial begin</a:t>
            </a:r>
          </a:p>
          <a:p>
            <a:r>
              <a:rPr lang="en-US" altLang="zh-TW" sz="1400" dirty="0"/>
              <a:t>      	     // Initialize each dynamic array with some values</a:t>
            </a:r>
          </a:p>
          <a:p>
            <a:r>
              <a:rPr lang="en-US" altLang="zh-TW" sz="1400" dirty="0"/>
              <a:t>    	     array1 = '{ 1 : 22,</a:t>
            </a:r>
          </a:p>
          <a:p>
            <a:r>
              <a:rPr lang="en-US" altLang="zh-TW" sz="1400" dirty="0"/>
              <a:t>	            	6 : 34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array2 = '{ "Ross" : 100,</a:t>
            </a:r>
          </a:p>
          <a:p>
            <a:r>
              <a:rPr lang="en-US" altLang="zh-TW" sz="1400" dirty="0"/>
              <a:t>	            	"Joey" : 60 };</a:t>
            </a:r>
          </a:p>
          <a:p>
            <a:endParaRPr lang="en-US" altLang="zh-TW" sz="1400" dirty="0"/>
          </a:p>
          <a:p>
            <a:r>
              <a:rPr lang="en-US" altLang="zh-TW" sz="1400" dirty="0"/>
              <a:t>	    array3 = '{ "Apples" : "Oranges",</a:t>
            </a:r>
          </a:p>
          <a:p>
            <a:r>
              <a:rPr lang="en-US" altLang="zh-TW" sz="1400" dirty="0"/>
              <a:t>	            	"Pears" : "44" };</a:t>
            </a:r>
          </a:p>
          <a:p>
            <a:r>
              <a:rPr lang="en-US" altLang="zh-TW" sz="1400" dirty="0"/>
              <a:t>                          end</a:t>
            </a:r>
          </a:p>
          <a:p>
            <a:r>
              <a:rPr lang="en-US" altLang="zh-TW" sz="1400" dirty="0" err="1"/>
              <a:t>endmodule</a:t>
            </a:r>
            <a:endParaRPr lang="zh-TW" altLang="en-US" sz="1400" dirty="0"/>
          </a:p>
        </p:txBody>
      </p:sp>
    </p:spTree>
    <p:extLst>
      <p:ext uri="{BB962C8B-B14F-4D97-AF65-F5344CB8AC3E}">
        <p14:creationId xmlns:p14="http://schemas.microsoft.com/office/powerpoint/2010/main" val="3654626297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5192E22-3468-B228-B29C-206326743A2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目錄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7EDC8AE-9B6C-8EA9-9515-481388EB43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Data_Type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r>
              <a:rPr lang="en-US" altLang="zh-TW" dirty="0" err="1"/>
              <a:t>Control_Flow</a:t>
            </a:r>
            <a:endParaRPr lang="en-US" altLang="zh-TW" dirty="0"/>
          </a:p>
          <a:p>
            <a:pPr marL="514350" indent="-514350">
              <a:buFont typeface="+mj-lt"/>
              <a:buAutoNum type="arabicPeriod"/>
            </a:pP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374594372"/>
      </p:ext>
    </p:extLst>
  </p:cSld>
  <p:clrMapOvr>
    <a:masterClrMapping/>
  </p:clrMapOvr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50CB4B05-5574-3C5C-1C1E-6261A62A565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內容版面配置區 5">
            <a:extLst>
              <a:ext uri="{FF2B5EF4-FFF2-40B4-BE49-F238E27FC236}">
                <a16:creationId xmlns:a16="http://schemas.microsoft.com/office/drawing/2014/main" id="{C94D621F-E173-836F-D8BA-2605DEFDC2EA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3"/>
          <a:stretch>
            <a:fillRect/>
          </a:stretch>
        </p:blipFill>
        <p:spPr>
          <a:xfrm>
            <a:off x="1680104" y="1942161"/>
            <a:ext cx="8831792" cy="4453731"/>
          </a:xfrm>
        </p:spPr>
      </p:pic>
      <p:sp>
        <p:nvSpPr>
          <p:cNvPr id="4" name="標題 1">
            <a:extLst>
              <a:ext uri="{FF2B5EF4-FFF2-40B4-BE49-F238E27FC236}">
                <a16:creationId xmlns:a16="http://schemas.microsoft.com/office/drawing/2014/main" id="{6F346C3A-D656-F393-93BB-A9693089381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Associative array(6/8)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2809756324"/>
      </p:ext>
    </p:extLst>
  </p:cSld>
  <p:clrMapOvr>
    <a:masterClrMapping/>
  </p:clrMapOvr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36BDD3F-936F-0597-D66A-2274D1199DB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DC36FBCC-42AD-2F92-154A-FA89BB493EB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Methods(7/8)</a:t>
            </a:r>
            <a:endParaRPr lang="zh-TW" altLang="en-US" dirty="0"/>
          </a:p>
        </p:txBody>
      </p:sp>
      <p:pic>
        <p:nvPicPr>
          <p:cNvPr id="7" name="內容版面配置區 6">
            <a:extLst>
              <a:ext uri="{FF2B5EF4-FFF2-40B4-BE49-F238E27FC236}">
                <a16:creationId xmlns:a16="http://schemas.microsoft.com/office/drawing/2014/main" id="{EB68FF04-4936-A445-BAD7-89C531628918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9340" y="1358861"/>
            <a:ext cx="7945582" cy="3118009"/>
          </a:xfrm>
          <a:ln>
            <a:solidFill>
              <a:schemeClr val="tx1"/>
            </a:solidFill>
          </a:ln>
        </p:spPr>
      </p:pic>
      <p:pic>
        <p:nvPicPr>
          <p:cNvPr id="9" name="圖片 8">
            <a:extLst>
              <a:ext uri="{FF2B5EF4-FFF2-40B4-BE49-F238E27FC236}">
                <a16:creationId xmlns:a16="http://schemas.microsoft.com/office/drawing/2014/main" id="{B6B9BD61-B0CC-4EAA-D6AE-4CCDCA10E74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59340" y="4579793"/>
            <a:ext cx="7800975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  <p:pic>
        <p:nvPicPr>
          <p:cNvPr id="11" name="圖片 10">
            <a:extLst>
              <a:ext uri="{FF2B5EF4-FFF2-40B4-BE49-F238E27FC236}">
                <a16:creationId xmlns:a16="http://schemas.microsoft.com/office/drawing/2014/main" id="{5154B4F1-2966-812A-889D-B920C55A4660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6096000" y="2684424"/>
            <a:ext cx="5879824" cy="2181225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3299018098"/>
      </p:ext>
    </p:extLst>
  </p:cSld>
  <p:clrMapOvr>
    <a:masterClrMapping/>
  </p:clrMapOvr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42331DD3-F59A-48D7-E596-283C589C5C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標題 1">
            <a:extLst>
              <a:ext uri="{FF2B5EF4-FFF2-40B4-BE49-F238E27FC236}">
                <a16:creationId xmlns:a16="http://schemas.microsoft.com/office/drawing/2014/main" id="{02C9D96A-4FC1-BD66-7AC9-AE314805F15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</p:spPr>
        <p:txBody>
          <a:bodyPr/>
          <a:lstStyle/>
          <a:p>
            <a:r>
              <a:rPr lang="en-US" altLang="zh-TW" dirty="0"/>
              <a:t>Array Manipulation Methods(8/8)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9D73A48-3EF9-C4A5-2F98-613D0635851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以上 </a:t>
            </a:r>
            <a:r>
              <a:rPr lang="en-US" altLang="zh-TW" dirty="0"/>
              <a:t>Method </a:t>
            </a:r>
            <a:r>
              <a:rPr lang="zh-TW" altLang="en-US" dirty="0"/>
              <a:t>可以搭配 </a:t>
            </a:r>
            <a:r>
              <a:rPr lang="en-US" altLang="zh-TW" dirty="0"/>
              <a:t>with()</a:t>
            </a:r>
            <a:r>
              <a:rPr lang="zh-TW" altLang="en-US" dirty="0"/>
              <a:t>，去篩選出想要的結果</a:t>
            </a:r>
          </a:p>
        </p:txBody>
      </p:sp>
      <p:grpSp>
        <p:nvGrpSpPr>
          <p:cNvPr id="8" name="群組 7">
            <a:extLst>
              <a:ext uri="{FF2B5EF4-FFF2-40B4-BE49-F238E27FC236}">
                <a16:creationId xmlns:a16="http://schemas.microsoft.com/office/drawing/2014/main" id="{DE4B93D0-4F56-F3D8-6E27-37ED01B6638C}"/>
              </a:ext>
            </a:extLst>
          </p:cNvPr>
          <p:cNvGrpSpPr/>
          <p:nvPr/>
        </p:nvGrpSpPr>
        <p:grpSpPr>
          <a:xfrm>
            <a:off x="2379518" y="2292120"/>
            <a:ext cx="7432964" cy="4524315"/>
            <a:chOff x="1052943" y="2292120"/>
            <a:chExt cx="7432964" cy="4524315"/>
          </a:xfrm>
        </p:grpSpPr>
        <p:sp>
          <p:nvSpPr>
            <p:cNvPr id="5" name="文字方塊 4">
              <a:extLst>
                <a:ext uri="{FF2B5EF4-FFF2-40B4-BE49-F238E27FC236}">
                  <a16:creationId xmlns:a16="http://schemas.microsoft.com/office/drawing/2014/main" id="{8DEE115E-547A-C5E4-D05C-0FDB7AA153AC}"/>
                </a:ext>
              </a:extLst>
            </p:cNvPr>
            <p:cNvSpPr txBox="1"/>
            <p:nvPr/>
          </p:nvSpPr>
          <p:spPr>
            <a:xfrm>
              <a:off x="1052943" y="2292120"/>
              <a:ext cx="4364184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altLang="zh-TW" sz="1200" dirty="0"/>
                <a:t>module tb;</a:t>
              </a:r>
            </a:p>
            <a:p>
              <a:r>
                <a:rPr lang="en-US" altLang="zh-TW" sz="1200" dirty="0"/>
                <a:t>  int array[9] = '{4, 7, 2, 5, 7, 1, 6, 3, 1};</a:t>
              </a:r>
            </a:p>
            <a:p>
              <a:r>
                <a:rPr lang="en-US" altLang="zh-TW" sz="1200" dirty="0"/>
                <a:t>  int res[$];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initial begin</a:t>
              </a:r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</a:t>
              </a:r>
              <a:r>
                <a:rPr lang="en-US" altLang="zh-TW" sz="1200" dirty="0"/>
                <a:t>(x) with (x &gt; 3);</a:t>
              </a:r>
            </a:p>
            <a:p>
              <a:r>
                <a:rPr lang="en-US" altLang="zh-TW" sz="1200" dirty="0"/>
                <a:t>    $display ("find(x)  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array.find_index</a:t>
              </a:r>
              <a:r>
                <a:rPr lang="en-US" altLang="zh-TW" sz="1200" dirty="0"/>
                <a:t> with (item == 4);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find_index</a:t>
              </a:r>
              <a:r>
                <a:rPr lang="en-US" altLang="zh-TW" sz="1200" dirty="0"/>
                <a:t>      : res[%0d] = 4", res[0]);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</a:t>
              </a:r>
              <a:r>
                <a:rPr lang="en-US" altLang="zh-TW" sz="1200" dirty="0"/>
                <a:t> with (item &lt; 5 &amp; item &gt;=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</a:t>
              </a:r>
              <a:r>
                <a:rPr lang="en-US" altLang="zh-TW" sz="1200" dirty="0"/>
                <a:t>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array.find_first_index</a:t>
              </a:r>
              <a:r>
                <a:rPr lang="en-US" altLang="zh-TW" sz="1200" dirty="0"/>
                <a:t>(x) with (x &gt; 5);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find_first_index</a:t>
              </a:r>
              <a:r>
                <a:rPr lang="en-US" altLang="zh-TW" sz="1200" dirty="0"/>
                <a:t>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</a:t>
              </a:r>
              <a:r>
                <a:rPr lang="en-US" altLang="zh-TW" sz="1200" dirty="0"/>
                <a:t> with (item &lt;= 7 &amp; item &gt;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</a:t>
              </a:r>
              <a:r>
                <a:rPr lang="en-US" altLang="zh-TW" sz="1200" dirty="0"/>
                <a:t>       : %p", res);</a:t>
              </a:r>
            </a:p>
            <a:p>
              <a:endParaRPr lang="en-US" altLang="zh-TW" sz="1200" dirty="0"/>
            </a:p>
            <a:p>
              <a:r>
                <a:rPr lang="en-US" altLang="zh-TW" sz="1200" dirty="0"/>
                <a:t>    res = </a:t>
              </a:r>
              <a:r>
                <a:rPr lang="en-US" altLang="zh-TW" sz="1200" dirty="0" err="1"/>
                <a:t>array.find_last_index</a:t>
              </a:r>
              <a:r>
                <a:rPr lang="en-US" altLang="zh-TW" sz="1200" dirty="0"/>
                <a:t>(x) with (x &lt; 3);</a:t>
              </a:r>
            </a:p>
            <a:p>
              <a:r>
                <a:rPr lang="en-US" altLang="zh-TW" sz="1200" dirty="0"/>
                <a:t>    $display ("</a:t>
              </a:r>
              <a:r>
                <a:rPr lang="en-US" altLang="zh-TW" sz="1200" dirty="0" err="1"/>
                <a:t>find_last_index</a:t>
              </a:r>
              <a:r>
                <a:rPr lang="en-US" altLang="zh-TW" sz="1200" dirty="0"/>
                <a:t> : %p", res);</a:t>
              </a:r>
            </a:p>
            <a:p>
              <a:r>
                <a:rPr lang="en-US" altLang="zh-TW" sz="1200" dirty="0"/>
                <a:t>  end</a:t>
              </a:r>
            </a:p>
            <a:p>
              <a:r>
                <a:rPr lang="en-US" altLang="zh-TW" sz="1200" dirty="0" err="1"/>
                <a:t>endmodule</a:t>
              </a:r>
              <a:endParaRPr lang="zh-TW" altLang="en-US" sz="1200" dirty="0"/>
            </a:p>
          </p:txBody>
        </p:sp>
        <p:sp>
          <p:nvSpPr>
            <p:cNvPr id="6" name="文字方塊 5">
              <a:extLst>
                <a:ext uri="{FF2B5EF4-FFF2-40B4-BE49-F238E27FC236}">
                  <a16:creationId xmlns:a16="http://schemas.microsoft.com/office/drawing/2014/main" id="{FB2F5BC1-8894-4AC1-42C2-757AC4CAB6A8}"/>
                </a:ext>
              </a:extLst>
            </p:cNvPr>
            <p:cNvSpPr txBox="1"/>
            <p:nvPr/>
          </p:nvSpPr>
          <p:spPr>
            <a:xfrm>
              <a:off x="5631870" y="2292120"/>
              <a:ext cx="2854037" cy="4524315"/>
            </a:xfrm>
            <a:prstGeom prst="rect">
              <a:avLst/>
            </a:prstGeom>
            <a:noFill/>
            <a:ln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zh-TW" altLang="en-US" dirty="0"/>
                <a:t>模擬結果</a:t>
              </a:r>
              <a:r>
                <a:rPr lang="en-US" altLang="zh-TW" dirty="0"/>
                <a:t>:</a:t>
              </a:r>
            </a:p>
            <a:p>
              <a:r>
                <a:rPr lang="en-US" altLang="zh-TW" dirty="0"/>
                <a:t>find(x)         : '{4, 7, 5, 7, 6}</a:t>
              </a:r>
            </a:p>
            <a:p>
              <a:r>
                <a:rPr lang="en-US" altLang="zh-TW" dirty="0" err="1"/>
                <a:t>find_index</a:t>
              </a:r>
              <a:r>
                <a:rPr lang="en-US" altLang="zh-TW" dirty="0"/>
                <a:t>      : res[0] = 4</a:t>
              </a:r>
            </a:p>
            <a:p>
              <a:r>
                <a:rPr lang="en-US" altLang="zh-TW" dirty="0" err="1"/>
                <a:t>find_first</a:t>
              </a:r>
              <a:r>
                <a:rPr lang="en-US" altLang="zh-TW" dirty="0"/>
                <a:t>      : '{4}</a:t>
              </a:r>
            </a:p>
            <a:p>
              <a:r>
                <a:rPr lang="en-US" altLang="zh-TW" dirty="0" err="1"/>
                <a:t>find_first_index</a:t>
              </a:r>
              <a:r>
                <a:rPr lang="en-US" altLang="zh-TW" dirty="0"/>
                <a:t>: '{1}</a:t>
              </a:r>
            </a:p>
            <a:p>
              <a:r>
                <a:rPr lang="en-US" altLang="zh-TW" dirty="0" err="1"/>
                <a:t>find_last</a:t>
              </a:r>
              <a:r>
                <a:rPr lang="en-US" altLang="zh-TW" dirty="0"/>
                <a:t>       : '{6}</a:t>
              </a:r>
            </a:p>
            <a:p>
              <a:r>
                <a:rPr lang="en-US" altLang="zh-TW" dirty="0" err="1"/>
                <a:t>find_last_index</a:t>
              </a:r>
              <a:r>
                <a:rPr lang="en-US" altLang="zh-TW" dirty="0"/>
                <a:t> : ‘{8}</a:t>
              </a:r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en-US" altLang="zh-TW" dirty="0"/>
            </a:p>
            <a:p>
              <a:endParaRPr lang="zh-TW" alt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246578209"/>
      </p:ext>
    </p:extLst>
  </p:cSld>
  <p:clrMapOvr>
    <a:masterClrMapping/>
  </p:clrMapOvr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D62C3883-D7D1-8C78-811B-DE2129894AD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Queue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980FF2E4-99D4-2C07-0250-CB36DEAE898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使用 </a:t>
            </a:r>
            <a:r>
              <a:rPr lang="en-US" altLang="zh-TW" dirty="0"/>
              <a:t>[$] </a:t>
            </a:r>
            <a:r>
              <a:rPr lang="zh-TW" altLang="en-US" dirty="0"/>
              <a:t>來宣告成</a:t>
            </a:r>
            <a:r>
              <a:rPr lang="en-US" altLang="zh-TW" dirty="0"/>
              <a:t>queue</a:t>
            </a:r>
          </a:p>
          <a:p>
            <a:pPr lvl="1"/>
            <a:r>
              <a:rPr lang="en-US" altLang="zh-TW" dirty="0"/>
              <a:t>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[$:N];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bounded_queue</a:t>
            </a:r>
            <a:r>
              <a:rPr lang="en-US" altLang="zh-TW" dirty="0"/>
              <a:t> [$:10]; 	// Depth 10</a:t>
            </a:r>
          </a:p>
          <a:p>
            <a:pPr lvl="2"/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Unbounded queue</a:t>
            </a:r>
          </a:p>
          <a:p>
            <a:pPr lvl="2"/>
            <a:r>
              <a:rPr lang="en-US" altLang="zh-TW" dirty="0"/>
              <a:t>[</a:t>
            </a:r>
            <a:r>
              <a:rPr lang="en-US" altLang="zh-TW" dirty="0" err="1"/>
              <a:t>data_type</a:t>
            </a:r>
            <a:r>
              <a:rPr lang="en-US" altLang="zh-TW" dirty="0"/>
              <a:t>]  [</a:t>
            </a:r>
            <a:r>
              <a:rPr lang="en-US" altLang="zh-TW" dirty="0" err="1"/>
              <a:t>name_of_queue</a:t>
            </a:r>
            <a:r>
              <a:rPr lang="en-US" altLang="zh-TW" dirty="0"/>
              <a:t>] [$];</a:t>
            </a:r>
          </a:p>
          <a:p>
            <a:pPr lvl="2"/>
            <a:r>
              <a:rPr lang="en-US" altLang="zh-TW" dirty="0"/>
              <a:t>int 	</a:t>
            </a:r>
            <a:r>
              <a:rPr lang="en-US" altLang="zh-TW" dirty="0" err="1"/>
              <a:t>unbounded_queue</a:t>
            </a:r>
            <a:r>
              <a:rPr lang="en-US" altLang="zh-TW" dirty="0"/>
              <a:t> [$]; 	// Unlimited entries</a:t>
            </a:r>
          </a:p>
        </p:txBody>
      </p:sp>
      <p:pic>
        <p:nvPicPr>
          <p:cNvPr id="1026" name="Picture 2">
            <a:extLst>
              <a:ext uri="{FF2B5EF4-FFF2-40B4-BE49-F238E27FC236}">
                <a16:creationId xmlns:a16="http://schemas.microsoft.com/office/drawing/2014/main" id="{1C9909EE-B299-961E-4DFA-0C6F4CE3EFDF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1962150"/>
            <a:ext cx="4639531" cy="1466850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  <p:pic>
        <p:nvPicPr>
          <p:cNvPr id="1028" name="Picture 4">
            <a:extLst>
              <a:ext uri="{FF2B5EF4-FFF2-40B4-BE49-F238E27FC236}">
                <a16:creationId xmlns:a16="http://schemas.microsoft.com/office/drawing/2014/main" id="{368F1927-1D2C-DD9C-628F-5A20254ED84A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163753" y="5173799"/>
            <a:ext cx="4640400" cy="1567346"/>
          </a:xfrm>
          <a:prstGeom prst="rect">
            <a:avLst/>
          </a:prstGeom>
          <a:noFill/>
          <a:ln>
            <a:solidFill>
              <a:schemeClr val="tx1"/>
            </a:solidFill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738134855"/>
      </p:ext>
    </p:extLst>
  </p:cSld>
  <p:clrMapOvr>
    <a:masterClrMapping/>
  </p:clrMapOvr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36303A7-79AC-31FE-7C18-5352918621A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EA619C4-B50A-9F79-5355-17C8A54C538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Structure (1/1)</a:t>
            </a:r>
            <a:endParaRPr lang="zh-TW" altLang="en-US" dirty="0"/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83B196B7-3219-9B33-8C9D-5027730061AB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/>
              <a:t>分成 </a:t>
            </a:r>
            <a:r>
              <a:rPr lang="en-US" altLang="zh-TW" dirty="0"/>
              <a:t>packed &amp; unpacked struct</a:t>
            </a:r>
          </a:p>
          <a:p>
            <a:pPr lvl="1"/>
            <a:r>
              <a:rPr lang="en-US" altLang="zh-TW" dirty="0"/>
              <a:t>packed struct</a:t>
            </a:r>
          </a:p>
          <a:p>
            <a:pPr lvl="2"/>
            <a:r>
              <a:rPr lang="zh-TW" altLang="en-US" dirty="0"/>
              <a:t>使用 </a:t>
            </a:r>
            <a:r>
              <a:rPr lang="en-US" altLang="zh-TW" dirty="0"/>
              <a:t>packed </a:t>
            </a:r>
            <a:r>
              <a:rPr lang="zh-TW" altLang="en-US" dirty="0"/>
              <a:t>去宣告 </a:t>
            </a:r>
            <a:r>
              <a:rPr lang="en-US" altLang="zh-TW" dirty="0"/>
              <a:t>struct</a:t>
            </a:r>
            <a:r>
              <a:rPr lang="zh-TW" altLang="en-US" dirty="0"/>
              <a:t>，預設情況下它是無號的</a:t>
            </a:r>
            <a:endParaRPr lang="en-US" altLang="zh-TW" dirty="0"/>
          </a:p>
          <a:p>
            <a:pPr lvl="2"/>
            <a:r>
              <a:rPr lang="zh-TW" altLang="en-US" dirty="0"/>
              <a:t>資料以連續的位元方式儲存，沒有記憶體間隙</a:t>
            </a:r>
            <a:r>
              <a:rPr lang="en-US" altLang="zh-TW" dirty="0"/>
              <a:t>(padding)</a:t>
            </a:r>
          </a:p>
          <a:p>
            <a:pPr lvl="2"/>
            <a:r>
              <a:rPr lang="zh-TW" altLang="en-US" dirty="0"/>
              <a:t>所有成員緊密排列，類似於一個連續的位向量</a:t>
            </a:r>
            <a:r>
              <a:rPr lang="en-US" altLang="zh-TW" dirty="0"/>
              <a:t>(bit vector)</a:t>
            </a:r>
          </a:p>
          <a:p>
            <a:pPr lvl="2"/>
            <a:r>
              <a:rPr lang="zh-TW" altLang="en-US" dirty="0"/>
              <a:t>適合用於硬體設計中需要精確控制位元對應的場景，例如通訊協定封包或暫存器映射。</a:t>
            </a:r>
            <a:endParaRPr lang="en-US" altLang="zh-TW" dirty="0"/>
          </a:p>
          <a:p>
            <a:pPr lvl="2"/>
            <a:endParaRPr lang="en-US" altLang="zh-TW" dirty="0"/>
          </a:p>
          <a:p>
            <a:pPr lvl="1"/>
            <a:r>
              <a:rPr lang="en-US" altLang="zh-TW" dirty="0"/>
              <a:t>Packed Struct</a:t>
            </a:r>
            <a:r>
              <a:rPr lang="zh-TW" altLang="en-US" dirty="0"/>
              <a:t>：適合硬體設計，記憶體連續，支援位元操作，合成效率高，但限制於位元型別。</a:t>
            </a:r>
            <a:endParaRPr lang="en-US" altLang="zh-TW" dirty="0"/>
          </a:p>
          <a:p>
            <a:pPr lvl="1"/>
            <a:r>
              <a:rPr lang="en-US" altLang="zh-TW" dirty="0"/>
              <a:t>Unpacked Struct</a:t>
            </a:r>
            <a:r>
              <a:rPr lang="zh-TW" altLang="en-US" dirty="0"/>
              <a:t>：適合測試平台或軟體風格的資料結構，靈活但可能有記憶體間隙，合成效率較低。</a:t>
            </a:r>
            <a:endParaRPr lang="en-US" altLang="zh-TW" dirty="0"/>
          </a:p>
        </p:txBody>
      </p:sp>
    </p:spTree>
    <p:extLst>
      <p:ext uri="{BB962C8B-B14F-4D97-AF65-F5344CB8AC3E}">
        <p14:creationId xmlns:p14="http://schemas.microsoft.com/office/powerpoint/2010/main" val="1932946088"/>
      </p:ext>
    </p:extLst>
  </p:cSld>
  <p:clrMapOvr>
    <a:masterClrMapping/>
  </p:clrMapOvr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2B13BD9-8BA5-A8D2-FB6E-E72D3D1A4ED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4D0A3B4E-2E47-6B00-39CA-15443D8423B2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2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0CC11A6F-0257-C09B-79F1-9E0A1C118590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Control_Flow</a:t>
            </a:r>
            <a:endParaRPr lang="zh-TW" altLang="en-US" sz="4000" dirty="0"/>
          </a:p>
        </p:txBody>
      </p:sp>
    </p:spTree>
    <p:extLst>
      <p:ext uri="{BB962C8B-B14F-4D97-AF65-F5344CB8AC3E}">
        <p14:creationId xmlns:p14="http://schemas.microsoft.com/office/powerpoint/2010/main" val="3560747079"/>
      </p:ext>
    </p:extLst>
  </p:cSld>
  <p:clrMapOvr>
    <a:masterClrMapping/>
  </p:clrMapOvr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EA18B1B3-7583-9D87-4408-96BBC243FF99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777BE6DA-00AE-F59D-E09D-54F7708135E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Types of looping constructs</a:t>
            </a:r>
            <a:endParaRPr lang="zh-TW" altLang="en-US" dirty="0"/>
          </a:p>
        </p:txBody>
      </p:sp>
      <p:pic>
        <p:nvPicPr>
          <p:cNvPr id="5" name="內容版面配置區 4">
            <a:extLst>
              <a:ext uri="{FF2B5EF4-FFF2-40B4-BE49-F238E27FC236}">
                <a16:creationId xmlns:a16="http://schemas.microsoft.com/office/drawing/2014/main" id="{F2427AEE-18EB-5BAA-57DD-D77804D0DC26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1783061" y="2102247"/>
            <a:ext cx="8625877" cy="3810794"/>
          </a:xfr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4270003283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A8B5D6F8-A2BB-777F-620B-B162C56ED4C8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altLang="zh-TW" dirty="0"/>
              <a:t>Chapter 1</a:t>
            </a:r>
            <a:endParaRPr lang="zh-TW" altLang="en-US" dirty="0"/>
          </a:p>
        </p:txBody>
      </p:sp>
      <p:sp>
        <p:nvSpPr>
          <p:cNvPr id="3" name="副標題 2">
            <a:extLst>
              <a:ext uri="{FF2B5EF4-FFF2-40B4-BE49-F238E27FC236}">
                <a16:creationId xmlns:a16="http://schemas.microsoft.com/office/drawing/2014/main" id="{36D43279-6C9C-56DD-F8D5-F4D99B41D89C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>
            <a:normAutofit/>
          </a:bodyPr>
          <a:lstStyle/>
          <a:p>
            <a:r>
              <a:rPr lang="en-US" altLang="zh-TW" sz="4000" dirty="0" err="1"/>
              <a:t>Data_Type</a:t>
            </a:r>
            <a:endParaRPr lang="en-US" altLang="zh-TW" sz="4000" dirty="0"/>
          </a:p>
        </p:txBody>
      </p:sp>
    </p:spTree>
    <p:extLst>
      <p:ext uri="{BB962C8B-B14F-4D97-AF65-F5344CB8AC3E}">
        <p14:creationId xmlns:p14="http://schemas.microsoft.com/office/powerpoint/2010/main" val="355854945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64FBECF2-AA53-D144-5315-9B32529CF7E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資料型態總類</a:t>
            </a:r>
          </a:p>
        </p:txBody>
      </p:sp>
      <p:sp>
        <p:nvSpPr>
          <p:cNvPr id="3" name="內容版面配置區 2">
            <a:extLst>
              <a:ext uri="{FF2B5EF4-FFF2-40B4-BE49-F238E27FC236}">
                <a16:creationId xmlns:a16="http://schemas.microsoft.com/office/drawing/2014/main" id="{6128D30B-E3AA-F006-7C08-BBC581A86E6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en-US" altLang="zh-TW" dirty="0" err="1"/>
              <a:t>SystemVerilog</a:t>
            </a:r>
            <a:r>
              <a:rPr lang="en-US" altLang="zh-TW" dirty="0"/>
              <a:t> </a:t>
            </a:r>
            <a:r>
              <a:rPr lang="zh-TW" altLang="en-US" dirty="0"/>
              <a:t>有分成 </a:t>
            </a:r>
            <a:r>
              <a:rPr lang="en-US" altLang="zh-TW" dirty="0"/>
              <a:t>2-state</a:t>
            </a:r>
            <a:r>
              <a:rPr lang="zh-TW" altLang="en-US" dirty="0"/>
              <a:t> 跟 </a:t>
            </a:r>
            <a:r>
              <a:rPr lang="en-US" altLang="zh-TW" dirty="0"/>
              <a:t>4-state </a:t>
            </a:r>
            <a:r>
              <a:rPr lang="zh-TW" altLang="en-US" dirty="0"/>
              <a:t>的資料型態</a:t>
            </a:r>
            <a:endParaRPr lang="en-US" altLang="zh-TW" dirty="0"/>
          </a:p>
          <a:p>
            <a:pPr lvl="1"/>
            <a:r>
              <a:rPr lang="en-US" altLang="zh-TW" dirty="0"/>
              <a:t>2-state:</a:t>
            </a:r>
            <a:r>
              <a:rPr lang="zh-TW" altLang="en-US" dirty="0"/>
              <a:t> 指資料只有 </a:t>
            </a:r>
            <a:r>
              <a:rPr lang="en-US" altLang="zh-TW" dirty="0"/>
              <a:t>0</a:t>
            </a:r>
            <a:r>
              <a:rPr lang="zh-TW" altLang="en-US" dirty="0"/>
              <a:t> 或 </a:t>
            </a:r>
            <a:r>
              <a:rPr lang="en-US" altLang="zh-TW" dirty="0"/>
              <a:t>1</a:t>
            </a:r>
          </a:p>
          <a:p>
            <a:pPr lvl="1"/>
            <a:r>
              <a:rPr lang="en-US" altLang="zh-TW" dirty="0"/>
              <a:t>4-state:</a:t>
            </a:r>
            <a:r>
              <a:rPr lang="zh-TW" altLang="en-US" dirty="0"/>
              <a:t> 指資料分成 </a:t>
            </a:r>
            <a:r>
              <a:rPr lang="en-US" altLang="zh-TW" dirty="0"/>
              <a:t>0</a:t>
            </a:r>
            <a:r>
              <a:rPr lang="zh-TW" altLang="en-US" dirty="0"/>
              <a:t>、</a:t>
            </a:r>
            <a:r>
              <a:rPr lang="en-US" altLang="zh-TW" dirty="0"/>
              <a:t>1</a:t>
            </a:r>
            <a:r>
              <a:rPr lang="zh-TW" altLang="en-US" dirty="0"/>
              <a:t>、</a:t>
            </a:r>
            <a:r>
              <a:rPr lang="en-US" altLang="zh-TW" dirty="0"/>
              <a:t>Z(</a:t>
            </a:r>
            <a:r>
              <a:rPr lang="zh-TW" altLang="en-US" dirty="0"/>
              <a:t>高阻抗</a:t>
            </a:r>
            <a:r>
              <a:rPr lang="en-US" altLang="zh-TW" dirty="0"/>
              <a:t>)</a:t>
            </a:r>
            <a:r>
              <a:rPr lang="zh-TW" altLang="en-US" dirty="0"/>
              <a:t>、</a:t>
            </a:r>
            <a:r>
              <a:rPr lang="en-US" altLang="zh-TW" dirty="0"/>
              <a:t>X(don’t care)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276826767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EAB4D879-9C50-8C37-BA80-DBA1D8A20DB8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zh-TW" altLang="en-US" dirty="0"/>
              <a:t>資料型態列表</a:t>
            </a:r>
          </a:p>
        </p:txBody>
      </p:sp>
      <p:pic>
        <p:nvPicPr>
          <p:cNvPr id="4" name="內容版面配置區 3">
            <a:extLst>
              <a:ext uri="{FF2B5EF4-FFF2-40B4-BE49-F238E27FC236}">
                <a16:creationId xmlns:a16="http://schemas.microsoft.com/office/drawing/2014/main" id="{07665C06-62A2-B5C6-9323-C55613E385BF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/>
          <a:stretch>
            <a:fillRect/>
          </a:stretch>
        </p:blipFill>
        <p:spPr>
          <a:xfrm>
            <a:off x="2560229" y="1562134"/>
            <a:ext cx="7071542" cy="509174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8830856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8DEDB67B-485C-4998-5B96-45D3E0A93ADF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BE52E05B-9DDD-AA42-010C-C03CA20C3D7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(1/3)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0349F3B9-DB33-3B5A-A9D3-3F63977000C0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它是一個四狀態型別（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X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Z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可以在程序區塊（如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initial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always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）和連續賦值（如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）中都被驅動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Logic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不能被使用在多個驅動源（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drivers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需使用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網路型別（</a:t>
            </a:r>
            <a:r>
              <a:rPr lang="en-US" altLang="zh-TW" b="1" dirty="0">
                <a:latin typeface="標楷體" panose="03000509000000000000" pitchFamily="65" charset="-120"/>
                <a:ea typeface="標楷體" panose="03000509000000000000" pitchFamily="65" charset="-120"/>
              </a:rPr>
              <a:t>net-type</a:t>
            </a:r>
            <a:r>
              <a:rPr lang="zh-TW" altLang="en-US" b="1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，例如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，來代替。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SystemVerilog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需要透過 強度解析（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strength resolution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 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來決定該信號的最終值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</p:spTree>
    <p:extLst>
      <p:ext uri="{BB962C8B-B14F-4D97-AF65-F5344CB8AC3E}">
        <p14:creationId xmlns:p14="http://schemas.microsoft.com/office/powerpoint/2010/main" val="366539623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AAEC4A1-7CFB-FD5B-D611-24AC444BCB3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18B0F623-E7B5-0D2E-FB2E-FE4F9B1F646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(2/3)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412ACE7C-D2FF-810E-F40C-703D967D82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連續賦值（如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assign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pPr lvl="1"/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en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，因為</a:t>
            </a:r>
            <a:r>
              <a:rPr lang="en-US" altLang="zh-TW" dirty="0" err="1">
                <a:latin typeface="標楷體" panose="03000509000000000000" pitchFamily="65" charset="-120"/>
                <a:ea typeface="標楷體" panose="03000509000000000000" pitchFamily="65" charset="-120"/>
              </a:rPr>
              <a:t>my_data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[0] = 1</a:t>
            </a:r>
          </a:p>
          <a:p>
            <a:pPr marL="0" indent="0">
              <a:buNone/>
            </a:pPr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95B93A86-56F3-8FCB-F7E8-614FFC5C243B}"/>
              </a:ext>
            </a:extLst>
          </p:cNvPr>
          <p:cNvSpPr txBox="1"/>
          <p:nvPr/>
        </p:nvSpPr>
        <p:spPr>
          <a:xfrm>
            <a:off x="1417607" y="3153107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logic [3:0] </a:t>
            </a:r>
            <a:r>
              <a:rPr lang="en-US" altLang="zh-TW" dirty="0" err="1"/>
              <a:t>my_data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logic </a:t>
            </a:r>
            <a:r>
              <a:rPr lang="en-US" altLang="zh-TW" dirty="0" err="1"/>
              <a:t>en</a:t>
            </a:r>
            <a:r>
              <a:rPr lang="en-US" altLang="zh-TW" dirty="0"/>
              <a:t>;</a:t>
            </a:r>
          </a:p>
          <a:p>
            <a:r>
              <a:rPr lang="en-US" altLang="zh-TW" dirty="0"/>
              <a:t>  assign </a:t>
            </a:r>
            <a:r>
              <a:rPr lang="en-US" altLang="zh-TW" dirty="0" err="1"/>
              <a:t>en</a:t>
            </a:r>
            <a:r>
              <a:rPr lang="en-US" altLang="zh-TW" dirty="0"/>
              <a:t> = </a:t>
            </a:r>
            <a:r>
              <a:rPr lang="en-US" altLang="zh-TW" dirty="0" err="1"/>
              <a:t>my_data</a:t>
            </a:r>
            <a:r>
              <a:rPr lang="en-US" altLang="zh-TW" dirty="0"/>
              <a:t>[0];  // </a:t>
            </a:r>
            <a:r>
              <a:rPr lang="zh-TW" altLang="en-US" dirty="0"/>
              <a:t>連續賦值給</a:t>
            </a:r>
            <a:r>
              <a:rPr lang="en-US" altLang="zh-TW" dirty="0"/>
              <a:t>logic</a:t>
            </a:r>
            <a:r>
              <a:rPr lang="zh-TW" altLang="en-US" dirty="0"/>
              <a:t>型別</a:t>
            </a:r>
          </a:p>
          <a:p>
            <a:endParaRPr lang="zh-TW" altLang="en-US" dirty="0"/>
          </a:p>
          <a:p>
            <a:r>
              <a:rPr lang="zh-TW" altLang="en-US" dirty="0"/>
              <a:t>  </a:t>
            </a:r>
            <a:r>
              <a:rPr lang="en-US" altLang="zh-TW" dirty="0"/>
              <a:t>initial begin</a:t>
            </a:r>
          </a:p>
          <a:p>
            <a:r>
              <a:rPr lang="en-US" altLang="zh-TW" dirty="0"/>
              <a:t>    </a:t>
            </a:r>
            <a:r>
              <a:rPr lang="en-US" altLang="zh-TW" dirty="0" err="1"/>
              <a:t>my_data</a:t>
            </a:r>
            <a:r>
              <a:rPr lang="en-US" altLang="zh-TW" dirty="0"/>
              <a:t> = 4'h3;  // </a:t>
            </a:r>
            <a:r>
              <a:rPr lang="zh-TW" altLang="en-US" dirty="0"/>
              <a:t>二進位 </a:t>
            </a:r>
            <a:r>
              <a:rPr lang="en-US" altLang="zh-TW" dirty="0"/>
              <a:t>0011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</a:t>
            </a:r>
            <a:r>
              <a:rPr lang="en-US" altLang="zh-TW" dirty="0" err="1"/>
              <a:t>en</a:t>
            </a:r>
            <a:r>
              <a:rPr lang="en-US" altLang="zh-TW" dirty="0"/>
              <a:t> = %b", </a:t>
            </a:r>
            <a:r>
              <a:rPr lang="en-US" altLang="zh-TW" dirty="0" err="1"/>
              <a:t>en</a:t>
            </a:r>
            <a:r>
              <a:rPr lang="en-US" altLang="zh-TW" dirty="0"/>
              <a:t>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1555446494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D02C9773-10C2-89F3-B2AF-C1F52AFAA9A0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229096EC-5F93-A4A0-CAA4-66F1CF46A99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Logic (4-State) (3/3)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D4618CC1-B7C6-9BE3-D940-2FA6E2CC7E6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多重驅動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(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使用 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wire 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示範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)</a:t>
            </a:r>
          </a:p>
          <a:p>
            <a:pPr lvl="1"/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strong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勝過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weak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強度的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，所以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signal = 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。</a:t>
            </a: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sp>
        <p:nvSpPr>
          <p:cNvPr id="4" name="文字方塊 3">
            <a:extLst>
              <a:ext uri="{FF2B5EF4-FFF2-40B4-BE49-F238E27FC236}">
                <a16:creationId xmlns:a16="http://schemas.microsoft.com/office/drawing/2014/main" id="{6BDE0A58-EE8F-22F6-AC2D-ED205D58E7CA}"/>
              </a:ext>
            </a:extLst>
          </p:cNvPr>
          <p:cNvSpPr txBox="1"/>
          <p:nvPr/>
        </p:nvSpPr>
        <p:spPr>
          <a:xfrm>
            <a:off x="1417607" y="3343093"/>
            <a:ext cx="9356786" cy="3139321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txBody>
          <a:bodyPr wrap="square" rtlCol="0">
            <a:spAutoFit/>
          </a:bodyPr>
          <a:lstStyle/>
          <a:p>
            <a:r>
              <a:rPr lang="en-US" altLang="zh-TW" dirty="0"/>
              <a:t>module tb;</a:t>
            </a:r>
          </a:p>
          <a:p>
            <a:r>
              <a:rPr lang="en-US" altLang="zh-TW" dirty="0"/>
              <a:t>  wire signal;</a:t>
            </a:r>
          </a:p>
          <a:p>
            <a:endParaRPr lang="en-US" altLang="zh-TW" dirty="0"/>
          </a:p>
          <a:p>
            <a:r>
              <a:rPr lang="en-US" altLang="zh-TW" dirty="0"/>
              <a:t>  assign (strong1, weak0) signal = 1'b1;  // </a:t>
            </a:r>
            <a:r>
              <a:rPr lang="zh-TW" altLang="en-US" dirty="0"/>
              <a:t>第一個驅動源，強度為</a:t>
            </a:r>
            <a:r>
              <a:rPr lang="en-US" altLang="zh-TW" dirty="0"/>
              <a:t>strong</a:t>
            </a:r>
          </a:p>
          <a:p>
            <a:r>
              <a:rPr lang="en-US" altLang="zh-TW" dirty="0"/>
              <a:t>  assign (weak1, weak0) signal = 1'b0;    // </a:t>
            </a:r>
            <a:r>
              <a:rPr lang="zh-TW" altLang="en-US" dirty="0"/>
              <a:t>第二個驅動源，強度為</a:t>
            </a:r>
            <a:r>
              <a:rPr lang="en-US" altLang="zh-TW" dirty="0"/>
              <a:t>weak</a:t>
            </a:r>
          </a:p>
          <a:p>
            <a:endParaRPr lang="en-US" altLang="zh-TW" dirty="0"/>
          </a:p>
          <a:p>
            <a:r>
              <a:rPr lang="en-US" altLang="zh-TW" dirty="0"/>
              <a:t>  initial begin</a:t>
            </a:r>
          </a:p>
          <a:p>
            <a:r>
              <a:rPr lang="en-US" altLang="zh-TW" dirty="0"/>
              <a:t>    #10;</a:t>
            </a:r>
          </a:p>
          <a:p>
            <a:r>
              <a:rPr lang="en-US" altLang="zh-TW" dirty="0"/>
              <a:t>    $display("signal = %b", signal);</a:t>
            </a:r>
          </a:p>
          <a:p>
            <a:r>
              <a:rPr lang="en-US" altLang="zh-TW" dirty="0"/>
              <a:t>  end</a:t>
            </a:r>
          </a:p>
          <a:p>
            <a:r>
              <a:rPr lang="en-US" altLang="zh-TW" dirty="0" err="1"/>
              <a:t>endmodule</a:t>
            </a:r>
            <a:endParaRPr lang="zh-TW" altLang="en-US" dirty="0"/>
          </a:p>
        </p:txBody>
      </p:sp>
    </p:spTree>
    <p:extLst>
      <p:ext uri="{BB962C8B-B14F-4D97-AF65-F5344CB8AC3E}">
        <p14:creationId xmlns:p14="http://schemas.microsoft.com/office/powerpoint/2010/main" val="3845596266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5D6E66C-BCB2-B960-32AF-5151FCD863B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標題 1">
            <a:extLst>
              <a:ext uri="{FF2B5EF4-FFF2-40B4-BE49-F238E27FC236}">
                <a16:creationId xmlns:a16="http://schemas.microsoft.com/office/drawing/2014/main" id="{0DA30CA9-839F-CBAA-8DD8-CA7B604A9F5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altLang="zh-TW" dirty="0"/>
              <a:t>Bit, Byte, Int (2-State) (1/2)</a:t>
            </a:r>
            <a:endParaRPr lang="zh-TW" altLang="en-US" dirty="0"/>
          </a:p>
        </p:txBody>
      </p:sp>
      <p:sp>
        <p:nvSpPr>
          <p:cNvPr id="5" name="內容版面配置區 4">
            <a:extLst>
              <a:ext uri="{FF2B5EF4-FFF2-40B4-BE49-F238E27FC236}">
                <a16:creationId xmlns:a16="http://schemas.microsoft.com/office/drawing/2014/main" id="{6202915D-7E6F-2213-2D94-88743F4717E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它們是一個二狀態型別（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0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、</a:t>
            </a:r>
            <a: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  <a:t>1</a:t>
            </a: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）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它們減少了模擬期間的記憶體使用量，因為每個位元只需要一位存儲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由於記憶體開銷較低且處理狀態的複雜性降低，</a:t>
            </a:r>
            <a:br>
              <a:rPr lang="en-US" altLang="zh-TW" dirty="0">
                <a:latin typeface="標楷體" panose="03000509000000000000" pitchFamily="65" charset="-120"/>
                <a:ea typeface="標楷體" panose="03000509000000000000" pitchFamily="65" charset="-120"/>
              </a:rPr>
            </a:br>
            <a:r>
              <a:rPr lang="zh-TW" altLang="en-US" dirty="0">
                <a:latin typeface="標楷體" panose="03000509000000000000" pitchFamily="65" charset="-120"/>
                <a:ea typeface="標楷體" panose="03000509000000000000" pitchFamily="65" charset="-120"/>
              </a:rPr>
              <a:t>因此模擬效能更快。</a:t>
            </a:r>
            <a:endParaRPr lang="en-US" altLang="zh-TW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  <a:p>
            <a:endParaRPr lang="zh-TW" altLang="en-US" dirty="0">
              <a:latin typeface="標楷體" panose="03000509000000000000" pitchFamily="65" charset="-120"/>
              <a:ea typeface="標楷體" panose="03000509000000000000" pitchFamily="65" charset="-120"/>
            </a:endParaRPr>
          </a:p>
        </p:txBody>
      </p:sp>
      <p:pic>
        <p:nvPicPr>
          <p:cNvPr id="6" name="圖片 5">
            <a:extLst>
              <a:ext uri="{FF2B5EF4-FFF2-40B4-BE49-F238E27FC236}">
                <a16:creationId xmlns:a16="http://schemas.microsoft.com/office/drawing/2014/main" id="{BE5289B9-B78F-0389-A768-41882C7D4626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4839223" y="3806716"/>
            <a:ext cx="6665735" cy="2920504"/>
          </a:xfrm>
          <a:prstGeom prst="rect">
            <a:avLst/>
          </a:prstGeom>
          <a:ln>
            <a:solidFill>
              <a:schemeClr val="tx1"/>
            </a:solidFill>
          </a:ln>
        </p:spPr>
      </p:pic>
    </p:spTree>
    <p:extLst>
      <p:ext uri="{BB962C8B-B14F-4D97-AF65-F5344CB8AC3E}">
        <p14:creationId xmlns:p14="http://schemas.microsoft.com/office/powerpoint/2010/main" val="968109933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ppt/theme/theme2.xml><?xml version="1.0" encoding="utf-8"?>
<a:theme xmlns:a="http://schemas.openxmlformats.org/drawingml/2006/main" name="Office 佈景主題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380</TotalTime>
  <Words>2246</Words>
  <Application>Microsoft Office PowerPoint</Application>
  <PresentationFormat>寬螢幕</PresentationFormat>
  <Paragraphs>313</Paragraphs>
  <Slides>26</Slides>
  <Notes>2</Notes>
  <HiddenSlides>0</HiddenSlides>
  <MMClips>0</MMClips>
  <ScaleCrop>false</ScaleCrop>
  <HeadingPairs>
    <vt:vector size="6" baseType="variant">
      <vt:variant>
        <vt:lpstr>使用字型</vt:lpstr>
      </vt:variant>
      <vt:variant>
        <vt:i4>4</vt:i4>
      </vt:variant>
      <vt:variant>
        <vt:lpstr>佈景主題</vt:lpstr>
      </vt:variant>
      <vt:variant>
        <vt:i4>1</vt:i4>
      </vt:variant>
      <vt:variant>
        <vt:lpstr>投影片標題</vt:lpstr>
      </vt:variant>
      <vt:variant>
        <vt:i4>26</vt:i4>
      </vt:variant>
    </vt:vector>
  </HeadingPairs>
  <TitlesOfParts>
    <vt:vector size="31" baseType="lpstr">
      <vt:lpstr>標楷體</vt:lpstr>
      <vt:lpstr>Aptos</vt:lpstr>
      <vt:lpstr>Aptos Display</vt:lpstr>
      <vt:lpstr>Arial</vt:lpstr>
      <vt:lpstr>Office 佈景主題</vt:lpstr>
      <vt:lpstr>SystemVerilog 語法學習</vt:lpstr>
      <vt:lpstr>目錄</vt:lpstr>
      <vt:lpstr>Chapter 1</vt:lpstr>
      <vt:lpstr>資料型態總類</vt:lpstr>
      <vt:lpstr>資料型態列表</vt:lpstr>
      <vt:lpstr>Logic (4-State) (1/3)</vt:lpstr>
      <vt:lpstr>Logic (4-State) (2/3)</vt:lpstr>
      <vt:lpstr>Logic (4-State) (3/3)</vt:lpstr>
      <vt:lpstr>Bit, Byte, Int (2-State) (1/2)</vt:lpstr>
      <vt:lpstr>Bit, Byte, Int (2-State) (2/2)</vt:lpstr>
      <vt:lpstr>String (1/3)</vt:lpstr>
      <vt:lpstr>String Operators (2/3)</vt:lpstr>
      <vt:lpstr>String Methods (3/3)</vt:lpstr>
      <vt:lpstr>Enumeration (1/1)</vt:lpstr>
      <vt:lpstr>Array (1/8)</vt:lpstr>
      <vt:lpstr>Array (2/8)</vt:lpstr>
      <vt:lpstr>Dynamic Array (3/8)</vt:lpstr>
      <vt:lpstr>Dynamic Array (4/8)</vt:lpstr>
      <vt:lpstr>Associative array(5/8)</vt:lpstr>
      <vt:lpstr>Associative array(6/8)</vt:lpstr>
      <vt:lpstr>Array Manipulation Methods(7/8)</vt:lpstr>
      <vt:lpstr>Array Manipulation Methods(8/8)</vt:lpstr>
      <vt:lpstr>Queue (1/1)</vt:lpstr>
      <vt:lpstr>Structure (1/1)</vt:lpstr>
      <vt:lpstr>Chapter 2</vt:lpstr>
      <vt:lpstr>Types of looping constructs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丞嘉 張</dc:creator>
  <cp:lastModifiedBy>丞嘉 張</cp:lastModifiedBy>
  <cp:revision>45</cp:revision>
  <dcterms:created xsi:type="dcterms:W3CDTF">2025-03-10T12:50:30Z</dcterms:created>
  <dcterms:modified xsi:type="dcterms:W3CDTF">2025-04-22T14:39:37Z</dcterms:modified>
</cp:coreProperties>
</file>