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2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04" r:id="rId39"/>
    <p:sldId id="305" r:id="rId40"/>
    <p:sldId id="307" r:id="rId41"/>
    <p:sldId id="306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5" r:id="rId50"/>
    <p:sldId id="316" r:id="rId5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88" d="100"/>
          <a:sy n="88" d="100"/>
        </p:scale>
        <p:origin x="2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2025/6/24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Processes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Communication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Constraints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 (1/1)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9EEAB-F945-CCCC-5BB6-FF0F77A6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46DA6D-C004-8954-2EA8-9AE711C9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(1/2)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AA3F0585-FAAC-90F5-39EA-7B39EF4A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分成三種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if-else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如果設計要求條件互斥且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必須有一個分支執行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unique0-if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如果設計要求條件互斥但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允許無匹配的情況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priority-if</a:t>
            </a:r>
          </a:p>
          <a:p>
            <a:pPr lvl="2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如果設計需要明確的優先級（條件可能重疊）</a:t>
            </a:r>
          </a:p>
        </p:txBody>
      </p:sp>
    </p:spTree>
    <p:extLst>
      <p:ext uri="{BB962C8B-B14F-4D97-AF65-F5344CB8AC3E}">
        <p14:creationId xmlns:p14="http://schemas.microsoft.com/office/powerpoint/2010/main" val="33494852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D9330-CF62-46D4-FE2A-66D3CDF8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DA8297-BB63-21A9-C936-65BA2733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if-else statement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6B0C8CE8-6761-8C06-B857-F9FF791CFC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24365"/>
              </p:ext>
            </p:extLst>
          </p:nvPr>
        </p:nvGraphicFramePr>
        <p:xfrm>
          <a:off x="838200" y="2159431"/>
          <a:ext cx="10515600" cy="3657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0625752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69218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5117011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096396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unique-if</a:t>
                      </a:r>
                      <a:endParaRPr 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unique0-if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priority-if</a:t>
                      </a:r>
                      <a:endParaRPr lang="en-US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298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條件互斥性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必須互斥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必須互斥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不要求互斥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248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多條件同時為真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報錯（違規）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按優先級執行第一個為真的分支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375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無條件為真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允許（執行 </a:t>
                      </a:r>
                      <a:r>
                        <a:rPr lang="en-US" altLang="zh-TW">
                          <a:effectLst/>
                        </a:rPr>
                        <a:t>else </a:t>
                      </a:r>
                      <a:r>
                        <a:rPr lang="zh-TW" altLang="en-US">
                          <a:effectLst/>
                        </a:rPr>
                        <a:t>或無動作）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允許（執行 </a:t>
                      </a:r>
                      <a:r>
                        <a:rPr lang="en-US" altLang="zh-TW" dirty="0">
                          <a:effectLst/>
                        </a:rPr>
                        <a:t>else </a:t>
                      </a:r>
                      <a:r>
                        <a:rPr lang="zh-TW" altLang="en-US" dirty="0">
                          <a:effectLst/>
                        </a:rPr>
                        <a:t>或無動作）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05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優先級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無優先級（假設互斥）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有明確優先級（從上到下）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13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解碼器、互斥控制邏輯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靈活的互斥邏輯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優先級編碼器、仲裁器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249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 dirty="0">
                          <a:effectLst/>
                        </a:rPr>
                        <a:t>綜合優化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假設互斥，可能生成更小電路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</a:rPr>
                        <a:t>假設互斥，允許無匹配</a:t>
                      </a:r>
                      <a:endParaRPr lang="zh-TW" altLang="en-US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</a:rPr>
                        <a:t>生成優先級邏輯，可能更大電路</a:t>
                      </a:r>
                      <a:endParaRPr lang="zh-TW" altLang="en-US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67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7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13E4E-2440-8D30-9150-4C05670D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62297A-CF91-04C3-C760-A0A76A01E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(1/2)</a:t>
            </a:r>
            <a:endParaRPr lang="zh-TW" altLang="en-US" sz="3600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A41A0A4-526A-954F-A6B5-229295D93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賦值分為兩類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阻塞賦值 </a:t>
            </a:r>
            <a:r>
              <a:rPr lang="en-US" altLang="zh-TW" dirty="0"/>
              <a:t>(Blocking Assignment) </a:t>
            </a:r>
          </a:p>
          <a:p>
            <a:pPr lvl="2"/>
            <a:r>
              <a:rPr lang="zh-TW" altLang="en-US" dirty="0"/>
              <a:t>阻塞賦值是立即執行的，當前語句完成賦值後，才會執行下一條語句。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zh-TW" altLang="en-US" dirty="0"/>
              <a:t>非阻塞賦值 </a:t>
            </a:r>
            <a:r>
              <a:rPr lang="en-US" altLang="zh-TW" dirty="0"/>
              <a:t>(Non-Blocking Assignment)</a:t>
            </a:r>
          </a:p>
          <a:p>
            <a:pPr lvl="2"/>
            <a:r>
              <a:rPr lang="zh-TW" altLang="en-US" dirty="0"/>
              <a:t>非阻塞賦值是延遲執行的，</a:t>
            </a:r>
            <a:br>
              <a:rPr lang="en-US" altLang="zh-TW" dirty="0"/>
            </a:br>
            <a:r>
              <a:rPr lang="zh-TW" altLang="en-US" dirty="0"/>
              <a:t>賦值操作在當前模擬時間步（</a:t>
            </a:r>
            <a:r>
              <a:rPr lang="en-US" altLang="zh-TW" dirty="0"/>
              <a:t>time step</a:t>
            </a:r>
            <a:r>
              <a:rPr lang="zh-TW" altLang="en-US" dirty="0"/>
              <a:t>）的調度階段完成。</a:t>
            </a:r>
          </a:p>
        </p:txBody>
      </p:sp>
    </p:spTree>
    <p:extLst>
      <p:ext uri="{BB962C8B-B14F-4D97-AF65-F5344CB8AC3E}">
        <p14:creationId xmlns:p14="http://schemas.microsoft.com/office/powerpoint/2010/main" val="299754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9084A-D001-8580-0A37-1BA5AE8D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8EDD2-F9BD-1E64-2AE0-25DD88EC3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Blocking &amp; Non-Blocking assignment statement (2/2)</a:t>
            </a:r>
            <a:endParaRPr lang="zh-TW" altLang="en-US" sz="3600" dirty="0"/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F2D1DC93-CEEF-5E76-2040-446F3D725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537736"/>
              </p:ext>
            </p:extLst>
          </p:nvPr>
        </p:nvGraphicFramePr>
        <p:xfrm>
          <a:off x="838200" y="2466409"/>
          <a:ext cx="10515600" cy="2926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918063">
                  <a:extLst>
                    <a:ext uri="{9D8B030D-6E8A-4147-A177-3AD203B41FA5}">
                      <a16:colId xmlns:a16="http://schemas.microsoft.com/office/drawing/2014/main" val="1891592324"/>
                    </a:ext>
                  </a:extLst>
                </a:gridCol>
                <a:gridCol w="4441371">
                  <a:extLst>
                    <a:ext uri="{9D8B030D-6E8A-4147-A177-3AD203B41FA5}">
                      <a16:colId xmlns:a16="http://schemas.microsoft.com/office/drawing/2014/main" val="1858761629"/>
                    </a:ext>
                  </a:extLst>
                </a:gridCol>
                <a:gridCol w="4156166">
                  <a:extLst>
                    <a:ext uri="{9D8B030D-6E8A-4147-A177-3AD203B41FA5}">
                      <a16:colId xmlns:a16="http://schemas.microsoft.com/office/drawing/2014/main" val="13513514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阻塞賦值 </a:t>
                      </a:r>
                      <a:r>
                        <a:rPr lang="en-US" altLang="zh-TW" dirty="0"/>
                        <a:t>(=)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/>
                        <a:t>非阻塞賦值 </a:t>
                      </a:r>
                      <a:r>
                        <a:rPr lang="en-US" altLang="zh-TW"/>
                        <a:t>(&lt;=)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007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符號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effectLst/>
                        </a:rPr>
                        <a:t>&lt;=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712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執行時機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立即執行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延遲到模擬時間步結束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515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模擬行為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順序執行，立即更新變數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並行執行，所有更新同時發生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167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變數影響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後續語句使用更新後的值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後續語句使用舊值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303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典型應用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組合邏輯（</a:t>
                      </a:r>
                      <a:r>
                        <a:rPr lang="en-US">
                          <a:effectLst/>
                        </a:rPr>
                        <a:t>always_comb）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時序邏輯（</a:t>
                      </a:r>
                      <a:r>
                        <a:rPr lang="en-US" dirty="0" err="1">
                          <a:effectLst/>
                        </a:rPr>
                        <a:t>always_ff</a:t>
                      </a:r>
                      <a:r>
                        <a:rPr lang="en-US" dirty="0">
                          <a:effectLst/>
                        </a:rPr>
                        <a:t>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723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硬體對應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模擬連線或組合邏輯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模擬寄存器或觸發器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1322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 b="1">
                          <a:effectLst/>
                        </a:rPr>
                        <a:t>潛在風險</a:t>
                      </a:r>
                      <a:endParaRPr lang="zh-TW" alt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>
                          <a:effectLst/>
                        </a:rPr>
                        <a:t>在時序邏輯中可能導致 </a:t>
                      </a:r>
                      <a:r>
                        <a:rPr lang="en-US">
                          <a:effectLst/>
                        </a:rPr>
                        <a:t>race condition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effectLst/>
                        </a:rPr>
                        <a:t>在組合邏輯中可能導致不必要延遲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93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2042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0125B-B640-54E5-2AA2-69D2AA8C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D1E13-904F-AC36-7145-DBE8749A7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3DBF86-4806-58C3-B255-578731156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Task</a:t>
            </a:r>
          </a:p>
          <a:p>
            <a:pPr lvl="1"/>
            <a:r>
              <a:rPr lang="zh-TW" altLang="en-US" dirty="0"/>
              <a:t>可以消耗時間，使用</a:t>
            </a:r>
            <a:r>
              <a:rPr lang="en-US" altLang="zh-TW" dirty="0"/>
              <a:t>input, output, </a:t>
            </a:r>
            <a:r>
              <a:rPr lang="en-US" altLang="zh-TW" dirty="0" err="1"/>
              <a:t>inout</a:t>
            </a:r>
            <a:r>
              <a:rPr lang="en-US" altLang="zh-TW" dirty="0"/>
              <a:t> </a:t>
            </a:r>
            <a:r>
              <a:rPr lang="zh-TW" altLang="en-US" dirty="0"/>
              <a:t>來傳遞參數</a:t>
            </a:r>
            <a:endParaRPr lang="en-US" altLang="zh-TW" dirty="0"/>
          </a:p>
          <a:p>
            <a:pPr lvl="1"/>
            <a:r>
              <a:rPr lang="zh-TW" altLang="en-US" dirty="0"/>
              <a:t>不能使用</a:t>
            </a:r>
            <a:r>
              <a:rPr lang="en-US" altLang="zh-TW" dirty="0"/>
              <a:t>@(posedge)</a:t>
            </a:r>
            <a:r>
              <a:rPr lang="zh-TW" altLang="en-US" dirty="0"/>
              <a:t>和</a:t>
            </a:r>
            <a:r>
              <a:rPr lang="en-US" altLang="zh-TW" dirty="0"/>
              <a:t>@(negedge)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/>
              <a:t>沒有</a:t>
            </a:r>
            <a:r>
              <a:rPr lang="en-US" altLang="zh-TW" dirty="0"/>
              <a:t>return</a:t>
            </a:r>
            <a:r>
              <a:rPr lang="zh-TW" altLang="en-US" dirty="0"/>
              <a:t>值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/>
              <a:t>Function</a:t>
            </a:r>
          </a:p>
          <a:p>
            <a:pPr lvl="1"/>
            <a:r>
              <a:rPr lang="en-US" altLang="zh-TW" dirty="0"/>
              <a:t>Function </a:t>
            </a:r>
            <a:r>
              <a:rPr lang="zh-TW" altLang="en-US" dirty="0"/>
              <a:t>不可以消耗時間，所以不能有以下時間控制</a:t>
            </a:r>
            <a:r>
              <a:rPr lang="en-US" altLang="zh-TW" dirty="0"/>
              <a:t>statements</a:t>
            </a:r>
          </a:p>
          <a:p>
            <a:pPr lvl="2"/>
            <a:r>
              <a:rPr lang="en-US" altLang="zh-TW" dirty="0"/>
              <a:t>@, #, fork join, or wait</a:t>
            </a:r>
          </a:p>
          <a:p>
            <a:pPr lvl="1"/>
            <a:r>
              <a:rPr lang="en-US" altLang="zh-TW" dirty="0"/>
              <a:t>Function</a:t>
            </a:r>
            <a:r>
              <a:rPr lang="zh-TW" altLang="en-US" dirty="0"/>
              <a:t>不能呼叫 </a:t>
            </a:r>
            <a:r>
              <a:rPr lang="en-US" altLang="zh-TW" dirty="0"/>
              <a:t>task</a:t>
            </a:r>
            <a:r>
              <a:rPr lang="zh-TW" altLang="en-US" dirty="0"/>
              <a:t>，因為 </a:t>
            </a:r>
            <a:r>
              <a:rPr lang="en-US" altLang="zh-TW" dirty="0"/>
              <a:t>task </a:t>
            </a:r>
            <a:r>
              <a:rPr lang="zh-TW" altLang="en-US" dirty="0"/>
              <a:t>可以消耗時間</a:t>
            </a:r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28634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0FDD6-BAC4-6B2B-F173-428BDA97B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0421B0-EAD6-ED34-6602-5DEBAD69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&amp; Task (2/2)</a:t>
            </a:r>
            <a:endParaRPr lang="zh-TW" altLang="en-US" dirty="0"/>
          </a:p>
        </p:txBody>
      </p:sp>
      <p:graphicFrame>
        <p:nvGraphicFramePr>
          <p:cNvPr id="3" name="內容版面配置區 2">
            <a:extLst>
              <a:ext uri="{FF2B5EF4-FFF2-40B4-BE49-F238E27FC236}">
                <a16:creationId xmlns:a16="http://schemas.microsoft.com/office/drawing/2014/main" id="{5EC1A54D-2706-07D6-4E6C-DC7FBD29F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608650"/>
              </p:ext>
            </p:extLst>
          </p:nvPr>
        </p:nvGraphicFramePr>
        <p:xfrm>
          <a:off x="1190080" y="1816857"/>
          <a:ext cx="9811839" cy="46540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270613">
                  <a:extLst>
                    <a:ext uri="{9D8B030D-6E8A-4147-A177-3AD203B41FA5}">
                      <a16:colId xmlns:a16="http://schemas.microsoft.com/office/drawing/2014/main" val="4236410290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1031527539"/>
                    </a:ext>
                  </a:extLst>
                </a:gridCol>
                <a:gridCol w="3270613">
                  <a:extLst>
                    <a:ext uri="{9D8B030D-6E8A-4147-A177-3AD203B41FA5}">
                      <a16:colId xmlns:a16="http://schemas.microsoft.com/office/drawing/2014/main" val="3293534543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r>
                        <a:rPr lang="zh-TW" altLang="en-US" sz="1700"/>
                        <a:t>特性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</a:t>
                      </a: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Task</a:t>
                      </a:r>
                    </a:p>
                  </a:txBody>
                  <a:tcPr marL="85320" marR="85320" marT="42660" marB="42660" anchor="ctr"/>
                </a:tc>
                <a:extLst>
                  <a:ext uri="{0D108BD9-81ED-4DB2-BD59-A6C34878D82A}">
                    <a16:rowId xmlns:a16="http://schemas.microsoft.com/office/drawing/2014/main" val="104088948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模擬時間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不消耗模擬時間（立即執行）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可以消耗模擬時間（支持延遲、等待）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5332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返回值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可以有返回值（默認為 </a:t>
                      </a:r>
                      <a:r>
                        <a:rPr lang="en-US" sz="1700" dirty="0">
                          <a:effectLst/>
                        </a:rPr>
                        <a:t>void）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無返回值（僅通過 </a:t>
                      </a:r>
                      <a:r>
                        <a:rPr lang="en-US" altLang="zh-TW" sz="1700" dirty="0">
                          <a:effectLst/>
                        </a:rPr>
                        <a:t>output/</a:t>
                      </a:r>
                      <a:r>
                        <a:rPr lang="en-US" altLang="zh-TW" sz="1700" dirty="0" err="1">
                          <a:effectLst/>
                        </a:rPr>
                        <a:t>inout</a:t>
                      </a:r>
                      <a:r>
                        <a:rPr lang="en-US" altLang="zh-TW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傳遞結果）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316018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語法結構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使用 </a:t>
                      </a:r>
                      <a:r>
                        <a:rPr lang="en-US" sz="1700">
                          <a:effectLst/>
                        </a:rPr>
                        <a:t>function </a:t>
                      </a:r>
                      <a:r>
                        <a:rPr lang="zh-TW" altLang="en-US" sz="1700">
                          <a:effectLst/>
                        </a:rPr>
                        <a:t>和 </a:t>
                      </a:r>
                      <a:r>
                        <a:rPr lang="en-US" sz="1700">
                          <a:effectLst/>
                        </a:rPr>
                        <a:t>endfunction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 </a:t>
                      </a:r>
                      <a:r>
                        <a:rPr lang="en-US" sz="1700" dirty="0">
                          <a:effectLst/>
                        </a:rPr>
                        <a:t>task </a:t>
                      </a:r>
                      <a:r>
                        <a:rPr lang="zh-TW" altLang="en-US" sz="1700" dirty="0">
                          <a:effectLst/>
                        </a:rPr>
                        <a:t>和 </a:t>
                      </a:r>
                      <a:r>
                        <a:rPr lang="en-US" sz="1700" dirty="0" err="1">
                          <a:effectLst/>
                        </a:rPr>
                        <a:t>endtask</a:t>
                      </a:r>
                      <a:endParaRPr 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6878939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時序控制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不能包含時序控制語句（如 </a:t>
                      </a:r>
                      <a:r>
                        <a:rPr lang="en-US" altLang="zh-TW" sz="1700" dirty="0">
                          <a:effectLst/>
                        </a:rPr>
                        <a:t>#</a:t>
                      </a:r>
                      <a:r>
                        <a:rPr lang="en-US" sz="1700" dirty="0">
                          <a:effectLst/>
                        </a:rPr>
                        <a:t>delay, @(posedge </a:t>
                      </a:r>
                      <a:r>
                        <a:rPr lang="en-US" sz="1700" dirty="0" err="1">
                          <a:effectLst/>
                        </a:rPr>
                        <a:t>clk</a:t>
                      </a:r>
                      <a:r>
                        <a:rPr lang="en-US" sz="1700" dirty="0">
                          <a:effectLst/>
                        </a:rPr>
                        <a:t>)）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可以包含時序控制語句</a:t>
                      </a:r>
                      <a:endParaRPr lang="en-US" altLang="zh-TW" sz="1700" dirty="0">
                        <a:effectLst/>
                      </a:endParaRPr>
                    </a:p>
                    <a:p>
                      <a:r>
                        <a:rPr lang="en-US" altLang="zh-TW" sz="1700" dirty="0">
                          <a:effectLst/>
                        </a:rPr>
                        <a:t>(delay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wait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>
                          <a:effectLst/>
                        </a:rPr>
                        <a:t>@)</a:t>
                      </a:r>
                    </a:p>
                    <a:p>
                      <a:r>
                        <a:rPr lang="en-US" altLang="zh-TW" sz="1700" dirty="0">
                          <a:effectLst/>
                        </a:rPr>
                        <a:t>(</a:t>
                      </a:r>
                      <a:r>
                        <a:rPr lang="zh-TW" altLang="en-US" sz="1700" dirty="0">
                          <a:effectLst/>
                        </a:rPr>
                        <a:t>不能使用 </a:t>
                      </a:r>
                      <a:r>
                        <a:rPr lang="en-US" altLang="zh-TW" sz="1700" dirty="0" err="1">
                          <a:effectLst/>
                        </a:rPr>
                        <a:t>posedge</a:t>
                      </a:r>
                      <a:r>
                        <a:rPr lang="zh-TW" altLang="en-US" sz="1700" dirty="0">
                          <a:effectLst/>
                        </a:rPr>
                        <a:t>、</a:t>
                      </a:r>
                      <a:r>
                        <a:rPr lang="en-US" altLang="zh-TW" sz="1700" dirty="0" err="1">
                          <a:effectLst/>
                        </a:rPr>
                        <a:t>negedge</a:t>
                      </a:r>
                      <a:r>
                        <a:rPr lang="en-US" altLang="zh-TW" sz="1700" dirty="0">
                          <a:effectLst/>
                        </a:rPr>
                        <a:t>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754860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賦值類型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使用</a:t>
                      </a:r>
                      <a:r>
                        <a:rPr lang="zh-TW" altLang="en-US" sz="1700" b="1" dirty="0">
                          <a:effectLst/>
                        </a:rPr>
                        <a:t>阻塞賦值 </a:t>
                      </a:r>
                      <a:r>
                        <a:rPr lang="en-US" altLang="zh-TW" sz="1700" b="1" dirty="0">
                          <a:effectLst/>
                        </a:rPr>
                        <a:t>(=)</a:t>
                      </a:r>
                      <a:endParaRPr lang="zh-TW" altLang="en-US" sz="1700" dirty="0">
                        <a:effectLst/>
                      </a:endParaRP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可以使用</a:t>
                      </a:r>
                      <a:r>
                        <a:rPr lang="zh-TW" altLang="en-US" sz="1700" b="1" dirty="0">
                          <a:effectLst/>
                        </a:rPr>
                        <a:t>阻塞 </a:t>
                      </a:r>
                      <a:r>
                        <a:rPr lang="en-US" altLang="zh-TW" sz="1700" b="1" dirty="0">
                          <a:effectLst/>
                        </a:rPr>
                        <a:t>(=) </a:t>
                      </a:r>
                      <a:r>
                        <a:rPr lang="zh-TW" altLang="en-US" sz="1700" b="1" dirty="0">
                          <a:effectLst/>
                        </a:rPr>
                        <a:t>或非阻塞 </a:t>
                      </a:r>
                      <a:r>
                        <a:rPr lang="en-US" altLang="zh-TW" sz="1700" b="1" dirty="0">
                          <a:effectLst/>
                        </a:rPr>
                        <a:t>(&lt;=)</a:t>
                      </a:r>
                      <a:r>
                        <a:rPr lang="zh-TW" altLang="en-US" sz="1700" dirty="0">
                          <a:effectLst/>
                        </a:rPr>
                        <a:t> 賦值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0300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輸入</a:t>
                      </a:r>
                      <a:r>
                        <a:rPr lang="en-US" altLang="zh-TW" sz="1700" b="1">
                          <a:effectLst/>
                        </a:rPr>
                        <a:t>/</a:t>
                      </a:r>
                      <a:r>
                        <a:rPr lang="zh-TW" altLang="en-US" sz="1700" b="1">
                          <a:effectLst/>
                        </a:rPr>
                        <a:t>輸出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支持 </a:t>
                      </a:r>
                      <a:r>
                        <a:rPr lang="en-US" sz="1700" dirty="0" err="1">
                          <a:effectLst/>
                        </a:rPr>
                        <a:t>input、output、inout</a:t>
                      </a:r>
                      <a:r>
                        <a:rPr lang="en-US" sz="1700" dirty="0">
                          <a:effectLst/>
                        </a:rPr>
                        <a:t> </a:t>
                      </a:r>
                      <a:r>
                        <a:rPr lang="zh-TW" altLang="en-US" sz="1700" dirty="0">
                          <a:effectLst/>
                        </a:rPr>
                        <a:t>參數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4582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調用場景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用於組合邏輯計算（例如數學運算、邏輯處理）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用於時序邏輯或行為模擬（例如測試平台、協議實現）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221552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r>
                        <a:rPr lang="zh-TW" altLang="en-US" sz="1700" b="1">
                          <a:effectLst/>
                        </a:rPr>
                        <a:t>執行範圍</a:t>
                      </a:r>
                      <a:endParaRPr lang="zh-TW" altLang="en-US" sz="1700">
                        <a:effectLst/>
                      </a:endParaRPr>
                    </a:p>
                  </a:txBody>
                  <a:tcPr marL="85320" marR="85320" marT="42660" marB="42660" anchor="ctr"/>
                </a:tc>
                <a:tc>
                  <a:txBody>
                    <a:bodyPr/>
                    <a:lstStyle/>
                    <a:p>
                      <a:r>
                        <a:rPr lang="zh-TW" altLang="en-US" sz="1700">
                          <a:effectLst/>
                        </a:rPr>
                        <a:t>必須在單個模擬時間步內完成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700" dirty="0">
                          <a:effectLst/>
                        </a:rPr>
                        <a:t>可以跨多個模擬時間步執行</a:t>
                      </a:r>
                    </a:p>
                  </a:txBody>
                  <a:tcPr marL="85320" marR="85320" marT="42660" marB="4266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160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51982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3AC83-0E4A-F251-0BDF-C4C3D74D2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46C57-A0ED-2F68-7C4C-1C3EE8E945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DEBF20A-1FA7-2C88-43D4-F5CED54A99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Processes</a:t>
            </a:r>
          </a:p>
        </p:txBody>
      </p:sp>
    </p:spTree>
    <p:extLst>
      <p:ext uri="{BB962C8B-B14F-4D97-AF65-F5344CB8AC3E}">
        <p14:creationId xmlns:p14="http://schemas.microsoft.com/office/powerpoint/2010/main" val="37721056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5609-0AC1-B325-F8B6-8A5D288D6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5AE1EF-D28E-344E-3916-4B110FCB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en-US" altLang="zh-TW"/>
              <a:t>(1/2)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C98F15-E43A-2747-BB58-2B452E86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分成三種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/>
              <a:t>join</a:t>
            </a:r>
          </a:p>
          <a:p>
            <a:pPr lvl="2"/>
            <a:r>
              <a:rPr lang="zh-TW" altLang="en-US" dirty="0"/>
              <a:t>需要所有 </a:t>
            </a:r>
            <a:r>
              <a:rPr lang="en-US" altLang="zh-TW" dirty="0"/>
              <a:t>thread </a:t>
            </a:r>
            <a:r>
              <a:rPr lang="zh-TW" altLang="en-US" dirty="0"/>
              <a:t>完成後才會離開 </a:t>
            </a:r>
            <a:r>
              <a:rPr lang="en-US" altLang="zh-TW" dirty="0"/>
              <a:t>fork</a:t>
            </a:r>
            <a:r>
              <a:rPr lang="zh-TW" altLang="en-US" dirty="0"/>
              <a:t> 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join_any</a:t>
            </a:r>
            <a:endParaRPr lang="en-US" altLang="zh-TW" dirty="0"/>
          </a:p>
          <a:p>
            <a:pPr lvl="2"/>
            <a:r>
              <a:rPr lang="zh-TW" altLang="en-US" dirty="0"/>
              <a:t>只要有其中一個 </a:t>
            </a:r>
            <a:r>
              <a:rPr lang="en-US" altLang="zh-TW" dirty="0"/>
              <a:t>thread </a:t>
            </a:r>
            <a:r>
              <a:rPr lang="zh-TW" altLang="en-US" dirty="0"/>
              <a:t>完成，就會離開 </a:t>
            </a:r>
            <a:r>
              <a:rPr lang="en-US" altLang="zh-TW" dirty="0"/>
              <a:t>fork 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fork </a:t>
            </a:r>
            <a:r>
              <a:rPr lang="zh-TW" altLang="en-US" dirty="0"/>
              <a:t>  </a:t>
            </a:r>
            <a:r>
              <a:rPr lang="en-US" altLang="zh-TW" dirty="0" err="1"/>
              <a:t>join_none</a:t>
            </a:r>
            <a:endParaRPr lang="en-US" altLang="zh-TW" dirty="0"/>
          </a:p>
          <a:p>
            <a:pPr lvl="2"/>
            <a:r>
              <a:rPr lang="zh-TW" altLang="en-US" dirty="0"/>
              <a:t>不管 </a:t>
            </a:r>
            <a:r>
              <a:rPr lang="en-US" altLang="zh-TW" dirty="0"/>
              <a:t>thread</a:t>
            </a:r>
            <a:r>
              <a:rPr lang="zh-TW" altLang="en-US" dirty="0"/>
              <a:t> 是否完成，都直接離開</a:t>
            </a:r>
            <a:r>
              <a:rPr lang="en-US" altLang="zh-TW" dirty="0"/>
              <a:t>fork</a:t>
            </a:r>
            <a:r>
              <a:rPr lang="zh-TW" altLang="en-US" dirty="0"/>
              <a:t>區塊往下執行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pic>
        <p:nvPicPr>
          <p:cNvPr id="1026" name="Picture 2" descr="fork-join">
            <a:extLst>
              <a:ext uri="{FF2B5EF4-FFF2-40B4-BE49-F238E27FC236}">
                <a16:creationId xmlns:a16="http://schemas.microsoft.com/office/drawing/2014/main" id="{0AA6CE6C-6F36-BB25-E023-61C14ED64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22" y="4651601"/>
            <a:ext cx="5292755" cy="20741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20733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726B5-BD18-7827-BA3E-235BA8DD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A887E-692A-AC8E-3807-F2BF9CD9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 (2/2)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88EF8B7-4121-3819-FDEF-4AC1663A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fork </a:t>
            </a:r>
            <a:r>
              <a:rPr lang="zh-TW" altLang="en-US" dirty="0"/>
              <a:t>兩種後續指令</a:t>
            </a:r>
            <a:endParaRPr lang="en-US" altLang="zh-TW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disable fork </a:t>
            </a:r>
          </a:p>
          <a:p>
            <a:pPr lvl="2"/>
            <a:r>
              <a:rPr lang="zh-TW" altLang="en-US" dirty="0"/>
              <a:t>關閉 </a:t>
            </a:r>
            <a:r>
              <a:rPr lang="en-US" altLang="zh-TW" dirty="0"/>
              <a:t>fork </a:t>
            </a:r>
            <a:r>
              <a:rPr lang="zh-TW" altLang="en-US" dirty="0"/>
              <a:t>內所有 </a:t>
            </a:r>
            <a:r>
              <a:rPr lang="en-US" altLang="zh-TW" dirty="0"/>
              <a:t>thread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wait fork</a:t>
            </a:r>
          </a:p>
          <a:p>
            <a:pPr lvl="2"/>
            <a:r>
              <a:rPr lang="zh-TW" altLang="en-US" dirty="0"/>
              <a:t>等待所有 </a:t>
            </a:r>
            <a:r>
              <a:rPr lang="en-US" altLang="zh-TW" dirty="0"/>
              <a:t>thread </a:t>
            </a:r>
            <a:r>
              <a:rPr lang="zh-TW" altLang="en-US" dirty="0"/>
              <a:t>完成後，再繼續執行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5761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109C2-153D-E6CE-AB11-0BAE25733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6ADA6-96C3-DA56-817F-6E7A80CA7C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52C5AAD-46D0-C5DD-7EF2-198A0AC930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Communiction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4476147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38721-6357-0C22-61C1-BD5016BA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95C44-BFE2-1C63-4126-0DB166123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Communiction</a:t>
            </a:r>
            <a:r>
              <a:rPr lang="en-US" altLang="zh-TW" dirty="0"/>
              <a:t> (1/6)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B4C1B7-C54A-996B-CDB9-07174BE87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SV </a:t>
            </a:r>
            <a:r>
              <a:rPr lang="zh-TW" altLang="en-US" dirty="0"/>
              <a:t>分成三種 </a:t>
            </a:r>
            <a:r>
              <a:rPr lang="en-US" altLang="zh-TW" dirty="0" err="1"/>
              <a:t>Communiction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46284D-FA25-4D44-6A89-87280E03A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22" y="2879271"/>
            <a:ext cx="9497356" cy="301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540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AB77-9F53-6FA4-EDF9-989DB0B0C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B43C5C-7B7A-ECD5-C960-545F55C6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Event (2/6)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567AE6-D425-7C49-39F2-2239381EE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Create event</a:t>
            </a:r>
          </a:p>
          <a:p>
            <a:pPr lvl="1"/>
            <a:r>
              <a:rPr lang="en-US" altLang="zh-TW" dirty="0"/>
              <a:t>event 	</a:t>
            </a:r>
            <a:r>
              <a:rPr lang="en-US" altLang="zh-TW" dirty="0" err="1"/>
              <a:t>eventA</a:t>
            </a:r>
            <a:r>
              <a:rPr lang="en-US" altLang="zh-TW" dirty="0"/>
              <a:t>;  	// Creates an event called "</a:t>
            </a:r>
            <a:r>
              <a:rPr lang="en-US" altLang="zh-TW" dirty="0" err="1"/>
              <a:t>eventA</a:t>
            </a:r>
            <a:r>
              <a:rPr lang="en-US" altLang="zh-TW" dirty="0"/>
              <a:t>“</a:t>
            </a:r>
          </a:p>
          <a:p>
            <a:r>
              <a:rPr lang="en-US" altLang="zh-TW" dirty="0"/>
              <a:t>Trigger event</a:t>
            </a:r>
          </a:p>
          <a:p>
            <a:pPr lvl="1"/>
            <a:r>
              <a:rPr lang="en-US" altLang="zh-TW" dirty="0"/>
              <a:t>-&gt; </a:t>
            </a:r>
            <a:r>
              <a:rPr lang="en-US" altLang="zh-TW" dirty="0" err="1"/>
              <a:t>eventA</a:t>
            </a:r>
            <a:r>
              <a:rPr lang="en-US" altLang="zh-TW" dirty="0"/>
              <a:t>; 	</a:t>
            </a:r>
          </a:p>
          <a:p>
            <a:r>
              <a:rPr lang="en-US" altLang="zh-TW" dirty="0"/>
              <a:t>Wait for event to happen</a:t>
            </a:r>
          </a:p>
          <a:p>
            <a:pPr lvl="1"/>
            <a:r>
              <a:rPr lang="en-US" altLang="zh-TW" dirty="0"/>
              <a:t>@eventA; 		    </a:t>
            </a:r>
            <a:r>
              <a:rPr lang="en-US" altLang="zh-TW" sz="1800" dirty="0"/>
              <a:t>// Use "@" operator to wait for an event</a:t>
            </a:r>
            <a:endParaRPr lang="en-US" altLang="zh-TW" sz="1400" dirty="0"/>
          </a:p>
          <a:p>
            <a:pPr lvl="1"/>
            <a:r>
              <a:rPr lang="en-US" altLang="zh-TW" dirty="0"/>
              <a:t>wait (</a:t>
            </a:r>
            <a:r>
              <a:rPr lang="en-US" altLang="zh-TW" dirty="0" err="1"/>
              <a:t>eventA.triggered</a:t>
            </a:r>
            <a:r>
              <a:rPr lang="en-US" altLang="zh-TW" dirty="0"/>
              <a:t>);   </a:t>
            </a:r>
            <a:r>
              <a:rPr lang="en-US" altLang="zh-TW" sz="1800" dirty="0"/>
              <a:t>// Or use the wait statement with "</a:t>
            </a:r>
            <a:r>
              <a:rPr lang="en-US" altLang="zh-TW" sz="1800" dirty="0" err="1"/>
              <a:t>eventA.triggered</a:t>
            </a:r>
            <a:r>
              <a:rPr lang="en-US" altLang="zh-TW" sz="1800" dirty="0"/>
              <a:t>“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.triggered</a:t>
            </a:r>
            <a:r>
              <a:rPr lang="zh-TW" altLang="en-US" dirty="0"/>
              <a:t> 可以避免 </a:t>
            </a:r>
            <a:r>
              <a:rPr lang="en-US" altLang="zh-TW" dirty="0"/>
              <a:t>race condition</a:t>
            </a:r>
          </a:p>
          <a:p>
            <a:r>
              <a:rPr lang="en-US" altLang="zh-TW" dirty="0" err="1"/>
              <a:t>wait_order</a:t>
            </a:r>
            <a:r>
              <a:rPr lang="en-US" altLang="zh-TW" dirty="0"/>
              <a:t>()</a:t>
            </a:r>
          </a:p>
          <a:p>
            <a:pPr lvl="1"/>
            <a:r>
              <a:rPr lang="zh-TW" altLang="en-US" dirty="0"/>
              <a:t>用來判斷多個 </a:t>
            </a:r>
            <a:r>
              <a:rPr lang="en-US" altLang="zh-TW" dirty="0"/>
              <a:t>event </a:t>
            </a:r>
            <a:r>
              <a:rPr lang="zh-TW" altLang="en-US" dirty="0"/>
              <a:t>有沒有照順序</a:t>
            </a:r>
            <a:r>
              <a:rPr lang="en-US" altLang="zh-TW" dirty="0"/>
              <a:t>trigger</a:t>
            </a:r>
          </a:p>
          <a:p>
            <a:pPr lvl="1"/>
            <a:r>
              <a:rPr lang="en-US" altLang="zh-TW" dirty="0"/>
              <a:t>Ex: </a:t>
            </a:r>
            <a:r>
              <a:rPr lang="en-US" altLang="zh-TW" dirty="0" err="1"/>
              <a:t>wait_order</a:t>
            </a:r>
            <a:r>
              <a:rPr lang="en-US" altLang="zh-TW" dirty="0"/>
              <a:t>(a, b)   // </a:t>
            </a:r>
            <a:r>
              <a:rPr lang="zh-TW" altLang="en-US" dirty="0"/>
              <a:t>觸發順序 </a:t>
            </a:r>
            <a:r>
              <a:rPr lang="en-US" altLang="zh-TW" dirty="0"/>
              <a:t>-&gt; a   -&gt; b</a:t>
            </a:r>
          </a:p>
        </p:txBody>
      </p:sp>
    </p:spTree>
    <p:extLst>
      <p:ext uri="{BB962C8B-B14F-4D97-AF65-F5344CB8AC3E}">
        <p14:creationId xmlns:p14="http://schemas.microsoft.com/office/powerpoint/2010/main" val="3837498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14389-0B22-F8C3-E2DB-FA098FD24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10C22-ACF7-6E46-1AEF-5FDBAF65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(3/6)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CA18A7-69AE-3BF1-3303-6D47E7D46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semaphore</a:t>
            </a:r>
          </a:p>
          <a:p>
            <a:pPr lvl="1"/>
            <a:r>
              <a:rPr lang="en-US" altLang="zh-TW" dirty="0"/>
              <a:t>semaphore key;</a:t>
            </a:r>
            <a:br>
              <a:rPr lang="en-US" altLang="zh-TW" dirty="0"/>
            </a:br>
            <a:r>
              <a:rPr lang="en-US" altLang="zh-TW" dirty="0"/>
              <a:t>key = new (1);        // Argument to new () defines the number of keys.</a:t>
            </a:r>
          </a:p>
          <a:p>
            <a:r>
              <a:rPr lang="en-US" altLang="zh-TW" dirty="0"/>
              <a:t>Use semaphore</a:t>
            </a:r>
          </a:p>
          <a:p>
            <a:pPr lvl="1"/>
            <a:r>
              <a:rPr lang="en-US" altLang="zh-TW" dirty="0"/>
              <a:t>get () </a:t>
            </a:r>
          </a:p>
          <a:p>
            <a:pPr lvl="2"/>
            <a:r>
              <a:rPr lang="en-US" altLang="zh-TW" dirty="0"/>
              <a:t>get the key by using get (), the keyword which will wait until a key is available</a:t>
            </a:r>
          </a:p>
          <a:p>
            <a:pPr lvl="1"/>
            <a:r>
              <a:rPr lang="en-US" altLang="zh-TW" dirty="0"/>
              <a:t>put()</a:t>
            </a:r>
          </a:p>
          <a:p>
            <a:pPr lvl="2"/>
            <a:r>
              <a:rPr lang="en-US" altLang="zh-TW" dirty="0"/>
              <a:t>put the key back using the put () keyword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912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5D6F1-404D-9175-2724-E3E6E28D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6061A6-61CC-2B04-DA3C-51A59CA3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Semaphore (4/6)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EA95157-1F6E-5ACF-6734-53993764F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Semaphore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A03D696-2939-E451-1291-7AB382BAD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395" y="2580483"/>
            <a:ext cx="8933209" cy="368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3985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CF581-B314-B169-4CDC-ACA41640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0E755A-7D32-13C6-01C4-9041303D4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(5/6)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7546A11-C0B2-8275-DE09-3087FC789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Create mailbox</a:t>
            </a:r>
          </a:p>
          <a:p>
            <a:pPr lvl="1"/>
            <a:r>
              <a:rPr lang="en-US" altLang="zh-TW" dirty="0"/>
              <a:t>mailbox </a:t>
            </a:r>
            <a:r>
              <a:rPr lang="en-US" altLang="zh-TW" dirty="0" err="1"/>
              <a:t>mbx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Use mailbox</a:t>
            </a:r>
          </a:p>
          <a:p>
            <a:pPr lvl="1"/>
            <a:r>
              <a:rPr lang="en-US" altLang="zh-TW" dirty="0" err="1"/>
              <a:t>mbx.put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  //</a:t>
            </a:r>
            <a:r>
              <a:rPr lang="zh-TW" altLang="en-US" dirty="0"/>
              <a:t> 放入物件</a:t>
            </a:r>
            <a:endParaRPr lang="en-US" altLang="zh-TW" dirty="0"/>
          </a:p>
          <a:p>
            <a:pPr lvl="1"/>
            <a:r>
              <a:rPr lang="en-US" altLang="zh-TW" dirty="0" err="1"/>
              <a:t>mbx.get</a:t>
            </a:r>
            <a:r>
              <a:rPr lang="en-US" altLang="zh-TW" dirty="0"/>
              <a:t> (</a:t>
            </a:r>
            <a:r>
              <a:rPr lang="en-US" altLang="zh-TW" dirty="0" err="1"/>
              <a:t>trns</a:t>
            </a:r>
            <a:r>
              <a:rPr lang="en-US" altLang="zh-TW" dirty="0"/>
              <a:t>);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取出物件</a:t>
            </a:r>
          </a:p>
        </p:txBody>
      </p:sp>
    </p:spTree>
    <p:extLst>
      <p:ext uri="{BB962C8B-B14F-4D97-AF65-F5344CB8AC3E}">
        <p14:creationId xmlns:p14="http://schemas.microsoft.com/office/powerpoint/2010/main" val="5598006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53A65-3D77-63CA-1855-B710A44B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5514A7-810C-3861-9500-A6AB19CEF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Mailbox (6/6)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7290C4A-5CD7-ECC8-8EE7-7D8B8BDA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Mailbox Methods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2CE9DB-93FB-9124-A879-C630126AD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556" y="681037"/>
            <a:ext cx="6240212" cy="578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7888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7E7CA-04F3-FB4F-99A5-769562A5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168F07-F108-CDAA-67BF-C14F7B2E16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5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322D99-88F6-4350-7A5E-3EB5F555A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2623448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60BA-323B-0FB2-4554-54427975E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6B28A8-DD92-A88A-8006-453AB103C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 </a:t>
            </a:r>
            <a:r>
              <a:rPr lang="en-US" altLang="zh-TW"/>
              <a:t>(1/3)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7F99619-2E06-883B-1440-054D84EE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是一種將訊號封裝到區塊中的方法</a:t>
            </a:r>
            <a:endParaRPr lang="en-US" altLang="zh-TW" dirty="0"/>
          </a:p>
          <a:p>
            <a:r>
              <a:rPr lang="zh-TW" altLang="en-US" dirty="0"/>
              <a:t>所有相關訊號被組合在一起形成一個</a:t>
            </a:r>
            <a:r>
              <a:rPr lang="en-US" altLang="zh-TW" dirty="0"/>
              <a:t>Interface</a:t>
            </a:r>
            <a:r>
              <a:rPr lang="zh-TW" altLang="en-US" dirty="0"/>
              <a:t>區塊</a:t>
            </a:r>
            <a:endParaRPr lang="en-US" altLang="zh-TW" dirty="0"/>
          </a:p>
          <a:p>
            <a:r>
              <a:rPr lang="en-US" altLang="zh-TW" dirty="0"/>
              <a:t>Interface </a:t>
            </a:r>
            <a:r>
              <a:rPr lang="zh-TW" altLang="en-US" dirty="0"/>
              <a:t>可以重複用於其他項目。</a:t>
            </a:r>
            <a:endParaRPr lang="en-US" altLang="zh-TW" dirty="0"/>
          </a:p>
          <a:p>
            <a:r>
              <a:rPr lang="zh-TW" altLang="en-US" dirty="0"/>
              <a:t>且與 </a:t>
            </a:r>
            <a:r>
              <a:rPr lang="en-US" altLang="zh-TW" dirty="0"/>
              <a:t>DUT </a:t>
            </a:r>
            <a:r>
              <a:rPr lang="zh-TW" altLang="en-US" dirty="0"/>
              <a:t>和其他驗證組件的連接也變得更加容易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88438B3-DC65-E6D2-0194-D576A0C7172C}"/>
              </a:ext>
            </a:extLst>
          </p:cNvPr>
          <p:cNvSpPr txBox="1"/>
          <p:nvPr/>
        </p:nvSpPr>
        <p:spPr>
          <a:xfrm>
            <a:off x="3296728" y="4270223"/>
            <a:ext cx="5598543" cy="2086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// </a:t>
            </a:r>
            <a:r>
              <a:rPr lang="zh-TW" altLang="en-US" dirty="0"/>
              <a:t>以下是一個 </a:t>
            </a:r>
            <a:r>
              <a:rPr lang="en-US" altLang="zh-TW" dirty="0"/>
              <a:t>APB bus protocol </a:t>
            </a:r>
            <a:r>
              <a:rPr lang="zh-TW" altLang="en-US" dirty="0"/>
              <a:t>的 </a:t>
            </a:r>
            <a:r>
              <a:rPr lang="en-US" altLang="zh-TW" dirty="0"/>
              <a:t>interface</a:t>
            </a:r>
          </a:p>
          <a:p>
            <a:pPr>
              <a:lnSpc>
                <a:spcPts val="1425"/>
              </a:lnSpc>
              <a:buNone/>
            </a:pPr>
            <a:endParaRPr lang="en-US" altLang="zh-TW" dirty="0"/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interface </a:t>
            </a:r>
            <a:r>
              <a:rPr lang="en-US" altLang="zh-TW" dirty="0" err="1"/>
              <a:t>apb_if</a:t>
            </a:r>
            <a:r>
              <a:rPr lang="en-US" altLang="zh-TW" dirty="0"/>
              <a:t> (input pclk);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[31:0]    </a:t>
            </a:r>
            <a:r>
              <a:rPr lang="en-US" altLang="zh-TW" dirty="0" err="1"/>
              <a:t>paddr</a:t>
            </a:r>
            <a:r>
              <a:rPr lang="en-US" altLang="zh-TW" dirty="0"/>
              <a:t>;   // address </a:t>
            </a:r>
            <a:r>
              <a:rPr lang="zh-TW" altLang="en-US" dirty="0"/>
              <a:t>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pwdata</a:t>
            </a:r>
            <a:r>
              <a:rPr lang="en-US" altLang="zh-TW" dirty="0"/>
              <a:t>;  // write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[31:0]    </a:t>
            </a:r>
            <a:r>
              <a:rPr lang="en-US" altLang="zh-TW" dirty="0" err="1"/>
              <a:t>prdata</a:t>
            </a:r>
            <a:r>
              <a:rPr lang="en-US" altLang="zh-TW" dirty="0"/>
              <a:t>;  // read data </a:t>
            </a:r>
            <a:r>
              <a:rPr lang="zh-TW" altLang="en-US" dirty="0"/>
              <a:t>傳輸變數</a:t>
            </a:r>
          </a:p>
          <a:p>
            <a:pPr>
              <a:lnSpc>
                <a:spcPts val="1425"/>
              </a:lnSpc>
              <a:buNone/>
            </a:pPr>
            <a:r>
              <a:rPr lang="zh-TW" altLang="en-US" dirty="0"/>
              <a:t>	</a:t>
            </a:r>
            <a:r>
              <a:rPr lang="en-US" altLang="zh-TW" dirty="0"/>
              <a:t>logic           </a:t>
            </a:r>
            <a:r>
              <a:rPr lang="en-US" altLang="zh-TW" dirty="0" err="1"/>
              <a:t>penable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pwrite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/>
              <a:t>	logic           </a:t>
            </a:r>
            <a:r>
              <a:rPr lang="en-US" altLang="zh-TW" dirty="0" err="1"/>
              <a:t>psel</a:t>
            </a:r>
            <a:r>
              <a:rPr lang="en-US" altLang="zh-TW" dirty="0"/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2252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BAEC1-82EB-B757-387C-2420CEB50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FE2074-38AB-3784-4C84-0BAE6A91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modport  (2/3)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ABD3B5-11FA-FA00-B5AE-7BB4C4303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Modport </a:t>
            </a:r>
            <a:r>
              <a:rPr lang="zh-TW" altLang="en-US" dirty="0"/>
              <a:t>可以用來定義 </a:t>
            </a:r>
            <a:r>
              <a:rPr lang="en-US" altLang="zh-TW" dirty="0"/>
              <a:t>interface </a:t>
            </a:r>
            <a:r>
              <a:rPr lang="zh-TW" altLang="en-US" dirty="0"/>
              <a:t>內的訊號，</a:t>
            </a:r>
            <a:br>
              <a:rPr lang="en-US" altLang="zh-TW" dirty="0"/>
            </a:br>
            <a:r>
              <a:rPr lang="zh-TW" altLang="en-US" dirty="0"/>
              <a:t>用在不同 </a:t>
            </a:r>
            <a:r>
              <a:rPr lang="en-US" altLang="zh-TW" dirty="0"/>
              <a:t>module </a:t>
            </a:r>
            <a:r>
              <a:rPr lang="zh-TW" altLang="en-US" dirty="0"/>
              <a:t>上時的輸入輸出關係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CC04D46-CB10-AA25-6047-A5571C9B2332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myBus</a:t>
            </a:r>
            <a:r>
              <a:rPr lang="en-US" altLang="zh-TW" dirty="0"/>
              <a:t> (input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[7:0]  data;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logic      enable;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 err="1"/>
              <a:t>TestBench</a:t>
            </a:r>
            <a:r>
              <a:rPr lang="en-US" altLang="zh-TW" dirty="0"/>
              <a:t>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input and 'write' </a:t>
            </a:r>
            <a:r>
              <a:rPr lang="zh-TW" altLang="en-US" dirty="0"/>
              <a:t>是 </a:t>
            </a:r>
            <a:r>
              <a:rPr lang="en-US" altLang="zh-TW" dirty="0"/>
              <a:t>output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TB  (input data, </a:t>
            </a:r>
            <a:r>
              <a:rPr lang="en-US" altLang="zh-TW" dirty="0" err="1"/>
              <a:t>clk</a:t>
            </a:r>
            <a:r>
              <a:rPr lang="en-US" altLang="zh-TW" dirty="0"/>
              <a:t>, output enable);</a:t>
            </a:r>
          </a:p>
          <a:p>
            <a:endParaRPr lang="en-US" altLang="zh-TW" dirty="0"/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// </a:t>
            </a:r>
            <a:r>
              <a:rPr lang="zh-TW" altLang="en-US" dirty="0"/>
              <a:t>從 </a:t>
            </a:r>
            <a:r>
              <a:rPr lang="en-US" altLang="zh-TW" dirty="0"/>
              <a:t>DUT </a:t>
            </a:r>
            <a:r>
              <a:rPr lang="zh-TW" altLang="en-US" dirty="0"/>
              <a:t>來看</a:t>
            </a:r>
            <a:r>
              <a:rPr lang="en-US" altLang="zh-TW" dirty="0"/>
              <a:t>, 'data' </a:t>
            </a:r>
            <a:r>
              <a:rPr lang="zh-TW" altLang="en-US" dirty="0"/>
              <a:t>是 </a:t>
            </a:r>
            <a:r>
              <a:rPr lang="en-US" altLang="zh-TW" dirty="0"/>
              <a:t>output and 'enable' </a:t>
            </a:r>
            <a:r>
              <a:rPr lang="zh-TW" altLang="en-US" dirty="0"/>
              <a:t>是 </a:t>
            </a:r>
            <a:r>
              <a:rPr lang="en-US" altLang="zh-TW" dirty="0"/>
              <a:t>input</a:t>
            </a:r>
          </a:p>
          <a:p>
            <a:r>
              <a:rPr lang="en-US" altLang="zh-TW" dirty="0"/>
              <a:t>  </a:t>
            </a:r>
            <a:r>
              <a:rPr lang="zh-TW" altLang="en-US" dirty="0"/>
              <a:t>  </a:t>
            </a:r>
            <a:r>
              <a:rPr lang="en-US" altLang="zh-TW" dirty="0"/>
              <a:t>modport DUT (output data, input enable,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43137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FA1BE-90CF-3EC5-4900-8784765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659E31-6ADA-EA43-840C-3C63EC5B2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Clocking block (3/3)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3D3F1C6-D226-2874-6CFF-FEC132C8F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Clocking block </a:t>
            </a:r>
            <a:r>
              <a:rPr lang="zh-TW" altLang="en-US" dirty="0"/>
              <a:t>可以用來降低 </a:t>
            </a:r>
            <a:r>
              <a:rPr lang="en-US" altLang="zh-TW" dirty="0"/>
              <a:t>module </a:t>
            </a:r>
            <a:r>
              <a:rPr lang="zh-TW" altLang="en-US" dirty="0"/>
              <a:t>跟 </a:t>
            </a:r>
            <a:r>
              <a:rPr lang="en-US" altLang="zh-TW" dirty="0"/>
              <a:t>module </a:t>
            </a:r>
            <a:r>
              <a:rPr lang="zh-TW" altLang="en-US" dirty="0"/>
              <a:t>連接時，</a:t>
            </a:r>
            <a:br>
              <a:rPr lang="en-US" altLang="zh-TW" dirty="0"/>
            </a:br>
            <a:r>
              <a:rPr lang="zh-TW" altLang="en-US" dirty="0"/>
              <a:t>所產生的訊號取樣 </a:t>
            </a:r>
            <a:r>
              <a:rPr lang="en-US" altLang="zh-TW" dirty="0"/>
              <a:t>race condition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F04DEB-88BC-7943-BD8C-B29C30715414}"/>
              </a:ext>
            </a:extLst>
          </p:cNvPr>
          <p:cNvSpPr txBox="1"/>
          <p:nvPr/>
        </p:nvSpPr>
        <p:spPr>
          <a:xfrm>
            <a:off x="2692879" y="3314641"/>
            <a:ext cx="6806241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interface </a:t>
            </a:r>
            <a:r>
              <a:rPr lang="en-US" altLang="zh-TW" dirty="0" err="1"/>
              <a:t>my_int</a:t>
            </a:r>
            <a:r>
              <a:rPr lang="en-US" altLang="zh-TW" dirty="0"/>
              <a:t> (input bit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// Rest of interface code</a:t>
            </a:r>
          </a:p>
          <a:p>
            <a:endParaRPr lang="en-US" altLang="zh-TW" dirty="0"/>
          </a:p>
          <a:p>
            <a:r>
              <a:rPr lang="en-US" altLang="zh-TW" dirty="0"/>
              <a:t>        clocking </a:t>
            </a:r>
            <a:r>
              <a:rPr lang="en-US" altLang="zh-TW" dirty="0" err="1"/>
              <a:t>cb_clk</a:t>
            </a:r>
            <a:r>
              <a:rPr lang="en-US" altLang="zh-TW" dirty="0"/>
              <a:t> @(posedge </a:t>
            </a:r>
            <a:r>
              <a:rPr lang="en-US" altLang="zh-TW" dirty="0" err="1"/>
              <a:t>clk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// </a:t>
            </a:r>
            <a:r>
              <a:rPr lang="zh-TW" altLang="en-US" dirty="0"/>
              <a:t>定義 </a:t>
            </a:r>
            <a:r>
              <a:rPr lang="en-US" altLang="zh-TW" dirty="0"/>
              <a:t>input </a:t>
            </a:r>
            <a:r>
              <a:rPr lang="zh-TW" altLang="en-US" dirty="0"/>
              <a:t>提前 </a:t>
            </a:r>
            <a:r>
              <a:rPr lang="en-US" altLang="zh-TW" dirty="0"/>
              <a:t>3ns </a:t>
            </a:r>
            <a:r>
              <a:rPr lang="zh-TW" altLang="en-US" dirty="0"/>
              <a:t>取樣</a:t>
            </a:r>
            <a:r>
              <a:rPr lang="en-US" altLang="zh-TW" dirty="0"/>
              <a:t>, output </a:t>
            </a:r>
            <a:r>
              <a:rPr lang="zh-TW" altLang="en-US" dirty="0"/>
              <a:t>延後 </a:t>
            </a:r>
            <a:r>
              <a:rPr lang="en-US" altLang="zh-TW" dirty="0"/>
              <a:t>2 ns </a:t>
            </a:r>
            <a:r>
              <a:rPr lang="zh-TW" altLang="en-US" dirty="0"/>
              <a:t>取樣</a:t>
            </a:r>
          </a:p>
          <a:p>
            <a:r>
              <a:rPr lang="zh-TW" altLang="en-US" dirty="0"/>
              <a:t>	</a:t>
            </a:r>
            <a:r>
              <a:rPr lang="en-US" altLang="zh-TW" dirty="0"/>
              <a:t>default input #3ns output #2ns;  </a:t>
            </a:r>
          </a:p>
          <a:p>
            <a:r>
              <a:rPr lang="en-US" altLang="zh-TW" dirty="0"/>
              <a:t>	input enable;</a:t>
            </a:r>
          </a:p>
          <a:p>
            <a:r>
              <a:rPr lang="en-US" altLang="zh-TW" dirty="0"/>
              <a:t>	output data;</a:t>
            </a:r>
          </a:p>
          <a:p>
            <a:r>
              <a:rPr lang="en-US" altLang="zh-TW" dirty="0"/>
              <a:t>         </a:t>
            </a:r>
            <a:r>
              <a:rPr lang="en-US" altLang="zh-TW" dirty="0" err="1"/>
              <a:t>endclocking</a:t>
            </a:r>
            <a:endParaRPr lang="en-US" altLang="zh-TW" dirty="0"/>
          </a:p>
          <a:p>
            <a:r>
              <a:rPr lang="en-US" altLang="zh-TW" dirty="0" err="1"/>
              <a:t>endinterface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7753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01739-F6C5-2F52-9E90-50E69F27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276E75-F1EB-013B-A47B-A02E227FBD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6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01A0E66-128C-4067-B965-91FE03EC9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/>
              <a:t>Constraints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2555173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AD1EA-8AE5-90F3-3B27-77AC74C71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D56AD-70CF-8CB7-4B07-C3163A255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Random </a:t>
            </a:r>
            <a:r>
              <a:rPr lang="zh-TW" altLang="en-US" dirty="0"/>
              <a:t>變數</a:t>
            </a:r>
            <a:r>
              <a:rPr lang="en-US" altLang="zh-TW" dirty="0"/>
              <a:t> (1/1)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BAA5C9-2123-1122-A60A-E5ED360D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rand</a:t>
            </a:r>
          </a:p>
          <a:p>
            <a:pPr lvl="1"/>
            <a:r>
              <a:rPr lang="zh-TW" altLang="en-US" dirty="0"/>
              <a:t>會隨機產生數值</a:t>
            </a:r>
            <a:endParaRPr lang="en-US" altLang="zh-TW" dirty="0"/>
          </a:p>
          <a:p>
            <a:r>
              <a:rPr lang="en-US" altLang="zh-TW" dirty="0" err="1"/>
              <a:t>randc</a:t>
            </a:r>
            <a:endParaRPr lang="en-US" altLang="zh-TW" dirty="0"/>
          </a:p>
          <a:p>
            <a:pPr lvl="1"/>
            <a:r>
              <a:rPr lang="zh-TW" altLang="en-US" dirty="0"/>
              <a:t>會隨機產生數值，且在一週期內數值不重複，等所有可能都出現過後，才會結束週期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4A80880-3F68-8AB9-8475-219E40A0907A}"/>
              </a:ext>
            </a:extLst>
          </p:cNvPr>
          <p:cNvSpPr txBox="1"/>
          <p:nvPr/>
        </p:nvSpPr>
        <p:spPr>
          <a:xfrm>
            <a:off x="3921629" y="3738963"/>
            <a:ext cx="423177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class Packet;</a:t>
            </a:r>
          </a:p>
          <a:p>
            <a:r>
              <a:rPr lang="en-US" altLang="zh-TW" sz="1400" dirty="0"/>
              <a:t>    </a:t>
            </a:r>
            <a:r>
              <a:rPr lang="en-US" altLang="zh-TW" sz="1400" dirty="0" err="1">
                <a:solidFill>
                  <a:srgbClr val="FF0000"/>
                </a:solidFill>
              </a:rPr>
              <a:t>randc</a:t>
            </a:r>
            <a:r>
              <a:rPr lang="en-US" altLang="zh-TW" sz="1400" dirty="0"/>
              <a:t> bit [2:0] data;</a:t>
            </a:r>
          </a:p>
          <a:p>
            <a:r>
              <a:rPr lang="en-US" altLang="zh-TW" sz="1400" dirty="0" err="1"/>
              <a:t>endclass</a:t>
            </a:r>
            <a:endParaRPr lang="en-US" altLang="zh-TW" sz="1400" dirty="0"/>
          </a:p>
          <a:p>
            <a:br>
              <a:rPr lang="en-US" altLang="zh-TW" sz="1400" dirty="0"/>
            </a:br>
            <a:r>
              <a:rPr lang="en-US" altLang="zh-TW" sz="1400" dirty="0"/>
              <a:t>module tb;</a:t>
            </a:r>
          </a:p>
          <a:p>
            <a:r>
              <a:rPr lang="en-US" altLang="zh-TW" sz="1400" dirty="0"/>
              <a:t>    initial begin</a:t>
            </a:r>
          </a:p>
          <a:p>
            <a:r>
              <a:rPr lang="en-US" altLang="zh-TW" sz="1400" dirty="0"/>
              <a:t>        Packet pkt = new ();</a:t>
            </a:r>
          </a:p>
          <a:p>
            <a:r>
              <a:rPr lang="en-US" altLang="zh-TW" sz="1400" dirty="0"/>
              <a:t>        for (int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= 0 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 &lt; 10;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++) begin</a:t>
            </a:r>
          </a:p>
          <a:p>
            <a:r>
              <a:rPr lang="en-US" altLang="zh-TW" sz="1400" dirty="0"/>
              <a:t>            </a:t>
            </a:r>
            <a:r>
              <a:rPr lang="en-US" altLang="zh-TW" sz="1400" dirty="0" err="1"/>
              <a:t>pkt.randomize</a:t>
            </a:r>
            <a:r>
              <a:rPr lang="en-US" altLang="zh-TW" sz="1400" dirty="0"/>
              <a:t> ();</a:t>
            </a:r>
          </a:p>
          <a:p>
            <a:r>
              <a:rPr lang="en-US" altLang="zh-TW" sz="1400" dirty="0"/>
              <a:t>            $display ("</a:t>
            </a:r>
            <a:r>
              <a:rPr lang="en-US" altLang="zh-TW" sz="1400" dirty="0" err="1"/>
              <a:t>itr</a:t>
            </a:r>
            <a:r>
              <a:rPr lang="en-US" altLang="zh-TW" sz="1400" dirty="0"/>
              <a:t>=%0d data=0x%0h", </a:t>
            </a:r>
            <a:r>
              <a:rPr lang="en-US" altLang="zh-TW" sz="1400" dirty="0" err="1"/>
              <a:t>i</a:t>
            </a:r>
            <a:r>
              <a:rPr lang="en-US" altLang="zh-TW" sz="1400" dirty="0"/>
              <a:t>, </a:t>
            </a:r>
            <a:r>
              <a:rPr lang="en-US" altLang="zh-TW" sz="1400" dirty="0" err="1"/>
              <a:t>pkt.data</a:t>
            </a:r>
            <a:r>
              <a:rPr lang="en-US" altLang="zh-TW" sz="1400" dirty="0"/>
              <a:t>);</a:t>
            </a:r>
          </a:p>
          <a:p>
            <a:r>
              <a:rPr lang="en-US" altLang="zh-TW" sz="1400" dirty="0"/>
              <a:t>        end</a:t>
            </a:r>
          </a:p>
          <a:p>
            <a:r>
              <a:rPr lang="en-US" altLang="zh-TW" sz="1400" dirty="0"/>
              <a:t>    end</a:t>
            </a:r>
          </a:p>
          <a:p>
            <a:r>
              <a:rPr lang="en-US" altLang="zh-TW" sz="1400" dirty="0" err="1"/>
              <a:t>endmodule</a:t>
            </a:r>
            <a:endParaRPr lang="en-US" altLang="zh-TW" sz="1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E1707C-A417-75A8-1EBD-77A217C9912B}"/>
              </a:ext>
            </a:extLst>
          </p:cNvPr>
          <p:cNvSpPr/>
          <p:nvPr/>
        </p:nvSpPr>
        <p:spPr>
          <a:xfrm>
            <a:off x="8338457" y="3738963"/>
            <a:ext cx="2541814" cy="28931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>
                <a:solidFill>
                  <a:schemeClr val="tx1"/>
                </a:solidFill>
              </a:rPr>
              <a:t>// </a:t>
            </a:r>
            <a:r>
              <a:rPr lang="zh-TW" altLang="en-US" sz="1400" dirty="0">
                <a:solidFill>
                  <a:schemeClr val="tx1"/>
                </a:solidFill>
              </a:rPr>
              <a:t>執行結果</a:t>
            </a:r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=0 data=0x6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=1 data=0x3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=2 data=0x4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=3 data=0x7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=4 data=0x0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=5 data=0x1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=6 data=0x5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=7 data=0x2  // </a:t>
            </a:r>
            <a:r>
              <a:rPr lang="zh-TW" altLang="en-US" sz="1400" dirty="0">
                <a:solidFill>
                  <a:schemeClr val="tx1"/>
                </a:solidFill>
              </a:rPr>
              <a:t>一個週期結束，以上數字不重複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=8 data=0x5</a:t>
            </a:r>
          </a:p>
          <a:p>
            <a:r>
              <a:rPr lang="en-US" altLang="zh-TW" sz="1400" dirty="0" err="1">
                <a:solidFill>
                  <a:schemeClr val="tx1"/>
                </a:solidFill>
              </a:rPr>
              <a:t>itr</a:t>
            </a:r>
            <a:r>
              <a:rPr lang="en-US" altLang="zh-TW" sz="1400" dirty="0">
                <a:solidFill>
                  <a:schemeClr val="tx1"/>
                </a:solidFill>
              </a:rPr>
              <a:t>=9 data=0x0</a:t>
            </a:r>
          </a:p>
          <a:p>
            <a:pPr algn="ctr"/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358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82196-1FAD-17E2-8ABE-268BB462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3616B5-4A86-D192-DA53-85A7E0C10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blocks</a:t>
            </a:r>
            <a:r>
              <a:rPr lang="zh-TW" altLang="en-US" dirty="0"/>
              <a:t> </a:t>
            </a:r>
            <a:r>
              <a:rPr lang="en-US" altLang="zh-TW" dirty="0"/>
              <a:t>(1/1)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72CB59C-6D66-4C5B-9A4D-08ED2D5A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可以針對 </a:t>
            </a:r>
            <a:r>
              <a:rPr lang="en-US" altLang="zh-TW" dirty="0"/>
              <a:t>random </a:t>
            </a:r>
            <a:r>
              <a:rPr lang="zh-TW" altLang="en-US" dirty="0"/>
              <a:t>變數做限制</a:t>
            </a:r>
            <a:endParaRPr lang="en-US" altLang="zh-TW" dirty="0"/>
          </a:p>
          <a:p>
            <a:r>
              <a:rPr lang="zh-TW" altLang="en-US" dirty="0"/>
              <a:t>在做</a:t>
            </a:r>
            <a:r>
              <a:rPr lang="en-US" altLang="zh-TW" dirty="0"/>
              <a:t>randomize() </a:t>
            </a:r>
            <a:r>
              <a:rPr lang="zh-TW" altLang="en-US" dirty="0"/>
              <a:t>時，變數會依照 </a:t>
            </a:r>
            <a:r>
              <a:rPr lang="en-US" altLang="zh-TW" dirty="0"/>
              <a:t>Constraint blocks</a:t>
            </a:r>
            <a:r>
              <a:rPr lang="zh-TW" altLang="en-US" dirty="0"/>
              <a:t> 內容</a:t>
            </a:r>
            <a:br>
              <a:rPr lang="en-US" altLang="zh-TW" dirty="0"/>
            </a:br>
            <a:r>
              <a:rPr lang="zh-TW" altLang="en-US" dirty="0"/>
              <a:t>隨機化出符合規定的數值</a:t>
            </a:r>
            <a:endParaRPr lang="en-US" altLang="zh-TW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02A86FF-4F86-B69F-46F3-60979D95F864}"/>
              </a:ext>
            </a:extLst>
          </p:cNvPr>
          <p:cNvSpPr txBox="1"/>
          <p:nvPr/>
        </p:nvSpPr>
        <p:spPr>
          <a:xfrm>
            <a:off x="2449104" y="3726577"/>
            <a:ext cx="729379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class ABC;</a:t>
            </a:r>
          </a:p>
          <a:p>
            <a:r>
              <a:rPr lang="en-US" altLang="zh-TW" dirty="0"/>
              <a:t>    rand bit [3:0] mode;</a:t>
            </a:r>
          </a:p>
          <a:p>
            <a:br>
              <a:rPr lang="en-US" altLang="zh-TW" dirty="0"/>
            </a:br>
            <a:r>
              <a:rPr lang="en-US" altLang="zh-TW" dirty="0"/>
              <a:t>    // </a:t>
            </a:r>
            <a:r>
              <a:rPr lang="zh-TW" altLang="en-US" dirty="0"/>
              <a:t>建立一個 </a:t>
            </a:r>
            <a:r>
              <a:rPr lang="en-US" altLang="zh-TW" dirty="0"/>
              <a:t>constrain block </a:t>
            </a:r>
            <a:r>
              <a:rPr lang="zh-TW" altLang="en-US" dirty="0"/>
              <a:t>來限制 </a:t>
            </a:r>
            <a:r>
              <a:rPr lang="en-US" altLang="zh-TW" dirty="0"/>
              <a:t>mode </a:t>
            </a:r>
            <a:r>
              <a:rPr lang="zh-TW" altLang="en-US" dirty="0"/>
              <a:t>的數值範圍， </a:t>
            </a:r>
            <a:r>
              <a:rPr lang="en-US" altLang="zh-TW" dirty="0"/>
              <a:t>2 &lt; mode &lt;= 6</a:t>
            </a:r>
          </a:p>
          <a:p>
            <a:r>
              <a:rPr lang="en-US" altLang="zh-TW" dirty="0"/>
              <a:t>    </a:t>
            </a:r>
            <a:r>
              <a:rPr lang="en-US" altLang="zh-TW" dirty="0">
                <a:solidFill>
                  <a:srgbClr val="FF0000"/>
                </a:solidFill>
              </a:rPr>
              <a:t>constraint </a:t>
            </a:r>
            <a:r>
              <a:rPr lang="en-US" altLang="zh-TW" dirty="0" err="1">
                <a:solidFill>
                  <a:srgbClr val="FF0000"/>
                </a:solidFill>
              </a:rPr>
              <a:t>c_mode</a:t>
            </a:r>
            <a:r>
              <a:rPr lang="en-US" altLang="zh-TW" dirty="0">
                <a:solidFill>
                  <a:srgbClr val="FF0000"/>
                </a:solidFill>
              </a:rPr>
              <a:t> { mode &gt; 2;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                        mode &lt;= 6;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                      };</a:t>
            </a:r>
          </a:p>
          <a:p>
            <a:r>
              <a:rPr lang="en-US" altLang="zh-TW" dirty="0" err="1"/>
              <a:t>endclass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629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EB2F5-DC64-13B3-6D74-4C3EC101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B7E0D2-C525-2A80-7253-DD08FBBF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Constraint Operator</a:t>
            </a:r>
            <a:r>
              <a:rPr lang="zh-TW" altLang="en-US" dirty="0"/>
              <a:t> </a:t>
            </a:r>
            <a:r>
              <a:rPr lang="en-US" altLang="zh-TW" dirty="0"/>
              <a:t>(1/)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81D8D80-A2B9-E237-01C9-6426691C1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inside operator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weighted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在 </a:t>
            </a:r>
            <a:r>
              <a:rPr lang="en-US" altLang="zh-TW" dirty="0" err="1"/>
              <a:t>constriant</a:t>
            </a:r>
            <a:r>
              <a:rPr lang="en-US" altLang="zh-TW" dirty="0"/>
              <a:t> block </a:t>
            </a:r>
            <a:r>
              <a:rPr lang="zh-TW" altLang="en-US" dirty="0"/>
              <a:t>常見的用法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-&gt;</a:t>
            </a:r>
            <a:endParaRPr lang="zh-TW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if else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foreach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dirty="0"/>
              <a:t>solve before</a:t>
            </a:r>
          </a:p>
          <a:p>
            <a:pPr marL="971550" lvl="1" indent="-514350">
              <a:buFont typeface="+mj-lt"/>
              <a:buAutoNum type="arabicPeriod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12732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3742</Words>
  <Application>Microsoft Office PowerPoint</Application>
  <PresentationFormat>寬螢幕</PresentationFormat>
  <Paragraphs>567</Paragraphs>
  <Slides>50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55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 (1/1)</vt:lpstr>
      <vt:lpstr>Types of if-else statement (1/2)</vt:lpstr>
      <vt:lpstr>Types of if-else statement (2/2)</vt:lpstr>
      <vt:lpstr>Blocking &amp; Non-Blocking assignment statement (1/2)</vt:lpstr>
      <vt:lpstr>Blocking &amp; Non-Blocking assignment statement (2/2)</vt:lpstr>
      <vt:lpstr>Function &amp; Task (1/2)</vt:lpstr>
      <vt:lpstr>Function &amp; Task (2/2)</vt:lpstr>
      <vt:lpstr>Chapter 3</vt:lpstr>
      <vt:lpstr>fork (1/2)</vt:lpstr>
      <vt:lpstr>fork (2/2)</vt:lpstr>
      <vt:lpstr>Chapter 4</vt:lpstr>
      <vt:lpstr>Communiction (1/6)</vt:lpstr>
      <vt:lpstr>Event (2/6)</vt:lpstr>
      <vt:lpstr>Semaphore (3/6)</vt:lpstr>
      <vt:lpstr>Semaphore (4/6)</vt:lpstr>
      <vt:lpstr>Mailbox (5/6)</vt:lpstr>
      <vt:lpstr>Mailbox (6/6)</vt:lpstr>
      <vt:lpstr>Chapter 5</vt:lpstr>
      <vt:lpstr>Interface (1/3)</vt:lpstr>
      <vt:lpstr>modport  (2/3)</vt:lpstr>
      <vt:lpstr>Clocking block (3/3)</vt:lpstr>
      <vt:lpstr>Chapter 6</vt:lpstr>
      <vt:lpstr>Random 變數 (1/1)</vt:lpstr>
      <vt:lpstr>Constraint blocks (1/1)</vt:lpstr>
      <vt:lpstr>Constraint Operator (1/)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117</cp:revision>
  <dcterms:created xsi:type="dcterms:W3CDTF">2025-03-10T12:50:30Z</dcterms:created>
  <dcterms:modified xsi:type="dcterms:W3CDTF">2025-06-24T09:45:40Z</dcterms:modified>
</cp:coreProperties>
</file>