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68" r:id="rId4"/>
    <p:sldId id="258" r:id="rId5"/>
    <p:sldId id="265" r:id="rId6"/>
    <p:sldId id="266" r:id="rId7"/>
    <p:sldId id="269" r:id="rId8"/>
    <p:sldId id="270" r:id="rId9"/>
    <p:sldId id="271" r:id="rId10"/>
    <p:sldId id="272" r:id="rId11"/>
    <p:sldId id="273" r:id="rId12"/>
    <p:sldId id="276" r:id="rId13"/>
    <p:sldId id="275" r:id="rId14"/>
    <p:sldId id="278" r:id="rId15"/>
    <p:sldId id="279" r:id="rId16"/>
    <p:sldId id="280" r:id="rId17"/>
    <p:sldId id="282" r:id="rId18"/>
    <p:sldId id="281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1" r:id="rId27"/>
    <p:sldId id="292" r:id="rId28"/>
    <p:sldId id="294" r:id="rId29"/>
    <p:sldId id="295" r:id="rId30"/>
    <p:sldId id="296" r:id="rId31"/>
    <p:sldId id="297" r:id="rId32"/>
    <p:sldId id="298" r:id="rId33"/>
    <p:sldId id="299" r:id="rId34"/>
    <p:sldId id="300" r:id="rId35"/>
    <p:sldId id="301" r:id="rId3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364" autoAdjust="0"/>
  </p:normalViewPr>
  <p:slideViewPr>
    <p:cSldViewPr snapToGrid="0">
      <p:cViewPr varScale="1">
        <p:scale>
          <a:sx n="111" d="100"/>
          <a:sy n="111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C483A5-4075-4A6E-B921-74BFA7B8EF67}" type="datetimeFigureOut">
              <a:rPr lang="zh-TW" altLang="en-US" smtClean="0"/>
              <a:t>2025/4/29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EC0058-26B9-4FCA-9360-04116FA795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7069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C0058-26B9-4FCA-9360-04116FA7951F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9743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C0058-26B9-4FCA-9360-04116FA7951F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6555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987EC1-03B1-0E87-24E2-A3483DDB53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9B39744-C916-CBED-90A8-A5FEE5CEFD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5FEAB19-A7EB-4055-02A7-CEB71CDA3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240E-6CA3-4772-8803-719FF1315E51}" type="datetimeFigureOut">
              <a:rPr lang="zh-TW" altLang="en-US" smtClean="0"/>
              <a:t>2025/4/29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53B00CB-92E2-78B6-2EEF-22B6FB0FC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37921C9-100C-82EE-B63D-49FD71A70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9922-C266-40D9-AA1C-7A126C5E9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7351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DC9C6D-8516-982C-3677-CA9782FC0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34D726D-F039-5B82-CBE8-4B353E9E9F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A585758-FB58-0A85-4969-AA57D5B68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240E-6CA3-4772-8803-719FF1315E51}" type="datetimeFigureOut">
              <a:rPr lang="zh-TW" altLang="en-US" smtClean="0"/>
              <a:t>2025/4/29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9639598-9FC0-E784-A788-01EB7A6B1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1C6968E-6CBF-60C4-4F9D-26B199558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9922-C266-40D9-AA1C-7A126C5E9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4386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3D48846-5D26-23F0-EE8D-FB323CE637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352859A-3DD7-810F-8AC7-9E3DEFEDA8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F432F29-9E11-C0E2-A918-046695B04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240E-6CA3-4772-8803-719FF1315E51}" type="datetimeFigureOut">
              <a:rPr lang="zh-TW" altLang="en-US" smtClean="0"/>
              <a:t>2025/4/29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148EB7E-F2CA-FCA7-1524-E2FABB085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EF0CC99-897E-6239-4656-2FE4EDE6D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9922-C266-40D9-AA1C-7A126C5E9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995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A20872-853D-23D7-1D6A-463DB1E0C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A0DEAB-B4E4-5C7D-8558-934C77054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4FBE506-5FF0-B6EB-44B4-4342E2611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240E-6CA3-4772-8803-719FF1315E51}" type="datetimeFigureOut">
              <a:rPr lang="zh-TW" altLang="en-US" smtClean="0"/>
              <a:t>2025/4/29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A51B33E-6E38-C3BA-ADC3-0CA83B716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2D950F9-4485-3ACB-DA23-A93C2462B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9922-C266-40D9-AA1C-7A126C5E9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48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228C54-36BD-D105-BD80-9C959FCC5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48D84F4-26C5-4FDA-7030-5BB704FF43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94C1ECE-F101-F0A4-5200-81CFDB552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240E-6CA3-4772-8803-719FF1315E51}" type="datetimeFigureOut">
              <a:rPr lang="zh-TW" altLang="en-US" smtClean="0"/>
              <a:t>2025/4/29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C05B272-4A56-DEB5-646B-DA9A962BA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19EEF02-D35C-7915-655F-B843AB129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9922-C266-40D9-AA1C-7A126C5E9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657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FC2C0D-D003-669C-99DB-E14271006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D5946A5-480C-6422-EF85-77B5FD0CD7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3F97215-4B93-3DAD-DCBA-A1BB04961D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D8060F7-59F9-A14D-43D8-8A504610B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240E-6CA3-4772-8803-719FF1315E51}" type="datetimeFigureOut">
              <a:rPr lang="zh-TW" altLang="en-US" smtClean="0"/>
              <a:t>2025/4/29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CD6A9AC-540C-1427-C261-CAE932252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A607E7B-3ECB-4CED-70CF-4254E1ADC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9922-C266-40D9-AA1C-7A126C5E9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2680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B6C48C-53FA-5EA8-6CAF-5ADB55806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B19889A-6A29-CD9F-D708-B271B31B30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74A2FA7-9321-18C3-DDF4-440AEB2E72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1E9FCC3-8B01-BD60-69AE-6D531228C9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976C860-98D7-C724-6C4F-091689E564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1483B4D-C9B5-EC70-132B-546844BA6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240E-6CA3-4772-8803-719FF1315E51}" type="datetimeFigureOut">
              <a:rPr lang="zh-TW" altLang="en-US" smtClean="0"/>
              <a:t>2025/4/29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940048C-1EF4-A376-D939-696D8E500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CB570BB-193E-D42A-AF31-EBCFB10E3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9922-C266-40D9-AA1C-7A126C5E9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0214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1BC2CD-7E42-FCEC-9AD1-4748DC861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A980806-30C2-87F9-E3CA-85BE4A493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240E-6CA3-4772-8803-719FF1315E51}" type="datetimeFigureOut">
              <a:rPr lang="zh-TW" altLang="en-US" smtClean="0"/>
              <a:t>2025/4/29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B7A18A1-549D-0644-F4B2-A6678FB53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FF85768-6004-0472-A42E-7D982D114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9922-C266-40D9-AA1C-7A126C5E9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4661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8F9697C-B3BD-F2B6-5EF3-EE230E89F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240E-6CA3-4772-8803-719FF1315E51}" type="datetimeFigureOut">
              <a:rPr lang="zh-TW" altLang="en-US" smtClean="0"/>
              <a:t>2025/4/29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0384F45-BBD5-0BAD-E933-7F44116A5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98DA498-6662-FC13-E901-C3A42113F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9922-C266-40D9-AA1C-7A126C5E9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7802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D700D4-7075-4A53-7261-AB94956C2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3EF1835-2E4B-DB19-2FED-E66A4F62A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8027509-F17D-6D9A-2B99-1CF3375CFD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34521FD-4293-76A1-477D-D994C6C98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240E-6CA3-4772-8803-719FF1315E51}" type="datetimeFigureOut">
              <a:rPr lang="zh-TW" altLang="en-US" smtClean="0"/>
              <a:t>2025/4/29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E65FA25-FDAA-10A6-2927-05AC2392A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AB166FE-5801-3ADC-1A7A-324AF4D86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9922-C266-40D9-AA1C-7A126C5E9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2226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5C2C72-8B44-1AAD-DF44-3C74AA7FD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5DCB774-7F45-5E10-3A18-7D9642B9C1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C74500F-30D4-3EF2-7368-8BDF8F6DCF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96F5DC9-D984-C039-9B1E-3D09C5E3A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240E-6CA3-4772-8803-719FF1315E51}" type="datetimeFigureOut">
              <a:rPr lang="zh-TW" altLang="en-US" smtClean="0"/>
              <a:t>2025/4/29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7906950-156B-F36A-2B67-B6479AF4A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F1EF77D-9320-FCA5-CBAF-20C30F7B9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9922-C266-40D9-AA1C-7A126C5E9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374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82F43F5-C069-1979-BBC4-3ABCF26BE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DC0A13C-FD7E-D31A-32DD-CAAE9C9D7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A3F82C8-4FB1-B1FE-1890-A4FFD51EA4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65240E-6CA3-4772-8803-719FF1315E51}" type="datetimeFigureOut">
              <a:rPr lang="zh-TW" altLang="en-US" smtClean="0"/>
              <a:t>2025/4/29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5ABBBFC-957F-CBBF-94BE-0F13C53474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4424506-B363-6610-2F6B-FB4C0863CF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E79922-C266-40D9-AA1C-7A126C5E9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9877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hipverify.com/systemverilog/systemverilog-enumeration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F7AC0E-8162-7917-8E99-67AC0D7D89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 err="1"/>
              <a:t>SystemVerilog</a:t>
            </a:r>
            <a:br>
              <a:rPr lang="en-US" altLang="zh-TW" sz="5400" dirty="0"/>
            </a:br>
            <a:r>
              <a:rPr lang="zh-TW" altLang="en-US" sz="5400" dirty="0"/>
              <a:t>語法學習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10D8E20-6EE1-183A-78EE-EB5EDBCECB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5650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3122D7-9E7E-A56B-0F4B-87FFE92A4B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FA0376-21A9-C903-111F-7A41AD2BC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Bit, Byte, Int (2-State) (2/2)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566EF00C-3751-241D-ED05-83D5D798D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宣告方式 示範</a:t>
            </a: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5DA26FFC-B260-06FE-0E72-F5D5137097B3}"/>
              </a:ext>
            </a:extLst>
          </p:cNvPr>
          <p:cNvSpPr txBox="1"/>
          <p:nvPr/>
        </p:nvSpPr>
        <p:spPr>
          <a:xfrm>
            <a:off x="1417607" y="2324970"/>
            <a:ext cx="9356786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module tb;</a:t>
            </a:r>
          </a:p>
          <a:p>
            <a:r>
              <a:rPr lang="zh-TW" altLang="en-US" dirty="0"/>
              <a:t>  </a:t>
            </a:r>
            <a:r>
              <a:rPr lang="en-US" altLang="zh-TW" dirty="0"/>
              <a:t>bit       </a:t>
            </a:r>
            <a:r>
              <a:rPr lang="zh-TW" altLang="en-US" dirty="0"/>
              <a:t>             </a:t>
            </a:r>
            <a:r>
              <a:rPr lang="en-US" altLang="zh-TW" dirty="0" err="1"/>
              <a:t>var_a</a:t>
            </a:r>
            <a:r>
              <a:rPr lang="en-US" altLang="zh-TW" dirty="0"/>
              <a:t>;       // Declare a 1 bit variable of type "bit"</a:t>
            </a:r>
          </a:p>
          <a:p>
            <a:r>
              <a:rPr lang="en-US" altLang="zh-TW" dirty="0"/>
              <a:t>  bit [3:0] </a:t>
            </a:r>
            <a:r>
              <a:rPr lang="zh-TW" altLang="en-US" dirty="0"/>
              <a:t>        </a:t>
            </a:r>
            <a:r>
              <a:rPr lang="en-US" altLang="zh-TW" dirty="0" err="1"/>
              <a:t>var_b</a:t>
            </a:r>
            <a:r>
              <a:rPr lang="en-US" altLang="zh-TW" dirty="0"/>
              <a:t>;       // Declare a 4 bit variable of type "bit“</a:t>
            </a:r>
          </a:p>
          <a:p>
            <a:r>
              <a:rPr lang="zh-TW" altLang="en-US" dirty="0"/>
              <a:t>  </a:t>
            </a:r>
            <a:r>
              <a:rPr lang="en-US" altLang="zh-TW" dirty="0"/>
              <a:t>byte         </a:t>
            </a:r>
            <a:r>
              <a:rPr lang="zh-TW" altLang="en-US" dirty="0"/>
              <a:t>     </a:t>
            </a:r>
            <a:r>
              <a:rPr lang="en-US" altLang="zh-TW" dirty="0"/>
              <a:t> </a:t>
            </a:r>
            <a:r>
              <a:rPr lang="en-US" altLang="zh-TW" dirty="0" err="1"/>
              <a:t>m_var_byte</a:t>
            </a:r>
            <a:r>
              <a:rPr lang="en-US" altLang="zh-TW" dirty="0"/>
              <a:t>;</a:t>
            </a:r>
          </a:p>
          <a:p>
            <a:r>
              <a:rPr lang="zh-TW" altLang="en-US" dirty="0"/>
              <a:t>  </a:t>
            </a:r>
            <a:r>
              <a:rPr lang="en-US" altLang="zh-TW" dirty="0" err="1"/>
              <a:t>shortint</a:t>
            </a:r>
            <a:r>
              <a:rPr lang="en-US" altLang="zh-TW" dirty="0"/>
              <a:t>       </a:t>
            </a:r>
            <a:r>
              <a:rPr lang="en-US" altLang="zh-TW" dirty="0" err="1"/>
              <a:t>m_var_shortint</a:t>
            </a:r>
            <a:r>
              <a:rPr lang="en-US" altLang="zh-TW" dirty="0"/>
              <a:t>;</a:t>
            </a:r>
          </a:p>
          <a:p>
            <a:r>
              <a:rPr lang="zh-TW" altLang="en-US" dirty="0"/>
              <a:t>  </a:t>
            </a:r>
            <a:r>
              <a:rPr lang="en-US" altLang="zh-TW" dirty="0"/>
              <a:t>int         </a:t>
            </a:r>
            <a:r>
              <a:rPr lang="zh-TW" altLang="en-US" dirty="0"/>
              <a:t>      </a:t>
            </a:r>
            <a:r>
              <a:rPr lang="en-US" altLang="zh-TW" dirty="0"/>
              <a:t>   </a:t>
            </a:r>
            <a:r>
              <a:rPr lang="en-US" altLang="zh-TW" dirty="0" err="1"/>
              <a:t>m_var_int</a:t>
            </a:r>
            <a:r>
              <a:rPr lang="en-US" altLang="zh-TW" dirty="0"/>
              <a:t>;</a:t>
            </a:r>
          </a:p>
          <a:p>
            <a:r>
              <a:rPr lang="zh-TW" altLang="en-US" dirty="0"/>
              <a:t>  </a:t>
            </a:r>
            <a:r>
              <a:rPr lang="en-US" altLang="zh-TW" dirty="0" err="1"/>
              <a:t>longint</a:t>
            </a:r>
            <a:r>
              <a:rPr lang="en-US" altLang="zh-TW" dirty="0"/>
              <a:t>        </a:t>
            </a:r>
            <a:r>
              <a:rPr lang="zh-TW" altLang="en-US" dirty="0"/>
              <a:t> </a:t>
            </a:r>
            <a:r>
              <a:rPr lang="en-US" altLang="zh-TW" dirty="0" err="1"/>
              <a:t>m_var_longint</a:t>
            </a:r>
            <a:r>
              <a:rPr lang="en-US" altLang="zh-TW" dirty="0"/>
              <a:t>;</a:t>
            </a:r>
          </a:p>
          <a:p>
            <a:endParaRPr lang="en-US" altLang="zh-TW" dirty="0"/>
          </a:p>
          <a:p>
            <a:r>
              <a:rPr lang="zh-TW" altLang="en-US" dirty="0"/>
              <a:t>  </a:t>
            </a:r>
            <a:r>
              <a:rPr lang="en-US" altLang="zh-TW" dirty="0"/>
              <a:t>byte unsigned  	   </a:t>
            </a:r>
            <a:r>
              <a:rPr lang="en-US" altLang="zh-TW" dirty="0" err="1"/>
              <a:t>u_byte</a:t>
            </a:r>
            <a:r>
              <a:rPr lang="en-US" altLang="zh-TW" dirty="0"/>
              <a:t>;   // Byte is set to unsigned</a:t>
            </a:r>
          </a:p>
          <a:p>
            <a:r>
              <a:rPr lang="zh-TW" altLang="en-US" dirty="0"/>
              <a:t>  </a:t>
            </a:r>
            <a:r>
              <a:rPr lang="en-US" altLang="zh-TW" dirty="0" err="1"/>
              <a:t>shortint</a:t>
            </a:r>
            <a:r>
              <a:rPr lang="en-US" altLang="zh-TW" dirty="0"/>
              <a:t> unsigned   </a:t>
            </a:r>
            <a:r>
              <a:rPr lang="en-US" altLang="zh-TW" dirty="0" err="1"/>
              <a:t>u_var_shortint</a:t>
            </a:r>
            <a:r>
              <a:rPr lang="en-US" altLang="zh-TW" dirty="0"/>
              <a:t>;</a:t>
            </a:r>
            <a:endParaRPr lang="zh-TW" altLang="en-US" dirty="0"/>
          </a:p>
          <a:p>
            <a:r>
              <a:rPr lang="zh-TW" altLang="en-US" dirty="0"/>
              <a:t>  </a:t>
            </a:r>
            <a:endParaRPr lang="en-US" altLang="zh-TW" dirty="0"/>
          </a:p>
          <a:p>
            <a:r>
              <a:rPr lang="zh-TW" altLang="en-US" dirty="0"/>
              <a:t>  </a:t>
            </a:r>
            <a:r>
              <a:rPr lang="en-US" altLang="zh-TW" dirty="0"/>
              <a:t>initial begin</a:t>
            </a:r>
          </a:p>
          <a:p>
            <a:r>
              <a:rPr lang="en-US" altLang="zh-TW" dirty="0"/>
              <a:t>     </a:t>
            </a:r>
            <a:r>
              <a:rPr lang="en-US" altLang="zh-TW" dirty="0" err="1"/>
              <a:t>var_b</a:t>
            </a:r>
            <a:r>
              <a:rPr lang="en-US" altLang="zh-TW" dirty="0"/>
              <a:t> = 4'h3;  // </a:t>
            </a:r>
            <a:r>
              <a:rPr lang="zh-TW" altLang="en-US" dirty="0"/>
              <a:t>二進位 </a:t>
            </a:r>
            <a:r>
              <a:rPr lang="en-US" altLang="zh-TW" dirty="0"/>
              <a:t>0011</a:t>
            </a:r>
          </a:p>
          <a:p>
            <a:r>
              <a:rPr lang="en-US" altLang="zh-TW" dirty="0"/>
              <a:t>    $display("</a:t>
            </a:r>
            <a:r>
              <a:rPr lang="en-US" altLang="zh-TW" dirty="0" err="1"/>
              <a:t>var_b</a:t>
            </a:r>
            <a:r>
              <a:rPr lang="en-US" altLang="zh-TW" dirty="0"/>
              <a:t>=0x%0h ", </a:t>
            </a:r>
            <a:r>
              <a:rPr lang="en-US" altLang="zh-TW" dirty="0" err="1"/>
              <a:t>var_b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  end</a:t>
            </a:r>
          </a:p>
          <a:p>
            <a:r>
              <a:rPr lang="en-US" altLang="zh-TW" dirty="0" err="1"/>
              <a:t>endmodule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95512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B23F09-3CD0-3E5A-C53E-1B439B5D3A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196DC7-D9F9-19FD-7D45-9AED1395C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String (1/3)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27AEEC20-6807-A778-2C3A-B209D26C2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宣告方式 示範</a:t>
            </a: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D3A5944-8FFC-3544-6562-FE0F7E2166B0}"/>
              </a:ext>
            </a:extLst>
          </p:cNvPr>
          <p:cNvSpPr txBox="1"/>
          <p:nvPr/>
        </p:nvSpPr>
        <p:spPr>
          <a:xfrm>
            <a:off x="838200" y="2405484"/>
            <a:ext cx="8088702" cy="424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module tb;</a:t>
            </a:r>
          </a:p>
          <a:p>
            <a:r>
              <a:rPr lang="en-US" altLang="zh-TW" dirty="0"/>
              <a:t>  // Declare a string variable called "dialog" to store string literals</a:t>
            </a:r>
          </a:p>
          <a:p>
            <a:r>
              <a:rPr lang="en-US" altLang="zh-TW" dirty="0"/>
              <a:t>  // Initialize the variable to "Hello!"</a:t>
            </a:r>
          </a:p>
          <a:p>
            <a:r>
              <a:rPr lang="en-US" altLang="zh-TW" dirty="0"/>
              <a:t>  string   dialog = "Hello!";</a:t>
            </a:r>
          </a:p>
          <a:p>
            <a:endParaRPr lang="en-US" altLang="zh-TW" dirty="0"/>
          </a:p>
          <a:p>
            <a:r>
              <a:rPr lang="en-US" altLang="zh-TW" dirty="0"/>
              <a:t>  initial begin</a:t>
            </a:r>
          </a:p>
          <a:p>
            <a:r>
              <a:rPr lang="en-US" altLang="zh-TW" dirty="0"/>
              <a:t>    // Display the string using %s string format</a:t>
            </a:r>
          </a:p>
          <a:p>
            <a:r>
              <a:rPr lang="en-US" altLang="zh-TW" dirty="0"/>
              <a:t>    $display ("%s", dialog);</a:t>
            </a:r>
          </a:p>
          <a:p>
            <a:endParaRPr lang="en-US" altLang="zh-TW" dirty="0"/>
          </a:p>
          <a:p>
            <a:r>
              <a:rPr lang="en-US" altLang="zh-TW" dirty="0"/>
              <a:t>    // Iterate through the string variable to identify individual characters and print</a:t>
            </a:r>
          </a:p>
          <a:p>
            <a:r>
              <a:rPr lang="en-US" altLang="zh-TW" dirty="0"/>
              <a:t>    foreach (dialog[</a:t>
            </a:r>
            <a:r>
              <a:rPr lang="en-US" altLang="zh-TW" dirty="0" err="1"/>
              <a:t>i</a:t>
            </a:r>
            <a:r>
              <a:rPr lang="en-US" altLang="zh-TW" dirty="0"/>
              <a:t>]) begin</a:t>
            </a:r>
          </a:p>
          <a:p>
            <a:r>
              <a:rPr lang="en-US" altLang="zh-TW" dirty="0"/>
              <a:t>      $display ("%s", dialog[</a:t>
            </a:r>
            <a:r>
              <a:rPr lang="en-US" altLang="zh-TW" dirty="0" err="1"/>
              <a:t>i</a:t>
            </a:r>
            <a:r>
              <a:rPr lang="en-US" altLang="zh-TW" dirty="0"/>
              <a:t>]);</a:t>
            </a:r>
          </a:p>
          <a:p>
            <a:r>
              <a:rPr lang="en-US" altLang="zh-TW" dirty="0"/>
              <a:t>    end</a:t>
            </a:r>
          </a:p>
          <a:p>
            <a:r>
              <a:rPr lang="en-US" altLang="zh-TW" dirty="0"/>
              <a:t>  end</a:t>
            </a:r>
          </a:p>
          <a:p>
            <a:r>
              <a:rPr lang="en-US" altLang="zh-TW" dirty="0" err="1"/>
              <a:t>endmodule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623C9E7-1BA2-85EA-2E8C-FF4926BEE290}"/>
              </a:ext>
            </a:extLst>
          </p:cNvPr>
          <p:cNvSpPr txBox="1"/>
          <p:nvPr/>
        </p:nvSpPr>
        <p:spPr>
          <a:xfrm>
            <a:off x="9167004" y="2405484"/>
            <a:ext cx="2553419" cy="424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/>
              <a:t>模擬結果</a:t>
            </a:r>
            <a:r>
              <a:rPr lang="en-US" altLang="zh-TW" dirty="0"/>
              <a:t>:</a:t>
            </a:r>
          </a:p>
          <a:p>
            <a:r>
              <a:rPr lang="en-US" altLang="zh-TW" dirty="0"/>
              <a:t>Hello!</a:t>
            </a:r>
          </a:p>
          <a:p>
            <a:r>
              <a:rPr lang="en-US" altLang="zh-TW" dirty="0"/>
              <a:t>H</a:t>
            </a:r>
          </a:p>
          <a:p>
            <a:r>
              <a:rPr lang="en-US" altLang="zh-TW" dirty="0"/>
              <a:t>e</a:t>
            </a:r>
          </a:p>
          <a:p>
            <a:r>
              <a:rPr lang="en-US" altLang="zh-TW" dirty="0"/>
              <a:t>l</a:t>
            </a:r>
          </a:p>
          <a:p>
            <a:r>
              <a:rPr lang="en-US" altLang="zh-TW" dirty="0"/>
              <a:t>l</a:t>
            </a:r>
          </a:p>
          <a:p>
            <a:r>
              <a:rPr lang="en-US" altLang="zh-TW" dirty="0"/>
              <a:t>o</a:t>
            </a:r>
          </a:p>
          <a:p>
            <a:r>
              <a:rPr lang="en-US" altLang="zh-TW" dirty="0"/>
              <a:t>!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94726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A128C0-7773-014F-7C6D-62DAD2104B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60D45F-CC7C-734E-DA4A-9B1F2C358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String</a:t>
            </a:r>
            <a:r>
              <a:rPr lang="zh-TW" altLang="en-US" dirty="0"/>
              <a:t> </a:t>
            </a:r>
            <a:r>
              <a:rPr lang="en-US" altLang="zh-TW" dirty="0"/>
              <a:t>Operators (2/3)</a:t>
            </a:r>
            <a:endParaRPr lang="zh-TW" altLang="en-US" dirty="0"/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DA74415A-C5C6-2CED-3D78-7064B6BA792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944130" y="1386670"/>
            <a:ext cx="6303741" cy="5361383"/>
          </a:xfrm>
        </p:spPr>
      </p:pic>
    </p:spTree>
    <p:extLst>
      <p:ext uri="{BB962C8B-B14F-4D97-AF65-F5344CB8AC3E}">
        <p14:creationId xmlns:p14="http://schemas.microsoft.com/office/powerpoint/2010/main" val="359176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B53A1B-4903-8C82-2A70-6D8158D27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String</a:t>
            </a:r>
            <a:r>
              <a:rPr lang="zh-TW" altLang="en-US" dirty="0"/>
              <a:t> </a:t>
            </a:r>
            <a:r>
              <a:rPr lang="en-US" altLang="zh-TW" dirty="0"/>
              <a:t>Methods (3/3)</a:t>
            </a:r>
            <a:endParaRPr lang="zh-TW" altLang="en-US" dirty="0"/>
          </a:p>
        </p:txBody>
      </p:sp>
      <p:pic>
        <p:nvPicPr>
          <p:cNvPr id="12" name="內容版面配置區 11">
            <a:extLst>
              <a:ext uri="{FF2B5EF4-FFF2-40B4-BE49-F238E27FC236}">
                <a16:creationId xmlns:a16="http://schemas.microsoft.com/office/drawing/2014/main" id="{29B3190F-363A-C74B-0A10-528EC568D87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99847" y="1498155"/>
            <a:ext cx="6994434" cy="3861690"/>
          </a:xfrm>
          <a:ln>
            <a:solidFill>
              <a:schemeClr val="tx1"/>
            </a:solidFill>
          </a:ln>
        </p:spPr>
      </p:pic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6D627C6C-8ED2-B649-C27C-D233CA673A0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872378" y="2688536"/>
            <a:ext cx="5181600" cy="3957956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52483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E6EE4D-680C-80BA-FC65-D72255E2A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Enumeration (1/1)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C1FD75-DE32-B403-DDA4-09582B5E6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Enum </a:t>
            </a:r>
            <a:r>
              <a:rPr lang="zh-TW" altLang="en-US" dirty="0"/>
              <a:t>範例</a:t>
            </a:r>
            <a:endParaRPr lang="en-US" altLang="zh-TW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8E1A106-E83D-90FC-3E31-24BA6B943CBE}"/>
              </a:ext>
            </a:extLst>
          </p:cNvPr>
          <p:cNvSpPr txBox="1"/>
          <p:nvPr/>
        </p:nvSpPr>
        <p:spPr>
          <a:xfrm>
            <a:off x="9473240" y="6169709"/>
            <a:ext cx="1500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>
                <a:hlinkClick r:id="rId2"/>
              </a:rPr>
              <a:t>Enum </a:t>
            </a:r>
            <a:r>
              <a:rPr lang="zh-TW" altLang="en-US" sz="1800" dirty="0">
                <a:hlinkClick r:id="rId2"/>
              </a:rPr>
              <a:t>參考</a:t>
            </a:r>
            <a:endParaRPr lang="zh-TW" altLang="en-US" sz="1800" dirty="0"/>
          </a:p>
          <a:p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503E45A-45DF-EE54-4754-ED22D622CFC3}"/>
              </a:ext>
            </a:extLst>
          </p:cNvPr>
          <p:cNvSpPr txBox="1"/>
          <p:nvPr/>
        </p:nvSpPr>
        <p:spPr>
          <a:xfrm>
            <a:off x="1417607" y="2324970"/>
            <a:ext cx="9356786" cy="424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module tb;</a:t>
            </a:r>
          </a:p>
          <a:p>
            <a:r>
              <a:rPr lang="en-US" altLang="zh-TW" dirty="0"/>
              <a:t>	// "</a:t>
            </a:r>
            <a:r>
              <a:rPr lang="en-US" altLang="zh-TW" dirty="0" err="1"/>
              <a:t>e_true_false</a:t>
            </a:r>
            <a:r>
              <a:rPr lang="en-US" altLang="zh-TW" dirty="0"/>
              <a:t>" is a new data-type with two valid values: TRUE and FALSE</a:t>
            </a:r>
          </a:p>
          <a:p>
            <a:r>
              <a:rPr lang="en-US" altLang="zh-TW" dirty="0"/>
              <a:t>	typedef </a:t>
            </a:r>
            <a:r>
              <a:rPr lang="en-US" altLang="zh-TW" dirty="0" err="1"/>
              <a:t>enum</a:t>
            </a:r>
            <a:r>
              <a:rPr lang="en-US" altLang="zh-TW" dirty="0"/>
              <a:t> {TRUE, FALSE} </a:t>
            </a:r>
            <a:r>
              <a:rPr lang="en-US" altLang="zh-TW" dirty="0" err="1"/>
              <a:t>e_true_false</a:t>
            </a:r>
            <a:r>
              <a:rPr lang="en-US" altLang="zh-TW" dirty="0"/>
              <a:t>;</a:t>
            </a:r>
          </a:p>
          <a:p>
            <a:endParaRPr lang="en-US" altLang="zh-TW" dirty="0"/>
          </a:p>
          <a:p>
            <a:r>
              <a:rPr lang="en-US" altLang="zh-TW" dirty="0"/>
              <a:t>	initial begin</a:t>
            </a:r>
          </a:p>
          <a:p>
            <a:r>
              <a:rPr lang="en-US" altLang="zh-TW" dirty="0"/>
              <a:t>		// Declare a variable of type "</a:t>
            </a:r>
            <a:r>
              <a:rPr lang="en-US" altLang="zh-TW" dirty="0" err="1"/>
              <a:t>e_true_false</a:t>
            </a:r>
            <a:r>
              <a:rPr lang="en-US" altLang="zh-TW" dirty="0"/>
              <a:t>" that can store TRUE or FALSE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e_true_false</a:t>
            </a:r>
            <a:r>
              <a:rPr lang="en-US" altLang="zh-TW" dirty="0"/>
              <a:t>  answer;</a:t>
            </a:r>
          </a:p>
          <a:p>
            <a:endParaRPr lang="en-US" altLang="zh-TW" dirty="0"/>
          </a:p>
          <a:p>
            <a:r>
              <a:rPr lang="en-US" altLang="zh-TW" dirty="0"/>
              <a:t>		// Assign TRUE/FALSE to the enumerated variable</a:t>
            </a:r>
          </a:p>
          <a:p>
            <a:r>
              <a:rPr lang="en-US" altLang="zh-TW" dirty="0"/>
              <a:t>		answer = TRUE;</a:t>
            </a:r>
          </a:p>
          <a:p>
            <a:endParaRPr lang="en-US" altLang="zh-TW" dirty="0"/>
          </a:p>
          <a:p>
            <a:r>
              <a:rPr lang="en-US" altLang="zh-TW" dirty="0"/>
              <a:t>		// Display string value of the variable</a:t>
            </a:r>
          </a:p>
          <a:p>
            <a:r>
              <a:rPr lang="en-US" altLang="zh-TW" dirty="0"/>
              <a:t>		$display ("answer = %s", answer.name);</a:t>
            </a:r>
          </a:p>
          <a:p>
            <a:r>
              <a:rPr lang="en-US" altLang="zh-TW" dirty="0"/>
              <a:t>	end</a:t>
            </a:r>
          </a:p>
          <a:p>
            <a:r>
              <a:rPr lang="en-US" altLang="zh-TW" dirty="0" err="1"/>
              <a:t>endmodule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562649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8098B8-7EA2-367E-AB63-E809F17998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0CA856-8763-9925-B402-5B26C293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Array (1/8)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E524F9-F6A5-5935-E26B-D8E956CAA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分成</a:t>
            </a:r>
            <a:endParaRPr lang="en-US" altLang="zh-TW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Packed array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Unpacked array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EE5D0F8-DF84-B2E2-A2DB-C3F6905FB709}"/>
              </a:ext>
            </a:extLst>
          </p:cNvPr>
          <p:cNvSpPr txBox="1"/>
          <p:nvPr/>
        </p:nvSpPr>
        <p:spPr>
          <a:xfrm>
            <a:off x="1013604" y="3463733"/>
            <a:ext cx="10164793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module tb;</a:t>
            </a:r>
          </a:p>
          <a:p>
            <a:r>
              <a:rPr lang="en-US" altLang="zh-TW" dirty="0"/>
              <a:t>	bit [7:0] 	                    </a:t>
            </a:r>
            <a:r>
              <a:rPr lang="en-US" altLang="zh-TW" dirty="0" err="1"/>
              <a:t>m_data</a:t>
            </a:r>
            <a:r>
              <a:rPr lang="en-US" altLang="zh-TW" dirty="0"/>
              <a:t>;                 	// A vector or 1D packed array</a:t>
            </a:r>
          </a:p>
          <a:p>
            <a:r>
              <a:rPr lang="en-US" altLang="zh-TW" dirty="0"/>
              <a:t>                    bit [3:0][7:0] 	m_data0;	// multidimensional packed array, 4 bytes</a:t>
            </a:r>
          </a:p>
          <a:p>
            <a:r>
              <a:rPr lang="en-US" altLang="zh-TW" dirty="0"/>
              <a:t>                    bit [2:0][3:0][7:0] 	m_data1; 	// multidimensional packed array, 12 bytes</a:t>
            </a:r>
          </a:p>
          <a:p>
            <a:endParaRPr lang="en-US" altLang="zh-TW" dirty="0"/>
          </a:p>
          <a:p>
            <a:r>
              <a:rPr lang="en-US" altLang="zh-TW" dirty="0"/>
              <a:t>                    bit                                  </a:t>
            </a:r>
            <a:r>
              <a:rPr lang="en-US" altLang="zh-TW" dirty="0" err="1"/>
              <a:t>m_mem</a:t>
            </a:r>
            <a:r>
              <a:rPr lang="en-US" altLang="zh-TW" dirty="0"/>
              <a:t> [10]; 	// Unpacked</a:t>
            </a:r>
          </a:p>
          <a:p>
            <a:r>
              <a:rPr lang="en-US" altLang="zh-TW" dirty="0"/>
              <a:t>                    byte 	                    stack0 [2][4]; 	// Unpacked  2 rows, 4 cols</a:t>
            </a:r>
          </a:p>
          <a:p>
            <a:endParaRPr lang="en-US" altLang="zh-TW" dirty="0"/>
          </a:p>
          <a:p>
            <a:r>
              <a:rPr lang="en-US" altLang="zh-TW" dirty="0"/>
              <a:t>                    bit [3:0][7:0] 	stack1 [2][4]; 	// packed + unpacked array.</a:t>
            </a:r>
          </a:p>
          <a:p>
            <a:r>
              <a:rPr lang="en-US" altLang="zh-TW" dirty="0" err="1"/>
              <a:t>endmodule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280198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57E9FA-005C-A9D5-3B42-7E7A8D5C80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DDF988-CC9F-5760-154D-A20E2DB7D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Array (2/8)</a:t>
            </a:r>
            <a:endParaRPr lang="zh-TW" altLang="en-US" dirty="0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D856395B-2619-A09C-EBA9-AB15C5392650}"/>
              </a:ext>
            </a:extLst>
          </p:cNvPr>
          <p:cNvGrpSpPr/>
          <p:nvPr/>
        </p:nvGrpSpPr>
        <p:grpSpPr>
          <a:xfrm>
            <a:off x="608522" y="1551209"/>
            <a:ext cx="10974956" cy="5078313"/>
            <a:chOff x="-565749" y="1538078"/>
            <a:chExt cx="10974956" cy="5078313"/>
          </a:xfrm>
        </p:grpSpPr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A79327A7-CD3B-A5D8-8B9B-EC0EEAB0AC28}"/>
                </a:ext>
              </a:extLst>
            </p:cNvPr>
            <p:cNvSpPr txBox="1"/>
            <p:nvPr/>
          </p:nvSpPr>
          <p:spPr>
            <a:xfrm>
              <a:off x="-565749" y="1538078"/>
              <a:ext cx="7926957" cy="50783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module tb;</a:t>
              </a:r>
            </a:p>
            <a:p>
              <a:r>
                <a:rPr lang="en-US" altLang="zh-TW" dirty="0"/>
                <a:t>  </a:t>
              </a:r>
              <a:r>
                <a:rPr lang="zh-TW" altLang="en-US" dirty="0"/>
                <a:t>                  </a:t>
              </a:r>
              <a:r>
                <a:rPr lang="en-US" altLang="zh-TW" dirty="0"/>
                <a:t>bit [3:0][7:0] 	stack [2][4]; 		// 2 rows, 4 cols</a:t>
              </a:r>
            </a:p>
            <a:p>
              <a:endParaRPr lang="en-US" altLang="zh-TW" dirty="0"/>
            </a:p>
            <a:p>
              <a:r>
                <a:rPr lang="en-US" altLang="zh-TW" dirty="0"/>
                <a:t>	initial begin</a:t>
              </a:r>
            </a:p>
            <a:p>
              <a:r>
                <a:rPr lang="en-US" altLang="zh-TW" dirty="0"/>
                <a:t>	</a:t>
              </a:r>
              <a:r>
                <a:rPr lang="zh-TW" altLang="en-US" dirty="0"/>
                <a:t>       </a:t>
              </a:r>
              <a:r>
                <a:rPr lang="en-US" altLang="zh-TW" dirty="0"/>
                <a:t>// Assign random values to each slot of the stack</a:t>
              </a:r>
            </a:p>
            <a:p>
              <a:r>
                <a:rPr lang="en-US" altLang="zh-TW" dirty="0"/>
                <a:t>	</a:t>
              </a:r>
              <a:r>
                <a:rPr lang="zh-TW" altLang="en-US" dirty="0"/>
                <a:t>       </a:t>
              </a:r>
              <a:r>
                <a:rPr lang="en-US" altLang="zh-TW" dirty="0"/>
                <a:t>foreach (stack[</a:t>
              </a:r>
              <a:r>
                <a:rPr lang="en-US" altLang="zh-TW" dirty="0" err="1"/>
                <a:t>i</a:t>
              </a:r>
              <a:r>
                <a:rPr lang="en-US" altLang="zh-TW" dirty="0"/>
                <a:t>])</a:t>
              </a:r>
            </a:p>
            <a:p>
              <a:r>
                <a:rPr lang="en-US" altLang="zh-TW" dirty="0"/>
                <a:t>          </a:t>
              </a:r>
              <a:r>
                <a:rPr lang="zh-TW" altLang="en-US" dirty="0"/>
                <a:t>                   </a:t>
              </a:r>
              <a:r>
                <a:rPr lang="en-US" altLang="zh-TW" dirty="0"/>
                <a:t>foreach (stack[</a:t>
              </a:r>
              <a:r>
                <a:rPr lang="en-US" altLang="zh-TW" dirty="0" err="1"/>
                <a:t>i</a:t>
              </a:r>
              <a:r>
                <a:rPr lang="en-US" altLang="zh-TW" dirty="0"/>
                <a:t>][j]) begin</a:t>
              </a:r>
            </a:p>
            <a:p>
              <a:r>
                <a:rPr lang="en-US" altLang="zh-TW" dirty="0"/>
                <a:t>            </a:t>
              </a:r>
              <a:r>
                <a:rPr lang="zh-TW" altLang="en-US" dirty="0"/>
                <a:t>                    </a:t>
              </a:r>
              <a:r>
                <a:rPr lang="en-US" altLang="zh-TW" dirty="0"/>
                <a:t>stack[</a:t>
              </a:r>
              <a:r>
                <a:rPr lang="en-US" altLang="zh-TW" dirty="0" err="1"/>
                <a:t>i</a:t>
              </a:r>
              <a:r>
                <a:rPr lang="en-US" altLang="zh-TW" dirty="0"/>
                <a:t>][j] = $random;</a:t>
              </a:r>
            </a:p>
            <a:p>
              <a:r>
                <a:rPr lang="en-US" altLang="zh-TW" dirty="0"/>
                <a:t>            </a:t>
              </a:r>
              <a:r>
                <a:rPr lang="zh-TW" altLang="en-US" dirty="0"/>
                <a:t>                    </a:t>
              </a:r>
              <a:r>
                <a:rPr lang="en-US" altLang="zh-TW" dirty="0"/>
                <a:t>$display ("stack[%0d][%0d] = 0x%0h", </a:t>
              </a:r>
              <a:r>
                <a:rPr lang="en-US" altLang="zh-TW" dirty="0" err="1"/>
                <a:t>i</a:t>
              </a:r>
              <a:r>
                <a:rPr lang="en-US" altLang="zh-TW" dirty="0"/>
                <a:t>, j, stack[</a:t>
              </a:r>
              <a:r>
                <a:rPr lang="en-US" altLang="zh-TW" dirty="0" err="1"/>
                <a:t>i</a:t>
              </a:r>
              <a:r>
                <a:rPr lang="en-US" altLang="zh-TW" dirty="0"/>
                <a:t>][j]);</a:t>
              </a:r>
            </a:p>
            <a:p>
              <a:r>
                <a:rPr lang="en-US" altLang="zh-TW" dirty="0"/>
                <a:t>	</a:t>
              </a:r>
              <a:r>
                <a:rPr lang="zh-TW" altLang="en-US" dirty="0"/>
                <a:t>         </a:t>
              </a:r>
              <a:r>
                <a:rPr lang="en-US" altLang="zh-TW" dirty="0"/>
                <a:t>end</a:t>
              </a:r>
            </a:p>
            <a:p>
              <a:endParaRPr lang="en-US" altLang="zh-TW" dirty="0"/>
            </a:p>
            <a:p>
              <a:r>
                <a:rPr lang="zh-TW" altLang="en-US" dirty="0"/>
                <a:t>                           </a:t>
              </a:r>
              <a:r>
                <a:rPr lang="en-US" altLang="zh-TW" dirty="0"/>
                <a:t>// Print contents of the stack</a:t>
              </a:r>
            </a:p>
            <a:p>
              <a:r>
                <a:rPr lang="en-US" altLang="zh-TW" dirty="0"/>
                <a:t>	</a:t>
              </a:r>
              <a:r>
                <a:rPr lang="zh-TW" altLang="en-US" dirty="0"/>
                <a:t>       </a:t>
              </a:r>
              <a:r>
                <a:rPr lang="en-US" altLang="zh-TW" dirty="0"/>
                <a:t>$display ("stack = %p", stack);</a:t>
              </a:r>
            </a:p>
            <a:p>
              <a:endParaRPr lang="en-US" altLang="zh-TW" dirty="0"/>
            </a:p>
            <a:p>
              <a:r>
                <a:rPr lang="en-US" altLang="zh-TW" dirty="0"/>
                <a:t>	</a:t>
              </a:r>
              <a:r>
                <a:rPr lang="zh-TW" altLang="en-US" dirty="0"/>
                <a:t>      </a:t>
              </a:r>
              <a:r>
                <a:rPr lang="en-US" altLang="zh-TW" dirty="0"/>
                <a:t>// Print content of a given index</a:t>
              </a:r>
            </a:p>
            <a:p>
              <a:r>
                <a:rPr lang="en-US" altLang="zh-TW" dirty="0"/>
                <a:t>        </a:t>
              </a:r>
              <a:r>
                <a:rPr lang="zh-TW" altLang="en-US" dirty="0"/>
                <a:t>                  </a:t>
              </a:r>
              <a:r>
                <a:rPr lang="en-US" altLang="zh-TW" dirty="0"/>
                <a:t>$display("stack[0][0][2] = 0x%0h", stack[0][0][2]);</a:t>
              </a:r>
            </a:p>
            <a:p>
              <a:r>
                <a:rPr lang="zh-TW" altLang="en-US" dirty="0"/>
                <a:t>                   </a:t>
              </a:r>
              <a:r>
                <a:rPr lang="en-US" altLang="zh-TW" dirty="0"/>
                <a:t>end</a:t>
              </a:r>
            </a:p>
            <a:p>
              <a:r>
                <a:rPr lang="en-US" altLang="zh-TW" dirty="0" err="1"/>
                <a:t>endmodule</a:t>
              </a:r>
              <a:endParaRPr lang="zh-TW" altLang="en-US" dirty="0"/>
            </a:p>
          </p:txBody>
        </p:sp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A533A299-FEFE-ED8A-5CAE-4009044AB696}"/>
                </a:ext>
              </a:extLst>
            </p:cNvPr>
            <p:cNvSpPr txBox="1"/>
            <p:nvPr/>
          </p:nvSpPr>
          <p:spPr>
            <a:xfrm>
              <a:off x="7599872" y="1538078"/>
              <a:ext cx="2809335" cy="50783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模擬結果</a:t>
              </a:r>
              <a:r>
                <a:rPr lang="en-US" altLang="zh-TW" dirty="0"/>
                <a:t>:</a:t>
              </a:r>
            </a:p>
            <a:p>
              <a:r>
                <a:rPr lang="en-US" altLang="zh-TW" dirty="0"/>
                <a:t>stack[0][0] = 0x12153524</a:t>
              </a:r>
            </a:p>
            <a:p>
              <a:r>
                <a:rPr lang="en-US" altLang="zh-TW" dirty="0"/>
                <a:t>stack[0][1] = 0xc0895e81</a:t>
              </a:r>
            </a:p>
            <a:p>
              <a:r>
                <a:rPr lang="en-US" altLang="zh-TW" dirty="0"/>
                <a:t>stack[0][2] = 0x8484d609</a:t>
              </a:r>
            </a:p>
            <a:p>
              <a:r>
                <a:rPr lang="en-US" altLang="zh-TW" dirty="0"/>
                <a:t>stack[0][3] = 0xb1f05663</a:t>
              </a:r>
            </a:p>
            <a:p>
              <a:r>
                <a:rPr lang="en-US" altLang="zh-TW" dirty="0"/>
                <a:t>stack[1][0] = 0x6b97b0d</a:t>
              </a:r>
            </a:p>
            <a:p>
              <a:r>
                <a:rPr lang="en-US" altLang="zh-TW" dirty="0"/>
                <a:t>stack[1][1] = 0x46df998d</a:t>
              </a:r>
            </a:p>
            <a:p>
              <a:r>
                <a:rPr lang="en-US" altLang="zh-TW" dirty="0"/>
                <a:t>stack[1][2] = 0xb2c28465</a:t>
              </a:r>
            </a:p>
            <a:p>
              <a:r>
                <a:rPr lang="en-US" altLang="zh-TW" dirty="0"/>
                <a:t>stack[1][3] = 0x89375212</a:t>
              </a:r>
            </a:p>
            <a:p>
              <a:r>
                <a:rPr lang="en-US" altLang="zh-TW" dirty="0"/>
                <a:t>stack = '{'{'h12153524, 'hc0895e81, 'h8484d609, 'hb1f05663}, '{'h6b97b0d, 'h46df998d, 'hb2c28465, 'h89375212}}</a:t>
              </a:r>
            </a:p>
            <a:p>
              <a:r>
                <a:rPr lang="en-US" altLang="zh-TW" dirty="0">
                  <a:highlight>
                    <a:srgbClr val="FFFF00"/>
                  </a:highlight>
                </a:rPr>
                <a:t>stack[0][0][2] = 0x15</a:t>
              </a:r>
            </a:p>
            <a:p>
              <a:endParaRPr lang="en-US" altLang="zh-TW" dirty="0"/>
            </a:p>
            <a:p>
              <a:endParaRPr lang="en-US" altLang="zh-TW" dirty="0"/>
            </a:p>
            <a:p>
              <a:endParaRPr lang="zh-TW" altLang="en-US" dirty="0"/>
            </a:p>
          </p:txBody>
        </p:sp>
      </p:grp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5AE95A6A-DCF1-82B0-9656-C1AF20E12D40}"/>
              </a:ext>
            </a:extLst>
          </p:cNvPr>
          <p:cNvCxnSpPr/>
          <p:nvPr/>
        </p:nvCxnSpPr>
        <p:spPr>
          <a:xfrm>
            <a:off x="10394830" y="2122098"/>
            <a:ext cx="18115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65D36927-5663-5A10-D160-7A30D91BED52}"/>
              </a:ext>
            </a:extLst>
          </p:cNvPr>
          <p:cNvCxnSpPr/>
          <p:nvPr/>
        </p:nvCxnSpPr>
        <p:spPr>
          <a:xfrm>
            <a:off x="10639245" y="2122098"/>
            <a:ext cx="18115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E1C59BB9-73FA-105E-F7C2-0AE51EBB7D8A}"/>
              </a:ext>
            </a:extLst>
          </p:cNvPr>
          <p:cNvCxnSpPr/>
          <p:nvPr/>
        </p:nvCxnSpPr>
        <p:spPr>
          <a:xfrm>
            <a:off x="10866407" y="2122098"/>
            <a:ext cx="18115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1B368027-8A80-0071-F9CA-BDDDCA8EA70E}"/>
              </a:ext>
            </a:extLst>
          </p:cNvPr>
          <p:cNvCxnSpPr/>
          <p:nvPr/>
        </p:nvCxnSpPr>
        <p:spPr>
          <a:xfrm>
            <a:off x="11110822" y="2122098"/>
            <a:ext cx="18115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4C5F3B59-976F-8F8A-CF11-CE0AA0EEA29F}"/>
              </a:ext>
            </a:extLst>
          </p:cNvPr>
          <p:cNvCxnSpPr/>
          <p:nvPr/>
        </p:nvCxnSpPr>
        <p:spPr>
          <a:xfrm flipV="1">
            <a:off x="11291977" y="1311215"/>
            <a:ext cx="129397" cy="5952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1390347A-C282-DC94-5056-DF6ED6F35733}"/>
              </a:ext>
            </a:extLst>
          </p:cNvPr>
          <p:cNvSpPr txBox="1"/>
          <p:nvPr/>
        </p:nvSpPr>
        <p:spPr>
          <a:xfrm>
            <a:off x="11201399" y="1027906"/>
            <a:ext cx="10937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stack[0][0][0]</a:t>
            </a:r>
            <a:endParaRPr lang="zh-TW" altLang="en-US" sz="1200" dirty="0"/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A2516802-8AF6-5199-FBFB-2AC9E6077AD5}"/>
              </a:ext>
            </a:extLst>
          </p:cNvPr>
          <p:cNvCxnSpPr>
            <a:cxnSpLocks/>
            <a:endCxn id="17" idx="2"/>
          </p:cNvCxnSpPr>
          <p:nvPr/>
        </p:nvCxnSpPr>
        <p:spPr>
          <a:xfrm flipV="1">
            <a:off x="10973383" y="920954"/>
            <a:ext cx="43088" cy="9681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30462D1F-E436-0B24-95A4-26899AA01F3C}"/>
              </a:ext>
            </a:extLst>
          </p:cNvPr>
          <p:cNvSpPr txBox="1"/>
          <p:nvPr/>
        </p:nvSpPr>
        <p:spPr>
          <a:xfrm>
            <a:off x="10469592" y="643955"/>
            <a:ext cx="10937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stack[0][0][1]</a:t>
            </a:r>
            <a:endParaRPr lang="zh-TW" altLang="en-US" sz="1200" dirty="0"/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D625D852-9F5C-12A4-D014-32817629B9B8}"/>
              </a:ext>
            </a:extLst>
          </p:cNvPr>
          <p:cNvCxnSpPr>
            <a:cxnSpLocks/>
          </p:cNvCxnSpPr>
          <p:nvPr/>
        </p:nvCxnSpPr>
        <p:spPr>
          <a:xfrm flipH="1" flipV="1">
            <a:off x="10260043" y="1130446"/>
            <a:ext cx="446504" cy="7586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79CA675F-6D7F-467E-2B93-96F1C78195D7}"/>
              </a:ext>
            </a:extLst>
          </p:cNvPr>
          <p:cNvSpPr txBox="1"/>
          <p:nvPr/>
        </p:nvSpPr>
        <p:spPr>
          <a:xfrm>
            <a:off x="9394344" y="819827"/>
            <a:ext cx="10937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stack[0][0][2]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466346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35AED5-9DDE-D4E0-2C2A-3FD021E05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Dynamic Array </a:t>
            </a:r>
            <a:r>
              <a:rPr lang="zh-TW" altLang="en-US" dirty="0"/>
              <a:t>類似 </a:t>
            </a:r>
            <a:r>
              <a:rPr lang="en-US" altLang="zh-TW" dirty="0"/>
              <a:t>C++</a:t>
            </a:r>
            <a:r>
              <a:rPr lang="zh-TW" altLang="en-US" dirty="0"/>
              <a:t> 的 </a:t>
            </a:r>
            <a:r>
              <a:rPr lang="en-US" altLang="zh-TW" dirty="0"/>
              <a:t>new (</a:t>
            </a:r>
            <a:r>
              <a:rPr lang="zh-TW" altLang="en-US" dirty="0"/>
              <a:t>動態記憶體配置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可以在</a:t>
            </a:r>
            <a:r>
              <a:rPr lang="en-US" altLang="zh-TW" dirty="0"/>
              <a:t>run time</a:t>
            </a:r>
            <a:r>
              <a:rPr lang="zh-TW" altLang="en-US" dirty="0"/>
              <a:t>時，</a:t>
            </a:r>
            <a:r>
              <a:rPr lang="en-US" altLang="zh-TW" dirty="0"/>
              <a:t>create</a:t>
            </a:r>
            <a:r>
              <a:rPr lang="zh-TW" altLang="en-US" dirty="0"/>
              <a:t>出</a:t>
            </a:r>
            <a:r>
              <a:rPr lang="en-US" altLang="zh-TW" dirty="0"/>
              <a:t>array</a:t>
            </a:r>
            <a:r>
              <a:rPr lang="zh-TW" altLang="en-US" dirty="0"/>
              <a:t>的大小 </a:t>
            </a:r>
            <a:r>
              <a:rPr lang="en-US" altLang="zh-TW" dirty="0"/>
              <a:t>or </a:t>
            </a:r>
            <a:r>
              <a:rPr lang="zh-TW" altLang="en-US" dirty="0"/>
              <a:t>新增大小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B4A670BA-9B72-D2F6-CAE4-AB93EC681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Dynamic Array (3/8)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4912AB8-C121-C4F0-FEEB-0536760F29D4}"/>
              </a:ext>
            </a:extLst>
          </p:cNvPr>
          <p:cNvSpPr txBox="1"/>
          <p:nvPr/>
        </p:nvSpPr>
        <p:spPr>
          <a:xfrm>
            <a:off x="838200" y="3107333"/>
            <a:ext cx="6927274" cy="33855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module tb;</a:t>
            </a:r>
          </a:p>
          <a:p>
            <a:r>
              <a:rPr lang="en-US" altLang="zh-TW" sz="1600" dirty="0"/>
              <a:t>	// Create a dynamic array that can hold elements of type int</a:t>
            </a:r>
          </a:p>
          <a:p>
            <a:r>
              <a:rPr lang="en-US" altLang="zh-TW" sz="1600" dirty="0"/>
              <a:t>	int 	array [];</a:t>
            </a:r>
          </a:p>
          <a:p>
            <a:endParaRPr lang="en-US" altLang="zh-TW" sz="1600" dirty="0"/>
          </a:p>
          <a:p>
            <a:r>
              <a:rPr lang="en-US" altLang="zh-TW" sz="1600" dirty="0"/>
              <a:t>	initial begin</a:t>
            </a:r>
          </a:p>
          <a:p>
            <a:r>
              <a:rPr lang="en-US" altLang="zh-TW" sz="1600" dirty="0"/>
              <a:t>		// Create a size for the dynamic array -&gt; size here is 5</a:t>
            </a:r>
          </a:p>
          <a:p>
            <a:r>
              <a:rPr lang="en-US" altLang="zh-TW" sz="1600" dirty="0"/>
              <a:t>		// so that it can hold 5 values</a:t>
            </a:r>
          </a:p>
          <a:p>
            <a:r>
              <a:rPr lang="en-US" altLang="zh-TW" sz="1600" dirty="0"/>
              <a:t>		</a:t>
            </a:r>
            <a:r>
              <a:rPr lang="en-US" altLang="zh-TW" sz="1600" dirty="0">
                <a:solidFill>
                  <a:srgbClr val="FF0000"/>
                </a:solidFill>
              </a:rPr>
              <a:t>array = new [5];</a:t>
            </a:r>
          </a:p>
          <a:p>
            <a:endParaRPr lang="en-US" altLang="zh-TW" sz="1600" dirty="0"/>
          </a:p>
          <a:p>
            <a:r>
              <a:rPr lang="en-US" altLang="zh-TW" sz="1600" dirty="0"/>
              <a:t>		// Initialize the array with five values</a:t>
            </a:r>
          </a:p>
          <a:p>
            <a:r>
              <a:rPr lang="en-US" altLang="zh-TW" sz="1600" dirty="0"/>
              <a:t>		array = '{31, 67, 10, 4, 99};</a:t>
            </a:r>
          </a:p>
          <a:p>
            <a:r>
              <a:rPr lang="en-US" altLang="zh-TW" sz="1600" dirty="0"/>
              <a:t>	end</a:t>
            </a:r>
          </a:p>
          <a:p>
            <a:r>
              <a:rPr lang="en-US" altLang="zh-TW" sz="1600" dirty="0" err="1"/>
              <a:t>endmodule</a:t>
            </a:r>
            <a:endParaRPr lang="zh-TW" altLang="en-US" sz="1600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60802171-BDA9-F34D-CD19-40D9F5F92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991894"/>
            <a:ext cx="5924550" cy="13430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201020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134186-4C1C-9528-D991-CFD9BE857F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59ED8B-87F8-F81B-2583-13E66A49F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Dynamic Array (4/8)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1360DB0-9A54-92B5-E329-0017F35FA225}"/>
              </a:ext>
            </a:extLst>
          </p:cNvPr>
          <p:cNvSpPr txBox="1"/>
          <p:nvPr/>
        </p:nvSpPr>
        <p:spPr>
          <a:xfrm>
            <a:off x="968738" y="1354935"/>
            <a:ext cx="7066897" cy="54476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module tb;</a:t>
            </a:r>
          </a:p>
          <a:p>
            <a:r>
              <a:rPr lang="en-US" altLang="zh-TW" sz="1200" dirty="0"/>
              <a:t>	// Create two dynamic arrays of type int</a:t>
            </a:r>
          </a:p>
          <a:p>
            <a:r>
              <a:rPr lang="en-US" altLang="zh-TW" sz="1200" dirty="0"/>
              <a:t>	int array [];</a:t>
            </a:r>
          </a:p>
          <a:p>
            <a:r>
              <a:rPr lang="en-US" altLang="zh-TW" sz="1200" dirty="0"/>
              <a:t>	int id [];</a:t>
            </a:r>
          </a:p>
          <a:p>
            <a:endParaRPr lang="en-US" altLang="zh-TW" sz="1200" dirty="0"/>
          </a:p>
          <a:p>
            <a:r>
              <a:rPr lang="en-US" altLang="zh-TW" sz="1200" dirty="0"/>
              <a:t>	initial begin</a:t>
            </a:r>
          </a:p>
          <a:p>
            <a:r>
              <a:rPr lang="en-US" altLang="zh-TW" sz="1200" dirty="0"/>
              <a:t>		// Allocate 5 memory locations to "array" and initialize with values</a:t>
            </a:r>
          </a:p>
          <a:p>
            <a:r>
              <a:rPr lang="en-US" altLang="zh-TW" sz="1200" dirty="0"/>
              <a:t>		array = new [5];</a:t>
            </a:r>
          </a:p>
          <a:p>
            <a:r>
              <a:rPr lang="en-US" altLang="zh-TW" sz="1200" dirty="0"/>
              <a:t>		array = '{1, 2, 3, 4, 5};</a:t>
            </a:r>
          </a:p>
          <a:p>
            <a:endParaRPr lang="en-US" altLang="zh-TW" sz="1200" dirty="0"/>
          </a:p>
          <a:p>
            <a:r>
              <a:rPr lang="en-US" altLang="zh-TW" sz="1200" dirty="0"/>
              <a:t>		// Point "id" to "array"</a:t>
            </a:r>
          </a:p>
          <a:p>
            <a:r>
              <a:rPr lang="en-US" altLang="zh-TW" sz="1200" dirty="0"/>
              <a:t>		id = array;</a:t>
            </a:r>
          </a:p>
          <a:p>
            <a:endParaRPr lang="en-US" altLang="zh-TW" sz="1200" dirty="0"/>
          </a:p>
          <a:p>
            <a:r>
              <a:rPr lang="en-US" altLang="zh-TW" sz="1200" dirty="0"/>
              <a:t>		// Display contents of "id"</a:t>
            </a:r>
          </a:p>
          <a:p>
            <a:r>
              <a:rPr lang="en-US" altLang="zh-TW" sz="1200" dirty="0"/>
              <a:t>		$display ("id = %p", id);</a:t>
            </a:r>
          </a:p>
          <a:p>
            <a:endParaRPr lang="en-US" altLang="zh-TW" sz="1200" dirty="0"/>
          </a:p>
          <a:p>
            <a:r>
              <a:rPr lang="en-US" altLang="zh-TW" sz="1200" dirty="0"/>
              <a:t>		// Grow size by 1 and copy existing elements to the new </a:t>
            </a:r>
            <a:r>
              <a:rPr lang="en-US" altLang="zh-TW" sz="1200" dirty="0" err="1"/>
              <a:t>dyn.Array</a:t>
            </a:r>
            <a:r>
              <a:rPr lang="en-US" altLang="zh-TW" sz="1200" dirty="0"/>
              <a:t> "id"</a:t>
            </a:r>
          </a:p>
          <a:p>
            <a:r>
              <a:rPr lang="en-US" altLang="zh-TW" sz="1200" dirty="0"/>
              <a:t>		id = new [</a:t>
            </a:r>
            <a:r>
              <a:rPr lang="en-US" altLang="zh-TW" sz="1200" dirty="0" err="1"/>
              <a:t>id.size</a:t>
            </a:r>
            <a:r>
              <a:rPr lang="en-US" altLang="zh-TW" sz="1200" dirty="0"/>
              <a:t>() + 1] (id);</a:t>
            </a:r>
          </a:p>
          <a:p>
            <a:endParaRPr lang="en-US" altLang="zh-TW" sz="1200" dirty="0"/>
          </a:p>
          <a:p>
            <a:r>
              <a:rPr lang="en-US" altLang="zh-TW" sz="1200" dirty="0"/>
              <a:t>		// Assign value 6 to the newly added location [index 5]</a:t>
            </a:r>
          </a:p>
          <a:p>
            <a:r>
              <a:rPr lang="en-US" altLang="zh-TW" sz="1200" dirty="0"/>
              <a:t>		id [</a:t>
            </a:r>
            <a:r>
              <a:rPr lang="en-US" altLang="zh-TW" sz="1200" dirty="0" err="1"/>
              <a:t>id.size</a:t>
            </a:r>
            <a:r>
              <a:rPr lang="en-US" altLang="zh-TW" sz="1200" dirty="0"/>
              <a:t>() - 1] = 6;</a:t>
            </a:r>
          </a:p>
          <a:p>
            <a:endParaRPr lang="en-US" altLang="zh-TW" sz="1200" dirty="0"/>
          </a:p>
          <a:p>
            <a:r>
              <a:rPr lang="en-US" altLang="zh-TW" sz="1200" dirty="0"/>
              <a:t>		// Display contents of new "id"</a:t>
            </a:r>
          </a:p>
          <a:p>
            <a:r>
              <a:rPr lang="en-US" altLang="zh-TW" sz="1200" dirty="0"/>
              <a:t>		$display ("New id = %p", id);</a:t>
            </a:r>
          </a:p>
          <a:p>
            <a:endParaRPr lang="en-US" altLang="zh-TW" sz="1200" dirty="0"/>
          </a:p>
          <a:p>
            <a:r>
              <a:rPr lang="en-US" altLang="zh-TW" sz="1200" dirty="0"/>
              <a:t>		// Display size of both arrays</a:t>
            </a:r>
          </a:p>
          <a:p>
            <a:r>
              <a:rPr lang="en-US" altLang="zh-TW" sz="1200" dirty="0"/>
              <a:t>		$display ("</a:t>
            </a:r>
            <a:r>
              <a:rPr lang="en-US" altLang="zh-TW" sz="1200" dirty="0" err="1"/>
              <a:t>array.size</a:t>
            </a:r>
            <a:r>
              <a:rPr lang="en-US" altLang="zh-TW" sz="1200" dirty="0"/>
              <a:t>() = %0d, </a:t>
            </a:r>
            <a:r>
              <a:rPr lang="en-US" altLang="zh-TW" sz="1200" dirty="0" err="1"/>
              <a:t>id.size</a:t>
            </a:r>
            <a:r>
              <a:rPr lang="en-US" altLang="zh-TW" sz="1200" dirty="0"/>
              <a:t>() = %0d", </a:t>
            </a:r>
            <a:r>
              <a:rPr lang="en-US" altLang="zh-TW" sz="1200" dirty="0" err="1"/>
              <a:t>array.size</a:t>
            </a:r>
            <a:r>
              <a:rPr lang="en-US" altLang="zh-TW" sz="1200" dirty="0"/>
              <a:t>(), </a:t>
            </a:r>
            <a:r>
              <a:rPr lang="en-US" altLang="zh-TW" sz="1200" dirty="0" err="1"/>
              <a:t>id.size</a:t>
            </a:r>
            <a:r>
              <a:rPr lang="en-US" altLang="zh-TW" sz="1200" dirty="0"/>
              <a:t>());</a:t>
            </a:r>
          </a:p>
          <a:p>
            <a:r>
              <a:rPr lang="en-US" altLang="zh-TW" sz="1200" dirty="0"/>
              <a:t>	end</a:t>
            </a:r>
          </a:p>
          <a:p>
            <a:r>
              <a:rPr lang="en-US" altLang="zh-TW" sz="1200" dirty="0" err="1"/>
              <a:t>endmodule</a:t>
            </a:r>
            <a:endParaRPr lang="zh-TW" altLang="en-US" sz="12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310A429-3BC8-C042-117F-D9A855FDB43F}"/>
              </a:ext>
            </a:extLst>
          </p:cNvPr>
          <p:cNvSpPr txBox="1"/>
          <p:nvPr/>
        </p:nvSpPr>
        <p:spPr>
          <a:xfrm>
            <a:off x="8223750" y="1354935"/>
            <a:ext cx="2809335" cy="53553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/>
              <a:t>模擬結果</a:t>
            </a:r>
            <a:endParaRPr lang="en-US" altLang="zh-TW" dirty="0"/>
          </a:p>
          <a:p>
            <a:r>
              <a:rPr lang="en-US" altLang="zh-TW" dirty="0"/>
              <a:t>id = '{1, 2, 3, 4, 5}</a:t>
            </a:r>
          </a:p>
          <a:p>
            <a:r>
              <a:rPr lang="en-US" altLang="zh-TW" dirty="0"/>
              <a:t>New id = '{1, 2, 3, 4, 5, 6}</a:t>
            </a:r>
          </a:p>
          <a:p>
            <a:r>
              <a:rPr lang="en-US" altLang="zh-TW" dirty="0" err="1"/>
              <a:t>array.size</a:t>
            </a:r>
            <a:r>
              <a:rPr lang="en-US" altLang="zh-TW" dirty="0"/>
              <a:t>() = 5</a:t>
            </a:r>
          </a:p>
          <a:p>
            <a:r>
              <a:rPr lang="en-US" altLang="zh-TW" dirty="0"/>
              <a:t>, </a:t>
            </a:r>
            <a:r>
              <a:rPr lang="en-US" altLang="zh-TW" dirty="0" err="1"/>
              <a:t>id.size</a:t>
            </a:r>
            <a:r>
              <a:rPr lang="en-US" altLang="zh-TW" dirty="0"/>
              <a:t>() = 6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5564183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58A952-3034-8E15-7129-AD9D21F963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A49978-7B56-AE40-5A32-0FB1E5D75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associative array</a:t>
            </a:r>
            <a:r>
              <a:rPr lang="zh-TW" altLang="en-US" dirty="0"/>
              <a:t> 類似 </a:t>
            </a:r>
            <a:r>
              <a:rPr lang="en-US" altLang="zh-TW" dirty="0"/>
              <a:t>C++</a:t>
            </a:r>
            <a:r>
              <a:rPr lang="zh-TW" altLang="en-US" dirty="0"/>
              <a:t> 的 </a:t>
            </a:r>
            <a:r>
              <a:rPr lang="en-US" altLang="zh-TW" dirty="0"/>
              <a:t>map() or python </a:t>
            </a:r>
            <a:r>
              <a:rPr lang="zh-TW" altLang="en-US" dirty="0"/>
              <a:t>的 </a:t>
            </a:r>
            <a:r>
              <a:rPr lang="en-US" altLang="zh-TW" dirty="0" err="1"/>
              <a:t>dict</a:t>
            </a:r>
            <a:r>
              <a:rPr lang="en-US" altLang="zh-TW" dirty="0"/>
              <a:t>()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7ED710F3-B962-6D76-30DE-67F721442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Associative array(5/8)</a:t>
            </a:r>
            <a:endParaRPr lang="zh-TW" alt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575D0079-E1BB-2533-3B5C-19B90E539674}"/>
              </a:ext>
            </a:extLst>
          </p:cNvPr>
          <p:cNvSpPr txBox="1"/>
          <p:nvPr/>
        </p:nvSpPr>
        <p:spPr>
          <a:xfrm>
            <a:off x="2649682" y="2522557"/>
            <a:ext cx="6892636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module tb;</a:t>
            </a:r>
          </a:p>
          <a:p>
            <a:endParaRPr lang="en-US" altLang="zh-TW" sz="1400" dirty="0"/>
          </a:p>
          <a:p>
            <a:r>
              <a:rPr lang="en-US" altLang="zh-TW" sz="1400" dirty="0"/>
              <a:t>	int   	array1 [int]; 		// An integer array with integer index</a:t>
            </a:r>
          </a:p>
          <a:p>
            <a:r>
              <a:rPr lang="en-US" altLang="zh-TW" sz="1400" dirty="0"/>
              <a:t>	int   	array2 [string]; 	// An integer array with string index</a:t>
            </a:r>
          </a:p>
          <a:p>
            <a:r>
              <a:rPr lang="en-US" altLang="zh-TW" sz="1400" dirty="0"/>
              <a:t>	string  array3 [string]; 		// A string array with string index</a:t>
            </a:r>
          </a:p>
          <a:p>
            <a:endParaRPr lang="en-US" altLang="zh-TW" sz="1400" dirty="0"/>
          </a:p>
          <a:p>
            <a:r>
              <a:rPr lang="en-US" altLang="zh-TW" sz="1400" dirty="0"/>
              <a:t>  	initial begin</a:t>
            </a:r>
          </a:p>
          <a:p>
            <a:r>
              <a:rPr lang="en-US" altLang="zh-TW" sz="1400" dirty="0"/>
              <a:t>      	     // Initialize each dynamic array with some values</a:t>
            </a:r>
          </a:p>
          <a:p>
            <a:r>
              <a:rPr lang="en-US" altLang="zh-TW" sz="1400" dirty="0"/>
              <a:t>    	     array1 = '{ 1 : 22,</a:t>
            </a:r>
          </a:p>
          <a:p>
            <a:r>
              <a:rPr lang="en-US" altLang="zh-TW" sz="1400" dirty="0"/>
              <a:t>	            	6 : 34 };</a:t>
            </a:r>
          </a:p>
          <a:p>
            <a:endParaRPr lang="en-US" altLang="zh-TW" sz="1400" dirty="0"/>
          </a:p>
          <a:p>
            <a:r>
              <a:rPr lang="en-US" altLang="zh-TW" sz="1400" dirty="0"/>
              <a:t>	    array2 = '{ "Ross" : 100,</a:t>
            </a:r>
          </a:p>
          <a:p>
            <a:r>
              <a:rPr lang="en-US" altLang="zh-TW" sz="1400" dirty="0"/>
              <a:t>	            	"Joey" : 60 };</a:t>
            </a:r>
          </a:p>
          <a:p>
            <a:endParaRPr lang="en-US" altLang="zh-TW" sz="1400" dirty="0"/>
          </a:p>
          <a:p>
            <a:r>
              <a:rPr lang="en-US" altLang="zh-TW" sz="1400" dirty="0"/>
              <a:t>	    array3 = '{ "Apples" : "Oranges",</a:t>
            </a:r>
          </a:p>
          <a:p>
            <a:r>
              <a:rPr lang="en-US" altLang="zh-TW" sz="1400" dirty="0"/>
              <a:t>	            	"Pears" : "44" };</a:t>
            </a:r>
          </a:p>
          <a:p>
            <a:r>
              <a:rPr lang="en-US" altLang="zh-TW" sz="1400" dirty="0"/>
              <a:t>                          end</a:t>
            </a:r>
          </a:p>
          <a:p>
            <a:r>
              <a:rPr lang="en-US" altLang="zh-TW" sz="1400" dirty="0" err="1"/>
              <a:t>endmodule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54626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192E22-3468-B228-B29C-206326743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7EDC8AE-9B6C-8EA9-9515-481388EB4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 err="1"/>
              <a:t>Data_Type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/>
              <a:t>Control_Flow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Processes</a:t>
            </a:r>
          </a:p>
          <a:p>
            <a:pPr marL="514350" indent="-514350">
              <a:buFont typeface="+mj-lt"/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745943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CB4B05-5574-3C5C-1C1E-6261A62A56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C94D621F-E173-836F-D8BA-2605DEFDC2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80104" y="1942161"/>
            <a:ext cx="8831792" cy="4453731"/>
          </a:xfrm>
        </p:spPr>
      </p:pic>
      <p:sp>
        <p:nvSpPr>
          <p:cNvPr id="4" name="標題 1">
            <a:extLst>
              <a:ext uri="{FF2B5EF4-FFF2-40B4-BE49-F238E27FC236}">
                <a16:creationId xmlns:a16="http://schemas.microsoft.com/office/drawing/2014/main" id="{6F346C3A-D656-F393-93BB-A96930893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Associative array(6/8)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097563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6BDD3F-936F-0597-D66A-2274D1199D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DC36FBCC-42AD-2F92-154A-FA89BB493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Array Manipulation Methods(7/8)</a:t>
            </a:r>
            <a:endParaRPr lang="zh-TW" altLang="en-US" dirty="0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EB68FF04-4936-A445-BAD7-89C5316289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340" y="1358861"/>
            <a:ext cx="7945582" cy="3118009"/>
          </a:xfrm>
          <a:ln>
            <a:solidFill>
              <a:schemeClr val="tx1"/>
            </a:solidFill>
          </a:ln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B6B9BD61-B0CC-4EAA-D6AE-4CCDCA10E7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340" y="4579793"/>
            <a:ext cx="7800975" cy="21812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5154B4F1-2966-812A-889D-B920C55A46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684424"/>
            <a:ext cx="5879824" cy="21812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990180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331DD3-F59A-48D7-E596-283C589C5C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02C9D96A-4FC1-BD66-7AC9-AE314805F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Array Manipulation Methods(8/8)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9D73A48-3EF9-C4A5-2F98-613D06358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以上 </a:t>
            </a:r>
            <a:r>
              <a:rPr lang="en-US" altLang="zh-TW" dirty="0"/>
              <a:t>Method </a:t>
            </a:r>
            <a:r>
              <a:rPr lang="zh-TW" altLang="en-US" dirty="0"/>
              <a:t>可以搭配 </a:t>
            </a:r>
            <a:r>
              <a:rPr lang="en-US" altLang="zh-TW" dirty="0"/>
              <a:t>with()</a:t>
            </a:r>
            <a:r>
              <a:rPr lang="zh-TW" altLang="en-US" dirty="0"/>
              <a:t>，去篩選出想要的結果</a:t>
            </a: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DE4B93D0-4F56-F3D8-6E27-37ED01B6638C}"/>
              </a:ext>
            </a:extLst>
          </p:cNvPr>
          <p:cNvGrpSpPr/>
          <p:nvPr/>
        </p:nvGrpSpPr>
        <p:grpSpPr>
          <a:xfrm>
            <a:off x="2379518" y="2292120"/>
            <a:ext cx="7432964" cy="4524315"/>
            <a:chOff x="1052943" y="2292120"/>
            <a:chExt cx="7432964" cy="4524315"/>
          </a:xfrm>
        </p:grpSpPr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8DEE115E-547A-C5E4-D05C-0FDB7AA153AC}"/>
                </a:ext>
              </a:extLst>
            </p:cNvPr>
            <p:cNvSpPr txBox="1"/>
            <p:nvPr/>
          </p:nvSpPr>
          <p:spPr>
            <a:xfrm>
              <a:off x="1052943" y="2292120"/>
              <a:ext cx="4364184" cy="45243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1200" dirty="0"/>
                <a:t>module tb;</a:t>
              </a:r>
            </a:p>
            <a:p>
              <a:r>
                <a:rPr lang="en-US" altLang="zh-TW" sz="1200" dirty="0"/>
                <a:t>  int array[9] = '{4, 7, 2, 5, 7, 1, 6, 3, 1};</a:t>
              </a:r>
            </a:p>
            <a:p>
              <a:r>
                <a:rPr lang="en-US" altLang="zh-TW" sz="1200" dirty="0"/>
                <a:t>  int res[$];</a:t>
              </a:r>
            </a:p>
            <a:p>
              <a:endParaRPr lang="en-US" altLang="zh-TW" sz="1200" dirty="0"/>
            </a:p>
            <a:p>
              <a:r>
                <a:rPr lang="en-US" altLang="zh-TW" sz="1200" dirty="0"/>
                <a:t>  initial begin</a:t>
              </a:r>
            </a:p>
            <a:p>
              <a:r>
                <a:rPr lang="en-US" altLang="zh-TW" sz="1200" dirty="0"/>
                <a:t>    res = </a:t>
              </a:r>
              <a:r>
                <a:rPr lang="en-US" altLang="zh-TW" sz="1200" dirty="0" err="1"/>
                <a:t>array.find</a:t>
              </a:r>
              <a:r>
                <a:rPr lang="en-US" altLang="zh-TW" sz="1200" dirty="0"/>
                <a:t>(x) with (x &gt; 3);</a:t>
              </a:r>
            </a:p>
            <a:p>
              <a:r>
                <a:rPr lang="en-US" altLang="zh-TW" sz="1200" dirty="0"/>
                <a:t>    $display ("find(x)         : %p", res);</a:t>
              </a:r>
            </a:p>
            <a:p>
              <a:endParaRPr lang="en-US" altLang="zh-TW" sz="1200" dirty="0"/>
            </a:p>
            <a:p>
              <a:r>
                <a:rPr lang="en-US" altLang="zh-TW" sz="1200" dirty="0"/>
                <a:t>    res = </a:t>
              </a:r>
              <a:r>
                <a:rPr lang="en-US" altLang="zh-TW" sz="1200" dirty="0" err="1"/>
                <a:t>array.find_index</a:t>
              </a:r>
              <a:r>
                <a:rPr lang="en-US" altLang="zh-TW" sz="1200" dirty="0"/>
                <a:t> with (item == 4);</a:t>
              </a:r>
            </a:p>
            <a:p>
              <a:r>
                <a:rPr lang="en-US" altLang="zh-TW" sz="1200" dirty="0"/>
                <a:t>    $display ("</a:t>
              </a:r>
              <a:r>
                <a:rPr lang="en-US" altLang="zh-TW" sz="1200" dirty="0" err="1"/>
                <a:t>find_index</a:t>
              </a:r>
              <a:r>
                <a:rPr lang="en-US" altLang="zh-TW" sz="1200" dirty="0"/>
                <a:t>      : res[%0d] = 4", res[0]);</a:t>
              </a:r>
            </a:p>
            <a:p>
              <a:endParaRPr lang="en-US" altLang="zh-TW" sz="1200" dirty="0"/>
            </a:p>
            <a:p>
              <a:r>
                <a:rPr lang="en-US" altLang="zh-TW" sz="1200" dirty="0"/>
                <a:t>    res = </a:t>
              </a:r>
              <a:r>
                <a:rPr lang="en-US" altLang="zh-TW" sz="1200" dirty="0" err="1"/>
                <a:t>array.find_first</a:t>
              </a:r>
              <a:r>
                <a:rPr lang="en-US" altLang="zh-TW" sz="1200" dirty="0"/>
                <a:t> with (item &lt; 5 &amp; item &gt;= 3);</a:t>
              </a:r>
            </a:p>
            <a:p>
              <a:r>
                <a:rPr lang="en-US" altLang="zh-TW" sz="1200" dirty="0"/>
                <a:t>    $display ("</a:t>
              </a:r>
              <a:r>
                <a:rPr lang="en-US" altLang="zh-TW" sz="1200" dirty="0" err="1"/>
                <a:t>find_first</a:t>
              </a:r>
              <a:r>
                <a:rPr lang="en-US" altLang="zh-TW" sz="1200" dirty="0"/>
                <a:t>      : %p", res);</a:t>
              </a:r>
            </a:p>
            <a:p>
              <a:endParaRPr lang="en-US" altLang="zh-TW" sz="1200" dirty="0"/>
            </a:p>
            <a:p>
              <a:r>
                <a:rPr lang="en-US" altLang="zh-TW" sz="1200" dirty="0"/>
                <a:t>    res = </a:t>
              </a:r>
              <a:r>
                <a:rPr lang="en-US" altLang="zh-TW" sz="1200" dirty="0" err="1"/>
                <a:t>array.find_first_index</a:t>
              </a:r>
              <a:r>
                <a:rPr lang="en-US" altLang="zh-TW" sz="1200" dirty="0"/>
                <a:t>(x) with (x &gt; 5);</a:t>
              </a:r>
            </a:p>
            <a:p>
              <a:r>
                <a:rPr lang="en-US" altLang="zh-TW" sz="1200" dirty="0"/>
                <a:t>    $display ("</a:t>
              </a:r>
              <a:r>
                <a:rPr lang="en-US" altLang="zh-TW" sz="1200" dirty="0" err="1"/>
                <a:t>find_first_index</a:t>
              </a:r>
              <a:r>
                <a:rPr lang="en-US" altLang="zh-TW" sz="1200" dirty="0"/>
                <a:t>: %p", res);</a:t>
              </a:r>
            </a:p>
            <a:p>
              <a:endParaRPr lang="en-US" altLang="zh-TW" sz="1200" dirty="0"/>
            </a:p>
            <a:p>
              <a:r>
                <a:rPr lang="en-US" altLang="zh-TW" sz="1200" dirty="0"/>
                <a:t>    res = </a:t>
              </a:r>
              <a:r>
                <a:rPr lang="en-US" altLang="zh-TW" sz="1200" dirty="0" err="1"/>
                <a:t>array.find_last</a:t>
              </a:r>
              <a:r>
                <a:rPr lang="en-US" altLang="zh-TW" sz="1200" dirty="0"/>
                <a:t> with (item &lt;= 7 &amp; item &gt; 3);</a:t>
              </a:r>
            </a:p>
            <a:p>
              <a:r>
                <a:rPr lang="en-US" altLang="zh-TW" sz="1200" dirty="0"/>
                <a:t>    $display ("</a:t>
              </a:r>
              <a:r>
                <a:rPr lang="en-US" altLang="zh-TW" sz="1200" dirty="0" err="1"/>
                <a:t>find_last</a:t>
              </a:r>
              <a:r>
                <a:rPr lang="en-US" altLang="zh-TW" sz="1200" dirty="0"/>
                <a:t>       : %p", res);</a:t>
              </a:r>
            </a:p>
            <a:p>
              <a:endParaRPr lang="en-US" altLang="zh-TW" sz="1200" dirty="0"/>
            </a:p>
            <a:p>
              <a:r>
                <a:rPr lang="en-US" altLang="zh-TW" sz="1200" dirty="0"/>
                <a:t>    res = </a:t>
              </a:r>
              <a:r>
                <a:rPr lang="en-US" altLang="zh-TW" sz="1200" dirty="0" err="1"/>
                <a:t>array.find_last_index</a:t>
              </a:r>
              <a:r>
                <a:rPr lang="en-US" altLang="zh-TW" sz="1200" dirty="0"/>
                <a:t>(x) with (x &lt; 3);</a:t>
              </a:r>
            </a:p>
            <a:p>
              <a:r>
                <a:rPr lang="en-US" altLang="zh-TW" sz="1200" dirty="0"/>
                <a:t>    $display ("</a:t>
              </a:r>
              <a:r>
                <a:rPr lang="en-US" altLang="zh-TW" sz="1200" dirty="0" err="1"/>
                <a:t>find_last_index</a:t>
              </a:r>
              <a:r>
                <a:rPr lang="en-US" altLang="zh-TW" sz="1200" dirty="0"/>
                <a:t> : %p", res);</a:t>
              </a:r>
            </a:p>
            <a:p>
              <a:r>
                <a:rPr lang="en-US" altLang="zh-TW" sz="1200" dirty="0"/>
                <a:t>  end</a:t>
              </a:r>
            </a:p>
            <a:p>
              <a:r>
                <a:rPr lang="en-US" altLang="zh-TW" sz="1200" dirty="0" err="1"/>
                <a:t>endmodule</a:t>
              </a:r>
              <a:endParaRPr lang="zh-TW" altLang="en-US" sz="1200" dirty="0"/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FB2F5BC1-8894-4AC1-42C2-757AC4CAB6A8}"/>
                </a:ext>
              </a:extLst>
            </p:cNvPr>
            <p:cNvSpPr txBox="1"/>
            <p:nvPr/>
          </p:nvSpPr>
          <p:spPr>
            <a:xfrm>
              <a:off x="5631870" y="2292120"/>
              <a:ext cx="2854037" cy="45243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模擬結果</a:t>
              </a:r>
              <a:r>
                <a:rPr lang="en-US" altLang="zh-TW" dirty="0"/>
                <a:t>:</a:t>
              </a:r>
            </a:p>
            <a:p>
              <a:r>
                <a:rPr lang="en-US" altLang="zh-TW" dirty="0"/>
                <a:t>find(x)         : '{4, 7, 5, 7, 6}</a:t>
              </a:r>
            </a:p>
            <a:p>
              <a:r>
                <a:rPr lang="en-US" altLang="zh-TW" dirty="0" err="1"/>
                <a:t>find_index</a:t>
              </a:r>
              <a:r>
                <a:rPr lang="en-US" altLang="zh-TW" dirty="0"/>
                <a:t>      : res[0] = 4</a:t>
              </a:r>
            </a:p>
            <a:p>
              <a:r>
                <a:rPr lang="en-US" altLang="zh-TW" dirty="0" err="1"/>
                <a:t>find_first</a:t>
              </a:r>
              <a:r>
                <a:rPr lang="en-US" altLang="zh-TW" dirty="0"/>
                <a:t>      : '{4}</a:t>
              </a:r>
            </a:p>
            <a:p>
              <a:r>
                <a:rPr lang="en-US" altLang="zh-TW" dirty="0" err="1"/>
                <a:t>find_first_index</a:t>
              </a:r>
              <a:r>
                <a:rPr lang="en-US" altLang="zh-TW" dirty="0"/>
                <a:t>: '{1}</a:t>
              </a:r>
            </a:p>
            <a:p>
              <a:r>
                <a:rPr lang="en-US" altLang="zh-TW" dirty="0" err="1"/>
                <a:t>find_last</a:t>
              </a:r>
              <a:r>
                <a:rPr lang="en-US" altLang="zh-TW" dirty="0"/>
                <a:t>       : '{6}</a:t>
              </a:r>
            </a:p>
            <a:p>
              <a:r>
                <a:rPr lang="en-US" altLang="zh-TW" dirty="0" err="1"/>
                <a:t>find_last_index</a:t>
              </a:r>
              <a:r>
                <a:rPr lang="en-US" altLang="zh-TW" dirty="0"/>
                <a:t> : ‘{8}</a:t>
              </a:r>
            </a:p>
            <a:p>
              <a:endParaRPr lang="en-US" altLang="zh-TW" dirty="0"/>
            </a:p>
            <a:p>
              <a:endParaRPr lang="en-US" altLang="zh-TW" dirty="0"/>
            </a:p>
            <a:p>
              <a:endParaRPr lang="en-US" altLang="zh-TW" dirty="0"/>
            </a:p>
            <a:p>
              <a:endParaRPr lang="en-US" altLang="zh-TW" dirty="0"/>
            </a:p>
            <a:p>
              <a:endParaRPr lang="en-US" altLang="zh-TW" dirty="0"/>
            </a:p>
            <a:p>
              <a:endParaRPr lang="en-US" altLang="zh-TW" dirty="0"/>
            </a:p>
            <a:p>
              <a:endParaRPr lang="en-US" altLang="zh-TW" dirty="0"/>
            </a:p>
            <a:p>
              <a:endParaRPr lang="en-US" altLang="zh-TW" dirty="0"/>
            </a:p>
            <a:p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465782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2C3883-D7D1-8C78-811B-DE2129894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Queue (1/1)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80FF2E4-99D4-2C07-0250-CB36DEAE8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使用 </a:t>
            </a:r>
            <a:r>
              <a:rPr lang="en-US" altLang="zh-TW" dirty="0"/>
              <a:t>[$] </a:t>
            </a:r>
            <a:r>
              <a:rPr lang="zh-TW" altLang="en-US" dirty="0"/>
              <a:t>來宣告成</a:t>
            </a:r>
            <a:r>
              <a:rPr lang="en-US" altLang="zh-TW" dirty="0"/>
              <a:t>queue</a:t>
            </a:r>
          </a:p>
          <a:p>
            <a:pPr lvl="1"/>
            <a:r>
              <a:rPr lang="en-US" altLang="zh-TW" dirty="0"/>
              <a:t>Bounded queue</a:t>
            </a:r>
          </a:p>
          <a:p>
            <a:pPr lvl="2"/>
            <a:r>
              <a:rPr lang="en-US" altLang="zh-TW" dirty="0"/>
              <a:t>[</a:t>
            </a:r>
            <a:r>
              <a:rPr lang="en-US" altLang="zh-TW" dirty="0" err="1"/>
              <a:t>data_type</a:t>
            </a:r>
            <a:r>
              <a:rPr lang="en-US" altLang="zh-TW" dirty="0"/>
              <a:t>]  [</a:t>
            </a:r>
            <a:r>
              <a:rPr lang="en-US" altLang="zh-TW" dirty="0" err="1"/>
              <a:t>name_of_queue</a:t>
            </a:r>
            <a:r>
              <a:rPr lang="en-US" altLang="zh-TW" dirty="0"/>
              <a:t>] [$:N];</a:t>
            </a:r>
          </a:p>
          <a:p>
            <a:pPr lvl="2"/>
            <a:r>
              <a:rPr lang="en-US" altLang="zh-TW" dirty="0"/>
              <a:t>int 	</a:t>
            </a:r>
            <a:r>
              <a:rPr lang="en-US" altLang="zh-TW" dirty="0" err="1"/>
              <a:t>bounded_queue</a:t>
            </a:r>
            <a:r>
              <a:rPr lang="en-US" altLang="zh-TW" dirty="0"/>
              <a:t> [$:10]; 	// Depth 10</a:t>
            </a:r>
          </a:p>
          <a:p>
            <a:pPr lvl="2"/>
            <a:endParaRPr lang="en-US" altLang="zh-TW" dirty="0"/>
          </a:p>
          <a:p>
            <a:pPr lvl="2"/>
            <a:endParaRPr lang="en-US" altLang="zh-TW" dirty="0"/>
          </a:p>
          <a:p>
            <a:pPr lvl="1"/>
            <a:r>
              <a:rPr lang="en-US" altLang="zh-TW" dirty="0"/>
              <a:t>Unbounded queue</a:t>
            </a:r>
          </a:p>
          <a:p>
            <a:pPr lvl="2"/>
            <a:r>
              <a:rPr lang="en-US" altLang="zh-TW" dirty="0"/>
              <a:t>[</a:t>
            </a:r>
            <a:r>
              <a:rPr lang="en-US" altLang="zh-TW" dirty="0" err="1"/>
              <a:t>data_type</a:t>
            </a:r>
            <a:r>
              <a:rPr lang="en-US" altLang="zh-TW" dirty="0"/>
              <a:t>]  [</a:t>
            </a:r>
            <a:r>
              <a:rPr lang="en-US" altLang="zh-TW" dirty="0" err="1"/>
              <a:t>name_of_queue</a:t>
            </a:r>
            <a:r>
              <a:rPr lang="en-US" altLang="zh-TW" dirty="0"/>
              <a:t>] [$];</a:t>
            </a:r>
          </a:p>
          <a:p>
            <a:pPr lvl="2"/>
            <a:r>
              <a:rPr lang="en-US" altLang="zh-TW" dirty="0"/>
              <a:t>int 	</a:t>
            </a:r>
            <a:r>
              <a:rPr lang="en-US" altLang="zh-TW" dirty="0" err="1"/>
              <a:t>unbounded_queue</a:t>
            </a:r>
            <a:r>
              <a:rPr lang="en-US" altLang="zh-TW" dirty="0"/>
              <a:t> [$]; 	// Unlimited entries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C9909EE-B299-961E-4DFA-0C6F4CE3EF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753" y="1962150"/>
            <a:ext cx="4639531" cy="14668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68F1927-1D2C-DD9C-628F-5A20254ED8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753" y="5173799"/>
            <a:ext cx="4640400" cy="156734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81348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6303A7-79AC-31FE-7C18-5352918621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A619C4-B50A-9F79-5355-17C8A54C5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Structure (1/1)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3B196B7-3219-9B33-8C9D-502773006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分成 </a:t>
            </a:r>
            <a:r>
              <a:rPr lang="en-US" altLang="zh-TW" dirty="0"/>
              <a:t>packed &amp; unpacked struct</a:t>
            </a:r>
          </a:p>
          <a:p>
            <a:pPr lvl="1"/>
            <a:r>
              <a:rPr lang="en-US" altLang="zh-TW" dirty="0"/>
              <a:t>packed struct</a:t>
            </a:r>
          </a:p>
          <a:p>
            <a:pPr lvl="2"/>
            <a:r>
              <a:rPr lang="zh-TW" altLang="en-US" dirty="0"/>
              <a:t>使用 </a:t>
            </a:r>
            <a:r>
              <a:rPr lang="en-US" altLang="zh-TW" dirty="0"/>
              <a:t>packed </a:t>
            </a:r>
            <a:r>
              <a:rPr lang="zh-TW" altLang="en-US" dirty="0"/>
              <a:t>去宣告 </a:t>
            </a:r>
            <a:r>
              <a:rPr lang="en-US" altLang="zh-TW" dirty="0"/>
              <a:t>struct</a:t>
            </a:r>
            <a:r>
              <a:rPr lang="zh-TW" altLang="en-US" dirty="0"/>
              <a:t>，預設情況下它是無號的</a:t>
            </a:r>
            <a:endParaRPr lang="en-US" altLang="zh-TW" dirty="0"/>
          </a:p>
          <a:p>
            <a:pPr lvl="2"/>
            <a:r>
              <a:rPr lang="zh-TW" altLang="en-US" dirty="0"/>
              <a:t>資料以連續的位元方式儲存，沒有記憶體間隙</a:t>
            </a:r>
            <a:r>
              <a:rPr lang="en-US" altLang="zh-TW" dirty="0"/>
              <a:t>(padding)</a:t>
            </a:r>
          </a:p>
          <a:p>
            <a:pPr lvl="2"/>
            <a:r>
              <a:rPr lang="zh-TW" altLang="en-US" dirty="0"/>
              <a:t>所有成員緊密排列，類似於一個連續的位向量</a:t>
            </a:r>
            <a:r>
              <a:rPr lang="en-US" altLang="zh-TW" dirty="0"/>
              <a:t>(bit vector)</a:t>
            </a:r>
          </a:p>
          <a:p>
            <a:pPr lvl="2"/>
            <a:r>
              <a:rPr lang="zh-TW" altLang="en-US" dirty="0"/>
              <a:t>適合用於硬體設計中需要精確控制位元對應的場景，例如通訊協定封包或暫存器映射。</a:t>
            </a:r>
            <a:endParaRPr lang="en-US" altLang="zh-TW" dirty="0"/>
          </a:p>
          <a:p>
            <a:pPr lvl="2"/>
            <a:endParaRPr lang="en-US" altLang="zh-TW" dirty="0"/>
          </a:p>
          <a:p>
            <a:pPr lvl="1"/>
            <a:r>
              <a:rPr lang="en-US" altLang="zh-TW" dirty="0"/>
              <a:t>Packed Struct</a:t>
            </a:r>
            <a:r>
              <a:rPr lang="zh-TW" altLang="en-US" dirty="0"/>
              <a:t>：適合硬體設計，記憶體連續，支援位元操作，合成效率高，但限制於位元型別。</a:t>
            </a:r>
            <a:endParaRPr lang="en-US" altLang="zh-TW" dirty="0"/>
          </a:p>
          <a:p>
            <a:pPr lvl="1"/>
            <a:r>
              <a:rPr lang="en-US" altLang="zh-TW" dirty="0"/>
              <a:t>Unpacked Struct</a:t>
            </a:r>
            <a:r>
              <a:rPr lang="zh-TW" altLang="en-US" dirty="0"/>
              <a:t>：適合測試平台或軟體風格的資料結構，靈活但可能有記憶體間隙，合成效率較低。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9329460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B13BD9-8BA5-A8D2-FB6E-E72D3D1A4E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0A3B4E-2E47-6B00-39CA-15443D8423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Chapter 2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CC11A6F-0257-C09B-79F1-9E0A1C1185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err="1"/>
              <a:t>Control_Flow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5607470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18B1B3-7583-9D87-4408-96BBC243FF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7BE6DA-00AE-F59D-E09D-54F770813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Types of looping constructs (1/1)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2427AEE-18EB-5BAA-57DD-D77804D0DC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3061" y="2102247"/>
            <a:ext cx="8625877" cy="3810794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700032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59EEAB-F945-CCCC-5BB6-FF0F77A6D9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46DA6D-C004-8954-2EA8-9AE711C9B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Types of if-else statement (1/2)</a:t>
            </a:r>
            <a:endParaRPr lang="zh-TW" altLang="en-US" dirty="0"/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AA3F0585-FAAC-90F5-39EA-7B39EF4A3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分成三種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if-else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unique-if</a:t>
            </a:r>
          </a:p>
          <a:p>
            <a:pPr lvl="2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如果設計要求條件互斥且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必須有一個分支執行</a:t>
            </a:r>
            <a:endParaRPr lang="en-US" altLang="zh-TW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unique0-if</a:t>
            </a:r>
          </a:p>
          <a:p>
            <a:pPr lvl="2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如果設計要求條件互斥但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允許無匹配的情況</a:t>
            </a:r>
            <a:endParaRPr lang="en-US" altLang="zh-TW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priority-if</a:t>
            </a:r>
          </a:p>
          <a:p>
            <a:pPr lvl="2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如果設計需要明確的優先級（條件可能重疊）</a:t>
            </a:r>
          </a:p>
        </p:txBody>
      </p:sp>
    </p:spTree>
    <p:extLst>
      <p:ext uri="{BB962C8B-B14F-4D97-AF65-F5344CB8AC3E}">
        <p14:creationId xmlns:p14="http://schemas.microsoft.com/office/powerpoint/2010/main" val="33494852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CD9330-CF62-46D4-FE2A-66D3CDF8F0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DA8297-BB63-21A9-C936-65BA2733A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Types of if-else statement (2/2)</a:t>
            </a:r>
            <a:endParaRPr lang="zh-TW" altLang="en-US" dirty="0"/>
          </a:p>
        </p:txBody>
      </p:sp>
      <p:graphicFrame>
        <p:nvGraphicFramePr>
          <p:cNvPr id="3" name="內容版面配置區 2">
            <a:extLst>
              <a:ext uri="{FF2B5EF4-FFF2-40B4-BE49-F238E27FC236}">
                <a16:creationId xmlns:a16="http://schemas.microsoft.com/office/drawing/2014/main" id="{6B0C8CE8-6761-8C06-B857-F9FF791CFC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2824365"/>
              </p:ext>
            </p:extLst>
          </p:nvPr>
        </p:nvGraphicFramePr>
        <p:xfrm>
          <a:off x="838200" y="2159431"/>
          <a:ext cx="10515600" cy="36576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406257523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16692186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05117011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8096396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TW" altLang="en-US" dirty="0"/>
                        <a:t>特性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unique-if</a:t>
                      </a:r>
                      <a:endParaRPr 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unique0-if</a:t>
                      </a:r>
                      <a:endParaRPr lang="en-US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priority-if</a:t>
                      </a:r>
                      <a:endParaRPr lang="en-US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929864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TW" altLang="en-US" b="1" dirty="0">
                          <a:effectLst/>
                        </a:rPr>
                        <a:t>條件互斥性</a:t>
                      </a:r>
                      <a:endParaRPr lang="zh-TW" altLang="en-US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effectLst/>
                        </a:rPr>
                        <a:t>必須互斥</a:t>
                      </a:r>
                      <a:endParaRPr lang="zh-TW" altLang="en-US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effectLst/>
                        </a:rPr>
                        <a:t>必須互斥</a:t>
                      </a:r>
                      <a:endParaRPr lang="zh-TW" altLang="en-US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effectLst/>
                        </a:rPr>
                        <a:t>不要求互斥</a:t>
                      </a:r>
                      <a:endParaRPr lang="zh-TW" altLang="en-US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24825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TW" altLang="en-US" b="1">
                          <a:effectLst/>
                        </a:rPr>
                        <a:t>多條件同時為真</a:t>
                      </a:r>
                      <a:endParaRPr lang="zh-TW" altLang="en-US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effectLst/>
                        </a:rPr>
                        <a:t>報錯（違規）</a:t>
                      </a:r>
                      <a:endParaRPr lang="zh-TW" altLang="en-US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effectLst/>
                        </a:rPr>
                        <a:t>報錯（違規）</a:t>
                      </a:r>
                      <a:endParaRPr lang="zh-TW" altLang="en-US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effectLst/>
                        </a:rPr>
                        <a:t>按優先級執行第一個為真的分支</a:t>
                      </a:r>
                      <a:endParaRPr lang="zh-TW" altLang="en-US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637561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TW" altLang="en-US" b="1">
                          <a:effectLst/>
                        </a:rPr>
                        <a:t>無條件為真</a:t>
                      </a:r>
                      <a:endParaRPr lang="zh-TW" altLang="en-US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effectLst/>
                        </a:rPr>
                        <a:t>允許（執行 </a:t>
                      </a:r>
                      <a:r>
                        <a:rPr lang="en-US" altLang="zh-TW">
                          <a:effectLst/>
                        </a:rPr>
                        <a:t>else </a:t>
                      </a:r>
                      <a:r>
                        <a:rPr lang="zh-TW" altLang="en-US">
                          <a:effectLst/>
                        </a:rPr>
                        <a:t>或無動作）</a:t>
                      </a:r>
                      <a:endParaRPr lang="zh-TW" altLang="en-US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effectLst/>
                        </a:rPr>
                        <a:t>允許（無動作）</a:t>
                      </a:r>
                      <a:endParaRPr lang="zh-TW" altLang="en-US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effectLst/>
                        </a:rPr>
                        <a:t>允許（執行 </a:t>
                      </a:r>
                      <a:r>
                        <a:rPr lang="en-US" altLang="zh-TW" dirty="0">
                          <a:effectLst/>
                        </a:rPr>
                        <a:t>else </a:t>
                      </a:r>
                      <a:r>
                        <a:rPr lang="zh-TW" altLang="en-US" dirty="0">
                          <a:effectLst/>
                        </a:rPr>
                        <a:t>或無動作）</a:t>
                      </a:r>
                      <a:endParaRPr lang="zh-TW" altLang="en-US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0528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TW" altLang="en-US" b="1">
                          <a:effectLst/>
                        </a:rPr>
                        <a:t>優先級</a:t>
                      </a:r>
                      <a:endParaRPr lang="zh-TW" altLang="en-US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effectLst/>
                        </a:rPr>
                        <a:t>無優先級（假設互斥）</a:t>
                      </a:r>
                      <a:endParaRPr lang="zh-TW" altLang="en-US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effectLst/>
                        </a:rPr>
                        <a:t>無優先級（假設互斥）</a:t>
                      </a:r>
                      <a:endParaRPr lang="zh-TW" altLang="en-US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effectLst/>
                        </a:rPr>
                        <a:t>有明確優先級（從上到下）</a:t>
                      </a:r>
                      <a:endParaRPr lang="zh-TW" altLang="en-US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01391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TW" altLang="en-US" b="1">
                          <a:effectLst/>
                        </a:rPr>
                        <a:t>典型應用</a:t>
                      </a:r>
                      <a:endParaRPr lang="zh-TW" altLang="en-US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effectLst/>
                        </a:rPr>
                        <a:t>解碼器、互斥控制邏輯</a:t>
                      </a:r>
                      <a:endParaRPr lang="zh-TW" altLang="en-US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effectLst/>
                        </a:rPr>
                        <a:t>靈活的互斥邏輯</a:t>
                      </a:r>
                      <a:endParaRPr lang="zh-TW" altLang="en-US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effectLst/>
                        </a:rPr>
                        <a:t>優先級編碼器、仲裁器</a:t>
                      </a:r>
                      <a:endParaRPr lang="zh-TW" altLang="en-US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62497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TW" altLang="en-US" b="1" dirty="0">
                          <a:effectLst/>
                        </a:rPr>
                        <a:t>綜合優化</a:t>
                      </a:r>
                      <a:endParaRPr lang="zh-TW" altLang="en-US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effectLst/>
                        </a:rPr>
                        <a:t>假設互斥，可能生成更小電路</a:t>
                      </a:r>
                      <a:endParaRPr lang="zh-TW" altLang="en-US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effectLst/>
                        </a:rPr>
                        <a:t>假設互斥，允許無匹配</a:t>
                      </a:r>
                      <a:endParaRPr lang="zh-TW" altLang="en-US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effectLst/>
                        </a:rPr>
                        <a:t>生成優先級邏輯，可能更大電路</a:t>
                      </a:r>
                      <a:endParaRPr lang="zh-TW" altLang="en-US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1677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6745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B13E4E-2440-8D30-9150-4C05670D72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62297A-CF91-04C3-C760-A0A76A01E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Blocking &amp; Non-Blocking assignment statement (1/2)</a:t>
            </a:r>
            <a:endParaRPr lang="zh-TW" altLang="en-US" sz="3600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A41A0A4-526A-954F-A6B5-229295D93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賦值分為兩類</a:t>
            </a:r>
            <a:endParaRPr lang="en-US" altLang="zh-TW" dirty="0"/>
          </a:p>
          <a:p>
            <a:pPr marL="971550" lvl="1" indent="-514350">
              <a:buFont typeface="+mj-lt"/>
              <a:buAutoNum type="arabicPeriod"/>
            </a:pPr>
            <a:r>
              <a:rPr lang="zh-TW" altLang="en-US" dirty="0"/>
              <a:t>阻塞賦值 </a:t>
            </a:r>
            <a:r>
              <a:rPr lang="en-US" altLang="zh-TW" dirty="0"/>
              <a:t>(Blocking Assignment) </a:t>
            </a:r>
          </a:p>
          <a:p>
            <a:pPr lvl="2"/>
            <a:r>
              <a:rPr lang="zh-TW" altLang="en-US" dirty="0"/>
              <a:t>阻塞賦值是立即執行的，當前語句完成賦值後，才會執行下一條語句。</a:t>
            </a:r>
            <a:endParaRPr lang="en-US" altLang="zh-TW" dirty="0"/>
          </a:p>
          <a:p>
            <a:pPr marL="971550" lvl="1" indent="-514350">
              <a:buFont typeface="+mj-lt"/>
              <a:buAutoNum type="arabicPeriod"/>
            </a:pPr>
            <a:r>
              <a:rPr lang="zh-TW" altLang="en-US" dirty="0"/>
              <a:t>非阻塞賦值 </a:t>
            </a:r>
            <a:r>
              <a:rPr lang="en-US" altLang="zh-TW" dirty="0"/>
              <a:t>(Non-Blocking Assignment)</a:t>
            </a:r>
          </a:p>
          <a:p>
            <a:pPr lvl="2"/>
            <a:r>
              <a:rPr lang="zh-TW" altLang="en-US" dirty="0"/>
              <a:t>非阻塞賦值是延遲執行的，</a:t>
            </a:r>
            <a:br>
              <a:rPr lang="en-US" altLang="zh-TW" dirty="0"/>
            </a:br>
            <a:r>
              <a:rPr lang="zh-TW" altLang="en-US" dirty="0"/>
              <a:t>賦值操作在當前模擬時間步（</a:t>
            </a:r>
            <a:r>
              <a:rPr lang="en-US" altLang="zh-TW" dirty="0"/>
              <a:t>time step</a:t>
            </a:r>
            <a:r>
              <a:rPr lang="zh-TW" altLang="en-US" dirty="0"/>
              <a:t>）的調度階段完成。</a:t>
            </a:r>
          </a:p>
        </p:txBody>
      </p:sp>
    </p:spTree>
    <p:extLst>
      <p:ext uri="{BB962C8B-B14F-4D97-AF65-F5344CB8AC3E}">
        <p14:creationId xmlns:p14="http://schemas.microsoft.com/office/powerpoint/2010/main" val="2997544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B5D6F8-A2BB-777F-620B-B162C56ED4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Chapter 1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6D43279-6C9C-56DD-F8D5-F4D99B41D8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err="1"/>
              <a:t>Data_Type</a:t>
            </a:r>
            <a:endParaRPr lang="en-US" altLang="zh-TW" sz="4000" dirty="0"/>
          </a:p>
        </p:txBody>
      </p:sp>
    </p:spTree>
    <p:extLst>
      <p:ext uri="{BB962C8B-B14F-4D97-AF65-F5344CB8AC3E}">
        <p14:creationId xmlns:p14="http://schemas.microsoft.com/office/powerpoint/2010/main" val="35585494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C9084A-D001-8580-0A37-1BA5AE8DC8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48EDD2-F9BD-1E64-2AE0-25DD88EC3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Blocking &amp; Non-Blocking assignment statement (2/2)</a:t>
            </a:r>
            <a:endParaRPr lang="zh-TW" altLang="en-US" sz="3600" dirty="0"/>
          </a:p>
        </p:txBody>
      </p:sp>
      <p:graphicFrame>
        <p:nvGraphicFramePr>
          <p:cNvPr id="8" name="內容版面配置區 7">
            <a:extLst>
              <a:ext uri="{FF2B5EF4-FFF2-40B4-BE49-F238E27FC236}">
                <a16:creationId xmlns:a16="http://schemas.microsoft.com/office/drawing/2014/main" id="{F2D1DC93-CEEF-5E76-2040-446F3D7259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0537736"/>
              </p:ext>
            </p:extLst>
          </p:nvPr>
        </p:nvGraphicFramePr>
        <p:xfrm>
          <a:off x="838200" y="2466409"/>
          <a:ext cx="10515600" cy="292608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918063">
                  <a:extLst>
                    <a:ext uri="{9D8B030D-6E8A-4147-A177-3AD203B41FA5}">
                      <a16:colId xmlns:a16="http://schemas.microsoft.com/office/drawing/2014/main" val="1891592324"/>
                    </a:ext>
                  </a:extLst>
                </a:gridCol>
                <a:gridCol w="4441371">
                  <a:extLst>
                    <a:ext uri="{9D8B030D-6E8A-4147-A177-3AD203B41FA5}">
                      <a16:colId xmlns:a16="http://schemas.microsoft.com/office/drawing/2014/main" val="1858761629"/>
                    </a:ext>
                  </a:extLst>
                </a:gridCol>
                <a:gridCol w="4156166">
                  <a:extLst>
                    <a:ext uri="{9D8B030D-6E8A-4147-A177-3AD203B41FA5}">
                      <a16:colId xmlns:a16="http://schemas.microsoft.com/office/drawing/2014/main" val="13513514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TW" altLang="en-US"/>
                        <a:t>特性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阻塞賦值 </a:t>
                      </a:r>
                      <a:r>
                        <a:rPr lang="en-US" altLang="zh-TW" dirty="0"/>
                        <a:t>(=)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/>
                        <a:t>非阻塞賦值 </a:t>
                      </a:r>
                      <a:r>
                        <a:rPr lang="en-US" altLang="zh-TW"/>
                        <a:t>(&lt;=)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10073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TW" altLang="en-US" b="1">
                          <a:effectLst/>
                        </a:rPr>
                        <a:t>符號</a:t>
                      </a:r>
                      <a:endParaRPr lang="zh-TW" alt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effectLst/>
                        </a:rPr>
                        <a:t>=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effectLst/>
                        </a:rPr>
                        <a:t>&lt;=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71263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TW" altLang="en-US" b="1">
                          <a:effectLst/>
                        </a:rPr>
                        <a:t>執行時機</a:t>
                      </a:r>
                      <a:endParaRPr lang="zh-TW" alt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effectLst/>
                        </a:rPr>
                        <a:t>立即執行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effectLst/>
                        </a:rPr>
                        <a:t>延遲到模擬時間步結束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51566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TW" altLang="en-US" b="1">
                          <a:effectLst/>
                        </a:rPr>
                        <a:t>模擬行為</a:t>
                      </a:r>
                      <a:endParaRPr lang="zh-TW" alt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>
                          <a:effectLst/>
                        </a:rPr>
                        <a:t>順序執行，立即更新變數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effectLst/>
                        </a:rPr>
                        <a:t>並行執行，所有更新同時發生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16794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TW" altLang="en-US" b="1">
                          <a:effectLst/>
                        </a:rPr>
                        <a:t>變數影響</a:t>
                      </a:r>
                      <a:endParaRPr lang="zh-TW" alt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>
                          <a:effectLst/>
                        </a:rPr>
                        <a:t>後續語句使用更新後的值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effectLst/>
                        </a:rPr>
                        <a:t>後續語句使用舊值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03034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TW" altLang="en-US" b="1">
                          <a:effectLst/>
                        </a:rPr>
                        <a:t>典型應用</a:t>
                      </a:r>
                      <a:endParaRPr lang="zh-TW" alt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>
                          <a:effectLst/>
                        </a:rPr>
                        <a:t>組合邏輯（</a:t>
                      </a:r>
                      <a:r>
                        <a:rPr lang="en-US">
                          <a:effectLst/>
                        </a:rPr>
                        <a:t>always_comb）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effectLst/>
                        </a:rPr>
                        <a:t>時序邏輯（</a:t>
                      </a:r>
                      <a:r>
                        <a:rPr lang="en-US" dirty="0" err="1">
                          <a:effectLst/>
                        </a:rPr>
                        <a:t>always_ff</a:t>
                      </a:r>
                      <a:r>
                        <a:rPr lang="en-US" dirty="0">
                          <a:effectLst/>
                        </a:rPr>
                        <a:t>）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72338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TW" altLang="en-US" b="1">
                          <a:effectLst/>
                        </a:rPr>
                        <a:t>硬體對應</a:t>
                      </a:r>
                      <a:endParaRPr lang="zh-TW" alt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>
                          <a:effectLst/>
                        </a:rPr>
                        <a:t>模擬連線或組合邏輯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effectLst/>
                        </a:rPr>
                        <a:t>模擬寄存器或觸發器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132236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TW" altLang="en-US" b="1">
                          <a:effectLst/>
                        </a:rPr>
                        <a:t>潛在風險</a:t>
                      </a:r>
                      <a:endParaRPr lang="zh-TW" alt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>
                          <a:effectLst/>
                        </a:rPr>
                        <a:t>在時序邏輯中可能導致 </a:t>
                      </a:r>
                      <a:r>
                        <a:rPr lang="en-US">
                          <a:effectLst/>
                        </a:rPr>
                        <a:t>race condition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effectLst/>
                        </a:rPr>
                        <a:t>在組合邏輯中可能導致不必要延遲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41939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20424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00125B-B640-54E5-2AA2-69D2AA8C7E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CD1E13-904F-AC36-7145-DBE8749A7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Function &amp; Task </a:t>
            </a:r>
            <a:r>
              <a:rPr lang="en-US" altLang="zh-TW"/>
              <a:t>(1/2)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73DBF86-4806-58C3-B255-578731156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Task</a:t>
            </a:r>
          </a:p>
          <a:p>
            <a:pPr lvl="1"/>
            <a:r>
              <a:rPr lang="zh-TW" altLang="en-US" dirty="0"/>
              <a:t>可以消耗時間，使用</a:t>
            </a:r>
            <a:r>
              <a:rPr lang="en-US" altLang="zh-TW" dirty="0"/>
              <a:t>input, output, </a:t>
            </a:r>
            <a:r>
              <a:rPr lang="en-US" altLang="zh-TW" dirty="0" err="1"/>
              <a:t>inout</a:t>
            </a:r>
            <a:r>
              <a:rPr lang="en-US" altLang="zh-TW" dirty="0"/>
              <a:t> </a:t>
            </a:r>
            <a:r>
              <a:rPr lang="zh-TW" altLang="en-US" dirty="0"/>
              <a:t>來傳遞參數</a:t>
            </a:r>
            <a:endParaRPr lang="en-US" altLang="zh-TW" dirty="0"/>
          </a:p>
          <a:p>
            <a:pPr lvl="1"/>
            <a:r>
              <a:rPr lang="zh-TW" altLang="en-US" dirty="0"/>
              <a:t>沒有</a:t>
            </a:r>
            <a:r>
              <a:rPr lang="en-US" altLang="zh-TW" dirty="0"/>
              <a:t>return</a:t>
            </a:r>
            <a:r>
              <a:rPr lang="zh-TW" altLang="en-US" dirty="0"/>
              <a:t>值</a:t>
            </a:r>
            <a:endParaRPr lang="en-US" altLang="zh-TW" dirty="0"/>
          </a:p>
          <a:p>
            <a:pPr lvl="1"/>
            <a:endParaRPr lang="en-US" altLang="zh-TW" dirty="0"/>
          </a:p>
          <a:p>
            <a:r>
              <a:rPr lang="en-US" altLang="zh-TW" dirty="0"/>
              <a:t>Function</a:t>
            </a:r>
          </a:p>
          <a:p>
            <a:pPr lvl="1"/>
            <a:r>
              <a:rPr lang="en-US" altLang="zh-TW" dirty="0"/>
              <a:t>Function </a:t>
            </a:r>
            <a:r>
              <a:rPr lang="zh-TW" altLang="en-US" dirty="0"/>
              <a:t>不可以消耗時間，所以不能有以下時間控制</a:t>
            </a:r>
            <a:r>
              <a:rPr lang="en-US" altLang="zh-TW" dirty="0"/>
              <a:t>statements</a:t>
            </a:r>
          </a:p>
          <a:p>
            <a:pPr lvl="2"/>
            <a:r>
              <a:rPr lang="en-US" altLang="zh-TW" dirty="0"/>
              <a:t>@, #, fork join, or wait</a:t>
            </a:r>
          </a:p>
          <a:p>
            <a:pPr lvl="1"/>
            <a:r>
              <a:rPr lang="en-US" altLang="zh-TW" dirty="0"/>
              <a:t>Function</a:t>
            </a:r>
            <a:r>
              <a:rPr lang="zh-TW" altLang="en-US" dirty="0"/>
              <a:t>不能呼叫 </a:t>
            </a:r>
            <a:r>
              <a:rPr lang="en-US" altLang="zh-TW" dirty="0"/>
              <a:t>task</a:t>
            </a:r>
            <a:r>
              <a:rPr lang="zh-TW" altLang="en-US" dirty="0"/>
              <a:t>，因為 </a:t>
            </a:r>
            <a:r>
              <a:rPr lang="en-US" altLang="zh-TW" dirty="0"/>
              <a:t>task </a:t>
            </a:r>
            <a:r>
              <a:rPr lang="zh-TW" altLang="en-US" dirty="0"/>
              <a:t>可以消耗時間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286344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10FDD6-BAC4-6B2B-F173-428BDA97BC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0421B0-EAD6-ED34-6602-5DEBAD693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Function &amp; Task (2/2)</a:t>
            </a:r>
            <a:endParaRPr lang="zh-TW" altLang="en-US" dirty="0"/>
          </a:p>
        </p:txBody>
      </p:sp>
      <p:graphicFrame>
        <p:nvGraphicFramePr>
          <p:cNvPr id="3" name="內容版面配置區 2">
            <a:extLst>
              <a:ext uri="{FF2B5EF4-FFF2-40B4-BE49-F238E27FC236}">
                <a16:creationId xmlns:a16="http://schemas.microsoft.com/office/drawing/2014/main" id="{5EC1A54D-2706-07D6-4E6C-DC7FBD29FB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7194851"/>
              </p:ext>
            </p:extLst>
          </p:nvPr>
        </p:nvGraphicFramePr>
        <p:xfrm>
          <a:off x="1190080" y="1816857"/>
          <a:ext cx="9811839" cy="43950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3270613">
                  <a:extLst>
                    <a:ext uri="{9D8B030D-6E8A-4147-A177-3AD203B41FA5}">
                      <a16:colId xmlns:a16="http://schemas.microsoft.com/office/drawing/2014/main" val="4236410290"/>
                    </a:ext>
                  </a:extLst>
                </a:gridCol>
                <a:gridCol w="3270613">
                  <a:extLst>
                    <a:ext uri="{9D8B030D-6E8A-4147-A177-3AD203B41FA5}">
                      <a16:colId xmlns:a16="http://schemas.microsoft.com/office/drawing/2014/main" val="1031527539"/>
                    </a:ext>
                  </a:extLst>
                </a:gridCol>
                <a:gridCol w="3270613">
                  <a:extLst>
                    <a:ext uri="{9D8B030D-6E8A-4147-A177-3AD203B41FA5}">
                      <a16:colId xmlns:a16="http://schemas.microsoft.com/office/drawing/2014/main" val="3293534543"/>
                    </a:ext>
                  </a:extLst>
                </a:gridCol>
              </a:tblGrid>
              <a:tr h="341281">
                <a:tc>
                  <a:txBody>
                    <a:bodyPr/>
                    <a:lstStyle/>
                    <a:p>
                      <a:r>
                        <a:rPr lang="zh-TW" altLang="en-US" sz="1700"/>
                        <a:t>特性</a:t>
                      </a:r>
                    </a:p>
                  </a:txBody>
                  <a:tcPr marL="85320" marR="85320" marT="42660" marB="42660" anchor="ctr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Function</a:t>
                      </a:r>
                    </a:p>
                  </a:txBody>
                  <a:tcPr marL="85320" marR="85320" marT="42660" marB="42660" anchor="ctr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Task</a:t>
                      </a:r>
                    </a:p>
                  </a:txBody>
                  <a:tcPr marL="85320" marR="85320" marT="42660" marB="42660" anchor="ctr"/>
                </a:tc>
                <a:extLst>
                  <a:ext uri="{0D108BD9-81ED-4DB2-BD59-A6C34878D82A}">
                    <a16:rowId xmlns:a16="http://schemas.microsoft.com/office/drawing/2014/main" val="1040889488"/>
                  </a:ext>
                </a:extLst>
              </a:tr>
              <a:tr h="597242">
                <a:tc>
                  <a:txBody>
                    <a:bodyPr/>
                    <a:lstStyle/>
                    <a:p>
                      <a:r>
                        <a:rPr lang="zh-TW" altLang="en-US" sz="1700" b="1">
                          <a:effectLst/>
                        </a:rPr>
                        <a:t>模擬時間</a:t>
                      </a:r>
                      <a:endParaRPr lang="zh-TW" altLang="en-US" sz="1700">
                        <a:effectLst/>
                      </a:endParaRPr>
                    </a:p>
                  </a:txBody>
                  <a:tcPr marL="85320" marR="85320" marT="42660" marB="42660" anchor="ctr"/>
                </a:tc>
                <a:tc>
                  <a:txBody>
                    <a:bodyPr/>
                    <a:lstStyle/>
                    <a:p>
                      <a:r>
                        <a:rPr lang="zh-TW" altLang="en-US" sz="1700" dirty="0">
                          <a:effectLst/>
                        </a:rPr>
                        <a:t>不消耗模擬時間（立即執行）</a:t>
                      </a:r>
                    </a:p>
                  </a:txBody>
                  <a:tcPr marL="85320" marR="85320" marT="42660" marB="4266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700">
                          <a:effectLst/>
                        </a:rPr>
                        <a:t>可以消耗模擬時間（支持延遲、等待）</a:t>
                      </a:r>
                    </a:p>
                  </a:txBody>
                  <a:tcPr marL="85320" marR="85320" marT="42660" marB="4266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553322"/>
                  </a:ext>
                </a:extLst>
              </a:tr>
              <a:tr h="597242">
                <a:tc>
                  <a:txBody>
                    <a:bodyPr/>
                    <a:lstStyle/>
                    <a:p>
                      <a:r>
                        <a:rPr lang="zh-TW" altLang="en-US" sz="1700" b="1">
                          <a:effectLst/>
                        </a:rPr>
                        <a:t>返回值</a:t>
                      </a:r>
                      <a:endParaRPr lang="zh-TW" altLang="en-US" sz="1700">
                        <a:effectLst/>
                      </a:endParaRPr>
                    </a:p>
                  </a:txBody>
                  <a:tcPr marL="85320" marR="85320" marT="42660" marB="42660" anchor="ctr"/>
                </a:tc>
                <a:tc>
                  <a:txBody>
                    <a:bodyPr/>
                    <a:lstStyle/>
                    <a:p>
                      <a:r>
                        <a:rPr lang="zh-TW" altLang="en-US" sz="1700" dirty="0">
                          <a:effectLst/>
                        </a:rPr>
                        <a:t>可以有返回值（默認為 </a:t>
                      </a:r>
                      <a:r>
                        <a:rPr lang="en-US" sz="1700" dirty="0">
                          <a:effectLst/>
                        </a:rPr>
                        <a:t>void）</a:t>
                      </a:r>
                    </a:p>
                  </a:txBody>
                  <a:tcPr marL="85320" marR="85320" marT="42660" marB="4266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700">
                          <a:effectLst/>
                        </a:rPr>
                        <a:t>無返回值（僅通過 </a:t>
                      </a:r>
                      <a:r>
                        <a:rPr lang="en-US" altLang="zh-TW" sz="1700">
                          <a:effectLst/>
                        </a:rPr>
                        <a:t>output/inout </a:t>
                      </a:r>
                      <a:r>
                        <a:rPr lang="zh-TW" altLang="en-US" sz="1700">
                          <a:effectLst/>
                        </a:rPr>
                        <a:t>傳遞結果）</a:t>
                      </a:r>
                    </a:p>
                  </a:txBody>
                  <a:tcPr marL="85320" marR="85320" marT="42660" marB="4266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316018"/>
                  </a:ext>
                </a:extLst>
              </a:tr>
              <a:tr h="341281">
                <a:tc>
                  <a:txBody>
                    <a:bodyPr/>
                    <a:lstStyle/>
                    <a:p>
                      <a:r>
                        <a:rPr lang="zh-TW" altLang="en-US" sz="1700" b="1">
                          <a:effectLst/>
                        </a:rPr>
                        <a:t>語法結構</a:t>
                      </a:r>
                      <a:endParaRPr lang="zh-TW" altLang="en-US" sz="1700">
                        <a:effectLst/>
                      </a:endParaRPr>
                    </a:p>
                  </a:txBody>
                  <a:tcPr marL="85320" marR="85320" marT="42660" marB="42660" anchor="ctr"/>
                </a:tc>
                <a:tc>
                  <a:txBody>
                    <a:bodyPr/>
                    <a:lstStyle/>
                    <a:p>
                      <a:r>
                        <a:rPr lang="zh-TW" altLang="en-US" sz="1700">
                          <a:effectLst/>
                        </a:rPr>
                        <a:t>使用 </a:t>
                      </a:r>
                      <a:r>
                        <a:rPr lang="en-US" sz="1700">
                          <a:effectLst/>
                        </a:rPr>
                        <a:t>function </a:t>
                      </a:r>
                      <a:r>
                        <a:rPr lang="zh-TW" altLang="en-US" sz="1700">
                          <a:effectLst/>
                        </a:rPr>
                        <a:t>和 </a:t>
                      </a:r>
                      <a:r>
                        <a:rPr lang="en-US" sz="1700">
                          <a:effectLst/>
                        </a:rPr>
                        <a:t>endfunction</a:t>
                      </a:r>
                    </a:p>
                  </a:txBody>
                  <a:tcPr marL="85320" marR="85320" marT="42660" marB="4266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700" dirty="0">
                          <a:effectLst/>
                        </a:rPr>
                        <a:t>使用 </a:t>
                      </a:r>
                      <a:r>
                        <a:rPr lang="en-US" sz="1700" dirty="0">
                          <a:effectLst/>
                        </a:rPr>
                        <a:t>task </a:t>
                      </a:r>
                      <a:r>
                        <a:rPr lang="zh-TW" altLang="en-US" sz="1700" dirty="0">
                          <a:effectLst/>
                        </a:rPr>
                        <a:t>和 </a:t>
                      </a:r>
                      <a:r>
                        <a:rPr lang="en-US" sz="1700" dirty="0" err="1">
                          <a:effectLst/>
                        </a:rPr>
                        <a:t>endtask</a:t>
                      </a:r>
                      <a:endParaRPr lang="en-US" sz="1700" dirty="0">
                        <a:effectLst/>
                      </a:endParaRPr>
                    </a:p>
                  </a:txBody>
                  <a:tcPr marL="85320" marR="85320" marT="42660" marB="4266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6878939"/>
                  </a:ext>
                </a:extLst>
              </a:tr>
              <a:tr h="597242">
                <a:tc>
                  <a:txBody>
                    <a:bodyPr/>
                    <a:lstStyle/>
                    <a:p>
                      <a:r>
                        <a:rPr lang="zh-TW" altLang="en-US" sz="1700" b="1">
                          <a:effectLst/>
                        </a:rPr>
                        <a:t>時序控制</a:t>
                      </a:r>
                      <a:endParaRPr lang="zh-TW" altLang="en-US" sz="1700">
                        <a:effectLst/>
                      </a:endParaRPr>
                    </a:p>
                  </a:txBody>
                  <a:tcPr marL="85320" marR="85320" marT="42660" marB="42660" anchor="ctr"/>
                </a:tc>
                <a:tc>
                  <a:txBody>
                    <a:bodyPr/>
                    <a:lstStyle/>
                    <a:p>
                      <a:r>
                        <a:rPr lang="zh-TW" altLang="en-US" sz="1700">
                          <a:effectLst/>
                        </a:rPr>
                        <a:t>不能包含時序控制語句（如 </a:t>
                      </a:r>
                      <a:r>
                        <a:rPr lang="en-US" altLang="zh-TW" sz="1700">
                          <a:effectLst/>
                        </a:rPr>
                        <a:t>#</a:t>
                      </a:r>
                      <a:r>
                        <a:rPr lang="en-US" sz="1700">
                          <a:effectLst/>
                        </a:rPr>
                        <a:t>delay, @(posedge clk)）</a:t>
                      </a:r>
                    </a:p>
                  </a:txBody>
                  <a:tcPr marL="85320" marR="85320" marT="42660" marB="4266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700" dirty="0">
                          <a:effectLst/>
                        </a:rPr>
                        <a:t>可以包含時序控制語句</a:t>
                      </a:r>
                    </a:p>
                  </a:txBody>
                  <a:tcPr marL="85320" marR="85320" marT="42660" marB="4266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754860"/>
                  </a:ext>
                </a:extLst>
              </a:tr>
              <a:tr h="597242">
                <a:tc>
                  <a:txBody>
                    <a:bodyPr/>
                    <a:lstStyle/>
                    <a:p>
                      <a:r>
                        <a:rPr lang="zh-TW" altLang="en-US" sz="1700" b="1">
                          <a:effectLst/>
                        </a:rPr>
                        <a:t>賦值類型</a:t>
                      </a:r>
                      <a:endParaRPr lang="zh-TW" altLang="en-US" sz="1700">
                        <a:effectLst/>
                      </a:endParaRPr>
                    </a:p>
                  </a:txBody>
                  <a:tcPr marL="85320" marR="85320" marT="42660" marB="42660" anchor="ctr"/>
                </a:tc>
                <a:tc>
                  <a:txBody>
                    <a:bodyPr/>
                    <a:lstStyle/>
                    <a:p>
                      <a:r>
                        <a:rPr lang="zh-TW" altLang="en-US" sz="1700">
                          <a:effectLst/>
                        </a:rPr>
                        <a:t>通常使用</a:t>
                      </a:r>
                      <a:r>
                        <a:rPr lang="zh-TW" altLang="en-US" sz="1700" b="1">
                          <a:effectLst/>
                        </a:rPr>
                        <a:t>阻塞賦值 </a:t>
                      </a:r>
                      <a:r>
                        <a:rPr lang="en-US" altLang="zh-TW" sz="1700" b="1">
                          <a:effectLst/>
                        </a:rPr>
                        <a:t>(=)</a:t>
                      </a:r>
                      <a:endParaRPr lang="zh-TW" altLang="en-US" sz="1700">
                        <a:effectLst/>
                      </a:endParaRPr>
                    </a:p>
                  </a:txBody>
                  <a:tcPr marL="85320" marR="85320" marT="42660" marB="4266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700" dirty="0">
                          <a:effectLst/>
                        </a:rPr>
                        <a:t>可以使用</a:t>
                      </a:r>
                      <a:r>
                        <a:rPr lang="zh-TW" altLang="en-US" sz="1700" b="1" dirty="0">
                          <a:effectLst/>
                        </a:rPr>
                        <a:t>阻塞 </a:t>
                      </a:r>
                      <a:r>
                        <a:rPr lang="en-US" altLang="zh-TW" sz="1700" b="1" dirty="0">
                          <a:effectLst/>
                        </a:rPr>
                        <a:t>(=) </a:t>
                      </a:r>
                      <a:r>
                        <a:rPr lang="zh-TW" altLang="en-US" sz="1700" b="1" dirty="0">
                          <a:effectLst/>
                        </a:rPr>
                        <a:t>或非阻塞 </a:t>
                      </a:r>
                      <a:r>
                        <a:rPr lang="en-US" altLang="zh-TW" sz="1700" b="1" dirty="0">
                          <a:effectLst/>
                        </a:rPr>
                        <a:t>(&lt;=)</a:t>
                      </a:r>
                      <a:r>
                        <a:rPr lang="zh-TW" altLang="en-US" sz="1700" dirty="0">
                          <a:effectLst/>
                        </a:rPr>
                        <a:t> 賦值</a:t>
                      </a:r>
                    </a:p>
                  </a:txBody>
                  <a:tcPr marL="85320" marR="85320" marT="42660" marB="4266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4303002"/>
                  </a:ext>
                </a:extLst>
              </a:tr>
              <a:tr h="341281">
                <a:tc>
                  <a:txBody>
                    <a:bodyPr/>
                    <a:lstStyle/>
                    <a:p>
                      <a:r>
                        <a:rPr lang="zh-TW" altLang="en-US" sz="1700" b="1">
                          <a:effectLst/>
                        </a:rPr>
                        <a:t>輸入</a:t>
                      </a:r>
                      <a:r>
                        <a:rPr lang="en-US" altLang="zh-TW" sz="1700" b="1">
                          <a:effectLst/>
                        </a:rPr>
                        <a:t>/</a:t>
                      </a:r>
                      <a:r>
                        <a:rPr lang="zh-TW" altLang="en-US" sz="1700" b="1">
                          <a:effectLst/>
                        </a:rPr>
                        <a:t>輸出</a:t>
                      </a:r>
                      <a:endParaRPr lang="zh-TW" altLang="en-US" sz="1700">
                        <a:effectLst/>
                      </a:endParaRPr>
                    </a:p>
                  </a:txBody>
                  <a:tcPr marL="85320" marR="85320" marT="42660" marB="42660" anchor="ctr"/>
                </a:tc>
                <a:tc>
                  <a:txBody>
                    <a:bodyPr/>
                    <a:lstStyle/>
                    <a:p>
                      <a:r>
                        <a:rPr lang="zh-TW" altLang="en-US" sz="1700">
                          <a:effectLst/>
                        </a:rPr>
                        <a:t>支持 </a:t>
                      </a:r>
                      <a:r>
                        <a:rPr lang="en-US" sz="1700">
                          <a:effectLst/>
                        </a:rPr>
                        <a:t>input、output、inout </a:t>
                      </a:r>
                      <a:r>
                        <a:rPr lang="zh-TW" altLang="en-US" sz="1700">
                          <a:effectLst/>
                        </a:rPr>
                        <a:t>參數</a:t>
                      </a:r>
                    </a:p>
                  </a:txBody>
                  <a:tcPr marL="85320" marR="85320" marT="42660" marB="4266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700">
                          <a:effectLst/>
                        </a:rPr>
                        <a:t>支持 </a:t>
                      </a:r>
                      <a:r>
                        <a:rPr lang="en-US" sz="1700">
                          <a:effectLst/>
                        </a:rPr>
                        <a:t>input、output、inout </a:t>
                      </a:r>
                      <a:r>
                        <a:rPr lang="zh-TW" altLang="en-US" sz="1700">
                          <a:effectLst/>
                        </a:rPr>
                        <a:t>參數</a:t>
                      </a:r>
                    </a:p>
                  </a:txBody>
                  <a:tcPr marL="85320" marR="85320" marT="42660" marB="4266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7458254"/>
                  </a:ext>
                </a:extLst>
              </a:tr>
              <a:tr h="597242">
                <a:tc>
                  <a:txBody>
                    <a:bodyPr/>
                    <a:lstStyle/>
                    <a:p>
                      <a:r>
                        <a:rPr lang="zh-TW" altLang="en-US" sz="1700" b="1">
                          <a:effectLst/>
                        </a:rPr>
                        <a:t>調用場景</a:t>
                      </a:r>
                      <a:endParaRPr lang="zh-TW" altLang="en-US" sz="1700">
                        <a:effectLst/>
                      </a:endParaRPr>
                    </a:p>
                  </a:txBody>
                  <a:tcPr marL="85320" marR="85320" marT="42660" marB="42660" anchor="ctr"/>
                </a:tc>
                <a:tc>
                  <a:txBody>
                    <a:bodyPr/>
                    <a:lstStyle/>
                    <a:p>
                      <a:r>
                        <a:rPr lang="zh-TW" altLang="en-US" sz="1700">
                          <a:effectLst/>
                        </a:rPr>
                        <a:t>用於組合邏輯計算（例如數學運算、邏輯處理）</a:t>
                      </a:r>
                    </a:p>
                  </a:txBody>
                  <a:tcPr marL="85320" marR="85320" marT="42660" marB="4266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700" dirty="0">
                          <a:effectLst/>
                        </a:rPr>
                        <a:t>用於時序邏輯或行為模擬（例如測試平台、協議實現）</a:t>
                      </a:r>
                    </a:p>
                  </a:txBody>
                  <a:tcPr marL="85320" marR="85320" marT="42660" marB="4266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221552"/>
                  </a:ext>
                </a:extLst>
              </a:tr>
              <a:tr h="341281">
                <a:tc>
                  <a:txBody>
                    <a:bodyPr/>
                    <a:lstStyle/>
                    <a:p>
                      <a:r>
                        <a:rPr lang="zh-TW" altLang="en-US" sz="1700" b="1">
                          <a:effectLst/>
                        </a:rPr>
                        <a:t>執行範圍</a:t>
                      </a:r>
                      <a:endParaRPr lang="zh-TW" altLang="en-US" sz="1700">
                        <a:effectLst/>
                      </a:endParaRPr>
                    </a:p>
                  </a:txBody>
                  <a:tcPr marL="85320" marR="85320" marT="42660" marB="42660" anchor="ctr"/>
                </a:tc>
                <a:tc>
                  <a:txBody>
                    <a:bodyPr/>
                    <a:lstStyle/>
                    <a:p>
                      <a:r>
                        <a:rPr lang="zh-TW" altLang="en-US" sz="1700">
                          <a:effectLst/>
                        </a:rPr>
                        <a:t>必須在單個模擬時間步內完成</a:t>
                      </a:r>
                    </a:p>
                  </a:txBody>
                  <a:tcPr marL="85320" marR="85320" marT="42660" marB="4266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700" dirty="0">
                          <a:effectLst/>
                        </a:rPr>
                        <a:t>可以跨多個模擬時間步執行</a:t>
                      </a:r>
                    </a:p>
                  </a:txBody>
                  <a:tcPr marL="85320" marR="85320" marT="42660" marB="4266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3160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51982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D3AC83-0E4A-F251-0BDF-C4C3D74D29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746C57-A0ED-2F68-7C4C-1C3EE8E945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Chapter 3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DEBF20A-1FA7-2C88-43D4-F5CED54A99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Processes</a:t>
            </a:r>
          </a:p>
        </p:txBody>
      </p:sp>
    </p:spTree>
    <p:extLst>
      <p:ext uri="{BB962C8B-B14F-4D97-AF65-F5344CB8AC3E}">
        <p14:creationId xmlns:p14="http://schemas.microsoft.com/office/powerpoint/2010/main" val="37721056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8E5609-0AC1-B325-F8B6-8A5D288D67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5AE1EF-D28E-344E-3916-4B110FCB9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fork </a:t>
            </a:r>
            <a:r>
              <a:rPr lang="en-US" altLang="zh-TW"/>
              <a:t>(1/2)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5C98F15-E43A-2747-BB58-2B452E866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fork </a:t>
            </a:r>
            <a:r>
              <a:rPr lang="zh-TW" altLang="en-US" dirty="0"/>
              <a:t>分成三種</a:t>
            </a:r>
            <a:endParaRPr lang="en-US" altLang="zh-TW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fork </a:t>
            </a:r>
            <a:r>
              <a:rPr lang="zh-TW" altLang="en-US" dirty="0"/>
              <a:t>  </a:t>
            </a:r>
            <a:r>
              <a:rPr lang="en-US" altLang="zh-TW" dirty="0"/>
              <a:t>join</a:t>
            </a:r>
          </a:p>
          <a:p>
            <a:pPr lvl="2"/>
            <a:r>
              <a:rPr lang="zh-TW" altLang="en-US" dirty="0"/>
              <a:t>需要所有 </a:t>
            </a:r>
            <a:r>
              <a:rPr lang="en-US" altLang="zh-TW" dirty="0"/>
              <a:t>thread </a:t>
            </a:r>
            <a:r>
              <a:rPr lang="zh-TW" altLang="en-US" dirty="0"/>
              <a:t>完成後才會離開 </a:t>
            </a:r>
            <a:r>
              <a:rPr lang="en-US" altLang="zh-TW" dirty="0"/>
              <a:t>fork</a:t>
            </a:r>
            <a:r>
              <a:rPr lang="zh-TW" altLang="en-US" dirty="0"/>
              <a:t> 區塊往下執行</a:t>
            </a:r>
            <a:endParaRPr lang="en-US" altLang="zh-TW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fork </a:t>
            </a:r>
            <a:r>
              <a:rPr lang="zh-TW" altLang="en-US" dirty="0"/>
              <a:t>  </a:t>
            </a:r>
            <a:r>
              <a:rPr lang="en-US" altLang="zh-TW" dirty="0" err="1"/>
              <a:t>join_any</a:t>
            </a:r>
            <a:endParaRPr lang="en-US" altLang="zh-TW" dirty="0"/>
          </a:p>
          <a:p>
            <a:pPr lvl="2"/>
            <a:r>
              <a:rPr lang="zh-TW" altLang="en-US" dirty="0"/>
              <a:t>只要有其中一個 </a:t>
            </a:r>
            <a:r>
              <a:rPr lang="en-US" altLang="zh-TW" dirty="0"/>
              <a:t>thread </a:t>
            </a:r>
            <a:r>
              <a:rPr lang="zh-TW" altLang="en-US" dirty="0"/>
              <a:t>完成，就會離開 </a:t>
            </a:r>
            <a:r>
              <a:rPr lang="en-US" altLang="zh-TW" dirty="0"/>
              <a:t>fork </a:t>
            </a:r>
            <a:r>
              <a:rPr lang="zh-TW" altLang="en-US" dirty="0"/>
              <a:t>區塊往下執行</a:t>
            </a:r>
            <a:endParaRPr lang="en-US" altLang="zh-TW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fork </a:t>
            </a:r>
            <a:r>
              <a:rPr lang="zh-TW" altLang="en-US" dirty="0"/>
              <a:t>  </a:t>
            </a:r>
            <a:r>
              <a:rPr lang="en-US" altLang="zh-TW" dirty="0" err="1"/>
              <a:t>join_none</a:t>
            </a:r>
            <a:endParaRPr lang="en-US" altLang="zh-TW" dirty="0"/>
          </a:p>
          <a:p>
            <a:pPr lvl="2"/>
            <a:r>
              <a:rPr lang="zh-TW" altLang="en-US" dirty="0"/>
              <a:t>不管 </a:t>
            </a:r>
            <a:r>
              <a:rPr lang="en-US" altLang="zh-TW" dirty="0"/>
              <a:t>thread</a:t>
            </a:r>
            <a:r>
              <a:rPr lang="zh-TW" altLang="en-US" dirty="0"/>
              <a:t> 是否完成，都直接離開</a:t>
            </a:r>
            <a:r>
              <a:rPr lang="en-US" altLang="zh-TW" dirty="0"/>
              <a:t>fork</a:t>
            </a:r>
            <a:r>
              <a:rPr lang="zh-TW" altLang="en-US" dirty="0"/>
              <a:t>區塊往下執行</a:t>
            </a:r>
            <a:endParaRPr lang="en-US" altLang="zh-TW" dirty="0"/>
          </a:p>
          <a:p>
            <a:pPr lvl="1"/>
            <a:endParaRPr lang="zh-TW" altLang="en-US" dirty="0"/>
          </a:p>
        </p:txBody>
      </p:sp>
      <p:pic>
        <p:nvPicPr>
          <p:cNvPr id="1026" name="Picture 2" descr="fork-join">
            <a:extLst>
              <a:ext uri="{FF2B5EF4-FFF2-40B4-BE49-F238E27FC236}">
                <a16:creationId xmlns:a16="http://schemas.microsoft.com/office/drawing/2014/main" id="{0AA6CE6C-6F36-BB25-E023-61C14ED64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9622" y="4651601"/>
            <a:ext cx="5292755" cy="207418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20733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0726B5-BD18-7827-BA3E-235BA8DDAD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3A887E-692A-AC8E-3807-F2BF9CD98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fork (2/2)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88EF8B7-4121-3819-FDEF-4AC1663A1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fork </a:t>
            </a:r>
            <a:r>
              <a:rPr lang="zh-TW" altLang="en-US" dirty="0"/>
              <a:t>兩種後續指令</a:t>
            </a:r>
            <a:endParaRPr lang="en-US" altLang="zh-TW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/>
              <a:t>disable fork </a:t>
            </a:r>
          </a:p>
          <a:p>
            <a:pPr lvl="2"/>
            <a:r>
              <a:rPr lang="zh-TW" altLang="en-US" dirty="0"/>
              <a:t>關閉 </a:t>
            </a:r>
            <a:r>
              <a:rPr lang="en-US" altLang="zh-TW" dirty="0"/>
              <a:t>fork </a:t>
            </a:r>
            <a:r>
              <a:rPr lang="zh-TW" altLang="en-US" dirty="0"/>
              <a:t>內所有 </a:t>
            </a:r>
            <a:r>
              <a:rPr lang="en-US" altLang="zh-TW" dirty="0"/>
              <a:t>thread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/>
              <a:t>wait fork</a:t>
            </a:r>
          </a:p>
          <a:p>
            <a:pPr lvl="2"/>
            <a:r>
              <a:rPr lang="zh-TW" altLang="en-US" dirty="0"/>
              <a:t>等待所有 </a:t>
            </a:r>
            <a:r>
              <a:rPr lang="en-US" altLang="zh-TW" dirty="0"/>
              <a:t>thread </a:t>
            </a:r>
            <a:r>
              <a:rPr lang="zh-TW" altLang="en-US" dirty="0"/>
              <a:t>完成後，再繼續執行</a:t>
            </a:r>
            <a:endParaRPr lang="en-US" altLang="zh-TW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18576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FBECF2-AA53-D144-5315-9B32529CF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資料型態總類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128D30B-E3AA-F006-7C08-BBC581A86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SystemVerilog</a:t>
            </a:r>
            <a:r>
              <a:rPr lang="en-US" altLang="zh-TW" dirty="0"/>
              <a:t> </a:t>
            </a:r>
            <a:r>
              <a:rPr lang="zh-TW" altLang="en-US" dirty="0"/>
              <a:t>有分成 </a:t>
            </a:r>
            <a:r>
              <a:rPr lang="en-US" altLang="zh-TW" dirty="0"/>
              <a:t>2-state</a:t>
            </a:r>
            <a:r>
              <a:rPr lang="zh-TW" altLang="en-US" dirty="0"/>
              <a:t> 跟 </a:t>
            </a:r>
            <a:r>
              <a:rPr lang="en-US" altLang="zh-TW" dirty="0"/>
              <a:t>4-state </a:t>
            </a:r>
            <a:r>
              <a:rPr lang="zh-TW" altLang="en-US" dirty="0"/>
              <a:t>的資料型態</a:t>
            </a:r>
            <a:endParaRPr lang="en-US" altLang="zh-TW" dirty="0"/>
          </a:p>
          <a:p>
            <a:pPr lvl="1"/>
            <a:r>
              <a:rPr lang="en-US" altLang="zh-TW" dirty="0"/>
              <a:t>2-state:</a:t>
            </a:r>
            <a:r>
              <a:rPr lang="zh-TW" altLang="en-US" dirty="0"/>
              <a:t> 指資料只有 </a:t>
            </a:r>
            <a:r>
              <a:rPr lang="en-US" altLang="zh-TW" dirty="0"/>
              <a:t>0</a:t>
            </a:r>
            <a:r>
              <a:rPr lang="zh-TW" altLang="en-US" dirty="0"/>
              <a:t> 或 </a:t>
            </a:r>
            <a:r>
              <a:rPr lang="en-US" altLang="zh-TW" dirty="0"/>
              <a:t>1</a:t>
            </a:r>
          </a:p>
          <a:p>
            <a:pPr lvl="1"/>
            <a:r>
              <a:rPr lang="en-US" altLang="zh-TW" dirty="0"/>
              <a:t>4-state:</a:t>
            </a:r>
            <a:r>
              <a:rPr lang="zh-TW" altLang="en-US" dirty="0"/>
              <a:t> 指資料分成 </a:t>
            </a:r>
            <a:r>
              <a:rPr lang="en-US" altLang="zh-TW" dirty="0"/>
              <a:t>0</a:t>
            </a:r>
            <a:r>
              <a:rPr lang="zh-TW" altLang="en-US" dirty="0"/>
              <a:t>、</a:t>
            </a:r>
            <a:r>
              <a:rPr lang="en-US" altLang="zh-TW" dirty="0"/>
              <a:t>1</a:t>
            </a:r>
            <a:r>
              <a:rPr lang="zh-TW" altLang="en-US" dirty="0"/>
              <a:t>、</a:t>
            </a:r>
            <a:r>
              <a:rPr lang="en-US" altLang="zh-TW" dirty="0"/>
              <a:t>Z(</a:t>
            </a:r>
            <a:r>
              <a:rPr lang="zh-TW" altLang="en-US" dirty="0"/>
              <a:t>高阻抗</a:t>
            </a:r>
            <a:r>
              <a:rPr lang="en-US" altLang="zh-TW" dirty="0"/>
              <a:t>)</a:t>
            </a:r>
            <a:r>
              <a:rPr lang="zh-TW" altLang="en-US" dirty="0"/>
              <a:t>、</a:t>
            </a:r>
            <a:r>
              <a:rPr lang="en-US" altLang="zh-TW" dirty="0"/>
              <a:t>X(don’t care)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76826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B4D879-9C50-8C37-BA80-DBA1D8A20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資料型態列表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07665C06-62A2-B5C6-9323-C55613E385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0229" y="1562134"/>
            <a:ext cx="7071542" cy="5091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830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EDB67B-485C-4998-5B96-45D3E0A93A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52E05B-9DDD-AA42-010C-C03CA20C3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Logic (4-State) (1/3)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0349F3B9-DB33-3B5A-A9D3-3F6397700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它是一個四狀態型別（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X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Z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）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可以在程序區塊（如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initial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always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）和連續賦值（如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assign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）中都被驅動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Logic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不能被使用在多個驅動源（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drivers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），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需使用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網路型別（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net-type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）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，例如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wire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，來代替。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因為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SystemVerilog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需要透過 強度解析（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strength resolution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） 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來決定該信號的最終值</a:t>
            </a: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65396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AEC4A1-7CFB-FD5B-D611-24AC444BCB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B0F623-E7B5-0D2E-FB2E-FE4F9B1F6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Logic (4-State) (2/3)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412ACE7C-D2FF-810E-F40C-703D967D8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連續賦值（如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assign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）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en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= 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，因為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my_data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[0] = 1</a:t>
            </a:r>
          </a:p>
          <a:p>
            <a:pPr marL="0" indent="0">
              <a:buNone/>
            </a:pP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95B93A86-56F3-8FCB-F7E8-614FFC5C243B}"/>
              </a:ext>
            </a:extLst>
          </p:cNvPr>
          <p:cNvSpPr txBox="1"/>
          <p:nvPr/>
        </p:nvSpPr>
        <p:spPr>
          <a:xfrm>
            <a:off x="1417607" y="3153107"/>
            <a:ext cx="9356786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module tb;</a:t>
            </a:r>
          </a:p>
          <a:p>
            <a:r>
              <a:rPr lang="en-US" altLang="zh-TW" dirty="0"/>
              <a:t>  logic [3:0] </a:t>
            </a:r>
            <a:r>
              <a:rPr lang="en-US" altLang="zh-TW" dirty="0" err="1"/>
              <a:t>my_data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  logic </a:t>
            </a:r>
            <a:r>
              <a:rPr lang="en-US" altLang="zh-TW" dirty="0" err="1"/>
              <a:t>en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  assign </a:t>
            </a:r>
            <a:r>
              <a:rPr lang="en-US" altLang="zh-TW" dirty="0" err="1"/>
              <a:t>en</a:t>
            </a:r>
            <a:r>
              <a:rPr lang="en-US" altLang="zh-TW" dirty="0"/>
              <a:t> = </a:t>
            </a:r>
            <a:r>
              <a:rPr lang="en-US" altLang="zh-TW" dirty="0" err="1"/>
              <a:t>my_data</a:t>
            </a:r>
            <a:r>
              <a:rPr lang="en-US" altLang="zh-TW" dirty="0"/>
              <a:t>[0];  // </a:t>
            </a:r>
            <a:r>
              <a:rPr lang="zh-TW" altLang="en-US" dirty="0"/>
              <a:t>連續賦值給</a:t>
            </a:r>
            <a:r>
              <a:rPr lang="en-US" altLang="zh-TW" dirty="0"/>
              <a:t>logic</a:t>
            </a:r>
            <a:r>
              <a:rPr lang="zh-TW" altLang="en-US" dirty="0"/>
              <a:t>型別</a:t>
            </a:r>
          </a:p>
          <a:p>
            <a:endParaRPr lang="zh-TW" altLang="en-US" dirty="0"/>
          </a:p>
          <a:p>
            <a:r>
              <a:rPr lang="zh-TW" altLang="en-US" dirty="0"/>
              <a:t>  </a:t>
            </a:r>
            <a:r>
              <a:rPr lang="en-US" altLang="zh-TW" dirty="0"/>
              <a:t>initial begin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my_data</a:t>
            </a:r>
            <a:r>
              <a:rPr lang="en-US" altLang="zh-TW" dirty="0"/>
              <a:t> = 4'h3;  // </a:t>
            </a:r>
            <a:r>
              <a:rPr lang="zh-TW" altLang="en-US" dirty="0"/>
              <a:t>二進位 </a:t>
            </a:r>
            <a:r>
              <a:rPr lang="en-US" altLang="zh-TW" dirty="0"/>
              <a:t>0011</a:t>
            </a:r>
          </a:p>
          <a:p>
            <a:r>
              <a:rPr lang="en-US" altLang="zh-TW" dirty="0"/>
              <a:t>    #10;</a:t>
            </a:r>
          </a:p>
          <a:p>
            <a:r>
              <a:rPr lang="en-US" altLang="zh-TW" dirty="0"/>
              <a:t>    $display("</a:t>
            </a:r>
            <a:r>
              <a:rPr lang="en-US" altLang="zh-TW" dirty="0" err="1"/>
              <a:t>en</a:t>
            </a:r>
            <a:r>
              <a:rPr lang="en-US" altLang="zh-TW" dirty="0"/>
              <a:t> = %b", </a:t>
            </a:r>
            <a:r>
              <a:rPr lang="en-US" altLang="zh-TW" dirty="0" err="1"/>
              <a:t>en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  end</a:t>
            </a:r>
          </a:p>
          <a:p>
            <a:r>
              <a:rPr lang="en-US" altLang="zh-TW" dirty="0" err="1"/>
              <a:t>endmodule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55446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2C9773-10C2-89F3-B2AF-C1F52AFAA9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9096EC-5F93-A4A0-CAA4-66F1CF46A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Logic (4-State) (3/3)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D4618CC1-B7C6-9BE3-D940-2FA6E2CC7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多重驅動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使用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wire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示範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lvl="1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strong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強度的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勝過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weak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強度的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，所以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signal = 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BDE0A58-EE8F-22F6-AC2D-ED205D58E7CA}"/>
              </a:ext>
            </a:extLst>
          </p:cNvPr>
          <p:cNvSpPr txBox="1"/>
          <p:nvPr/>
        </p:nvSpPr>
        <p:spPr>
          <a:xfrm>
            <a:off x="1417607" y="3343093"/>
            <a:ext cx="9356786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module tb;</a:t>
            </a:r>
          </a:p>
          <a:p>
            <a:r>
              <a:rPr lang="en-US" altLang="zh-TW" dirty="0"/>
              <a:t>  wire signal;</a:t>
            </a:r>
          </a:p>
          <a:p>
            <a:endParaRPr lang="en-US" altLang="zh-TW" dirty="0"/>
          </a:p>
          <a:p>
            <a:r>
              <a:rPr lang="en-US" altLang="zh-TW" dirty="0"/>
              <a:t>  assign (strong1, weak0) signal = 1'b1;  // </a:t>
            </a:r>
            <a:r>
              <a:rPr lang="zh-TW" altLang="en-US" dirty="0"/>
              <a:t>第一個驅動源，強度為</a:t>
            </a:r>
            <a:r>
              <a:rPr lang="en-US" altLang="zh-TW" dirty="0"/>
              <a:t>strong</a:t>
            </a:r>
          </a:p>
          <a:p>
            <a:r>
              <a:rPr lang="en-US" altLang="zh-TW" dirty="0"/>
              <a:t>  assign (weak1, weak0) signal = 1'b0;    // </a:t>
            </a:r>
            <a:r>
              <a:rPr lang="zh-TW" altLang="en-US" dirty="0"/>
              <a:t>第二個驅動源，強度為</a:t>
            </a:r>
            <a:r>
              <a:rPr lang="en-US" altLang="zh-TW" dirty="0"/>
              <a:t>weak</a:t>
            </a:r>
          </a:p>
          <a:p>
            <a:endParaRPr lang="en-US" altLang="zh-TW" dirty="0"/>
          </a:p>
          <a:p>
            <a:r>
              <a:rPr lang="en-US" altLang="zh-TW" dirty="0"/>
              <a:t>  initial begin</a:t>
            </a:r>
          </a:p>
          <a:p>
            <a:r>
              <a:rPr lang="en-US" altLang="zh-TW" dirty="0"/>
              <a:t>    #10;</a:t>
            </a:r>
          </a:p>
          <a:p>
            <a:r>
              <a:rPr lang="en-US" altLang="zh-TW" dirty="0"/>
              <a:t>    $display("signal = %b", signal);</a:t>
            </a:r>
          </a:p>
          <a:p>
            <a:r>
              <a:rPr lang="en-US" altLang="zh-TW" dirty="0"/>
              <a:t>  end</a:t>
            </a:r>
          </a:p>
          <a:p>
            <a:r>
              <a:rPr lang="en-US" altLang="zh-TW" dirty="0" err="1"/>
              <a:t>endmodule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45596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D6E66C-BCB2-B960-32AF-5151FCD863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A30CA9-839F-CBAA-8DD8-CA7B604A9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Bit, Byte, Int (2-State) (1/2)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6202915D-7E6F-2213-2D94-88743F471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它們是一個二狀態型別（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）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它們減少了模擬期間的記憶體使用量，因為每個位元只需要一位存儲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由於記憶體開銷較低且處理狀態的複雜性降低，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因此模擬效能更快。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E5289B9-B78F-0389-A768-41882C7D4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9223" y="3806716"/>
            <a:ext cx="6665735" cy="292050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68109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</TotalTime>
  <Words>2931</Words>
  <Application>Microsoft Office PowerPoint</Application>
  <PresentationFormat>寬螢幕</PresentationFormat>
  <Paragraphs>435</Paragraphs>
  <Slides>35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35</vt:i4>
      </vt:variant>
    </vt:vector>
  </HeadingPairs>
  <TitlesOfParts>
    <vt:vector size="40" baseType="lpstr">
      <vt:lpstr>標楷體</vt:lpstr>
      <vt:lpstr>Aptos</vt:lpstr>
      <vt:lpstr>Aptos Display</vt:lpstr>
      <vt:lpstr>Arial</vt:lpstr>
      <vt:lpstr>Office 佈景主題</vt:lpstr>
      <vt:lpstr>SystemVerilog 語法學習</vt:lpstr>
      <vt:lpstr>目錄</vt:lpstr>
      <vt:lpstr>Chapter 1</vt:lpstr>
      <vt:lpstr>資料型態總類</vt:lpstr>
      <vt:lpstr>資料型態列表</vt:lpstr>
      <vt:lpstr>Logic (4-State) (1/3)</vt:lpstr>
      <vt:lpstr>Logic (4-State) (2/3)</vt:lpstr>
      <vt:lpstr>Logic (4-State) (3/3)</vt:lpstr>
      <vt:lpstr>Bit, Byte, Int (2-State) (1/2)</vt:lpstr>
      <vt:lpstr>Bit, Byte, Int (2-State) (2/2)</vt:lpstr>
      <vt:lpstr>String (1/3)</vt:lpstr>
      <vt:lpstr>String Operators (2/3)</vt:lpstr>
      <vt:lpstr>String Methods (3/3)</vt:lpstr>
      <vt:lpstr>Enumeration (1/1)</vt:lpstr>
      <vt:lpstr>Array (1/8)</vt:lpstr>
      <vt:lpstr>Array (2/8)</vt:lpstr>
      <vt:lpstr>Dynamic Array (3/8)</vt:lpstr>
      <vt:lpstr>Dynamic Array (4/8)</vt:lpstr>
      <vt:lpstr>Associative array(5/8)</vt:lpstr>
      <vt:lpstr>Associative array(6/8)</vt:lpstr>
      <vt:lpstr>Array Manipulation Methods(7/8)</vt:lpstr>
      <vt:lpstr>Array Manipulation Methods(8/8)</vt:lpstr>
      <vt:lpstr>Queue (1/1)</vt:lpstr>
      <vt:lpstr>Structure (1/1)</vt:lpstr>
      <vt:lpstr>Chapter 2</vt:lpstr>
      <vt:lpstr>Types of looping constructs (1/1)</vt:lpstr>
      <vt:lpstr>Types of if-else statement (1/2)</vt:lpstr>
      <vt:lpstr>Types of if-else statement (2/2)</vt:lpstr>
      <vt:lpstr>Blocking &amp; Non-Blocking assignment statement (1/2)</vt:lpstr>
      <vt:lpstr>Blocking &amp; Non-Blocking assignment statement (2/2)</vt:lpstr>
      <vt:lpstr>Function &amp; Task (1/2)</vt:lpstr>
      <vt:lpstr>Function &amp; Task (2/2)</vt:lpstr>
      <vt:lpstr>Chapter 3</vt:lpstr>
      <vt:lpstr>fork (1/2)</vt:lpstr>
      <vt:lpstr>fork (2/2)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丞嘉 張</dc:creator>
  <cp:lastModifiedBy>丞嘉 張</cp:lastModifiedBy>
  <cp:revision>68</cp:revision>
  <dcterms:created xsi:type="dcterms:W3CDTF">2025-03-10T12:50:30Z</dcterms:created>
  <dcterms:modified xsi:type="dcterms:W3CDTF">2025-04-29T14:31:07Z</dcterms:modified>
</cp:coreProperties>
</file>