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5" r:id="rId69"/>
    <p:sldId id="336" r:id="rId70"/>
    <p:sldId id="337" r:id="rId71"/>
    <p:sldId id="338" r:id="rId7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25.xml"/><Relationship Id="rId7" Type="http://schemas.openxmlformats.org/officeDocument/2006/relationships/slide" Target="slide4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6.xml"/><Relationship Id="rId4" Type="http://schemas.openxmlformats.org/officeDocument/2006/relationships/slide" Target="slide33.xml"/><Relationship Id="rId9" Type="http://schemas.openxmlformats.org/officeDocument/2006/relationships/slide" Target="slide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2" action="ppaction://hlinksldjump"/>
              </a:rPr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 action="ppaction://hlinksldjump"/>
              </a:rPr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 action="ppaction://hlinksldjump"/>
              </a:rPr>
              <a:t>Processes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5" action="ppaction://hlinksldjump"/>
              </a:rPr>
              <a:t>Communication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6" action="ppaction://hlinksldjump"/>
              </a:rPr>
              <a:t>Interface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7" action="ppaction://hlinksldjump"/>
              </a:rPr>
              <a:t>Constraints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8" action="ppaction://hlinksldjump"/>
              </a:rPr>
              <a:t>Functional Coverage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9" action="ppaction://hlinksldjump"/>
              </a:rPr>
              <a:t>Assertions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Constraints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D1EA-8AE5-90F3-3B27-77AC74C71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D56AD-70CF-8CB7-4B07-C3163A2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zh-TW" altLang="en-US" dirty="0"/>
              <a:t>變數</a:t>
            </a:r>
            <a:r>
              <a:rPr lang="en-US" altLang="zh-TW" dirty="0"/>
              <a:t>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AA5C9-2123-1122-A60A-E5ED360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</a:t>
            </a:r>
          </a:p>
          <a:p>
            <a:pPr lvl="1"/>
            <a:r>
              <a:rPr lang="zh-TW" altLang="en-US" dirty="0"/>
              <a:t>會隨機產生數值</a:t>
            </a:r>
            <a:endParaRPr lang="en-US" altLang="zh-TW" dirty="0"/>
          </a:p>
          <a:p>
            <a:r>
              <a:rPr lang="en-US" altLang="zh-TW" dirty="0" err="1"/>
              <a:t>randc</a:t>
            </a:r>
            <a:endParaRPr lang="en-US" altLang="zh-TW" dirty="0"/>
          </a:p>
          <a:p>
            <a:pPr lvl="1"/>
            <a:r>
              <a:rPr lang="zh-TW" altLang="en-US" dirty="0"/>
              <a:t>會隨機產生數值，且在一週期內數值不重複，等所有可能都出現過後，才會結束週期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A80880-3F68-8AB9-8475-219E40A0907A}"/>
              </a:ext>
            </a:extLst>
          </p:cNvPr>
          <p:cNvSpPr txBox="1"/>
          <p:nvPr/>
        </p:nvSpPr>
        <p:spPr>
          <a:xfrm>
            <a:off x="3921629" y="3738963"/>
            <a:ext cx="423177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 Packet;</a:t>
            </a:r>
          </a:p>
          <a:p>
            <a:r>
              <a:rPr lang="en-US" altLang="zh-TW" sz="1400" dirty="0"/>
              <a:t>    </a:t>
            </a:r>
            <a:r>
              <a:rPr lang="en-US" altLang="zh-TW" sz="1400" dirty="0" err="1">
                <a:solidFill>
                  <a:srgbClr val="FF0000"/>
                </a:solidFill>
              </a:rPr>
              <a:t>randc</a:t>
            </a:r>
            <a:r>
              <a:rPr lang="en-US" altLang="zh-TW" sz="1400" dirty="0"/>
              <a:t> bit [2:0] data;</a:t>
            </a:r>
          </a:p>
          <a:p>
            <a:r>
              <a:rPr lang="en-US" altLang="zh-TW" sz="1400" dirty="0" err="1"/>
              <a:t>endclass</a:t>
            </a:r>
            <a:endParaRPr lang="en-US" altLang="zh-TW" sz="1400" dirty="0"/>
          </a:p>
          <a:p>
            <a:br>
              <a:rPr lang="en-US" altLang="zh-TW" sz="1400" dirty="0"/>
            </a:br>
            <a:r>
              <a:rPr lang="en-US" altLang="zh-TW" sz="1400" dirty="0"/>
              <a:t>module tb;</a:t>
            </a:r>
          </a:p>
          <a:p>
            <a:r>
              <a:rPr lang="en-US" altLang="zh-TW" sz="1400" dirty="0"/>
              <a:t>    initial begin</a:t>
            </a:r>
          </a:p>
          <a:p>
            <a:r>
              <a:rPr lang="en-US" altLang="zh-TW" sz="1400" dirty="0"/>
              <a:t>        Packet pkt = new ();</a:t>
            </a:r>
          </a:p>
          <a:p>
            <a:r>
              <a:rPr lang="en-US" altLang="zh-TW" sz="1400" dirty="0"/>
              <a:t>        for (int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10;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begin</a:t>
            </a:r>
          </a:p>
          <a:p>
            <a:r>
              <a:rPr lang="en-US" altLang="zh-TW" sz="1400" dirty="0"/>
              <a:t>            </a:t>
            </a:r>
            <a:r>
              <a:rPr lang="en-US" altLang="zh-TW" sz="1400" dirty="0" err="1"/>
              <a:t>pkt.randomize</a:t>
            </a:r>
            <a:r>
              <a:rPr lang="en-US" altLang="zh-TW" sz="1400" dirty="0"/>
              <a:t> ();</a:t>
            </a:r>
          </a:p>
          <a:p>
            <a:r>
              <a:rPr lang="en-US" altLang="zh-TW" sz="1400" dirty="0"/>
              <a:t>            $display ("</a:t>
            </a:r>
            <a:r>
              <a:rPr lang="en-US" altLang="zh-TW" sz="1400" dirty="0" err="1"/>
              <a:t>itr</a:t>
            </a:r>
            <a:r>
              <a:rPr lang="en-US" altLang="zh-TW" sz="1400" dirty="0"/>
              <a:t>=%0d data=0x%0h",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pkt.data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        end</a:t>
            </a:r>
          </a:p>
          <a:p>
            <a:r>
              <a:rPr lang="en-US" altLang="zh-TW" sz="1400" dirty="0"/>
              <a:t>    end</a:t>
            </a:r>
          </a:p>
          <a:p>
            <a:r>
              <a:rPr lang="en-US" altLang="zh-TW" sz="1400" dirty="0" err="1"/>
              <a:t>endmodule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E1707C-A417-75A8-1EBD-77A217C9912B}"/>
              </a:ext>
            </a:extLst>
          </p:cNvPr>
          <p:cNvSpPr/>
          <p:nvPr/>
        </p:nvSpPr>
        <p:spPr>
          <a:xfrm>
            <a:off x="8338457" y="3738963"/>
            <a:ext cx="2541814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// </a:t>
            </a:r>
            <a:r>
              <a:rPr lang="zh-TW" altLang="en-US" sz="1400" dirty="0">
                <a:solidFill>
                  <a:schemeClr val="tx1"/>
                </a:solidFill>
              </a:rPr>
              <a:t>執行結果</a:t>
            </a:r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=0 data=0x6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=1 data=0x3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=2 data=0x4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=3 data=0x7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=4 data=0x0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=5 data=0x1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=6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=7 data=0x2  // </a:t>
            </a:r>
            <a:r>
              <a:rPr lang="zh-TW" altLang="en-US" sz="1400" dirty="0">
                <a:solidFill>
                  <a:schemeClr val="tx1"/>
                </a:solidFill>
              </a:rPr>
              <a:t>一個週期結束，以上數字不重複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=8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=9 data=0x0</a:t>
            </a:r>
          </a:p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5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2196-1FAD-17E2-8ABE-268BB462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16B5-4A86-D192-DA53-85A7E0C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blocks</a:t>
            </a:r>
            <a:r>
              <a:rPr lang="zh-TW" altLang="en-US" dirty="0"/>
              <a:t>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2CB59C-6D66-4C5B-9A4D-08ED2D5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可以針對 </a:t>
            </a:r>
            <a:r>
              <a:rPr lang="en-US" altLang="zh-TW" dirty="0"/>
              <a:t>random </a:t>
            </a:r>
            <a:r>
              <a:rPr lang="zh-TW" altLang="en-US" dirty="0"/>
              <a:t>變數做限制</a:t>
            </a:r>
            <a:endParaRPr lang="en-US" altLang="zh-TW" dirty="0"/>
          </a:p>
          <a:p>
            <a:r>
              <a:rPr lang="zh-TW" altLang="en-US" dirty="0"/>
              <a:t>在做</a:t>
            </a:r>
            <a:r>
              <a:rPr lang="en-US" altLang="zh-TW" dirty="0"/>
              <a:t>randomize() </a:t>
            </a:r>
            <a:r>
              <a:rPr lang="zh-TW" altLang="en-US" dirty="0"/>
              <a:t>時，變數會依照 </a:t>
            </a:r>
            <a:r>
              <a:rPr lang="en-US" altLang="zh-TW" dirty="0"/>
              <a:t>Constraint blocks</a:t>
            </a:r>
            <a:r>
              <a:rPr lang="zh-TW" altLang="en-US" dirty="0"/>
              <a:t> 內容</a:t>
            </a:r>
            <a:br>
              <a:rPr lang="en-US" altLang="zh-TW" dirty="0"/>
            </a:br>
            <a:r>
              <a:rPr lang="zh-TW" altLang="en-US" dirty="0"/>
              <a:t>隨機化出符合規定的數值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2A86FF-4F86-B69F-46F3-60979D95F864}"/>
              </a:ext>
            </a:extLst>
          </p:cNvPr>
          <p:cNvSpPr txBox="1"/>
          <p:nvPr/>
        </p:nvSpPr>
        <p:spPr>
          <a:xfrm>
            <a:off x="2449104" y="3726577"/>
            <a:ext cx="72937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  rand bit [3:0] mode;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建立一個 </a:t>
            </a:r>
            <a:r>
              <a:rPr lang="en-US" altLang="zh-TW" dirty="0"/>
              <a:t>constrain block </a:t>
            </a:r>
            <a:r>
              <a:rPr lang="zh-TW" altLang="en-US" dirty="0"/>
              <a:t>來限制 </a:t>
            </a:r>
            <a:r>
              <a:rPr lang="en-US" altLang="zh-TW" dirty="0"/>
              <a:t>mode </a:t>
            </a:r>
            <a:r>
              <a:rPr lang="zh-TW" altLang="en-US" dirty="0"/>
              <a:t>的數值範圍， </a:t>
            </a:r>
            <a:r>
              <a:rPr lang="en-US" altLang="zh-TW" dirty="0"/>
              <a:t>2 &lt; mode &lt;= 6</a:t>
            </a:r>
          </a:p>
          <a:p>
            <a:r>
              <a:rPr lang="en-US" altLang="zh-TW" dirty="0"/>
              <a:t>   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  <a:r>
              <a:rPr lang="en-US" altLang="zh-TW" dirty="0" err="1">
                <a:solidFill>
                  <a:srgbClr val="FF0000"/>
                </a:solidFill>
              </a:rPr>
              <a:t>c_mode</a:t>
            </a:r>
            <a:r>
              <a:rPr lang="en-US" altLang="zh-TW" dirty="0">
                <a:solidFill>
                  <a:srgbClr val="FF0000"/>
                </a:solidFill>
              </a:rPr>
              <a:t> { mode &gt; 2;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  mode &lt;= 6;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};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B2F5-DC64-13B3-6D74-4C3EC101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7E0D2-C525-2A80-7253-DD08FBB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D8D80-A2B9-E237-01C9-6426691C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weighted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foreach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solve before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直接在 </a:t>
            </a:r>
            <a:r>
              <a:rPr lang="en-US" altLang="zh-TW" dirty="0"/>
              <a:t>randomize()</a:t>
            </a:r>
            <a:r>
              <a:rPr lang="zh-TW" altLang="en-US" dirty="0"/>
              <a:t> 後面加上 </a:t>
            </a:r>
            <a:r>
              <a:rPr lang="en-US" altLang="zh-TW" dirty="0"/>
              <a:t>with() </a:t>
            </a:r>
            <a:r>
              <a:rPr lang="zh-TW" altLang="en-US" dirty="0"/>
              <a:t>來做限制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273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909E4-7A23-F68B-E560-FA1F434FC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84137-1A27-77A8-08FA-03FB04D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11944F-99D6-A935-3E5D-885858D8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06AB23-8C7A-6F4F-AE58-99DC9DE137EF}"/>
              </a:ext>
            </a:extLst>
          </p:cNvPr>
          <p:cNvSpPr txBox="1"/>
          <p:nvPr/>
        </p:nvSpPr>
        <p:spPr>
          <a:xfrm>
            <a:off x="2868868" y="2933220"/>
            <a:ext cx="6454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my_range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 32;</a:t>
            </a:r>
          </a:p>
          <a:p>
            <a:r>
              <a:rPr lang="en-US" altLang="zh-TW" sz="2000" dirty="0"/>
              <a:t>                     </a:t>
            </a:r>
            <a:r>
              <a:rPr lang="zh-TW" altLang="en-US" sz="2000" dirty="0"/>
              <a:t>                        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 256;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&gt;= 32 and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&lt;= 256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new_range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inside {[32:256]};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選擇 </a:t>
            </a:r>
            <a:r>
              <a:rPr lang="en-US" altLang="zh-TW" sz="2000" dirty="0"/>
              <a:t>32 or 64 or 128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spec_range</a:t>
            </a:r>
            <a:r>
              <a:rPr lang="en-US" altLang="zh-TW" sz="2000" dirty="0"/>
              <a:t> { type inside {32, 64, 128}; 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38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AED9-CFD8-E758-D0CB-84B49DCC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A83BD-02A8-13AC-DEED-DDCF7DB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D16DE5-C5B2-D7A0-AC65-23B83E6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weighted distributions ( := 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F1D3B9-685D-07E4-8AE6-6D513F32A182}"/>
              </a:ext>
            </a:extLst>
          </p:cNvPr>
          <p:cNvSpPr txBox="1"/>
          <p:nvPr/>
        </p:nvSpPr>
        <p:spPr>
          <a:xfrm>
            <a:off x="2868868" y="2760643"/>
            <a:ext cx="6454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myClass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rand bit [2:0] </a:t>
            </a:r>
            <a:r>
              <a:rPr lang="en-US" altLang="zh-TW" dirty="0" err="1"/>
              <a:t>typ</a:t>
            </a:r>
            <a:r>
              <a:rPr lang="en-US" altLang="zh-TW" dirty="0"/>
              <a:t>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權重分配，使用 </a:t>
            </a:r>
            <a:r>
              <a:rPr lang="en-US" altLang="zh-TW" dirty="0"/>
              <a:t>:=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0 </a:t>
            </a:r>
            <a:r>
              <a:rPr lang="zh-TW" altLang="en-US" dirty="0"/>
              <a:t>有 </a:t>
            </a:r>
            <a:r>
              <a:rPr lang="en-US" altLang="zh-TW" dirty="0"/>
              <a:t>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1~5 </a:t>
            </a:r>
            <a:r>
              <a:rPr lang="zh-TW" altLang="en-US" dirty="0"/>
              <a:t>各有 </a:t>
            </a:r>
            <a:r>
              <a:rPr lang="en-US" altLang="zh-TW" dirty="0"/>
              <a:t>50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6 </a:t>
            </a:r>
            <a:r>
              <a:rPr lang="zh-TW" altLang="en-US" dirty="0"/>
              <a:t>有 </a:t>
            </a:r>
            <a:r>
              <a:rPr lang="en-US" altLang="zh-TW" dirty="0"/>
              <a:t>40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7 </a:t>
            </a:r>
            <a:r>
              <a:rPr lang="zh-TW" altLang="en-US" dirty="0"/>
              <a:t>有 </a:t>
            </a:r>
            <a:r>
              <a:rPr lang="en-US" altLang="zh-TW" dirty="0"/>
              <a:t>10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總共 </a:t>
            </a:r>
            <a:r>
              <a:rPr lang="en-US" altLang="zh-TW" dirty="0"/>
              <a:t>320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產生 </a:t>
            </a:r>
            <a:r>
              <a:rPr lang="en-US" altLang="zh-TW" dirty="0"/>
              <a:t>0 </a:t>
            </a:r>
            <a:r>
              <a:rPr lang="zh-TW" altLang="en-US" dirty="0"/>
              <a:t>的機率為 </a:t>
            </a:r>
            <a:r>
              <a:rPr lang="en-US" altLang="zh-TW" dirty="0"/>
              <a:t>20/320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dist1  {  </a:t>
            </a:r>
            <a:r>
              <a:rPr lang="en-US" altLang="zh-TW" dirty="0" err="1"/>
              <a:t>typ</a:t>
            </a:r>
            <a:r>
              <a:rPr lang="en-US" altLang="zh-TW" dirty="0"/>
              <a:t> </a:t>
            </a:r>
            <a:r>
              <a:rPr lang="en-US" altLang="zh-TW" dirty="0" err="1"/>
              <a:t>dist</a:t>
            </a:r>
            <a:r>
              <a:rPr lang="en-US" altLang="zh-TW" dirty="0"/>
              <a:t> { 0:=20, [1:5]:=50, 6:=40, 7:=10};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79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53DD-D9CC-3572-CBFF-08E4993C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1EA4F-1500-2281-B596-D7849AB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C72E379-ACE4-FAC5-827E-4F0FE594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42DD9-160B-F365-233A-7E9A214D69F5}"/>
              </a:ext>
            </a:extLst>
          </p:cNvPr>
          <p:cNvSpPr txBox="1"/>
          <p:nvPr/>
        </p:nvSpPr>
        <p:spPr>
          <a:xfrm>
            <a:off x="2868868" y="3429000"/>
            <a:ext cx="64542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當 </a:t>
            </a:r>
            <a:r>
              <a:rPr lang="en-US" altLang="zh-TW" dirty="0"/>
              <a:t>mode == 2 </a:t>
            </a:r>
            <a:r>
              <a:rPr lang="zh-TW" altLang="en-US" dirty="0"/>
              <a:t>時，</a:t>
            </a:r>
            <a:r>
              <a:rPr lang="en-US" altLang="zh-TW" dirty="0" err="1"/>
              <a:t>len</a:t>
            </a:r>
            <a:r>
              <a:rPr lang="en-US" altLang="zh-TW" dirty="0"/>
              <a:t> &gt; 10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 mode == 2 -&gt; </a:t>
            </a:r>
            <a:r>
              <a:rPr lang="en-US" altLang="zh-TW" dirty="0" err="1"/>
              <a:t>len</a:t>
            </a:r>
            <a:r>
              <a:rPr lang="en-US" altLang="zh-TW" dirty="0"/>
              <a:t> &gt; 10; }</a:t>
            </a:r>
          </a:p>
          <a:p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意思跟上面一樣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if (mode == 2)</a:t>
            </a:r>
          </a:p>
          <a:p>
            <a:r>
              <a:rPr lang="en-US" altLang="zh-TW" dirty="0"/>
              <a:t>                                              </a:t>
            </a:r>
            <a:r>
              <a:rPr lang="en-US" altLang="zh-TW" dirty="0" err="1"/>
              <a:t>len</a:t>
            </a:r>
            <a:r>
              <a:rPr lang="en-US" altLang="zh-TW" dirty="0"/>
              <a:t> &gt; 10;</a:t>
            </a:r>
          </a:p>
          <a:p>
            <a:r>
              <a:rPr lang="en-US" altLang="zh-TW" dirty="0"/>
              <a:t>         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52776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24935-DB5D-8F6F-9914-986834B5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2A836-F5A3-5DE6-01A7-0BE370F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2D658F-5EDC-4FAE-0155-1EDA3300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altLang="zh-TW" dirty="0"/>
              <a:t>solve before</a:t>
            </a:r>
          </a:p>
          <a:p>
            <a:pPr marL="971550" lvl="1" indent="-514350">
              <a:buFont typeface="+mj-lt"/>
              <a:buAutoNum type="arabicPeriod" startAt="4"/>
            </a:pPr>
            <a:endParaRPr lang="zh-TW" altLang="en-US" dirty="0"/>
          </a:p>
          <a:p>
            <a:pPr marL="971550" lvl="1" indent="-514350">
              <a:buFont typeface="+mj-lt"/>
              <a:buAutoNum type="arabicPeriod" startAt="4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F60D44-C083-957C-34DB-03C07889DD64}"/>
              </a:ext>
            </a:extLst>
          </p:cNvPr>
          <p:cNvSpPr txBox="1"/>
          <p:nvPr/>
        </p:nvSpPr>
        <p:spPr>
          <a:xfrm>
            <a:off x="2868868" y="2799556"/>
            <a:ext cx="645426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rand  bit     a;</a:t>
            </a:r>
          </a:p>
          <a:p>
            <a:r>
              <a:rPr lang="en-US" altLang="zh-TW" dirty="0"/>
              <a:t>  rand  bit [1:0]   b;</a:t>
            </a:r>
          </a:p>
          <a:p>
            <a:r>
              <a:rPr lang="en-US" altLang="zh-TW" dirty="0"/>
              <a:t>  </a:t>
            </a:r>
          </a:p>
          <a:p>
            <a:r>
              <a:rPr lang="en-US" altLang="zh-TW" dirty="0"/>
              <a:t>  // a == 0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0 ~ 3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 * 1/4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// a == 1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3      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</a:t>
            </a:r>
            <a:r>
              <a:rPr lang="en-US" altLang="zh-TW" dirty="0" err="1"/>
              <a:t>c_ab</a:t>
            </a:r>
            <a:r>
              <a:rPr lang="en-US" altLang="zh-TW" dirty="0"/>
              <a:t> { a -&gt; b == 3'h3;</a:t>
            </a:r>
          </a:p>
          <a:p>
            <a:br>
              <a:rPr lang="en-US" altLang="zh-TW" dirty="0"/>
            </a:br>
            <a:r>
              <a:rPr lang="en-US" altLang="zh-TW" dirty="0"/>
              <a:t>                                       // </a:t>
            </a:r>
            <a:r>
              <a:rPr lang="zh-TW" altLang="en-US" dirty="0"/>
              <a:t>告訴 </a:t>
            </a:r>
            <a:r>
              <a:rPr lang="en-US" altLang="zh-TW" dirty="0"/>
              <a:t>solver </a:t>
            </a:r>
          </a:p>
          <a:p>
            <a:r>
              <a:rPr lang="en-US" altLang="zh-TW" dirty="0"/>
              <a:t>                                       // </a:t>
            </a:r>
            <a:r>
              <a:rPr lang="zh-TW" altLang="en-US" dirty="0"/>
              <a:t>先 決定 </a:t>
            </a:r>
            <a:r>
              <a:rPr lang="en-US" altLang="zh-TW" dirty="0"/>
              <a:t>a</a:t>
            </a:r>
            <a:r>
              <a:rPr lang="zh-TW" altLang="en-US" dirty="0"/>
              <a:t>，在依照 </a:t>
            </a:r>
            <a:r>
              <a:rPr lang="en-US" altLang="zh-TW" dirty="0"/>
              <a:t>constraint </a:t>
            </a:r>
            <a:r>
              <a:rPr lang="zh-TW" altLang="en-US" dirty="0"/>
              <a:t>去決定 </a:t>
            </a:r>
            <a:r>
              <a:rPr lang="en-US" altLang="zh-TW" dirty="0"/>
              <a:t>b</a:t>
            </a:r>
          </a:p>
          <a:p>
            <a:r>
              <a:rPr lang="en-US" altLang="zh-TW" dirty="0"/>
              <a:t>                                       solve a before b;</a:t>
            </a:r>
          </a:p>
          <a:p>
            <a:r>
              <a:rPr lang="en-US" altLang="zh-TW" dirty="0"/>
              <a:t>                                    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10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E8B6-CED5-3C23-8C38-79E1EEF9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2A7D-378A-B654-47FC-2D07E528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E59000-0C70-AE60-D32E-DD8D0C09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constraint </a:t>
            </a:r>
            <a:r>
              <a:rPr lang="zh-TW" altLang="en-US" dirty="0"/>
              <a:t>可以宣告成 </a:t>
            </a:r>
            <a:r>
              <a:rPr lang="en-US" altLang="zh-TW" dirty="0"/>
              <a:t>static </a:t>
            </a:r>
            <a:r>
              <a:rPr lang="zh-TW" altLang="en-US" dirty="0"/>
              <a:t>型態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constraint </a:t>
            </a:r>
            <a:r>
              <a:rPr lang="zh-TW" altLang="en-US" dirty="0"/>
              <a:t>為 </a:t>
            </a:r>
            <a:r>
              <a:rPr lang="en-US" altLang="zh-TW" dirty="0"/>
              <a:t>static</a:t>
            </a:r>
            <a:r>
              <a:rPr lang="zh-TW" altLang="en-US" dirty="0"/>
              <a:t>，則此 </a:t>
            </a:r>
            <a:r>
              <a:rPr lang="en-US" altLang="zh-TW" dirty="0"/>
              <a:t>constraint </a:t>
            </a:r>
            <a:r>
              <a:rPr lang="zh-TW" altLang="en-US" dirty="0"/>
              <a:t>為個物件共用的 </a:t>
            </a:r>
            <a:r>
              <a:rPr lang="en-US" altLang="zh-TW" dirty="0"/>
              <a:t>constraint</a:t>
            </a:r>
          </a:p>
          <a:p>
            <a:endParaRPr lang="en-US" altLang="zh-TW" dirty="0"/>
          </a:p>
          <a:p>
            <a:r>
              <a:rPr lang="zh-TW" altLang="en-US" dirty="0"/>
              <a:t>有任一物件使用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constraint_mode</a:t>
            </a:r>
            <a:r>
              <a:rPr lang="en-US" altLang="zh-TW" dirty="0">
                <a:solidFill>
                  <a:srgbClr val="FF0000"/>
                </a:solidFill>
              </a:rPr>
              <a:t>(); </a:t>
            </a:r>
            <a:r>
              <a:rPr lang="zh-TW" altLang="en-US" dirty="0"/>
              <a:t>去開關 </a:t>
            </a:r>
            <a:r>
              <a:rPr lang="en-US" altLang="zh-TW" dirty="0"/>
              <a:t>constraint 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其他物件也會開關此 </a:t>
            </a:r>
            <a:r>
              <a:rPr lang="en-US" altLang="zh-TW" dirty="0"/>
              <a:t>static constraint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78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BC10-2E13-16DB-CCB0-DAD644CF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4E9CF-8866-BE6F-6DFF-FC1E2926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FBF55-DE0A-1AEC-5173-D0760B0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5B7448-28B6-6AB1-FB28-02F1B0857A62}"/>
              </a:ext>
            </a:extLst>
          </p:cNvPr>
          <p:cNvSpPr txBox="1"/>
          <p:nvPr/>
        </p:nvSpPr>
        <p:spPr>
          <a:xfrm>
            <a:off x="1184447" y="2474892"/>
            <a:ext cx="36602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class ABC;</a:t>
            </a:r>
          </a:p>
          <a:p>
            <a:r>
              <a:rPr lang="en-US" altLang="zh-TW" sz="1600" dirty="0"/>
              <a:t>  rand bit [3:0]  a;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// "c1" is non-static, but "c2" is static</a:t>
            </a:r>
          </a:p>
          <a:p>
            <a:r>
              <a:rPr lang="en-US" altLang="zh-TW" sz="1600" dirty="0"/>
              <a:t>  constraint c1 { a &gt; 5; }</a:t>
            </a:r>
          </a:p>
          <a:p>
            <a:r>
              <a:rPr lang="en-US" altLang="zh-TW" sz="1600" dirty="0"/>
              <a:t>  static constraint c2 { a &lt; 12; }</a:t>
            </a:r>
          </a:p>
          <a:p>
            <a:r>
              <a:rPr lang="en-US" altLang="zh-TW" sz="1600" dirty="0" err="1"/>
              <a:t>endclass</a:t>
            </a:r>
            <a:endParaRPr lang="en-US" altLang="zh-TW" sz="1600" dirty="0"/>
          </a:p>
          <a:p>
            <a:br>
              <a:rPr lang="en-US" altLang="zh-TW" sz="1400" dirty="0"/>
            </a:br>
            <a:endParaRPr lang="en-US" altLang="zh-TW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64FBD0-CA34-527B-02B7-830C8258B8F1}"/>
              </a:ext>
            </a:extLst>
          </p:cNvPr>
          <p:cNvSpPr txBox="1"/>
          <p:nvPr/>
        </p:nvSpPr>
        <p:spPr>
          <a:xfrm>
            <a:off x="5624100" y="2474892"/>
            <a:ext cx="619492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  initial begin</a:t>
            </a:r>
          </a:p>
          <a:p>
            <a:r>
              <a:rPr lang="en-US" altLang="zh-TW" sz="1600" dirty="0"/>
              <a:t>    ABC obj1 = new;</a:t>
            </a:r>
          </a:p>
          <a:p>
            <a:r>
              <a:rPr lang="en-US" altLang="zh-TW" sz="1600" dirty="0"/>
              <a:t>    ABC obj2 = new;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// Turn non-static constraint</a:t>
            </a:r>
          </a:p>
          <a:p>
            <a:r>
              <a:rPr lang="en-US" altLang="zh-TW" sz="1600" dirty="0"/>
              <a:t>    // </a:t>
            </a:r>
            <a:r>
              <a:rPr lang="zh-TW" altLang="en-US" sz="1600" dirty="0"/>
              <a:t>當 </a:t>
            </a:r>
            <a:r>
              <a:rPr lang="en-US" altLang="zh-TW" sz="1600" dirty="0"/>
              <a:t>obj1 </a:t>
            </a:r>
            <a:r>
              <a:rPr lang="zh-TW" altLang="en-US" sz="1600" dirty="0"/>
              <a:t>去關閉 </a:t>
            </a:r>
            <a:r>
              <a:rPr lang="en-US" altLang="zh-TW" sz="1600" dirty="0"/>
              <a:t>c2 constraint</a:t>
            </a:r>
            <a:r>
              <a:rPr lang="zh-TW" altLang="en-US" sz="1600" dirty="0"/>
              <a:t>，則 </a:t>
            </a:r>
            <a:r>
              <a:rPr lang="en-US" altLang="zh-TW" sz="1600" dirty="0"/>
              <a:t>obj2 </a:t>
            </a:r>
            <a:r>
              <a:rPr lang="zh-TW" altLang="en-US" sz="1600" dirty="0"/>
              <a:t>的 </a:t>
            </a:r>
            <a:r>
              <a:rPr lang="en-US" altLang="zh-TW" sz="1600" dirty="0"/>
              <a:t>c2 </a:t>
            </a:r>
            <a:r>
              <a:rPr lang="zh-TW" altLang="en-US" sz="1600" dirty="0"/>
              <a:t>也會被關閉</a:t>
            </a:r>
          </a:p>
          <a:p>
            <a:r>
              <a:rPr lang="zh-TW" altLang="en-US" sz="1600" dirty="0"/>
              <a:t>    </a:t>
            </a:r>
            <a:r>
              <a:rPr lang="en-US" altLang="zh-TW" sz="1600" dirty="0"/>
              <a:t>obj1.c2.constraint_mode(0);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5;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begin</a:t>
            </a:r>
          </a:p>
          <a:p>
            <a:r>
              <a:rPr lang="en-US" altLang="zh-TW" sz="1600" dirty="0"/>
              <a:t>      obj1.randomize();</a:t>
            </a:r>
          </a:p>
          <a:p>
            <a:r>
              <a:rPr lang="en-US" altLang="zh-TW" sz="1600" dirty="0"/>
              <a:t>      obj2.randomize();</a:t>
            </a:r>
          </a:p>
          <a:p>
            <a:r>
              <a:rPr lang="en-US" altLang="zh-TW" sz="1600" dirty="0"/>
              <a:t>      $display ("obj1.a = %0d, obj2.a = %0d", obj1.a, obj2.a);</a:t>
            </a:r>
          </a:p>
          <a:p>
            <a:r>
              <a:rPr lang="en-US" altLang="zh-TW" sz="1600" dirty="0"/>
              <a:t>    end</a:t>
            </a:r>
          </a:p>
          <a:p>
            <a:r>
              <a:rPr lang="en-US" altLang="zh-TW" sz="1600" dirty="0"/>
              <a:t>  end</a:t>
            </a:r>
          </a:p>
          <a:p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18955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666E-4165-E4C6-8969-17E24B15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401DF-DD4A-4417-69C7-CA1AD50F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8D028-BC81-08E1-F2B9-35E341ED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pre_randomize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後，先執行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在去做 </a:t>
            </a:r>
            <a:r>
              <a:rPr lang="en-US" altLang="zh-TW" dirty="0"/>
              <a:t>random </a:t>
            </a:r>
            <a:r>
              <a:rPr lang="zh-TW" altLang="en-US" dirty="0"/>
              <a:t>動作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</a:t>
            </a:r>
            <a:r>
              <a:rPr lang="en-US" altLang="zh-TW" dirty="0"/>
              <a:t>randomize() </a:t>
            </a:r>
            <a:r>
              <a:rPr lang="zh-TW" altLang="en-US" dirty="0"/>
              <a:t>執行成功後，執行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randomize() </a:t>
            </a:r>
            <a:r>
              <a:rPr lang="zh-TW" altLang="en-US" dirty="0"/>
              <a:t>沒成功，不執行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289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1861-9C1B-EB47-E66B-DE724D79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BCFFA-1252-9D71-78C6-C66AFBBF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8A544-E614-A8F0-1024-1EDC017C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BE32888-B65F-A340-8275-2292C844D303}"/>
              </a:ext>
            </a:extLst>
          </p:cNvPr>
          <p:cNvGrpSpPr/>
          <p:nvPr/>
        </p:nvGrpSpPr>
        <p:grpSpPr>
          <a:xfrm>
            <a:off x="445169" y="2509153"/>
            <a:ext cx="11301662" cy="4278094"/>
            <a:chOff x="613611" y="2434400"/>
            <a:chExt cx="11301662" cy="4278094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43909FF-FBE4-9FD7-A787-BF1B183DF9DD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4278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Beverage;</a:t>
              </a:r>
            </a:p>
            <a:p>
              <a:r>
                <a:rPr lang="en-US" altLang="zh-TW" sz="1600" dirty="0"/>
                <a:t>  rand bit [7:0]  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constraint </a:t>
              </a:r>
              <a:r>
                <a:rPr lang="en-US" altLang="zh-TW" sz="1600" dirty="0" err="1"/>
                <a:t>c_beer_id</a:t>
              </a:r>
              <a:r>
                <a:rPr lang="en-US" altLang="zh-TW" sz="1600" dirty="0"/>
                <a:t> {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&gt;= 10;</a:t>
              </a:r>
            </a:p>
            <a:p>
              <a:r>
                <a:rPr lang="en-US" altLang="zh-TW" sz="1600" dirty="0"/>
                <a:t>                       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&lt;= 50; };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pre_randomize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before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post_randomize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after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 err="1"/>
                <a:t>endclass</a:t>
              </a:r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72A42E-0CC7-E226-877E-D201EB02B32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   Beverage b;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  initial begin</a:t>
              </a:r>
            </a:p>
            <a:p>
              <a:r>
                <a:rPr lang="en-US" altLang="zh-TW" sz="1600" dirty="0"/>
                <a:t>      b = new ();</a:t>
              </a:r>
            </a:p>
            <a:p>
              <a:r>
                <a:rPr lang="en-US" altLang="zh-TW" sz="1600" dirty="0"/>
                <a:t>      $display ("Initial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  if (</a:t>
              </a:r>
              <a:r>
                <a:rPr lang="en-US" altLang="zh-TW" sz="1600" dirty="0" err="1"/>
                <a:t>b.randomize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        $display ("Randomization successful !");</a:t>
              </a:r>
            </a:p>
            <a:p>
              <a:r>
                <a:rPr lang="en-US" altLang="zh-TW" sz="1600" dirty="0"/>
                <a:t>      $display ("After randomization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6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FF97-6383-D665-D9F9-652E4C44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4A07D-0BCC-A01F-5AA0-A57F5A2F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Constraints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E7D37-D72F-6489-2F77-8EC1E622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 constraint </a:t>
            </a:r>
            <a:r>
              <a:rPr lang="zh-TW" altLang="en-US" dirty="0"/>
              <a:t>是一種 弱約束條件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如果該變數沒有其他會與</a:t>
            </a:r>
            <a:r>
              <a:rPr lang="en-US" altLang="zh-TW" dirty="0"/>
              <a:t>soft constraint</a:t>
            </a:r>
            <a:r>
              <a:rPr lang="zh-TW" altLang="en-US" dirty="0"/>
              <a:t>牴觸的限制，</a:t>
            </a:r>
            <a:r>
              <a:rPr lang="en-US" altLang="zh-TW" dirty="0"/>
              <a:t>soft constraint </a:t>
            </a:r>
            <a:r>
              <a:rPr lang="zh-TW" altLang="en-US" dirty="0"/>
              <a:t>會生效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如果有其他強制 </a:t>
            </a:r>
            <a:r>
              <a:rPr lang="en-US" altLang="zh-TW" dirty="0"/>
              <a:t>constraint</a:t>
            </a:r>
            <a:r>
              <a:rPr lang="zh-TW" altLang="en-US" dirty="0"/>
              <a:t>、直接指定值或使用 </a:t>
            </a:r>
            <a:r>
              <a:rPr lang="en-US" altLang="zh-TW" dirty="0"/>
              <a:t>.randomize() with {}</a:t>
            </a:r>
            <a:r>
              <a:rPr lang="zh-TW" altLang="en-US" dirty="0"/>
              <a:t>，那麼 </a:t>
            </a:r>
            <a:r>
              <a:rPr lang="en-US" altLang="zh-TW" dirty="0"/>
              <a:t>soft constraint </a:t>
            </a:r>
            <a:r>
              <a:rPr lang="zh-TW" altLang="en-US" dirty="0"/>
              <a:t>就會被忽略。</a:t>
            </a:r>
          </a:p>
        </p:txBody>
      </p:sp>
    </p:spTree>
    <p:extLst>
      <p:ext uri="{BB962C8B-B14F-4D97-AF65-F5344CB8AC3E}">
        <p14:creationId xmlns:p14="http://schemas.microsoft.com/office/powerpoint/2010/main" val="2354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A3EA-B841-826E-B246-7355E037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A2E93-959E-3C44-4961-110B416D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1C27A6-9E1C-8D47-6758-5ADD8168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constraint_mode</a:t>
            </a:r>
            <a:r>
              <a:rPr lang="en-US" altLang="zh-TW" dirty="0"/>
              <a:t>() </a:t>
            </a:r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用來關閉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(0)   -&gt; </a:t>
            </a:r>
            <a:r>
              <a:rPr lang="zh-TW" altLang="en-US" dirty="0"/>
              <a:t>關閉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(1)   -&gt; </a:t>
            </a:r>
            <a:r>
              <a:rPr lang="zh-TW" altLang="en-US" dirty="0"/>
              <a:t>開啟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() =&gt; </a:t>
            </a:r>
            <a:r>
              <a:rPr lang="zh-TW" altLang="en-US" dirty="0"/>
              <a:t>不帶任何參數，</a:t>
            </a:r>
            <a:br>
              <a:rPr lang="en-US" altLang="zh-TW" dirty="0"/>
            </a:br>
            <a:r>
              <a:rPr lang="zh-TW" altLang="en-US" dirty="0"/>
              <a:t>回傳目前 </a:t>
            </a:r>
            <a:r>
              <a:rPr lang="en-US" altLang="zh-TW" dirty="0"/>
              <a:t>constraint </a:t>
            </a:r>
            <a:r>
              <a:rPr lang="zh-TW" altLang="en-US" dirty="0"/>
              <a:t>狀態  </a:t>
            </a:r>
            <a:r>
              <a:rPr lang="en-US" altLang="zh-TW" dirty="0"/>
              <a:t>0 -&gt; disable, 1 -&gt; enable</a:t>
            </a:r>
          </a:p>
          <a:p>
            <a:endParaRPr lang="en-US" altLang="zh-TW" dirty="0"/>
          </a:p>
          <a:p>
            <a:r>
              <a:rPr lang="zh-TW" altLang="en-US" dirty="0"/>
              <a:t>常搭配 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來決定是否開啟 </a:t>
            </a:r>
            <a:r>
              <a:rPr lang="en-US" altLang="zh-TW" dirty="0"/>
              <a:t>constraint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470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76219-6C2F-4A2E-5E3A-6518B0EC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17E-9EC4-FE97-D159-039F183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08EDC8-5862-1217-CD8C-9E10DF99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AEC8DD3-6FD2-E681-EC02-B8E4B3B0A7C1}"/>
              </a:ext>
            </a:extLst>
          </p:cNvPr>
          <p:cNvGrpSpPr/>
          <p:nvPr/>
        </p:nvGrpSpPr>
        <p:grpSpPr>
          <a:xfrm>
            <a:off x="445169" y="2333685"/>
            <a:ext cx="11301662" cy="4524315"/>
            <a:chOff x="613611" y="2434400"/>
            <a:chExt cx="11301662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4ED558F-169B-5EC9-6A4D-DF445A9E242C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Fruits;</a:t>
              </a:r>
            </a:p>
            <a:p>
              <a:r>
                <a:rPr lang="en-US" altLang="zh-TW" sz="1600" dirty="0"/>
                <a:t>  rand bit[3:0]  num; 				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{ num &gt; 4;  		</a:t>
              </a:r>
            </a:p>
            <a:p>
              <a:r>
                <a:rPr lang="en-US" altLang="zh-TW" sz="1600" dirty="0"/>
                <a:t>                                          num &lt; 9; }; 	</a:t>
              </a:r>
            </a:p>
            <a:p>
              <a:r>
                <a:rPr lang="en-US" altLang="zh-TW" sz="1600" dirty="0" err="1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A04704-FF74-8A3C-B24F-AA3579A9D3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  initial begin</a:t>
              </a:r>
            </a:p>
            <a:p>
              <a:r>
                <a:rPr lang="en-US" altLang="zh-TW" sz="1600" dirty="0"/>
                <a:t>    Fruits f = new ();</a:t>
              </a:r>
            </a:p>
            <a:p>
              <a:r>
                <a:rPr lang="en-US" altLang="zh-TW" sz="1600" dirty="0"/>
                <a:t>    $display ("Before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Disable constraint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>
                  <a:solidFill>
                    <a:srgbClr val="FF0000"/>
                  </a:solidFill>
                </a:rPr>
                <a:t>f.c_num.constraint_mode</a:t>
              </a:r>
              <a:r>
                <a:rPr lang="en-US" altLang="zh-TW" sz="1600" dirty="0">
                  <a:solidFill>
                    <a:srgbClr val="FF0000"/>
                  </a:solidFill>
                </a:rPr>
                <a:t>(0);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if (</a:t>
              </a:r>
              <a:r>
                <a:rPr lang="en-US" altLang="zh-TW" sz="1600" dirty="0" err="1"/>
                <a:t>f.c_num.constraint_mode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enabled");</a:t>
              </a:r>
            </a:p>
            <a:p>
              <a:r>
                <a:rPr lang="en-US" altLang="zh-TW" sz="1600" dirty="0"/>
                <a:t>    else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disabled");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Randomize the variable and display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f.randomize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    $display ("After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 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776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1A42-46F0-41A7-67A4-3E0A015A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F9CC2-641B-6728-EE05-B3A7EFA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Randomization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74AF6-80E9-344A-32E3-9520AC1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rand_mode</a:t>
            </a:r>
            <a:r>
              <a:rPr lang="en-US" altLang="zh-TW" dirty="0"/>
              <a:t>()   </a:t>
            </a:r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關閉某個參數的隨機化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C12ED93-08B4-ABA6-1B65-79688DB73832}"/>
              </a:ext>
            </a:extLst>
          </p:cNvPr>
          <p:cNvGrpSpPr/>
          <p:nvPr/>
        </p:nvGrpSpPr>
        <p:grpSpPr>
          <a:xfrm>
            <a:off x="445169" y="2333685"/>
            <a:ext cx="11301662" cy="4401205"/>
            <a:chOff x="613611" y="2434400"/>
            <a:chExt cx="11301662" cy="440120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F3294E-F3AD-4513-1D76-B65246FC923F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altLang="zh-TW" sz="1600" dirty="0"/>
                <a:t>class Fruits;</a:t>
              </a:r>
            </a:p>
            <a:p>
              <a:r>
                <a:rPr lang="sv-SE" altLang="zh-TW" sz="1600" dirty="0"/>
                <a:t>  rand bit [3:0] var1;</a:t>
              </a:r>
            </a:p>
            <a:p>
              <a:r>
                <a:rPr lang="sv-SE" altLang="zh-TW" sz="1600" dirty="0"/>
                <a:t>  rand bit [1:0] var2;</a:t>
              </a:r>
            </a:p>
            <a:p>
              <a:r>
                <a:rPr lang="sv-SE" altLang="zh-TW" sz="1600" dirty="0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1342190-3F80-8737-2493-38339D0C6E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401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module tb;</a:t>
              </a:r>
            </a:p>
            <a:p>
              <a:r>
                <a:rPr lang="en-US" altLang="zh-TW" sz="1400" dirty="0"/>
                <a:t>  initial begin</a:t>
              </a:r>
            </a:p>
            <a:p>
              <a:r>
                <a:rPr lang="en-US" altLang="zh-TW" sz="1400" dirty="0"/>
                <a:t>    Fruits f = new();</a:t>
              </a:r>
            </a:p>
            <a:p>
              <a:r>
                <a:rPr lang="en-US" altLang="zh-TW" sz="1400" dirty="0"/>
                <a:t>    $display ("Before randomization var1=%0d var2=%0d", f.var1, f.var2);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Turn off randomization for var1</a:t>
              </a:r>
            </a:p>
            <a:p>
              <a:r>
                <a:rPr lang="en-US" altLang="zh-TW" sz="1400" dirty="0"/>
                <a:t>    </a:t>
              </a:r>
              <a:r>
                <a:rPr lang="en-US" altLang="zh-TW" sz="1400" dirty="0">
                  <a:solidFill>
                    <a:srgbClr val="FF0000"/>
                  </a:solidFill>
                </a:rPr>
                <a:t>f.var1.rand_mode (0);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Print if var1 has randomization enabled/disabled</a:t>
              </a:r>
            </a:p>
            <a:p>
              <a:r>
                <a:rPr lang="en-US" altLang="zh-TW" sz="1400" dirty="0"/>
                <a:t>    if (f.var1.rand_mode())</a:t>
              </a:r>
            </a:p>
            <a:p>
              <a:r>
                <a:rPr lang="en-US" altLang="zh-TW" sz="1400" dirty="0"/>
                <a:t>      $display ("Randomization of var1 enabled");</a:t>
              </a:r>
            </a:p>
            <a:p>
              <a:r>
                <a:rPr lang="en-US" altLang="zh-TW" sz="1400" dirty="0"/>
                <a:t>    else</a:t>
              </a:r>
            </a:p>
            <a:p>
              <a:r>
                <a:rPr lang="en-US" altLang="zh-TW" sz="1400" dirty="0"/>
                <a:t>      $display ("Randomization of var1 disabled");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</a:t>
              </a:r>
              <a:r>
                <a:rPr lang="en-US" altLang="zh-TW" sz="1400" dirty="0" err="1"/>
                <a:t>f.randomize</a:t>
              </a:r>
              <a:r>
                <a:rPr lang="en-US" altLang="zh-TW" sz="1400" dirty="0"/>
                <a:t>();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$display ("After randomization var1=%0d var2=%0d", f.var1, f.var2);</a:t>
              </a:r>
            </a:p>
            <a:p>
              <a:r>
                <a:rPr lang="en-US" altLang="zh-TW" sz="1400" dirty="0"/>
                <a:t>  end</a:t>
              </a:r>
            </a:p>
            <a:p>
              <a:r>
                <a:rPr lang="en-US" altLang="zh-TW" sz="14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4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76267-F282-34BE-2361-0B41A1349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12E0E-DA67-8B66-8FB3-4CCD5FC3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weighted case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E370-9357-52D4-2E8B-3EE73F9E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可以自己創造自己想要的 </a:t>
            </a:r>
            <a:r>
              <a:rPr lang="en-US" altLang="zh-TW" dirty="0"/>
              <a:t>case</a:t>
            </a:r>
            <a:r>
              <a:rPr lang="zh-TW" altLang="en-US" dirty="0"/>
              <a:t>，並給予他們</a:t>
            </a:r>
            <a:r>
              <a:rPr lang="zh-TW" altLang="en-US" dirty="0">
                <a:solidFill>
                  <a:srgbClr val="FF0000"/>
                </a:solidFill>
              </a:rPr>
              <a:t>權重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0BE5BB-0588-E98B-8418-8172C52E68FF}"/>
              </a:ext>
            </a:extLst>
          </p:cNvPr>
          <p:cNvSpPr txBox="1"/>
          <p:nvPr/>
        </p:nvSpPr>
        <p:spPr>
          <a:xfrm>
            <a:off x="3354805" y="2842643"/>
            <a:ext cx="54823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      initial begin</a:t>
            </a:r>
          </a:p>
          <a:p>
            <a:r>
              <a:rPr lang="en-US" altLang="zh-TW" sz="1600" dirty="0"/>
              <a:t>     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10;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此 </a:t>
            </a:r>
            <a:r>
              <a:rPr lang="en-US" altLang="zh-TW" sz="1600" dirty="0"/>
              <a:t>case </a:t>
            </a:r>
            <a:r>
              <a:rPr lang="zh-TW" altLang="en-US" sz="1600" dirty="0"/>
              <a:t>分母為 </a:t>
            </a:r>
            <a:r>
              <a:rPr lang="en-US" altLang="zh-TW" sz="1600" dirty="0"/>
              <a:t>1+5+3 = 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0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1/9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5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5/9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3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3/9        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rgbClr val="FF0000"/>
                </a:solidFill>
              </a:rPr>
              <a:t>randcase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            0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1");</a:t>
            </a:r>
          </a:p>
          <a:p>
            <a:r>
              <a:rPr lang="en-US" altLang="zh-TW" sz="1600" dirty="0"/>
              <a:t>            5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5");</a:t>
            </a:r>
          </a:p>
          <a:p>
            <a:r>
              <a:rPr lang="en-US" altLang="zh-TW" sz="1600" dirty="0"/>
              <a:t>            3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3");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endcase</a:t>
            </a:r>
            <a:endParaRPr lang="en-US" altLang="zh-TW" sz="1600" dirty="0"/>
          </a:p>
          <a:p>
            <a:r>
              <a:rPr lang="en-US" altLang="zh-TW" sz="1600" dirty="0"/>
              <a:t>    end</a:t>
            </a:r>
          </a:p>
          <a:p>
            <a:r>
              <a:rPr lang="en-US" altLang="zh-TW" sz="1600" dirty="0" err="1"/>
              <a:t>endmodule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028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4DFE3-BEA3-9BEC-E3B6-150B355E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032CE-63BD-F9D3-1CB1-D2A0BFB1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F767BA-31DA-EFE3-CCDD-741F2991C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1823758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FC58-DACC-C6E7-96A6-1DE1A1CD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57ED0-B105-DA7D-B072-4250013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Coverage</a:t>
            </a:r>
            <a:r>
              <a:rPr lang="zh-TW" altLang="en-US" dirty="0"/>
              <a:t> 介紹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18F5D0-A25A-AE1F-4B95-A7B02CD6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驗證是否所有功能條件都有被測試到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輔助判斷 </a:t>
            </a:r>
            <a:r>
              <a:rPr lang="en-US" altLang="zh-TW" dirty="0"/>
              <a:t>testbench </a:t>
            </a:r>
            <a:r>
              <a:rPr lang="zh-TW" altLang="en-US" dirty="0"/>
              <a:t>的完整性與測試範圍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找出測試盲區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57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D003-F2F8-2140-1405-FD57F5F4D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0F706-A29D-5D13-7FFE-F6BF2712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Coverage</a:t>
            </a:r>
            <a:r>
              <a:rPr lang="zh-TW" altLang="en-US" dirty="0"/>
              <a:t> 基本結構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E516790B-2546-AF4D-3E6B-569FFB33E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24511"/>
              </p:ext>
            </p:extLst>
          </p:nvPr>
        </p:nvGraphicFramePr>
        <p:xfrm>
          <a:off x="838200" y="2766854"/>
          <a:ext cx="105156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3527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525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元素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4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covergroup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宣告一組要收集的覆蓋資訊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coverpoint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定義觀察的訊號或變數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941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覆蓋的值範圍或特定值，未命中 </a:t>
                      </a:r>
                      <a:r>
                        <a:rPr lang="en-US" altLang="zh-TW"/>
                        <a:t>bin </a:t>
                      </a:r>
                      <a:r>
                        <a:rPr lang="zh-TW" altLang="en-US"/>
                        <a:t>就不算覆蓋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66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不同 </a:t>
                      </a:r>
                      <a:r>
                        <a:rPr lang="en-US"/>
                        <a:t>coverpoint </a:t>
                      </a:r>
                      <a:r>
                        <a:rPr lang="zh-TW" altLang="en-US"/>
                        <a:t>的組合交叉覆蓋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01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可以設定 </a:t>
                      </a:r>
                      <a:r>
                        <a:rPr lang="en-US" dirty="0"/>
                        <a:t>coverage </a:t>
                      </a:r>
                      <a:r>
                        <a:rPr lang="zh-TW" altLang="en-US" dirty="0"/>
                        <a:t>目標，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例如 </a:t>
                      </a:r>
                      <a:r>
                        <a:rPr lang="en-US" dirty="0"/>
                        <a:t>goal, weight,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2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9596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739D8-C9B0-60DA-7FC9-35557DD6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3C73A-57A5-50D1-0CD3-D25B0BFFF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A62D81-7C8D-E332-288E-DC7DFF9D0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Assertions</a:t>
            </a:r>
          </a:p>
        </p:txBody>
      </p:sp>
    </p:spTree>
    <p:extLst>
      <p:ext uri="{BB962C8B-B14F-4D97-AF65-F5344CB8AC3E}">
        <p14:creationId xmlns:p14="http://schemas.microsoft.com/office/powerpoint/2010/main" val="3220124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0D658-268C-4899-F89B-F0B0684A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78DF-BA7F-BB44-86B3-4E867090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Assertions (1/4)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A2188-45B4-F002-7B7F-A8FDC839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assert </a:t>
            </a:r>
            <a:r>
              <a:rPr lang="zh-TW" altLang="en-US" dirty="0"/>
              <a:t>分成</a:t>
            </a:r>
            <a:endParaRPr lang="en-US" altLang="zh-TW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Sequence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Property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Immediate Assertions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Concurrent Assertions</a:t>
            </a:r>
          </a:p>
          <a:p>
            <a:pPr marL="971550" lvl="1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011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4D5E6-26D7-61E6-3B8E-9ED61DB7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B91AF-F96B-D767-4CFF-40382928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Assertions (2/4)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18E56B-3788-D8B1-5E33-E23474F0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Sequence &amp; Property Assertions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5137C73-8802-84D8-81B4-2BEA99F82AFD}"/>
              </a:ext>
            </a:extLst>
          </p:cNvPr>
          <p:cNvSpPr txBox="1"/>
          <p:nvPr/>
        </p:nvSpPr>
        <p:spPr>
          <a:xfrm>
            <a:off x="389022" y="2380054"/>
            <a:ext cx="5482389" cy="4324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module tb;</a:t>
            </a:r>
          </a:p>
          <a:p>
            <a:r>
              <a:rPr lang="en-US" altLang="zh-TW" sz="1100" dirty="0"/>
              <a:t>  bit a, b, c, d;</a:t>
            </a:r>
          </a:p>
          <a:p>
            <a:r>
              <a:rPr lang="en-US" altLang="zh-TW" sz="1100" dirty="0"/>
              <a:t>  bit </a:t>
            </a:r>
            <a:r>
              <a:rPr lang="en-US" altLang="zh-TW" sz="1100" dirty="0" err="1"/>
              <a:t>clk</a:t>
            </a:r>
            <a:r>
              <a:rPr lang="en-US" altLang="zh-TW" sz="1100" dirty="0"/>
              <a:t>;</a:t>
            </a:r>
          </a:p>
          <a:p>
            <a:br>
              <a:rPr lang="en-US" altLang="zh-TW" sz="1100" dirty="0"/>
            </a:br>
            <a:r>
              <a:rPr lang="en-US" altLang="zh-TW" sz="1100" dirty="0"/>
              <a:t>  always #10 </a:t>
            </a:r>
            <a:r>
              <a:rPr lang="en-US" altLang="zh-TW" sz="1100" dirty="0" err="1"/>
              <a:t>clk</a:t>
            </a:r>
            <a:r>
              <a:rPr lang="en-US" altLang="zh-TW" sz="1100" dirty="0"/>
              <a:t> = ~</a:t>
            </a:r>
            <a:r>
              <a:rPr lang="en-US" altLang="zh-TW" sz="1100" dirty="0" err="1"/>
              <a:t>clk</a:t>
            </a:r>
            <a:r>
              <a:rPr lang="en-US" altLang="zh-TW" sz="1100" dirty="0"/>
              <a:t>;</a:t>
            </a:r>
          </a:p>
          <a:p>
            <a:br>
              <a:rPr lang="en-US" altLang="zh-TW" sz="1100" dirty="0"/>
            </a:br>
            <a:r>
              <a:rPr lang="en-US" altLang="zh-TW" sz="1100" dirty="0"/>
              <a:t>  initial begin</a:t>
            </a:r>
          </a:p>
          <a:p>
            <a:r>
              <a:rPr lang="en-US" altLang="zh-TW" sz="1100" dirty="0"/>
              <a:t>    for (int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= 0;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 &lt; 20; </a:t>
            </a:r>
            <a:r>
              <a:rPr lang="en-US" altLang="zh-TW" sz="1100" dirty="0" err="1"/>
              <a:t>i</a:t>
            </a:r>
            <a:r>
              <a:rPr lang="en-US" altLang="zh-TW" sz="1100" dirty="0"/>
              <a:t>++) begin</a:t>
            </a:r>
          </a:p>
          <a:p>
            <a:r>
              <a:rPr lang="en-US" altLang="zh-TW" sz="1100" dirty="0"/>
              <a:t>      {a, b, c, d} = $random;</a:t>
            </a:r>
          </a:p>
          <a:p>
            <a:r>
              <a:rPr lang="en-US" altLang="zh-TW" sz="1100" dirty="0"/>
              <a:t>      $display("%0t a=%0d b=%0d c=%0d d=%0d", $time, a, b, c, d);</a:t>
            </a:r>
          </a:p>
          <a:p>
            <a:r>
              <a:rPr lang="en-US" altLang="zh-TW" sz="1100" dirty="0"/>
              <a:t>      @(posedge </a:t>
            </a:r>
            <a:r>
              <a:rPr lang="en-US" altLang="zh-TW" sz="1100" dirty="0" err="1"/>
              <a:t>clk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    end</a:t>
            </a:r>
          </a:p>
          <a:p>
            <a:r>
              <a:rPr lang="en-US" altLang="zh-TW" sz="1100" dirty="0"/>
              <a:t>    #10 $finish;</a:t>
            </a:r>
          </a:p>
          <a:p>
            <a:r>
              <a:rPr lang="en-US" altLang="zh-TW" sz="1100" dirty="0"/>
              <a:t>  end</a:t>
            </a:r>
          </a:p>
          <a:p>
            <a:br>
              <a:rPr lang="en-US" altLang="zh-TW" sz="1100" dirty="0"/>
            </a:br>
            <a:r>
              <a:rPr lang="en-US" altLang="zh-TW" sz="1100" dirty="0">
                <a:solidFill>
                  <a:srgbClr val="FF0000"/>
                </a:solidFill>
              </a:rPr>
              <a:t>  sequence </a:t>
            </a:r>
            <a:r>
              <a:rPr lang="en-US" altLang="zh-TW" sz="1100" dirty="0" err="1">
                <a:solidFill>
                  <a:srgbClr val="FF0000"/>
                </a:solidFill>
              </a:rPr>
              <a:t>s_ab</a:t>
            </a:r>
            <a:r>
              <a:rPr lang="en-US" altLang="zh-TW" sz="11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    a ##1 b;        // </a:t>
            </a:r>
            <a:r>
              <a:rPr lang="zh-TW" altLang="en-US" sz="1100" dirty="0">
                <a:solidFill>
                  <a:srgbClr val="FF0000"/>
                </a:solidFill>
              </a:rPr>
              <a:t>當 </a:t>
            </a:r>
            <a:r>
              <a:rPr lang="en-US" altLang="zh-TW" sz="1100" dirty="0">
                <a:solidFill>
                  <a:srgbClr val="FF0000"/>
                </a:solidFill>
              </a:rPr>
              <a:t>a </a:t>
            </a:r>
            <a:r>
              <a:rPr lang="zh-TW" altLang="en-US" sz="1100" dirty="0">
                <a:solidFill>
                  <a:srgbClr val="FF0000"/>
                </a:solidFill>
              </a:rPr>
              <a:t>為 </a:t>
            </a:r>
            <a:r>
              <a:rPr lang="en-US" altLang="zh-TW" sz="1100" dirty="0">
                <a:solidFill>
                  <a:srgbClr val="FF0000"/>
                </a:solidFill>
              </a:rPr>
              <a:t>true </a:t>
            </a:r>
            <a:r>
              <a:rPr lang="zh-TW" altLang="en-US" sz="1100" dirty="0">
                <a:solidFill>
                  <a:srgbClr val="FF0000"/>
                </a:solidFill>
              </a:rPr>
              <a:t>時，過 </a:t>
            </a:r>
            <a:r>
              <a:rPr lang="en-US" altLang="zh-TW" sz="1100" dirty="0">
                <a:solidFill>
                  <a:srgbClr val="FF0000"/>
                </a:solidFill>
              </a:rPr>
              <a:t>1 </a:t>
            </a:r>
            <a:r>
              <a:rPr lang="zh-TW" altLang="en-US" sz="1100" dirty="0">
                <a:solidFill>
                  <a:srgbClr val="FF0000"/>
                </a:solidFill>
              </a:rPr>
              <a:t>個週期後 </a:t>
            </a:r>
            <a:r>
              <a:rPr lang="en-US" altLang="zh-TW" sz="1100" dirty="0">
                <a:solidFill>
                  <a:srgbClr val="FF0000"/>
                </a:solidFill>
              </a:rPr>
              <a:t>b </a:t>
            </a:r>
            <a:r>
              <a:rPr lang="zh-TW" altLang="en-US" sz="1100" dirty="0">
                <a:solidFill>
                  <a:srgbClr val="FF0000"/>
                </a:solidFill>
              </a:rPr>
              <a:t>也要為 </a:t>
            </a:r>
            <a:r>
              <a:rPr lang="en-US" altLang="zh-TW" sz="110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  </a:t>
            </a:r>
            <a:r>
              <a:rPr lang="en-US" altLang="zh-TW" sz="1100" dirty="0" err="1">
                <a:solidFill>
                  <a:srgbClr val="FF0000"/>
                </a:solidFill>
              </a:rPr>
              <a:t>endsequence</a:t>
            </a:r>
            <a:endParaRPr lang="en-US" altLang="zh-TW" sz="1100" dirty="0">
              <a:solidFill>
                <a:srgbClr val="FF0000"/>
              </a:solidFill>
            </a:endParaRPr>
          </a:p>
          <a:p>
            <a:br>
              <a:rPr lang="en-US" altLang="zh-TW" sz="1100" dirty="0">
                <a:solidFill>
                  <a:srgbClr val="FF0000"/>
                </a:solidFill>
              </a:rPr>
            </a:br>
            <a:r>
              <a:rPr lang="en-US" altLang="zh-TW" sz="1100" dirty="0">
                <a:solidFill>
                  <a:srgbClr val="FF0000"/>
                </a:solidFill>
              </a:rPr>
              <a:t>  sequence </a:t>
            </a:r>
            <a:r>
              <a:rPr lang="en-US" altLang="zh-TW" sz="1100" dirty="0" err="1">
                <a:solidFill>
                  <a:srgbClr val="FF0000"/>
                </a:solidFill>
              </a:rPr>
              <a:t>s_cd</a:t>
            </a:r>
            <a:r>
              <a:rPr lang="en-US" altLang="zh-TW" sz="11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    c ##2 d;        // </a:t>
            </a:r>
            <a:r>
              <a:rPr lang="zh-TW" altLang="en-US" sz="1100" dirty="0">
                <a:solidFill>
                  <a:srgbClr val="FF0000"/>
                </a:solidFill>
              </a:rPr>
              <a:t>當 </a:t>
            </a:r>
            <a:r>
              <a:rPr lang="en-US" altLang="zh-TW" sz="1100" dirty="0">
                <a:solidFill>
                  <a:srgbClr val="FF0000"/>
                </a:solidFill>
              </a:rPr>
              <a:t>c </a:t>
            </a:r>
            <a:r>
              <a:rPr lang="zh-TW" altLang="en-US" sz="1100" dirty="0">
                <a:solidFill>
                  <a:srgbClr val="FF0000"/>
                </a:solidFill>
              </a:rPr>
              <a:t>為 </a:t>
            </a:r>
            <a:r>
              <a:rPr lang="en-US" altLang="zh-TW" sz="1100" dirty="0">
                <a:solidFill>
                  <a:srgbClr val="FF0000"/>
                </a:solidFill>
              </a:rPr>
              <a:t>true </a:t>
            </a:r>
            <a:r>
              <a:rPr lang="zh-TW" altLang="en-US" sz="1100" dirty="0">
                <a:solidFill>
                  <a:srgbClr val="FF0000"/>
                </a:solidFill>
              </a:rPr>
              <a:t>時，過 </a:t>
            </a:r>
            <a:r>
              <a:rPr lang="en-US" altLang="zh-TW" sz="1100" dirty="0">
                <a:solidFill>
                  <a:srgbClr val="FF0000"/>
                </a:solidFill>
              </a:rPr>
              <a:t>2 </a:t>
            </a:r>
            <a:r>
              <a:rPr lang="zh-TW" altLang="en-US" sz="1100" dirty="0">
                <a:solidFill>
                  <a:srgbClr val="FF0000"/>
                </a:solidFill>
              </a:rPr>
              <a:t>個週期後 </a:t>
            </a:r>
            <a:r>
              <a:rPr lang="en-US" altLang="zh-TW" sz="1100" dirty="0">
                <a:solidFill>
                  <a:srgbClr val="FF0000"/>
                </a:solidFill>
              </a:rPr>
              <a:t>d </a:t>
            </a:r>
            <a:r>
              <a:rPr lang="zh-TW" altLang="en-US" sz="1100" dirty="0">
                <a:solidFill>
                  <a:srgbClr val="FF0000"/>
                </a:solidFill>
              </a:rPr>
              <a:t>也要為 </a:t>
            </a:r>
            <a:r>
              <a:rPr lang="en-US" altLang="zh-TW" sz="110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  </a:t>
            </a:r>
            <a:r>
              <a:rPr lang="en-US" altLang="zh-TW" sz="1100" dirty="0" err="1">
                <a:solidFill>
                  <a:srgbClr val="FF0000"/>
                </a:solidFill>
              </a:rPr>
              <a:t>endsequence</a:t>
            </a:r>
            <a:endParaRPr lang="en-US" altLang="zh-TW" sz="1100" dirty="0">
              <a:solidFill>
                <a:srgbClr val="FF0000"/>
              </a:solidFill>
            </a:endParaRPr>
          </a:p>
          <a:p>
            <a:r>
              <a:rPr lang="en-US" altLang="zh-TW" sz="1100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zh-TW" sz="1100" dirty="0">
                <a:solidFill>
                  <a:srgbClr val="FF0000"/>
                </a:solidFill>
              </a:rPr>
              <a:t>  assert property (</a:t>
            </a:r>
            <a:r>
              <a:rPr lang="en-US" altLang="zh-TW" sz="1100" dirty="0" err="1">
                <a:solidFill>
                  <a:srgbClr val="FF0000"/>
                </a:solidFill>
              </a:rPr>
              <a:t>s_ab</a:t>
            </a:r>
            <a:r>
              <a:rPr lang="en-US" altLang="zh-TW" sz="11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1100" dirty="0" err="1"/>
              <a:t>endmodule</a:t>
            </a:r>
            <a:endParaRPr lang="en-US" altLang="zh-TW" sz="11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3F23CF-7CB9-A1D1-5677-E7F23F355BBE}"/>
              </a:ext>
            </a:extLst>
          </p:cNvPr>
          <p:cNvSpPr txBox="1"/>
          <p:nvPr/>
        </p:nvSpPr>
        <p:spPr>
          <a:xfrm>
            <a:off x="6320589" y="2380054"/>
            <a:ext cx="5482389" cy="4131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module tb;</a:t>
            </a:r>
          </a:p>
          <a:p>
            <a:r>
              <a:rPr lang="en-US" altLang="zh-TW" sz="1050" dirty="0"/>
              <a:t>  bit a, b, c, d;</a:t>
            </a:r>
          </a:p>
          <a:p>
            <a:r>
              <a:rPr lang="en-US" altLang="zh-TW" sz="1050" dirty="0"/>
              <a:t>  bit </a:t>
            </a:r>
            <a:r>
              <a:rPr lang="en-US" altLang="zh-TW" sz="1050" dirty="0" err="1"/>
              <a:t>clk</a:t>
            </a:r>
            <a:r>
              <a:rPr lang="en-US" altLang="zh-TW" sz="1050" dirty="0"/>
              <a:t>;</a:t>
            </a:r>
          </a:p>
          <a:p>
            <a:br>
              <a:rPr lang="en-US" altLang="zh-TW" sz="1050" dirty="0"/>
            </a:br>
            <a:r>
              <a:rPr lang="en-US" altLang="zh-TW" sz="1050" dirty="0"/>
              <a:t>  always #10 </a:t>
            </a:r>
            <a:r>
              <a:rPr lang="en-US" altLang="zh-TW" sz="1050" dirty="0" err="1"/>
              <a:t>clk</a:t>
            </a:r>
            <a:r>
              <a:rPr lang="en-US" altLang="zh-TW" sz="1050" dirty="0"/>
              <a:t> = ~</a:t>
            </a:r>
            <a:r>
              <a:rPr lang="en-US" altLang="zh-TW" sz="1050" dirty="0" err="1"/>
              <a:t>clk</a:t>
            </a:r>
            <a:r>
              <a:rPr lang="en-US" altLang="zh-TW" sz="1050" dirty="0"/>
              <a:t>;</a:t>
            </a:r>
          </a:p>
          <a:p>
            <a:br>
              <a:rPr lang="en-US" altLang="zh-TW" sz="1050" dirty="0"/>
            </a:br>
            <a:r>
              <a:rPr lang="en-US" altLang="zh-TW" sz="1050" dirty="0"/>
              <a:t>  initial begin</a:t>
            </a:r>
          </a:p>
          <a:p>
            <a:r>
              <a:rPr lang="en-US" altLang="zh-TW" sz="1050" dirty="0"/>
              <a:t>    for (int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= 0;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 &lt; 20; </a:t>
            </a:r>
            <a:r>
              <a:rPr lang="en-US" altLang="zh-TW" sz="1050" dirty="0" err="1"/>
              <a:t>i</a:t>
            </a:r>
            <a:r>
              <a:rPr lang="en-US" altLang="zh-TW" sz="1050" dirty="0"/>
              <a:t>++) begin</a:t>
            </a:r>
          </a:p>
          <a:p>
            <a:r>
              <a:rPr lang="en-US" altLang="zh-TW" sz="1050" dirty="0"/>
              <a:t>      {a, b, c, d} = $random;</a:t>
            </a:r>
          </a:p>
          <a:p>
            <a:r>
              <a:rPr lang="en-US" altLang="zh-TW" sz="1050" dirty="0"/>
              <a:t>      $display("%0t a=%0d b=%0d c=%0d d=%0d", $time, a, b, c, d);</a:t>
            </a:r>
          </a:p>
          <a:p>
            <a:r>
              <a:rPr lang="en-US" altLang="zh-TW" sz="1050" dirty="0"/>
              <a:t>      @(posedge </a:t>
            </a:r>
            <a:r>
              <a:rPr lang="en-US" altLang="zh-TW" sz="1050" dirty="0" err="1"/>
              <a:t>clk</a:t>
            </a:r>
            <a:r>
              <a:rPr lang="en-US" altLang="zh-TW" sz="1050" dirty="0"/>
              <a:t>);</a:t>
            </a:r>
          </a:p>
          <a:p>
            <a:r>
              <a:rPr lang="en-US" altLang="zh-TW" sz="1050" dirty="0"/>
              <a:t>    end</a:t>
            </a:r>
          </a:p>
          <a:p>
            <a:r>
              <a:rPr lang="en-US" altLang="zh-TW" sz="1050" dirty="0"/>
              <a:t>    #10 $finish;</a:t>
            </a:r>
          </a:p>
          <a:p>
            <a:r>
              <a:rPr lang="en-US" altLang="zh-TW" sz="1050" dirty="0"/>
              <a:t>  end</a:t>
            </a:r>
          </a:p>
          <a:p>
            <a:br>
              <a:rPr lang="en-US" altLang="zh-TW" sz="1050" dirty="0"/>
            </a:br>
            <a:r>
              <a:rPr lang="en-US" altLang="zh-TW" sz="1050" dirty="0">
                <a:solidFill>
                  <a:srgbClr val="FF0000"/>
                </a:solidFill>
              </a:rPr>
              <a:t>  property </a:t>
            </a:r>
            <a:r>
              <a:rPr lang="en-US" altLang="zh-TW" sz="1050" dirty="0" err="1">
                <a:solidFill>
                  <a:srgbClr val="FF0000"/>
                </a:solidFill>
              </a:rPr>
              <a:t>p_expr</a:t>
            </a:r>
            <a:r>
              <a:rPr lang="en-US" altLang="zh-TW" sz="105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    // a </a:t>
            </a:r>
            <a:r>
              <a:rPr lang="zh-TW" altLang="en-US" sz="1050" dirty="0">
                <a:solidFill>
                  <a:srgbClr val="FF0000"/>
                </a:solidFill>
              </a:rPr>
              <a:t>為 </a:t>
            </a:r>
            <a:r>
              <a:rPr lang="en-US" altLang="zh-TW" sz="105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    // ➜ </a:t>
            </a:r>
            <a:r>
              <a:rPr lang="zh-TW" altLang="en-US" sz="1050" dirty="0">
                <a:solidFill>
                  <a:srgbClr val="FF0000"/>
                </a:solidFill>
              </a:rPr>
              <a:t>下一個 </a:t>
            </a:r>
            <a:r>
              <a:rPr lang="en-US" altLang="zh-TW" sz="1050" dirty="0">
                <a:solidFill>
                  <a:srgbClr val="FF0000"/>
                </a:solidFill>
              </a:rPr>
              <a:t>clock</a:t>
            </a:r>
            <a:r>
              <a:rPr lang="zh-TW" altLang="en-US" sz="1050" dirty="0">
                <a:solidFill>
                  <a:srgbClr val="FF0000"/>
                </a:solidFill>
              </a:rPr>
              <a:t>：</a:t>
            </a:r>
            <a:r>
              <a:rPr lang="en-US" altLang="zh-TW" sz="1050" dirty="0">
                <a:solidFill>
                  <a:srgbClr val="FF0000"/>
                </a:solidFill>
              </a:rPr>
              <a:t>b </a:t>
            </a:r>
            <a:r>
              <a:rPr lang="zh-TW" altLang="en-US" sz="1050" dirty="0">
                <a:solidFill>
                  <a:srgbClr val="FF0000"/>
                </a:solidFill>
              </a:rPr>
              <a:t>為 </a:t>
            </a:r>
            <a:r>
              <a:rPr lang="en-US" altLang="zh-TW" sz="105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    // ➜ </a:t>
            </a:r>
            <a:r>
              <a:rPr lang="zh-TW" altLang="en-US" sz="1050" dirty="0">
                <a:solidFill>
                  <a:srgbClr val="FF0000"/>
                </a:solidFill>
              </a:rPr>
              <a:t>再下一個 </a:t>
            </a:r>
            <a:r>
              <a:rPr lang="en-US" altLang="zh-TW" sz="1050" dirty="0">
                <a:solidFill>
                  <a:srgbClr val="FF0000"/>
                </a:solidFill>
              </a:rPr>
              <a:t>clock</a:t>
            </a:r>
            <a:r>
              <a:rPr lang="zh-TW" altLang="en-US" sz="1050" dirty="0">
                <a:solidFill>
                  <a:srgbClr val="FF0000"/>
                </a:solidFill>
              </a:rPr>
              <a:t>（</a:t>
            </a:r>
            <a:r>
              <a:rPr lang="en-US" altLang="zh-TW" sz="1050" dirty="0">
                <a:solidFill>
                  <a:srgbClr val="FF0000"/>
                </a:solidFill>
              </a:rPr>
              <a:t>##1</a:t>
            </a:r>
            <a:r>
              <a:rPr lang="zh-TW" altLang="en-US" sz="1050" dirty="0">
                <a:solidFill>
                  <a:srgbClr val="FF0000"/>
                </a:solidFill>
              </a:rPr>
              <a:t>）：</a:t>
            </a:r>
            <a:r>
              <a:rPr lang="en-US" altLang="zh-TW" sz="1050" dirty="0">
                <a:solidFill>
                  <a:srgbClr val="FF0000"/>
                </a:solidFill>
              </a:rPr>
              <a:t>c </a:t>
            </a:r>
            <a:r>
              <a:rPr lang="zh-TW" altLang="en-US" sz="1050" dirty="0">
                <a:solidFill>
                  <a:srgbClr val="FF0000"/>
                </a:solidFill>
              </a:rPr>
              <a:t>為 </a:t>
            </a:r>
            <a:r>
              <a:rPr lang="en-US" altLang="zh-TW" sz="105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    // ➜ </a:t>
            </a:r>
            <a:r>
              <a:rPr lang="zh-TW" altLang="en-US" sz="1050" dirty="0">
                <a:solidFill>
                  <a:srgbClr val="FF0000"/>
                </a:solidFill>
              </a:rPr>
              <a:t>再兩個 </a:t>
            </a:r>
            <a:r>
              <a:rPr lang="en-US" altLang="zh-TW" sz="1050" dirty="0">
                <a:solidFill>
                  <a:srgbClr val="FF0000"/>
                </a:solidFill>
              </a:rPr>
              <a:t>clock</a:t>
            </a:r>
            <a:r>
              <a:rPr lang="zh-TW" altLang="en-US" sz="1050" dirty="0">
                <a:solidFill>
                  <a:srgbClr val="FF0000"/>
                </a:solidFill>
              </a:rPr>
              <a:t>：</a:t>
            </a:r>
            <a:r>
              <a:rPr lang="en-US" altLang="zh-TW" sz="1050" dirty="0">
                <a:solidFill>
                  <a:srgbClr val="FF0000"/>
                </a:solidFill>
              </a:rPr>
              <a:t>d </a:t>
            </a:r>
            <a:r>
              <a:rPr lang="zh-TW" altLang="en-US" sz="1050" dirty="0">
                <a:solidFill>
                  <a:srgbClr val="FF0000"/>
                </a:solidFill>
              </a:rPr>
              <a:t>為 </a:t>
            </a:r>
            <a:r>
              <a:rPr lang="en-US" altLang="zh-TW" sz="1050" dirty="0">
                <a:solidFill>
                  <a:srgbClr val="FF0000"/>
                </a:solidFill>
              </a:rPr>
              <a:t>true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    @(posedge </a:t>
            </a:r>
            <a:r>
              <a:rPr lang="en-US" altLang="zh-TW" sz="1050" dirty="0" err="1">
                <a:solidFill>
                  <a:srgbClr val="FF0000"/>
                </a:solidFill>
              </a:rPr>
              <a:t>clk</a:t>
            </a:r>
            <a:r>
              <a:rPr lang="en-US" altLang="zh-TW" sz="1050" dirty="0">
                <a:solidFill>
                  <a:srgbClr val="FF0000"/>
                </a:solidFill>
              </a:rPr>
              <a:t>) </a:t>
            </a:r>
            <a:r>
              <a:rPr lang="en-US" altLang="zh-TW" sz="1050" dirty="0" err="1">
                <a:solidFill>
                  <a:srgbClr val="FF0000"/>
                </a:solidFill>
              </a:rPr>
              <a:t>s_ab</a:t>
            </a:r>
            <a:r>
              <a:rPr lang="en-US" altLang="zh-TW" sz="1050" dirty="0">
                <a:solidFill>
                  <a:srgbClr val="FF0000"/>
                </a:solidFill>
              </a:rPr>
              <a:t> ##1 </a:t>
            </a:r>
            <a:r>
              <a:rPr lang="en-US" altLang="zh-TW" sz="1050" dirty="0" err="1">
                <a:solidFill>
                  <a:srgbClr val="FF0000"/>
                </a:solidFill>
              </a:rPr>
              <a:t>s_cd</a:t>
            </a:r>
            <a:r>
              <a:rPr lang="en-US" altLang="zh-TW" sz="1050" dirty="0">
                <a:solidFill>
                  <a:srgbClr val="FF0000"/>
                </a:solidFill>
              </a:rPr>
              <a:t>; </a:t>
            </a:r>
          </a:p>
          <a:p>
            <a:r>
              <a:rPr lang="en-US" altLang="zh-TW" sz="1050" dirty="0">
                <a:solidFill>
                  <a:srgbClr val="FF0000"/>
                </a:solidFill>
              </a:rPr>
              <a:t>  </a:t>
            </a:r>
            <a:r>
              <a:rPr lang="en-US" altLang="zh-TW" sz="1050" dirty="0" err="1">
                <a:solidFill>
                  <a:srgbClr val="FF0000"/>
                </a:solidFill>
              </a:rPr>
              <a:t>endproperty</a:t>
            </a:r>
            <a:endParaRPr lang="en-US" altLang="zh-TW" sz="1050" dirty="0">
              <a:solidFill>
                <a:srgbClr val="FF0000"/>
              </a:solidFill>
            </a:endParaRPr>
          </a:p>
          <a:p>
            <a:br>
              <a:rPr lang="en-US" altLang="zh-TW" sz="1050" dirty="0">
                <a:solidFill>
                  <a:srgbClr val="FF0000"/>
                </a:solidFill>
              </a:rPr>
            </a:br>
            <a:r>
              <a:rPr lang="en-US" altLang="zh-TW" sz="1050" dirty="0">
                <a:solidFill>
                  <a:srgbClr val="FF0000"/>
                </a:solidFill>
              </a:rPr>
              <a:t>  assert property (</a:t>
            </a:r>
            <a:r>
              <a:rPr lang="en-US" altLang="zh-TW" sz="1050" dirty="0" err="1">
                <a:solidFill>
                  <a:srgbClr val="FF0000"/>
                </a:solidFill>
              </a:rPr>
              <a:t>p_expr</a:t>
            </a:r>
            <a:r>
              <a:rPr lang="en-US" altLang="zh-TW" sz="105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TW" sz="1050" dirty="0" err="1"/>
              <a:t>endmodule</a:t>
            </a:r>
            <a:endParaRPr lang="en-US" altLang="zh-TW" sz="1050" dirty="0"/>
          </a:p>
        </p:txBody>
      </p:sp>
    </p:spTree>
    <p:extLst>
      <p:ext uri="{BB962C8B-B14F-4D97-AF65-F5344CB8AC3E}">
        <p14:creationId xmlns:p14="http://schemas.microsoft.com/office/powerpoint/2010/main" val="252448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F157C-BF7D-C456-570F-2F1E54C4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0C1F-62A4-3E03-94A0-3C58F00D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Assertions (3/4)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B6D4CD-6158-13A6-A90F-8E279427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Immediate Assertions</a:t>
            </a:r>
          </a:p>
          <a:p>
            <a:pPr lvl="1"/>
            <a:r>
              <a:rPr lang="zh-TW" altLang="en-US" sz="1800" dirty="0"/>
              <a:t>立即執行</a:t>
            </a:r>
          </a:p>
          <a:p>
            <a:pPr lvl="1"/>
            <a:r>
              <a:rPr lang="zh-TW" altLang="en-US" sz="1800" dirty="0"/>
              <a:t>驗證組合邏輯、立刻檢查結果</a:t>
            </a:r>
          </a:p>
          <a:p>
            <a:pPr lvl="1"/>
            <a:r>
              <a:rPr lang="en-US" altLang="zh-TW" sz="1800" dirty="0"/>
              <a:t>assert(expr)</a:t>
            </a:r>
          </a:p>
          <a:p>
            <a:pPr lvl="1"/>
            <a:endParaRPr lang="en-US" altLang="zh-TW" sz="1800" dirty="0"/>
          </a:p>
          <a:p>
            <a:pPr lvl="1"/>
            <a:r>
              <a:rPr lang="zh-TW" altLang="en-US" sz="1800" dirty="0"/>
              <a:t>最常用於 </a:t>
            </a:r>
            <a:r>
              <a:rPr lang="en-US" altLang="zh-TW" sz="1800" dirty="0"/>
              <a:t>initial, always, task, function </a:t>
            </a:r>
            <a:r>
              <a:rPr lang="zh-TW" altLang="en-US" sz="1800" dirty="0"/>
              <a:t>等語法區塊中。</a:t>
            </a:r>
          </a:p>
          <a:p>
            <a:pPr lvl="1"/>
            <a:r>
              <a:rPr lang="zh-TW" altLang="en-US" sz="1800" dirty="0"/>
              <a:t>配合 </a:t>
            </a:r>
            <a:r>
              <a:rPr lang="en-US" altLang="zh-TW" sz="1800" dirty="0"/>
              <a:t>$error, $warning, $fatal </a:t>
            </a:r>
            <a:r>
              <a:rPr lang="zh-TW" altLang="en-US" sz="1800" dirty="0"/>
              <a:t>可以控制模擬行為：</a:t>
            </a:r>
          </a:p>
          <a:p>
            <a:pPr lvl="1"/>
            <a:r>
              <a:rPr lang="en-US" altLang="zh-TW" sz="1800" dirty="0"/>
              <a:t>$error</a:t>
            </a:r>
            <a:r>
              <a:rPr lang="zh-TW" altLang="en-US" sz="1800" dirty="0"/>
              <a:t>：印錯誤，但不終止模擬</a:t>
            </a:r>
          </a:p>
          <a:p>
            <a:pPr lvl="1"/>
            <a:r>
              <a:rPr lang="en-US" altLang="zh-TW" sz="1800" dirty="0"/>
              <a:t>$fatal</a:t>
            </a:r>
            <a:r>
              <a:rPr lang="zh-TW" altLang="en-US" sz="1800" dirty="0"/>
              <a:t>：印錯誤並停止模擬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A3AD56-7FED-2B3A-E391-D058E98E013C}"/>
              </a:ext>
            </a:extLst>
          </p:cNvPr>
          <p:cNvSpPr txBox="1"/>
          <p:nvPr/>
        </p:nvSpPr>
        <p:spPr>
          <a:xfrm>
            <a:off x="7327537" y="1825625"/>
            <a:ext cx="464592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test;</a:t>
            </a:r>
          </a:p>
          <a:p>
            <a:r>
              <a:rPr lang="en-US" altLang="zh-TW" sz="1200" dirty="0"/>
              <a:t>  int a = 3, b = 4, sum = 8;</a:t>
            </a:r>
          </a:p>
          <a:p>
            <a:br>
              <a:rPr lang="en-US" altLang="zh-TW" sz="1200" dirty="0"/>
            </a:br>
            <a:r>
              <a:rPr lang="en-US" altLang="zh-TW" sz="1200" dirty="0"/>
              <a:t>  initial begin</a:t>
            </a:r>
          </a:p>
          <a:p>
            <a:r>
              <a:rPr lang="en-US" altLang="zh-TW" sz="1200" dirty="0"/>
              <a:t>    // </a:t>
            </a:r>
            <a:r>
              <a:rPr lang="zh-TW" altLang="en-US" sz="1200" dirty="0"/>
              <a:t>如果 </a:t>
            </a:r>
            <a:r>
              <a:rPr lang="en-US" altLang="zh-TW" sz="1200" dirty="0"/>
              <a:t>sum != a + b</a:t>
            </a:r>
            <a:r>
              <a:rPr lang="zh-TW" altLang="en-US" sz="1200" dirty="0"/>
              <a:t>，就印出錯誤訊息。</a:t>
            </a:r>
          </a:p>
          <a:p>
            <a:r>
              <a:rPr lang="zh-TW" altLang="en-US" sz="1200" dirty="0"/>
              <a:t>    </a:t>
            </a:r>
            <a:r>
              <a:rPr lang="en-US" altLang="zh-TW" sz="1200" dirty="0"/>
              <a:t>assert (sum == a + b)  </a:t>
            </a:r>
          </a:p>
          <a:p>
            <a:r>
              <a:rPr lang="en-US" altLang="zh-TW" sz="1200" dirty="0"/>
              <a:t>      else $error("Sum is incorrect: %0d != %0d + %0d", sum, a, b);</a:t>
            </a:r>
          </a:p>
          <a:p>
            <a:r>
              <a:rPr lang="en-US" altLang="zh-TW" sz="1200" dirty="0"/>
              <a:t>  end</a:t>
            </a:r>
          </a:p>
          <a:p>
            <a:r>
              <a:rPr lang="en-US" altLang="zh-TW" sz="1200" dirty="0" err="1"/>
              <a:t>endmodule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2051381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D9A-9DCE-A1BF-AF29-B23BB04D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494C7-3F3C-1161-4954-77D62189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Assertions (4/4)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35594A-3E42-2FE7-D8C2-278140B6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Concurrent Assertions</a:t>
            </a:r>
          </a:p>
          <a:p>
            <a:pPr lvl="1"/>
            <a:r>
              <a:rPr lang="zh-TW" altLang="en-US" sz="1800" dirty="0"/>
              <a:t>跨時間檢查</a:t>
            </a:r>
          </a:p>
          <a:p>
            <a:pPr lvl="1"/>
            <a:r>
              <a:rPr lang="zh-TW" altLang="en-US" sz="1800" dirty="0"/>
              <a:t>驗證時序行為、事件序列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740CCC-9929-75BE-5C48-3C26565B4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51462"/>
              </p:ext>
            </p:extLst>
          </p:nvPr>
        </p:nvGraphicFramePr>
        <p:xfrm>
          <a:off x="1470324" y="3429000"/>
          <a:ext cx="92513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9765168"/>
                    </a:ext>
                  </a:extLst>
                </a:gridCol>
                <a:gridCol w="2974920">
                  <a:extLst>
                    <a:ext uri="{9D8B030D-6E8A-4147-A177-3AD203B41FA5}">
                      <a16:colId xmlns:a16="http://schemas.microsoft.com/office/drawing/2014/main" val="549851236"/>
                    </a:ext>
                  </a:extLst>
                </a:gridCol>
                <a:gridCol w="3567098">
                  <a:extLst>
                    <a:ext uri="{9D8B030D-6E8A-4147-A177-3AD203B41FA5}">
                      <a16:colId xmlns:a16="http://schemas.microsoft.com/office/drawing/2014/main" val="347912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運算子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1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等待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個時鐘週期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##2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5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某事件持續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a[*3]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6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[#]</a:t>
                      </a:r>
                      <a:endParaRPr lang="zh-TW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任意非零時間延遲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6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##[M:N]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延遲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個週期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##[1:3]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3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限制事件序列在另一事件內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s1 within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在某條件下禁用斷言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@(posedge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disable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iff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6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82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5748</Words>
  <Application>Microsoft Office PowerPoint</Application>
  <PresentationFormat>寬螢幕</PresentationFormat>
  <Paragraphs>871</Paragraphs>
  <Slides>71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6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  <vt:lpstr>Random 變數 (1/1)</vt:lpstr>
      <vt:lpstr>Constraint blocks (1/1)</vt:lpstr>
      <vt:lpstr>Constraint Operator (1/5)</vt:lpstr>
      <vt:lpstr>Constraint Operator (2/5)</vt:lpstr>
      <vt:lpstr>Constraint Operator (3/5)</vt:lpstr>
      <vt:lpstr>Constraint Operator (4/5)</vt:lpstr>
      <vt:lpstr>Constraint Operator (5/5)</vt:lpstr>
      <vt:lpstr>Static constraint (1/2)</vt:lpstr>
      <vt:lpstr>Static constraint (2/2)</vt:lpstr>
      <vt:lpstr>pre &amp; post randomize (1/2)</vt:lpstr>
      <vt:lpstr>pre &amp; post randomize (2/2)</vt:lpstr>
      <vt:lpstr>Soft Constraints (1/1)</vt:lpstr>
      <vt:lpstr>Disable Constraints (1/2)</vt:lpstr>
      <vt:lpstr>Disable Constraints (2/2)</vt:lpstr>
      <vt:lpstr>Disable Randomization (1/1)</vt:lpstr>
      <vt:lpstr>Random weighted case (1/1)</vt:lpstr>
      <vt:lpstr>Chapter 7</vt:lpstr>
      <vt:lpstr>Functional Coverage 介紹(1/1)</vt:lpstr>
      <vt:lpstr>Functional Coverage 基本結構 (1/1)</vt:lpstr>
      <vt:lpstr>Chapter 8</vt:lpstr>
      <vt:lpstr>Assertions (1/4)</vt:lpstr>
      <vt:lpstr>Assertions (2/4)</vt:lpstr>
      <vt:lpstr>Assertions (3/4)</vt:lpstr>
      <vt:lpstr>Assertions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190</cp:revision>
  <dcterms:created xsi:type="dcterms:W3CDTF">2025-03-10T12:50:30Z</dcterms:created>
  <dcterms:modified xsi:type="dcterms:W3CDTF">2025-07-02T17:09:19Z</dcterms:modified>
</cp:coreProperties>
</file>