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96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141ED-D3FF-4CAC-8C2D-24848885616A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AB97-55A0-4DC5-9C4D-2590C5566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886D-BC97-01F3-7238-A1FB6C39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6160EC-AF7B-3FCB-8FB7-99C6FD793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E3C0D6-94EE-7381-62CD-54431D630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689280-35E0-6D1A-FE29-657D0B2D7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8BA42-008F-B892-0803-939E951C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9A9E3F1-AF27-9715-9200-D6CE5001A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EC0C1C-F002-ED7A-074D-113A00989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D0072-2620-8F93-2553-1E2D1A8DC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70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8DE9A-66B8-0B2D-4B0E-AA8197AD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3B9E21-5D25-C5F3-C460-237A3709A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4B084D-A33D-042B-CA97-516E6B85B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AEC3BE-FF37-8B23-95C4-5BBD748D0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1FFF-A0E3-97D1-D9F1-E6938E58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7F980CB-8D05-A7FA-F8B2-908DF2DD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BE6861-9B9A-88AC-6FF3-E005A96C1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14F07B-E61A-3D20-DE81-7932A48ED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95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3D8E-3C2D-F7BE-EAB1-64CDE142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F526D11-ABA4-0BE9-ADBF-91D66D010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1FD90E1-63C8-C4F1-C39F-84D80C517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2D5C7-A56F-A28B-6786-13892A6DE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9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B3EFD-4593-71E8-4552-D76B67517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2EAEB-D89C-3EFF-6062-68B0D5C79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7823AF5-BD05-36D4-7A68-9E11097E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1151B-EFC8-D0E9-0EE3-9EDB3341F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9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E524-328E-44FA-2CA0-7A9ED3B1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AC3D-BBCF-F10B-E11B-3CEB8D8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0FE-A66B-186A-3E0C-1ED89B94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5B63FA-CE53-5C80-8A35-1CA3F188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87668"/>
              </p:ext>
            </p:extLst>
          </p:nvPr>
        </p:nvGraphicFramePr>
        <p:xfrm>
          <a:off x="2032000" y="245153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整個系統的 </a:t>
                      </a:r>
                      <a:r>
                        <a:rPr lang="en-US" altLang="zh-TW" dirty="0"/>
                        <a:t>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重置訊號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58BF-88E4-BC1D-9917-F429C5B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673B-E23E-588D-197D-DBC60E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B7C2-D0EB-668D-09C1-D1307D1F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4FAE3A-7E4A-CCAC-C002-385667C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54126"/>
              </p:ext>
            </p:extLst>
          </p:nvPr>
        </p:nvGraphicFramePr>
        <p:xfrm>
          <a:off x="1075426" y="2463033"/>
          <a:ext cx="1071975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HADDR[31:0]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 and decoder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32 bit </a:t>
                      </a:r>
                      <a:r>
                        <a:rPr lang="zh-TW" altLang="en-US" dirty="0"/>
                        <a:t>的 </a:t>
                      </a:r>
                      <a:r>
                        <a:rPr lang="en-US" altLang="zh-TW" dirty="0"/>
                        <a:t>system address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HBURST[2:0]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burst type</a:t>
                      </a:r>
                      <a:r>
                        <a:rPr lang="zh-TW" altLang="en-US" sz="1600" dirty="0"/>
                        <a:t> 表示此次傳輸是單次傳輸還是屬於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系統支援固定長度的突發傳輸，包含 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 </a:t>
                      </a:r>
                      <a:r>
                        <a:rPr lang="zh-TW" altLang="en-US" sz="1600" dirty="0"/>
                        <a:t>和 </a:t>
                      </a:r>
                      <a:r>
                        <a:rPr lang="en-US" altLang="zh-TW" sz="1600" dirty="0"/>
                        <a:t>16 </a:t>
                      </a:r>
                      <a:r>
                        <a:rPr lang="zh-TW" altLang="en-US" sz="1600" dirty="0"/>
                        <a:t>個 </a:t>
                      </a:r>
                      <a:r>
                        <a:rPr lang="en-US" altLang="zh-TW" sz="1600" dirty="0"/>
                        <a:t>beats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傳輸可以是遞增（</a:t>
                      </a:r>
                      <a:r>
                        <a:rPr lang="en-US" altLang="zh-TW" sz="1600" dirty="0" err="1"/>
                        <a:t>incr</a:t>
                      </a:r>
                      <a:r>
                        <a:rPr lang="zh-TW" altLang="en-US" sz="1600" dirty="0"/>
                        <a:t>）或循環（</a:t>
                      </a:r>
                      <a:r>
                        <a:rPr lang="en-US" altLang="zh-TW" sz="1600" dirty="0"/>
                        <a:t>wrap</a:t>
                      </a:r>
                      <a:r>
                        <a:rPr lang="zh-TW" altLang="en-US" sz="1600" dirty="0"/>
                        <a:t>）方式。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也支援長度不定的遞增式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HMASTLOCK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當此訊號為高電位（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表示目前的傳輸是屬於一個 </a:t>
                      </a:r>
                      <a:r>
                        <a:rPr lang="en-US" altLang="zh-TW" sz="1600" dirty="0"/>
                        <a:t>locked sequence</a:t>
                      </a:r>
                      <a:r>
                        <a:rPr lang="zh-TW" altLang="en-US" sz="1600" dirty="0"/>
                        <a:t> 的一部分。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不能讓其他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來存取此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表示目前的傳輸序列是不可分割的，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因此必須在處理其他傳輸之前優先完成。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HPROT[3:0]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HSIZE[2:0]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758E-5F02-5D95-C681-664341A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4C91B-6255-DBCD-9FCA-B941280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E5C1-FD0E-251E-5344-E6E246EA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2F0C4-B3FB-FE46-4009-E076DF01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8855"/>
              </p:ext>
            </p:extLst>
          </p:nvPr>
        </p:nvGraphicFramePr>
        <p:xfrm>
          <a:off x="1075426" y="2463033"/>
          <a:ext cx="107197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表示目前傳輸的類型（</a:t>
                      </a:r>
                      <a:r>
                        <a:rPr lang="en-US" altLang="zh-TW" sz="1600" dirty="0"/>
                        <a:t>transfer type</a:t>
                      </a:r>
                      <a:r>
                        <a:rPr lang="zh-TW" altLang="en-US" sz="1600" dirty="0"/>
                        <a:t>），可能的類型包括：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IDLE</a:t>
                      </a:r>
                      <a:r>
                        <a:rPr lang="zh-TW" altLang="en-US" sz="1600" dirty="0"/>
                        <a:t>（閒置）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BUSY</a:t>
                      </a:r>
                      <a:r>
                        <a:rPr lang="zh-TW" altLang="en-US" sz="1600" dirty="0"/>
                        <a:t>（忙碌）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NONSEQUENTIAL</a:t>
                      </a:r>
                      <a:r>
                        <a:rPr lang="zh-TW" altLang="en-US" sz="1600" dirty="0"/>
                        <a:t>（非連續傳輸）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SEQUENTIAL</a:t>
                      </a:r>
                      <a:r>
                        <a:rPr lang="zh-TW" altLang="en-US" sz="1600" dirty="0"/>
                        <a:t>（連續傳輸）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寫入的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此訊號表示傳輸的類別。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當為高電位（</a:t>
                      </a:r>
                      <a:r>
                        <a:rPr lang="en-US" altLang="zh-TW" dirty="0"/>
                        <a:t>HIGH</a:t>
                      </a:r>
                      <a:r>
                        <a:rPr lang="zh-TW" altLang="en-US" dirty="0"/>
                        <a:t>）時，表示為寫入傳輸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當為低電位（</a:t>
                      </a:r>
                      <a:r>
                        <a:rPr lang="en-US" altLang="zh-TW" dirty="0"/>
                        <a:t>LOW</a:t>
                      </a:r>
                      <a:r>
                        <a:rPr lang="zh-TW" altLang="en-US" dirty="0"/>
                        <a:t>）時，則表示為讀取傳輸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DAAF-FA86-9DB1-1EFB-6005F8F7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9C30-C911-9702-EA45-2C3D407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D1DF-E6BD-13EB-69AD-BAC95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36274-97EF-6CBA-089F-D024262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4167"/>
              </p:ext>
            </p:extLst>
          </p:nvPr>
        </p:nvGraphicFramePr>
        <p:xfrm>
          <a:off x="1075426" y="2463033"/>
          <a:ext cx="1071975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在讀取操作期間，讀取資料匯流排（</a:t>
                      </a:r>
                      <a:r>
                        <a:rPr lang="en-US" altLang="zh-TW" sz="1600" dirty="0"/>
                        <a:t>read data bus</a:t>
                      </a:r>
                      <a:r>
                        <a:rPr lang="zh-TW" altLang="en-US" sz="1600" dirty="0"/>
                        <a:t>）將資料從選定的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傳送到多工器（</a:t>
                      </a:r>
                      <a:r>
                        <a:rPr lang="en-US" altLang="zh-TW" sz="1600" dirty="0"/>
                        <a:t>multiplexor</a:t>
                      </a:r>
                      <a:r>
                        <a:rPr lang="zh-TW" altLang="en-US" sz="1600" dirty="0"/>
                        <a:t>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多工器接著再將該資料傳送給</a:t>
                      </a:r>
                      <a:r>
                        <a:rPr lang="en-US" altLang="zh-TW" sz="1600" dirty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HREADYOUT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）時，表示匯流排上的一筆傳輸已經完成。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此訊號也可以被拉低（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）以延長傳輸的時間。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傳輸回應訊號（</a:t>
                      </a:r>
                      <a:r>
                        <a:rPr lang="en-US" altLang="zh-TW" sz="1600" dirty="0"/>
                        <a:t>transfer response</a:t>
                      </a:r>
                      <a:r>
                        <a:rPr lang="zh-TW" altLang="en-US" sz="1600" dirty="0"/>
                        <a:t>）在經過多工器後，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會提供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關於傳輸狀態的額外資訊。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訊號為低電位（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OKAY</a:t>
                      </a:r>
                      <a:r>
                        <a:rPr lang="zh-TW" altLang="en-US" sz="1600" dirty="0"/>
                        <a:t>（正常）。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ERROR</a:t>
                      </a:r>
                      <a:r>
                        <a:rPr lang="zh-TW" altLang="en-US" sz="1600" dirty="0"/>
                        <a:t>（錯誤）。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A0F4-33B9-3515-8B81-E652D0B8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3F53-2DD6-6627-CD60-C89E6B6F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18484-8CA6-C760-2555-22C6B4B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13B79A-4B76-9B89-A9E7-5B2A3D5A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261"/>
              </p:ext>
            </p:extLst>
          </p:nvPr>
        </p:nvGraphicFramePr>
        <p:xfrm>
          <a:off x="1075426" y="2463033"/>
          <a:ext cx="107197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HSELx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每個 </a:t>
                      </a:r>
                      <a:r>
                        <a:rPr lang="en-US" altLang="zh-TW" sz="1600" dirty="0"/>
                        <a:t>AHB-Lite  slave</a:t>
                      </a:r>
                      <a:r>
                        <a:rPr lang="zh-TW" altLang="en-US" sz="1600" dirty="0"/>
                        <a:t> 都有自己的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選擇訊號 </a:t>
                      </a:r>
                      <a:r>
                        <a:rPr lang="en-US" altLang="zh-TW" sz="1600" dirty="0" err="1"/>
                        <a:t>HSELx</a:t>
                      </a:r>
                      <a:r>
                        <a:rPr lang="zh-TW" altLang="en-US" sz="1600" dirty="0"/>
                        <a:t>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此訊號用來表示當前的傳輸是針對該被選取的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當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slave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初次被選中時，它也必須監控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HREADY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的狀態，以確保前一筆匯流排傳輸已經完成，才能對當前傳輸作出回應。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600" dirty="0" err="1"/>
                        <a:t>HSELx</a:t>
                      </a:r>
                      <a:r>
                        <a:rPr lang="en-US" altLang="zh-TW" sz="1600" dirty="0"/>
                        <a:t> </a:t>
                      </a:r>
                      <a:r>
                        <a:rPr lang="zh-TW" altLang="en-US" sz="1600" dirty="0"/>
                        <a:t>訊號是由位址匯流排進行組合邏輯解碼（</a:t>
                      </a:r>
                      <a:r>
                        <a:rPr lang="en-US" altLang="zh-TW" sz="1600" dirty="0"/>
                        <a:t>combinatorial decode</a:t>
                      </a:r>
                      <a:r>
                        <a:rPr lang="zh-TW" altLang="en-US" sz="1600" dirty="0"/>
                        <a:t>）後產生的。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63A8-DC53-3EB6-CC7E-8D510D5B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29A-C82B-F5BC-4CDC-3563ABE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AD29-7E3F-338E-480D-3B12B049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Multiplexor signal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3FB4-4D57-4B74-DD0B-D1473C5F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747"/>
              </p:ext>
            </p:extLst>
          </p:nvPr>
        </p:nvGraphicFramePr>
        <p:xfrm>
          <a:off x="1075426" y="2463033"/>
          <a:ext cx="1071975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Read data bus,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 and 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 </a:t>
                      </a:r>
                      <a:r>
                        <a:rPr lang="zh-TW" altLang="en-US" sz="1600" dirty="0"/>
                        <a:t>訊號為高電位時，表示先前的傳輸已完成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這個訊號會通知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和所有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Transfer response,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3E35-F374-242C-B3D3-92F387C12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5306-7F5A-2CB9-5ED2-3F7B0D8E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1934-FFD2-87DF-36E6-CB9F9807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Locked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Burst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Waited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Protection control</a:t>
            </a:r>
          </a:p>
        </p:txBody>
      </p:sp>
    </p:spTree>
    <p:extLst>
      <p:ext uri="{BB962C8B-B14F-4D97-AF65-F5344CB8AC3E}">
        <p14:creationId xmlns:p14="http://schemas.microsoft.com/office/powerpoint/2010/main" val="247452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40AF-6A8B-1CE5-BAF7-AA66D2D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55F78-7DBB-3CF2-C594-A4F3749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ACEAB-21F8-3623-57F2-71802F1D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Read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Read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</a:t>
            </a:r>
            <a:r>
              <a:rPr lang="zh-TW" altLang="en-US" dirty="0"/>
              <a:t> 做讀取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LOW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HRDATA</a:t>
            </a:r>
            <a:r>
              <a:rPr lang="zh-TW" altLang="en-US" dirty="0"/>
              <a:t> 回傳給 </a:t>
            </a:r>
            <a:r>
              <a:rPr lang="en-US" altLang="zh-TW" dirty="0"/>
              <a:t>master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A3D32-6C3A-FB2C-45F2-3562F4BC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825625"/>
            <a:ext cx="5143615" cy="2045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88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068D-3F02-DB6F-2ED2-CD910182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00ED-8B16-A6B4-70FD-044A93F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28B8E-7F5A-28F7-A2A3-A39CF58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Write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Write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 </a:t>
            </a:r>
            <a:r>
              <a:rPr lang="zh-TW" altLang="en-US" dirty="0"/>
              <a:t>做寫入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HIGH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HWDATA</a:t>
            </a:r>
            <a:r>
              <a:rPr lang="zh-TW" altLang="en-US" dirty="0"/>
              <a:t> 傳給 </a:t>
            </a:r>
            <a:r>
              <a:rPr lang="en-US" altLang="zh-TW" dirty="0"/>
              <a:t>slave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17395-B02D-7430-CEB0-EEFAEEC6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6" y="1825625"/>
            <a:ext cx="5310113" cy="205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53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5342-6ABE-B536-AFFF-C7B824E7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70699-ACF5-74D4-3B40-A9C31737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8B50CA-CD04-3EC4-755A-76ECDB21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wait state </a:t>
            </a:r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如果還沒準備好</a:t>
            </a:r>
            <a:br>
              <a:rPr lang="en-US" altLang="zh-TW" dirty="0"/>
            </a:br>
            <a:r>
              <a:rPr lang="zh-TW" altLang="en-US" dirty="0"/>
              <a:t>可以使用 </a:t>
            </a:r>
            <a:r>
              <a:rPr lang="en-US" altLang="zh-TW" dirty="0">
                <a:solidFill>
                  <a:srgbClr val="FF0000"/>
                </a:solidFill>
              </a:rPr>
              <a:t>HREADY_OUT </a:t>
            </a:r>
            <a:r>
              <a:rPr lang="zh-TW" altLang="en-US" dirty="0">
                <a:solidFill>
                  <a:srgbClr val="FF0000"/>
                </a:solidFill>
              </a:rPr>
              <a:t>拉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zh-TW" altLang="en-US" dirty="0"/>
              <a:t>，來達成 </a:t>
            </a:r>
            <a:r>
              <a:rPr lang="en-US" altLang="zh-TW" dirty="0"/>
              <a:t>wait </a:t>
            </a:r>
            <a:r>
              <a:rPr lang="zh-TW" altLang="en-US" dirty="0"/>
              <a:t>效果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011D045-E9BB-6742-9B06-D7F2199DA72B}"/>
              </a:ext>
            </a:extLst>
          </p:cNvPr>
          <p:cNvGrpSpPr/>
          <p:nvPr/>
        </p:nvGrpSpPr>
        <p:grpSpPr>
          <a:xfrm>
            <a:off x="518995" y="3588242"/>
            <a:ext cx="11154009" cy="2088000"/>
            <a:chOff x="579354" y="4404875"/>
            <a:chExt cx="11154009" cy="208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B97765A-712C-3B89-895A-CA6D887DA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54" y="4404875"/>
              <a:ext cx="6073097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334B437-51DE-F0B7-496D-74301EFB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563" y="4404875"/>
              <a:ext cx="4848800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265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E46C-0EF9-C760-A2C8-E016E286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56F36-C480-E542-5CDF-E92FEE5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27A96-46E9-F62C-225E-B24F483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 – seq transfer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5192E-2341-D97D-E0B2-0BBA5D34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13" y="2946798"/>
            <a:ext cx="7471774" cy="256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3A211F-3536-C5F6-818C-BCF53A314FAD}"/>
              </a:ext>
            </a:extLst>
          </p:cNvPr>
          <p:cNvSpPr txBox="1"/>
          <p:nvPr/>
        </p:nvSpPr>
        <p:spPr>
          <a:xfrm>
            <a:off x="1374477" y="4227796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246372-6965-B141-1BBC-67698CD4E8DE}"/>
              </a:ext>
            </a:extLst>
          </p:cNvPr>
          <p:cNvSpPr txBox="1"/>
          <p:nvPr/>
        </p:nvSpPr>
        <p:spPr>
          <a:xfrm>
            <a:off x="1374477" y="5017713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31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F6F2-510F-EA3A-F003-85DE64ED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91C3B-D841-35F0-0306-272E59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A4971-ACEE-6D14-CC5C-6906AB62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</a:p>
          <a:p>
            <a:pPr lvl="1"/>
            <a:r>
              <a:rPr lang="zh-TW" altLang="en-US" dirty="0"/>
              <a:t>傳輸類型可根據 </a:t>
            </a:r>
            <a:r>
              <a:rPr lang="en-US" altLang="zh-TW" dirty="0"/>
              <a:t>HTRANS </a:t>
            </a:r>
            <a:r>
              <a:rPr lang="zh-TW" altLang="en-US" dirty="0"/>
              <a:t>訊號的控制，分為四種類型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0D4AF7-2F6C-493A-7DB2-F4EEB749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51113"/>
              </p:ext>
            </p:extLst>
          </p:nvPr>
        </p:nvGraphicFramePr>
        <p:xfrm>
          <a:off x="736120" y="2818118"/>
          <a:ext cx="107197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表示不需要進行資料傳輸。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不想執行資料傳輸時，會使用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建議主裝置在結束一個 </a:t>
                      </a:r>
                      <a:r>
                        <a:rPr lang="en-US" altLang="zh-TW" sz="1200" dirty="0"/>
                        <a:t>locked </a:t>
                      </a:r>
                      <a:r>
                        <a:rPr lang="zh-TW" altLang="en-US" sz="1200" dirty="0"/>
                        <a:t>傳輸時，以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傳輸作為終止。</a:t>
                      </a:r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傳輸時，必須提供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BUSY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傳輸類型允許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在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過程中插入</a:t>
                      </a:r>
                      <a:r>
                        <a:rPr lang="en-US" altLang="zh-TW" sz="1200" dirty="0"/>
                        <a:t>idle cycles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這種傳輸表示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將繼續進行突發傳輸，但下一次的傳輸無法立即開始。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當主裝置使用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傳輸類型時，位址和控制訊號必須反映突發中下一筆傳輸的內容。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只有長度未定義（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ex: INCR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）的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才允許以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BUSY 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傳輸作為突發的最後一個週期。</a:t>
                      </a:r>
                      <a:endParaRPr lang="en-US" altLang="zh-TW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傳輸時，必須始終提供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表示單筆傳輸或是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的第一筆資料傳輸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此時的位址與控制訊號與前一次傳輸無關。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在匯流排（</a:t>
                      </a:r>
                      <a:r>
                        <a:rPr lang="en-US" altLang="zh-TW" sz="1200" dirty="0"/>
                        <a:t>bus</a:t>
                      </a:r>
                      <a:r>
                        <a:rPr lang="zh-TW" altLang="en-US" sz="1200" dirty="0"/>
                        <a:t>）上的單筆傳輸會被視為長度為 </a:t>
                      </a:r>
                      <a:r>
                        <a:rPr lang="en-US" altLang="zh-TW" sz="1200" dirty="0"/>
                        <a:t>1 </a:t>
                      </a:r>
                      <a:r>
                        <a:rPr lang="zh-TW" altLang="en-US" sz="1200" dirty="0"/>
                        <a:t>的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，因此其傳輸類型為 </a:t>
                      </a:r>
                      <a:r>
                        <a:rPr lang="en-US" altLang="zh-TW" sz="1200" dirty="0"/>
                        <a:t>NONSEQUENTIAL</a:t>
                      </a:r>
                      <a:r>
                        <a:rPr lang="zh-TW" altLang="en-US" sz="12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中其餘的傳輸為 </a:t>
                      </a:r>
                      <a:r>
                        <a:rPr lang="en-US" altLang="zh-TW" sz="1200" dirty="0"/>
                        <a:t>SEQUENTIAL </a:t>
                      </a:r>
                      <a:r>
                        <a:rPr lang="zh-TW" altLang="en-US" sz="1200" dirty="0"/>
                        <a:t>類型，這些傳輸的位址與前一次傳輸有關聯。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5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FAD5-BBEE-F019-3965-49604AE8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C4C81-449D-A0AE-ECC1-EA20958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D0E87-EF30-9755-69E1-FF4EDC6F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  <a:r>
              <a:rPr lang="zh-TW" altLang="en-US" dirty="0"/>
              <a:t> </a:t>
            </a:r>
            <a:r>
              <a:rPr lang="en-US" altLang="zh-TW" dirty="0"/>
              <a:t>– example waveform</a:t>
            </a:r>
          </a:p>
          <a:p>
            <a:pPr lvl="1"/>
            <a:r>
              <a:rPr lang="en-US" altLang="zh-TW" dirty="0"/>
              <a:t>T0 – T1:</a:t>
            </a:r>
            <a:r>
              <a:rPr lang="zh-TW" altLang="en-US" dirty="0"/>
              <a:t> 一個 </a:t>
            </a:r>
            <a:r>
              <a:rPr lang="en-US" altLang="zh-TW" dirty="0"/>
              <a:t>burst </a:t>
            </a:r>
            <a:r>
              <a:rPr lang="zh-TW" altLang="en-US" dirty="0"/>
              <a:t>的第一個 </a:t>
            </a:r>
            <a:r>
              <a:rPr lang="en-US" altLang="zh-TW" dirty="0"/>
              <a:t>CMD </a:t>
            </a:r>
            <a:r>
              <a:rPr lang="zh-TW" altLang="en-US" dirty="0"/>
              <a:t>的 </a:t>
            </a:r>
            <a:r>
              <a:rPr lang="en-US" altLang="zh-TW" dirty="0"/>
              <a:t>HTRANS</a:t>
            </a:r>
            <a:r>
              <a:rPr lang="zh-TW" altLang="en-US" dirty="0"/>
              <a:t> 一定是 </a:t>
            </a:r>
            <a:r>
              <a:rPr lang="en-US" altLang="zh-TW" dirty="0"/>
              <a:t>NONSEQ</a:t>
            </a:r>
          </a:p>
          <a:p>
            <a:pPr lvl="1"/>
            <a:r>
              <a:rPr lang="en-US" altLang="zh-TW" dirty="0"/>
              <a:t>T4 – T5: </a:t>
            </a:r>
            <a:r>
              <a:rPr lang="zh-TW" altLang="en-US" dirty="0"/>
              <a:t>由於 </a:t>
            </a:r>
            <a:r>
              <a:rPr lang="en-US" altLang="zh-TW" dirty="0"/>
              <a:t>slave </a:t>
            </a:r>
            <a:r>
              <a:rPr lang="zh-TW" altLang="en-US" dirty="0"/>
              <a:t>還沒準備好，所以</a:t>
            </a:r>
            <a:r>
              <a:rPr lang="en-US" altLang="zh-TW" dirty="0"/>
              <a:t>HREADY</a:t>
            </a:r>
            <a:r>
              <a:rPr lang="zh-TW" altLang="en-US" dirty="0"/>
              <a:t> 拉 </a:t>
            </a:r>
            <a:r>
              <a:rPr lang="en-US" altLang="zh-TW" dirty="0"/>
              <a:t>LOW</a:t>
            </a:r>
            <a:r>
              <a:rPr lang="zh-TW" altLang="en-US" dirty="0"/>
              <a:t>，來做 </a:t>
            </a:r>
            <a:r>
              <a:rPr lang="en-US" altLang="zh-TW" dirty="0"/>
              <a:t>wait state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master </a:t>
            </a:r>
            <a:r>
              <a:rPr lang="zh-TW" altLang="en-US" dirty="0"/>
              <a:t>還沒準備好的話，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NONSEQ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與 </a:t>
            </a:r>
            <a:r>
              <a:rPr lang="en-US" altLang="zh-TW" dirty="0"/>
              <a:t>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之間可以加入任意個 </a:t>
            </a:r>
            <a:r>
              <a:rPr lang="en-US" altLang="zh-TW" dirty="0"/>
              <a:t>BUSY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EFCACE-5C00-11F3-A1A4-207E5F62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56" y="4297506"/>
            <a:ext cx="5894289" cy="2439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42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4631-126C-5D31-DA08-89CFFD7C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FC9F-8F60-F2B7-A5D1-5048C70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622A8-E7ED-5CD9-D225-429B2682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 - </a:t>
            </a:r>
            <a:r>
              <a:rPr lang="zh-TW" altLang="en-US" dirty="0"/>
              <a:t>整理</a:t>
            </a:r>
            <a:endParaRPr lang="en-US" altLang="zh-TW" dirty="0"/>
          </a:p>
          <a:p>
            <a:pPr lvl="1"/>
            <a:r>
              <a:rPr lang="zh-TW" altLang="en-US" dirty="0"/>
              <a:t>一個 </a:t>
            </a:r>
            <a:r>
              <a:rPr lang="en-US" altLang="zh-TW" dirty="0"/>
              <a:t>beat RW </a:t>
            </a:r>
            <a:r>
              <a:rPr lang="zh-TW" altLang="en-US" dirty="0"/>
              <a:t>操作，分為 </a:t>
            </a:r>
            <a:r>
              <a:rPr lang="en-US" altLang="zh-TW" dirty="0"/>
              <a:t>address phase &amp; data phase</a:t>
            </a:r>
          </a:p>
          <a:p>
            <a:pPr lvl="1"/>
            <a:r>
              <a:rPr lang="en-US" altLang="zh-TW" dirty="0"/>
              <a:t>HREADY </a:t>
            </a:r>
            <a:r>
              <a:rPr lang="zh-TW" altLang="en-US" dirty="0"/>
              <a:t>驅動總線週期推進</a:t>
            </a:r>
            <a:endParaRPr lang="en-US" altLang="zh-TW" dirty="0"/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靠拉低 </a:t>
            </a:r>
            <a:r>
              <a:rPr lang="en-US" altLang="zh-TW" dirty="0"/>
              <a:t>HREADY_OUT</a:t>
            </a:r>
            <a:r>
              <a:rPr lang="zh-TW" altLang="en-US" dirty="0"/>
              <a:t> 在 </a:t>
            </a:r>
            <a:r>
              <a:rPr lang="en-US" altLang="zh-TW" dirty="0"/>
              <a:t>data phase </a:t>
            </a:r>
            <a:r>
              <a:rPr lang="zh-TW" altLang="en-US" dirty="0"/>
              <a:t>插入 </a:t>
            </a:r>
            <a:r>
              <a:rPr lang="en-US" altLang="zh-TW" dirty="0"/>
              <a:t>wait state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靠 </a:t>
            </a:r>
            <a:r>
              <a:rPr lang="en-US" altLang="zh-TW" dirty="0"/>
              <a:t>HTRANS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BUSY</a:t>
            </a:r>
            <a:r>
              <a:rPr lang="zh-TW" altLang="en-US" dirty="0"/>
              <a:t> 來插入 </a:t>
            </a:r>
            <a:r>
              <a:rPr lang="en-US" altLang="zh-TW" dirty="0"/>
              <a:t>wait cycle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55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DB30-EE07-55B3-202F-9BE7993B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B1D7-C0B1-1B76-FADE-9066CC5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08B1C-069F-9ECE-B848-A4E5B6C5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Locked transfers</a:t>
            </a:r>
          </a:p>
          <a:p>
            <a:pPr lvl="1"/>
            <a:r>
              <a:rPr lang="zh-TW" altLang="en-US" sz="2000" dirty="0"/>
              <a:t>如果</a:t>
            </a:r>
            <a:r>
              <a:rPr lang="en-US" altLang="zh-TW" sz="2000" dirty="0"/>
              <a:t>master </a:t>
            </a:r>
            <a:r>
              <a:rPr lang="zh-TW" altLang="en-US" sz="2000" dirty="0"/>
              <a:t>需要進行 </a:t>
            </a:r>
            <a:r>
              <a:rPr lang="en-US" altLang="zh-TW" sz="2000" dirty="0"/>
              <a:t>locked</a:t>
            </a:r>
            <a:r>
              <a:rPr lang="zh-TW" altLang="en-US" sz="2000" dirty="0"/>
              <a:t> 存取，則必須同時</a:t>
            </a:r>
            <a:r>
              <a:rPr lang="zh-TW" altLang="en-US" sz="2000" dirty="0">
                <a:solidFill>
                  <a:srgbClr val="FF0000"/>
                </a:solidFill>
              </a:rPr>
              <a:t>拉高 </a:t>
            </a:r>
            <a:r>
              <a:rPr lang="en-US" altLang="zh-TW" sz="2000" dirty="0">
                <a:solidFill>
                  <a:srgbClr val="FF0000"/>
                </a:solidFill>
              </a:rPr>
              <a:t>HMASTLOCK </a:t>
            </a:r>
            <a:r>
              <a:rPr lang="zh-TW" altLang="en-US" sz="2000" dirty="0">
                <a:solidFill>
                  <a:srgbClr val="FF0000"/>
                </a:solidFill>
              </a:rPr>
              <a:t>訊號</a:t>
            </a:r>
            <a:r>
              <a:rPr lang="zh-TW" altLang="en-US" sz="2000" dirty="0"/>
              <a:t>。</a:t>
            </a:r>
            <a:br>
              <a:rPr lang="en-US" altLang="zh-TW" sz="2000" dirty="0"/>
            </a:br>
            <a:r>
              <a:rPr lang="zh-TW" altLang="en-US" sz="2000" dirty="0"/>
              <a:t>此訊號告知所有</a:t>
            </a:r>
            <a:r>
              <a:rPr lang="en-US" altLang="zh-TW" sz="2000" dirty="0"/>
              <a:t>slave</a:t>
            </a:r>
            <a:r>
              <a:rPr lang="zh-TW" altLang="en-US" sz="2000" dirty="0"/>
              <a:t>，目前的</a:t>
            </a:r>
            <a:r>
              <a:rPr lang="zh-TW" altLang="en-US" sz="2000" dirty="0">
                <a:solidFill>
                  <a:srgbClr val="FF0000"/>
                </a:solidFill>
              </a:rPr>
              <a:t>傳輸序列是不可分割</a:t>
            </a:r>
            <a:r>
              <a:rPr lang="zh-TW" altLang="en-US" sz="2000" dirty="0"/>
              <a:t>的，因此必須在處理任何指令之前優先完成。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開始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600" dirty="0"/>
              <a:t> </a:t>
            </a:r>
            <a:r>
              <a:rPr lang="en-US" altLang="zh-TW" sz="1600" dirty="0"/>
              <a:t>master: HMASTERLOCK = 1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Slave: HMASTERLOCK = 0 &amp;&amp; HSEL = 1 &amp;&amp; HREADY = 1</a:t>
            </a:r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結束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HMASTERLOCK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0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locked transfer</a:t>
            </a:r>
            <a:r>
              <a:rPr lang="zh-TW" altLang="en-US" sz="1600" dirty="0"/>
              <a:t> 結束時，建議在最後插入一個 </a:t>
            </a:r>
            <a:r>
              <a:rPr lang="en-US" altLang="zh-TW" sz="1600" dirty="0"/>
              <a:t>IDLE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1600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C7D87-2E5A-C70E-2129-177A234D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9" y="4219180"/>
            <a:ext cx="473392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0582-CD45-E8A5-8267-9B6B54FAD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7DFCE-7807-6FEC-5E1E-2C119C2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(10/)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5DC7E-2890-4409-F2AA-84A2F8FD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Transfer size</a:t>
            </a:r>
          </a:p>
          <a:p>
            <a:pPr lvl="1"/>
            <a:r>
              <a:rPr lang="en-US" altLang="zh-TW" sz="2000" dirty="0"/>
              <a:t>HSIZE[2:0] </a:t>
            </a:r>
            <a:r>
              <a:rPr lang="zh-TW" altLang="en-US" sz="2000" dirty="0"/>
              <a:t>表示資料傳輸的大小</a:t>
            </a:r>
            <a:endParaRPr lang="en-US" altLang="zh-TW" sz="20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代表每一 </a:t>
            </a:r>
            <a:r>
              <a:rPr lang="en-US" altLang="zh-TW" sz="2000" dirty="0">
                <a:solidFill>
                  <a:srgbClr val="FF0000"/>
                </a:solidFill>
              </a:rPr>
              <a:t>beat </a:t>
            </a:r>
            <a:r>
              <a:rPr lang="zh-TW" altLang="en-US" sz="2000" dirty="0">
                <a:solidFill>
                  <a:srgbClr val="FF0000"/>
                </a:solidFill>
              </a:rPr>
              <a:t>傳輸的數據量為多少 </a:t>
            </a:r>
            <a:r>
              <a:rPr lang="en-US" altLang="zh-TW" sz="2000" dirty="0">
                <a:solidFill>
                  <a:srgbClr val="FF0000"/>
                </a:solidFill>
              </a:rPr>
              <a:t>bit</a:t>
            </a:r>
            <a:br>
              <a:rPr lang="en-US" altLang="zh-TW" sz="2000" dirty="0"/>
            </a:br>
            <a:r>
              <a:rPr lang="en-US" altLang="zh-TW" sz="2000" dirty="0"/>
              <a:t>(ex: </a:t>
            </a:r>
            <a:r>
              <a:rPr lang="zh-TW" altLang="en-US" sz="2000" dirty="0"/>
              <a:t>當 </a:t>
            </a:r>
            <a:r>
              <a:rPr lang="en-US" altLang="zh-TW" sz="2000" dirty="0"/>
              <a:t>HSIZE[2:0] 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，代表此次傳輸，一次傳 </a:t>
            </a:r>
            <a:r>
              <a:rPr lang="en-US" altLang="zh-TW" sz="2000" dirty="0"/>
              <a:t>16</a:t>
            </a:r>
            <a:r>
              <a:rPr lang="zh-TW" altLang="en-US" sz="2000" dirty="0"/>
              <a:t> </a:t>
            </a:r>
            <a:r>
              <a:rPr lang="en-US" altLang="zh-TW" sz="2000" dirty="0"/>
              <a:t>bits</a:t>
            </a:r>
            <a:br>
              <a:rPr lang="en-US" altLang="zh-TW" sz="2000" dirty="0"/>
            </a:br>
            <a:r>
              <a:rPr lang="zh-TW" altLang="en-US" sz="2000" dirty="0"/>
              <a:t>換句話說 </a:t>
            </a:r>
            <a:r>
              <a:rPr lang="en-US" altLang="zh-TW" sz="2000" dirty="0"/>
              <a:t>DATA</a:t>
            </a:r>
            <a:r>
              <a:rPr lang="zh-TW" altLang="en-US" sz="2000" dirty="0"/>
              <a:t> </a:t>
            </a:r>
            <a:r>
              <a:rPr lang="en-US" altLang="zh-TW" sz="2000" dirty="0"/>
              <a:t>bus</a:t>
            </a:r>
            <a:r>
              <a:rPr lang="zh-TW" altLang="en-US" sz="2000" dirty="0"/>
              <a:t> </a:t>
            </a:r>
            <a:r>
              <a:rPr lang="en-US" altLang="zh-TW" sz="2000" dirty="0"/>
              <a:t>(32bits) </a:t>
            </a:r>
            <a:r>
              <a:rPr lang="zh-TW" altLang="en-US" sz="2000" dirty="0"/>
              <a:t>上的資料有 </a:t>
            </a:r>
            <a:r>
              <a:rPr lang="en-US" altLang="zh-TW" sz="2000" dirty="0"/>
              <a:t>16 bits </a:t>
            </a:r>
            <a:r>
              <a:rPr lang="zh-TW" altLang="en-US" sz="2000" dirty="0"/>
              <a:t>是有效的</a:t>
            </a:r>
            <a:r>
              <a:rPr lang="en-US" altLang="zh-TW" sz="2000" dirty="0"/>
              <a:t>)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CDB701-3EC7-C200-C1E7-38C36E22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05" y="3322623"/>
            <a:ext cx="4019358" cy="3335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4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F3DD-958D-DCAF-5ED7-CF240263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9DB3D-9EA3-FF0A-1683-2CAA1B2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C7EE2-EF08-B4A1-116E-E8D94DA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dirty="0"/>
              <a:t>Burst </a:t>
            </a:r>
            <a:r>
              <a:rPr lang="zh-TW" altLang="en-US" dirty="0"/>
              <a:t>筆數由 </a:t>
            </a:r>
            <a:r>
              <a:rPr lang="en-US" altLang="zh-TW" dirty="0"/>
              <a:t>HBURST </a:t>
            </a:r>
            <a:r>
              <a:rPr lang="zh-TW" altLang="en-US" dirty="0"/>
              <a:t>控制，傳輸大小由 </a:t>
            </a:r>
            <a:r>
              <a:rPr lang="en-US" altLang="zh-TW" dirty="0"/>
              <a:t>HSIZE </a:t>
            </a:r>
            <a:r>
              <a:rPr lang="zh-TW" altLang="en-US" dirty="0"/>
              <a:t>控制</a:t>
            </a:r>
            <a:endParaRPr lang="en-US" altLang="zh-TW" dirty="0"/>
          </a:p>
          <a:p>
            <a:pPr lvl="1"/>
            <a:r>
              <a:rPr lang="zh-TW" altLang="en-US" dirty="0"/>
              <a:t>支援以下</a:t>
            </a:r>
            <a:r>
              <a:rPr lang="en-US" altLang="zh-TW" dirty="0"/>
              <a:t>Burst</a:t>
            </a:r>
            <a:r>
              <a:rPr lang="zh-TW" altLang="en-US" dirty="0"/>
              <a:t>類型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單筆 </a:t>
            </a:r>
            <a:r>
              <a:rPr lang="en-US" altLang="zh-TW" dirty="0"/>
              <a:t>(SINGLE)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遞增不定長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存取的是連續的位址位置，突發中每次傳輸的位址會比前一次遞增。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遞增定長 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</a:t>
            </a:r>
            <a:r>
              <a:rPr lang="zh-TW" altLang="en-US" dirty="0"/>
              <a:t> </a:t>
            </a:r>
            <a:r>
              <a:rPr lang="en-US" altLang="zh-TW" dirty="0"/>
              <a:t>4, 8, 16)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包裝式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(WRAP 4, 8, 16):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當跨越某個位址邊界時，位址會自動回繞（</a:t>
            </a:r>
            <a:r>
              <a:rPr lang="en-US" altLang="zh-TW" dirty="0"/>
              <a:t>wrap around</a:t>
            </a:r>
            <a:r>
              <a:rPr lang="zh-TW" altLang="en-US" dirty="0"/>
              <a:t>）。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位址邊界的計算方式為：</a:t>
            </a:r>
            <a:r>
              <a:rPr lang="en-US" altLang="zh-TW" dirty="0"/>
              <a:t>beats</a:t>
            </a:r>
            <a:r>
              <a:rPr lang="zh-TW" altLang="en-US" dirty="0"/>
              <a:t> * </a:t>
            </a:r>
            <a:r>
              <a:rPr lang="en-US" altLang="zh-TW" dirty="0"/>
              <a:t>HSIZE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2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98A4-0A43-444E-E62F-BB2F5759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5D7B7-6EBD-CB40-0B3C-0A4C0B30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64075-EF66-9E6F-BD50-338017C8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WRAP4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4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16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0x30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97D5A1-9645-009D-2529-5DCB42C3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99" y="3366099"/>
            <a:ext cx="5408002" cy="3126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60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BCCD-8BDF-D548-3E25-1BD85D3D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9DDEB-80AC-AA34-8102-7AEE614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EE1AA-FF24-63D5-7AC1-D56E10BE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DB9C8A-96A9-7327-86CF-ED177F3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60" y="2877005"/>
            <a:ext cx="6211880" cy="3615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37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2417D-7F9B-F404-7A9B-FE3786D1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DF358-BDC9-E23E-B39B-76AE4A1B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8D1F7-2E53-F0CD-28BF-A4A4BFAF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WRAP8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8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8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32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0x20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2B6FC6-491D-8956-4D33-50B76867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65" y="3429000"/>
            <a:ext cx="6002070" cy="3217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260A-6535-294D-67C7-2BECA638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206D5-4F49-DE41-C334-CB2C22F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91CA5-3C77-9F67-3341-8F371657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INCR8</a:t>
            </a:r>
          </a:p>
          <a:p>
            <a:pPr lvl="2"/>
            <a:r>
              <a:rPr lang="zh-TW" altLang="en-US" sz="1600" dirty="0"/>
              <a:t>因為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r>
              <a:rPr lang="en-US" altLang="zh-TW" sz="1600" dirty="0"/>
              <a:t>bytes (Half WORD)</a:t>
            </a:r>
            <a:r>
              <a:rPr lang="zh-TW" altLang="en-US" sz="1600" dirty="0"/>
              <a:t>，所以</a:t>
            </a:r>
            <a:r>
              <a:rPr lang="en-US" altLang="zh-TW" sz="1600" dirty="0"/>
              <a:t>HADDR</a:t>
            </a:r>
            <a:r>
              <a:rPr lang="zh-TW" altLang="en-US" sz="1600" dirty="0"/>
              <a:t> 每筆加 </a:t>
            </a:r>
            <a:r>
              <a:rPr lang="en-US" altLang="zh-TW" sz="1600" dirty="0"/>
              <a:t>2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E0B1C-DAB3-A8E5-4C15-6AAB3B66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13" y="3291905"/>
            <a:ext cx="5943374" cy="3200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9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CDA1-3643-EA9C-0B97-3FE88DC69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643BA-00C4-A752-A91B-17E152A7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</a:t>
            </a:r>
            <a:r>
              <a:rPr lang="en-US" altLang="zh-TW"/>
              <a:t>(16/)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C14ED-736A-0007-0F63-0058EE07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</a:t>
            </a:r>
          </a:p>
          <a:p>
            <a:pPr lvl="2"/>
            <a:r>
              <a:rPr lang="zh-TW" altLang="en-US" sz="1600" dirty="0"/>
              <a:t>在每筆新的 </a:t>
            </a:r>
            <a:r>
              <a:rPr lang="en-US" altLang="zh-TW" sz="1600" dirty="0"/>
              <a:t>Burst </a:t>
            </a:r>
            <a:r>
              <a:rPr lang="zh-TW" altLang="en-US" sz="1600" dirty="0"/>
              <a:t>開頭，</a:t>
            </a:r>
            <a:r>
              <a:rPr lang="en-US" altLang="zh-TW" sz="1600" dirty="0"/>
              <a:t> HTRANS</a:t>
            </a:r>
            <a:r>
              <a:rPr lang="zh-TW" altLang="en-US" sz="1600" dirty="0"/>
              <a:t> 需要下 </a:t>
            </a:r>
            <a:r>
              <a:rPr lang="en-US" altLang="zh-TW" sz="1600" dirty="0"/>
              <a:t>NONSEQ</a:t>
            </a:r>
            <a:r>
              <a:rPr lang="zh-TW" altLang="en-US" sz="1600" dirty="0"/>
              <a:t> 來區分不同筆 </a:t>
            </a:r>
            <a:r>
              <a:rPr lang="en-US" altLang="zh-TW" sz="1600" dirty="0"/>
              <a:t>BURST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F266A3-92DA-471B-F7FF-7115C29A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3259247"/>
            <a:ext cx="5802331" cy="332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0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FDD0B-D283-C70C-5B63-BE21B48BA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F4C65-1BA1-F1B8-EDE6-0425270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541CB-00C5-4785-B9A5-B87AC409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sz="2000" dirty="0"/>
              <a:t>Burst termination after a BUSY transfer</a:t>
            </a:r>
          </a:p>
          <a:p>
            <a:pPr lvl="2"/>
            <a:r>
              <a:rPr lang="zh-TW" altLang="en-US" sz="1400" dirty="0"/>
              <a:t>當</a:t>
            </a:r>
            <a:r>
              <a:rPr lang="en-US" altLang="zh-TW" sz="1400" dirty="0"/>
              <a:t>Burst</a:t>
            </a:r>
            <a:r>
              <a:rPr lang="zh-TW" altLang="en-US" sz="1400" dirty="0"/>
              <a:t>開始後，若</a:t>
            </a:r>
            <a:r>
              <a:rPr lang="en-US" altLang="zh-TW" sz="1400" dirty="0"/>
              <a:t>master</a:t>
            </a:r>
            <a:r>
              <a:rPr lang="zh-TW" altLang="en-US" sz="1400" dirty="0"/>
              <a:t>繼續下一筆傳輸前需要更多時間，則可以插入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在 不定長度</a:t>
            </a:r>
            <a:r>
              <a:rPr lang="en-US" altLang="zh-TW" sz="1400" dirty="0"/>
              <a:t>Burst (INCR)</a:t>
            </a:r>
            <a:r>
              <a:rPr lang="zh-TW" altLang="en-US" sz="1400" dirty="0"/>
              <a:t>中，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可能插入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傳輸，然後決定不再進行後續資料傳輸。</a:t>
            </a:r>
            <a:br>
              <a:rPr lang="en-US" altLang="zh-TW" sz="1400" dirty="0"/>
            </a:br>
            <a:r>
              <a:rPr lang="zh-TW" altLang="en-US" sz="1400" dirty="0"/>
              <a:t>在這種情況下，主裝置可以接著發出 </a:t>
            </a:r>
            <a:r>
              <a:rPr lang="en-US" altLang="zh-TW" sz="1400" dirty="0"/>
              <a:t>NONSEQ </a:t>
            </a:r>
            <a:r>
              <a:rPr lang="zh-TW" altLang="en-US" sz="1400" dirty="0"/>
              <a:t>或 </a:t>
            </a:r>
            <a:r>
              <a:rPr lang="en-US" altLang="zh-TW" sz="1400" dirty="0"/>
              <a:t>IDLE </a:t>
            </a:r>
            <a:r>
              <a:rPr lang="zh-TW" altLang="en-US" sz="1400" dirty="0"/>
              <a:t>傳輸，藉此有效地終止該不定長度突發傳輸。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禁止</a:t>
            </a:r>
            <a:r>
              <a:rPr lang="en-US" altLang="zh-TW" sz="1400" dirty="0"/>
              <a:t>master</a:t>
            </a:r>
            <a:r>
              <a:rPr lang="zh-TW" altLang="en-US" sz="1400" dirty="0"/>
              <a:t>在下列固定長度突發傳輸結尾時使用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</a:t>
            </a:r>
            <a:endParaRPr lang="en-US" altLang="zh-TW" sz="1400" dirty="0"/>
          </a:p>
          <a:p>
            <a:pPr lvl="3"/>
            <a:r>
              <a:rPr lang="zh-TW" altLang="en-US" sz="1050" dirty="0"/>
              <a:t>遞增式：</a:t>
            </a:r>
            <a:r>
              <a:rPr lang="en-US" altLang="zh-TW" sz="1050" dirty="0"/>
              <a:t>INCR4</a:t>
            </a:r>
            <a:r>
              <a:rPr lang="zh-TW" altLang="en-US" sz="1050" dirty="0"/>
              <a:t>、</a:t>
            </a:r>
            <a:r>
              <a:rPr lang="en-US" altLang="zh-TW" sz="1050" dirty="0"/>
              <a:t>INCR8</a:t>
            </a:r>
            <a:r>
              <a:rPr lang="zh-TW" altLang="en-US" sz="1050" dirty="0"/>
              <a:t>、</a:t>
            </a:r>
            <a:r>
              <a:rPr lang="en-US" altLang="zh-TW" sz="1050" dirty="0"/>
              <a:t>INCR16</a:t>
            </a:r>
          </a:p>
          <a:p>
            <a:pPr lvl="3"/>
            <a:r>
              <a:rPr lang="zh-TW" altLang="en-US" sz="1050" dirty="0"/>
              <a:t>包裝式：</a:t>
            </a:r>
            <a:r>
              <a:rPr lang="en-US" altLang="zh-TW" sz="1050" dirty="0"/>
              <a:t>WRAP4</a:t>
            </a:r>
            <a:r>
              <a:rPr lang="zh-TW" altLang="en-US" sz="1050" dirty="0"/>
              <a:t>、</a:t>
            </a:r>
            <a:r>
              <a:rPr lang="en-US" altLang="zh-TW" sz="1050" dirty="0"/>
              <a:t>WRAP8</a:t>
            </a:r>
            <a:r>
              <a:rPr lang="zh-TW" altLang="en-US" sz="1050" dirty="0"/>
              <a:t>、</a:t>
            </a:r>
            <a:r>
              <a:rPr lang="en-US" altLang="zh-TW" sz="1050" dirty="0"/>
              <a:t>WRAP16</a:t>
            </a:r>
          </a:p>
          <a:p>
            <a:pPr lvl="3"/>
            <a:r>
              <a:rPr lang="zh-TW" altLang="en-US" sz="1050" dirty="0">
                <a:solidFill>
                  <a:srgbClr val="FF0000"/>
                </a:solidFill>
              </a:rPr>
              <a:t>這些固定長度的</a:t>
            </a:r>
            <a:r>
              <a:rPr lang="en-US" altLang="zh-TW" sz="1050" dirty="0">
                <a:solidFill>
                  <a:srgbClr val="FF0000"/>
                </a:solidFill>
              </a:rPr>
              <a:t>Burst</a:t>
            </a:r>
            <a:r>
              <a:rPr lang="zh-TW" altLang="en-US" sz="1050" dirty="0">
                <a:solidFill>
                  <a:srgbClr val="FF0000"/>
                </a:solidFill>
              </a:rPr>
              <a:t>必須以 </a:t>
            </a:r>
            <a:r>
              <a:rPr lang="en-US" altLang="zh-TW" sz="1050" dirty="0">
                <a:solidFill>
                  <a:srgbClr val="FF0000"/>
                </a:solidFill>
              </a:rPr>
              <a:t>SEQ </a:t>
            </a:r>
            <a:r>
              <a:rPr lang="zh-TW" altLang="en-US" sz="1050" dirty="0">
                <a:solidFill>
                  <a:srgbClr val="FF0000"/>
                </a:solidFill>
              </a:rPr>
              <a:t>傳輸作為結束</a:t>
            </a:r>
            <a:endParaRPr lang="en-US" altLang="zh-TW" sz="1050" dirty="0">
              <a:solidFill>
                <a:srgbClr val="FF0000"/>
              </a:solidFill>
            </a:endParaRPr>
          </a:p>
          <a:p>
            <a:pPr lvl="3"/>
            <a:r>
              <a:rPr lang="zh-TW" altLang="en-US" sz="1050" dirty="0"/>
              <a:t>此外，在 </a:t>
            </a:r>
            <a:r>
              <a:rPr lang="en-US" altLang="zh-TW" sz="1050" dirty="0"/>
              <a:t>SINGLE Burst</a:t>
            </a:r>
            <a:r>
              <a:rPr lang="zh-TW" altLang="en-US" sz="1050" dirty="0"/>
              <a:t>之後，</a:t>
            </a:r>
            <a:r>
              <a:rPr lang="en-US" altLang="zh-TW" sz="1050" dirty="0"/>
              <a:t>master</a:t>
            </a:r>
            <a:r>
              <a:rPr lang="zh-TW" altLang="en-US" sz="1050" dirty="0"/>
              <a:t>不得立即發出 </a:t>
            </a:r>
            <a:r>
              <a:rPr lang="en-US" altLang="zh-TW" sz="1050" dirty="0"/>
              <a:t>BUSY </a:t>
            </a:r>
            <a:r>
              <a:rPr lang="zh-TW" altLang="en-US" sz="1050" dirty="0"/>
              <a:t>傳輸，而應該接著發出 </a:t>
            </a:r>
            <a:r>
              <a:rPr lang="en-US" altLang="zh-TW" sz="1050" dirty="0"/>
              <a:t>IDLE </a:t>
            </a:r>
            <a:r>
              <a:rPr lang="zh-TW" altLang="en-US" sz="1050" dirty="0"/>
              <a:t>或 </a:t>
            </a:r>
            <a:r>
              <a:rPr lang="en-US" altLang="zh-TW" sz="1050" dirty="0"/>
              <a:t>NONSEQ </a:t>
            </a:r>
            <a:r>
              <a:rPr lang="zh-TW" altLang="en-US" sz="1050" dirty="0"/>
              <a:t>傳輸</a:t>
            </a:r>
            <a:endParaRPr lang="en-US" altLang="zh-TW" sz="1050" dirty="0"/>
          </a:p>
        </p:txBody>
      </p:sp>
    </p:spTree>
    <p:extLst>
      <p:ext uri="{BB962C8B-B14F-4D97-AF65-F5344CB8AC3E}">
        <p14:creationId xmlns:p14="http://schemas.microsoft.com/office/powerpoint/2010/main" val="3306894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F031-AF80-3964-363D-11915D0C7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40CE0-6E73-514F-3375-4DCCA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14CF1-65A1-D452-463F-90E0D605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sz="2000" dirty="0"/>
              <a:t>Early burst termination</a:t>
            </a:r>
          </a:p>
          <a:p>
            <a:pPr lvl="2"/>
            <a:r>
              <a:rPr lang="zh-TW" altLang="en-US" sz="1400" dirty="0"/>
              <a:t>如果</a:t>
            </a:r>
            <a:r>
              <a:rPr lang="en-US" altLang="zh-TW" sz="1400" dirty="0"/>
              <a:t>slave</a:t>
            </a:r>
            <a:r>
              <a:rPr lang="zh-TW" altLang="en-US" sz="1400" dirty="0"/>
              <a:t>回傳 </a:t>
            </a:r>
            <a:r>
              <a:rPr lang="en-US" altLang="zh-TW" sz="1400" dirty="0"/>
              <a:t>ERROR </a:t>
            </a:r>
            <a:r>
              <a:rPr lang="zh-TW" altLang="en-US" sz="1400" dirty="0"/>
              <a:t>回應，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可以選擇取消該</a:t>
            </a:r>
            <a:r>
              <a:rPr lang="en-US" altLang="zh-TW" sz="1400" dirty="0"/>
              <a:t>Burst</a:t>
            </a:r>
            <a:r>
              <a:rPr lang="zh-TW" altLang="en-US" sz="1400" dirty="0"/>
              <a:t>中剩下的傳輸筆數。</a:t>
            </a:r>
            <a:endParaRPr lang="en-US" altLang="zh-TW" sz="1400" dirty="0"/>
          </a:p>
          <a:p>
            <a:pPr lvl="2"/>
            <a:r>
              <a:rPr lang="zh-TW" altLang="en-US" sz="1400" dirty="0"/>
              <a:t>但這不是強制要求，</a:t>
            </a:r>
            <a:r>
              <a:rPr lang="en-US" altLang="zh-TW" sz="1400" dirty="0"/>
              <a:t> master</a:t>
            </a:r>
            <a:r>
              <a:rPr lang="zh-TW" altLang="en-US" sz="1400" dirty="0"/>
              <a:t>也可以選擇繼續執行剩下的傳輸。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若</a:t>
            </a:r>
            <a:r>
              <a:rPr lang="en-US" altLang="zh-TW" sz="1400" dirty="0"/>
              <a:t>master</a:t>
            </a:r>
            <a:r>
              <a:rPr lang="zh-TW" altLang="en-US" sz="1400" dirty="0"/>
              <a:t>未完成該次</a:t>
            </a:r>
            <a:r>
              <a:rPr lang="en-US" altLang="zh-TW" sz="1400" dirty="0"/>
              <a:t>Burst</a:t>
            </a:r>
            <a:r>
              <a:rPr lang="zh-TW" altLang="en-US" sz="1400" dirty="0"/>
              <a:t>，也不需要在下次存取該</a:t>
            </a:r>
            <a:r>
              <a:rPr lang="en-US" altLang="zh-TW" sz="1400" dirty="0"/>
              <a:t>slave</a:t>
            </a:r>
            <a:r>
              <a:rPr lang="zh-TW" altLang="en-US" sz="1400" dirty="0"/>
              <a:t>時重新建立或補齊該</a:t>
            </a:r>
            <a:r>
              <a:rPr lang="en-US" altLang="zh-TW" sz="1400" dirty="0"/>
              <a:t>Burst </a:t>
            </a:r>
            <a:r>
              <a:rPr lang="zh-TW" altLang="en-US" sz="1400" dirty="0"/>
              <a:t>。</a:t>
            </a:r>
            <a:br>
              <a:rPr lang="en-US" altLang="zh-TW" sz="1400" dirty="0"/>
            </a:br>
            <a:r>
              <a:rPr lang="en-US" altLang="zh-TW" sz="1200" dirty="0"/>
              <a:t>(ex:</a:t>
            </a:r>
            <a:r>
              <a:rPr lang="zh-TW" altLang="en-US" sz="1200" dirty="0"/>
              <a:t> 如果</a:t>
            </a:r>
            <a:r>
              <a:rPr lang="en-US" altLang="zh-TW" sz="1200" dirty="0"/>
              <a:t>master</a:t>
            </a:r>
            <a:r>
              <a:rPr lang="zh-TW" altLang="en-US" sz="1200" dirty="0"/>
              <a:t>只完成了一個 </a:t>
            </a:r>
            <a:r>
              <a:rPr lang="en-US" altLang="zh-TW" sz="1200" dirty="0"/>
              <a:t>8 </a:t>
            </a:r>
            <a:r>
              <a:rPr lang="zh-TW" altLang="en-US" sz="1200" dirty="0"/>
              <a:t>筆</a:t>
            </a:r>
            <a:r>
              <a:rPr lang="en-US" altLang="zh-TW" sz="1200" dirty="0"/>
              <a:t>Burst</a:t>
            </a:r>
            <a:r>
              <a:rPr lang="zh-TW" altLang="en-US" sz="1200" dirty="0"/>
              <a:t>中的前三筆，那麼在下次對該</a:t>
            </a:r>
            <a:r>
              <a:rPr lang="en-US" altLang="zh-TW" sz="1200" dirty="0"/>
              <a:t>slave</a:t>
            </a:r>
            <a:r>
              <a:rPr lang="zh-TW" altLang="en-US" sz="1200" dirty="0"/>
              <a:t>進行存取時，不需要補完剩下的五筆傳輸</a:t>
            </a:r>
            <a:r>
              <a:rPr lang="en-US" altLang="zh-TW" sz="1200" dirty="0"/>
              <a:t>)</a:t>
            </a:r>
          </a:p>
          <a:p>
            <a:pPr lvl="3"/>
            <a:endParaRPr lang="en-US" altLang="zh-TW" sz="10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1873E8-EACA-4079-C56A-C2CBCAD9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19" y="3985466"/>
            <a:ext cx="7565962" cy="2507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FCD7786-E51D-B48A-1DFE-7FD5B0E49BA7}"/>
              </a:ext>
            </a:extLst>
          </p:cNvPr>
          <p:cNvSpPr/>
          <p:nvPr/>
        </p:nvSpPr>
        <p:spPr>
          <a:xfrm>
            <a:off x="6545655" y="6080266"/>
            <a:ext cx="2190939" cy="463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3690B5-CAD4-FAEE-D108-99028201F85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736594" y="5408582"/>
            <a:ext cx="1484768" cy="90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39E016-940B-E896-EE5F-8C364B4B6FEA}"/>
              </a:ext>
            </a:extLst>
          </p:cNvPr>
          <p:cNvSpPr txBox="1"/>
          <p:nvPr/>
        </p:nvSpPr>
        <p:spPr>
          <a:xfrm>
            <a:off x="9967865" y="5131583"/>
            <a:ext cx="2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Slave </a:t>
            </a:r>
            <a:r>
              <a:rPr lang="zh-TW" altLang="en-US" sz="1200" dirty="0"/>
              <a:t>發 </a:t>
            </a:r>
            <a:r>
              <a:rPr lang="en-US" altLang="zh-TW" sz="1200" dirty="0"/>
              <a:t>Error </a:t>
            </a:r>
            <a:r>
              <a:rPr lang="zh-TW" altLang="en-US" sz="1200" dirty="0"/>
              <a:t>必須為兩個周期</a:t>
            </a:r>
          </a:p>
        </p:txBody>
      </p:sp>
    </p:spTree>
    <p:extLst>
      <p:ext uri="{BB962C8B-B14F-4D97-AF65-F5344CB8AC3E}">
        <p14:creationId xmlns:p14="http://schemas.microsoft.com/office/powerpoint/2010/main" val="3424417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8EA38-9C68-C941-B155-DBCA8F99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509BD-708D-13C7-F2A8-5DECA219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12F6C-CCA0-0D95-1C56-FF4A2C67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</a:p>
          <a:p>
            <a:pPr lvl="1"/>
            <a:r>
              <a:rPr lang="zh-TW" altLang="en-US" sz="2000" dirty="0"/>
              <a:t>當</a:t>
            </a:r>
            <a:r>
              <a:rPr lang="en-US" altLang="zh-TW" sz="2000" dirty="0"/>
              <a:t>Slave</a:t>
            </a:r>
            <a:r>
              <a:rPr lang="zh-TW" altLang="en-US" sz="2000" dirty="0"/>
              <a:t>需要更多時間來提供資料或取樣資料時，會利用 </a:t>
            </a:r>
            <a:r>
              <a:rPr lang="en-US" altLang="zh-TW" sz="2000" dirty="0"/>
              <a:t>HREADY </a:t>
            </a:r>
            <a:r>
              <a:rPr lang="zh-TW" altLang="en-US" sz="2000" dirty="0"/>
              <a:t>訊號 插入等待狀態 </a:t>
            </a:r>
            <a:r>
              <a:rPr lang="en-US" altLang="zh-TW" sz="2000" dirty="0"/>
              <a:t>(wait states)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 Transfer type</a:t>
            </a:r>
            <a:r>
              <a:rPr lang="zh-TW" altLang="en-US" sz="2000" dirty="0"/>
              <a:t> </a:t>
            </a:r>
            <a:r>
              <a:rPr lang="en-US" altLang="zh-TW" sz="2000" dirty="0"/>
              <a:t>(HTRANS) changes during wait states</a:t>
            </a:r>
          </a:p>
          <a:p>
            <a:pPr lvl="2"/>
            <a:r>
              <a:rPr lang="zh-TW" altLang="en-US" sz="1600" dirty="0"/>
              <a:t>當</a:t>
            </a:r>
            <a:r>
              <a:rPr lang="en-US" altLang="zh-TW" sz="1600" dirty="0"/>
              <a:t>slave</a:t>
            </a:r>
            <a:r>
              <a:rPr lang="zh-TW" altLang="en-US" sz="1600" dirty="0"/>
              <a:t>正在要求插入等待狀態 </a:t>
            </a:r>
            <a:r>
              <a:rPr lang="en-US" altLang="zh-TW" sz="1600" dirty="0"/>
              <a:t>(wait states)</a:t>
            </a:r>
            <a:r>
              <a:rPr lang="zh-TW" altLang="en-US" sz="1600" dirty="0"/>
              <a:t> 時，</a:t>
            </a:r>
            <a:r>
              <a:rPr lang="en-US" altLang="zh-TW" sz="1600" dirty="0"/>
              <a:t>master</a:t>
            </a:r>
            <a:r>
              <a:rPr lang="zh-TW" altLang="en-US" sz="1600" dirty="0"/>
              <a:t>不得改變傳輸類型 </a:t>
            </a:r>
            <a:r>
              <a:rPr lang="en-US" altLang="zh-TW" sz="1600" dirty="0"/>
              <a:t>(HTRANS)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除非符合以下情況</a:t>
            </a:r>
            <a:endParaRPr lang="en-US" altLang="zh-TW" sz="16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IDLE transfer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BUSY transfer (</a:t>
            </a:r>
            <a:r>
              <a:rPr lang="zh-TW" altLang="en-US" sz="1400" dirty="0"/>
              <a:t>固定長度</a:t>
            </a:r>
            <a:r>
              <a:rPr lang="en-US" altLang="zh-TW" sz="1400" dirty="0"/>
              <a:t>burst)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BUSY transfer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不固定長度</a:t>
            </a:r>
            <a:r>
              <a:rPr lang="en-US" altLang="zh-TW" sz="1400" dirty="0"/>
              <a:t>burst)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TW" sz="1400" dirty="0"/>
          </a:p>
          <a:p>
            <a:pPr lvl="1"/>
            <a:r>
              <a:rPr lang="en-US" altLang="zh-TW" sz="2000" dirty="0"/>
              <a:t>Address (HADDR) changes during wait states</a:t>
            </a:r>
          </a:p>
          <a:p>
            <a:pPr lvl="2"/>
            <a:r>
              <a:rPr lang="zh-TW" altLang="en-US" sz="1600" dirty="0"/>
              <a:t>當</a:t>
            </a:r>
            <a:r>
              <a:rPr lang="en-US" altLang="zh-TW" sz="1600" dirty="0"/>
              <a:t>slave</a:t>
            </a:r>
            <a:r>
              <a:rPr lang="zh-TW" altLang="en-US" sz="1600" dirty="0"/>
              <a:t>正在要求插入等待狀態 </a:t>
            </a:r>
            <a:r>
              <a:rPr lang="en-US" altLang="zh-TW" sz="1600" dirty="0"/>
              <a:t>(wait states) </a:t>
            </a:r>
            <a:r>
              <a:rPr lang="zh-TW" altLang="en-US" sz="1600" dirty="0"/>
              <a:t>時，</a:t>
            </a:r>
            <a:r>
              <a:rPr lang="en-US" altLang="zh-TW" sz="1600" dirty="0"/>
              <a:t>master</a:t>
            </a:r>
            <a:r>
              <a:rPr lang="zh-TW" altLang="en-US" sz="1600" dirty="0"/>
              <a:t>只能變更位址一次，</a:t>
            </a:r>
            <a:br>
              <a:rPr lang="en-US" altLang="zh-TW" sz="1600" dirty="0"/>
            </a:br>
            <a:r>
              <a:rPr lang="zh-TW" altLang="en-US" sz="1600" dirty="0"/>
              <a:t>除非符合以下情況的說明</a:t>
            </a:r>
            <a:endParaRPr lang="en-US" altLang="zh-TW" sz="16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During an IDLE transfer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After an ERROR response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686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7BE4-2ABB-9CF4-A7C7-14AFD4804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ECB1-4ABD-3853-AAD1-D8F17CD4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(20/)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6402F-4B72-5A6C-1930-D43BC90B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  <a:endParaRPr lang="en-US" altLang="zh-TW" sz="2000" dirty="0"/>
          </a:p>
          <a:p>
            <a:pPr lvl="1"/>
            <a:r>
              <a:rPr lang="en-US" altLang="zh-TW" sz="2000" dirty="0"/>
              <a:t> Transfer type</a:t>
            </a:r>
            <a:r>
              <a:rPr lang="zh-TW" altLang="en-US" sz="2000" dirty="0"/>
              <a:t> </a:t>
            </a:r>
            <a:r>
              <a:rPr lang="en-US" altLang="zh-TW" sz="2000" dirty="0"/>
              <a:t>(HTRANS) changes during wait states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IDLE transfer</a:t>
            </a:r>
          </a:p>
          <a:p>
            <a:pPr lvl="3"/>
            <a:r>
              <a:rPr lang="zh-TW" altLang="en-US" sz="1400" dirty="0"/>
              <a:t>在等待中的傳輸期間 </a:t>
            </a:r>
            <a:r>
              <a:rPr lang="en-US" altLang="zh-TW" sz="1400" dirty="0"/>
              <a:t>(</a:t>
            </a:r>
            <a:r>
              <a:rPr lang="zh-TW" altLang="en-US" sz="1400" dirty="0"/>
              <a:t>即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LOW </a:t>
            </a:r>
            <a:r>
              <a:rPr lang="zh-TW" altLang="en-US" sz="1400" dirty="0"/>
              <a:t>時</a:t>
            </a:r>
            <a:r>
              <a:rPr lang="en-US" altLang="zh-TW" sz="1400" dirty="0"/>
              <a:t>)</a:t>
            </a:r>
            <a:r>
              <a:rPr lang="zh-TW" altLang="en-US" sz="1400" dirty="0"/>
              <a:t>，允許</a:t>
            </a:r>
            <a:r>
              <a:rPr lang="en-US" altLang="zh-TW" sz="1400" dirty="0"/>
              <a:t>master</a:t>
            </a:r>
            <a:r>
              <a:rPr lang="zh-TW" altLang="en-US" sz="1400" dirty="0"/>
              <a:t>將傳輸類型從 </a:t>
            </a:r>
            <a:r>
              <a:rPr lang="en-US" altLang="zh-TW" sz="1400" dirty="0"/>
              <a:t>IDLE </a:t>
            </a:r>
            <a:r>
              <a:rPr lang="zh-TW" altLang="en-US" sz="1400" dirty="0"/>
              <a:t>改為 </a:t>
            </a:r>
            <a:r>
              <a:rPr lang="en-US" altLang="zh-TW" sz="1400" dirty="0"/>
              <a:t>NONSEQ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3"/>
            <a:r>
              <a:rPr lang="zh-TW" altLang="en-US" sz="1400" dirty="0"/>
              <a:t>一旦 </a:t>
            </a:r>
            <a:r>
              <a:rPr lang="en-US" altLang="zh-TW" sz="1400" dirty="0"/>
              <a:t>HTRANS </a:t>
            </a:r>
            <a:r>
              <a:rPr lang="zh-TW" altLang="en-US" sz="1400" dirty="0"/>
              <a:t>變為 </a:t>
            </a:r>
            <a:r>
              <a:rPr lang="en-US" altLang="zh-TW" sz="1400" dirty="0"/>
              <a:t>NONSEQ</a:t>
            </a:r>
            <a:r>
              <a:rPr lang="zh-TW" altLang="en-US" sz="1400" dirty="0"/>
              <a:t>，</a:t>
            </a:r>
            <a:r>
              <a:rPr lang="en-US" altLang="zh-TW" sz="1400" dirty="0"/>
              <a:t> master</a:t>
            </a:r>
            <a:r>
              <a:rPr lang="zh-TW" altLang="en-US" sz="1400" dirty="0"/>
              <a:t>必須保持 </a:t>
            </a:r>
            <a:r>
              <a:rPr lang="en-US" altLang="zh-TW" sz="1400" dirty="0"/>
              <a:t>HTRANS </a:t>
            </a:r>
            <a:r>
              <a:rPr lang="zh-TW" altLang="en-US" sz="1400" dirty="0"/>
              <a:t>不變，直到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HIGH</a:t>
            </a:r>
            <a:r>
              <a:rPr lang="zh-TW" altLang="en-US" sz="1400" dirty="0"/>
              <a:t>，表示傳輸完成。</a:t>
            </a:r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4BC27D-CBDF-321F-E416-10B8315A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07" y="3756323"/>
            <a:ext cx="7176986" cy="2555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862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3FAC6-68D2-23E5-02C4-9DF3334E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016BD-977F-AB0D-8C52-852D15E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2729E-B6F7-3CFD-74B1-1A5F8268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  <a:endParaRPr lang="en-US" altLang="zh-TW" sz="2000" dirty="0"/>
          </a:p>
          <a:p>
            <a:pPr lvl="1"/>
            <a:r>
              <a:rPr lang="en-US" altLang="zh-TW" sz="2000" dirty="0"/>
              <a:t> Transfer type</a:t>
            </a:r>
            <a:r>
              <a:rPr lang="zh-TW" altLang="en-US" sz="2000" dirty="0"/>
              <a:t> </a:t>
            </a:r>
            <a:r>
              <a:rPr lang="en-US" altLang="zh-TW" sz="2000" dirty="0"/>
              <a:t>(HTRANS) changes during wait states</a:t>
            </a:r>
          </a:p>
          <a:p>
            <a:pPr marL="1257300" lvl="2" indent="-342900">
              <a:buFont typeface="+mj-lt"/>
              <a:buAutoNum type="arabicPeriod" startAt="2"/>
            </a:pPr>
            <a:r>
              <a:rPr lang="en-US" altLang="zh-TW" sz="1600" dirty="0"/>
              <a:t>BUSY transfer (</a:t>
            </a:r>
            <a:r>
              <a:rPr lang="zh-TW" altLang="en-US" sz="1600" dirty="0"/>
              <a:t>固定長度</a:t>
            </a:r>
            <a:r>
              <a:rPr lang="en-US" altLang="zh-TW" sz="1600" dirty="0"/>
              <a:t>burst)</a:t>
            </a:r>
          </a:p>
          <a:p>
            <a:pPr lvl="3"/>
            <a:r>
              <a:rPr lang="zh-TW" altLang="en-US" sz="1400" dirty="0"/>
              <a:t>在固定長度</a:t>
            </a:r>
            <a:r>
              <a:rPr lang="en-US" altLang="zh-TW" sz="1400" dirty="0"/>
              <a:t>burst</a:t>
            </a:r>
            <a:r>
              <a:rPr lang="zh-TW" altLang="en-US" sz="1400" dirty="0"/>
              <a:t>的等待期間 </a:t>
            </a:r>
            <a:r>
              <a:rPr lang="en-US" altLang="zh-TW" sz="1400" dirty="0"/>
              <a:t>(</a:t>
            </a:r>
            <a:r>
              <a:rPr lang="zh-TW" altLang="en-US" sz="1400" dirty="0"/>
              <a:t>即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LOW </a:t>
            </a:r>
            <a:r>
              <a:rPr lang="zh-TW" altLang="en-US" sz="1400" dirty="0"/>
              <a:t>時</a:t>
            </a:r>
            <a:r>
              <a:rPr lang="en-US" altLang="zh-TW" sz="1400" dirty="0"/>
              <a:t>)</a:t>
            </a:r>
            <a:r>
              <a:rPr lang="zh-TW" altLang="en-US" sz="1400" dirty="0"/>
              <a:t>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允許將傳輸類型從 </a:t>
            </a:r>
            <a:r>
              <a:rPr lang="en-US" altLang="zh-TW" sz="1400" dirty="0"/>
              <a:t>BUSY </a:t>
            </a:r>
            <a:r>
              <a:rPr lang="zh-TW" altLang="en-US" sz="1400" dirty="0"/>
              <a:t>變更為 </a:t>
            </a:r>
            <a:r>
              <a:rPr lang="en-US" altLang="zh-TW" sz="1400" dirty="0"/>
              <a:t>SEQ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3"/>
            <a:r>
              <a:rPr lang="zh-TW" altLang="en-US" sz="1400" dirty="0"/>
              <a:t>一旦 </a:t>
            </a:r>
            <a:r>
              <a:rPr lang="en-US" altLang="zh-TW" sz="1400" dirty="0"/>
              <a:t>HTRANS </a:t>
            </a:r>
            <a:r>
              <a:rPr lang="zh-TW" altLang="en-US" sz="1400" dirty="0"/>
              <a:t>變為 </a:t>
            </a:r>
            <a:r>
              <a:rPr lang="en-US" altLang="zh-TW" sz="1400" dirty="0"/>
              <a:t>SEQ</a:t>
            </a:r>
            <a:r>
              <a:rPr lang="zh-TW" altLang="en-US" sz="1400" dirty="0"/>
              <a:t>，主裝置必須保持 </a:t>
            </a:r>
            <a:r>
              <a:rPr lang="en-US" altLang="zh-TW" sz="1400" dirty="0"/>
              <a:t>HTRANS </a:t>
            </a:r>
            <a:r>
              <a:rPr lang="zh-TW" altLang="en-US" sz="1400" dirty="0"/>
              <a:t>不變，直到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HIGH</a:t>
            </a:r>
            <a:r>
              <a:rPr lang="zh-TW" altLang="en-US" sz="1400" dirty="0"/>
              <a:t>，表示該次傳輸完成。</a:t>
            </a:r>
            <a:endParaRPr lang="en-US" altLang="zh-TW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27BFC2-45CB-CD22-9DCF-19C9FF38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93" y="3773599"/>
            <a:ext cx="6565413" cy="2538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2125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2D0A-AED1-09DA-B784-7E6FF89D8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EE58A-B782-7B7F-B31B-9943D9D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8FEC9-F243-B9C4-06E8-69A88E5B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  <a:endParaRPr lang="en-US" altLang="zh-TW" sz="2000" dirty="0"/>
          </a:p>
          <a:p>
            <a:pPr lvl="1"/>
            <a:r>
              <a:rPr lang="en-US" altLang="zh-TW" sz="2000" dirty="0"/>
              <a:t> Transfer type</a:t>
            </a:r>
            <a:r>
              <a:rPr lang="zh-TW" altLang="en-US" sz="2000" dirty="0"/>
              <a:t> </a:t>
            </a:r>
            <a:r>
              <a:rPr lang="en-US" altLang="zh-TW" sz="2000" dirty="0"/>
              <a:t>(HTRANS) changes during wait states</a:t>
            </a:r>
          </a:p>
          <a:p>
            <a:pPr marL="1257300" lvl="2" indent="-342900">
              <a:buFont typeface="+mj-lt"/>
              <a:buAutoNum type="arabicPeriod" startAt="3"/>
            </a:pPr>
            <a:r>
              <a:rPr lang="en-US" altLang="zh-TW" sz="1600" dirty="0"/>
              <a:t>BUSY transfer (</a:t>
            </a:r>
            <a:r>
              <a:rPr lang="zh-TW" altLang="en-US" sz="1600" dirty="0"/>
              <a:t>不固定長度</a:t>
            </a:r>
            <a:r>
              <a:rPr lang="en-US" altLang="zh-TW" sz="1600" dirty="0"/>
              <a:t>burst)</a:t>
            </a:r>
          </a:p>
          <a:p>
            <a:pPr lvl="3"/>
            <a:r>
              <a:rPr lang="zh-TW" altLang="en-US" sz="1400" dirty="0"/>
              <a:t>在不定長度</a:t>
            </a:r>
            <a:r>
              <a:rPr lang="en-US" altLang="zh-TW" sz="1400" dirty="0"/>
              <a:t>burst (INCR)</a:t>
            </a:r>
            <a:r>
              <a:rPr lang="zh-TW" altLang="en-US" sz="1400" dirty="0"/>
              <a:t> 的等待期間（即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LOW </a:t>
            </a:r>
            <a:r>
              <a:rPr lang="zh-TW" altLang="en-US" sz="1400" dirty="0"/>
              <a:t>時），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可以將傳輸類型從 </a:t>
            </a:r>
            <a:r>
              <a:rPr lang="en-US" altLang="zh-TW" sz="1400" dirty="0"/>
              <a:t>BUSY </a:t>
            </a:r>
            <a:r>
              <a:rPr lang="zh-TW" altLang="en-US" sz="1400" dirty="0"/>
              <a:t>改為任意其他類型。</a:t>
            </a:r>
            <a:endParaRPr lang="en-US" altLang="zh-TW" sz="1400" dirty="0"/>
          </a:p>
          <a:p>
            <a:pPr marL="2171700" lvl="4" indent="-342900">
              <a:buFont typeface="+mj-lt"/>
              <a:buAutoNum type="arabicParenR"/>
            </a:pPr>
            <a:r>
              <a:rPr lang="zh-TW" altLang="en-US" sz="1400" dirty="0"/>
              <a:t>若改為 </a:t>
            </a:r>
            <a:r>
              <a:rPr lang="en-US" altLang="zh-TW" sz="1400" dirty="0"/>
              <a:t>SEQ </a:t>
            </a:r>
            <a:r>
              <a:rPr lang="zh-TW" altLang="en-US" sz="1400" dirty="0"/>
              <a:t>傳輸，則突發傳輸繼續進行。</a:t>
            </a:r>
            <a:endParaRPr lang="en-US" altLang="zh-TW" sz="1400" dirty="0"/>
          </a:p>
          <a:p>
            <a:pPr marL="2171700" lvl="4" indent="-342900">
              <a:buFont typeface="+mj-lt"/>
              <a:buAutoNum type="arabicParenR"/>
            </a:pPr>
            <a:r>
              <a:rPr lang="zh-TW" altLang="en-US" sz="1400" dirty="0"/>
              <a:t>若改為 </a:t>
            </a:r>
            <a:r>
              <a:rPr lang="en-US" altLang="zh-TW" sz="1400" dirty="0"/>
              <a:t>IDLE </a:t>
            </a:r>
            <a:r>
              <a:rPr lang="zh-TW" altLang="en-US" sz="1400" dirty="0"/>
              <a:t>或 </a:t>
            </a:r>
            <a:r>
              <a:rPr lang="en-US" altLang="zh-TW" sz="1400" dirty="0"/>
              <a:t>NONSEQ </a:t>
            </a:r>
            <a:r>
              <a:rPr lang="zh-TW" altLang="en-US" sz="1400" dirty="0"/>
              <a:t>傳輸，則前一個</a:t>
            </a:r>
            <a:r>
              <a:rPr lang="en-US" altLang="zh-TW" sz="1400" dirty="0"/>
              <a:t>burst</a:t>
            </a:r>
            <a:r>
              <a:rPr lang="zh-TW" altLang="en-US" sz="1400" dirty="0"/>
              <a:t>終止，換成新的</a:t>
            </a:r>
            <a:r>
              <a:rPr lang="en-US" altLang="zh-TW" sz="1400" dirty="0"/>
              <a:t>burst </a:t>
            </a:r>
            <a:r>
              <a:rPr lang="zh-TW" altLang="en-US" sz="1400" dirty="0"/>
              <a:t>。</a:t>
            </a:r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0C4E6-3A84-D6CF-4E3E-BF5AA1E1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88" y="4139924"/>
            <a:ext cx="6488223" cy="2471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945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B8A9-CF56-F020-56DD-73C9FF60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935C3-85F8-66A0-808A-610510D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DEFC0-38F5-96BD-436B-531449AA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  <a:endParaRPr lang="en-US" altLang="zh-TW" sz="2000" dirty="0"/>
          </a:p>
          <a:p>
            <a:pPr lvl="1"/>
            <a:r>
              <a:rPr lang="en-US" altLang="zh-TW" sz="2000" dirty="0"/>
              <a:t> Address (HADDR) changes during wait states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During an IDLE transfer</a:t>
            </a:r>
          </a:p>
          <a:p>
            <a:pPr lvl="3"/>
            <a:r>
              <a:rPr lang="zh-TW" altLang="en-US" sz="1400" dirty="0"/>
              <a:t>在等待中的傳輸期間，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可以變更 </a:t>
            </a:r>
            <a:r>
              <a:rPr lang="en-US" altLang="zh-TW" sz="1400" dirty="0"/>
              <a:t>IDLE </a:t>
            </a:r>
            <a:r>
              <a:rPr lang="zh-TW" altLang="en-US" sz="1400" dirty="0"/>
              <a:t>傳輸的位址。</a:t>
            </a:r>
            <a:endParaRPr lang="en-US" altLang="zh-TW" sz="1400" dirty="0"/>
          </a:p>
          <a:p>
            <a:pPr lvl="3"/>
            <a:r>
              <a:rPr lang="zh-TW" altLang="en-US" sz="1400" dirty="0"/>
              <a:t>但當 </a:t>
            </a:r>
            <a:r>
              <a:rPr lang="en-US" altLang="zh-TW" sz="1400" dirty="0"/>
              <a:t>HTRANS </a:t>
            </a:r>
            <a:r>
              <a:rPr lang="zh-TW" altLang="en-US" sz="1400" dirty="0"/>
              <a:t>傳輸類型從 </a:t>
            </a:r>
            <a:r>
              <a:rPr lang="en-US" altLang="zh-TW" sz="1400" dirty="0"/>
              <a:t>IDLE </a:t>
            </a:r>
            <a:r>
              <a:rPr lang="zh-TW" altLang="en-US" sz="1400" dirty="0"/>
              <a:t>變為 </a:t>
            </a:r>
            <a:r>
              <a:rPr lang="en-US" altLang="zh-TW" sz="1400" dirty="0"/>
              <a:t>NONSEQ </a:t>
            </a:r>
            <a:r>
              <a:rPr lang="zh-TW" altLang="en-US" sz="1400" dirty="0"/>
              <a:t>時，</a:t>
            </a:r>
            <a:r>
              <a:rPr lang="en-US" altLang="zh-TW" sz="1400" dirty="0"/>
              <a:t> master</a:t>
            </a:r>
            <a:r>
              <a:rPr lang="zh-TW" altLang="en-US" sz="1400" dirty="0"/>
              <a:t>必須將位址保持不變，</a:t>
            </a:r>
            <a:br>
              <a:rPr lang="en-US" altLang="zh-TW" sz="1400" dirty="0"/>
            </a:br>
            <a:r>
              <a:rPr lang="zh-TW" altLang="en-US" sz="1400" dirty="0"/>
              <a:t>直到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HIGH</a:t>
            </a:r>
            <a:r>
              <a:rPr lang="zh-TW" altLang="en-US" sz="1400" dirty="0"/>
              <a:t>（表示傳輸完成）。</a:t>
            </a:r>
            <a:endParaRPr lang="en-US" altLang="zh-TW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7DD2D4-2833-263B-E6E8-3A737A73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80" y="3954395"/>
            <a:ext cx="7112440" cy="2556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581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93F-5D50-9A30-275F-526A6504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5FD92-ED09-04CF-AC98-74688E59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60763-0643-1D91-693F-85341F36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  <a:endParaRPr lang="en-US" altLang="zh-TW" sz="2000" dirty="0"/>
          </a:p>
          <a:p>
            <a:pPr lvl="1"/>
            <a:r>
              <a:rPr lang="en-US" altLang="zh-TW" sz="2000" dirty="0"/>
              <a:t> Address (HADDR) changes during wait states</a:t>
            </a:r>
          </a:p>
          <a:p>
            <a:pPr marL="1257300" lvl="2" indent="-342900">
              <a:buFont typeface="+mj-lt"/>
              <a:buAutoNum type="arabicPeriod" startAt="2"/>
            </a:pPr>
            <a:r>
              <a:rPr lang="en-US" altLang="zh-TW" sz="1600" dirty="0"/>
              <a:t>After an ERROR response</a:t>
            </a:r>
          </a:p>
          <a:p>
            <a:pPr lvl="3"/>
            <a:r>
              <a:rPr lang="zh-TW" altLang="en-US" sz="1400" dirty="0"/>
              <a:t>在等待中的傳輸期間，如果</a:t>
            </a:r>
            <a:r>
              <a:rPr lang="en-US" altLang="zh-TW" sz="1400" dirty="0"/>
              <a:t>slave</a:t>
            </a:r>
            <a:r>
              <a:rPr lang="zh-TW" altLang="en-US" sz="1400" dirty="0"/>
              <a:t>回應 </a:t>
            </a:r>
            <a:r>
              <a:rPr lang="en-US" altLang="zh-TW" sz="1400" dirty="0"/>
              <a:t>ERROR</a:t>
            </a:r>
            <a:r>
              <a:rPr lang="zh-TW" altLang="en-US" sz="1400" dirty="0"/>
              <a:t>，則當 </a:t>
            </a:r>
            <a:r>
              <a:rPr lang="en-US" altLang="zh-TW" sz="1400" dirty="0"/>
              <a:t>HREADY </a:t>
            </a:r>
            <a:r>
              <a:rPr lang="zh-TW" altLang="en-US" sz="1400" dirty="0"/>
              <a:t>為 </a:t>
            </a:r>
            <a:r>
              <a:rPr lang="en-US" altLang="zh-TW" sz="1400" dirty="0"/>
              <a:t>LOW </a:t>
            </a:r>
            <a:r>
              <a:rPr lang="zh-TW" altLang="en-US" sz="1400" dirty="0"/>
              <a:t>時，主裝置允許變更位址。</a:t>
            </a:r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4FFE45-0A20-16B7-C26A-DD7C9236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51" y="3629339"/>
            <a:ext cx="6539897" cy="2682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71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8817-5166-6177-060B-5C0D117D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6CF94-F867-32F3-B10D-3D5FF2F2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20FC8-A4A4-E2F2-647F-70196FA0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dirty="0"/>
              <a:t>Protection control</a:t>
            </a:r>
          </a:p>
          <a:p>
            <a:pPr lvl="1"/>
            <a:r>
              <a:rPr lang="zh-TW" altLang="en-US" sz="2000" dirty="0"/>
              <a:t>保護控制訊號 </a:t>
            </a:r>
            <a:r>
              <a:rPr lang="en-US" altLang="zh-TW" sz="2000" dirty="0"/>
              <a:t>HPROT[3:0] </a:t>
            </a:r>
            <a:r>
              <a:rPr lang="zh-TW" altLang="en-US" sz="2000" dirty="0"/>
              <a:t>提供了有關匯流排存取的額外資訊，主要是供具有某種存取保護機制的模組使用。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這些訊號可用來表示該次傳輸是否為：</a:t>
            </a:r>
            <a:endParaRPr lang="en-US" altLang="zh-TW" sz="2000" dirty="0"/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600" dirty="0"/>
              <a:t>指令擷取 </a:t>
            </a:r>
            <a:r>
              <a:rPr lang="en-US" altLang="zh-TW" sz="1600" dirty="0"/>
              <a:t>(opcode fetch)</a:t>
            </a:r>
            <a:r>
              <a:rPr lang="zh-TW" altLang="en-US" sz="1600" dirty="0"/>
              <a:t> 或 資料存取</a:t>
            </a:r>
            <a:r>
              <a:rPr lang="en-US" altLang="zh-TW" sz="1600" dirty="0"/>
              <a:t>(data access)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600" dirty="0"/>
              <a:t>特權模式 </a:t>
            </a:r>
            <a:r>
              <a:rPr lang="en-US" altLang="zh-TW" sz="1600" dirty="0"/>
              <a:t>(privileged mode)</a:t>
            </a:r>
            <a:r>
              <a:rPr lang="zh-TW" altLang="en-US" sz="1600" dirty="0"/>
              <a:t> 或 使用者模式</a:t>
            </a:r>
            <a:r>
              <a:rPr lang="en-US" altLang="zh-TW" sz="1600" dirty="0"/>
              <a:t>(user mode)</a:t>
            </a:r>
            <a:r>
              <a:rPr lang="zh-TW" altLang="en-US" sz="1600" dirty="0"/>
              <a:t> 的存取</a:t>
            </a:r>
            <a:endParaRPr lang="en-US" altLang="zh-TW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0557C9-49FD-D6E2-CDDA-0C27BC26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42" y="3748135"/>
            <a:ext cx="4218645" cy="2744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14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2804</Words>
  <Application>Microsoft Office PowerPoint</Application>
  <PresentationFormat>寬螢幕</PresentationFormat>
  <Paragraphs>369</Paragraphs>
  <Slides>45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(1/4)</vt:lpstr>
      <vt:lpstr>AHB introduction (2/4)</vt:lpstr>
      <vt:lpstr>AHB introduction (3/4)</vt:lpstr>
      <vt:lpstr>AHB introduction (4/4)</vt:lpstr>
      <vt:lpstr>AHB Signal Descriptions (1/7)</vt:lpstr>
      <vt:lpstr>AHB Signal Descriptions (2/7)</vt:lpstr>
      <vt:lpstr>AHB Signal Descriptions (3/7)</vt:lpstr>
      <vt:lpstr>AHB Signal Descriptions (4/7)</vt:lpstr>
      <vt:lpstr>AHB Signal Descriptions (5/7)</vt:lpstr>
      <vt:lpstr>AHB Signal Descriptions (6/7)</vt:lpstr>
      <vt:lpstr>AHB Signal Descriptions (7/7)</vt:lpstr>
      <vt:lpstr>AHB Transfers (1/)</vt:lpstr>
      <vt:lpstr>AHB Transfers (2/)</vt:lpstr>
      <vt:lpstr>AHB Transfers (3/)</vt:lpstr>
      <vt:lpstr>AHB Transfers (4/)</vt:lpstr>
      <vt:lpstr>AHB Transfers (5/)</vt:lpstr>
      <vt:lpstr>AHB Transfers (6/)</vt:lpstr>
      <vt:lpstr>AHB Transfers (7/)</vt:lpstr>
      <vt:lpstr>AHB Transfers (8/)</vt:lpstr>
      <vt:lpstr>AHB Transfers (9/)</vt:lpstr>
      <vt:lpstr>AHB Transfers (10/)</vt:lpstr>
      <vt:lpstr>AHB Transfers (11/)</vt:lpstr>
      <vt:lpstr>AHB Transfers (12/)</vt:lpstr>
      <vt:lpstr>AHB Transfers (13/)</vt:lpstr>
      <vt:lpstr>AHB Transfers (14/)</vt:lpstr>
      <vt:lpstr>AHB Transfers (15/)</vt:lpstr>
      <vt:lpstr>AHB Transfers (16/)</vt:lpstr>
      <vt:lpstr>AHB Transfers (17/)</vt:lpstr>
      <vt:lpstr>AHB Transfers (18/)</vt:lpstr>
      <vt:lpstr>AHB Transfers (19/)</vt:lpstr>
      <vt:lpstr>AHB Transfers (20/)</vt:lpstr>
      <vt:lpstr>AHB Transfers (21/)</vt:lpstr>
      <vt:lpstr>AHB Transfers (22/)</vt:lpstr>
      <vt:lpstr>AHB Transfers (23/)</vt:lpstr>
      <vt:lpstr>AHB Transfers (24/)</vt:lpstr>
      <vt:lpstr>AHB Transfers (25/)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238</cp:revision>
  <dcterms:created xsi:type="dcterms:W3CDTF">2025-06-14T17:54:12Z</dcterms:created>
  <dcterms:modified xsi:type="dcterms:W3CDTF">2025-07-10T15:28:45Z</dcterms:modified>
</cp:coreProperties>
</file>