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8" r:id="rId4"/>
    <p:sldId id="258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76" r:id="rId13"/>
    <p:sldId id="275" r:id="rId14"/>
    <p:sldId id="278" r:id="rId15"/>
    <p:sldId id="279" r:id="rId16"/>
    <p:sldId id="280" r:id="rId17"/>
    <p:sldId id="282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2" r:id="rId28"/>
    <p:sldId id="294" r:id="rId29"/>
    <p:sldId id="295" r:id="rId30"/>
    <p:sldId id="296" r:id="rId31"/>
    <p:sldId id="297" r:id="rId32"/>
    <p:sldId id="298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483A5-4075-4A6E-B921-74BFA7B8EF67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C0058-26B9-4FCA-9360-04116FA7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06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4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55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87EC1-03B1-0E87-24E2-A3483DDB5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B39744-C916-CBED-90A8-A5FEE5CEF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FEAB19-A7EB-4055-02A7-CEB71CDA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3B00CB-92E2-78B6-2EEF-22B6FB0F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921C9-100C-82EE-B63D-49FD71A7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C9C6D-8516-982C-3677-CA9782FC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4D726D-F039-5B82-CBE8-4B353E9E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585758-FB58-0A85-4969-AA57D5B6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39598-9FC0-E784-A788-01EB7A6B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C6968E-6CBF-60C4-4F9D-26B19955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D48846-5D26-23F0-EE8D-FB323CE63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52859A-3DD7-810F-8AC7-9E3DEFED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432F29-9E11-C0E2-A918-046695B0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8EB7E-F2CA-FCA7-1524-E2FABB0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0CC99-897E-6239-4656-2FE4EDE6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9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20872-853D-23D7-1D6A-463DB1E0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0DEAB-B4E4-5C7D-8558-934C7705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BE506-5FF0-B6EB-44B4-4342E26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1B33E-6E38-C3BA-ADC3-0CA83B71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D950F9-4485-3ACB-DA23-A93C2462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28C54-36BD-D105-BD80-9C959FCC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8D84F4-26C5-4FDA-7030-5BB704FF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4C1ECE-F101-F0A4-5200-81CFDB55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5B272-4A56-DEB5-646B-DA9A962B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EEF02-D35C-7915-655F-B843AB12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C2C0D-D003-669C-99DB-E1427100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5946A5-480C-6422-EF85-77B5FD0CD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F97215-4B93-3DAD-DCBA-A1BB0496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8060F7-59F9-A14D-43D8-8A504610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D6A9AC-540C-1427-C261-CAE93225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607E7B-3ECB-4CED-70CF-4254E1AD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68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6C48C-53FA-5EA8-6CAF-5ADB5580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19889A-6A29-CD9F-D708-B271B31B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4A2FA7-9321-18C3-DDF4-440AEB2E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E9FCC3-8B01-BD60-69AE-6D531228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76C860-98D7-C724-6C4F-091689E56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483B4D-C9B5-EC70-132B-546844BA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40048C-1EF4-A376-D939-696D8E50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B570BB-193E-D42A-AF31-EBCFB10E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BC2CD-7E42-FCEC-9AD1-4748DC86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980806-30C2-87F9-E3CA-85BE4A49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7A18A1-549D-0644-F4B2-A6678FB5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85768-6004-0472-A42E-7D982D11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F9697C-B3BD-F2B6-5EF3-EE230E89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384F45-BBD5-0BAD-E933-7F44116A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8DA498-6662-FC13-E901-C3A4211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0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700D4-7075-4A53-7261-AB94956C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F1835-2E4B-DB19-2FED-E66A4F62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27509-F17D-6D9A-2B99-1CF3375C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4521FD-4293-76A1-477D-D994C6C9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65FA25-FDAA-10A6-2927-05AC2392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B166FE-5801-3ADC-1A7A-324AF4D8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22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C2C72-8B44-1AAD-DF44-3C74AA7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DCB774-7F45-5E10-3A18-7D9642B9C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74500F-30D4-3EF2-7368-8BDF8F6D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F5DC9-D984-C039-9B1E-3D09C5E3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906950-156B-F36A-2B67-B6479AF4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1EF77D-9320-FCA5-CBAF-20C30F7B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7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2F43F5-C069-1979-BBC4-3ABCF26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C0A13C-FD7E-D31A-32DD-CAAE9C9D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F82C8-4FB1-B1FE-1890-A4FFD51EA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5240E-6CA3-4772-8803-719FF1315E51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BBBFC-957F-CBBF-94BE-0F13C5347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24506-B363-6610-2F6B-FB4C0863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7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pverify.com/systemverilog/systemverilog-enumer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AC0E-8162-7917-8E99-67AC0D7D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err="1"/>
              <a:t>SystemVerilog</a:t>
            </a:r>
            <a:br>
              <a:rPr lang="en-US" altLang="zh-TW" sz="5400" dirty="0"/>
            </a:br>
            <a:r>
              <a:rPr lang="zh-TW" altLang="en-US" sz="5400" dirty="0"/>
              <a:t>語法學習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0D8E20-6EE1-183A-78EE-EB5EDBC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5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122D7-9E7E-A56B-0F4B-87FFE92A4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A0376-21A9-C903-111F-7A41AD2B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(2/2)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66EF00C-3751-241D-ED05-83D5D798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DA26FFC-B260-06FE-0E72-F5D5137097B3}"/>
              </a:ext>
            </a:extLst>
          </p:cNvPr>
          <p:cNvSpPr txBox="1"/>
          <p:nvPr/>
        </p:nvSpPr>
        <p:spPr>
          <a:xfrm>
            <a:off x="1417607" y="2324970"/>
            <a:ext cx="935678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bit       </a:t>
            </a:r>
            <a:r>
              <a:rPr lang="zh-TW" altLang="en-US" dirty="0"/>
              <a:t>             </a:t>
            </a:r>
            <a:r>
              <a:rPr lang="en-US" altLang="zh-TW" dirty="0" err="1"/>
              <a:t>var_a</a:t>
            </a:r>
            <a:r>
              <a:rPr lang="en-US" altLang="zh-TW" dirty="0"/>
              <a:t>;       // Declare a 1 bit variable of type "bit"</a:t>
            </a:r>
          </a:p>
          <a:p>
            <a:r>
              <a:rPr lang="en-US" altLang="zh-TW" dirty="0"/>
              <a:t>  bit [3:0] </a:t>
            </a:r>
            <a:r>
              <a:rPr lang="zh-TW" altLang="en-US" dirty="0"/>
              <a:t>        </a:t>
            </a:r>
            <a:r>
              <a:rPr lang="en-US" altLang="zh-TW" dirty="0" err="1"/>
              <a:t>var_b</a:t>
            </a:r>
            <a:r>
              <a:rPr lang="en-US" altLang="zh-TW" dirty="0"/>
              <a:t>;       // Declare a 4 bit variable of type "bit“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byte         </a:t>
            </a:r>
            <a:r>
              <a:rPr lang="zh-TW" altLang="en-US" dirty="0"/>
              <a:t>     </a:t>
            </a:r>
            <a:r>
              <a:rPr lang="en-US" altLang="zh-TW" dirty="0"/>
              <a:t> </a:t>
            </a:r>
            <a:r>
              <a:rPr lang="en-US" altLang="zh-TW" dirty="0" err="1"/>
              <a:t>m_var_byte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      </a:t>
            </a:r>
            <a:r>
              <a:rPr lang="en-US" altLang="zh-TW" dirty="0" err="1"/>
              <a:t>m_var_shortint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int         </a:t>
            </a:r>
            <a:r>
              <a:rPr lang="zh-TW" altLang="en-US" dirty="0"/>
              <a:t>      </a:t>
            </a:r>
            <a:r>
              <a:rPr lang="en-US" altLang="zh-TW" dirty="0"/>
              <a:t>   </a:t>
            </a:r>
            <a:r>
              <a:rPr lang="en-US" altLang="zh-TW" dirty="0" err="1"/>
              <a:t>m_var_int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longint</a:t>
            </a:r>
            <a:r>
              <a:rPr lang="en-US" altLang="zh-TW" dirty="0"/>
              <a:t>        </a:t>
            </a:r>
            <a:r>
              <a:rPr lang="zh-TW" altLang="en-US" dirty="0"/>
              <a:t> </a:t>
            </a:r>
            <a:r>
              <a:rPr lang="en-US" altLang="zh-TW" dirty="0" err="1"/>
              <a:t>m_var_longint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byte unsigned  	   </a:t>
            </a:r>
            <a:r>
              <a:rPr lang="en-US" altLang="zh-TW" dirty="0" err="1"/>
              <a:t>u_byte</a:t>
            </a:r>
            <a:r>
              <a:rPr lang="en-US" altLang="zh-TW" dirty="0"/>
              <a:t>;   // Byte is set to unsigned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unsigned   </a:t>
            </a:r>
            <a:r>
              <a:rPr lang="en-US" altLang="zh-TW" dirty="0" err="1"/>
              <a:t>u_var_shortint</a:t>
            </a:r>
            <a:r>
              <a:rPr lang="en-US" altLang="zh-TW" dirty="0"/>
              <a:t>;</a:t>
            </a:r>
            <a:endParaRPr lang="zh-TW" altLang="en-US" dirty="0"/>
          </a:p>
          <a:p>
            <a:r>
              <a:rPr lang="zh-TW" altLang="en-US" dirty="0"/>
              <a:t>  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var_b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var_b</a:t>
            </a:r>
            <a:r>
              <a:rPr lang="en-US" altLang="zh-TW" dirty="0"/>
              <a:t>=0x%0h ", </a:t>
            </a:r>
            <a:r>
              <a:rPr lang="en-US" altLang="zh-TW" dirty="0" err="1"/>
              <a:t>var_b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51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23F09-3CD0-3E5A-C53E-1B439B5D3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96DC7-D9F9-19FD-7D45-9AED1395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7AEEC20-6807-A778-2C3A-B209D26C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3A5944-8FFC-3544-6562-FE0F7E2166B0}"/>
              </a:ext>
            </a:extLst>
          </p:cNvPr>
          <p:cNvSpPr txBox="1"/>
          <p:nvPr/>
        </p:nvSpPr>
        <p:spPr>
          <a:xfrm>
            <a:off x="838200" y="2405484"/>
            <a:ext cx="808870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// Declare a string variable called "dialog" to store string literals</a:t>
            </a:r>
          </a:p>
          <a:p>
            <a:r>
              <a:rPr lang="en-US" altLang="zh-TW" dirty="0"/>
              <a:t>  // Initialize the variable to "Hello!"</a:t>
            </a:r>
          </a:p>
          <a:p>
            <a:r>
              <a:rPr lang="en-US" altLang="zh-TW" dirty="0"/>
              <a:t>  string   dialog = "Hello!";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// Display the string using %s string format</a:t>
            </a:r>
          </a:p>
          <a:p>
            <a:r>
              <a:rPr lang="en-US" altLang="zh-TW" dirty="0"/>
              <a:t>    $display ("%s", dialog);</a:t>
            </a:r>
          </a:p>
          <a:p>
            <a:endParaRPr lang="en-US" altLang="zh-TW" dirty="0"/>
          </a:p>
          <a:p>
            <a:r>
              <a:rPr lang="en-US" altLang="zh-TW" dirty="0"/>
              <a:t>    // Iterate through the string variable to identify individual characters and print</a:t>
            </a:r>
          </a:p>
          <a:p>
            <a:r>
              <a:rPr lang="en-US" altLang="zh-TW" dirty="0"/>
              <a:t>    foreach (dialog[</a:t>
            </a:r>
            <a:r>
              <a:rPr lang="en-US" altLang="zh-TW" dirty="0" err="1"/>
              <a:t>i</a:t>
            </a:r>
            <a:r>
              <a:rPr lang="en-US" altLang="zh-TW" dirty="0"/>
              <a:t>]) begin</a:t>
            </a:r>
          </a:p>
          <a:p>
            <a:r>
              <a:rPr lang="en-US" altLang="zh-TW" dirty="0"/>
              <a:t>      $display ("%s", dialog[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end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623C9E7-1BA2-85EA-2E8C-FF4926BEE290}"/>
              </a:ext>
            </a:extLst>
          </p:cNvPr>
          <p:cNvSpPr txBox="1"/>
          <p:nvPr/>
        </p:nvSpPr>
        <p:spPr>
          <a:xfrm>
            <a:off x="9167004" y="2405484"/>
            <a:ext cx="255341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Hello!</a:t>
            </a:r>
          </a:p>
          <a:p>
            <a:r>
              <a:rPr lang="en-US" altLang="zh-TW" dirty="0"/>
              <a:t>H</a:t>
            </a:r>
          </a:p>
          <a:p>
            <a:r>
              <a:rPr lang="en-US" altLang="zh-TW" dirty="0"/>
              <a:t>e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o</a:t>
            </a:r>
          </a:p>
          <a:p>
            <a:r>
              <a:rPr lang="en-US" altLang="zh-TW" dirty="0"/>
              <a:t>!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72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128C0-7773-014F-7C6D-62DAD2104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0D45F-CC7C-734E-DA4A-9B1F2C35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Operators (2/3)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A74415A-C5C6-2CED-3D78-7064B6BA7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44130" y="1386670"/>
            <a:ext cx="6303741" cy="5361383"/>
          </a:xfrm>
        </p:spPr>
      </p:pic>
    </p:spTree>
    <p:extLst>
      <p:ext uri="{BB962C8B-B14F-4D97-AF65-F5344CB8AC3E}">
        <p14:creationId xmlns:p14="http://schemas.microsoft.com/office/powerpoint/2010/main" val="35917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53A1B-4903-8C82-2A70-6D8158D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Methods (3/3)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29B3190F-363A-C74B-0A10-528EC568D8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847" y="1498155"/>
            <a:ext cx="6994434" cy="3861690"/>
          </a:xfrm>
          <a:ln>
            <a:solidFill>
              <a:schemeClr val="tx1"/>
            </a:solidFill>
          </a:ln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D627C6C-8ED2-B649-C27C-D233CA673A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2378" y="2688536"/>
            <a:ext cx="5181600" cy="395795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248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6EE4D-680C-80BA-FC65-D72255E2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1FD75-DE32-B403-DDA4-09582B5E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Enum </a:t>
            </a:r>
            <a:r>
              <a:rPr lang="zh-TW" altLang="en-US" dirty="0"/>
              <a:t>範例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E1A106-E83D-90FC-3E31-24BA6B943CBE}"/>
              </a:ext>
            </a:extLst>
          </p:cNvPr>
          <p:cNvSpPr txBox="1"/>
          <p:nvPr/>
        </p:nvSpPr>
        <p:spPr>
          <a:xfrm>
            <a:off x="9473240" y="6169709"/>
            <a:ext cx="150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hlinkClick r:id="rId2"/>
              </a:rPr>
              <a:t>Enum </a:t>
            </a:r>
            <a:r>
              <a:rPr lang="zh-TW" altLang="en-US" sz="1800" dirty="0">
                <a:hlinkClick r:id="rId2"/>
              </a:rPr>
              <a:t>參考</a:t>
            </a:r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03E45A-45DF-EE54-4754-ED22D622CFC3}"/>
              </a:ext>
            </a:extLst>
          </p:cNvPr>
          <p:cNvSpPr txBox="1"/>
          <p:nvPr/>
        </p:nvSpPr>
        <p:spPr>
          <a:xfrm>
            <a:off x="1417607" y="2324970"/>
            <a:ext cx="9356786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// "</a:t>
            </a:r>
            <a:r>
              <a:rPr lang="en-US" altLang="zh-TW" dirty="0" err="1"/>
              <a:t>e_true_false</a:t>
            </a:r>
            <a:r>
              <a:rPr lang="en-US" altLang="zh-TW" dirty="0"/>
              <a:t>" is a new data-type with two valid values: TRUE and FALSE</a:t>
            </a:r>
          </a:p>
          <a:p>
            <a:r>
              <a:rPr lang="en-US" altLang="zh-TW" dirty="0"/>
              <a:t>	typedef </a:t>
            </a:r>
            <a:r>
              <a:rPr lang="en-US" altLang="zh-TW" dirty="0" err="1"/>
              <a:t>enum</a:t>
            </a:r>
            <a:r>
              <a:rPr lang="en-US" altLang="zh-TW" dirty="0"/>
              <a:t> {TRUE, FALSE} </a:t>
            </a:r>
            <a:r>
              <a:rPr lang="en-US" altLang="zh-TW" dirty="0" err="1"/>
              <a:t>e_true_false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	initial begin</a:t>
            </a:r>
          </a:p>
          <a:p>
            <a:r>
              <a:rPr lang="en-US" altLang="zh-TW" dirty="0"/>
              <a:t>		// Declare a variable of type "</a:t>
            </a:r>
            <a:r>
              <a:rPr lang="en-US" altLang="zh-TW" dirty="0" err="1"/>
              <a:t>e_true_false</a:t>
            </a:r>
            <a:r>
              <a:rPr lang="en-US" altLang="zh-TW" dirty="0"/>
              <a:t>" that can store TRUE or FALSE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e_true_false</a:t>
            </a:r>
            <a:r>
              <a:rPr lang="en-US" altLang="zh-TW" dirty="0"/>
              <a:t>  answer;</a:t>
            </a:r>
          </a:p>
          <a:p>
            <a:endParaRPr lang="en-US" altLang="zh-TW" dirty="0"/>
          </a:p>
          <a:p>
            <a:r>
              <a:rPr lang="en-US" altLang="zh-TW" dirty="0"/>
              <a:t>		// Assign TRUE/FALSE to the enumerated variable</a:t>
            </a:r>
          </a:p>
          <a:p>
            <a:r>
              <a:rPr lang="en-US" altLang="zh-TW" dirty="0"/>
              <a:t>		answer = TRUE;</a:t>
            </a:r>
          </a:p>
          <a:p>
            <a:endParaRPr lang="en-US" altLang="zh-TW" dirty="0"/>
          </a:p>
          <a:p>
            <a:r>
              <a:rPr lang="en-US" altLang="zh-TW" dirty="0"/>
              <a:t>		// Display string value of the variable</a:t>
            </a:r>
          </a:p>
          <a:p>
            <a:r>
              <a:rPr lang="en-US" altLang="zh-TW" dirty="0"/>
              <a:t>		$display ("answer = %s", answer.name);</a:t>
            </a:r>
          </a:p>
          <a:p>
            <a:r>
              <a:rPr lang="en-US" altLang="zh-TW" dirty="0"/>
              <a:t>	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26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098B8-7EA2-367E-AB63-E809F1799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CA856-8763-9925-B402-5B26C293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(1/8)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524F9-F6A5-5935-E26B-D8E956CA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分成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Packed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Unpacked array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E5D0F8-DF84-B2E2-A2DB-C3F6905FB709}"/>
              </a:ext>
            </a:extLst>
          </p:cNvPr>
          <p:cNvSpPr txBox="1"/>
          <p:nvPr/>
        </p:nvSpPr>
        <p:spPr>
          <a:xfrm>
            <a:off x="1013604" y="3463733"/>
            <a:ext cx="1016479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bit [7:0] 	                    </a:t>
            </a:r>
            <a:r>
              <a:rPr lang="en-US" altLang="zh-TW" dirty="0" err="1"/>
              <a:t>m_data</a:t>
            </a:r>
            <a:r>
              <a:rPr lang="en-US" altLang="zh-TW" dirty="0"/>
              <a:t>;                 	// A vector or 1D packed array</a:t>
            </a:r>
          </a:p>
          <a:p>
            <a:r>
              <a:rPr lang="en-US" altLang="zh-TW" dirty="0"/>
              <a:t>                    bit [3:0][7:0] 	m_data0;	// multidimensional packed array, 4 bytes</a:t>
            </a:r>
          </a:p>
          <a:p>
            <a:r>
              <a:rPr lang="en-US" altLang="zh-TW" dirty="0"/>
              <a:t>                    bit [2:0][3:0][7:0] 	m_data1; 	// multidimensional packed array, 12 bytes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                                 </a:t>
            </a:r>
            <a:r>
              <a:rPr lang="en-US" altLang="zh-TW" dirty="0" err="1"/>
              <a:t>m_mem</a:t>
            </a:r>
            <a:r>
              <a:rPr lang="en-US" altLang="zh-TW" dirty="0"/>
              <a:t> [10]; 	// Unpacked</a:t>
            </a:r>
          </a:p>
          <a:p>
            <a:r>
              <a:rPr lang="en-US" altLang="zh-TW" dirty="0"/>
              <a:t>                    byte 	                    stack0 [2][4]; 	// Unpacked  2 rows, 4 cols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[3:0][7:0] 	stack1 [2][4]; 	// packed + unpacked array.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801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7E9FA-005C-A9D5-3B42-7E7A8D5C8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DF988-CC9F-5760-154D-A20E2DB7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(2/8)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856395B-2619-A09C-EBA9-AB15C5392650}"/>
              </a:ext>
            </a:extLst>
          </p:cNvPr>
          <p:cNvGrpSpPr/>
          <p:nvPr/>
        </p:nvGrpSpPr>
        <p:grpSpPr>
          <a:xfrm>
            <a:off x="608522" y="1551209"/>
            <a:ext cx="10974956" cy="5078313"/>
            <a:chOff x="-565749" y="1538078"/>
            <a:chExt cx="10974956" cy="5078313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79327A7-CD3B-A5D8-8B9B-EC0EEAB0AC28}"/>
                </a:ext>
              </a:extLst>
            </p:cNvPr>
            <p:cNvSpPr txBox="1"/>
            <p:nvPr/>
          </p:nvSpPr>
          <p:spPr>
            <a:xfrm>
              <a:off x="-565749" y="1538078"/>
              <a:ext cx="7926957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module tb;</a:t>
              </a:r>
            </a:p>
            <a:p>
              <a:r>
                <a:rPr lang="en-US" altLang="zh-TW" dirty="0"/>
                <a:t>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bit [3:0][7:0] 	stack [2][4]; 		// 2 rows, 4 cols</a:t>
              </a:r>
            </a:p>
            <a:p>
              <a:endParaRPr lang="en-US" altLang="zh-TW" dirty="0"/>
            </a:p>
            <a:p>
              <a:r>
                <a:rPr lang="en-US" altLang="zh-TW" dirty="0"/>
                <a:t>	initial begin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// Assign random values to each slot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])</a:t>
              </a:r>
            </a:p>
            <a:p>
              <a:r>
                <a:rPr lang="en-US" altLang="zh-TW" dirty="0"/>
                <a:t>          </a:t>
              </a:r>
              <a:r>
                <a:rPr lang="zh-TW" altLang="en-US" dirty="0"/>
                <a:t>            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 begin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 = $random;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$display ("stack[%0d][%0d] = 0x%0h", </a:t>
              </a:r>
              <a:r>
                <a:rPr lang="en-US" altLang="zh-TW" dirty="0" err="1"/>
                <a:t>i</a:t>
              </a:r>
              <a:r>
                <a:rPr lang="en-US" altLang="zh-TW" dirty="0"/>
                <a:t>, j, 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][j]);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  </a:t>
              </a:r>
              <a:r>
                <a:rPr lang="en-US" altLang="zh-TW" dirty="0"/>
                <a:t>end</a:t>
              </a:r>
            </a:p>
            <a:p>
              <a:endParaRPr lang="en-US" altLang="zh-TW" dirty="0"/>
            </a:p>
            <a:p>
              <a:r>
                <a:rPr lang="zh-TW" altLang="en-US" dirty="0"/>
                <a:t>                           </a:t>
              </a:r>
              <a:r>
                <a:rPr lang="en-US" altLang="zh-TW" dirty="0"/>
                <a:t>// Print contents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$display ("stack = %p", stack);</a:t>
              </a:r>
            </a:p>
            <a:p>
              <a:endParaRPr lang="en-US" altLang="zh-TW" dirty="0"/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</a:t>
              </a:r>
              <a:r>
                <a:rPr lang="en-US" altLang="zh-TW" dirty="0"/>
                <a:t>// Print content of a given index</a:t>
              </a:r>
            </a:p>
            <a:p>
              <a:r>
                <a:rPr lang="en-US" altLang="zh-TW" dirty="0"/>
                <a:t>      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$display("stack[0][0][2] = 0x%0h", stack[0][0][2]);</a:t>
              </a:r>
            </a:p>
            <a:p>
              <a:r>
                <a:rPr lang="zh-TW" altLang="en-US" dirty="0"/>
                <a:t>                   </a:t>
              </a:r>
              <a:r>
                <a:rPr lang="en-US" altLang="zh-TW" dirty="0"/>
                <a:t>end</a:t>
              </a:r>
            </a:p>
            <a:p>
              <a:r>
                <a:rPr lang="en-US" altLang="zh-TW" dirty="0" err="1"/>
                <a:t>endmodule</a:t>
              </a:r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A533A299-FEFE-ED8A-5CAE-4009044AB696}"/>
                </a:ext>
              </a:extLst>
            </p:cNvPr>
            <p:cNvSpPr txBox="1"/>
            <p:nvPr/>
          </p:nvSpPr>
          <p:spPr>
            <a:xfrm>
              <a:off x="7599872" y="1538078"/>
              <a:ext cx="2809335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stack[0][0] = 0x12153524</a:t>
              </a:r>
            </a:p>
            <a:p>
              <a:r>
                <a:rPr lang="en-US" altLang="zh-TW" dirty="0"/>
                <a:t>stack[0][1] = 0xc0895e81</a:t>
              </a:r>
            </a:p>
            <a:p>
              <a:r>
                <a:rPr lang="en-US" altLang="zh-TW" dirty="0"/>
                <a:t>stack[0][2] = 0x8484d609</a:t>
              </a:r>
            </a:p>
            <a:p>
              <a:r>
                <a:rPr lang="en-US" altLang="zh-TW" dirty="0"/>
                <a:t>stack[0][3] = 0xb1f05663</a:t>
              </a:r>
            </a:p>
            <a:p>
              <a:r>
                <a:rPr lang="en-US" altLang="zh-TW" dirty="0"/>
                <a:t>stack[1][0] = 0x6b97b0d</a:t>
              </a:r>
            </a:p>
            <a:p>
              <a:r>
                <a:rPr lang="en-US" altLang="zh-TW" dirty="0"/>
                <a:t>stack[1][1] = 0x46df998d</a:t>
              </a:r>
            </a:p>
            <a:p>
              <a:r>
                <a:rPr lang="en-US" altLang="zh-TW" dirty="0"/>
                <a:t>stack[1][2] = 0xb2c28465</a:t>
              </a:r>
            </a:p>
            <a:p>
              <a:r>
                <a:rPr lang="en-US" altLang="zh-TW" dirty="0"/>
                <a:t>stack[1][3] = 0x89375212</a:t>
              </a:r>
            </a:p>
            <a:p>
              <a:r>
                <a:rPr lang="en-US" altLang="zh-TW" dirty="0"/>
                <a:t>stack = '{'{'h12153524, 'hc0895e81, 'h8484d609, 'hb1f05663}, '{'h6b97b0d, 'h46df998d, 'hb2c28465, 'h89375212}}</a:t>
              </a:r>
            </a:p>
            <a:p>
              <a:r>
                <a:rPr lang="en-US" altLang="zh-TW" dirty="0">
                  <a:highlight>
                    <a:srgbClr val="FFFF00"/>
                  </a:highlight>
                </a:rPr>
                <a:t>stack[0][0][2] = 0x15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AE95A6A-DCF1-82B0-9656-C1AF20E12D40}"/>
              </a:ext>
            </a:extLst>
          </p:cNvPr>
          <p:cNvCxnSpPr/>
          <p:nvPr/>
        </p:nvCxnSpPr>
        <p:spPr>
          <a:xfrm>
            <a:off x="10394830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5D36927-5663-5A10-D160-7A30D91BED52}"/>
              </a:ext>
            </a:extLst>
          </p:cNvPr>
          <p:cNvCxnSpPr/>
          <p:nvPr/>
        </p:nvCxnSpPr>
        <p:spPr>
          <a:xfrm>
            <a:off x="10639245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1C59BB9-73FA-105E-F7C2-0AE51EBB7D8A}"/>
              </a:ext>
            </a:extLst>
          </p:cNvPr>
          <p:cNvCxnSpPr/>
          <p:nvPr/>
        </p:nvCxnSpPr>
        <p:spPr>
          <a:xfrm>
            <a:off x="10866407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B368027-8A80-0071-F9CA-BDDDCA8EA70E}"/>
              </a:ext>
            </a:extLst>
          </p:cNvPr>
          <p:cNvCxnSpPr/>
          <p:nvPr/>
        </p:nvCxnSpPr>
        <p:spPr>
          <a:xfrm>
            <a:off x="11110822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C5F3B59-976F-8F8A-CF11-CE0AA0EEA29F}"/>
              </a:ext>
            </a:extLst>
          </p:cNvPr>
          <p:cNvCxnSpPr/>
          <p:nvPr/>
        </p:nvCxnSpPr>
        <p:spPr>
          <a:xfrm flipV="1">
            <a:off x="11291977" y="1311215"/>
            <a:ext cx="129397" cy="595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390347A-C282-DC94-5056-DF6ED6F35733}"/>
              </a:ext>
            </a:extLst>
          </p:cNvPr>
          <p:cNvSpPr txBox="1"/>
          <p:nvPr/>
        </p:nvSpPr>
        <p:spPr>
          <a:xfrm>
            <a:off x="11201399" y="1027906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stack[0][0][0]</a:t>
            </a:r>
            <a:endParaRPr lang="zh-TW" altLang="en-US" sz="12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516802-8AF6-5199-FBFB-2AC9E6077AD5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0973383" y="920954"/>
            <a:ext cx="43088" cy="96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0462D1F-E436-0B24-95A4-26899AA01F3C}"/>
              </a:ext>
            </a:extLst>
          </p:cNvPr>
          <p:cNvSpPr txBox="1"/>
          <p:nvPr/>
        </p:nvSpPr>
        <p:spPr>
          <a:xfrm>
            <a:off x="10469592" y="643955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stack[0][0][1]</a:t>
            </a:r>
            <a:endParaRPr lang="zh-TW" altLang="en-US" sz="12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625D852-9F5C-12A4-D014-32817629B9B8}"/>
              </a:ext>
            </a:extLst>
          </p:cNvPr>
          <p:cNvCxnSpPr>
            <a:cxnSpLocks/>
          </p:cNvCxnSpPr>
          <p:nvPr/>
        </p:nvCxnSpPr>
        <p:spPr>
          <a:xfrm flipH="1" flipV="1">
            <a:off x="10260043" y="1130446"/>
            <a:ext cx="446504" cy="758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CA675F-6D7F-467E-2B93-96F1C78195D7}"/>
              </a:ext>
            </a:extLst>
          </p:cNvPr>
          <p:cNvSpPr txBox="1"/>
          <p:nvPr/>
        </p:nvSpPr>
        <p:spPr>
          <a:xfrm>
            <a:off x="9394344" y="819827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stack[0][0][2]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663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5AED5-9DDE-D4E0-2C2A-3FD021E0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Array </a:t>
            </a:r>
            <a:r>
              <a:rPr lang="zh-TW" altLang="en-US" dirty="0"/>
              <a:t>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new (</a:t>
            </a:r>
            <a:r>
              <a:rPr lang="zh-TW" altLang="en-US" dirty="0"/>
              <a:t>動態記憶體配置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可以在</a:t>
            </a:r>
            <a:r>
              <a:rPr lang="en-US" altLang="zh-TW" dirty="0"/>
              <a:t>run time</a:t>
            </a:r>
            <a:r>
              <a:rPr lang="zh-TW" altLang="en-US" dirty="0"/>
              <a:t>時，</a:t>
            </a:r>
            <a:r>
              <a:rPr lang="en-US" altLang="zh-TW" dirty="0"/>
              <a:t>create</a:t>
            </a:r>
            <a:r>
              <a:rPr lang="zh-TW" altLang="en-US" dirty="0"/>
              <a:t>出</a:t>
            </a:r>
            <a:r>
              <a:rPr lang="en-US" altLang="zh-TW" dirty="0"/>
              <a:t>array</a:t>
            </a:r>
            <a:r>
              <a:rPr lang="zh-TW" altLang="en-US" dirty="0"/>
              <a:t>的大小 </a:t>
            </a:r>
            <a:r>
              <a:rPr lang="en-US" altLang="zh-TW" dirty="0"/>
              <a:t>or </a:t>
            </a:r>
            <a:r>
              <a:rPr lang="zh-TW" altLang="en-US" dirty="0"/>
              <a:t>新增大小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A670BA-9B72-D2F6-CAE4-AB93EC68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Dynamic Array (3/8)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912AB8-C121-C4F0-FEEB-0536760F29D4}"/>
              </a:ext>
            </a:extLst>
          </p:cNvPr>
          <p:cNvSpPr txBox="1"/>
          <p:nvPr/>
        </p:nvSpPr>
        <p:spPr>
          <a:xfrm>
            <a:off x="838200" y="3107333"/>
            <a:ext cx="692727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module tb;</a:t>
            </a:r>
          </a:p>
          <a:p>
            <a:r>
              <a:rPr lang="en-US" altLang="zh-TW" sz="1600" dirty="0"/>
              <a:t>	// Create a dynamic array that can hold elements of type int</a:t>
            </a:r>
          </a:p>
          <a:p>
            <a:r>
              <a:rPr lang="en-US" altLang="zh-TW" sz="1600" dirty="0"/>
              <a:t>	int 	array [];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initial begin</a:t>
            </a:r>
          </a:p>
          <a:p>
            <a:r>
              <a:rPr lang="en-US" altLang="zh-TW" sz="1600" dirty="0"/>
              <a:t>		// Create a size for the dynamic array -&gt; size here is 5</a:t>
            </a:r>
          </a:p>
          <a:p>
            <a:r>
              <a:rPr lang="en-US" altLang="zh-TW" sz="1600" dirty="0"/>
              <a:t>		// so that it can hold 5 values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>
                <a:solidFill>
                  <a:srgbClr val="FF0000"/>
                </a:solidFill>
              </a:rPr>
              <a:t>array = new [5];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	// Initialize the array with five values</a:t>
            </a:r>
          </a:p>
          <a:p>
            <a:r>
              <a:rPr lang="en-US" altLang="zh-TW" sz="1600" dirty="0"/>
              <a:t>		array = '{31, 67, 10, 4, 99};</a:t>
            </a:r>
          </a:p>
          <a:p>
            <a:r>
              <a:rPr lang="en-US" altLang="zh-TW" sz="1600" dirty="0"/>
              <a:t>	end</a:t>
            </a:r>
          </a:p>
          <a:p>
            <a:r>
              <a:rPr lang="en-US" altLang="zh-TW" sz="1600" dirty="0" err="1"/>
              <a:t>endmodule</a:t>
            </a:r>
            <a:endParaRPr lang="zh-TW" altLang="en-US" sz="16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0802171-BDA9-F34D-CD19-40D9F5F92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91894"/>
            <a:ext cx="5924550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010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34186-4C1C-9528-D991-CFD9BE857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9ED8B-87F8-F81B-2583-13E66A4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Array (4/8)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360DB0-9A54-92B5-E329-0017F35FA225}"/>
              </a:ext>
            </a:extLst>
          </p:cNvPr>
          <p:cNvSpPr txBox="1"/>
          <p:nvPr/>
        </p:nvSpPr>
        <p:spPr>
          <a:xfrm>
            <a:off x="968738" y="1354935"/>
            <a:ext cx="7066897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module tb;</a:t>
            </a:r>
          </a:p>
          <a:p>
            <a:r>
              <a:rPr lang="en-US" altLang="zh-TW" sz="1200" dirty="0"/>
              <a:t>	// Create two dynamic arrays of type int</a:t>
            </a:r>
          </a:p>
          <a:p>
            <a:r>
              <a:rPr lang="en-US" altLang="zh-TW" sz="1200" dirty="0"/>
              <a:t>	int array [];</a:t>
            </a:r>
          </a:p>
          <a:p>
            <a:r>
              <a:rPr lang="en-US" altLang="zh-TW" sz="1200" dirty="0"/>
              <a:t>	int id [];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initial begin</a:t>
            </a:r>
          </a:p>
          <a:p>
            <a:r>
              <a:rPr lang="en-US" altLang="zh-TW" sz="1200" dirty="0"/>
              <a:t>		// Allocate 5 memory locations to "array" and initialize with values</a:t>
            </a:r>
          </a:p>
          <a:p>
            <a:r>
              <a:rPr lang="en-US" altLang="zh-TW" sz="1200" dirty="0"/>
              <a:t>		array = new [5];</a:t>
            </a:r>
          </a:p>
          <a:p>
            <a:r>
              <a:rPr lang="en-US" altLang="zh-TW" sz="1200" dirty="0"/>
              <a:t>		array = '{1, 2, 3, 4, 5};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Point "id" to "array"</a:t>
            </a:r>
          </a:p>
          <a:p>
            <a:r>
              <a:rPr lang="en-US" altLang="zh-TW" sz="1200" dirty="0"/>
              <a:t>		id = array;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"id"</a:t>
            </a:r>
          </a:p>
          <a:p>
            <a:r>
              <a:rPr lang="en-US" altLang="zh-TW" sz="1200" dirty="0"/>
              <a:t>		$display ("id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Grow size by 1 and copy existing elements to the new </a:t>
            </a:r>
            <a:r>
              <a:rPr lang="en-US" altLang="zh-TW" sz="1200" dirty="0" err="1"/>
              <a:t>dyn.Array</a:t>
            </a:r>
            <a:r>
              <a:rPr lang="en-US" altLang="zh-TW" sz="1200" dirty="0"/>
              <a:t> "id"</a:t>
            </a:r>
          </a:p>
          <a:p>
            <a:r>
              <a:rPr lang="en-US" altLang="zh-TW" sz="1200" dirty="0"/>
              <a:t>		id = new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+ 1] (id);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Assign value 6 to the newly added location [index 5]</a:t>
            </a:r>
          </a:p>
          <a:p>
            <a:r>
              <a:rPr lang="en-US" altLang="zh-TW" sz="1200" dirty="0"/>
              <a:t>		id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- 1] = 6;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new "id"</a:t>
            </a:r>
          </a:p>
          <a:p>
            <a:r>
              <a:rPr lang="en-US" altLang="zh-TW" sz="1200" dirty="0"/>
              <a:t>		$display ("New 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size of both arrays</a:t>
            </a:r>
          </a:p>
          <a:p>
            <a:r>
              <a:rPr lang="en-US" altLang="zh-TW" sz="1200" dirty="0"/>
              <a:t>		$display ("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 = %0d,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= %0d", 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());</a:t>
            </a:r>
          </a:p>
          <a:p>
            <a:r>
              <a:rPr lang="en-US" altLang="zh-TW" sz="1200" dirty="0"/>
              <a:t>	end</a:t>
            </a:r>
          </a:p>
          <a:p>
            <a:r>
              <a:rPr lang="en-US" altLang="zh-TW" sz="1200" dirty="0" err="1"/>
              <a:t>endmodule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10A429-3BC8-C042-117F-D9A855FDB43F}"/>
              </a:ext>
            </a:extLst>
          </p:cNvPr>
          <p:cNvSpPr txBox="1"/>
          <p:nvPr/>
        </p:nvSpPr>
        <p:spPr>
          <a:xfrm>
            <a:off x="8223750" y="1354935"/>
            <a:ext cx="2809335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endParaRPr lang="en-US" altLang="zh-TW" dirty="0"/>
          </a:p>
          <a:p>
            <a:r>
              <a:rPr lang="en-US" altLang="zh-TW" dirty="0"/>
              <a:t>id = '{1, 2, 3, 4, 5}</a:t>
            </a:r>
          </a:p>
          <a:p>
            <a:r>
              <a:rPr lang="en-US" altLang="zh-TW" dirty="0"/>
              <a:t>New id = '{1, 2, 3, 4, 5, 6}</a:t>
            </a:r>
          </a:p>
          <a:p>
            <a:r>
              <a:rPr lang="en-US" altLang="zh-TW" dirty="0" err="1"/>
              <a:t>array.size</a:t>
            </a:r>
            <a:r>
              <a:rPr lang="en-US" altLang="zh-TW" dirty="0"/>
              <a:t>() = 5</a:t>
            </a:r>
          </a:p>
          <a:p>
            <a:r>
              <a:rPr lang="en-US" altLang="zh-TW" dirty="0"/>
              <a:t>, </a:t>
            </a:r>
            <a:r>
              <a:rPr lang="en-US" altLang="zh-TW" dirty="0" err="1"/>
              <a:t>id.size</a:t>
            </a:r>
            <a:r>
              <a:rPr lang="en-US" altLang="zh-TW" dirty="0"/>
              <a:t>() = 6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641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8A952-3034-8E15-7129-AD9D21F96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49978-7B56-AE40-5A32-0FB1E5D7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associative array</a:t>
            </a:r>
            <a:r>
              <a:rPr lang="zh-TW" altLang="en-US" dirty="0"/>
              <a:t> 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map() or python </a:t>
            </a:r>
            <a:r>
              <a:rPr lang="zh-TW" altLang="en-US" dirty="0"/>
              <a:t>的 </a:t>
            </a:r>
            <a:r>
              <a:rPr lang="en-US" altLang="zh-TW" dirty="0" err="1"/>
              <a:t>dict</a:t>
            </a:r>
            <a:r>
              <a:rPr lang="en-US" altLang="zh-TW" dirty="0"/>
              <a:t>()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ED710F3-B962-6D76-30DE-67F72144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array(5/8)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75D0079-E1BB-2533-3B5C-19B90E539674}"/>
              </a:ext>
            </a:extLst>
          </p:cNvPr>
          <p:cNvSpPr txBox="1"/>
          <p:nvPr/>
        </p:nvSpPr>
        <p:spPr>
          <a:xfrm>
            <a:off x="2649682" y="2522557"/>
            <a:ext cx="689263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module tb;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int   	array1 [int]; 		// An integer array with integer index</a:t>
            </a:r>
          </a:p>
          <a:p>
            <a:r>
              <a:rPr lang="en-US" altLang="zh-TW" sz="1400" dirty="0"/>
              <a:t>	int   	array2 [string]; 	// An integer array with string index</a:t>
            </a:r>
          </a:p>
          <a:p>
            <a:r>
              <a:rPr lang="en-US" altLang="zh-TW" sz="1400" dirty="0"/>
              <a:t>	string  array3 [string]; 		// A string array with string index</a:t>
            </a:r>
          </a:p>
          <a:p>
            <a:endParaRPr lang="en-US" altLang="zh-TW" sz="1400" dirty="0"/>
          </a:p>
          <a:p>
            <a:r>
              <a:rPr lang="en-US" altLang="zh-TW" sz="1400" dirty="0"/>
              <a:t>  	initial begin</a:t>
            </a:r>
          </a:p>
          <a:p>
            <a:r>
              <a:rPr lang="en-US" altLang="zh-TW" sz="1400" dirty="0"/>
              <a:t>      	     // Initialize each dynamic array with some values</a:t>
            </a:r>
          </a:p>
          <a:p>
            <a:r>
              <a:rPr lang="en-US" altLang="zh-TW" sz="1400" dirty="0"/>
              <a:t>    	     array1 = '{ 1 : 22,</a:t>
            </a:r>
          </a:p>
          <a:p>
            <a:r>
              <a:rPr lang="en-US" altLang="zh-TW" sz="1400" dirty="0"/>
              <a:t>	            	6 : 34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array2 = '{ "Ross" : 100,</a:t>
            </a:r>
          </a:p>
          <a:p>
            <a:r>
              <a:rPr lang="en-US" altLang="zh-TW" sz="1400" dirty="0"/>
              <a:t>	            	"Joey" : 60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array3 = '{ "Apples" : "Oranges",</a:t>
            </a:r>
          </a:p>
          <a:p>
            <a:r>
              <a:rPr lang="en-US" altLang="zh-TW" sz="1400" dirty="0"/>
              <a:t>	            	"Pears" : "44" };</a:t>
            </a:r>
          </a:p>
          <a:p>
            <a:r>
              <a:rPr lang="en-US" altLang="zh-TW" sz="1400" dirty="0"/>
              <a:t>                          end</a:t>
            </a:r>
          </a:p>
          <a:p>
            <a:r>
              <a:rPr lang="en-US" altLang="zh-TW" sz="1400" dirty="0" err="1"/>
              <a:t>endmodule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462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92E22-3468-B228-B29C-2063267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EDC8AE-9B6C-8EA9-9515-481388EB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Data_Type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Control_Flow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594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B4B05-5574-3C5C-1C1E-6261A62A5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94D621F-E173-836F-D8BA-2605DEFDC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0104" y="1942161"/>
            <a:ext cx="8831792" cy="4453731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6F346C3A-D656-F393-93BB-A9693089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array(6/8)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9756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BDD3F-936F-0597-D66A-2274D1199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C36FBCC-42AD-2F92-154A-FA89BB49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Methods(7/8)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B68FF04-4936-A445-BAD7-89C531628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40" y="1358861"/>
            <a:ext cx="7945582" cy="3118009"/>
          </a:xfr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6B9BD61-B0CC-4EAA-D6AE-4CCDCA10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40" y="4579793"/>
            <a:ext cx="7800975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154B4F1-2966-812A-889D-B920C55A4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84424"/>
            <a:ext cx="5879824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018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31DD3-F59A-48D7-E596-283C589C5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2C9D96A-4FC1-BD66-7AC9-AE314805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Methods(8/8)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73A48-3EF9-C4A5-2F98-613D0635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以上 </a:t>
            </a:r>
            <a:r>
              <a:rPr lang="en-US" altLang="zh-TW" dirty="0"/>
              <a:t>Method </a:t>
            </a:r>
            <a:r>
              <a:rPr lang="zh-TW" altLang="en-US" dirty="0"/>
              <a:t>可以搭配 </a:t>
            </a:r>
            <a:r>
              <a:rPr lang="en-US" altLang="zh-TW" dirty="0"/>
              <a:t>with()</a:t>
            </a:r>
            <a:r>
              <a:rPr lang="zh-TW" altLang="en-US" dirty="0"/>
              <a:t>，去篩選出想要的結果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E4B93D0-4F56-F3D8-6E27-37ED01B6638C}"/>
              </a:ext>
            </a:extLst>
          </p:cNvPr>
          <p:cNvGrpSpPr/>
          <p:nvPr/>
        </p:nvGrpSpPr>
        <p:grpSpPr>
          <a:xfrm>
            <a:off x="2379518" y="2292120"/>
            <a:ext cx="7432964" cy="4524315"/>
            <a:chOff x="1052943" y="2292120"/>
            <a:chExt cx="7432964" cy="452431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DEE115E-547A-C5E4-D05C-0FDB7AA153AC}"/>
                </a:ext>
              </a:extLst>
            </p:cNvPr>
            <p:cNvSpPr txBox="1"/>
            <p:nvPr/>
          </p:nvSpPr>
          <p:spPr>
            <a:xfrm>
              <a:off x="1052943" y="2292120"/>
              <a:ext cx="4364184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module tb;</a:t>
              </a:r>
            </a:p>
            <a:p>
              <a:r>
                <a:rPr lang="en-US" altLang="zh-TW" sz="1200" dirty="0"/>
                <a:t>  int array[9] = '{4, 7, 2, 5, 7, 1, 6, 3, 1};</a:t>
              </a:r>
            </a:p>
            <a:p>
              <a:r>
                <a:rPr lang="en-US" altLang="zh-TW" sz="1200" dirty="0"/>
                <a:t>  int res[$];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initial begin</a:t>
              </a:r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</a:t>
              </a:r>
              <a:r>
                <a:rPr lang="en-US" altLang="zh-TW" sz="1200" dirty="0"/>
                <a:t>(x) with (x &gt; 3);</a:t>
              </a:r>
            </a:p>
            <a:p>
              <a:r>
                <a:rPr lang="en-US" altLang="zh-TW" sz="1200" dirty="0"/>
                <a:t>    $display ("find(x)  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array.find_index</a:t>
              </a:r>
              <a:r>
                <a:rPr lang="en-US" altLang="zh-TW" sz="1200" dirty="0"/>
                <a:t> with (item == 4);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find_index</a:t>
              </a:r>
              <a:r>
                <a:rPr lang="en-US" altLang="zh-TW" sz="1200" dirty="0"/>
                <a:t>      : res[%0d] = 4", res[0]);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</a:t>
              </a:r>
              <a:r>
                <a:rPr lang="en-US" altLang="zh-TW" sz="1200" dirty="0"/>
                <a:t> with (item &lt; 5 &amp; item &gt;=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</a:t>
              </a:r>
              <a:r>
                <a:rPr lang="en-US" altLang="zh-TW" sz="1200" dirty="0"/>
                <a:t>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array.find_first_index</a:t>
              </a:r>
              <a:r>
                <a:rPr lang="en-US" altLang="zh-TW" sz="1200" dirty="0"/>
                <a:t>(x) with (x &gt; 5);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find_first_index</a:t>
              </a:r>
              <a:r>
                <a:rPr lang="en-US" altLang="zh-TW" sz="1200" dirty="0"/>
                <a:t>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</a:t>
              </a:r>
              <a:r>
                <a:rPr lang="en-US" altLang="zh-TW" sz="1200" dirty="0"/>
                <a:t> with (item &lt;= 7 &amp; item &gt;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</a:t>
              </a:r>
              <a:r>
                <a:rPr lang="en-US" altLang="zh-TW" sz="1200" dirty="0"/>
                <a:t>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array.find_last_index</a:t>
              </a:r>
              <a:r>
                <a:rPr lang="en-US" altLang="zh-TW" sz="1200" dirty="0"/>
                <a:t>(x) with (x &lt;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find_last_index</a:t>
              </a:r>
              <a:r>
                <a:rPr lang="en-US" altLang="zh-TW" sz="1200" dirty="0"/>
                <a:t> : %p", res);</a:t>
              </a:r>
            </a:p>
            <a:p>
              <a:r>
                <a:rPr lang="en-US" altLang="zh-TW" sz="1200" dirty="0"/>
                <a:t>  end</a:t>
              </a:r>
            </a:p>
            <a:p>
              <a:r>
                <a:rPr lang="en-US" altLang="zh-TW" sz="1200" dirty="0" err="1"/>
                <a:t>endmodule</a:t>
              </a:r>
              <a:endParaRPr lang="zh-TW" altLang="en-US" sz="12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B2F5BC1-8894-4AC1-42C2-757AC4CAB6A8}"/>
                </a:ext>
              </a:extLst>
            </p:cNvPr>
            <p:cNvSpPr txBox="1"/>
            <p:nvPr/>
          </p:nvSpPr>
          <p:spPr>
            <a:xfrm>
              <a:off x="5631870" y="2292120"/>
              <a:ext cx="2854037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find(x)         : '{4, 7, 5, 7, 6}</a:t>
              </a:r>
            </a:p>
            <a:p>
              <a:r>
                <a:rPr lang="en-US" altLang="zh-TW" dirty="0" err="1"/>
                <a:t>find_index</a:t>
              </a:r>
              <a:r>
                <a:rPr lang="en-US" altLang="zh-TW" dirty="0"/>
                <a:t>      : res[0] = 4</a:t>
              </a:r>
            </a:p>
            <a:p>
              <a:r>
                <a:rPr lang="en-US" altLang="zh-TW" dirty="0" err="1"/>
                <a:t>find_first</a:t>
              </a:r>
              <a:r>
                <a:rPr lang="en-US" altLang="zh-TW" dirty="0"/>
                <a:t>      : '{4}</a:t>
              </a:r>
            </a:p>
            <a:p>
              <a:r>
                <a:rPr lang="en-US" altLang="zh-TW" dirty="0" err="1"/>
                <a:t>find_first_index</a:t>
              </a:r>
              <a:r>
                <a:rPr lang="en-US" altLang="zh-TW" dirty="0"/>
                <a:t>: '{1}</a:t>
              </a:r>
            </a:p>
            <a:p>
              <a:r>
                <a:rPr lang="en-US" altLang="zh-TW" dirty="0" err="1"/>
                <a:t>find_last</a:t>
              </a:r>
              <a:r>
                <a:rPr lang="en-US" altLang="zh-TW" dirty="0"/>
                <a:t>       : '{6}</a:t>
              </a:r>
            </a:p>
            <a:p>
              <a:r>
                <a:rPr lang="en-US" altLang="zh-TW" dirty="0" err="1"/>
                <a:t>find_last_index</a:t>
              </a:r>
              <a:r>
                <a:rPr lang="en-US" altLang="zh-TW" dirty="0"/>
                <a:t> : ‘{8}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578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C3883-D7D1-8C78-811B-DE212989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FF2E4-99D4-2C07-0250-CB36DEAE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[$] </a:t>
            </a:r>
            <a:r>
              <a:rPr lang="zh-TW" altLang="en-US" dirty="0"/>
              <a:t>來宣告成</a:t>
            </a:r>
            <a:r>
              <a:rPr lang="en-US" altLang="zh-TW" dirty="0"/>
              <a:t>queue</a:t>
            </a:r>
          </a:p>
          <a:p>
            <a:pPr lvl="1"/>
            <a:r>
              <a:rPr lang="en-US" altLang="zh-TW" dirty="0"/>
              <a:t>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[$:N];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bounded_queue</a:t>
            </a:r>
            <a:r>
              <a:rPr lang="en-US" altLang="zh-TW" dirty="0"/>
              <a:t> [$:10]; 	// Depth 10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Unbounded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unbounded_queue</a:t>
            </a:r>
            <a:r>
              <a:rPr lang="en-US" altLang="zh-TW" dirty="0"/>
              <a:t> [$]; 	// Unlimited entries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9909EE-B299-961E-4DFA-0C6F4CE3E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1962150"/>
            <a:ext cx="4639531" cy="1466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8F1927-1D2C-DD9C-628F-5A20254E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5173799"/>
            <a:ext cx="4640400" cy="15673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134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303A7-79AC-31FE-7C18-535291862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619C4-B50A-9F79-5355-17C8A54C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196B7-3219-9B33-8C9D-50277300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分成 </a:t>
            </a:r>
            <a:r>
              <a:rPr lang="en-US" altLang="zh-TW" dirty="0"/>
              <a:t>packed &amp; unpacked struct</a:t>
            </a:r>
          </a:p>
          <a:p>
            <a:pPr lvl="1"/>
            <a:r>
              <a:rPr lang="en-US" altLang="zh-TW" dirty="0"/>
              <a:t>packed struct</a:t>
            </a:r>
          </a:p>
          <a:p>
            <a:pPr lvl="2"/>
            <a:r>
              <a:rPr lang="zh-TW" altLang="en-US" dirty="0"/>
              <a:t>使用 </a:t>
            </a:r>
            <a:r>
              <a:rPr lang="en-US" altLang="zh-TW" dirty="0"/>
              <a:t>packed </a:t>
            </a:r>
            <a:r>
              <a:rPr lang="zh-TW" altLang="en-US" dirty="0"/>
              <a:t>去宣告 </a:t>
            </a:r>
            <a:r>
              <a:rPr lang="en-US" altLang="zh-TW" dirty="0"/>
              <a:t>struct</a:t>
            </a:r>
            <a:r>
              <a:rPr lang="zh-TW" altLang="en-US" dirty="0"/>
              <a:t>，預設情況下它是無號的</a:t>
            </a:r>
            <a:endParaRPr lang="en-US" altLang="zh-TW" dirty="0"/>
          </a:p>
          <a:p>
            <a:pPr lvl="2"/>
            <a:r>
              <a:rPr lang="zh-TW" altLang="en-US" dirty="0"/>
              <a:t>資料以連續的位元方式儲存，沒有記憶體間隙</a:t>
            </a:r>
            <a:r>
              <a:rPr lang="en-US" altLang="zh-TW" dirty="0"/>
              <a:t>(padding)</a:t>
            </a:r>
          </a:p>
          <a:p>
            <a:pPr lvl="2"/>
            <a:r>
              <a:rPr lang="zh-TW" altLang="en-US" dirty="0"/>
              <a:t>所有成員緊密排列，類似於一個連續的位向量</a:t>
            </a:r>
            <a:r>
              <a:rPr lang="en-US" altLang="zh-TW" dirty="0"/>
              <a:t>(bit vector)</a:t>
            </a:r>
          </a:p>
          <a:p>
            <a:pPr lvl="2"/>
            <a:r>
              <a:rPr lang="zh-TW" altLang="en-US" dirty="0"/>
              <a:t>適合用於硬體設計中需要精確控制位元對應的場景，例如通訊協定封包或暫存器映射。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Packed Struct</a:t>
            </a:r>
            <a:r>
              <a:rPr lang="zh-TW" altLang="en-US" dirty="0"/>
              <a:t>：適合硬體設計，記憶體連續，支援位元操作，合成效率高，但限制於位元型別。</a:t>
            </a:r>
            <a:endParaRPr lang="en-US" altLang="zh-TW" dirty="0"/>
          </a:p>
          <a:p>
            <a:pPr lvl="1"/>
            <a:r>
              <a:rPr lang="en-US" altLang="zh-TW" dirty="0"/>
              <a:t>Unpacked Struct</a:t>
            </a:r>
            <a:r>
              <a:rPr lang="zh-TW" altLang="en-US" dirty="0"/>
              <a:t>：適合測試平台或軟體風格的資料結構，靈活但可能有記憶體間隙，合成效率較低。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2946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13BD9-8BA5-A8D2-FB6E-E72D3D1A4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A3B4E-2E47-6B00-39CA-15443D842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C11A6F-0257-C09B-79F1-9E0A1C118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Control_Flow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60747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8B1B3-7583-9D87-4408-96BBC243F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BE6DA-00AE-F59D-E09D-54F77081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looping constructs (1/1)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2427AEE-18EB-5BAA-57DD-D77804D0D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061" y="2102247"/>
            <a:ext cx="8625877" cy="381079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0003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9EEAB-F945-CCCC-5BB6-FF0F77A6D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6DA6D-C004-8954-2EA8-9AE711C9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if-else statement (1/2)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AA3F0585-FAAC-90F5-39EA-7B39EF4A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分成三種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if-else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unique-if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如果設計要求條件互斥且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必須有一個分支執行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unique0-if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如果設計要求條件互斥但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允許無匹配的情況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priority-if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如果設計需要明確的優先級（條件可能重疊）</a:t>
            </a:r>
          </a:p>
        </p:txBody>
      </p:sp>
    </p:spTree>
    <p:extLst>
      <p:ext uri="{BB962C8B-B14F-4D97-AF65-F5344CB8AC3E}">
        <p14:creationId xmlns:p14="http://schemas.microsoft.com/office/powerpoint/2010/main" val="3349485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D9330-CF62-46D4-FE2A-66D3CDF8F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A8297-BB63-21A9-C936-65BA2733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if-else statement (2/2)</a:t>
            </a:r>
            <a:endParaRPr lang="zh-TW" altLang="en-US" dirty="0"/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6B0C8CE8-6761-8C06-B857-F9FF791CF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824365"/>
              </p:ext>
            </p:extLst>
          </p:nvPr>
        </p:nvGraphicFramePr>
        <p:xfrm>
          <a:off x="838200" y="2159431"/>
          <a:ext cx="10515600" cy="3657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625752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669218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11701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09639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特性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unique-if</a:t>
                      </a:r>
                      <a:endParaRPr 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unique0-if</a:t>
                      </a:r>
                      <a:endParaRPr 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priority-if</a:t>
                      </a:r>
                      <a:endParaRPr 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298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/>
                        </a:rPr>
                        <a:t>條件互斥性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必須互斥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必須互斥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不要求互斥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248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多條件同時為真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報錯（違規）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報錯（違規）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按優先級執行第一個為真的分支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75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無條件為真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允許（執行 </a:t>
                      </a:r>
                      <a:r>
                        <a:rPr lang="en-US" altLang="zh-TW">
                          <a:effectLst/>
                        </a:rPr>
                        <a:t>else </a:t>
                      </a:r>
                      <a:r>
                        <a:rPr lang="zh-TW" altLang="en-US">
                          <a:effectLst/>
                        </a:rPr>
                        <a:t>或無動作）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允許（無動作）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允許（執行 </a:t>
                      </a:r>
                      <a:r>
                        <a:rPr lang="en-US" altLang="zh-TW" dirty="0">
                          <a:effectLst/>
                        </a:rPr>
                        <a:t>else </a:t>
                      </a:r>
                      <a:r>
                        <a:rPr lang="zh-TW" altLang="en-US" dirty="0">
                          <a:effectLst/>
                        </a:rPr>
                        <a:t>或無動作）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52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優先級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無優先級（假設互斥）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無優先級（假設互斥）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有明確優先級（從上到下）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13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典型應用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解碼器、互斥控制邏輯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靈活的互斥邏輯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優先級編碼器、仲裁器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249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/>
                        </a:rPr>
                        <a:t>綜合優化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假設互斥，可能生成更小電路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假設互斥，允許無匹配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生成優先級邏輯，可能更大電路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6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74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13E4E-2440-8D30-9150-4C05670D7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2297A-CF91-04C3-C760-A0A76A01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Blocking &amp; Non-Blocking assignment statement (1/2)</a:t>
            </a:r>
            <a:endParaRPr lang="zh-TW" altLang="en-US" sz="36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41A0A4-526A-954F-A6B5-229295D93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賦值分為兩類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阻塞賦值 </a:t>
            </a:r>
            <a:r>
              <a:rPr lang="en-US" altLang="zh-TW" dirty="0"/>
              <a:t>(Blocking Assignment) </a:t>
            </a:r>
          </a:p>
          <a:p>
            <a:pPr lvl="2"/>
            <a:r>
              <a:rPr lang="zh-TW" altLang="en-US" dirty="0"/>
              <a:t>阻塞賦值是立即執行的，當前語句完成賦值後，才會執行下一條語句。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非阻塞賦值 </a:t>
            </a:r>
            <a:r>
              <a:rPr lang="en-US" altLang="zh-TW" dirty="0"/>
              <a:t>(Non-Blocking Assignment)</a:t>
            </a:r>
          </a:p>
          <a:p>
            <a:pPr lvl="2"/>
            <a:r>
              <a:rPr lang="zh-TW" altLang="en-US" dirty="0"/>
              <a:t>非阻塞賦值是延遲執行的，</a:t>
            </a:r>
            <a:br>
              <a:rPr lang="en-US" altLang="zh-TW" dirty="0"/>
            </a:br>
            <a:r>
              <a:rPr lang="zh-TW" altLang="en-US" dirty="0"/>
              <a:t>賦值操作在當前模擬時間步（</a:t>
            </a:r>
            <a:r>
              <a:rPr lang="en-US" altLang="zh-TW" dirty="0"/>
              <a:t>time step</a:t>
            </a:r>
            <a:r>
              <a:rPr lang="zh-TW" altLang="en-US" dirty="0"/>
              <a:t>）的調度階段完成。</a:t>
            </a:r>
          </a:p>
        </p:txBody>
      </p:sp>
    </p:spTree>
    <p:extLst>
      <p:ext uri="{BB962C8B-B14F-4D97-AF65-F5344CB8AC3E}">
        <p14:creationId xmlns:p14="http://schemas.microsoft.com/office/powerpoint/2010/main" val="299754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D6F8-A2BB-777F-620B-B162C56E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43279-6C9C-56DD-F8D5-F4D99B41D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Data_Type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3558549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9084A-D001-8580-0A37-1BA5AE8DC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8EDD2-F9BD-1E64-2AE0-25DD88EC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Blocking &amp; Non-Blocking assignment statement (2/2)</a:t>
            </a:r>
            <a:endParaRPr lang="zh-TW" altLang="en-US" sz="3600" dirty="0"/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F2D1DC93-CEEF-5E76-2040-446F3D725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537736"/>
              </p:ext>
            </p:extLst>
          </p:nvPr>
        </p:nvGraphicFramePr>
        <p:xfrm>
          <a:off x="838200" y="2466409"/>
          <a:ext cx="10515600" cy="2926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18063">
                  <a:extLst>
                    <a:ext uri="{9D8B030D-6E8A-4147-A177-3AD203B41FA5}">
                      <a16:colId xmlns:a16="http://schemas.microsoft.com/office/drawing/2014/main" val="1891592324"/>
                    </a:ext>
                  </a:extLst>
                </a:gridCol>
                <a:gridCol w="4441371">
                  <a:extLst>
                    <a:ext uri="{9D8B030D-6E8A-4147-A177-3AD203B41FA5}">
                      <a16:colId xmlns:a16="http://schemas.microsoft.com/office/drawing/2014/main" val="1858761629"/>
                    </a:ext>
                  </a:extLst>
                </a:gridCol>
                <a:gridCol w="4156166">
                  <a:extLst>
                    <a:ext uri="{9D8B030D-6E8A-4147-A177-3AD203B41FA5}">
                      <a16:colId xmlns:a16="http://schemas.microsoft.com/office/drawing/2014/main" val="1351351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阻塞賦值 </a:t>
                      </a:r>
                      <a:r>
                        <a:rPr lang="en-US" altLang="zh-TW" dirty="0"/>
                        <a:t>(=)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非阻塞賦值 </a:t>
                      </a:r>
                      <a:r>
                        <a:rPr lang="en-US" altLang="zh-TW"/>
                        <a:t>(&lt;=)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007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符號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=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&lt;=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1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執行時機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立即執行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延遲到模擬時間步結束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15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模擬行為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順序執行，立即更新變數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並行執行，所有更新同時發生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167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變數影響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後續語句使用更新後的值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後續語句使用舊值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0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典型應用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組合邏輯（</a:t>
                      </a:r>
                      <a:r>
                        <a:rPr lang="en-US">
                          <a:effectLst/>
                        </a:rPr>
                        <a:t>always_comb）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時序邏輯（</a:t>
                      </a:r>
                      <a:r>
                        <a:rPr lang="en-US" dirty="0" err="1">
                          <a:effectLst/>
                        </a:rPr>
                        <a:t>always_ff</a:t>
                      </a:r>
                      <a:r>
                        <a:rPr lang="en-US" dirty="0">
                          <a:effectLst/>
                        </a:rPr>
                        <a:t>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723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硬體對應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模擬連線或組合邏輯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模擬寄存器或觸發器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2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潛在風險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在時序邏輯中可能導致 </a:t>
                      </a:r>
                      <a:r>
                        <a:rPr lang="en-US">
                          <a:effectLst/>
                        </a:rPr>
                        <a:t>race condition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在組合邏輯中可能導致不必要延遲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93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042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0125B-B640-54E5-2AA2-69D2AA8C7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D1E13-904F-AC36-7145-DBE8749A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&amp; Task </a:t>
            </a:r>
            <a:r>
              <a:rPr lang="en-US" altLang="zh-TW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3DBF86-4806-58C3-B255-57873115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</a:t>
            </a:r>
          </a:p>
          <a:p>
            <a:pPr lvl="1"/>
            <a:r>
              <a:rPr lang="zh-TW" altLang="en-US" dirty="0"/>
              <a:t>可以消耗時間，使用</a:t>
            </a:r>
            <a:r>
              <a:rPr lang="en-US" altLang="zh-TW" dirty="0"/>
              <a:t>input, output, </a:t>
            </a:r>
            <a:r>
              <a:rPr lang="en-US" altLang="zh-TW" dirty="0" err="1"/>
              <a:t>inout</a:t>
            </a:r>
            <a:r>
              <a:rPr lang="en-US" altLang="zh-TW" dirty="0"/>
              <a:t> </a:t>
            </a:r>
            <a:r>
              <a:rPr lang="zh-TW" altLang="en-US" dirty="0"/>
              <a:t>來傳遞參數</a:t>
            </a:r>
            <a:endParaRPr lang="en-US" altLang="zh-TW" dirty="0"/>
          </a:p>
          <a:p>
            <a:pPr lvl="1"/>
            <a:r>
              <a:rPr lang="zh-TW" altLang="en-US" dirty="0"/>
              <a:t>沒有</a:t>
            </a:r>
            <a:r>
              <a:rPr lang="en-US" altLang="zh-TW" dirty="0"/>
              <a:t>return</a:t>
            </a:r>
            <a:r>
              <a:rPr lang="zh-TW" altLang="en-US" dirty="0"/>
              <a:t>值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Function</a:t>
            </a:r>
          </a:p>
          <a:p>
            <a:pPr lvl="1"/>
            <a:r>
              <a:rPr lang="en-US" altLang="zh-TW" dirty="0"/>
              <a:t>Function </a:t>
            </a:r>
            <a:r>
              <a:rPr lang="zh-TW" altLang="en-US" dirty="0"/>
              <a:t>不可以消耗時間，所以不能有以下時間控制</a:t>
            </a:r>
            <a:r>
              <a:rPr lang="en-US" altLang="zh-TW" dirty="0"/>
              <a:t>statements</a:t>
            </a:r>
          </a:p>
          <a:p>
            <a:pPr lvl="2"/>
            <a:r>
              <a:rPr lang="en-US" altLang="zh-TW" dirty="0"/>
              <a:t>@, #, fork join, or wait</a:t>
            </a:r>
          </a:p>
          <a:p>
            <a:pPr lvl="1"/>
            <a:r>
              <a:rPr lang="en-US" altLang="zh-TW" dirty="0"/>
              <a:t>Function</a:t>
            </a:r>
            <a:r>
              <a:rPr lang="zh-TW" altLang="en-US" dirty="0"/>
              <a:t>不能呼叫 </a:t>
            </a:r>
            <a:r>
              <a:rPr lang="en-US" altLang="zh-TW" dirty="0"/>
              <a:t>task</a:t>
            </a:r>
            <a:r>
              <a:rPr lang="zh-TW" altLang="en-US" dirty="0"/>
              <a:t>，因為 </a:t>
            </a:r>
            <a:r>
              <a:rPr lang="en-US" altLang="zh-TW" dirty="0"/>
              <a:t>task </a:t>
            </a:r>
            <a:r>
              <a:rPr lang="zh-TW" altLang="en-US" dirty="0"/>
              <a:t>可以消耗時間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8634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0FDD6-BAC4-6B2B-F173-428BDA97B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421B0-EAD6-ED34-6602-5DEBAD69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&amp; Task (2/2)</a:t>
            </a:r>
            <a:endParaRPr lang="zh-TW" altLang="en-US" dirty="0"/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5EC1A54D-2706-07D6-4E6C-DC7FBD29F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194851"/>
              </p:ext>
            </p:extLst>
          </p:nvPr>
        </p:nvGraphicFramePr>
        <p:xfrm>
          <a:off x="1190080" y="1816857"/>
          <a:ext cx="9811839" cy="4395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70613">
                  <a:extLst>
                    <a:ext uri="{9D8B030D-6E8A-4147-A177-3AD203B41FA5}">
                      <a16:colId xmlns:a16="http://schemas.microsoft.com/office/drawing/2014/main" val="4236410290"/>
                    </a:ext>
                  </a:extLst>
                </a:gridCol>
                <a:gridCol w="3270613">
                  <a:extLst>
                    <a:ext uri="{9D8B030D-6E8A-4147-A177-3AD203B41FA5}">
                      <a16:colId xmlns:a16="http://schemas.microsoft.com/office/drawing/2014/main" val="1031527539"/>
                    </a:ext>
                  </a:extLst>
                </a:gridCol>
                <a:gridCol w="3270613">
                  <a:extLst>
                    <a:ext uri="{9D8B030D-6E8A-4147-A177-3AD203B41FA5}">
                      <a16:colId xmlns:a16="http://schemas.microsoft.com/office/drawing/2014/main" val="3293534543"/>
                    </a:ext>
                  </a:extLst>
                </a:gridCol>
              </a:tblGrid>
              <a:tr h="341281">
                <a:tc>
                  <a:txBody>
                    <a:bodyPr/>
                    <a:lstStyle/>
                    <a:p>
                      <a:r>
                        <a:rPr lang="zh-TW" altLang="en-US" sz="1700"/>
                        <a:t>特性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Function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Task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040889488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模擬時間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不消耗模擬時間（立即執行）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可以消耗模擬時間（支持延遲、等待）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3322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返回值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可以有返回值（默認為 </a:t>
                      </a:r>
                      <a:r>
                        <a:rPr lang="en-US" sz="1700" dirty="0">
                          <a:effectLst/>
                        </a:rPr>
                        <a:t>void）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無返回值（僅通過 </a:t>
                      </a:r>
                      <a:r>
                        <a:rPr lang="en-US" altLang="zh-TW" sz="1700">
                          <a:effectLst/>
                        </a:rPr>
                        <a:t>output/inout </a:t>
                      </a:r>
                      <a:r>
                        <a:rPr lang="zh-TW" altLang="en-US" sz="1700">
                          <a:effectLst/>
                        </a:rPr>
                        <a:t>傳遞結果）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316018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語法結構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使用 </a:t>
                      </a:r>
                      <a:r>
                        <a:rPr lang="en-US" sz="1700">
                          <a:effectLst/>
                        </a:rPr>
                        <a:t>function </a:t>
                      </a:r>
                      <a:r>
                        <a:rPr lang="zh-TW" altLang="en-US" sz="1700">
                          <a:effectLst/>
                        </a:rPr>
                        <a:t>和 </a:t>
                      </a:r>
                      <a:r>
                        <a:rPr lang="en-US" sz="1700">
                          <a:effectLst/>
                        </a:rPr>
                        <a:t>endfunction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使用 </a:t>
                      </a:r>
                      <a:r>
                        <a:rPr lang="en-US" sz="1700" dirty="0">
                          <a:effectLst/>
                        </a:rPr>
                        <a:t>task </a:t>
                      </a:r>
                      <a:r>
                        <a:rPr lang="zh-TW" altLang="en-US" sz="1700" dirty="0">
                          <a:effectLst/>
                        </a:rPr>
                        <a:t>和 </a:t>
                      </a:r>
                      <a:r>
                        <a:rPr lang="en-US" sz="1700" dirty="0" err="1">
                          <a:effectLst/>
                        </a:rPr>
                        <a:t>endtask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78939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時序控制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不能包含時序控制語句（如 </a:t>
                      </a:r>
                      <a:r>
                        <a:rPr lang="en-US" altLang="zh-TW" sz="1700">
                          <a:effectLst/>
                        </a:rPr>
                        <a:t>#</a:t>
                      </a:r>
                      <a:r>
                        <a:rPr lang="en-US" sz="1700">
                          <a:effectLst/>
                        </a:rPr>
                        <a:t>delay, @(posedge clk)）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可以包含時序控制語句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54860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賦值類型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通常使用</a:t>
                      </a:r>
                      <a:r>
                        <a:rPr lang="zh-TW" altLang="en-US" sz="1700" b="1">
                          <a:effectLst/>
                        </a:rPr>
                        <a:t>阻塞賦值 </a:t>
                      </a:r>
                      <a:r>
                        <a:rPr lang="en-US" altLang="zh-TW" sz="1700" b="1">
                          <a:effectLst/>
                        </a:rPr>
                        <a:t>(=)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可以使用</a:t>
                      </a:r>
                      <a:r>
                        <a:rPr lang="zh-TW" altLang="en-US" sz="1700" b="1" dirty="0">
                          <a:effectLst/>
                        </a:rPr>
                        <a:t>阻塞 </a:t>
                      </a:r>
                      <a:r>
                        <a:rPr lang="en-US" altLang="zh-TW" sz="1700" b="1" dirty="0">
                          <a:effectLst/>
                        </a:rPr>
                        <a:t>(=) </a:t>
                      </a:r>
                      <a:r>
                        <a:rPr lang="zh-TW" altLang="en-US" sz="1700" b="1" dirty="0">
                          <a:effectLst/>
                        </a:rPr>
                        <a:t>或非阻塞 </a:t>
                      </a:r>
                      <a:r>
                        <a:rPr lang="en-US" altLang="zh-TW" sz="1700" b="1" dirty="0">
                          <a:effectLst/>
                        </a:rPr>
                        <a:t>(&lt;=)</a:t>
                      </a:r>
                      <a:r>
                        <a:rPr lang="zh-TW" altLang="en-US" sz="1700" dirty="0">
                          <a:effectLst/>
                        </a:rPr>
                        <a:t> 賦值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03002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輸入</a:t>
                      </a:r>
                      <a:r>
                        <a:rPr lang="en-US" altLang="zh-TW" sz="1700" b="1">
                          <a:effectLst/>
                        </a:rPr>
                        <a:t>/</a:t>
                      </a:r>
                      <a:r>
                        <a:rPr lang="zh-TW" altLang="en-US" sz="1700" b="1">
                          <a:effectLst/>
                        </a:rPr>
                        <a:t>輸出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支持 </a:t>
                      </a:r>
                      <a:r>
                        <a:rPr lang="en-US" sz="1700">
                          <a:effectLst/>
                        </a:rPr>
                        <a:t>input、output、inout </a:t>
                      </a:r>
                      <a:r>
                        <a:rPr lang="zh-TW" altLang="en-US" sz="1700">
                          <a:effectLst/>
                        </a:rPr>
                        <a:t>參數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支持 </a:t>
                      </a:r>
                      <a:r>
                        <a:rPr lang="en-US" sz="1700">
                          <a:effectLst/>
                        </a:rPr>
                        <a:t>input、output、inout </a:t>
                      </a:r>
                      <a:r>
                        <a:rPr lang="zh-TW" altLang="en-US" sz="1700">
                          <a:effectLst/>
                        </a:rPr>
                        <a:t>參數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458254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調用場景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用於組合邏輯計算（例如數學運算、邏輯處理）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用於時序邏輯或行為模擬（例如測試平台、協議實現）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221552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執行範圍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必須在單個模擬時間步內完成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可以跨多個模擬時間步執行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160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19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BECF2-AA53-D144-5315-9B32529C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資料型態總類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8D30B-E3AA-F006-7C08-BBC581A8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SystemVerilog</a:t>
            </a:r>
            <a:r>
              <a:rPr lang="en-US" altLang="zh-TW" dirty="0"/>
              <a:t> </a:t>
            </a:r>
            <a:r>
              <a:rPr lang="zh-TW" altLang="en-US" dirty="0"/>
              <a:t>有分成 </a:t>
            </a:r>
            <a:r>
              <a:rPr lang="en-US" altLang="zh-TW" dirty="0"/>
              <a:t>2-state</a:t>
            </a:r>
            <a:r>
              <a:rPr lang="zh-TW" altLang="en-US" dirty="0"/>
              <a:t> 跟 </a:t>
            </a:r>
            <a:r>
              <a:rPr lang="en-US" altLang="zh-TW" dirty="0"/>
              <a:t>4-state </a:t>
            </a:r>
            <a:r>
              <a:rPr lang="zh-TW" altLang="en-US" dirty="0"/>
              <a:t>的資料型態</a:t>
            </a:r>
            <a:endParaRPr lang="en-US" altLang="zh-TW" dirty="0"/>
          </a:p>
          <a:p>
            <a:pPr lvl="1"/>
            <a:r>
              <a:rPr lang="en-US" altLang="zh-TW" dirty="0"/>
              <a:t>2-state:</a:t>
            </a:r>
            <a:r>
              <a:rPr lang="zh-TW" altLang="en-US" dirty="0"/>
              <a:t> 指資料只有 </a:t>
            </a:r>
            <a:r>
              <a:rPr lang="en-US" altLang="zh-TW" dirty="0"/>
              <a:t>0</a:t>
            </a:r>
            <a:r>
              <a:rPr lang="zh-TW" altLang="en-US" dirty="0"/>
              <a:t> 或 </a:t>
            </a:r>
            <a:r>
              <a:rPr lang="en-US" altLang="zh-TW" dirty="0"/>
              <a:t>1</a:t>
            </a:r>
          </a:p>
          <a:p>
            <a:pPr lvl="1"/>
            <a:r>
              <a:rPr lang="en-US" altLang="zh-TW" dirty="0"/>
              <a:t>4-state:</a:t>
            </a:r>
            <a:r>
              <a:rPr lang="zh-TW" altLang="en-US" dirty="0"/>
              <a:t> 指資料分成 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Z(</a:t>
            </a:r>
            <a:r>
              <a:rPr lang="zh-TW" altLang="en-US" dirty="0"/>
              <a:t>高阻抗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X(don’t care)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82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4D879-9C50-8C37-BA80-DBA1D8A2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資料型態列表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7665C06-62A2-B5C6-9323-C55613E38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229" y="1562134"/>
            <a:ext cx="7071542" cy="50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B67B-485C-4998-5B96-45D3E0A93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2E05B-9DDD-AA42-010C-C03CA20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49F3B9-DB33-3B5A-A9D3-3F639770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它是一個四狀態型別（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可以在程序區塊（如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initial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always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）和連續賦值（如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）中都被驅動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Logic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不能被使用在多個驅動源（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drivers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需使用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網路型別（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net-type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，例如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，來代替。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SystemVerilog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需要透過 強度解析（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strength resolution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來決定該信號的最終值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539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EC4A1-7CFB-FD5B-D611-24AC444BC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0F623-E7B5-0D2E-FB2E-FE4F9B1F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(2/3)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12ACE7C-D2FF-810E-F40C-703D967D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my_data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[0] = 1</a:t>
            </a: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B93A86-56F3-8FCB-F7E8-614FFC5C243B}"/>
              </a:ext>
            </a:extLst>
          </p:cNvPr>
          <p:cNvSpPr txBox="1"/>
          <p:nvPr/>
        </p:nvSpPr>
        <p:spPr>
          <a:xfrm>
            <a:off x="1417607" y="3153107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logic [3:0] </a:t>
            </a:r>
            <a:r>
              <a:rPr lang="en-US" altLang="zh-TW" dirty="0" err="1"/>
              <a:t>my_data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logic </a:t>
            </a:r>
            <a:r>
              <a:rPr lang="en-US" altLang="zh-TW" dirty="0" err="1"/>
              <a:t>en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en</a:t>
            </a:r>
            <a:r>
              <a:rPr lang="en-US" altLang="zh-TW" dirty="0"/>
              <a:t> = </a:t>
            </a:r>
            <a:r>
              <a:rPr lang="en-US" altLang="zh-TW" dirty="0" err="1"/>
              <a:t>my_data</a:t>
            </a:r>
            <a:r>
              <a:rPr lang="en-US" altLang="zh-TW" dirty="0"/>
              <a:t>[0];  // </a:t>
            </a:r>
            <a:r>
              <a:rPr lang="zh-TW" altLang="en-US" dirty="0"/>
              <a:t>連續賦值給</a:t>
            </a:r>
            <a:r>
              <a:rPr lang="en-US" altLang="zh-TW" dirty="0"/>
              <a:t>logic</a:t>
            </a:r>
            <a:r>
              <a:rPr lang="zh-TW" altLang="en-US" dirty="0"/>
              <a:t>型別</a:t>
            </a:r>
          </a:p>
          <a:p>
            <a:endParaRPr lang="zh-TW" altLang="en-US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my_data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en</a:t>
            </a:r>
            <a:r>
              <a:rPr lang="en-US" altLang="zh-TW" dirty="0"/>
              <a:t> = %b", </a:t>
            </a:r>
            <a:r>
              <a:rPr lang="en-US" altLang="zh-TW" dirty="0" err="1"/>
              <a:t>en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544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C9773-10C2-89F3-B2AF-C1F52AFAA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096EC-5F93-A4A0-CAA4-66F1CF46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(3/3)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4618CC1-B7C6-9BE3-D940-2FA6E2CC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多重驅動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示範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strong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勝過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weak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，所以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signal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DE0A58-EE8F-22F6-AC2D-ED205D58E7CA}"/>
              </a:ext>
            </a:extLst>
          </p:cNvPr>
          <p:cNvSpPr txBox="1"/>
          <p:nvPr/>
        </p:nvSpPr>
        <p:spPr>
          <a:xfrm>
            <a:off x="1417607" y="3343093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wire signal;</a:t>
            </a:r>
          </a:p>
          <a:p>
            <a:endParaRPr lang="en-US" altLang="zh-TW" dirty="0"/>
          </a:p>
          <a:p>
            <a:r>
              <a:rPr lang="en-US" altLang="zh-TW" dirty="0"/>
              <a:t>  assign (strong1, weak0) signal = 1'b1;  // </a:t>
            </a:r>
            <a:r>
              <a:rPr lang="zh-TW" altLang="en-US" dirty="0"/>
              <a:t>第一個驅動源，強度為</a:t>
            </a:r>
            <a:r>
              <a:rPr lang="en-US" altLang="zh-TW" dirty="0"/>
              <a:t>strong</a:t>
            </a:r>
          </a:p>
          <a:p>
            <a:r>
              <a:rPr lang="en-US" altLang="zh-TW" dirty="0"/>
              <a:t>  assign (weak1, weak0) signal = 1'b0;    // </a:t>
            </a:r>
            <a:r>
              <a:rPr lang="zh-TW" altLang="en-US" dirty="0"/>
              <a:t>第二個驅動源，強度為</a:t>
            </a:r>
            <a:r>
              <a:rPr lang="en-US" altLang="zh-TW" dirty="0"/>
              <a:t>weak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$display("signal = %b", signal);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59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E66C-BCB2-B960-32AF-5151FCD86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30CA9-839F-CBAA-8DD8-CA7B604A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(1/2)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202915D-7E6F-2213-2D94-88743F47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它們是一個二狀態型別（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它們減少了模擬期間的記憶體使用量，因為每個位元只需要一位存儲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由於記憶體開銷較低且處理狀態的複雜性降低，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因此模擬效能更快。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5289B9-B78F-0389-A768-41882C7D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23" y="3806716"/>
            <a:ext cx="6665735" cy="2920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810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2838</Words>
  <Application>Microsoft Office PowerPoint</Application>
  <PresentationFormat>寬螢幕</PresentationFormat>
  <Paragraphs>418</Paragraphs>
  <Slides>32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標楷體</vt:lpstr>
      <vt:lpstr>Aptos</vt:lpstr>
      <vt:lpstr>Aptos Display</vt:lpstr>
      <vt:lpstr>Arial</vt:lpstr>
      <vt:lpstr>Office 佈景主題</vt:lpstr>
      <vt:lpstr>SystemVerilog 語法學習</vt:lpstr>
      <vt:lpstr>目錄</vt:lpstr>
      <vt:lpstr>Chapter 1</vt:lpstr>
      <vt:lpstr>資料型態總類</vt:lpstr>
      <vt:lpstr>資料型態列表</vt:lpstr>
      <vt:lpstr>Logic (4-State) (1/3)</vt:lpstr>
      <vt:lpstr>Logic (4-State) (2/3)</vt:lpstr>
      <vt:lpstr>Logic (4-State) (3/3)</vt:lpstr>
      <vt:lpstr>Bit, Byte, Int (2-State) (1/2)</vt:lpstr>
      <vt:lpstr>Bit, Byte, Int (2-State) (2/2)</vt:lpstr>
      <vt:lpstr>String (1/3)</vt:lpstr>
      <vt:lpstr>String Operators (2/3)</vt:lpstr>
      <vt:lpstr>String Methods (3/3)</vt:lpstr>
      <vt:lpstr>Enumeration (1/1)</vt:lpstr>
      <vt:lpstr>Array (1/8)</vt:lpstr>
      <vt:lpstr>Array (2/8)</vt:lpstr>
      <vt:lpstr>Dynamic Array (3/8)</vt:lpstr>
      <vt:lpstr>Dynamic Array (4/8)</vt:lpstr>
      <vt:lpstr>Associative array(5/8)</vt:lpstr>
      <vt:lpstr>Associative array(6/8)</vt:lpstr>
      <vt:lpstr>Array Manipulation Methods(7/8)</vt:lpstr>
      <vt:lpstr>Array Manipulation Methods(8/8)</vt:lpstr>
      <vt:lpstr>Queue (1/1)</vt:lpstr>
      <vt:lpstr>Structure (1/1)</vt:lpstr>
      <vt:lpstr>Chapter 2</vt:lpstr>
      <vt:lpstr>Types of looping constructs (1/1)</vt:lpstr>
      <vt:lpstr>Types of if-else statement (1/2)</vt:lpstr>
      <vt:lpstr>Types of if-else statement (2/2)</vt:lpstr>
      <vt:lpstr>Blocking &amp; Non-Blocking assignment statement (1/2)</vt:lpstr>
      <vt:lpstr>Blocking &amp; Non-Blocking assignment statement (2/2)</vt:lpstr>
      <vt:lpstr>Function &amp; Task (1/2)</vt:lpstr>
      <vt:lpstr>Function &amp; Task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61</cp:revision>
  <dcterms:created xsi:type="dcterms:W3CDTF">2025-03-10T12:50:30Z</dcterms:created>
  <dcterms:modified xsi:type="dcterms:W3CDTF">2025-04-24T14:16:08Z</dcterms:modified>
</cp:coreProperties>
</file>