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4AF53F-5DBB-B3CD-BC30-F6A980E0A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2DC0D2E-8D20-0A39-6C58-00CC72C5F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8BF34F-00E3-AE2A-467C-EF59279B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A204-0AD4-466F-ABEA-B4DB33A37E21}" type="datetimeFigureOut">
              <a:rPr lang="zh-TW" altLang="en-US" smtClean="0"/>
              <a:t>2025/4/30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96B249-54D6-4C7B-69A5-452E3423E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D58136-3416-BCEB-E88A-08007E845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BD19F-07D3-4272-A5EA-55FC46DEE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2217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72DB2C-F4D7-5F70-7D0F-3E6CABBAE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D8482C2-B28A-1864-BB8C-68F2AF862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61429A-D06B-066F-FBE5-91672C155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A204-0AD4-466F-ABEA-B4DB33A37E21}" type="datetimeFigureOut">
              <a:rPr lang="zh-TW" altLang="en-US" smtClean="0"/>
              <a:t>2025/4/30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75C828-7B13-CAD9-7754-E004FD93D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12E332-A812-FC14-39E1-F8955CBC3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BD19F-07D3-4272-A5EA-55FC46DEE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7848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6D8053F-D174-A88D-B02F-348BE8299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52FB7A0-9774-F143-CDB4-92970A58F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E41B20-3EBA-E777-4568-7A4A90310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A204-0AD4-466F-ABEA-B4DB33A37E21}" type="datetimeFigureOut">
              <a:rPr lang="zh-TW" altLang="en-US" smtClean="0"/>
              <a:t>2025/4/30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C29696-B8F7-2F6E-D20A-E0AE678C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224901-41DD-480A-8988-2CE191015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BD19F-07D3-4272-A5EA-55FC46DEE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7699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536A44-A618-B88C-A677-F1F7BCB80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4F7D85-24C9-70B8-1DA9-496BBD1E3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B46A55-F39E-7B2B-24F6-D83EEECDD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A204-0AD4-466F-ABEA-B4DB33A37E21}" type="datetimeFigureOut">
              <a:rPr lang="zh-TW" altLang="en-US" smtClean="0"/>
              <a:t>2025/4/30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C45ECA-779E-86C2-92D1-ABDC75C79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1466B6-B968-20CC-B9AA-5666D66CA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BD19F-07D3-4272-A5EA-55FC46DEE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290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492414-8F08-77D3-213A-FBEFA2EA3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8A5EC7C-5C12-B865-81AA-98ED48092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0F7202-4EED-BF92-6653-23269D4AA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A204-0AD4-466F-ABEA-B4DB33A37E21}" type="datetimeFigureOut">
              <a:rPr lang="zh-TW" altLang="en-US" smtClean="0"/>
              <a:t>2025/4/30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00E346-93D9-C988-27C9-073803729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1F4421-35A1-C271-A400-01DD90C03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BD19F-07D3-4272-A5EA-55FC46DEE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260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5F381E-11C2-A01A-C5DD-DB27EC4B1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AF039D-BD94-54AF-601F-48EB1E733B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2F1DA03-2161-5CAD-F57B-93F2EBE2A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F813BEB-C79C-F0BE-49F6-5FF423444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A204-0AD4-466F-ABEA-B4DB33A37E21}" type="datetimeFigureOut">
              <a:rPr lang="zh-TW" altLang="en-US" smtClean="0"/>
              <a:t>2025/4/30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35DFAAF-A43A-7C4C-26CA-B5B10C9EC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F6A1616-BDAC-F2F7-54FB-9FAC65CD4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BD19F-07D3-4272-A5EA-55FC46DEE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3932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902347-0638-D618-F9EE-4CCBDC380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9A475A2-88C0-2A1E-A7C0-F9C9FDD30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BCBBBAE-C31D-523C-BAFE-B577363B8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F3F73BF-660B-B96B-3CBD-0E8ED5430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C11A7BB-37A7-CD93-E46C-510A47D31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8709B45-0E33-7928-A3A5-12F87BC5D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A204-0AD4-466F-ABEA-B4DB33A37E21}" type="datetimeFigureOut">
              <a:rPr lang="zh-TW" altLang="en-US" smtClean="0"/>
              <a:t>2025/4/30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BC82B78-09C7-AA29-6CB1-EAFE02008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D8E06C4-C29E-0A5C-97EA-11A68CB56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BD19F-07D3-4272-A5EA-55FC46DEE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8377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47820B-870D-C9F7-68FE-524A178C0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8B883F4-F00B-14DD-556D-20F487CBF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A204-0AD4-466F-ABEA-B4DB33A37E21}" type="datetimeFigureOut">
              <a:rPr lang="zh-TW" altLang="en-US" smtClean="0"/>
              <a:t>2025/4/30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A9B7AD7-91CF-7F21-C2AD-F65ED2258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2766639-F309-0B8C-11EC-1A6BF923A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BD19F-07D3-4272-A5EA-55FC46DEE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0014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D6B1685-712B-5F23-3252-38FAE6721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A204-0AD4-466F-ABEA-B4DB33A37E21}" type="datetimeFigureOut">
              <a:rPr lang="zh-TW" altLang="en-US" smtClean="0"/>
              <a:t>2025/4/30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46394CC-875A-FA58-FC8D-1995DE7CF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DFF970A-59DD-F6C0-A35C-AA2FF6F2E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BD19F-07D3-4272-A5EA-55FC46DEE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4884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73A3C1-1DA3-9470-EDA2-FE4C000A5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66A053-747C-0976-E753-BEF5A7814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A2B5FE-5340-2E28-95C9-4B58CDCA6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A4B10B0-1677-627E-AFA2-25A65E90E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A204-0AD4-466F-ABEA-B4DB33A37E21}" type="datetimeFigureOut">
              <a:rPr lang="zh-TW" altLang="en-US" smtClean="0"/>
              <a:t>2025/4/30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397A62B-00F8-0794-D0ED-7A246F4D9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78A4CE7-D11A-5B5B-9056-2D1620109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BD19F-07D3-4272-A5EA-55FC46DEE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4654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E85599-0A47-ACFC-28CC-913E990D4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78EA252-78FB-9DBE-5EB6-A8315D50EF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D57AD90-7F34-2FB4-067D-6BE51B545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FF9ABF9-7A87-3898-57A3-DA5FE3E18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A204-0AD4-466F-ABEA-B4DB33A37E21}" type="datetimeFigureOut">
              <a:rPr lang="zh-TW" altLang="en-US" smtClean="0"/>
              <a:t>2025/4/30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B69F981-E748-9D1B-92CE-CDDFEC419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D63D054-2C5C-FF01-06DE-4AFC793F2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BD19F-07D3-4272-A5EA-55FC46DEE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26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E4AFCD5-455B-1814-8268-1A06AEBE3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0F80EA0-7111-4D09-4801-58CB7A696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E83CE8-821E-471D-9F35-E52F15B727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32A204-0AD4-466F-ABEA-B4DB33A37E21}" type="datetimeFigureOut">
              <a:rPr lang="zh-TW" altLang="en-US" smtClean="0"/>
              <a:t>2025/4/30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61E281-DEC0-CC83-11DA-0AF119AB7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35EEE0-3667-89B4-F7F9-731ECE1787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FBD19F-07D3-4272-A5EA-55FC46DEE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0902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A6B55B-3DCA-2E32-5D2B-7CECE4C2CD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UVM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584BE94-AB25-A978-3804-B483AD12CF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5594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8FBE9E-AFFE-D336-C888-AD413ABFF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E715A5-BC7C-9E4D-DD43-2B4A003AB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Driver Only </a:t>
            </a:r>
            <a:r>
              <a:rPr lang="zh-TW" altLang="en-US" dirty="0"/>
              <a:t>驗證平台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Basic UVM</a:t>
            </a:r>
            <a:r>
              <a:rPr lang="zh-TW" altLang="en-US" dirty="0"/>
              <a:t> 驗證平台</a:t>
            </a:r>
          </a:p>
        </p:txBody>
      </p:sp>
    </p:spTree>
    <p:extLst>
      <p:ext uri="{BB962C8B-B14F-4D97-AF65-F5344CB8AC3E}">
        <p14:creationId xmlns:p14="http://schemas.microsoft.com/office/powerpoint/2010/main" val="1617286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24DBF9-AC16-1E26-2E6B-7746024885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1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23F729E-4EAD-7D11-5F9B-DB313DF7F1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Driver Only </a:t>
            </a:r>
            <a:r>
              <a:rPr lang="zh-TW" altLang="en-US" dirty="0"/>
              <a:t>驗證平台</a:t>
            </a:r>
          </a:p>
        </p:txBody>
      </p:sp>
    </p:spTree>
    <p:extLst>
      <p:ext uri="{BB962C8B-B14F-4D97-AF65-F5344CB8AC3E}">
        <p14:creationId xmlns:p14="http://schemas.microsoft.com/office/powerpoint/2010/main" val="1254450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D5E48D-CDF5-C522-5C87-C958A5E62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75397F-C6B6-80EA-BAF8-DE5107708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UVM</a:t>
            </a:r>
            <a:r>
              <a:rPr lang="zh-TW" altLang="en-US" dirty="0"/>
              <a:t>平台架構 </a:t>
            </a:r>
            <a:r>
              <a:rPr lang="en-US" altLang="zh-TW" dirty="0"/>
              <a:t>(1/1)</a:t>
            </a:r>
            <a:endParaRPr lang="zh-TW" altLang="en-US" dirty="0"/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693B3D32-FEA7-3EA0-C8DB-3F80963F59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簡單的</a:t>
            </a:r>
            <a:r>
              <a:rPr lang="en-US" altLang="zh-TW" dirty="0"/>
              <a:t>UVM</a:t>
            </a:r>
            <a:r>
              <a:rPr lang="zh-TW" altLang="en-US" dirty="0"/>
              <a:t>平台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7B52BFC5-5F1A-F5E6-12D6-B13B82BDAD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dirty="0"/>
              <a:t>典型</a:t>
            </a:r>
            <a:r>
              <a:rPr lang="en-US" altLang="zh-TW" dirty="0"/>
              <a:t>UVM</a:t>
            </a:r>
            <a:r>
              <a:rPr lang="zh-TW" altLang="en-US" dirty="0"/>
              <a:t>平台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A35B0DE-66F8-3C1F-79BD-7A971CAE2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330" y="2781468"/>
            <a:ext cx="4857340" cy="34194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17C0DCFA-DD64-D201-4E16-4A069F407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438" y="2780921"/>
            <a:ext cx="5015124" cy="342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23172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4DAE27-BCE9-D91D-E09F-EA5A5CE63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只有</a:t>
            </a:r>
            <a:r>
              <a:rPr lang="en-US" altLang="zh-TW" dirty="0"/>
              <a:t>Driver</a:t>
            </a:r>
            <a:r>
              <a:rPr lang="zh-TW" altLang="en-US" dirty="0"/>
              <a:t>的驗證平台 </a:t>
            </a:r>
            <a:r>
              <a:rPr lang="en-US" altLang="zh-TW" dirty="0"/>
              <a:t>(1/2)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0E3386-F012-BE6A-ECA7-410CAD295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包含以下三種機制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Factory </a:t>
            </a:r>
          </a:p>
          <a:p>
            <a:pPr lvl="2"/>
            <a:r>
              <a:rPr lang="zh-TW" altLang="en-US" dirty="0"/>
              <a:t>自動創建一個類的實例並調用其中的</a:t>
            </a:r>
            <a:r>
              <a:rPr lang="en-US" altLang="zh-TW" dirty="0"/>
              <a:t>function</a:t>
            </a:r>
            <a:r>
              <a:rPr lang="zh-TW" altLang="en-US" dirty="0"/>
              <a:t>、</a:t>
            </a:r>
            <a:r>
              <a:rPr lang="en-US" altLang="zh-TW" dirty="0"/>
              <a:t>task </a:t>
            </a:r>
          </a:p>
          <a:p>
            <a:pPr lvl="2"/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Objection</a:t>
            </a:r>
          </a:p>
          <a:p>
            <a:pPr lvl="2"/>
            <a:r>
              <a:rPr lang="en-US" altLang="zh-TW" dirty="0"/>
              <a:t>UVM</a:t>
            </a:r>
            <a:r>
              <a:rPr lang="zh-TW" altLang="en-US" dirty="0"/>
              <a:t>中通過</a:t>
            </a:r>
            <a:r>
              <a:rPr lang="en-US" altLang="zh-TW" dirty="0"/>
              <a:t>objection</a:t>
            </a:r>
            <a:r>
              <a:rPr lang="zh-TW" altLang="en-US" dirty="0"/>
              <a:t>機制來控制驗證平台的關閉</a:t>
            </a:r>
            <a:endParaRPr lang="en-US" altLang="zh-TW" dirty="0"/>
          </a:p>
          <a:p>
            <a:pPr lvl="2"/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Virtual interface</a:t>
            </a:r>
          </a:p>
          <a:p>
            <a:pPr lvl="2"/>
            <a:r>
              <a:rPr lang="zh-CN" altLang="en-US" dirty="0"/>
              <a:t>避免絕對路徑</a:t>
            </a:r>
            <a:endParaRPr lang="en-US" altLang="zh-CN" dirty="0"/>
          </a:p>
          <a:p>
            <a:pPr lvl="2"/>
            <a:r>
              <a:rPr lang="zh-TW" altLang="en-US" dirty="0"/>
              <a:t>在</a:t>
            </a:r>
            <a:r>
              <a:rPr lang="en-US" altLang="zh-TW" dirty="0" err="1"/>
              <a:t>SystemVerilog</a:t>
            </a:r>
            <a:r>
              <a:rPr lang="zh-TW" altLang="en-US" dirty="0"/>
              <a:t>中使用</a:t>
            </a:r>
            <a:r>
              <a:rPr lang="en-US" altLang="zh-TW" dirty="0"/>
              <a:t>interface</a:t>
            </a:r>
            <a:r>
              <a:rPr lang="zh-TW" altLang="en-US" dirty="0"/>
              <a:t>來連接驗證平臺與</a:t>
            </a:r>
            <a:r>
              <a:rPr lang="en-US" altLang="zh-TW" dirty="0"/>
              <a:t>DUT</a:t>
            </a:r>
            <a:r>
              <a:rPr lang="zh-TW" altLang="en-US" dirty="0"/>
              <a:t>的接口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90651C1-1128-B1C0-CDAA-C30794F3E14C}"/>
              </a:ext>
            </a:extLst>
          </p:cNvPr>
          <p:cNvSpPr txBox="1"/>
          <p:nvPr/>
        </p:nvSpPr>
        <p:spPr>
          <a:xfrm>
            <a:off x="9155244" y="2144544"/>
            <a:ext cx="285870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TW" sz="1200" b="0" i="0" u="none" strike="noStrike" baseline="0" dirty="0">
                <a:latin typeface="CourierNewPSMT"/>
              </a:rPr>
              <a:t>Factory Ex:</a:t>
            </a:r>
            <a:endParaRPr lang="en-US" altLang="zh-TW" sz="1200" dirty="0">
              <a:latin typeface="CourierNewPSMT"/>
            </a:endParaRPr>
          </a:p>
          <a:p>
            <a:pPr algn="l"/>
            <a:r>
              <a:rPr lang="en-US" altLang="zh-TW" sz="1200" b="0" i="0" u="none" strike="noStrike" baseline="0" dirty="0">
                <a:latin typeface="CourierNewPSMT"/>
              </a:rPr>
              <a:t>initial begin</a:t>
            </a:r>
          </a:p>
          <a:p>
            <a:pPr algn="l"/>
            <a:r>
              <a:rPr lang="zh-TW" altLang="en-US" sz="1200" b="0" i="0" u="none" strike="noStrike" baseline="0" dirty="0">
                <a:latin typeface="CourierNewPSMT"/>
              </a:rPr>
              <a:t>  </a:t>
            </a:r>
            <a:r>
              <a:rPr lang="en-US" altLang="zh-TW" sz="1200" b="0" i="0" u="none" strike="noStrike" baseline="0" dirty="0" err="1">
                <a:latin typeface="CourierNewPSMT"/>
              </a:rPr>
              <a:t>run_test</a:t>
            </a:r>
            <a:r>
              <a:rPr lang="en-US" altLang="zh-TW" sz="1200" b="0" i="0" u="none" strike="noStrike" baseline="0" dirty="0">
                <a:latin typeface="CourierNewPSMT"/>
              </a:rPr>
              <a:t>("</a:t>
            </a:r>
            <a:r>
              <a:rPr lang="en-US" altLang="zh-TW" sz="1200" b="0" i="0" u="none" strike="noStrike" baseline="0" dirty="0" err="1">
                <a:latin typeface="CourierNewPSMT"/>
              </a:rPr>
              <a:t>my_driver</a:t>
            </a:r>
            <a:r>
              <a:rPr lang="en-US" altLang="zh-TW" sz="1200" b="0" i="0" u="none" strike="noStrike" baseline="0" dirty="0">
                <a:latin typeface="CourierNewPSMT"/>
              </a:rPr>
              <a:t>");</a:t>
            </a:r>
          </a:p>
          <a:p>
            <a:pPr algn="l"/>
            <a:r>
              <a:rPr lang="en-US" altLang="zh-TW" sz="1200" b="0" i="0" u="none" strike="noStrike" baseline="0" dirty="0">
                <a:latin typeface="CourierNewPSMT"/>
              </a:rPr>
              <a:t>end</a:t>
            </a:r>
            <a:endParaRPr lang="zh-TW" altLang="en-US" sz="12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155B9A9-3CE9-BEE3-2EA6-3BBD5BA62562}"/>
              </a:ext>
            </a:extLst>
          </p:cNvPr>
          <p:cNvSpPr txBox="1"/>
          <p:nvPr/>
        </p:nvSpPr>
        <p:spPr>
          <a:xfrm>
            <a:off x="7660948" y="3375922"/>
            <a:ext cx="43530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b="0" i="0" u="none" strike="noStrike" baseline="0" dirty="0">
                <a:latin typeface="CourierNewPSMT"/>
              </a:rPr>
              <a:t>Objection Ex:</a:t>
            </a:r>
          </a:p>
          <a:p>
            <a:pPr algn="l"/>
            <a:r>
              <a:rPr lang="en-US" altLang="zh-TW" sz="1200" b="0" i="0" u="none" strike="noStrike" baseline="0" dirty="0">
                <a:latin typeface="CourierNewPSMT"/>
              </a:rPr>
              <a:t>task </a:t>
            </a:r>
            <a:r>
              <a:rPr lang="en-US" altLang="zh-TW" sz="1200" b="0" i="0" u="none" strike="noStrike" baseline="0" dirty="0" err="1">
                <a:latin typeface="CourierNewPSMT"/>
              </a:rPr>
              <a:t>my_driver</a:t>
            </a:r>
            <a:r>
              <a:rPr lang="en-US" altLang="zh-TW" sz="1200" b="0" i="0" u="none" strike="noStrike" baseline="0" dirty="0">
                <a:latin typeface="CourierNewPSMT"/>
              </a:rPr>
              <a:t>::</a:t>
            </a:r>
            <a:r>
              <a:rPr lang="en-US" altLang="zh-TW" sz="1200" b="0" i="0" u="none" strike="noStrike" baseline="0" dirty="0" err="1">
                <a:latin typeface="CourierNewPSMT"/>
              </a:rPr>
              <a:t>main_phase</a:t>
            </a:r>
            <a:r>
              <a:rPr lang="en-US" altLang="zh-TW" sz="1200" b="0" i="0" u="none" strike="noStrike" baseline="0" dirty="0">
                <a:latin typeface="CourierNewPSMT"/>
              </a:rPr>
              <a:t>(</a:t>
            </a:r>
            <a:r>
              <a:rPr lang="en-US" altLang="zh-TW" sz="1200" b="0" i="0" u="none" strike="noStrike" baseline="0" dirty="0" err="1">
                <a:latin typeface="CourierNewPSMT"/>
              </a:rPr>
              <a:t>uvm_phase</a:t>
            </a:r>
            <a:r>
              <a:rPr lang="en-US" altLang="zh-TW" sz="1200" b="0" i="0" u="none" strike="noStrike" baseline="0" dirty="0">
                <a:latin typeface="CourierNewPSMT"/>
              </a:rPr>
              <a:t> phase);</a:t>
            </a:r>
          </a:p>
          <a:p>
            <a:pPr algn="l"/>
            <a:r>
              <a:rPr lang="en-US" altLang="zh-TW" sz="1200" dirty="0">
                <a:latin typeface="CourierNewPSMT"/>
              </a:rPr>
              <a:t>   </a:t>
            </a:r>
            <a:r>
              <a:rPr lang="en-US" altLang="zh-TW" sz="1200" b="0" i="0" u="none" strike="noStrike" baseline="0" dirty="0" err="1">
                <a:latin typeface="CourierNewPSMT"/>
              </a:rPr>
              <a:t>phase.raise_objection</a:t>
            </a:r>
            <a:r>
              <a:rPr lang="en-US" altLang="zh-TW" sz="1200" b="0" i="0" u="none" strike="noStrike" baseline="0" dirty="0">
                <a:latin typeface="CourierNewPSMT"/>
              </a:rPr>
              <a:t>(this);</a:t>
            </a:r>
          </a:p>
          <a:p>
            <a:pPr algn="l"/>
            <a:r>
              <a:rPr lang="en-US" altLang="zh-TW" sz="1200" dirty="0">
                <a:latin typeface="CourierNewPSMT"/>
              </a:rPr>
              <a:t>   …</a:t>
            </a:r>
          </a:p>
          <a:p>
            <a:pPr algn="l"/>
            <a:r>
              <a:rPr lang="en-US" altLang="zh-TW" sz="1200" dirty="0">
                <a:latin typeface="CourierNewPSMT"/>
              </a:rPr>
              <a:t>   </a:t>
            </a:r>
            <a:r>
              <a:rPr lang="en-US" altLang="zh-TW" sz="1200" dirty="0" err="1">
                <a:latin typeface="CourierNewPSMT"/>
              </a:rPr>
              <a:t>phase.drop_objection</a:t>
            </a:r>
            <a:r>
              <a:rPr lang="en-US" altLang="zh-TW" sz="1200" dirty="0">
                <a:latin typeface="CourierNewPSMT"/>
              </a:rPr>
              <a:t>(this);</a:t>
            </a:r>
          </a:p>
          <a:p>
            <a:pPr algn="l"/>
            <a:r>
              <a:rPr lang="en-US" altLang="zh-TW" sz="1200" dirty="0" err="1">
                <a:latin typeface="CourierNewPSMT"/>
              </a:rPr>
              <a:t>endtask</a:t>
            </a:r>
            <a:endParaRPr lang="zh-TW" altLang="en-US" sz="12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846DE7C-8D04-69E0-EB5A-F9D0A211B2D5}"/>
              </a:ext>
            </a:extLst>
          </p:cNvPr>
          <p:cNvSpPr txBox="1"/>
          <p:nvPr/>
        </p:nvSpPr>
        <p:spPr>
          <a:xfrm>
            <a:off x="8296166" y="5669131"/>
            <a:ext cx="371778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b="0" i="0" u="none" strike="noStrike" baseline="0" dirty="0">
                <a:latin typeface="CourierNewPSMT"/>
              </a:rPr>
              <a:t>Virtual interface Ex:</a:t>
            </a:r>
          </a:p>
          <a:p>
            <a:r>
              <a:rPr lang="en-US" altLang="zh-TW" sz="1200" b="0" i="0" u="none" strike="noStrike" baseline="0" dirty="0">
                <a:latin typeface="CourierNewPSMT"/>
              </a:rPr>
              <a:t>class </a:t>
            </a:r>
            <a:r>
              <a:rPr lang="en-US" altLang="zh-TW" sz="1200" b="0" i="0" u="none" strike="noStrike" baseline="0" dirty="0" err="1">
                <a:latin typeface="CourierNewPSMT"/>
              </a:rPr>
              <a:t>my_driver</a:t>
            </a:r>
            <a:r>
              <a:rPr lang="en-US" altLang="zh-TW" sz="1200" b="0" i="0" u="none" strike="noStrike" baseline="0" dirty="0">
                <a:latin typeface="CourierNewPSMT"/>
              </a:rPr>
              <a:t> extends </a:t>
            </a:r>
            <a:r>
              <a:rPr lang="en-US" altLang="zh-TW" sz="1200" b="0" i="0" u="none" strike="noStrike" baseline="0" dirty="0" err="1">
                <a:latin typeface="CourierNewPSMT"/>
              </a:rPr>
              <a:t>uvm_driver</a:t>
            </a:r>
            <a:r>
              <a:rPr lang="en-US" altLang="zh-TW" sz="1200" b="0" i="0" u="none" strike="noStrike" baseline="0" dirty="0">
                <a:latin typeface="CourierNewPSMT"/>
              </a:rPr>
              <a:t>;</a:t>
            </a:r>
          </a:p>
          <a:p>
            <a:r>
              <a:rPr lang="zh-TW" altLang="en-US" sz="1200" b="0" i="0" u="none" strike="noStrike" baseline="0" dirty="0">
                <a:latin typeface="CourierNewPSMT"/>
              </a:rPr>
              <a:t>   </a:t>
            </a:r>
            <a:r>
              <a:rPr lang="en-US" altLang="zh-TW" sz="1200" b="0" i="0" u="none" strike="noStrike" baseline="0" dirty="0">
                <a:latin typeface="CourierNewPSMT"/>
              </a:rPr>
              <a:t>virtual </a:t>
            </a:r>
            <a:r>
              <a:rPr lang="en-US" altLang="zh-TW" sz="1200" b="0" i="0" u="none" strike="noStrike" baseline="0" dirty="0" err="1">
                <a:latin typeface="CourierNewPSMT"/>
              </a:rPr>
              <a:t>my_if</a:t>
            </a:r>
            <a:r>
              <a:rPr lang="en-US" altLang="zh-TW" sz="1200" b="0" i="0" u="none" strike="noStrike" baseline="0" dirty="0">
                <a:latin typeface="CourierNewPSMT"/>
              </a:rPr>
              <a:t> </a:t>
            </a:r>
            <a:r>
              <a:rPr lang="en-US" altLang="zh-TW" sz="1200" b="0" i="0" u="none" strike="noStrike" baseline="0" dirty="0" err="1">
                <a:latin typeface="CourierNewPSMT"/>
              </a:rPr>
              <a:t>vif</a:t>
            </a:r>
            <a:r>
              <a:rPr lang="en-US" altLang="zh-TW" sz="1200" b="0" i="0" u="none" strike="noStrike" baseline="0" dirty="0">
                <a:latin typeface="CourierNewPSMT"/>
              </a:rPr>
              <a:t>;</a:t>
            </a:r>
          </a:p>
          <a:p>
            <a:r>
              <a:rPr lang="en-US" altLang="zh-TW" sz="1200" dirty="0">
                <a:latin typeface="CourierNewPSMT"/>
              </a:rPr>
              <a:t>   …</a:t>
            </a:r>
            <a:endParaRPr lang="en-US" altLang="zh-TW" sz="1200" b="0" i="0" u="none" strike="noStrike" baseline="0" dirty="0">
              <a:latin typeface="CourierNewPSMT"/>
            </a:endParaRPr>
          </a:p>
          <a:p>
            <a:r>
              <a:rPr lang="en-US" altLang="zh-TW" sz="1200" dirty="0" err="1">
                <a:latin typeface="CourierNewPSMT"/>
              </a:rPr>
              <a:t>endclass</a:t>
            </a:r>
            <a:endParaRPr lang="en-US" altLang="zh-TW" sz="1200" b="0" i="0" u="none" strike="noStrike" baseline="0" dirty="0">
              <a:latin typeface="CourierNewPSMT"/>
            </a:endParaRPr>
          </a:p>
        </p:txBody>
      </p:sp>
    </p:spTree>
    <p:extLst>
      <p:ext uri="{BB962C8B-B14F-4D97-AF65-F5344CB8AC3E}">
        <p14:creationId xmlns:p14="http://schemas.microsoft.com/office/powerpoint/2010/main" val="3619581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13421-CFB1-6D24-CE3B-09FFC1DE28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F3974D-67A1-DAE5-BC0B-0C81FE8D8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只有</a:t>
            </a:r>
            <a:r>
              <a:rPr lang="en-US" altLang="zh-TW" dirty="0"/>
              <a:t>Driver</a:t>
            </a:r>
            <a:r>
              <a:rPr lang="zh-TW" altLang="en-US" dirty="0"/>
              <a:t>的驗證平台 </a:t>
            </a:r>
            <a:r>
              <a:rPr lang="en-US" altLang="zh-TW" dirty="0"/>
              <a:t>(2/2)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5D9BB1-8FE6-189E-7D06-92985B76A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Virtual interface</a:t>
            </a:r>
          </a:p>
          <a:p>
            <a:pPr lvl="1"/>
            <a:r>
              <a:rPr lang="zh-TW" altLang="en-US" dirty="0"/>
              <a:t>使用以下</a:t>
            </a:r>
            <a:r>
              <a:rPr lang="en-US" altLang="zh-TW" dirty="0"/>
              <a:t>get,</a:t>
            </a:r>
            <a:r>
              <a:rPr lang="zh-TW" altLang="en-US" dirty="0"/>
              <a:t> </a:t>
            </a:r>
            <a:r>
              <a:rPr lang="en-US" altLang="zh-TW" dirty="0"/>
              <a:t>set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來讓</a:t>
            </a:r>
            <a:r>
              <a:rPr lang="en-US" altLang="zh-TW" dirty="0"/>
              <a:t>driver</a:t>
            </a:r>
            <a:r>
              <a:rPr lang="zh-TW" altLang="en-US" dirty="0"/>
              <a:t>與</a:t>
            </a:r>
            <a:r>
              <a:rPr lang="en-US" altLang="zh-TW" dirty="0" err="1"/>
              <a:t>top_tp</a:t>
            </a:r>
            <a:r>
              <a:rPr lang="zh-TW" altLang="en-US" dirty="0"/>
              <a:t>的 </a:t>
            </a:r>
            <a:r>
              <a:rPr lang="en-US" altLang="zh-TW" dirty="0"/>
              <a:t>virtual interface </a:t>
            </a:r>
            <a:r>
              <a:rPr lang="zh-TW" altLang="en-US" dirty="0"/>
              <a:t>對接</a:t>
            </a:r>
            <a:endParaRPr lang="en-US" altLang="zh-TW" dirty="0"/>
          </a:p>
          <a:p>
            <a:pPr marL="1371600" lvl="2" indent="-457200">
              <a:buFont typeface="+mj-lt"/>
              <a:buAutoNum type="arabicPeriod"/>
            </a:pPr>
            <a:r>
              <a:rPr lang="en-US" altLang="zh-TW" dirty="0" err="1"/>
              <a:t>uvm_config_db</a:t>
            </a:r>
            <a:r>
              <a:rPr lang="en-US" altLang="zh-TW" dirty="0"/>
              <a:t>#(virtual </a:t>
            </a:r>
            <a:r>
              <a:rPr lang="en-US" altLang="zh-TW" dirty="0" err="1"/>
              <a:t>my_if</a:t>
            </a:r>
            <a:r>
              <a:rPr lang="en-US" altLang="zh-TW" dirty="0"/>
              <a:t>)::get(this, "", "</a:t>
            </a:r>
            <a:r>
              <a:rPr lang="en-US" altLang="zh-TW" dirty="0" err="1"/>
              <a:t>vif</a:t>
            </a:r>
            <a:r>
              <a:rPr lang="en-US" altLang="zh-TW" dirty="0"/>
              <a:t>", </a:t>
            </a:r>
            <a:r>
              <a:rPr lang="en-US" altLang="zh-TW" dirty="0" err="1"/>
              <a:t>vif</a:t>
            </a:r>
            <a:r>
              <a:rPr lang="en-US" altLang="zh-TW" dirty="0"/>
              <a:t>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zh-TW" dirty="0" err="1"/>
              <a:t>uvm_config_db</a:t>
            </a:r>
            <a:r>
              <a:rPr lang="en-US" altLang="zh-TW" dirty="0"/>
              <a:t>#(virtual </a:t>
            </a:r>
            <a:r>
              <a:rPr lang="en-US" altLang="zh-TW" dirty="0" err="1"/>
              <a:t>my_if</a:t>
            </a:r>
            <a:r>
              <a:rPr lang="en-US" altLang="zh-TW" dirty="0"/>
              <a:t>)::set(null, "</a:t>
            </a:r>
            <a:r>
              <a:rPr lang="en-US" altLang="zh-TW" dirty="0" err="1"/>
              <a:t>uvm_test_top</a:t>
            </a:r>
            <a:r>
              <a:rPr lang="en-US" altLang="zh-TW" dirty="0"/>
              <a:t>", "</a:t>
            </a:r>
            <a:r>
              <a:rPr lang="en-US" altLang="zh-TW" dirty="0" err="1"/>
              <a:t>vif</a:t>
            </a:r>
            <a:r>
              <a:rPr lang="en-US" altLang="zh-TW" dirty="0"/>
              <a:t>", </a:t>
            </a:r>
            <a:r>
              <a:rPr lang="en-US" altLang="zh-TW" dirty="0" err="1"/>
              <a:t>input_if</a:t>
            </a:r>
            <a:r>
              <a:rPr lang="en-US" altLang="zh-TW" dirty="0"/>
              <a:t>);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D889056-465B-D3B5-0CB6-5C312F9419B4}"/>
              </a:ext>
            </a:extLst>
          </p:cNvPr>
          <p:cNvSpPr txBox="1"/>
          <p:nvPr/>
        </p:nvSpPr>
        <p:spPr>
          <a:xfrm>
            <a:off x="1460739" y="3504940"/>
            <a:ext cx="9270521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altLang="zh-CN" sz="1800" b="0" i="0" u="none" strike="noStrike" baseline="0" dirty="0" err="1">
                <a:latin typeface="TimesNewRomanPSMT"/>
              </a:rPr>
              <a:t>config_db</a:t>
            </a:r>
            <a:r>
              <a:rPr lang="zh-CN" altLang="en-US" sz="1800" b="0" i="0" u="none" strike="noStrike" baseline="0" dirty="0">
                <a:latin typeface="新細明體" panose="02020500000000000000" pitchFamily="18" charset="-120"/>
                <a:ea typeface="新細明體" panose="02020500000000000000" pitchFamily="18" charset="-120"/>
              </a:rPr>
              <a:t>的</a:t>
            </a:r>
            <a:r>
              <a:rPr lang="en-US" altLang="zh-CN" sz="1800" b="0" i="0" u="none" strike="noStrike" baseline="0" dirty="0">
                <a:latin typeface="TimesNewRomanPSMT"/>
                <a:ea typeface="新細明體" panose="02020500000000000000" pitchFamily="18" charset="-120"/>
              </a:rPr>
              <a:t>set</a:t>
            </a:r>
            <a:r>
              <a:rPr lang="zh-CN" altLang="en-US" sz="1800" b="0" i="0" u="none" strike="noStrike" baseline="0" dirty="0">
                <a:latin typeface="新細明體" panose="02020500000000000000" pitchFamily="18" charset="-120"/>
                <a:ea typeface="新細明體" panose="02020500000000000000" pitchFamily="18" charset="-120"/>
              </a:rPr>
              <a:t>和</a:t>
            </a:r>
            <a:r>
              <a:rPr lang="en-US" altLang="zh-CN" sz="1800" b="0" i="0" u="none" strike="noStrike" baseline="0" dirty="0">
                <a:latin typeface="TimesNewRomanPSMT"/>
                <a:ea typeface="新細明體" panose="02020500000000000000" pitchFamily="18" charset="-120"/>
              </a:rPr>
              <a:t>get</a:t>
            </a:r>
            <a:r>
              <a:rPr lang="zh-CN" altLang="en-US" sz="1800" b="0" i="0" u="none" strike="noStrike" baseline="0" dirty="0">
                <a:latin typeface="新細明體" panose="02020500000000000000" pitchFamily="18" charset="-120"/>
                <a:ea typeface="新細明體" panose="02020500000000000000" pitchFamily="18" charset="-120"/>
              </a:rPr>
              <a:t>函數都有四個參數，這兩個函數的第三個參數必須完全一致</a:t>
            </a:r>
            <a:endParaRPr lang="en-US" altLang="zh-CN" sz="1800" b="0" i="0" u="none" strike="noStrike" baseline="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342900" indent="-342900" algn="l">
              <a:buFont typeface="+mj-lt"/>
              <a:buAutoNum type="arabicPeriod"/>
            </a:pPr>
            <a:endParaRPr lang="en-US" altLang="zh-CN" sz="1800" b="0" i="0" u="none" strike="noStrike" baseline="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altLang="zh-CN" sz="1800" b="0" i="0" u="none" strike="noStrike" baseline="0" dirty="0">
                <a:latin typeface="TimesNewRomanPSMT"/>
                <a:ea typeface="新細明體" panose="02020500000000000000" pitchFamily="18" charset="-120"/>
              </a:rPr>
              <a:t>set</a:t>
            </a:r>
            <a:r>
              <a:rPr lang="zh-CN" altLang="en-US" sz="1800" b="0" i="0" u="none" strike="noStrike" baseline="0" dirty="0">
                <a:latin typeface="新細明體" panose="02020500000000000000" pitchFamily="18" charset="-120"/>
                <a:ea typeface="新細明體" panose="02020500000000000000" pitchFamily="18" charset="-120"/>
              </a:rPr>
              <a:t>函數的第四個參數表示要將哪個</a:t>
            </a:r>
            <a:r>
              <a:rPr lang="en-US" altLang="zh-CN" sz="1800" b="0" i="0" u="none" strike="noStrike" baseline="0" dirty="0">
                <a:latin typeface="TimesNewRomanPSMT"/>
                <a:ea typeface="新細明體" panose="02020500000000000000" pitchFamily="18" charset="-120"/>
              </a:rPr>
              <a:t>interface</a:t>
            </a:r>
            <a:r>
              <a:rPr lang="zh-CN" altLang="en-US" sz="1800" b="0" i="0" u="none" strike="noStrike" baseline="0" dirty="0">
                <a:latin typeface="新細明體" panose="02020500000000000000" pitchFamily="18" charset="-120"/>
                <a:ea typeface="新細明體" panose="02020500000000000000" pitchFamily="18" charset="-120"/>
              </a:rPr>
              <a:t>通過</a:t>
            </a:r>
            <a:r>
              <a:rPr lang="en-US" altLang="zh-CN" sz="1800" b="0" i="0" u="none" strike="noStrike" baseline="0" dirty="0" err="1">
                <a:latin typeface="TimesNewRomanPSMT"/>
                <a:ea typeface="新細明體" panose="02020500000000000000" pitchFamily="18" charset="-120"/>
              </a:rPr>
              <a:t>config_db</a:t>
            </a:r>
            <a:r>
              <a:rPr lang="zh-CN" altLang="en-US" sz="1800" b="0" i="0" u="none" strike="noStrike" baseline="0" dirty="0">
                <a:latin typeface="新細明體" panose="02020500000000000000" pitchFamily="18" charset="-120"/>
                <a:ea typeface="新細明體" panose="02020500000000000000" pitchFamily="18" charset="-120"/>
              </a:rPr>
              <a:t>傳遞給</a:t>
            </a:r>
            <a:r>
              <a:rPr lang="en-US" altLang="zh-CN" sz="1800" b="0" i="0" u="none" strike="noStrike" baseline="0" dirty="0" err="1">
                <a:latin typeface="TimesNewRomanPSMT"/>
                <a:ea typeface="新細明體" panose="02020500000000000000" pitchFamily="18" charset="-120"/>
              </a:rPr>
              <a:t>my_driver</a:t>
            </a:r>
            <a:endParaRPr lang="en-US" altLang="zh-CN" sz="1800" b="0" i="0" u="none" strike="noStrike" baseline="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342900" indent="-342900" algn="l">
              <a:buFont typeface="+mj-lt"/>
              <a:buAutoNum type="arabicPeriod"/>
            </a:pPr>
            <a:endParaRPr lang="en-US" altLang="zh-CN" sz="1800" b="0" i="0" u="none" strike="noStrike" baseline="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altLang="zh-CN" sz="1800" b="0" i="0" u="none" strike="noStrike" baseline="0" dirty="0">
                <a:latin typeface="TimesNewRomanPSMT"/>
                <a:ea typeface="新細明體" panose="02020500000000000000" pitchFamily="18" charset="-120"/>
              </a:rPr>
              <a:t>get</a:t>
            </a:r>
            <a:r>
              <a:rPr lang="zh-CN" altLang="en-US" sz="1800" b="0" i="0" u="none" strike="noStrike" baseline="0" dirty="0">
                <a:latin typeface="新細明體" panose="02020500000000000000" pitchFamily="18" charset="-120"/>
                <a:ea typeface="新細明體" panose="02020500000000000000" pitchFamily="18" charset="-120"/>
              </a:rPr>
              <a:t>函數的第四個參數表示把得到的</a:t>
            </a:r>
            <a:r>
              <a:rPr lang="en-US" altLang="zh-CN" sz="1800" b="0" i="0" u="none" strike="noStrike" baseline="0" dirty="0">
                <a:latin typeface="TimesNewRomanPSMT"/>
                <a:ea typeface="新細明體" panose="02020500000000000000" pitchFamily="18" charset="-120"/>
              </a:rPr>
              <a:t>interface</a:t>
            </a:r>
            <a:r>
              <a:rPr lang="zh-CN" altLang="en-US" sz="1800" b="0" i="0" u="none" strike="noStrike" baseline="0" dirty="0">
                <a:latin typeface="新細明體" panose="02020500000000000000" pitchFamily="18" charset="-120"/>
                <a:ea typeface="新細明體" panose="02020500000000000000" pitchFamily="18" charset="-120"/>
              </a:rPr>
              <a:t>傳遞給哪個</a:t>
            </a:r>
            <a:r>
              <a:rPr lang="en-US" altLang="zh-CN" sz="1800" b="0" i="0" u="none" strike="noStrike" baseline="0" dirty="0" err="1">
                <a:latin typeface="TimesNewRomanPSMT"/>
                <a:ea typeface="新細明體" panose="02020500000000000000" pitchFamily="18" charset="-120"/>
              </a:rPr>
              <a:t>my_driver</a:t>
            </a:r>
            <a:r>
              <a:rPr lang="zh-CN" altLang="en-US" sz="1800" b="0" i="0" u="none" strike="noStrike" baseline="0" dirty="0">
                <a:latin typeface="新細明體" panose="02020500000000000000" pitchFamily="18" charset="-120"/>
                <a:ea typeface="新細明體" panose="02020500000000000000" pitchFamily="18" charset="-120"/>
              </a:rPr>
              <a:t>的成員變數</a:t>
            </a:r>
            <a:endParaRPr lang="en-US" altLang="zh-CN" sz="1800" b="0" i="0" u="none" strike="noStrike" baseline="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342900" indent="-342900" algn="l">
              <a:buFont typeface="+mj-lt"/>
              <a:buAutoNum type="arabicPeriod"/>
            </a:pPr>
            <a:endParaRPr lang="en-US" altLang="zh-CN" sz="1800" b="0" i="0" u="none" strike="noStrike" baseline="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altLang="zh-CN" sz="1800" b="0" i="0" u="none" strike="noStrike" baseline="0" dirty="0">
                <a:latin typeface="TimesNewRomanPSMT"/>
                <a:ea typeface="新細明體" panose="02020500000000000000" pitchFamily="18" charset="-120"/>
              </a:rPr>
              <a:t>set</a:t>
            </a:r>
            <a:r>
              <a:rPr lang="zh-CN" altLang="en-US" sz="1800" b="0" i="0" u="none" strike="noStrike" baseline="0" dirty="0">
                <a:latin typeface="新細明體" panose="02020500000000000000" pitchFamily="18" charset="-120"/>
                <a:ea typeface="新細明體" panose="02020500000000000000" pitchFamily="18" charset="-120"/>
              </a:rPr>
              <a:t>函數的第二個參數表示的是路徑索引</a:t>
            </a:r>
            <a:endParaRPr lang="en-US" altLang="zh-CN" sz="1800" b="0" i="0" u="none" strike="noStrike" baseline="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342900" indent="-342900" algn="l">
              <a:buFont typeface="+mj-lt"/>
              <a:buAutoNum type="arabicPeriod"/>
            </a:pPr>
            <a:endParaRPr lang="en-US" altLang="zh-CN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zh-TW" altLang="en-US" sz="1800" b="0" i="0" u="none" strike="noStrike" baseline="0" dirty="0">
                <a:latin typeface="新細明體" panose="02020500000000000000" pitchFamily="18" charset="-120"/>
                <a:ea typeface="新細明體" panose="02020500000000000000" pitchFamily="18" charset="-120"/>
              </a:rPr>
              <a:t>在 </a:t>
            </a:r>
            <a:r>
              <a:rPr lang="en-US" altLang="zh-CN" sz="1800" b="0" i="0" u="none" strike="noStrike" baseline="0" dirty="0" err="1">
                <a:latin typeface="新細明體" panose="02020500000000000000" pitchFamily="18" charset="-120"/>
                <a:ea typeface="新細明體" panose="02020500000000000000" pitchFamily="18" charset="-120"/>
              </a:rPr>
              <a:t>top_tb</a:t>
            </a:r>
            <a:r>
              <a:rPr lang="en-US" altLang="zh-CN" sz="1800" b="0" i="0" u="none" strike="noStrike" baseline="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zh-TW" altLang="en-US" sz="1800" b="0" i="0" u="none" strike="noStrike" baseline="0" dirty="0">
                <a:latin typeface="新細明體" panose="02020500000000000000" pitchFamily="18" charset="-120"/>
                <a:ea typeface="新細明體" panose="02020500000000000000" pitchFamily="18" charset="-120"/>
              </a:rPr>
              <a:t>中通過 </a:t>
            </a:r>
            <a:r>
              <a:rPr lang="en-US" altLang="zh-CN" sz="1800" b="0" i="0" u="none" strike="noStrike" baseline="0" dirty="0" err="1">
                <a:latin typeface="新細明體" panose="02020500000000000000" pitchFamily="18" charset="-120"/>
                <a:ea typeface="新細明體" panose="02020500000000000000" pitchFamily="18" charset="-120"/>
              </a:rPr>
              <a:t>run_test</a:t>
            </a:r>
            <a:r>
              <a:rPr lang="en-US" altLang="zh-CN" sz="1800" b="0" i="0" u="none" strike="noStrike" baseline="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zh-TW" altLang="en-US" sz="1800" b="0" i="0" u="none" strike="noStrike" baseline="0" dirty="0">
                <a:latin typeface="新細明體" panose="02020500000000000000" pitchFamily="18" charset="-120"/>
                <a:ea typeface="新細明體" panose="02020500000000000000" pitchFamily="18" charset="-120"/>
              </a:rPr>
              <a:t>創建了一個 </a:t>
            </a:r>
            <a:r>
              <a:rPr lang="en-US" altLang="zh-CN" sz="1800" b="0" i="0" u="none" strike="noStrike" baseline="0" dirty="0" err="1">
                <a:latin typeface="新細明體" panose="02020500000000000000" pitchFamily="18" charset="-120"/>
                <a:ea typeface="新細明體" panose="02020500000000000000" pitchFamily="18" charset="-120"/>
              </a:rPr>
              <a:t>my_driver</a:t>
            </a:r>
            <a:r>
              <a:rPr lang="en-US" altLang="zh-CN" sz="1800" b="0" i="0" u="none" strike="noStrike" baseline="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zh-TW" altLang="en-US" sz="1800" b="0" i="0" u="none" strike="noStrike" baseline="0" dirty="0">
                <a:latin typeface="新細明體" panose="02020500000000000000" pitchFamily="18" charset="-120"/>
                <a:ea typeface="新細明體" panose="02020500000000000000" pitchFamily="18" charset="-120"/>
              </a:rPr>
              <a:t>的實例，那麼這個實例的名字是什麼呢？答案是 </a:t>
            </a:r>
            <a:r>
              <a:rPr lang="en-US" altLang="zh-CN" sz="1800" b="0" i="0" u="none" strike="noStrike" baseline="0" dirty="0" err="1">
                <a:latin typeface="新細明體" panose="02020500000000000000" pitchFamily="18" charset="-120"/>
                <a:ea typeface="新細明體" panose="02020500000000000000" pitchFamily="18" charset="-120"/>
              </a:rPr>
              <a:t>uvm_test_top</a:t>
            </a:r>
            <a:br>
              <a:rPr lang="en-US" altLang="zh-CN" dirty="0">
                <a:latin typeface="新細明體" panose="02020500000000000000" pitchFamily="18" charset="-120"/>
                <a:ea typeface="新細明體" panose="02020500000000000000" pitchFamily="18" charset="-120"/>
              </a:rPr>
            </a:br>
            <a:r>
              <a:rPr lang="en-US" altLang="zh-CN" sz="1800" b="0" i="0" u="none" strike="noStrike" baseline="0" dirty="0">
                <a:latin typeface="新細明體" panose="02020500000000000000" pitchFamily="18" charset="-120"/>
                <a:ea typeface="新細明體" panose="02020500000000000000" pitchFamily="18" charset="-120"/>
              </a:rPr>
              <a:t>UVM</a:t>
            </a:r>
            <a:r>
              <a:rPr lang="zh-TW" altLang="en-US" sz="1800" b="0" i="0" u="none" strike="noStrike" baseline="0" dirty="0">
                <a:latin typeface="新細明體" panose="02020500000000000000" pitchFamily="18" charset="-120"/>
                <a:ea typeface="新細明體" panose="02020500000000000000" pitchFamily="18" charset="-120"/>
              </a:rPr>
              <a:t>通過 </a:t>
            </a:r>
            <a:r>
              <a:rPr lang="en-US" altLang="zh-CN" sz="1800" b="0" i="0" u="none" strike="noStrike" baseline="0" dirty="0" err="1">
                <a:latin typeface="新細明體" panose="02020500000000000000" pitchFamily="18" charset="-120"/>
                <a:ea typeface="新細明體" panose="02020500000000000000" pitchFamily="18" charset="-120"/>
              </a:rPr>
              <a:t>run_test</a:t>
            </a:r>
            <a:r>
              <a:rPr lang="en-US" altLang="zh-CN" sz="1800" b="0" i="0" u="none" strike="noStrike" baseline="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zh-TW" altLang="en-US" sz="1800" b="0" i="0" u="none" strike="noStrike" baseline="0" dirty="0">
                <a:latin typeface="新細明體" panose="02020500000000000000" pitchFamily="18" charset="-120"/>
                <a:ea typeface="新細明體" panose="02020500000000000000" pitchFamily="18" charset="-120"/>
              </a:rPr>
              <a:t>語句創建一個名字為</a:t>
            </a:r>
            <a:r>
              <a:rPr lang="en-US" altLang="zh-CN" sz="1800" b="0" i="0" u="none" strike="noStrike" baseline="0" dirty="0" err="1">
                <a:latin typeface="新細明體" panose="02020500000000000000" pitchFamily="18" charset="-120"/>
                <a:ea typeface="新細明體" panose="02020500000000000000" pitchFamily="18" charset="-120"/>
              </a:rPr>
              <a:t>uvm_test_top</a:t>
            </a:r>
            <a:r>
              <a:rPr lang="zh-TW" altLang="en-US" sz="1800" b="0" i="0" u="none" strike="noStrike" baseline="0" dirty="0">
                <a:latin typeface="新細明體" panose="02020500000000000000" pitchFamily="18" charset="-120"/>
                <a:ea typeface="新細明體" panose="02020500000000000000" pitchFamily="18" charset="-120"/>
              </a:rPr>
              <a:t>的實例</a:t>
            </a:r>
            <a:endParaRPr lang="en-US" altLang="zh-CN" sz="1800" b="0" i="0" u="none" strike="noStrike" baseline="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06607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38CF80-0A59-7697-ECD6-689F0FBEF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3C51D7-627F-15B3-FB59-0BFA69A932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2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534FE51-39D9-57DB-FB3E-51F3642C5D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Basic UVM </a:t>
            </a:r>
            <a:r>
              <a:rPr lang="zh-TW" altLang="en-US" dirty="0"/>
              <a:t>驗證平台</a:t>
            </a:r>
          </a:p>
        </p:txBody>
      </p:sp>
    </p:spTree>
    <p:extLst>
      <p:ext uri="{BB962C8B-B14F-4D97-AF65-F5344CB8AC3E}">
        <p14:creationId xmlns:p14="http://schemas.microsoft.com/office/powerpoint/2010/main" val="2860226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AAA25C-5985-E42C-62C9-0351D1F9C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BB75CA-EF2B-B544-C1F6-F2A8FEED7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UVM</a:t>
            </a:r>
            <a:r>
              <a:rPr lang="zh-TW" altLang="en-US" dirty="0"/>
              <a:t> 驗證平台 </a:t>
            </a:r>
            <a:r>
              <a:rPr lang="en-US" altLang="zh-TW" dirty="0"/>
              <a:t>(1/)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3F9887-0B53-C4A4-1A9D-E46DA6276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加入以下七種項目即可組成 </a:t>
            </a:r>
            <a:r>
              <a:rPr lang="en-US" altLang="zh-TW" dirty="0"/>
              <a:t>Basic UVM </a:t>
            </a:r>
            <a:r>
              <a:rPr lang="zh-TW" altLang="en-US"/>
              <a:t>驗證平台</a:t>
            </a:r>
            <a:endParaRPr lang="en-US" altLang="zh-TW" dirty="0"/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/>
              <a:t>加入 </a:t>
            </a:r>
            <a:r>
              <a:rPr lang="en-US" altLang="zh-TW" dirty="0" err="1"/>
              <a:t>transation</a:t>
            </a:r>
            <a:endParaRPr lang="en-US" altLang="zh-TW" dirty="0"/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/>
              <a:t>加入 </a:t>
            </a:r>
            <a:r>
              <a:rPr lang="en-US" altLang="zh-TW" dirty="0"/>
              <a:t>env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/>
              <a:t>加入 </a:t>
            </a:r>
            <a:r>
              <a:rPr lang="en-US" altLang="zh-TW" dirty="0"/>
              <a:t>monitor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/>
              <a:t>封裝成 </a:t>
            </a:r>
            <a:r>
              <a:rPr lang="en-US" altLang="zh-TW" dirty="0"/>
              <a:t>agent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/>
              <a:t>加入 </a:t>
            </a:r>
            <a:r>
              <a:rPr lang="en-US" altLang="zh-TW" dirty="0"/>
              <a:t>reference model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/>
              <a:t>加入 </a:t>
            </a:r>
            <a:r>
              <a:rPr lang="en-US" altLang="zh-TW" dirty="0"/>
              <a:t>scoreboard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/>
              <a:t>加入 </a:t>
            </a:r>
            <a:r>
              <a:rPr lang="en-US" altLang="zh-TW" dirty="0" err="1"/>
              <a:t>field_automation</a:t>
            </a:r>
            <a:r>
              <a:rPr lang="zh-TW" altLang="en-US" dirty="0"/>
              <a:t> 機制</a:t>
            </a:r>
          </a:p>
        </p:txBody>
      </p:sp>
    </p:spTree>
    <p:extLst>
      <p:ext uri="{BB962C8B-B14F-4D97-AF65-F5344CB8AC3E}">
        <p14:creationId xmlns:p14="http://schemas.microsoft.com/office/powerpoint/2010/main" val="156410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413</Words>
  <Application>Microsoft Office PowerPoint</Application>
  <PresentationFormat>寬螢幕</PresentationFormat>
  <Paragraphs>60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CourierNewPSMT</vt:lpstr>
      <vt:lpstr>TimesNewRomanPSMT</vt:lpstr>
      <vt:lpstr>新細明體</vt:lpstr>
      <vt:lpstr>Aptos</vt:lpstr>
      <vt:lpstr>Aptos Display</vt:lpstr>
      <vt:lpstr>Arial</vt:lpstr>
      <vt:lpstr>Office 佈景主題</vt:lpstr>
      <vt:lpstr>UVM</vt:lpstr>
      <vt:lpstr>目錄</vt:lpstr>
      <vt:lpstr>Chapter 1</vt:lpstr>
      <vt:lpstr>UVM平台架構 (1/1)</vt:lpstr>
      <vt:lpstr>只有Driver的驗證平台 (1/2)</vt:lpstr>
      <vt:lpstr>只有Driver的驗證平台 (2/2)</vt:lpstr>
      <vt:lpstr>Chapter 2</vt:lpstr>
      <vt:lpstr>Basic UVM 驗證平台 (1/)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丞嘉 張</dc:creator>
  <cp:lastModifiedBy>丞嘉 張</cp:lastModifiedBy>
  <cp:revision>20</cp:revision>
  <dcterms:created xsi:type="dcterms:W3CDTF">2025-04-23T14:44:58Z</dcterms:created>
  <dcterms:modified xsi:type="dcterms:W3CDTF">2025-04-30T14:08:50Z</dcterms:modified>
</cp:coreProperties>
</file>