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68" r:id="rId4"/>
    <p:sldId id="258" r:id="rId5"/>
    <p:sldId id="265" r:id="rId6"/>
    <p:sldId id="266" r:id="rId7"/>
    <p:sldId id="269" r:id="rId8"/>
    <p:sldId id="270" r:id="rId9"/>
    <p:sldId id="271" r:id="rId10"/>
    <p:sldId id="272" r:id="rId11"/>
    <p:sldId id="273" r:id="rId12"/>
    <p:sldId id="276" r:id="rId13"/>
    <p:sldId id="275" r:id="rId14"/>
    <p:sldId id="278" r:id="rId15"/>
    <p:sldId id="279" r:id="rId16"/>
    <p:sldId id="280" r:id="rId17"/>
    <p:sldId id="282" r:id="rId18"/>
    <p:sldId id="281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1" r:id="rId27"/>
    <p:sldId id="292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7" r:id="rId41"/>
    <p:sldId id="306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2" r:id="rId57"/>
    <p:sldId id="323" r:id="rId58"/>
    <p:sldId id="324" r:id="rId59"/>
    <p:sldId id="325" r:id="rId60"/>
    <p:sldId id="326" r:id="rId61"/>
    <p:sldId id="327" r:id="rId62"/>
    <p:sldId id="328" r:id="rId63"/>
    <p:sldId id="329" r:id="rId64"/>
    <p:sldId id="330" r:id="rId6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364" autoAdjust="0"/>
  </p:normalViewPr>
  <p:slideViewPr>
    <p:cSldViewPr snapToGrid="0">
      <p:cViewPr varScale="1">
        <p:scale>
          <a:sx n="60" d="100"/>
          <a:sy n="60" d="100"/>
        </p:scale>
        <p:origin x="96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483A5-4075-4A6E-B921-74BFA7B8EF67}" type="datetimeFigureOut">
              <a:rPr lang="zh-TW" altLang="en-US" smtClean="0"/>
              <a:t>2025/7/1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C0058-26B9-4FCA-9360-04116FA79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069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0058-26B9-4FCA-9360-04116FA7951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743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0058-26B9-4FCA-9360-04116FA7951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55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87EC1-03B1-0E87-24E2-A3483DDB5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9B39744-C916-CBED-90A8-A5FEE5CEF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FEAB19-A7EB-4055-02A7-CEB71CDA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3B00CB-92E2-78B6-2EEF-22B6FB0F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7921C9-100C-82EE-B63D-49FD71A7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35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DC9C6D-8516-982C-3677-CA9782FC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4D726D-F039-5B82-CBE8-4B353E9E9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585758-FB58-0A85-4969-AA57D5B6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639598-9FC0-E784-A788-01EB7A6B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C6968E-6CBF-60C4-4F9D-26B19955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3D48846-5D26-23F0-EE8D-FB323CE63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352859A-3DD7-810F-8AC7-9E3DEFEDA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432F29-9E11-C0E2-A918-046695B0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48EB7E-F2CA-FCA7-1524-E2FABB08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F0CC99-897E-6239-4656-2FE4EDE6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9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20872-853D-23D7-1D6A-463DB1E0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A0DEAB-B4E4-5C7D-8558-934C77054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FBE506-5FF0-B6EB-44B4-4342E261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51B33E-6E38-C3BA-ADC3-0CA83B71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D950F9-4485-3ACB-DA23-A93C2462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228C54-36BD-D105-BD80-9C959FCC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8D84F4-26C5-4FDA-7030-5BB704FF4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4C1ECE-F101-F0A4-5200-81CFDB55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05B272-4A56-DEB5-646B-DA9A962B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9EEF02-D35C-7915-655F-B843AB12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5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C2C0D-D003-669C-99DB-E1427100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5946A5-480C-6422-EF85-77B5FD0CD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F97215-4B93-3DAD-DCBA-A1BB04961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8060F7-59F9-A14D-43D8-8A504610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D6A9AC-540C-1427-C261-CAE93225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607E7B-3ECB-4CED-70CF-4254E1AD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68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6C48C-53FA-5EA8-6CAF-5ADB5580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19889A-6A29-CD9F-D708-B271B31B3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4A2FA7-9321-18C3-DDF4-440AEB2E7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1E9FCC3-8B01-BD60-69AE-6D531228C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76C860-98D7-C724-6C4F-091689E56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1483B4D-C9B5-EC70-132B-546844BA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2025/7/1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40048C-1EF4-A376-D939-696D8E50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CB570BB-193E-D42A-AF31-EBCFB10E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21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BC2CD-7E42-FCEC-9AD1-4748DC86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A980806-30C2-87F9-E3CA-85BE4A49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2025/7/1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B7A18A1-549D-0644-F4B2-A6678FB5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F85768-6004-0472-A42E-7D982D11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66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8F9697C-B3BD-F2B6-5EF3-EE230E89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2025/7/1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0384F45-BBD5-0BAD-E933-7F44116A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8DA498-6662-FC13-E901-C3A42113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80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700D4-7075-4A53-7261-AB94956C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EF1835-2E4B-DB19-2FED-E66A4F62A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027509-F17D-6D9A-2B99-1CF3375C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4521FD-4293-76A1-477D-D994C6C98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65FA25-FDAA-10A6-2927-05AC2392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B166FE-5801-3ADC-1A7A-324AF4D8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22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5C2C72-8B44-1AAD-DF44-3C74AA7F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5DCB774-7F45-5E10-3A18-7D9642B9C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74500F-30D4-3EF2-7368-8BDF8F6DC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6F5DC9-D984-C039-9B1E-3D09C5E3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2025/7/1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906950-156B-F36A-2B67-B6479AF4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1EF77D-9320-FCA5-CBAF-20C30F7B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7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82F43F5-C069-1979-BBC4-3ABCF26B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C0A13C-FD7E-D31A-32DD-CAAE9C9D7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3F82C8-4FB1-B1FE-1890-A4FFD51EA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65240E-6CA3-4772-8803-719FF1315E51}" type="datetimeFigureOut">
              <a:rPr lang="zh-TW" altLang="en-US" smtClean="0"/>
              <a:t>2025/7/1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ABBBFC-957F-CBBF-94BE-0F13C5347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424506-B363-6610-2F6B-FB4C0863C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87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ipverify.com/systemverilog/systemverilog-enumera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AC0E-8162-7917-8E99-67AC0D7D8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err="1"/>
              <a:t>SystemVerilog</a:t>
            </a:r>
            <a:br>
              <a:rPr lang="en-US" altLang="zh-TW" sz="5400" dirty="0"/>
            </a:br>
            <a:r>
              <a:rPr lang="zh-TW" altLang="en-US" sz="5400" dirty="0"/>
              <a:t>語法學習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0D8E20-6EE1-183A-78EE-EB5EDBCEC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650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122D7-9E7E-A56B-0F4B-87FFE92A4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A0376-21A9-C903-111F-7A41AD2B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Bit, Byte, Int (2-State) (2/2)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66EF00C-3751-241D-ED05-83D5D798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宣告方式 示範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DA26FFC-B260-06FE-0E72-F5D5137097B3}"/>
              </a:ext>
            </a:extLst>
          </p:cNvPr>
          <p:cNvSpPr txBox="1"/>
          <p:nvPr/>
        </p:nvSpPr>
        <p:spPr>
          <a:xfrm>
            <a:off x="1417607" y="2324970"/>
            <a:ext cx="9356786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bit       </a:t>
            </a:r>
            <a:r>
              <a:rPr lang="zh-TW" altLang="en-US" dirty="0"/>
              <a:t>             </a:t>
            </a:r>
            <a:r>
              <a:rPr lang="en-US" altLang="zh-TW" dirty="0" err="1"/>
              <a:t>var_a</a:t>
            </a:r>
            <a:r>
              <a:rPr lang="en-US" altLang="zh-TW" dirty="0"/>
              <a:t>;       // Declare a 1 bit variable of type "bit"</a:t>
            </a:r>
          </a:p>
          <a:p>
            <a:r>
              <a:rPr lang="en-US" altLang="zh-TW" dirty="0"/>
              <a:t>  bit [3:0] </a:t>
            </a:r>
            <a:r>
              <a:rPr lang="zh-TW" altLang="en-US" dirty="0"/>
              <a:t>        </a:t>
            </a:r>
            <a:r>
              <a:rPr lang="en-US" altLang="zh-TW" dirty="0" err="1"/>
              <a:t>var_b</a:t>
            </a:r>
            <a:r>
              <a:rPr lang="en-US" altLang="zh-TW" dirty="0"/>
              <a:t>;       // Declare a 4 bit variable of type "bit“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byte         </a:t>
            </a:r>
            <a:r>
              <a:rPr lang="zh-TW" altLang="en-US" dirty="0"/>
              <a:t>     </a:t>
            </a:r>
            <a:r>
              <a:rPr lang="en-US" altLang="zh-TW" dirty="0"/>
              <a:t> </a:t>
            </a:r>
            <a:r>
              <a:rPr lang="en-US" altLang="zh-TW" dirty="0" err="1"/>
              <a:t>m_var_byte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shortint</a:t>
            </a:r>
            <a:r>
              <a:rPr lang="en-US" altLang="zh-TW" dirty="0"/>
              <a:t>       </a:t>
            </a:r>
            <a:r>
              <a:rPr lang="en-US" altLang="zh-TW" dirty="0" err="1"/>
              <a:t>m_var_shortint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int         </a:t>
            </a:r>
            <a:r>
              <a:rPr lang="zh-TW" altLang="en-US" dirty="0"/>
              <a:t>      </a:t>
            </a:r>
            <a:r>
              <a:rPr lang="en-US" altLang="zh-TW" dirty="0"/>
              <a:t>   </a:t>
            </a:r>
            <a:r>
              <a:rPr lang="en-US" altLang="zh-TW" dirty="0" err="1"/>
              <a:t>m_var_int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longint</a:t>
            </a:r>
            <a:r>
              <a:rPr lang="en-US" altLang="zh-TW" dirty="0"/>
              <a:t>        </a:t>
            </a:r>
            <a:r>
              <a:rPr lang="zh-TW" altLang="en-US" dirty="0"/>
              <a:t> </a:t>
            </a:r>
            <a:r>
              <a:rPr lang="en-US" altLang="zh-TW" dirty="0" err="1"/>
              <a:t>m_var_longint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byte unsigned  	   </a:t>
            </a:r>
            <a:r>
              <a:rPr lang="en-US" altLang="zh-TW" dirty="0" err="1"/>
              <a:t>u_byte</a:t>
            </a:r>
            <a:r>
              <a:rPr lang="en-US" altLang="zh-TW" dirty="0"/>
              <a:t>;   // Byte is set to unsigned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shortint</a:t>
            </a:r>
            <a:r>
              <a:rPr lang="en-US" altLang="zh-TW" dirty="0"/>
              <a:t> unsigned   </a:t>
            </a:r>
            <a:r>
              <a:rPr lang="en-US" altLang="zh-TW" dirty="0" err="1"/>
              <a:t>u_var_shortint</a:t>
            </a:r>
            <a:r>
              <a:rPr lang="en-US" altLang="zh-TW" dirty="0"/>
              <a:t>;</a:t>
            </a:r>
            <a:endParaRPr lang="zh-TW" altLang="en-US" dirty="0"/>
          </a:p>
          <a:p>
            <a:r>
              <a:rPr lang="zh-TW" altLang="en-US" dirty="0"/>
              <a:t>  </a:t>
            </a:r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initial begin</a:t>
            </a:r>
          </a:p>
          <a:p>
            <a:r>
              <a:rPr lang="en-US" altLang="zh-TW" dirty="0"/>
              <a:t>     </a:t>
            </a:r>
            <a:r>
              <a:rPr lang="en-US" altLang="zh-TW" dirty="0" err="1"/>
              <a:t>var_b</a:t>
            </a:r>
            <a:r>
              <a:rPr lang="en-US" altLang="zh-TW" dirty="0"/>
              <a:t> = 4'h3;  // </a:t>
            </a:r>
            <a:r>
              <a:rPr lang="zh-TW" altLang="en-US" dirty="0"/>
              <a:t>二進位 </a:t>
            </a:r>
            <a:r>
              <a:rPr lang="en-US" altLang="zh-TW" dirty="0"/>
              <a:t>0011</a:t>
            </a:r>
          </a:p>
          <a:p>
            <a:r>
              <a:rPr lang="en-US" altLang="zh-TW" dirty="0"/>
              <a:t>    $display("</a:t>
            </a:r>
            <a:r>
              <a:rPr lang="en-US" altLang="zh-TW" dirty="0" err="1"/>
              <a:t>var_b</a:t>
            </a:r>
            <a:r>
              <a:rPr lang="en-US" altLang="zh-TW" dirty="0"/>
              <a:t>=0x%0h ", </a:t>
            </a:r>
            <a:r>
              <a:rPr lang="en-US" altLang="zh-TW" dirty="0" err="1"/>
              <a:t>var_b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5512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23F09-3CD0-3E5A-C53E-1B439B5D3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196DC7-D9F9-19FD-7D45-9AED1395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 (1/3)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7AEEC20-6807-A778-2C3A-B209D26C2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宣告方式 示範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D3A5944-8FFC-3544-6562-FE0F7E2166B0}"/>
              </a:ext>
            </a:extLst>
          </p:cNvPr>
          <p:cNvSpPr txBox="1"/>
          <p:nvPr/>
        </p:nvSpPr>
        <p:spPr>
          <a:xfrm>
            <a:off x="838200" y="2405484"/>
            <a:ext cx="808870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// Declare a string variable called "dialog" to store string literals</a:t>
            </a:r>
          </a:p>
          <a:p>
            <a:r>
              <a:rPr lang="en-US" altLang="zh-TW" dirty="0"/>
              <a:t>  // Initialize the variable to "Hello!"</a:t>
            </a:r>
          </a:p>
          <a:p>
            <a:r>
              <a:rPr lang="en-US" altLang="zh-TW" dirty="0"/>
              <a:t>  string   dialog = "Hello!";</a:t>
            </a:r>
          </a:p>
          <a:p>
            <a:endParaRPr lang="en-US" altLang="zh-TW" dirty="0"/>
          </a:p>
          <a:p>
            <a:r>
              <a:rPr lang="en-US" altLang="zh-TW" dirty="0"/>
              <a:t>  initial begin</a:t>
            </a:r>
          </a:p>
          <a:p>
            <a:r>
              <a:rPr lang="en-US" altLang="zh-TW" dirty="0"/>
              <a:t>    // Display the string using %s string format</a:t>
            </a:r>
          </a:p>
          <a:p>
            <a:r>
              <a:rPr lang="en-US" altLang="zh-TW" dirty="0"/>
              <a:t>    $display ("%s", dialog);</a:t>
            </a:r>
          </a:p>
          <a:p>
            <a:endParaRPr lang="en-US" altLang="zh-TW" dirty="0"/>
          </a:p>
          <a:p>
            <a:r>
              <a:rPr lang="en-US" altLang="zh-TW" dirty="0"/>
              <a:t>    // Iterate through the string variable to identify individual characters and print</a:t>
            </a:r>
          </a:p>
          <a:p>
            <a:r>
              <a:rPr lang="en-US" altLang="zh-TW" dirty="0"/>
              <a:t>    foreach (dialog[</a:t>
            </a:r>
            <a:r>
              <a:rPr lang="en-US" altLang="zh-TW" dirty="0" err="1"/>
              <a:t>i</a:t>
            </a:r>
            <a:r>
              <a:rPr lang="en-US" altLang="zh-TW" dirty="0"/>
              <a:t>]) begin</a:t>
            </a:r>
          </a:p>
          <a:p>
            <a:r>
              <a:rPr lang="en-US" altLang="zh-TW" dirty="0"/>
              <a:t>      $display ("%s", dialog[</a:t>
            </a:r>
            <a:r>
              <a:rPr lang="en-US" altLang="zh-TW" dirty="0" err="1"/>
              <a:t>i</a:t>
            </a:r>
            <a:r>
              <a:rPr lang="en-US" altLang="zh-TW" dirty="0"/>
              <a:t>]);</a:t>
            </a:r>
          </a:p>
          <a:p>
            <a:r>
              <a:rPr lang="en-US" altLang="zh-TW" dirty="0"/>
              <a:t>    end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623C9E7-1BA2-85EA-2E8C-FF4926BEE290}"/>
              </a:ext>
            </a:extLst>
          </p:cNvPr>
          <p:cNvSpPr txBox="1"/>
          <p:nvPr/>
        </p:nvSpPr>
        <p:spPr>
          <a:xfrm>
            <a:off x="9167004" y="2405484"/>
            <a:ext cx="2553419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模擬結果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Hello!</a:t>
            </a:r>
          </a:p>
          <a:p>
            <a:r>
              <a:rPr lang="en-US" altLang="zh-TW" dirty="0"/>
              <a:t>H</a:t>
            </a:r>
          </a:p>
          <a:p>
            <a:r>
              <a:rPr lang="en-US" altLang="zh-TW" dirty="0"/>
              <a:t>e</a:t>
            </a:r>
          </a:p>
          <a:p>
            <a:r>
              <a:rPr lang="en-US" altLang="zh-TW" dirty="0"/>
              <a:t>l</a:t>
            </a:r>
          </a:p>
          <a:p>
            <a:r>
              <a:rPr lang="en-US" altLang="zh-TW" dirty="0"/>
              <a:t>l</a:t>
            </a:r>
          </a:p>
          <a:p>
            <a:r>
              <a:rPr lang="en-US" altLang="zh-TW" dirty="0"/>
              <a:t>o</a:t>
            </a:r>
          </a:p>
          <a:p>
            <a:r>
              <a:rPr lang="en-US" altLang="zh-TW" dirty="0"/>
              <a:t>!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4726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128C0-7773-014F-7C6D-62DAD2104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0D45F-CC7C-734E-DA4A-9B1F2C35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 </a:t>
            </a:r>
            <a:r>
              <a:rPr lang="en-US" altLang="zh-TW" dirty="0"/>
              <a:t>Operators (2/3)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A74415A-C5C6-2CED-3D78-7064B6BA79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44130" y="1386670"/>
            <a:ext cx="6303741" cy="5361383"/>
          </a:xfrm>
        </p:spPr>
      </p:pic>
    </p:spTree>
    <p:extLst>
      <p:ext uri="{BB962C8B-B14F-4D97-AF65-F5344CB8AC3E}">
        <p14:creationId xmlns:p14="http://schemas.microsoft.com/office/powerpoint/2010/main" val="359176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53A1B-4903-8C82-2A70-6D8158D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 </a:t>
            </a:r>
            <a:r>
              <a:rPr lang="en-US" altLang="zh-TW" dirty="0"/>
              <a:t>Methods (3/3)</a:t>
            </a:r>
            <a:endParaRPr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29B3190F-363A-C74B-0A10-528EC568D8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9847" y="1498155"/>
            <a:ext cx="6994434" cy="3861690"/>
          </a:xfrm>
          <a:ln>
            <a:solidFill>
              <a:schemeClr val="tx1"/>
            </a:solidFill>
          </a:ln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6D627C6C-8ED2-B649-C27C-D233CA673A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72378" y="2688536"/>
            <a:ext cx="5181600" cy="3957956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2483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6EE4D-680C-80BA-FC65-D72255E2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Enumeration (1/1)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1FD75-DE32-B403-DDA4-09582B5E6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Enum </a:t>
            </a:r>
            <a:r>
              <a:rPr lang="zh-TW" altLang="en-US" dirty="0"/>
              <a:t>範例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8E1A106-E83D-90FC-3E31-24BA6B943CBE}"/>
              </a:ext>
            </a:extLst>
          </p:cNvPr>
          <p:cNvSpPr txBox="1"/>
          <p:nvPr/>
        </p:nvSpPr>
        <p:spPr>
          <a:xfrm>
            <a:off x="9473240" y="6169709"/>
            <a:ext cx="150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hlinkClick r:id="rId2"/>
              </a:rPr>
              <a:t>Enum </a:t>
            </a:r>
            <a:r>
              <a:rPr lang="zh-TW" altLang="en-US" sz="1800" dirty="0">
                <a:hlinkClick r:id="rId2"/>
              </a:rPr>
              <a:t>參考</a:t>
            </a:r>
            <a:endParaRPr lang="zh-TW" altLang="en-US" sz="1800" dirty="0"/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503E45A-45DF-EE54-4754-ED22D622CFC3}"/>
              </a:ext>
            </a:extLst>
          </p:cNvPr>
          <p:cNvSpPr txBox="1"/>
          <p:nvPr/>
        </p:nvSpPr>
        <p:spPr>
          <a:xfrm>
            <a:off x="1417607" y="2324970"/>
            <a:ext cx="9356786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	// "</a:t>
            </a:r>
            <a:r>
              <a:rPr lang="en-US" altLang="zh-TW" dirty="0" err="1"/>
              <a:t>e_true_false</a:t>
            </a:r>
            <a:r>
              <a:rPr lang="en-US" altLang="zh-TW" dirty="0"/>
              <a:t>" is a new data-type with two valid values: TRUE and FALSE</a:t>
            </a:r>
          </a:p>
          <a:p>
            <a:r>
              <a:rPr lang="en-US" altLang="zh-TW" dirty="0"/>
              <a:t>	typedef </a:t>
            </a:r>
            <a:r>
              <a:rPr lang="en-US" altLang="zh-TW" dirty="0" err="1"/>
              <a:t>enum</a:t>
            </a:r>
            <a:r>
              <a:rPr lang="en-US" altLang="zh-TW" dirty="0"/>
              <a:t> {TRUE, FALSE} </a:t>
            </a:r>
            <a:r>
              <a:rPr lang="en-US" altLang="zh-TW" dirty="0" err="1"/>
              <a:t>e_true_false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	initial begin</a:t>
            </a:r>
          </a:p>
          <a:p>
            <a:r>
              <a:rPr lang="en-US" altLang="zh-TW" dirty="0"/>
              <a:t>		// Declare a variable of type "</a:t>
            </a:r>
            <a:r>
              <a:rPr lang="en-US" altLang="zh-TW" dirty="0" err="1"/>
              <a:t>e_true_false</a:t>
            </a:r>
            <a:r>
              <a:rPr lang="en-US" altLang="zh-TW" dirty="0"/>
              <a:t>" that can store TRUE or FALSE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e_true_false</a:t>
            </a:r>
            <a:r>
              <a:rPr lang="en-US" altLang="zh-TW" dirty="0"/>
              <a:t>  answer;</a:t>
            </a:r>
          </a:p>
          <a:p>
            <a:endParaRPr lang="en-US" altLang="zh-TW" dirty="0"/>
          </a:p>
          <a:p>
            <a:r>
              <a:rPr lang="en-US" altLang="zh-TW" dirty="0"/>
              <a:t>		// Assign TRUE/FALSE to the enumerated variable</a:t>
            </a:r>
          </a:p>
          <a:p>
            <a:r>
              <a:rPr lang="en-US" altLang="zh-TW" dirty="0"/>
              <a:t>		answer = TRUE;</a:t>
            </a:r>
          </a:p>
          <a:p>
            <a:endParaRPr lang="en-US" altLang="zh-TW" dirty="0"/>
          </a:p>
          <a:p>
            <a:r>
              <a:rPr lang="en-US" altLang="zh-TW" dirty="0"/>
              <a:t>		// Display string value of the variable</a:t>
            </a:r>
          </a:p>
          <a:p>
            <a:r>
              <a:rPr lang="en-US" altLang="zh-TW" dirty="0"/>
              <a:t>		$display ("answer = %s", answer.name);</a:t>
            </a:r>
          </a:p>
          <a:p>
            <a:r>
              <a:rPr lang="en-US" altLang="zh-TW" dirty="0"/>
              <a:t>	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6264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098B8-7EA2-367E-AB63-E809F1799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CA856-8763-9925-B402-5B26C293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(1/8)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524F9-F6A5-5935-E26B-D8E956CAA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分成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Packed array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Unpacked array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E5D0F8-DF84-B2E2-A2DB-C3F6905FB709}"/>
              </a:ext>
            </a:extLst>
          </p:cNvPr>
          <p:cNvSpPr txBox="1"/>
          <p:nvPr/>
        </p:nvSpPr>
        <p:spPr>
          <a:xfrm>
            <a:off x="1013604" y="3463733"/>
            <a:ext cx="10164793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	bit [7:0] 	                    </a:t>
            </a:r>
            <a:r>
              <a:rPr lang="en-US" altLang="zh-TW" dirty="0" err="1"/>
              <a:t>m_data</a:t>
            </a:r>
            <a:r>
              <a:rPr lang="en-US" altLang="zh-TW" dirty="0"/>
              <a:t>;                 	// A vector or 1D packed array</a:t>
            </a:r>
          </a:p>
          <a:p>
            <a:r>
              <a:rPr lang="en-US" altLang="zh-TW" dirty="0"/>
              <a:t>                    bit [3:0][7:0] 	m_data0;	// multidimensional packed array, 4 bytes</a:t>
            </a:r>
          </a:p>
          <a:p>
            <a:r>
              <a:rPr lang="en-US" altLang="zh-TW" dirty="0"/>
              <a:t>                    bit [2:0][3:0][7:0] 	m_data1; 	// multidimensional packed array, 12 bytes</a:t>
            </a:r>
          </a:p>
          <a:p>
            <a:endParaRPr lang="en-US" altLang="zh-TW" dirty="0"/>
          </a:p>
          <a:p>
            <a:r>
              <a:rPr lang="en-US" altLang="zh-TW" dirty="0"/>
              <a:t>                    bit                                  </a:t>
            </a:r>
            <a:r>
              <a:rPr lang="en-US" altLang="zh-TW" dirty="0" err="1"/>
              <a:t>m_mem</a:t>
            </a:r>
            <a:r>
              <a:rPr lang="en-US" altLang="zh-TW" dirty="0"/>
              <a:t> [10]; 	// Unpacked</a:t>
            </a:r>
          </a:p>
          <a:p>
            <a:r>
              <a:rPr lang="en-US" altLang="zh-TW" dirty="0"/>
              <a:t>                    byte 	                    stack0 [2][4]; 	// Unpacked  2 rows, 4 cols</a:t>
            </a:r>
          </a:p>
          <a:p>
            <a:endParaRPr lang="en-US" altLang="zh-TW" dirty="0"/>
          </a:p>
          <a:p>
            <a:r>
              <a:rPr lang="en-US" altLang="zh-TW" dirty="0"/>
              <a:t>                    bit [3:0][7:0] 	stack1 [2][4]; 	// packed + unpacked array.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8019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7E9FA-005C-A9D5-3B42-7E7A8D5C8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DDF988-CC9F-5760-154D-A20E2DB7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(2/8)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856395B-2619-A09C-EBA9-AB15C5392650}"/>
              </a:ext>
            </a:extLst>
          </p:cNvPr>
          <p:cNvGrpSpPr/>
          <p:nvPr/>
        </p:nvGrpSpPr>
        <p:grpSpPr>
          <a:xfrm>
            <a:off x="608522" y="1551209"/>
            <a:ext cx="10974956" cy="5078313"/>
            <a:chOff x="-565749" y="1538078"/>
            <a:chExt cx="10974956" cy="5078313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79327A7-CD3B-A5D8-8B9B-EC0EEAB0AC28}"/>
                </a:ext>
              </a:extLst>
            </p:cNvPr>
            <p:cNvSpPr txBox="1"/>
            <p:nvPr/>
          </p:nvSpPr>
          <p:spPr>
            <a:xfrm>
              <a:off x="-565749" y="1538078"/>
              <a:ext cx="7926957" cy="5078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module tb;</a:t>
              </a:r>
            </a:p>
            <a:p>
              <a:r>
                <a:rPr lang="en-US" altLang="zh-TW" dirty="0"/>
                <a:t>  </a:t>
              </a:r>
              <a:r>
                <a:rPr lang="zh-TW" altLang="en-US" dirty="0"/>
                <a:t>                  </a:t>
              </a:r>
              <a:r>
                <a:rPr lang="en-US" altLang="zh-TW" dirty="0"/>
                <a:t>bit [3:0][7:0] 	stack [2][4]; 		// 2 rows, 4 cols</a:t>
              </a:r>
            </a:p>
            <a:p>
              <a:endParaRPr lang="en-US" altLang="zh-TW" dirty="0"/>
            </a:p>
            <a:p>
              <a:r>
                <a:rPr lang="en-US" altLang="zh-TW" dirty="0"/>
                <a:t>	initial begin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// Assign random values to each slot of the stack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foreach (stack[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])</a:t>
              </a:r>
            </a:p>
            <a:p>
              <a:r>
                <a:rPr lang="en-US" altLang="zh-TW" dirty="0"/>
                <a:t>          </a:t>
              </a:r>
              <a:r>
                <a:rPr lang="zh-TW" altLang="en-US" dirty="0"/>
                <a:t>                   </a:t>
              </a:r>
              <a:r>
                <a:rPr lang="en-US" altLang="zh-TW" dirty="0"/>
                <a:t>foreach (stack[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][j]) begin</a:t>
              </a:r>
            </a:p>
            <a:p>
              <a:r>
                <a:rPr lang="en-US" altLang="zh-TW" dirty="0"/>
                <a:t>            </a:t>
              </a:r>
              <a:r>
                <a:rPr lang="zh-TW" altLang="en-US" dirty="0"/>
                <a:t>                    </a:t>
              </a:r>
              <a:r>
                <a:rPr lang="en-US" altLang="zh-TW" dirty="0"/>
                <a:t>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 = $random;</a:t>
              </a:r>
            </a:p>
            <a:p>
              <a:r>
                <a:rPr lang="en-US" altLang="zh-TW" dirty="0"/>
                <a:t>            </a:t>
              </a:r>
              <a:r>
                <a:rPr lang="zh-TW" altLang="en-US" dirty="0"/>
                <a:t>                    </a:t>
              </a:r>
              <a:r>
                <a:rPr lang="en-US" altLang="zh-TW" dirty="0"/>
                <a:t>$display ("stack[%0d][%0d] = 0x%0h", </a:t>
              </a:r>
              <a:r>
                <a:rPr lang="en-US" altLang="zh-TW" dirty="0" err="1"/>
                <a:t>i</a:t>
              </a:r>
              <a:r>
                <a:rPr lang="en-US" altLang="zh-TW" dirty="0"/>
                <a:t>, j, 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][j]);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  </a:t>
              </a:r>
              <a:r>
                <a:rPr lang="en-US" altLang="zh-TW" dirty="0"/>
                <a:t>end</a:t>
              </a:r>
            </a:p>
            <a:p>
              <a:endParaRPr lang="en-US" altLang="zh-TW" dirty="0"/>
            </a:p>
            <a:p>
              <a:r>
                <a:rPr lang="zh-TW" altLang="en-US" dirty="0"/>
                <a:t>                           </a:t>
              </a:r>
              <a:r>
                <a:rPr lang="en-US" altLang="zh-TW" dirty="0"/>
                <a:t>// Print contents of the stack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$display ("stack = %p", stack);</a:t>
              </a:r>
            </a:p>
            <a:p>
              <a:endParaRPr lang="en-US" altLang="zh-TW" dirty="0"/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</a:t>
              </a:r>
              <a:r>
                <a:rPr lang="en-US" altLang="zh-TW" dirty="0"/>
                <a:t>// Print content of a given index</a:t>
              </a:r>
            </a:p>
            <a:p>
              <a:r>
                <a:rPr lang="en-US" altLang="zh-TW" dirty="0"/>
                <a:t>        </a:t>
              </a:r>
              <a:r>
                <a:rPr lang="zh-TW" altLang="en-US" dirty="0"/>
                <a:t>                  </a:t>
              </a:r>
              <a:r>
                <a:rPr lang="en-US" altLang="zh-TW" dirty="0"/>
                <a:t>$display("stack[0][0][2] = 0x%0h", stack[0][0][2]);</a:t>
              </a:r>
            </a:p>
            <a:p>
              <a:r>
                <a:rPr lang="zh-TW" altLang="en-US" dirty="0"/>
                <a:t>                   </a:t>
              </a:r>
              <a:r>
                <a:rPr lang="en-US" altLang="zh-TW" dirty="0"/>
                <a:t>end</a:t>
              </a:r>
            </a:p>
            <a:p>
              <a:r>
                <a:rPr lang="en-US" altLang="zh-TW" dirty="0" err="1"/>
                <a:t>endmodule</a:t>
              </a:r>
              <a:endParaRPr lang="zh-TW" altLang="en-US" dirty="0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A533A299-FEFE-ED8A-5CAE-4009044AB696}"/>
                </a:ext>
              </a:extLst>
            </p:cNvPr>
            <p:cNvSpPr txBox="1"/>
            <p:nvPr/>
          </p:nvSpPr>
          <p:spPr>
            <a:xfrm>
              <a:off x="7599872" y="1538078"/>
              <a:ext cx="2809335" cy="5078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模擬結果</a:t>
              </a:r>
              <a:r>
                <a:rPr lang="en-US" altLang="zh-TW" dirty="0"/>
                <a:t>:</a:t>
              </a:r>
            </a:p>
            <a:p>
              <a:r>
                <a:rPr lang="en-US" altLang="zh-TW" dirty="0"/>
                <a:t>stack[0][0] = 0x12153524</a:t>
              </a:r>
            </a:p>
            <a:p>
              <a:r>
                <a:rPr lang="en-US" altLang="zh-TW" dirty="0"/>
                <a:t>stack[0][1] = 0xc0895e81</a:t>
              </a:r>
            </a:p>
            <a:p>
              <a:r>
                <a:rPr lang="en-US" altLang="zh-TW" dirty="0"/>
                <a:t>stack[0][2] = 0x8484d609</a:t>
              </a:r>
            </a:p>
            <a:p>
              <a:r>
                <a:rPr lang="en-US" altLang="zh-TW" dirty="0"/>
                <a:t>stack[0][3] = 0xb1f05663</a:t>
              </a:r>
            </a:p>
            <a:p>
              <a:r>
                <a:rPr lang="en-US" altLang="zh-TW" dirty="0"/>
                <a:t>stack[1][0] = 0x6b97b0d</a:t>
              </a:r>
            </a:p>
            <a:p>
              <a:r>
                <a:rPr lang="en-US" altLang="zh-TW" dirty="0"/>
                <a:t>stack[1][1] = 0x46df998d</a:t>
              </a:r>
            </a:p>
            <a:p>
              <a:r>
                <a:rPr lang="en-US" altLang="zh-TW" dirty="0"/>
                <a:t>stack[1][2] = 0xb2c28465</a:t>
              </a:r>
            </a:p>
            <a:p>
              <a:r>
                <a:rPr lang="en-US" altLang="zh-TW" dirty="0"/>
                <a:t>stack[1][3] = 0x89375212</a:t>
              </a:r>
            </a:p>
            <a:p>
              <a:r>
                <a:rPr lang="en-US" altLang="zh-TW" dirty="0"/>
                <a:t>stack = '{'{'h12153524, 'hc0895e81, 'h8484d609, 'hb1f05663}, '{'h6b97b0d, 'h46df998d, 'hb2c28465, 'h89375212}}</a:t>
              </a:r>
            </a:p>
            <a:p>
              <a:r>
                <a:rPr lang="en-US" altLang="zh-TW" dirty="0">
                  <a:highlight>
                    <a:srgbClr val="FFFF00"/>
                  </a:highlight>
                </a:rPr>
                <a:t>stack[0][0][2] = 0x15</a:t>
              </a:r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zh-TW" altLang="en-US" dirty="0"/>
            </a:p>
          </p:txBody>
        </p:sp>
      </p:grp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AE95A6A-DCF1-82B0-9656-C1AF20E12D40}"/>
              </a:ext>
            </a:extLst>
          </p:cNvPr>
          <p:cNvCxnSpPr/>
          <p:nvPr/>
        </p:nvCxnSpPr>
        <p:spPr>
          <a:xfrm>
            <a:off x="10394830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5D36927-5663-5A10-D160-7A30D91BED52}"/>
              </a:ext>
            </a:extLst>
          </p:cNvPr>
          <p:cNvCxnSpPr/>
          <p:nvPr/>
        </p:nvCxnSpPr>
        <p:spPr>
          <a:xfrm>
            <a:off x="10639245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1C59BB9-73FA-105E-F7C2-0AE51EBB7D8A}"/>
              </a:ext>
            </a:extLst>
          </p:cNvPr>
          <p:cNvCxnSpPr/>
          <p:nvPr/>
        </p:nvCxnSpPr>
        <p:spPr>
          <a:xfrm>
            <a:off x="10866407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B368027-8A80-0071-F9CA-BDDDCA8EA70E}"/>
              </a:ext>
            </a:extLst>
          </p:cNvPr>
          <p:cNvCxnSpPr/>
          <p:nvPr/>
        </p:nvCxnSpPr>
        <p:spPr>
          <a:xfrm>
            <a:off x="11110822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C5F3B59-976F-8F8A-CF11-CE0AA0EEA29F}"/>
              </a:ext>
            </a:extLst>
          </p:cNvPr>
          <p:cNvCxnSpPr/>
          <p:nvPr/>
        </p:nvCxnSpPr>
        <p:spPr>
          <a:xfrm flipV="1">
            <a:off x="11291977" y="1311215"/>
            <a:ext cx="129397" cy="595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390347A-C282-DC94-5056-DF6ED6F35733}"/>
              </a:ext>
            </a:extLst>
          </p:cNvPr>
          <p:cNvSpPr txBox="1"/>
          <p:nvPr/>
        </p:nvSpPr>
        <p:spPr>
          <a:xfrm>
            <a:off x="11201399" y="1027906"/>
            <a:ext cx="109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stack[0][0][0]</a:t>
            </a:r>
            <a:endParaRPr lang="zh-TW" altLang="en-US" sz="12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2516802-8AF6-5199-FBFB-2AC9E6077AD5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10973383" y="920954"/>
            <a:ext cx="43088" cy="968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0462D1F-E436-0B24-95A4-26899AA01F3C}"/>
              </a:ext>
            </a:extLst>
          </p:cNvPr>
          <p:cNvSpPr txBox="1"/>
          <p:nvPr/>
        </p:nvSpPr>
        <p:spPr>
          <a:xfrm>
            <a:off x="10469592" y="643955"/>
            <a:ext cx="109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stack[0][0][1]</a:t>
            </a:r>
            <a:endParaRPr lang="zh-TW" altLang="en-US" sz="120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625D852-9F5C-12A4-D014-32817629B9B8}"/>
              </a:ext>
            </a:extLst>
          </p:cNvPr>
          <p:cNvCxnSpPr>
            <a:cxnSpLocks/>
          </p:cNvCxnSpPr>
          <p:nvPr/>
        </p:nvCxnSpPr>
        <p:spPr>
          <a:xfrm flipH="1" flipV="1">
            <a:off x="10260043" y="1130446"/>
            <a:ext cx="446504" cy="758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9CA675F-6D7F-467E-2B93-96F1C78195D7}"/>
              </a:ext>
            </a:extLst>
          </p:cNvPr>
          <p:cNvSpPr txBox="1"/>
          <p:nvPr/>
        </p:nvSpPr>
        <p:spPr>
          <a:xfrm>
            <a:off x="9394344" y="819827"/>
            <a:ext cx="109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stack[0][0][2]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46634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35AED5-9DDE-D4E0-2C2A-3FD021E05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Dynamic Array </a:t>
            </a:r>
            <a:r>
              <a:rPr lang="zh-TW" altLang="en-US" dirty="0"/>
              <a:t>類似 </a:t>
            </a:r>
            <a:r>
              <a:rPr lang="en-US" altLang="zh-TW" dirty="0"/>
              <a:t>C++</a:t>
            </a:r>
            <a:r>
              <a:rPr lang="zh-TW" altLang="en-US" dirty="0"/>
              <a:t> 的 </a:t>
            </a:r>
            <a:r>
              <a:rPr lang="en-US" altLang="zh-TW" dirty="0"/>
              <a:t>new (</a:t>
            </a:r>
            <a:r>
              <a:rPr lang="zh-TW" altLang="en-US" dirty="0"/>
              <a:t>動態記憶體配置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可以在</a:t>
            </a:r>
            <a:r>
              <a:rPr lang="en-US" altLang="zh-TW" dirty="0"/>
              <a:t>run time</a:t>
            </a:r>
            <a:r>
              <a:rPr lang="zh-TW" altLang="en-US" dirty="0"/>
              <a:t>時，</a:t>
            </a:r>
            <a:r>
              <a:rPr lang="en-US" altLang="zh-TW" dirty="0"/>
              <a:t>create</a:t>
            </a:r>
            <a:r>
              <a:rPr lang="zh-TW" altLang="en-US" dirty="0"/>
              <a:t>出</a:t>
            </a:r>
            <a:r>
              <a:rPr lang="en-US" altLang="zh-TW" dirty="0"/>
              <a:t>array</a:t>
            </a:r>
            <a:r>
              <a:rPr lang="zh-TW" altLang="en-US" dirty="0"/>
              <a:t>的大小 </a:t>
            </a:r>
            <a:r>
              <a:rPr lang="en-US" altLang="zh-TW" dirty="0"/>
              <a:t>or </a:t>
            </a:r>
            <a:r>
              <a:rPr lang="zh-TW" altLang="en-US" dirty="0"/>
              <a:t>新增大小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4A670BA-9B72-D2F6-CAE4-AB93EC68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Dynamic Array (3/8)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912AB8-C121-C4F0-FEEB-0536760F29D4}"/>
              </a:ext>
            </a:extLst>
          </p:cNvPr>
          <p:cNvSpPr txBox="1"/>
          <p:nvPr/>
        </p:nvSpPr>
        <p:spPr>
          <a:xfrm>
            <a:off x="838200" y="3107333"/>
            <a:ext cx="6927274" cy="3385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module tb;</a:t>
            </a:r>
          </a:p>
          <a:p>
            <a:r>
              <a:rPr lang="en-US" altLang="zh-TW" sz="1600" dirty="0"/>
              <a:t>	// Create a dynamic array that can hold elements of type int</a:t>
            </a:r>
          </a:p>
          <a:p>
            <a:r>
              <a:rPr lang="en-US" altLang="zh-TW" sz="1600" dirty="0"/>
              <a:t>	int 	array [];</a:t>
            </a:r>
          </a:p>
          <a:p>
            <a:endParaRPr lang="en-US" altLang="zh-TW" sz="1600" dirty="0"/>
          </a:p>
          <a:p>
            <a:r>
              <a:rPr lang="en-US" altLang="zh-TW" sz="1600" dirty="0"/>
              <a:t>	initial begin</a:t>
            </a:r>
          </a:p>
          <a:p>
            <a:r>
              <a:rPr lang="en-US" altLang="zh-TW" sz="1600" dirty="0"/>
              <a:t>		// Create a size for the dynamic array -&gt; size here is 5</a:t>
            </a:r>
          </a:p>
          <a:p>
            <a:r>
              <a:rPr lang="en-US" altLang="zh-TW" sz="1600" dirty="0"/>
              <a:t>		// so that it can hold 5 values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>
                <a:solidFill>
                  <a:srgbClr val="FF0000"/>
                </a:solidFill>
              </a:rPr>
              <a:t>array = new [5];</a:t>
            </a:r>
          </a:p>
          <a:p>
            <a:endParaRPr lang="en-US" altLang="zh-TW" sz="1600" dirty="0"/>
          </a:p>
          <a:p>
            <a:r>
              <a:rPr lang="en-US" altLang="zh-TW" sz="1600" dirty="0"/>
              <a:t>		// Initialize the array with five values</a:t>
            </a:r>
          </a:p>
          <a:p>
            <a:r>
              <a:rPr lang="en-US" altLang="zh-TW" sz="1600" dirty="0"/>
              <a:t>		array = '{31, 67, 10, 4, 99};</a:t>
            </a:r>
          </a:p>
          <a:p>
            <a:r>
              <a:rPr lang="en-US" altLang="zh-TW" sz="1600" dirty="0"/>
              <a:t>	end</a:t>
            </a:r>
          </a:p>
          <a:p>
            <a:r>
              <a:rPr lang="en-US" altLang="zh-TW" sz="1600" dirty="0" err="1"/>
              <a:t>endmodule</a:t>
            </a:r>
            <a:endParaRPr lang="zh-TW" altLang="en-US" sz="16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0802171-BDA9-F34D-CD19-40D9F5F92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991894"/>
            <a:ext cx="5924550" cy="1343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0102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34186-4C1C-9528-D991-CFD9BE857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59ED8B-87F8-F81B-2583-13E66A49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Array (4/8)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360DB0-9A54-92B5-E329-0017F35FA225}"/>
              </a:ext>
            </a:extLst>
          </p:cNvPr>
          <p:cNvSpPr txBox="1"/>
          <p:nvPr/>
        </p:nvSpPr>
        <p:spPr>
          <a:xfrm>
            <a:off x="968738" y="1354935"/>
            <a:ext cx="7066897" cy="5447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module tb;</a:t>
            </a:r>
          </a:p>
          <a:p>
            <a:r>
              <a:rPr lang="en-US" altLang="zh-TW" sz="1200" dirty="0"/>
              <a:t>	// Create two dynamic arrays of type int</a:t>
            </a:r>
          </a:p>
          <a:p>
            <a:r>
              <a:rPr lang="en-US" altLang="zh-TW" sz="1200" dirty="0"/>
              <a:t>	int array [];</a:t>
            </a:r>
          </a:p>
          <a:p>
            <a:r>
              <a:rPr lang="en-US" altLang="zh-TW" sz="1200" dirty="0"/>
              <a:t>	int id [];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initial begin</a:t>
            </a:r>
          </a:p>
          <a:p>
            <a:r>
              <a:rPr lang="en-US" altLang="zh-TW" sz="1200" dirty="0"/>
              <a:t>		// Allocate 5 memory locations to "array" and initialize with values</a:t>
            </a:r>
          </a:p>
          <a:p>
            <a:r>
              <a:rPr lang="en-US" altLang="zh-TW" sz="1200" dirty="0"/>
              <a:t>		array = new [5];</a:t>
            </a:r>
          </a:p>
          <a:p>
            <a:r>
              <a:rPr lang="en-US" altLang="zh-TW" sz="1200" dirty="0"/>
              <a:t>		array = '{1, 2, 3, 4, 5};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Point "id" to "array"</a:t>
            </a:r>
          </a:p>
          <a:p>
            <a:r>
              <a:rPr lang="en-US" altLang="zh-TW" sz="1200" dirty="0"/>
              <a:t>		id = array;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contents of "id"</a:t>
            </a:r>
          </a:p>
          <a:p>
            <a:r>
              <a:rPr lang="en-US" altLang="zh-TW" sz="1200" dirty="0"/>
              <a:t>		$display ("id = %p", 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Grow size by 1 and copy existing elements to the new </a:t>
            </a:r>
            <a:r>
              <a:rPr lang="en-US" altLang="zh-TW" sz="1200" dirty="0" err="1"/>
              <a:t>dyn.Array</a:t>
            </a:r>
            <a:r>
              <a:rPr lang="en-US" altLang="zh-TW" sz="1200" dirty="0"/>
              <a:t> "id"</a:t>
            </a:r>
          </a:p>
          <a:p>
            <a:r>
              <a:rPr lang="en-US" altLang="zh-TW" sz="1200" dirty="0"/>
              <a:t>		id = new [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+ 1] (id);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Assign value 6 to the newly added location [index 5]</a:t>
            </a:r>
          </a:p>
          <a:p>
            <a:r>
              <a:rPr lang="en-US" altLang="zh-TW" sz="1200" dirty="0"/>
              <a:t>		id [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- 1] = 6;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contents of new "id"</a:t>
            </a:r>
          </a:p>
          <a:p>
            <a:r>
              <a:rPr lang="en-US" altLang="zh-TW" sz="1200" dirty="0"/>
              <a:t>		$display ("New id = %p", 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size of both arrays</a:t>
            </a:r>
          </a:p>
          <a:p>
            <a:r>
              <a:rPr lang="en-US" altLang="zh-TW" sz="1200" dirty="0"/>
              <a:t>		$display ("</a:t>
            </a:r>
            <a:r>
              <a:rPr lang="en-US" altLang="zh-TW" sz="1200" dirty="0" err="1"/>
              <a:t>array.size</a:t>
            </a:r>
            <a:r>
              <a:rPr lang="en-US" altLang="zh-TW" sz="1200" dirty="0"/>
              <a:t>() = %0d, 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= %0d", </a:t>
            </a:r>
            <a:r>
              <a:rPr lang="en-US" altLang="zh-TW" sz="1200" dirty="0" err="1"/>
              <a:t>array.size</a:t>
            </a:r>
            <a:r>
              <a:rPr lang="en-US" altLang="zh-TW" sz="1200" dirty="0"/>
              <a:t>(), 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());</a:t>
            </a:r>
          </a:p>
          <a:p>
            <a:r>
              <a:rPr lang="en-US" altLang="zh-TW" sz="1200" dirty="0"/>
              <a:t>	end</a:t>
            </a:r>
          </a:p>
          <a:p>
            <a:r>
              <a:rPr lang="en-US" altLang="zh-TW" sz="1200" dirty="0" err="1"/>
              <a:t>endmodule</a:t>
            </a:r>
            <a:endParaRPr lang="zh-TW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310A429-3BC8-C042-117F-D9A855FDB43F}"/>
              </a:ext>
            </a:extLst>
          </p:cNvPr>
          <p:cNvSpPr txBox="1"/>
          <p:nvPr/>
        </p:nvSpPr>
        <p:spPr>
          <a:xfrm>
            <a:off x="8223750" y="1354935"/>
            <a:ext cx="2809335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模擬結果</a:t>
            </a:r>
            <a:endParaRPr lang="en-US" altLang="zh-TW" dirty="0"/>
          </a:p>
          <a:p>
            <a:r>
              <a:rPr lang="en-US" altLang="zh-TW" dirty="0"/>
              <a:t>id = '{1, 2, 3, 4, 5}</a:t>
            </a:r>
          </a:p>
          <a:p>
            <a:r>
              <a:rPr lang="en-US" altLang="zh-TW" dirty="0"/>
              <a:t>New id = '{1, 2, 3, 4, 5, 6}</a:t>
            </a:r>
          </a:p>
          <a:p>
            <a:r>
              <a:rPr lang="en-US" altLang="zh-TW" dirty="0" err="1"/>
              <a:t>array.size</a:t>
            </a:r>
            <a:r>
              <a:rPr lang="en-US" altLang="zh-TW" dirty="0"/>
              <a:t>() = 5</a:t>
            </a:r>
          </a:p>
          <a:p>
            <a:r>
              <a:rPr lang="en-US" altLang="zh-TW" dirty="0"/>
              <a:t>, </a:t>
            </a:r>
            <a:r>
              <a:rPr lang="en-US" altLang="zh-TW" dirty="0" err="1"/>
              <a:t>id.size</a:t>
            </a:r>
            <a:r>
              <a:rPr lang="en-US" altLang="zh-TW" dirty="0"/>
              <a:t>() = 6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56418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8A952-3034-8E15-7129-AD9D21F96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A49978-7B56-AE40-5A32-0FB1E5D75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associative array</a:t>
            </a:r>
            <a:r>
              <a:rPr lang="zh-TW" altLang="en-US" dirty="0"/>
              <a:t> 類似 </a:t>
            </a:r>
            <a:r>
              <a:rPr lang="en-US" altLang="zh-TW" dirty="0"/>
              <a:t>C++</a:t>
            </a:r>
            <a:r>
              <a:rPr lang="zh-TW" altLang="en-US" dirty="0"/>
              <a:t> 的 </a:t>
            </a:r>
            <a:r>
              <a:rPr lang="en-US" altLang="zh-TW" dirty="0"/>
              <a:t>map() or python </a:t>
            </a:r>
            <a:r>
              <a:rPr lang="zh-TW" altLang="en-US" dirty="0"/>
              <a:t>的 </a:t>
            </a:r>
            <a:r>
              <a:rPr lang="en-US" altLang="zh-TW" dirty="0" err="1"/>
              <a:t>dict</a:t>
            </a:r>
            <a:r>
              <a:rPr lang="en-US" altLang="zh-TW" dirty="0"/>
              <a:t>()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ED710F3-B962-6D76-30DE-67F72144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Associative array(5/8)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75D0079-E1BB-2533-3B5C-19B90E539674}"/>
              </a:ext>
            </a:extLst>
          </p:cNvPr>
          <p:cNvSpPr txBox="1"/>
          <p:nvPr/>
        </p:nvSpPr>
        <p:spPr>
          <a:xfrm>
            <a:off x="2649682" y="2522557"/>
            <a:ext cx="689263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module tb;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int   	array1 [int]; 		// An integer array with integer index</a:t>
            </a:r>
          </a:p>
          <a:p>
            <a:r>
              <a:rPr lang="en-US" altLang="zh-TW" sz="1400" dirty="0"/>
              <a:t>	int   	array2 [string]; 	// An integer array with string index</a:t>
            </a:r>
          </a:p>
          <a:p>
            <a:r>
              <a:rPr lang="en-US" altLang="zh-TW" sz="1400" dirty="0"/>
              <a:t>	string  array3 [string]; 		// A string array with string index</a:t>
            </a:r>
          </a:p>
          <a:p>
            <a:endParaRPr lang="en-US" altLang="zh-TW" sz="1400" dirty="0"/>
          </a:p>
          <a:p>
            <a:r>
              <a:rPr lang="en-US" altLang="zh-TW" sz="1400" dirty="0"/>
              <a:t>  	initial begin</a:t>
            </a:r>
          </a:p>
          <a:p>
            <a:r>
              <a:rPr lang="en-US" altLang="zh-TW" sz="1400" dirty="0"/>
              <a:t>      	     // Initialize each dynamic array with some values</a:t>
            </a:r>
          </a:p>
          <a:p>
            <a:r>
              <a:rPr lang="en-US" altLang="zh-TW" sz="1400" dirty="0"/>
              <a:t>    	     array1 = '{ 1 : 22,</a:t>
            </a:r>
          </a:p>
          <a:p>
            <a:r>
              <a:rPr lang="en-US" altLang="zh-TW" sz="1400" dirty="0"/>
              <a:t>	            	6 : 34 };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    array2 = '{ "Ross" : 100,</a:t>
            </a:r>
          </a:p>
          <a:p>
            <a:r>
              <a:rPr lang="en-US" altLang="zh-TW" sz="1400" dirty="0"/>
              <a:t>	            	"Joey" : 60 };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    array3 = '{ "Apples" : "Oranges",</a:t>
            </a:r>
          </a:p>
          <a:p>
            <a:r>
              <a:rPr lang="en-US" altLang="zh-TW" sz="1400" dirty="0"/>
              <a:t>	            	"Pears" : "44" };</a:t>
            </a:r>
          </a:p>
          <a:p>
            <a:r>
              <a:rPr lang="en-US" altLang="zh-TW" sz="1400" dirty="0"/>
              <a:t>                          end</a:t>
            </a:r>
          </a:p>
          <a:p>
            <a:r>
              <a:rPr lang="en-US" altLang="zh-TW" sz="1400" dirty="0" err="1"/>
              <a:t>endmodule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5462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192E22-3468-B228-B29C-2063267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EDC8AE-9B6C-8EA9-9515-481388EB4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Data_Type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Control_Flow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Processes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Communication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Constraints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Functional Coverage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4594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B4B05-5574-3C5C-1C1E-6261A62A5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94D621F-E173-836F-D8BA-2605DEFDC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0104" y="1942161"/>
            <a:ext cx="8831792" cy="4453731"/>
          </a:xfr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6F346C3A-D656-F393-93BB-A9693089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Associative array(6/8)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9756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BDD3F-936F-0597-D66A-2274D1199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C36FBCC-42AD-2F92-154A-FA89BB493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Array Manipulation Methods(7/8)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B68FF04-4936-A445-BAD7-89C531628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40" y="1358861"/>
            <a:ext cx="7945582" cy="3118009"/>
          </a:xfr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6B9BD61-B0CC-4EAA-D6AE-4CCDCA10E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40" y="4579793"/>
            <a:ext cx="7800975" cy="2181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154B4F1-2966-812A-889D-B920C55A4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84424"/>
            <a:ext cx="5879824" cy="2181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9018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31DD3-F59A-48D7-E596-283C589C5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2C9D96A-4FC1-BD66-7AC9-AE314805F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Array Manipulation Methods(8/8)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D73A48-3EF9-C4A5-2F98-613D06358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以上 </a:t>
            </a:r>
            <a:r>
              <a:rPr lang="en-US" altLang="zh-TW" dirty="0"/>
              <a:t>Method </a:t>
            </a:r>
            <a:r>
              <a:rPr lang="zh-TW" altLang="en-US" dirty="0"/>
              <a:t>可以搭配 </a:t>
            </a:r>
            <a:r>
              <a:rPr lang="en-US" altLang="zh-TW" dirty="0"/>
              <a:t>with()</a:t>
            </a:r>
            <a:r>
              <a:rPr lang="zh-TW" altLang="en-US" dirty="0"/>
              <a:t>，去篩選出想要的結果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E4B93D0-4F56-F3D8-6E27-37ED01B6638C}"/>
              </a:ext>
            </a:extLst>
          </p:cNvPr>
          <p:cNvGrpSpPr/>
          <p:nvPr/>
        </p:nvGrpSpPr>
        <p:grpSpPr>
          <a:xfrm>
            <a:off x="2379518" y="2292120"/>
            <a:ext cx="7432964" cy="4524315"/>
            <a:chOff x="1052943" y="2292120"/>
            <a:chExt cx="7432964" cy="4524315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8DEE115E-547A-C5E4-D05C-0FDB7AA153AC}"/>
                </a:ext>
              </a:extLst>
            </p:cNvPr>
            <p:cNvSpPr txBox="1"/>
            <p:nvPr/>
          </p:nvSpPr>
          <p:spPr>
            <a:xfrm>
              <a:off x="1052943" y="2292120"/>
              <a:ext cx="4364184" cy="452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module tb;</a:t>
              </a:r>
            </a:p>
            <a:p>
              <a:r>
                <a:rPr lang="en-US" altLang="zh-TW" sz="1200" dirty="0"/>
                <a:t>  int array[9] = '{4, 7, 2, 5, 7, 1, 6, 3, 1};</a:t>
              </a:r>
            </a:p>
            <a:p>
              <a:r>
                <a:rPr lang="en-US" altLang="zh-TW" sz="1200" dirty="0"/>
                <a:t>  int res[$];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initial begin</a:t>
              </a:r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</a:t>
              </a:r>
              <a:r>
                <a:rPr lang="en-US" altLang="zh-TW" sz="1200" dirty="0"/>
                <a:t>(x) with (x &gt; 3);</a:t>
              </a:r>
            </a:p>
            <a:p>
              <a:r>
                <a:rPr lang="en-US" altLang="zh-TW" sz="1200" dirty="0"/>
                <a:t>    $display ("find(x)   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array.find_index</a:t>
              </a:r>
              <a:r>
                <a:rPr lang="en-US" altLang="zh-TW" sz="1200" dirty="0"/>
                <a:t> with (item == 4);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find_index</a:t>
              </a:r>
              <a:r>
                <a:rPr lang="en-US" altLang="zh-TW" sz="1200" dirty="0"/>
                <a:t>      : res[%0d] = 4", res[0]);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array.find_first</a:t>
              </a:r>
              <a:r>
                <a:rPr lang="en-US" altLang="zh-TW" sz="1200" dirty="0"/>
                <a:t> with (item &lt; 5 &amp; item &gt;=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find_first</a:t>
              </a:r>
              <a:r>
                <a:rPr lang="en-US" altLang="zh-TW" sz="1200" dirty="0"/>
                <a:t>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array.find_first_index</a:t>
              </a:r>
              <a:r>
                <a:rPr lang="en-US" altLang="zh-TW" sz="1200" dirty="0"/>
                <a:t>(x) with (x &gt; 5);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find_first_index</a:t>
              </a:r>
              <a:r>
                <a:rPr lang="en-US" altLang="zh-TW" sz="1200" dirty="0"/>
                <a:t>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array.find_last</a:t>
              </a:r>
              <a:r>
                <a:rPr lang="en-US" altLang="zh-TW" sz="1200" dirty="0"/>
                <a:t> with (item &lt;= 7 &amp; item &gt;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find_last</a:t>
              </a:r>
              <a:r>
                <a:rPr lang="en-US" altLang="zh-TW" sz="1200" dirty="0"/>
                <a:t> 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array.find_last_index</a:t>
              </a:r>
              <a:r>
                <a:rPr lang="en-US" altLang="zh-TW" sz="1200" dirty="0"/>
                <a:t>(x) with (x &lt;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find_last_index</a:t>
              </a:r>
              <a:r>
                <a:rPr lang="en-US" altLang="zh-TW" sz="1200" dirty="0"/>
                <a:t> : %p", res);</a:t>
              </a:r>
            </a:p>
            <a:p>
              <a:r>
                <a:rPr lang="en-US" altLang="zh-TW" sz="1200" dirty="0"/>
                <a:t>  end</a:t>
              </a:r>
            </a:p>
            <a:p>
              <a:r>
                <a:rPr lang="en-US" altLang="zh-TW" sz="1200" dirty="0" err="1"/>
                <a:t>endmodule</a:t>
              </a:r>
              <a:endParaRPr lang="zh-TW" altLang="en-US" sz="1200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B2F5BC1-8894-4AC1-42C2-757AC4CAB6A8}"/>
                </a:ext>
              </a:extLst>
            </p:cNvPr>
            <p:cNvSpPr txBox="1"/>
            <p:nvPr/>
          </p:nvSpPr>
          <p:spPr>
            <a:xfrm>
              <a:off x="5631870" y="2292120"/>
              <a:ext cx="2854037" cy="452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模擬結果</a:t>
              </a:r>
              <a:r>
                <a:rPr lang="en-US" altLang="zh-TW" dirty="0"/>
                <a:t>:</a:t>
              </a:r>
            </a:p>
            <a:p>
              <a:r>
                <a:rPr lang="en-US" altLang="zh-TW" dirty="0"/>
                <a:t>find(x)         : '{4, 7, 5, 7, 6}</a:t>
              </a:r>
            </a:p>
            <a:p>
              <a:r>
                <a:rPr lang="en-US" altLang="zh-TW" dirty="0" err="1"/>
                <a:t>find_index</a:t>
              </a:r>
              <a:r>
                <a:rPr lang="en-US" altLang="zh-TW" dirty="0"/>
                <a:t>      : res[0] = 4</a:t>
              </a:r>
            </a:p>
            <a:p>
              <a:r>
                <a:rPr lang="en-US" altLang="zh-TW" dirty="0" err="1"/>
                <a:t>find_first</a:t>
              </a:r>
              <a:r>
                <a:rPr lang="en-US" altLang="zh-TW" dirty="0"/>
                <a:t>      : '{4}</a:t>
              </a:r>
            </a:p>
            <a:p>
              <a:r>
                <a:rPr lang="en-US" altLang="zh-TW" dirty="0" err="1"/>
                <a:t>find_first_index</a:t>
              </a:r>
              <a:r>
                <a:rPr lang="en-US" altLang="zh-TW" dirty="0"/>
                <a:t>: '{1}</a:t>
              </a:r>
            </a:p>
            <a:p>
              <a:r>
                <a:rPr lang="en-US" altLang="zh-TW" dirty="0" err="1"/>
                <a:t>find_last</a:t>
              </a:r>
              <a:r>
                <a:rPr lang="en-US" altLang="zh-TW" dirty="0"/>
                <a:t>       : '{6}</a:t>
              </a:r>
            </a:p>
            <a:p>
              <a:r>
                <a:rPr lang="en-US" altLang="zh-TW" dirty="0" err="1"/>
                <a:t>find_last_index</a:t>
              </a:r>
              <a:r>
                <a:rPr lang="en-US" altLang="zh-TW" dirty="0"/>
                <a:t> : ‘{8}</a:t>
              </a:r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6578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2C3883-D7D1-8C78-811B-DE212989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 (1/1)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0FF2E4-99D4-2C07-0250-CB36DEAE8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[$] </a:t>
            </a:r>
            <a:r>
              <a:rPr lang="zh-TW" altLang="en-US" dirty="0"/>
              <a:t>來宣告成</a:t>
            </a:r>
            <a:r>
              <a:rPr lang="en-US" altLang="zh-TW" dirty="0"/>
              <a:t>queue</a:t>
            </a:r>
          </a:p>
          <a:p>
            <a:pPr lvl="1"/>
            <a:r>
              <a:rPr lang="en-US" altLang="zh-TW" dirty="0"/>
              <a:t>Bounded queue</a:t>
            </a:r>
          </a:p>
          <a:p>
            <a:pPr lvl="2"/>
            <a:r>
              <a:rPr lang="en-US" altLang="zh-TW" dirty="0"/>
              <a:t>[</a:t>
            </a:r>
            <a:r>
              <a:rPr lang="en-US" altLang="zh-TW" dirty="0" err="1"/>
              <a:t>data_type</a:t>
            </a:r>
            <a:r>
              <a:rPr lang="en-US" altLang="zh-TW" dirty="0"/>
              <a:t>]  [</a:t>
            </a:r>
            <a:r>
              <a:rPr lang="en-US" altLang="zh-TW" dirty="0" err="1"/>
              <a:t>name_of_queue</a:t>
            </a:r>
            <a:r>
              <a:rPr lang="en-US" altLang="zh-TW" dirty="0"/>
              <a:t>] [$:N];</a:t>
            </a:r>
          </a:p>
          <a:p>
            <a:pPr lvl="2"/>
            <a:r>
              <a:rPr lang="en-US" altLang="zh-TW" dirty="0"/>
              <a:t>int 	</a:t>
            </a:r>
            <a:r>
              <a:rPr lang="en-US" altLang="zh-TW" dirty="0" err="1"/>
              <a:t>bounded_queue</a:t>
            </a:r>
            <a:r>
              <a:rPr lang="en-US" altLang="zh-TW" dirty="0"/>
              <a:t> [$:10]; 	// Depth 10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Unbounded queue</a:t>
            </a:r>
          </a:p>
          <a:p>
            <a:pPr lvl="2"/>
            <a:r>
              <a:rPr lang="en-US" altLang="zh-TW" dirty="0"/>
              <a:t>[</a:t>
            </a:r>
            <a:r>
              <a:rPr lang="en-US" altLang="zh-TW" dirty="0" err="1"/>
              <a:t>data_type</a:t>
            </a:r>
            <a:r>
              <a:rPr lang="en-US" altLang="zh-TW" dirty="0"/>
              <a:t>]  [</a:t>
            </a:r>
            <a:r>
              <a:rPr lang="en-US" altLang="zh-TW" dirty="0" err="1"/>
              <a:t>name_of_queue</a:t>
            </a:r>
            <a:r>
              <a:rPr lang="en-US" altLang="zh-TW" dirty="0"/>
              <a:t>] [$];</a:t>
            </a:r>
          </a:p>
          <a:p>
            <a:pPr lvl="2"/>
            <a:r>
              <a:rPr lang="en-US" altLang="zh-TW" dirty="0"/>
              <a:t>int 	</a:t>
            </a:r>
            <a:r>
              <a:rPr lang="en-US" altLang="zh-TW" dirty="0" err="1"/>
              <a:t>unbounded_queue</a:t>
            </a:r>
            <a:r>
              <a:rPr lang="en-US" altLang="zh-TW" dirty="0"/>
              <a:t> [$]; 	// Unlimited entries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9909EE-B299-961E-4DFA-0C6F4CE3E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3" y="1962150"/>
            <a:ext cx="4639531" cy="14668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68F1927-1D2C-DD9C-628F-5A20254ED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3" y="5173799"/>
            <a:ext cx="4640400" cy="156734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134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303A7-79AC-31FE-7C18-535291862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619C4-B50A-9F79-5355-17C8A54C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 (1/1)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B196B7-3219-9B33-8C9D-502773006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分成 </a:t>
            </a:r>
            <a:r>
              <a:rPr lang="en-US" altLang="zh-TW" dirty="0"/>
              <a:t>packed &amp; unpacked struct</a:t>
            </a:r>
          </a:p>
          <a:p>
            <a:pPr lvl="1"/>
            <a:r>
              <a:rPr lang="en-US" altLang="zh-TW" dirty="0"/>
              <a:t>packed struct</a:t>
            </a:r>
          </a:p>
          <a:p>
            <a:pPr lvl="2"/>
            <a:r>
              <a:rPr lang="zh-TW" altLang="en-US" dirty="0"/>
              <a:t>使用 </a:t>
            </a:r>
            <a:r>
              <a:rPr lang="en-US" altLang="zh-TW" dirty="0"/>
              <a:t>packed </a:t>
            </a:r>
            <a:r>
              <a:rPr lang="zh-TW" altLang="en-US" dirty="0"/>
              <a:t>去宣告 </a:t>
            </a:r>
            <a:r>
              <a:rPr lang="en-US" altLang="zh-TW" dirty="0"/>
              <a:t>struct</a:t>
            </a:r>
            <a:r>
              <a:rPr lang="zh-TW" altLang="en-US" dirty="0"/>
              <a:t>，預設情況下它是無號的</a:t>
            </a:r>
            <a:endParaRPr lang="en-US" altLang="zh-TW" dirty="0"/>
          </a:p>
          <a:p>
            <a:pPr lvl="2"/>
            <a:r>
              <a:rPr lang="zh-TW" altLang="en-US" dirty="0"/>
              <a:t>資料以連續的位元方式儲存，沒有記憶體間隙</a:t>
            </a:r>
            <a:r>
              <a:rPr lang="en-US" altLang="zh-TW" dirty="0"/>
              <a:t>(padding)</a:t>
            </a:r>
          </a:p>
          <a:p>
            <a:pPr lvl="2"/>
            <a:r>
              <a:rPr lang="zh-TW" altLang="en-US" dirty="0"/>
              <a:t>所有成員緊密排列，類似於一個連續的位向量</a:t>
            </a:r>
            <a:r>
              <a:rPr lang="en-US" altLang="zh-TW" dirty="0"/>
              <a:t>(bit vector)</a:t>
            </a:r>
          </a:p>
          <a:p>
            <a:pPr lvl="2"/>
            <a:r>
              <a:rPr lang="zh-TW" altLang="en-US" dirty="0"/>
              <a:t>適合用於硬體設計中需要精確控制位元對應的場景，例如通訊協定封包或暫存器映射。</a:t>
            </a:r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Packed Struct</a:t>
            </a:r>
            <a:r>
              <a:rPr lang="zh-TW" altLang="en-US" dirty="0"/>
              <a:t>：適合硬體設計，記憶體連續，支援位元操作，合成效率高，但限制於位元型別。</a:t>
            </a:r>
            <a:endParaRPr lang="en-US" altLang="zh-TW" dirty="0"/>
          </a:p>
          <a:p>
            <a:pPr lvl="1"/>
            <a:r>
              <a:rPr lang="en-US" altLang="zh-TW" dirty="0"/>
              <a:t>Unpacked Struct</a:t>
            </a:r>
            <a:r>
              <a:rPr lang="zh-TW" altLang="en-US" dirty="0"/>
              <a:t>：適合測試平台或軟體風格的資料結構，靈活但可能有記憶體間隙，合成效率較低。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32946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13BD9-8BA5-A8D2-FB6E-E72D3D1A4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0A3B4E-2E47-6B00-39CA-15443D842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C11A6F-0257-C09B-79F1-9E0A1C118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Control_Flow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60747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8B1B3-7583-9D87-4408-96BBC243F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7BE6DA-00AE-F59D-E09D-54F77081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looping constructs (1/1)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2427AEE-18EB-5BAA-57DD-D77804D0D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3061" y="2102247"/>
            <a:ext cx="8625877" cy="3810794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0003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9EEAB-F945-CCCC-5BB6-FF0F77A6D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46DA6D-C004-8954-2EA8-9AE711C9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if-else statement (1/2)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AA3F0585-FAAC-90F5-39EA-7B39EF4A3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分成三種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if-else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unique-if</a:t>
            </a: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如果設計要求條件互斥且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必須有一個分支執行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unique0-if</a:t>
            </a: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如果設計要求條件互斥但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允許無匹配的情況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priority-if</a:t>
            </a: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如果設計需要明確的優先級（條件可能重疊）</a:t>
            </a:r>
          </a:p>
        </p:txBody>
      </p:sp>
    </p:spTree>
    <p:extLst>
      <p:ext uri="{BB962C8B-B14F-4D97-AF65-F5344CB8AC3E}">
        <p14:creationId xmlns:p14="http://schemas.microsoft.com/office/powerpoint/2010/main" val="3349485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D9330-CF62-46D4-FE2A-66D3CDF8F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DA8297-BB63-21A9-C936-65BA2733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if-else statement (2/2)</a:t>
            </a:r>
            <a:endParaRPr lang="zh-TW" altLang="en-US" dirty="0"/>
          </a:p>
        </p:txBody>
      </p:sp>
      <p:graphicFrame>
        <p:nvGraphicFramePr>
          <p:cNvPr id="3" name="內容版面配置區 2">
            <a:extLst>
              <a:ext uri="{FF2B5EF4-FFF2-40B4-BE49-F238E27FC236}">
                <a16:creationId xmlns:a16="http://schemas.microsoft.com/office/drawing/2014/main" id="{6B0C8CE8-6761-8C06-B857-F9FF791CF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824365"/>
              </p:ext>
            </p:extLst>
          </p:nvPr>
        </p:nvGraphicFramePr>
        <p:xfrm>
          <a:off x="838200" y="2159431"/>
          <a:ext cx="10515600" cy="36576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0625752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669218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5117011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09639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/>
                        <a:t>特性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unique-if</a:t>
                      </a:r>
                      <a:endParaRPr 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unique0-if</a:t>
                      </a:r>
                      <a:endParaRPr 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priority-if</a:t>
                      </a:r>
                      <a:endParaRPr 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298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effectLst/>
                        </a:rPr>
                        <a:t>條件互斥性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必須互斥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必須互斥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不要求互斥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248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多條件同時為真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報錯（違規）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報錯（違規）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按優先級執行第一個為真的分支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375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無條件為真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允許（執行 </a:t>
                      </a:r>
                      <a:r>
                        <a:rPr lang="en-US" altLang="zh-TW">
                          <a:effectLst/>
                        </a:rPr>
                        <a:t>else </a:t>
                      </a:r>
                      <a:r>
                        <a:rPr lang="zh-TW" altLang="en-US">
                          <a:effectLst/>
                        </a:rPr>
                        <a:t>或無動作）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允許（無動作）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允許（執行 </a:t>
                      </a:r>
                      <a:r>
                        <a:rPr lang="en-US" altLang="zh-TW" dirty="0">
                          <a:effectLst/>
                        </a:rPr>
                        <a:t>else </a:t>
                      </a:r>
                      <a:r>
                        <a:rPr lang="zh-TW" altLang="en-US" dirty="0">
                          <a:effectLst/>
                        </a:rPr>
                        <a:t>或無動作）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52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優先級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無優先級（假設互斥）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無優先級（假設互斥）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有明確優先級（從上到下）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139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典型應用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解碼器、互斥控制邏輯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靈活的互斥邏輯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優先級編碼器、仲裁器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249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effectLst/>
                        </a:rPr>
                        <a:t>綜合優化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假設互斥，可能生成更小電路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假設互斥，允許無匹配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生成優先級邏輯，可能更大電路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67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74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13E4E-2440-8D30-9150-4C05670D7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62297A-CF91-04C3-C760-A0A76A01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Blocking &amp; Non-Blocking assignment statement (1/2)</a:t>
            </a:r>
            <a:endParaRPr lang="zh-TW" altLang="en-US" sz="3600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41A0A4-526A-954F-A6B5-229295D93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賦值分為兩類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阻塞賦值 </a:t>
            </a:r>
            <a:r>
              <a:rPr lang="en-US" altLang="zh-TW" dirty="0"/>
              <a:t>(Blocking Assignment) </a:t>
            </a:r>
          </a:p>
          <a:p>
            <a:pPr lvl="2"/>
            <a:r>
              <a:rPr lang="zh-TW" altLang="en-US" dirty="0"/>
              <a:t>阻塞賦值是立即執行的，當前語句完成賦值後，才會執行下一條語句。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非阻塞賦值 </a:t>
            </a:r>
            <a:r>
              <a:rPr lang="en-US" altLang="zh-TW" dirty="0"/>
              <a:t>(Non-Blocking Assignment)</a:t>
            </a:r>
          </a:p>
          <a:p>
            <a:pPr lvl="2"/>
            <a:r>
              <a:rPr lang="zh-TW" altLang="en-US" dirty="0"/>
              <a:t>非阻塞賦值是延遲執行的，</a:t>
            </a:r>
            <a:br>
              <a:rPr lang="en-US" altLang="zh-TW" dirty="0"/>
            </a:br>
            <a:r>
              <a:rPr lang="zh-TW" altLang="en-US" dirty="0"/>
              <a:t>賦值操作在當前模擬時間步（</a:t>
            </a:r>
            <a:r>
              <a:rPr lang="en-US" altLang="zh-TW" dirty="0"/>
              <a:t>time step</a:t>
            </a:r>
            <a:r>
              <a:rPr lang="zh-TW" altLang="en-US" dirty="0"/>
              <a:t>）的調度階段完成。</a:t>
            </a:r>
          </a:p>
        </p:txBody>
      </p:sp>
    </p:spTree>
    <p:extLst>
      <p:ext uri="{BB962C8B-B14F-4D97-AF65-F5344CB8AC3E}">
        <p14:creationId xmlns:p14="http://schemas.microsoft.com/office/powerpoint/2010/main" val="299754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5D6F8-A2BB-777F-620B-B162C56ED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D43279-6C9C-56DD-F8D5-F4D99B41D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Data_Type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3558549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9084A-D001-8580-0A37-1BA5AE8DC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48EDD2-F9BD-1E64-2AE0-25DD88EC3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Blocking &amp; Non-Blocking assignment statement (2/2)</a:t>
            </a:r>
            <a:endParaRPr lang="zh-TW" altLang="en-US" sz="3600" dirty="0"/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F2D1DC93-CEEF-5E76-2040-446F3D7259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537736"/>
              </p:ext>
            </p:extLst>
          </p:nvPr>
        </p:nvGraphicFramePr>
        <p:xfrm>
          <a:off x="838200" y="2466409"/>
          <a:ext cx="10515600" cy="2926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18063">
                  <a:extLst>
                    <a:ext uri="{9D8B030D-6E8A-4147-A177-3AD203B41FA5}">
                      <a16:colId xmlns:a16="http://schemas.microsoft.com/office/drawing/2014/main" val="1891592324"/>
                    </a:ext>
                  </a:extLst>
                </a:gridCol>
                <a:gridCol w="4441371">
                  <a:extLst>
                    <a:ext uri="{9D8B030D-6E8A-4147-A177-3AD203B41FA5}">
                      <a16:colId xmlns:a16="http://schemas.microsoft.com/office/drawing/2014/main" val="1858761629"/>
                    </a:ext>
                  </a:extLst>
                </a:gridCol>
                <a:gridCol w="4156166">
                  <a:extLst>
                    <a:ext uri="{9D8B030D-6E8A-4147-A177-3AD203B41FA5}">
                      <a16:colId xmlns:a16="http://schemas.microsoft.com/office/drawing/2014/main" val="13513514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/>
                        <a:t>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阻塞賦值 </a:t>
                      </a:r>
                      <a:r>
                        <a:rPr lang="en-US" altLang="zh-TW" dirty="0"/>
                        <a:t>(=)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非阻塞賦值 </a:t>
                      </a:r>
                      <a:r>
                        <a:rPr lang="en-US" altLang="zh-TW"/>
                        <a:t>(&lt;=)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007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符號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=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&lt;=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712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執行時機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立即執行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延遲到模擬時間步結束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156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模擬行為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順序執行，立即更新變數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並行執行，所有更新同時發生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167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變數影響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後續語句使用更新後的值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後續語句使用舊值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303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典型應用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組合邏輯（</a:t>
                      </a:r>
                      <a:r>
                        <a:rPr lang="en-US">
                          <a:effectLst/>
                        </a:rPr>
                        <a:t>always_comb）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時序邏輯（</a:t>
                      </a:r>
                      <a:r>
                        <a:rPr lang="en-US" dirty="0" err="1">
                          <a:effectLst/>
                        </a:rPr>
                        <a:t>always_ff</a:t>
                      </a:r>
                      <a:r>
                        <a:rPr lang="en-US" dirty="0">
                          <a:effectLst/>
                        </a:rPr>
                        <a:t>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723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硬體對應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模擬連線或組合邏輯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模擬寄存器或觸發器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32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潛在風險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在時序邏輯中可能導致 </a:t>
                      </a:r>
                      <a:r>
                        <a:rPr lang="en-US">
                          <a:effectLst/>
                        </a:rPr>
                        <a:t>race condition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在組合邏輯中可能導致不必要延遲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193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042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0125B-B640-54E5-2AA2-69D2AA8C7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CD1E13-904F-AC36-7145-DBE8749A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&amp; Task </a:t>
            </a:r>
            <a:r>
              <a:rPr lang="en-US" altLang="zh-TW"/>
              <a:t>(1/2)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3DBF86-4806-58C3-B255-578731156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Task</a:t>
            </a:r>
          </a:p>
          <a:p>
            <a:pPr lvl="1"/>
            <a:r>
              <a:rPr lang="zh-TW" altLang="en-US" dirty="0"/>
              <a:t>可以消耗時間，使用</a:t>
            </a:r>
            <a:r>
              <a:rPr lang="en-US" altLang="zh-TW" dirty="0"/>
              <a:t>input, output, </a:t>
            </a:r>
            <a:r>
              <a:rPr lang="en-US" altLang="zh-TW" dirty="0" err="1"/>
              <a:t>inout</a:t>
            </a:r>
            <a:r>
              <a:rPr lang="en-US" altLang="zh-TW" dirty="0"/>
              <a:t> </a:t>
            </a:r>
            <a:r>
              <a:rPr lang="zh-TW" altLang="en-US" dirty="0"/>
              <a:t>來傳遞參數</a:t>
            </a:r>
            <a:endParaRPr lang="en-US" altLang="zh-TW" dirty="0"/>
          </a:p>
          <a:p>
            <a:pPr lvl="1"/>
            <a:r>
              <a:rPr lang="zh-TW" altLang="en-US" dirty="0"/>
              <a:t>不能使用</a:t>
            </a:r>
            <a:r>
              <a:rPr lang="en-US" altLang="zh-TW" dirty="0"/>
              <a:t>@(posedge)</a:t>
            </a:r>
            <a:r>
              <a:rPr lang="zh-TW" altLang="en-US" dirty="0"/>
              <a:t>和</a:t>
            </a:r>
            <a:r>
              <a:rPr lang="en-US" altLang="zh-TW" dirty="0"/>
              <a:t>@(negedge)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沒有</a:t>
            </a:r>
            <a:r>
              <a:rPr lang="en-US" altLang="zh-TW" dirty="0"/>
              <a:t>return</a:t>
            </a:r>
            <a:r>
              <a:rPr lang="zh-TW" altLang="en-US" dirty="0"/>
              <a:t>值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Function</a:t>
            </a:r>
          </a:p>
          <a:p>
            <a:pPr lvl="1"/>
            <a:r>
              <a:rPr lang="en-US" altLang="zh-TW" dirty="0"/>
              <a:t>Function </a:t>
            </a:r>
            <a:r>
              <a:rPr lang="zh-TW" altLang="en-US" dirty="0"/>
              <a:t>不可以消耗時間，所以不能有以下時間控制</a:t>
            </a:r>
            <a:r>
              <a:rPr lang="en-US" altLang="zh-TW" dirty="0"/>
              <a:t>statements</a:t>
            </a:r>
          </a:p>
          <a:p>
            <a:pPr lvl="2"/>
            <a:r>
              <a:rPr lang="en-US" altLang="zh-TW" dirty="0"/>
              <a:t>@, #, fork join, or wait</a:t>
            </a:r>
          </a:p>
          <a:p>
            <a:pPr lvl="1"/>
            <a:r>
              <a:rPr lang="en-US" altLang="zh-TW" dirty="0"/>
              <a:t>Function</a:t>
            </a:r>
            <a:r>
              <a:rPr lang="zh-TW" altLang="en-US" dirty="0"/>
              <a:t>不能呼叫 </a:t>
            </a:r>
            <a:r>
              <a:rPr lang="en-US" altLang="zh-TW" dirty="0"/>
              <a:t>task</a:t>
            </a:r>
            <a:r>
              <a:rPr lang="zh-TW" altLang="en-US" dirty="0"/>
              <a:t>，因為 </a:t>
            </a:r>
            <a:r>
              <a:rPr lang="en-US" altLang="zh-TW" dirty="0"/>
              <a:t>task </a:t>
            </a:r>
            <a:r>
              <a:rPr lang="zh-TW" altLang="en-US" dirty="0"/>
              <a:t>可以消耗時間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8634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0FDD6-BAC4-6B2B-F173-428BDA97B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0421B0-EAD6-ED34-6602-5DEBAD69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&amp; Task (2/2)</a:t>
            </a:r>
            <a:endParaRPr lang="zh-TW" altLang="en-US" dirty="0"/>
          </a:p>
        </p:txBody>
      </p:sp>
      <p:graphicFrame>
        <p:nvGraphicFramePr>
          <p:cNvPr id="3" name="內容版面配置區 2">
            <a:extLst>
              <a:ext uri="{FF2B5EF4-FFF2-40B4-BE49-F238E27FC236}">
                <a16:creationId xmlns:a16="http://schemas.microsoft.com/office/drawing/2014/main" id="{5EC1A54D-2706-07D6-4E6C-DC7FBD29FB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608650"/>
              </p:ext>
            </p:extLst>
          </p:nvPr>
        </p:nvGraphicFramePr>
        <p:xfrm>
          <a:off x="1190080" y="1816857"/>
          <a:ext cx="9811839" cy="4654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270613">
                  <a:extLst>
                    <a:ext uri="{9D8B030D-6E8A-4147-A177-3AD203B41FA5}">
                      <a16:colId xmlns:a16="http://schemas.microsoft.com/office/drawing/2014/main" val="4236410290"/>
                    </a:ext>
                  </a:extLst>
                </a:gridCol>
                <a:gridCol w="3270613">
                  <a:extLst>
                    <a:ext uri="{9D8B030D-6E8A-4147-A177-3AD203B41FA5}">
                      <a16:colId xmlns:a16="http://schemas.microsoft.com/office/drawing/2014/main" val="1031527539"/>
                    </a:ext>
                  </a:extLst>
                </a:gridCol>
                <a:gridCol w="3270613">
                  <a:extLst>
                    <a:ext uri="{9D8B030D-6E8A-4147-A177-3AD203B41FA5}">
                      <a16:colId xmlns:a16="http://schemas.microsoft.com/office/drawing/2014/main" val="3293534543"/>
                    </a:ext>
                  </a:extLst>
                </a:gridCol>
              </a:tblGrid>
              <a:tr h="341281">
                <a:tc>
                  <a:txBody>
                    <a:bodyPr/>
                    <a:lstStyle/>
                    <a:p>
                      <a:r>
                        <a:rPr lang="zh-TW" altLang="en-US" sz="1700"/>
                        <a:t>特性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Function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Task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1040889488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模擬時間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不消耗模擬時間（立即執行）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effectLst/>
                        </a:rPr>
                        <a:t>可以消耗模擬時間（支持延遲、等待）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3322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返回值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可以有返回值（默認為 </a:t>
                      </a:r>
                      <a:r>
                        <a:rPr lang="en-US" sz="1700" dirty="0">
                          <a:effectLst/>
                        </a:rPr>
                        <a:t>void）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無返回值（僅通過 </a:t>
                      </a:r>
                      <a:r>
                        <a:rPr lang="en-US" altLang="zh-TW" sz="1700" dirty="0">
                          <a:effectLst/>
                        </a:rPr>
                        <a:t>output/</a:t>
                      </a:r>
                      <a:r>
                        <a:rPr lang="en-US" altLang="zh-TW" sz="1700" dirty="0" err="1">
                          <a:effectLst/>
                        </a:rPr>
                        <a:t>inout</a:t>
                      </a:r>
                      <a:r>
                        <a:rPr lang="en-US" altLang="zh-TW" sz="1700" dirty="0">
                          <a:effectLst/>
                        </a:rPr>
                        <a:t> </a:t>
                      </a:r>
                      <a:r>
                        <a:rPr lang="zh-TW" altLang="en-US" sz="1700" dirty="0">
                          <a:effectLst/>
                        </a:rPr>
                        <a:t>傳遞結果）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316018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語法結構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effectLst/>
                        </a:rPr>
                        <a:t>使用 </a:t>
                      </a:r>
                      <a:r>
                        <a:rPr lang="en-US" sz="1700">
                          <a:effectLst/>
                        </a:rPr>
                        <a:t>function </a:t>
                      </a:r>
                      <a:r>
                        <a:rPr lang="zh-TW" altLang="en-US" sz="1700">
                          <a:effectLst/>
                        </a:rPr>
                        <a:t>和 </a:t>
                      </a:r>
                      <a:r>
                        <a:rPr lang="en-US" sz="1700">
                          <a:effectLst/>
                        </a:rPr>
                        <a:t>endfunction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使用 </a:t>
                      </a:r>
                      <a:r>
                        <a:rPr lang="en-US" sz="1700" dirty="0">
                          <a:effectLst/>
                        </a:rPr>
                        <a:t>task </a:t>
                      </a:r>
                      <a:r>
                        <a:rPr lang="zh-TW" altLang="en-US" sz="1700" dirty="0">
                          <a:effectLst/>
                        </a:rPr>
                        <a:t>和 </a:t>
                      </a:r>
                      <a:r>
                        <a:rPr lang="en-US" sz="1700" dirty="0" err="1">
                          <a:effectLst/>
                        </a:rPr>
                        <a:t>endtask</a:t>
                      </a:r>
                      <a:endParaRPr lang="en-US" sz="1700" dirty="0">
                        <a:effectLst/>
                      </a:endParaRP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78939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時序控制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不能包含時序控制語句（如 </a:t>
                      </a:r>
                      <a:r>
                        <a:rPr lang="en-US" altLang="zh-TW" sz="1700" dirty="0">
                          <a:effectLst/>
                        </a:rPr>
                        <a:t>#</a:t>
                      </a:r>
                      <a:r>
                        <a:rPr lang="en-US" sz="1700" dirty="0">
                          <a:effectLst/>
                        </a:rPr>
                        <a:t>delay, @(posedge </a:t>
                      </a:r>
                      <a:r>
                        <a:rPr lang="en-US" sz="1700" dirty="0" err="1">
                          <a:effectLst/>
                        </a:rPr>
                        <a:t>clk</a:t>
                      </a:r>
                      <a:r>
                        <a:rPr lang="en-US" sz="1700" dirty="0">
                          <a:effectLst/>
                        </a:rPr>
                        <a:t>)）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可以包含時序控制語句</a:t>
                      </a:r>
                      <a:endParaRPr lang="en-US" altLang="zh-TW" sz="1700" dirty="0">
                        <a:effectLst/>
                      </a:endParaRPr>
                    </a:p>
                    <a:p>
                      <a:r>
                        <a:rPr lang="en-US" altLang="zh-TW" sz="1700" dirty="0">
                          <a:effectLst/>
                        </a:rPr>
                        <a:t>(delay</a:t>
                      </a:r>
                      <a:r>
                        <a:rPr lang="zh-TW" altLang="en-US" sz="1700" dirty="0">
                          <a:effectLst/>
                        </a:rPr>
                        <a:t>、</a:t>
                      </a:r>
                      <a:r>
                        <a:rPr lang="en-US" altLang="zh-TW" sz="1700" dirty="0">
                          <a:effectLst/>
                        </a:rPr>
                        <a:t>wait</a:t>
                      </a:r>
                      <a:r>
                        <a:rPr lang="zh-TW" altLang="en-US" sz="1700" dirty="0">
                          <a:effectLst/>
                        </a:rPr>
                        <a:t>、</a:t>
                      </a:r>
                      <a:r>
                        <a:rPr lang="en-US" altLang="zh-TW" sz="1700" dirty="0">
                          <a:effectLst/>
                        </a:rPr>
                        <a:t>@)</a:t>
                      </a:r>
                    </a:p>
                    <a:p>
                      <a:r>
                        <a:rPr lang="en-US" altLang="zh-TW" sz="1700" dirty="0">
                          <a:effectLst/>
                        </a:rPr>
                        <a:t>(</a:t>
                      </a:r>
                      <a:r>
                        <a:rPr lang="zh-TW" altLang="en-US" sz="1700" dirty="0">
                          <a:effectLst/>
                        </a:rPr>
                        <a:t>不能使用 </a:t>
                      </a:r>
                      <a:r>
                        <a:rPr lang="en-US" altLang="zh-TW" sz="1700" dirty="0" err="1">
                          <a:effectLst/>
                        </a:rPr>
                        <a:t>posedge</a:t>
                      </a:r>
                      <a:r>
                        <a:rPr lang="zh-TW" altLang="en-US" sz="1700" dirty="0">
                          <a:effectLst/>
                        </a:rPr>
                        <a:t>、</a:t>
                      </a:r>
                      <a:r>
                        <a:rPr lang="en-US" altLang="zh-TW" sz="1700" dirty="0" err="1">
                          <a:effectLst/>
                        </a:rPr>
                        <a:t>negedge</a:t>
                      </a:r>
                      <a:r>
                        <a:rPr lang="en-US" altLang="zh-TW" sz="1700" dirty="0">
                          <a:effectLst/>
                        </a:rPr>
                        <a:t>)</a:t>
                      </a:r>
                      <a:endParaRPr lang="zh-TW" altLang="en-US" sz="1700" dirty="0">
                        <a:effectLst/>
                      </a:endParaRP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54860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賦值類型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使用</a:t>
                      </a:r>
                      <a:r>
                        <a:rPr lang="zh-TW" altLang="en-US" sz="1700" b="1" dirty="0">
                          <a:effectLst/>
                        </a:rPr>
                        <a:t>阻塞賦值 </a:t>
                      </a:r>
                      <a:r>
                        <a:rPr lang="en-US" altLang="zh-TW" sz="1700" b="1" dirty="0">
                          <a:effectLst/>
                        </a:rPr>
                        <a:t>(=)</a:t>
                      </a:r>
                      <a:endParaRPr lang="zh-TW" altLang="en-US" sz="1700" dirty="0">
                        <a:effectLst/>
                      </a:endParaRP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可以使用</a:t>
                      </a:r>
                      <a:r>
                        <a:rPr lang="zh-TW" altLang="en-US" sz="1700" b="1" dirty="0">
                          <a:effectLst/>
                        </a:rPr>
                        <a:t>阻塞 </a:t>
                      </a:r>
                      <a:r>
                        <a:rPr lang="en-US" altLang="zh-TW" sz="1700" b="1" dirty="0">
                          <a:effectLst/>
                        </a:rPr>
                        <a:t>(=) </a:t>
                      </a:r>
                      <a:r>
                        <a:rPr lang="zh-TW" altLang="en-US" sz="1700" b="1" dirty="0">
                          <a:effectLst/>
                        </a:rPr>
                        <a:t>或非阻塞 </a:t>
                      </a:r>
                      <a:r>
                        <a:rPr lang="en-US" altLang="zh-TW" sz="1700" b="1" dirty="0">
                          <a:effectLst/>
                        </a:rPr>
                        <a:t>(&lt;=)</a:t>
                      </a:r>
                      <a:r>
                        <a:rPr lang="zh-TW" altLang="en-US" sz="1700" dirty="0">
                          <a:effectLst/>
                        </a:rPr>
                        <a:t> 賦值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303002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輸入</a:t>
                      </a:r>
                      <a:r>
                        <a:rPr lang="en-US" altLang="zh-TW" sz="1700" b="1">
                          <a:effectLst/>
                        </a:rPr>
                        <a:t>/</a:t>
                      </a:r>
                      <a:r>
                        <a:rPr lang="zh-TW" altLang="en-US" sz="1700" b="1">
                          <a:effectLst/>
                        </a:rPr>
                        <a:t>輸出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支持 </a:t>
                      </a:r>
                      <a:r>
                        <a:rPr lang="en-US" sz="1700" dirty="0" err="1">
                          <a:effectLst/>
                        </a:rPr>
                        <a:t>input、output、inout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zh-TW" altLang="en-US" sz="1700" dirty="0">
                          <a:effectLst/>
                        </a:rPr>
                        <a:t>參數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支持 </a:t>
                      </a:r>
                      <a:r>
                        <a:rPr lang="en-US" sz="1700" dirty="0" err="1">
                          <a:effectLst/>
                        </a:rPr>
                        <a:t>input、output、inout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zh-TW" altLang="en-US" sz="1700" dirty="0">
                          <a:effectLst/>
                        </a:rPr>
                        <a:t>參數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458254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調用場景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用於組合邏輯計算（例如數學運算、邏輯處理）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用於時序邏輯或行為模擬（例如測試平台、協議實現）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221552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執行範圍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effectLst/>
                        </a:rPr>
                        <a:t>必須在單個模擬時間步內完成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可以跨多個模擬時間步執行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160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198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3AC83-0E4A-F251-0BDF-C4C3D74D2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746C57-A0ED-2F68-7C4C-1C3EE8E94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3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DEBF20A-1FA7-2C88-43D4-F5CED54A9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3772105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E5609-0AC1-B325-F8B6-8A5D288D6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5AE1EF-D28E-344E-3916-4B110FCB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fork </a:t>
            </a:r>
            <a:r>
              <a:rPr lang="en-US" altLang="zh-TW"/>
              <a:t>(1/2)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C98F15-E43A-2747-BB58-2B452E866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fork </a:t>
            </a:r>
            <a:r>
              <a:rPr lang="zh-TW" altLang="en-US" dirty="0"/>
              <a:t>分成三種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fork </a:t>
            </a:r>
            <a:r>
              <a:rPr lang="zh-TW" altLang="en-US" dirty="0"/>
              <a:t>  </a:t>
            </a:r>
            <a:r>
              <a:rPr lang="en-US" altLang="zh-TW" dirty="0"/>
              <a:t>join</a:t>
            </a:r>
          </a:p>
          <a:p>
            <a:pPr lvl="2"/>
            <a:r>
              <a:rPr lang="zh-TW" altLang="en-US" dirty="0"/>
              <a:t>需要所有 </a:t>
            </a:r>
            <a:r>
              <a:rPr lang="en-US" altLang="zh-TW" dirty="0"/>
              <a:t>thread </a:t>
            </a:r>
            <a:r>
              <a:rPr lang="zh-TW" altLang="en-US" dirty="0"/>
              <a:t>完成後才會離開 </a:t>
            </a:r>
            <a:r>
              <a:rPr lang="en-US" altLang="zh-TW" dirty="0"/>
              <a:t>fork</a:t>
            </a:r>
            <a:r>
              <a:rPr lang="zh-TW" altLang="en-US" dirty="0"/>
              <a:t> 區塊往下執行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fork </a:t>
            </a:r>
            <a:r>
              <a:rPr lang="zh-TW" altLang="en-US" dirty="0"/>
              <a:t>  </a:t>
            </a:r>
            <a:r>
              <a:rPr lang="en-US" altLang="zh-TW" dirty="0" err="1"/>
              <a:t>join_any</a:t>
            </a:r>
            <a:endParaRPr lang="en-US" altLang="zh-TW" dirty="0"/>
          </a:p>
          <a:p>
            <a:pPr lvl="2"/>
            <a:r>
              <a:rPr lang="zh-TW" altLang="en-US" dirty="0"/>
              <a:t>只要有其中一個 </a:t>
            </a:r>
            <a:r>
              <a:rPr lang="en-US" altLang="zh-TW" dirty="0"/>
              <a:t>thread </a:t>
            </a:r>
            <a:r>
              <a:rPr lang="zh-TW" altLang="en-US" dirty="0"/>
              <a:t>完成，就會離開 </a:t>
            </a:r>
            <a:r>
              <a:rPr lang="en-US" altLang="zh-TW" dirty="0"/>
              <a:t>fork </a:t>
            </a:r>
            <a:r>
              <a:rPr lang="zh-TW" altLang="en-US" dirty="0"/>
              <a:t>區塊往下執行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fork </a:t>
            </a:r>
            <a:r>
              <a:rPr lang="zh-TW" altLang="en-US" dirty="0"/>
              <a:t>  </a:t>
            </a:r>
            <a:r>
              <a:rPr lang="en-US" altLang="zh-TW" dirty="0" err="1"/>
              <a:t>join_none</a:t>
            </a:r>
            <a:endParaRPr lang="en-US" altLang="zh-TW" dirty="0"/>
          </a:p>
          <a:p>
            <a:pPr lvl="2"/>
            <a:r>
              <a:rPr lang="zh-TW" altLang="en-US" dirty="0"/>
              <a:t>不管 </a:t>
            </a:r>
            <a:r>
              <a:rPr lang="en-US" altLang="zh-TW" dirty="0"/>
              <a:t>thread</a:t>
            </a:r>
            <a:r>
              <a:rPr lang="zh-TW" altLang="en-US" dirty="0"/>
              <a:t> 是否完成，都直接離開</a:t>
            </a:r>
            <a:r>
              <a:rPr lang="en-US" altLang="zh-TW" dirty="0"/>
              <a:t>fork</a:t>
            </a:r>
            <a:r>
              <a:rPr lang="zh-TW" altLang="en-US" dirty="0"/>
              <a:t>區塊往下執行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1026" name="Picture 2" descr="fork-join">
            <a:extLst>
              <a:ext uri="{FF2B5EF4-FFF2-40B4-BE49-F238E27FC236}">
                <a16:creationId xmlns:a16="http://schemas.microsoft.com/office/drawing/2014/main" id="{0AA6CE6C-6F36-BB25-E023-61C14ED64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22" y="4651601"/>
            <a:ext cx="5292755" cy="20741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073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726B5-BD18-7827-BA3E-235BA8DDA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3A887E-692A-AC8E-3807-F2BF9CD9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fork (2/2)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8EF8B7-4121-3819-FDEF-4AC1663A1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fork </a:t>
            </a:r>
            <a:r>
              <a:rPr lang="zh-TW" altLang="en-US" dirty="0"/>
              <a:t>兩種後續指令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disable fork </a:t>
            </a:r>
          </a:p>
          <a:p>
            <a:pPr lvl="2"/>
            <a:r>
              <a:rPr lang="zh-TW" altLang="en-US" dirty="0"/>
              <a:t>關閉 </a:t>
            </a:r>
            <a:r>
              <a:rPr lang="en-US" altLang="zh-TW" dirty="0"/>
              <a:t>fork </a:t>
            </a:r>
            <a:r>
              <a:rPr lang="zh-TW" altLang="en-US" dirty="0"/>
              <a:t>內所有 </a:t>
            </a:r>
            <a:r>
              <a:rPr lang="en-US" altLang="zh-TW" dirty="0"/>
              <a:t>thread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wait fork</a:t>
            </a:r>
          </a:p>
          <a:p>
            <a:pPr lvl="2"/>
            <a:r>
              <a:rPr lang="zh-TW" altLang="en-US" dirty="0"/>
              <a:t>等待所有 </a:t>
            </a:r>
            <a:r>
              <a:rPr lang="en-US" altLang="zh-TW" dirty="0"/>
              <a:t>thread </a:t>
            </a:r>
            <a:r>
              <a:rPr lang="zh-TW" altLang="en-US" dirty="0"/>
              <a:t>完成後，再繼續執行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85761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109C2-153D-E6CE-AB11-0BAE25733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36ADA6-96C3-DA56-817F-6E7A80CA7C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4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2C5AAD-46D0-C5DD-7EF2-198A0AC930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Communiction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2447614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38721-6357-0C22-61C1-BD5016BAC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D95C44-BFE2-1C63-4126-0DB16612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Communiction</a:t>
            </a:r>
            <a:r>
              <a:rPr lang="en-US" altLang="zh-TW" dirty="0"/>
              <a:t> (1/6)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B4C1B7-C54A-996B-CDB9-07174BE87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SV </a:t>
            </a:r>
            <a:r>
              <a:rPr lang="zh-TW" altLang="en-US" dirty="0"/>
              <a:t>分成三種 </a:t>
            </a:r>
            <a:r>
              <a:rPr lang="en-US" altLang="zh-TW" dirty="0" err="1"/>
              <a:t>Communiction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46284D-FA25-4D44-6A89-87280E03A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322" y="2879271"/>
            <a:ext cx="9497356" cy="301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406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8AB77-9F53-6FA4-EDF9-989DB0B0C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B43C5C-7B7A-ECD5-C960-545F55C6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Event (2/6)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B567AE6-D425-7C49-39F2-2239381EE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Create event</a:t>
            </a:r>
          </a:p>
          <a:p>
            <a:pPr lvl="1"/>
            <a:r>
              <a:rPr lang="en-US" altLang="zh-TW" dirty="0"/>
              <a:t>event 	</a:t>
            </a:r>
            <a:r>
              <a:rPr lang="en-US" altLang="zh-TW" dirty="0" err="1"/>
              <a:t>eventA</a:t>
            </a:r>
            <a:r>
              <a:rPr lang="en-US" altLang="zh-TW" dirty="0"/>
              <a:t>;  	// Creates an event called "</a:t>
            </a:r>
            <a:r>
              <a:rPr lang="en-US" altLang="zh-TW" dirty="0" err="1"/>
              <a:t>eventA</a:t>
            </a:r>
            <a:r>
              <a:rPr lang="en-US" altLang="zh-TW" dirty="0"/>
              <a:t>“</a:t>
            </a:r>
          </a:p>
          <a:p>
            <a:r>
              <a:rPr lang="en-US" altLang="zh-TW" dirty="0"/>
              <a:t>Trigger event</a:t>
            </a:r>
          </a:p>
          <a:p>
            <a:pPr lvl="1"/>
            <a:r>
              <a:rPr lang="en-US" altLang="zh-TW" dirty="0"/>
              <a:t>-&gt; </a:t>
            </a:r>
            <a:r>
              <a:rPr lang="en-US" altLang="zh-TW" dirty="0" err="1"/>
              <a:t>eventA</a:t>
            </a:r>
            <a:r>
              <a:rPr lang="en-US" altLang="zh-TW" dirty="0"/>
              <a:t>; 	</a:t>
            </a:r>
          </a:p>
          <a:p>
            <a:r>
              <a:rPr lang="en-US" altLang="zh-TW" dirty="0"/>
              <a:t>Wait for event to happen</a:t>
            </a:r>
          </a:p>
          <a:p>
            <a:pPr lvl="1"/>
            <a:r>
              <a:rPr lang="en-US" altLang="zh-TW" dirty="0"/>
              <a:t>@eventA; 		    </a:t>
            </a:r>
            <a:r>
              <a:rPr lang="en-US" altLang="zh-TW" sz="1800" dirty="0"/>
              <a:t>// Use "@" operator to wait for an event</a:t>
            </a:r>
            <a:endParaRPr lang="en-US" altLang="zh-TW" sz="1400" dirty="0"/>
          </a:p>
          <a:p>
            <a:pPr lvl="1"/>
            <a:r>
              <a:rPr lang="en-US" altLang="zh-TW" dirty="0"/>
              <a:t>wait (</a:t>
            </a:r>
            <a:r>
              <a:rPr lang="en-US" altLang="zh-TW" dirty="0" err="1"/>
              <a:t>eventA.triggered</a:t>
            </a:r>
            <a:r>
              <a:rPr lang="en-US" altLang="zh-TW" dirty="0"/>
              <a:t>);   </a:t>
            </a:r>
            <a:r>
              <a:rPr lang="en-US" altLang="zh-TW" sz="1800" dirty="0"/>
              <a:t>// Or use the wait statement with "</a:t>
            </a:r>
            <a:r>
              <a:rPr lang="en-US" altLang="zh-TW" sz="1800" dirty="0" err="1"/>
              <a:t>eventA.triggered</a:t>
            </a:r>
            <a:r>
              <a:rPr lang="en-US" altLang="zh-TW" sz="1800" dirty="0"/>
              <a:t>“</a:t>
            </a:r>
          </a:p>
          <a:p>
            <a:pPr lvl="2"/>
            <a:r>
              <a:rPr lang="zh-TW" altLang="en-US" dirty="0"/>
              <a:t>使用 </a:t>
            </a:r>
            <a:r>
              <a:rPr lang="en-US" altLang="zh-TW" dirty="0"/>
              <a:t>.triggered</a:t>
            </a:r>
            <a:r>
              <a:rPr lang="zh-TW" altLang="en-US" dirty="0"/>
              <a:t> 可以避免 </a:t>
            </a:r>
            <a:r>
              <a:rPr lang="en-US" altLang="zh-TW" dirty="0"/>
              <a:t>race condition</a:t>
            </a:r>
          </a:p>
          <a:p>
            <a:r>
              <a:rPr lang="en-US" altLang="zh-TW" dirty="0" err="1"/>
              <a:t>wait_order</a:t>
            </a:r>
            <a:r>
              <a:rPr lang="en-US" altLang="zh-TW" dirty="0"/>
              <a:t>()</a:t>
            </a:r>
          </a:p>
          <a:p>
            <a:pPr lvl="1"/>
            <a:r>
              <a:rPr lang="zh-TW" altLang="en-US" dirty="0"/>
              <a:t>用來判斷多個 </a:t>
            </a:r>
            <a:r>
              <a:rPr lang="en-US" altLang="zh-TW" dirty="0"/>
              <a:t>event </a:t>
            </a:r>
            <a:r>
              <a:rPr lang="zh-TW" altLang="en-US" dirty="0"/>
              <a:t>有沒有照順序</a:t>
            </a:r>
            <a:r>
              <a:rPr lang="en-US" altLang="zh-TW" dirty="0"/>
              <a:t>trigger</a:t>
            </a:r>
          </a:p>
          <a:p>
            <a:pPr lvl="1"/>
            <a:r>
              <a:rPr lang="en-US" altLang="zh-TW" dirty="0"/>
              <a:t>Ex: </a:t>
            </a:r>
            <a:r>
              <a:rPr lang="en-US" altLang="zh-TW" dirty="0" err="1"/>
              <a:t>wait_order</a:t>
            </a:r>
            <a:r>
              <a:rPr lang="en-US" altLang="zh-TW" dirty="0"/>
              <a:t>(a, b)   // </a:t>
            </a:r>
            <a:r>
              <a:rPr lang="zh-TW" altLang="en-US" dirty="0"/>
              <a:t>觸發順序 </a:t>
            </a:r>
            <a:r>
              <a:rPr lang="en-US" altLang="zh-TW" dirty="0"/>
              <a:t>-&gt; a   -&gt; b</a:t>
            </a:r>
          </a:p>
        </p:txBody>
      </p:sp>
    </p:spTree>
    <p:extLst>
      <p:ext uri="{BB962C8B-B14F-4D97-AF65-F5344CB8AC3E}">
        <p14:creationId xmlns:p14="http://schemas.microsoft.com/office/powerpoint/2010/main" val="38374986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14389-0B22-F8C3-E2DB-FA098FD24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E10C22-ACF7-6E46-1AEF-5FDBAF65F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Semaphore (3/6)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CA18A7-69AE-3BF1-3303-6D47E7D46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Create semaphore</a:t>
            </a:r>
          </a:p>
          <a:p>
            <a:pPr lvl="1"/>
            <a:r>
              <a:rPr lang="en-US" altLang="zh-TW" dirty="0"/>
              <a:t>semaphore key;</a:t>
            </a:r>
            <a:br>
              <a:rPr lang="en-US" altLang="zh-TW" dirty="0"/>
            </a:br>
            <a:r>
              <a:rPr lang="en-US" altLang="zh-TW" dirty="0"/>
              <a:t>key = new (1);        // Argument to new () defines the number of keys.</a:t>
            </a:r>
          </a:p>
          <a:p>
            <a:r>
              <a:rPr lang="en-US" altLang="zh-TW" dirty="0"/>
              <a:t>Use semaphore</a:t>
            </a:r>
          </a:p>
          <a:p>
            <a:pPr lvl="1"/>
            <a:r>
              <a:rPr lang="en-US" altLang="zh-TW" dirty="0"/>
              <a:t>get () </a:t>
            </a:r>
          </a:p>
          <a:p>
            <a:pPr lvl="2"/>
            <a:r>
              <a:rPr lang="en-US" altLang="zh-TW" dirty="0"/>
              <a:t>get the key by using get (), the keyword which will wait until a key is available</a:t>
            </a:r>
          </a:p>
          <a:p>
            <a:pPr lvl="1"/>
            <a:r>
              <a:rPr lang="en-US" altLang="zh-TW" dirty="0"/>
              <a:t>put()</a:t>
            </a:r>
          </a:p>
          <a:p>
            <a:pPr lvl="2"/>
            <a:r>
              <a:rPr lang="en-US" altLang="zh-TW" dirty="0"/>
              <a:t>put the key back using the put () keyword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912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BECF2-AA53-D144-5315-9B32529C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資料型態總類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28D30B-E3AA-F006-7C08-BBC581A86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SystemVerilog</a:t>
            </a:r>
            <a:r>
              <a:rPr lang="en-US" altLang="zh-TW" dirty="0"/>
              <a:t> </a:t>
            </a:r>
            <a:r>
              <a:rPr lang="zh-TW" altLang="en-US" dirty="0"/>
              <a:t>有分成 </a:t>
            </a:r>
            <a:r>
              <a:rPr lang="en-US" altLang="zh-TW" dirty="0"/>
              <a:t>2-state</a:t>
            </a:r>
            <a:r>
              <a:rPr lang="zh-TW" altLang="en-US" dirty="0"/>
              <a:t> 跟 </a:t>
            </a:r>
            <a:r>
              <a:rPr lang="en-US" altLang="zh-TW" dirty="0"/>
              <a:t>4-state </a:t>
            </a:r>
            <a:r>
              <a:rPr lang="zh-TW" altLang="en-US" dirty="0"/>
              <a:t>的資料型態</a:t>
            </a:r>
            <a:endParaRPr lang="en-US" altLang="zh-TW" dirty="0"/>
          </a:p>
          <a:p>
            <a:pPr lvl="1"/>
            <a:r>
              <a:rPr lang="en-US" altLang="zh-TW" dirty="0"/>
              <a:t>2-state:</a:t>
            </a:r>
            <a:r>
              <a:rPr lang="zh-TW" altLang="en-US" dirty="0"/>
              <a:t> 指資料只有 </a:t>
            </a:r>
            <a:r>
              <a:rPr lang="en-US" altLang="zh-TW" dirty="0"/>
              <a:t>0</a:t>
            </a:r>
            <a:r>
              <a:rPr lang="zh-TW" altLang="en-US" dirty="0"/>
              <a:t> 或 </a:t>
            </a:r>
            <a:r>
              <a:rPr lang="en-US" altLang="zh-TW" dirty="0"/>
              <a:t>1</a:t>
            </a:r>
          </a:p>
          <a:p>
            <a:pPr lvl="1"/>
            <a:r>
              <a:rPr lang="en-US" altLang="zh-TW" dirty="0"/>
              <a:t>4-state:</a:t>
            </a:r>
            <a:r>
              <a:rPr lang="zh-TW" altLang="en-US" dirty="0"/>
              <a:t> 指資料分成 </a:t>
            </a:r>
            <a:r>
              <a:rPr lang="en-US" altLang="zh-TW" dirty="0"/>
              <a:t>0</a:t>
            </a:r>
            <a:r>
              <a:rPr lang="zh-TW" altLang="en-US" dirty="0"/>
              <a:t>、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Z(</a:t>
            </a:r>
            <a:r>
              <a:rPr lang="zh-TW" altLang="en-US" dirty="0"/>
              <a:t>高阻抗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X(don’t care)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68267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5D6F1-404D-9175-2724-E3E6E28D6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061A6-61CC-2B04-DA3C-51A59CA3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Semaphore (4/6)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A95157-1F6E-5ACF-6734-53993764F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Semaphore Methods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A03D696-2939-E451-1291-7AB382BAD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395" y="2580483"/>
            <a:ext cx="8933209" cy="368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985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CF581-B314-B169-4CDC-ACA41640D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E755A-7D32-13C6-01C4-9041303D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Mailbox (5/6)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546A11-C0B2-8275-DE09-3087FC78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Create mailbox</a:t>
            </a:r>
          </a:p>
          <a:p>
            <a:pPr lvl="1"/>
            <a:r>
              <a:rPr lang="en-US" altLang="zh-TW" dirty="0"/>
              <a:t>mailbox </a:t>
            </a:r>
            <a:r>
              <a:rPr lang="en-US" altLang="zh-TW" dirty="0" err="1"/>
              <a:t>mbx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Use mailbox</a:t>
            </a:r>
          </a:p>
          <a:p>
            <a:pPr lvl="1"/>
            <a:r>
              <a:rPr lang="en-US" altLang="zh-TW" dirty="0" err="1"/>
              <a:t>mbx.put</a:t>
            </a:r>
            <a:r>
              <a:rPr lang="en-US" altLang="zh-TW" dirty="0"/>
              <a:t> (</a:t>
            </a:r>
            <a:r>
              <a:rPr lang="en-US" altLang="zh-TW" dirty="0" err="1"/>
              <a:t>trns</a:t>
            </a:r>
            <a:r>
              <a:rPr lang="en-US" altLang="zh-TW" dirty="0"/>
              <a:t>);  //</a:t>
            </a:r>
            <a:r>
              <a:rPr lang="zh-TW" altLang="en-US" dirty="0"/>
              <a:t> 放入物件</a:t>
            </a:r>
            <a:endParaRPr lang="en-US" altLang="zh-TW" dirty="0"/>
          </a:p>
          <a:p>
            <a:pPr lvl="1"/>
            <a:r>
              <a:rPr lang="en-US" altLang="zh-TW" dirty="0" err="1"/>
              <a:t>mbx.get</a:t>
            </a:r>
            <a:r>
              <a:rPr lang="en-US" altLang="zh-TW" dirty="0"/>
              <a:t> (</a:t>
            </a:r>
            <a:r>
              <a:rPr lang="en-US" altLang="zh-TW" dirty="0" err="1"/>
              <a:t>trns</a:t>
            </a:r>
            <a:r>
              <a:rPr lang="en-US" altLang="zh-TW" dirty="0"/>
              <a:t>);</a:t>
            </a:r>
            <a:r>
              <a:rPr lang="zh-TW" altLang="en-US" dirty="0"/>
              <a:t>  </a:t>
            </a:r>
            <a:r>
              <a:rPr lang="en-US" altLang="zh-TW" dirty="0"/>
              <a:t>// </a:t>
            </a:r>
            <a:r>
              <a:rPr lang="zh-TW" altLang="en-US" dirty="0"/>
              <a:t>取出物件</a:t>
            </a:r>
          </a:p>
        </p:txBody>
      </p:sp>
    </p:spTree>
    <p:extLst>
      <p:ext uri="{BB962C8B-B14F-4D97-AF65-F5344CB8AC3E}">
        <p14:creationId xmlns:p14="http://schemas.microsoft.com/office/powerpoint/2010/main" val="5598006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53A65-3D77-63CA-1855-B710A44B9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5514A7-810C-3861-9500-A6AB19CE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Mailbox (6/6)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7290C4A-5CD7-ECC8-8EE7-7D8B8BDA7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Mailbox Methods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2CE9DB-93FB-9124-A879-C630126AD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556" y="681037"/>
            <a:ext cx="6240212" cy="578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888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7E7CA-04F3-FB4F-99A5-769562A5D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168F07-F108-CDAA-67BF-C14F7B2E16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5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2322D99-88F6-4350-7A5E-3EB5F555A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2623448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160BA-323B-0FB2-4554-54427975E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6B28A8-DD92-A88A-8006-453AB103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Interface </a:t>
            </a:r>
            <a:r>
              <a:rPr lang="en-US" altLang="zh-TW"/>
              <a:t>(1/3)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F99619-2E06-883B-1440-054D84EED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Interface</a:t>
            </a:r>
            <a:r>
              <a:rPr lang="zh-TW" altLang="en-US" dirty="0"/>
              <a:t>是一種將訊號封裝到區塊中的方法</a:t>
            </a:r>
            <a:endParaRPr lang="en-US" altLang="zh-TW" dirty="0"/>
          </a:p>
          <a:p>
            <a:r>
              <a:rPr lang="zh-TW" altLang="en-US" dirty="0"/>
              <a:t>所有相關訊號被組合在一起形成一個</a:t>
            </a:r>
            <a:r>
              <a:rPr lang="en-US" altLang="zh-TW" dirty="0"/>
              <a:t>Interface</a:t>
            </a:r>
            <a:r>
              <a:rPr lang="zh-TW" altLang="en-US" dirty="0"/>
              <a:t>區塊</a:t>
            </a:r>
            <a:endParaRPr lang="en-US" altLang="zh-TW" dirty="0"/>
          </a:p>
          <a:p>
            <a:r>
              <a:rPr lang="en-US" altLang="zh-TW" dirty="0"/>
              <a:t>Interface </a:t>
            </a:r>
            <a:r>
              <a:rPr lang="zh-TW" altLang="en-US" dirty="0"/>
              <a:t>可以重複用於其他項目。</a:t>
            </a:r>
            <a:endParaRPr lang="en-US" altLang="zh-TW" dirty="0"/>
          </a:p>
          <a:p>
            <a:r>
              <a:rPr lang="zh-TW" altLang="en-US" dirty="0"/>
              <a:t>且與 </a:t>
            </a:r>
            <a:r>
              <a:rPr lang="en-US" altLang="zh-TW" dirty="0"/>
              <a:t>DUT </a:t>
            </a:r>
            <a:r>
              <a:rPr lang="zh-TW" altLang="en-US" dirty="0"/>
              <a:t>和其他驗證組件的連接也變得更加容易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88438B3-DC65-E6D2-0194-D576A0C7172C}"/>
              </a:ext>
            </a:extLst>
          </p:cNvPr>
          <p:cNvSpPr txBox="1"/>
          <p:nvPr/>
        </p:nvSpPr>
        <p:spPr>
          <a:xfrm>
            <a:off x="3296728" y="4270223"/>
            <a:ext cx="5598543" cy="2086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endParaRPr lang="en-US" altLang="zh-TW" dirty="0"/>
          </a:p>
          <a:p>
            <a:pPr>
              <a:lnSpc>
                <a:spcPts val="1425"/>
              </a:lnSpc>
              <a:buNone/>
            </a:pPr>
            <a:r>
              <a:rPr lang="en-US" altLang="zh-TW" dirty="0"/>
              <a:t>// </a:t>
            </a:r>
            <a:r>
              <a:rPr lang="zh-TW" altLang="en-US" dirty="0"/>
              <a:t>以下是一個 </a:t>
            </a:r>
            <a:r>
              <a:rPr lang="en-US" altLang="zh-TW" dirty="0"/>
              <a:t>APB bus protocol </a:t>
            </a:r>
            <a:r>
              <a:rPr lang="zh-TW" altLang="en-US" dirty="0"/>
              <a:t>的 </a:t>
            </a:r>
            <a:r>
              <a:rPr lang="en-US" altLang="zh-TW" dirty="0"/>
              <a:t>interface</a:t>
            </a:r>
          </a:p>
          <a:p>
            <a:pPr>
              <a:lnSpc>
                <a:spcPts val="1425"/>
              </a:lnSpc>
              <a:buNone/>
            </a:pPr>
            <a:endParaRPr lang="en-US" altLang="zh-TW" dirty="0"/>
          </a:p>
          <a:p>
            <a:pPr>
              <a:lnSpc>
                <a:spcPts val="1425"/>
              </a:lnSpc>
              <a:buNone/>
            </a:pPr>
            <a:r>
              <a:rPr lang="en-US" altLang="zh-TW" dirty="0"/>
              <a:t>interface </a:t>
            </a:r>
            <a:r>
              <a:rPr lang="en-US" altLang="zh-TW" dirty="0" err="1"/>
              <a:t>apb_if</a:t>
            </a:r>
            <a:r>
              <a:rPr lang="en-US" altLang="zh-TW" dirty="0"/>
              <a:t> (input pclk);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dirty="0"/>
              <a:t>	logic [31:0]    </a:t>
            </a:r>
            <a:r>
              <a:rPr lang="en-US" altLang="zh-TW" dirty="0" err="1"/>
              <a:t>paddr</a:t>
            </a:r>
            <a:r>
              <a:rPr lang="en-US" altLang="zh-TW" dirty="0"/>
              <a:t>;   // address </a:t>
            </a:r>
            <a:r>
              <a:rPr lang="zh-TW" altLang="en-US" dirty="0"/>
              <a:t>變數</a:t>
            </a:r>
          </a:p>
          <a:p>
            <a:pPr>
              <a:lnSpc>
                <a:spcPts val="1425"/>
              </a:lnSpc>
              <a:buNone/>
            </a:pPr>
            <a:r>
              <a:rPr lang="zh-TW" altLang="en-US" dirty="0"/>
              <a:t>	</a:t>
            </a:r>
            <a:r>
              <a:rPr lang="en-US" altLang="zh-TW" dirty="0"/>
              <a:t>logic [31:0]    </a:t>
            </a:r>
            <a:r>
              <a:rPr lang="en-US" altLang="zh-TW" dirty="0" err="1"/>
              <a:t>pwdata</a:t>
            </a:r>
            <a:r>
              <a:rPr lang="en-US" altLang="zh-TW" dirty="0"/>
              <a:t>;  // write data </a:t>
            </a:r>
            <a:r>
              <a:rPr lang="zh-TW" altLang="en-US" dirty="0"/>
              <a:t>傳輸變數</a:t>
            </a:r>
          </a:p>
          <a:p>
            <a:pPr>
              <a:lnSpc>
                <a:spcPts val="1425"/>
              </a:lnSpc>
              <a:buNone/>
            </a:pPr>
            <a:r>
              <a:rPr lang="zh-TW" altLang="en-US" dirty="0"/>
              <a:t>	</a:t>
            </a:r>
            <a:r>
              <a:rPr lang="en-US" altLang="zh-TW" dirty="0"/>
              <a:t>logic [31:0]    </a:t>
            </a:r>
            <a:r>
              <a:rPr lang="en-US" altLang="zh-TW" dirty="0" err="1"/>
              <a:t>prdata</a:t>
            </a:r>
            <a:r>
              <a:rPr lang="en-US" altLang="zh-TW" dirty="0"/>
              <a:t>;  // read data </a:t>
            </a:r>
            <a:r>
              <a:rPr lang="zh-TW" altLang="en-US" dirty="0"/>
              <a:t>傳輸變數</a:t>
            </a:r>
          </a:p>
          <a:p>
            <a:pPr>
              <a:lnSpc>
                <a:spcPts val="1425"/>
              </a:lnSpc>
              <a:buNone/>
            </a:pPr>
            <a:r>
              <a:rPr lang="zh-TW" altLang="en-US" dirty="0"/>
              <a:t>	</a:t>
            </a:r>
            <a:r>
              <a:rPr lang="en-US" altLang="zh-TW" dirty="0"/>
              <a:t>logic           </a:t>
            </a:r>
            <a:r>
              <a:rPr lang="en-US" altLang="zh-TW" dirty="0" err="1"/>
              <a:t>penable</a:t>
            </a:r>
            <a:r>
              <a:rPr lang="en-US" altLang="zh-TW" dirty="0"/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dirty="0"/>
              <a:t>	logic           </a:t>
            </a:r>
            <a:r>
              <a:rPr lang="en-US" altLang="zh-TW" dirty="0" err="1"/>
              <a:t>pwrite</a:t>
            </a:r>
            <a:r>
              <a:rPr lang="en-US" altLang="zh-TW" dirty="0"/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dirty="0"/>
              <a:t>	logic           </a:t>
            </a:r>
            <a:r>
              <a:rPr lang="en-US" altLang="zh-TW" dirty="0" err="1"/>
              <a:t>psel</a:t>
            </a:r>
            <a:r>
              <a:rPr lang="en-US" altLang="zh-TW" dirty="0"/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dirty="0" err="1"/>
              <a:t>endinterface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22521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BAEC1-82EB-B757-387C-2420CEB50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FE2074-38AB-3784-4C84-0BAE6A91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modport  (2/3)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ABD3B5-11FA-FA00-B5AE-7BB4C4303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Modport </a:t>
            </a:r>
            <a:r>
              <a:rPr lang="zh-TW" altLang="en-US" dirty="0"/>
              <a:t>可以用來定義 </a:t>
            </a:r>
            <a:r>
              <a:rPr lang="en-US" altLang="zh-TW" dirty="0"/>
              <a:t>interface </a:t>
            </a:r>
            <a:r>
              <a:rPr lang="zh-TW" altLang="en-US" dirty="0"/>
              <a:t>內的訊號，</a:t>
            </a:r>
            <a:br>
              <a:rPr lang="en-US" altLang="zh-TW" dirty="0"/>
            </a:br>
            <a:r>
              <a:rPr lang="zh-TW" altLang="en-US" dirty="0"/>
              <a:t>用在不同 </a:t>
            </a:r>
            <a:r>
              <a:rPr lang="en-US" altLang="zh-TW" dirty="0"/>
              <a:t>module </a:t>
            </a:r>
            <a:r>
              <a:rPr lang="zh-TW" altLang="en-US" dirty="0"/>
              <a:t>上時的輸入輸出關係</a:t>
            </a: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CC04D46-CB10-AA25-6047-A5571C9B2332}"/>
              </a:ext>
            </a:extLst>
          </p:cNvPr>
          <p:cNvSpPr txBox="1"/>
          <p:nvPr/>
        </p:nvSpPr>
        <p:spPr>
          <a:xfrm>
            <a:off x="2692879" y="3314641"/>
            <a:ext cx="6806241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interface </a:t>
            </a:r>
            <a:r>
              <a:rPr lang="en-US" altLang="zh-TW" dirty="0" err="1"/>
              <a:t>myBus</a:t>
            </a:r>
            <a:r>
              <a:rPr lang="en-US" altLang="zh-TW" dirty="0"/>
              <a:t> (input </a:t>
            </a:r>
            <a:r>
              <a:rPr lang="en-US" altLang="zh-TW" dirty="0" err="1"/>
              <a:t>clk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</a:t>
            </a:r>
            <a:r>
              <a:rPr lang="zh-TW" altLang="en-US" dirty="0"/>
              <a:t>  </a:t>
            </a:r>
            <a:r>
              <a:rPr lang="en-US" altLang="zh-TW" dirty="0"/>
              <a:t>logic [7:0]  data;</a:t>
            </a:r>
          </a:p>
          <a:p>
            <a:r>
              <a:rPr lang="en-US" altLang="zh-TW" dirty="0"/>
              <a:t>  </a:t>
            </a:r>
            <a:r>
              <a:rPr lang="zh-TW" altLang="en-US" dirty="0"/>
              <a:t>  </a:t>
            </a:r>
            <a:r>
              <a:rPr lang="en-US" altLang="zh-TW" dirty="0"/>
              <a:t>logic      enable;</a:t>
            </a:r>
          </a:p>
          <a:p>
            <a:endParaRPr lang="en-US" altLang="zh-TW" dirty="0"/>
          </a:p>
          <a:p>
            <a:r>
              <a:rPr lang="en-US" altLang="zh-TW" dirty="0"/>
              <a:t>  </a:t>
            </a:r>
            <a:r>
              <a:rPr lang="zh-TW" altLang="en-US" dirty="0"/>
              <a:t>  </a:t>
            </a:r>
            <a:r>
              <a:rPr lang="en-US" altLang="zh-TW" dirty="0"/>
              <a:t>// </a:t>
            </a:r>
            <a:r>
              <a:rPr lang="zh-TW" altLang="en-US" dirty="0"/>
              <a:t>從 </a:t>
            </a:r>
            <a:r>
              <a:rPr lang="en-US" altLang="zh-TW" dirty="0" err="1"/>
              <a:t>TestBench</a:t>
            </a:r>
            <a:r>
              <a:rPr lang="en-US" altLang="zh-TW" dirty="0"/>
              <a:t> </a:t>
            </a:r>
            <a:r>
              <a:rPr lang="zh-TW" altLang="en-US" dirty="0"/>
              <a:t>來看</a:t>
            </a:r>
            <a:r>
              <a:rPr lang="en-US" altLang="zh-TW" dirty="0"/>
              <a:t>, 'data' </a:t>
            </a:r>
            <a:r>
              <a:rPr lang="zh-TW" altLang="en-US" dirty="0"/>
              <a:t>是 </a:t>
            </a:r>
            <a:r>
              <a:rPr lang="en-US" altLang="zh-TW" dirty="0"/>
              <a:t>input and 'write' </a:t>
            </a:r>
            <a:r>
              <a:rPr lang="zh-TW" altLang="en-US" dirty="0"/>
              <a:t>是 </a:t>
            </a:r>
            <a:r>
              <a:rPr lang="en-US" altLang="zh-TW" dirty="0"/>
              <a:t>output</a:t>
            </a:r>
          </a:p>
          <a:p>
            <a:r>
              <a:rPr lang="en-US" altLang="zh-TW" dirty="0"/>
              <a:t>  </a:t>
            </a:r>
            <a:r>
              <a:rPr lang="zh-TW" altLang="en-US" dirty="0"/>
              <a:t>  </a:t>
            </a:r>
            <a:r>
              <a:rPr lang="en-US" altLang="zh-TW" dirty="0"/>
              <a:t>modport TB  (input data, </a:t>
            </a:r>
            <a:r>
              <a:rPr lang="en-US" altLang="zh-TW" dirty="0" err="1"/>
              <a:t>clk</a:t>
            </a:r>
            <a:r>
              <a:rPr lang="en-US" altLang="zh-TW" dirty="0"/>
              <a:t>, output enable);</a:t>
            </a:r>
          </a:p>
          <a:p>
            <a:endParaRPr lang="en-US" altLang="zh-TW" dirty="0"/>
          </a:p>
          <a:p>
            <a:r>
              <a:rPr lang="en-US" altLang="zh-TW" dirty="0"/>
              <a:t>  </a:t>
            </a:r>
            <a:r>
              <a:rPr lang="zh-TW" altLang="en-US" dirty="0"/>
              <a:t>  </a:t>
            </a:r>
            <a:r>
              <a:rPr lang="en-US" altLang="zh-TW" dirty="0"/>
              <a:t>// </a:t>
            </a:r>
            <a:r>
              <a:rPr lang="zh-TW" altLang="en-US" dirty="0"/>
              <a:t>從 </a:t>
            </a:r>
            <a:r>
              <a:rPr lang="en-US" altLang="zh-TW" dirty="0"/>
              <a:t>DUT </a:t>
            </a:r>
            <a:r>
              <a:rPr lang="zh-TW" altLang="en-US" dirty="0"/>
              <a:t>來看</a:t>
            </a:r>
            <a:r>
              <a:rPr lang="en-US" altLang="zh-TW" dirty="0"/>
              <a:t>, 'data' </a:t>
            </a:r>
            <a:r>
              <a:rPr lang="zh-TW" altLang="en-US" dirty="0"/>
              <a:t>是 </a:t>
            </a:r>
            <a:r>
              <a:rPr lang="en-US" altLang="zh-TW" dirty="0"/>
              <a:t>output and 'enable' </a:t>
            </a:r>
            <a:r>
              <a:rPr lang="zh-TW" altLang="en-US" dirty="0"/>
              <a:t>是 </a:t>
            </a:r>
            <a:r>
              <a:rPr lang="en-US" altLang="zh-TW" dirty="0"/>
              <a:t>input</a:t>
            </a:r>
          </a:p>
          <a:p>
            <a:r>
              <a:rPr lang="en-US" altLang="zh-TW" dirty="0"/>
              <a:t>  </a:t>
            </a:r>
            <a:r>
              <a:rPr lang="zh-TW" altLang="en-US" dirty="0"/>
              <a:t>  </a:t>
            </a:r>
            <a:r>
              <a:rPr lang="en-US" altLang="zh-TW" dirty="0"/>
              <a:t>modport DUT (output data, input enable, </a:t>
            </a:r>
            <a:r>
              <a:rPr lang="en-US" altLang="zh-TW" dirty="0" err="1"/>
              <a:t>clk</a:t>
            </a:r>
            <a:r>
              <a:rPr lang="en-US" altLang="zh-TW" dirty="0"/>
              <a:t>);</a:t>
            </a:r>
          </a:p>
          <a:p>
            <a:r>
              <a:rPr lang="en-US" altLang="zh-TW" dirty="0" err="1"/>
              <a:t>endinterface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43137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FA1BE-90CF-3EC5-4900-8784765DC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659E31-6ADA-EA43-840C-3C63EC5B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Clocking block (3/3)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D3F1C6-D226-2874-6CFF-FEC132C8F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Clocking block </a:t>
            </a:r>
            <a:r>
              <a:rPr lang="zh-TW" altLang="en-US" dirty="0"/>
              <a:t>可以用來降低 </a:t>
            </a:r>
            <a:r>
              <a:rPr lang="en-US" altLang="zh-TW" dirty="0"/>
              <a:t>module </a:t>
            </a:r>
            <a:r>
              <a:rPr lang="zh-TW" altLang="en-US" dirty="0"/>
              <a:t>跟 </a:t>
            </a:r>
            <a:r>
              <a:rPr lang="en-US" altLang="zh-TW" dirty="0"/>
              <a:t>module </a:t>
            </a:r>
            <a:r>
              <a:rPr lang="zh-TW" altLang="en-US" dirty="0"/>
              <a:t>連接時，</a:t>
            </a:r>
            <a:br>
              <a:rPr lang="en-US" altLang="zh-TW" dirty="0"/>
            </a:br>
            <a:r>
              <a:rPr lang="zh-TW" altLang="en-US" dirty="0"/>
              <a:t>所產生的訊號取樣 </a:t>
            </a:r>
            <a:r>
              <a:rPr lang="en-US" altLang="zh-TW" dirty="0"/>
              <a:t>race condition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AF04DEB-88BC-7943-BD8C-B29C30715414}"/>
              </a:ext>
            </a:extLst>
          </p:cNvPr>
          <p:cNvSpPr txBox="1"/>
          <p:nvPr/>
        </p:nvSpPr>
        <p:spPr>
          <a:xfrm>
            <a:off x="2692879" y="3314641"/>
            <a:ext cx="6806241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interface </a:t>
            </a:r>
            <a:r>
              <a:rPr lang="en-US" altLang="zh-TW" dirty="0" err="1"/>
              <a:t>my_int</a:t>
            </a:r>
            <a:r>
              <a:rPr lang="en-US" altLang="zh-TW" dirty="0"/>
              <a:t> (input bit </a:t>
            </a:r>
            <a:r>
              <a:rPr lang="en-US" altLang="zh-TW" dirty="0" err="1"/>
              <a:t>clk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  // Rest of interface code</a:t>
            </a:r>
          </a:p>
          <a:p>
            <a:endParaRPr lang="en-US" altLang="zh-TW" dirty="0"/>
          </a:p>
          <a:p>
            <a:r>
              <a:rPr lang="en-US" altLang="zh-TW" dirty="0"/>
              <a:t>        clocking </a:t>
            </a:r>
            <a:r>
              <a:rPr lang="en-US" altLang="zh-TW" dirty="0" err="1"/>
              <a:t>cb_clk</a:t>
            </a:r>
            <a:r>
              <a:rPr lang="en-US" altLang="zh-TW" dirty="0"/>
              <a:t> @(posedge </a:t>
            </a:r>
            <a:r>
              <a:rPr lang="en-US" altLang="zh-TW" dirty="0" err="1"/>
              <a:t>clk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              // </a:t>
            </a:r>
            <a:r>
              <a:rPr lang="zh-TW" altLang="en-US" dirty="0"/>
              <a:t>定義 </a:t>
            </a:r>
            <a:r>
              <a:rPr lang="en-US" altLang="zh-TW" dirty="0"/>
              <a:t>input </a:t>
            </a:r>
            <a:r>
              <a:rPr lang="zh-TW" altLang="en-US" dirty="0"/>
              <a:t>提前 </a:t>
            </a:r>
            <a:r>
              <a:rPr lang="en-US" altLang="zh-TW" dirty="0"/>
              <a:t>3ns </a:t>
            </a:r>
            <a:r>
              <a:rPr lang="zh-TW" altLang="en-US" dirty="0"/>
              <a:t>取樣</a:t>
            </a:r>
            <a:r>
              <a:rPr lang="en-US" altLang="zh-TW" dirty="0"/>
              <a:t>, output </a:t>
            </a:r>
            <a:r>
              <a:rPr lang="zh-TW" altLang="en-US" dirty="0"/>
              <a:t>延後 </a:t>
            </a:r>
            <a:r>
              <a:rPr lang="en-US" altLang="zh-TW" dirty="0"/>
              <a:t>2 ns </a:t>
            </a:r>
            <a:r>
              <a:rPr lang="zh-TW" altLang="en-US" dirty="0"/>
              <a:t>取樣</a:t>
            </a:r>
          </a:p>
          <a:p>
            <a:r>
              <a:rPr lang="zh-TW" altLang="en-US" dirty="0"/>
              <a:t>	</a:t>
            </a:r>
            <a:r>
              <a:rPr lang="en-US" altLang="zh-TW" dirty="0"/>
              <a:t>default input #3ns output #2ns;  </a:t>
            </a:r>
          </a:p>
          <a:p>
            <a:r>
              <a:rPr lang="en-US" altLang="zh-TW" dirty="0"/>
              <a:t>	input enable;</a:t>
            </a:r>
          </a:p>
          <a:p>
            <a:r>
              <a:rPr lang="en-US" altLang="zh-TW" dirty="0"/>
              <a:t>	output data;</a:t>
            </a:r>
          </a:p>
          <a:p>
            <a:r>
              <a:rPr lang="en-US" altLang="zh-TW" dirty="0"/>
              <a:t>         </a:t>
            </a:r>
            <a:r>
              <a:rPr lang="en-US" altLang="zh-TW" dirty="0" err="1"/>
              <a:t>endclocking</a:t>
            </a:r>
            <a:endParaRPr lang="en-US" altLang="zh-TW" dirty="0"/>
          </a:p>
          <a:p>
            <a:r>
              <a:rPr lang="en-US" altLang="zh-TW" dirty="0" err="1"/>
              <a:t>endinterface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77535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01739-F6C5-2F52-9E90-50E69F276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276E75-F1EB-013B-A47B-A02E227FB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6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1A0E66-128C-4067-B965-91FE03EC9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/>
              <a:t>Constraints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2555173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AD1EA-8AE5-90F3-3B27-77AC74C71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D56AD-70CF-8CB7-4B07-C3163A255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</a:t>
            </a:r>
            <a:r>
              <a:rPr lang="zh-TW" altLang="en-US" dirty="0"/>
              <a:t>變數</a:t>
            </a:r>
            <a:r>
              <a:rPr lang="en-US" altLang="zh-TW" dirty="0"/>
              <a:t> (1/1)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BAA5C9-2123-1122-A60A-E5ED360D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rand</a:t>
            </a:r>
          </a:p>
          <a:p>
            <a:pPr lvl="1"/>
            <a:r>
              <a:rPr lang="zh-TW" altLang="en-US" dirty="0"/>
              <a:t>會隨機產生數值</a:t>
            </a:r>
            <a:endParaRPr lang="en-US" altLang="zh-TW" dirty="0"/>
          </a:p>
          <a:p>
            <a:r>
              <a:rPr lang="en-US" altLang="zh-TW" dirty="0" err="1"/>
              <a:t>randc</a:t>
            </a:r>
            <a:endParaRPr lang="en-US" altLang="zh-TW" dirty="0"/>
          </a:p>
          <a:p>
            <a:pPr lvl="1"/>
            <a:r>
              <a:rPr lang="zh-TW" altLang="en-US" dirty="0"/>
              <a:t>會隨機產生數值，且在一週期內數值不重複，等所有可能都出現過後，才會結束週期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4A80880-3F68-8AB9-8475-219E40A0907A}"/>
              </a:ext>
            </a:extLst>
          </p:cNvPr>
          <p:cNvSpPr txBox="1"/>
          <p:nvPr/>
        </p:nvSpPr>
        <p:spPr>
          <a:xfrm>
            <a:off x="3921629" y="3738963"/>
            <a:ext cx="4231771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class Packet;</a:t>
            </a:r>
          </a:p>
          <a:p>
            <a:r>
              <a:rPr lang="en-US" altLang="zh-TW" sz="1400" dirty="0"/>
              <a:t>    </a:t>
            </a:r>
            <a:r>
              <a:rPr lang="en-US" altLang="zh-TW" sz="1400" dirty="0" err="1">
                <a:solidFill>
                  <a:srgbClr val="FF0000"/>
                </a:solidFill>
              </a:rPr>
              <a:t>randc</a:t>
            </a:r>
            <a:r>
              <a:rPr lang="en-US" altLang="zh-TW" sz="1400" dirty="0"/>
              <a:t> bit [2:0] data;</a:t>
            </a:r>
          </a:p>
          <a:p>
            <a:r>
              <a:rPr lang="en-US" altLang="zh-TW" sz="1400" dirty="0" err="1"/>
              <a:t>endclass</a:t>
            </a:r>
            <a:endParaRPr lang="en-US" altLang="zh-TW" sz="1400" dirty="0"/>
          </a:p>
          <a:p>
            <a:br>
              <a:rPr lang="en-US" altLang="zh-TW" sz="1400" dirty="0"/>
            </a:br>
            <a:r>
              <a:rPr lang="en-US" altLang="zh-TW" sz="1400" dirty="0"/>
              <a:t>module tb;</a:t>
            </a:r>
          </a:p>
          <a:p>
            <a:r>
              <a:rPr lang="en-US" altLang="zh-TW" sz="1400" dirty="0"/>
              <a:t>    initial begin</a:t>
            </a:r>
          </a:p>
          <a:p>
            <a:r>
              <a:rPr lang="en-US" altLang="zh-TW" sz="1400" dirty="0"/>
              <a:t>        Packet pkt = new ();</a:t>
            </a:r>
          </a:p>
          <a:p>
            <a:r>
              <a:rPr lang="en-US" altLang="zh-TW" sz="1400" dirty="0"/>
              <a:t>        for (int 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= 0 ; 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&lt; 10; </a:t>
            </a:r>
            <a:r>
              <a:rPr lang="en-US" altLang="zh-TW" sz="1400" dirty="0" err="1"/>
              <a:t>i</a:t>
            </a:r>
            <a:r>
              <a:rPr lang="en-US" altLang="zh-TW" sz="1400" dirty="0"/>
              <a:t>++) begin</a:t>
            </a:r>
          </a:p>
          <a:p>
            <a:r>
              <a:rPr lang="en-US" altLang="zh-TW" sz="1400" dirty="0"/>
              <a:t>            </a:t>
            </a:r>
            <a:r>
              <a:rPr lang="en-US" altLang="zh-TW" sz="1400" dirty="0" err="1"/>
              <a:t>pkt.randomize</a:t>
            </a:r>
            <a:r>
              <a:rPr lang="en-US" altLang="zh-TW" sz="1400" dirty="0"/>
              <a:t> ();</a:t>
            </a:r>
          </a:p>
          <a:p>
            <a:r>
              <a:rPr lang="en-US" altLang="zh-TW" sz="1400" dirty="0"/>
              <a:t>            $display ("</a:t>
            </a:r>
            <a:r>
              <a:rPr lang="en-US" altLang="zh-TW" sz="1400" dirty="0" err="1"/>
              <a:t>itr</a:t>
            </a:r>
            <a:r>
              <a:rPr lang="en-US" altLang="zh-TW" sz="1400" dirty="0"/>
              <a:t>=%0d data=0x%0h", </a:t>
            </a:r>
            <a:r>
              <a:rPr lang="en-US" altLang="zh-TW" sz="1400" dirty="0" err="1"/>
              <a:t>i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pkt.data</a:t>
            </a:r>
            <a:r>
              <a:rPr lang="en-US" altLang="zh-TW" sz="1400" dirty="0"/>
              <a:t>);</a:t>
            </a:r>
          </a:p>
          <a:p>
            <a:r>
              <a:rPr lang="en-US" altLang="zh-TW" sz="1400" dirty="0"/>
              <a:t>        end</a:t>
            </a:r>
          </a:p>
          <a:p>
            <a:r>
              <a:rPr lang="en-US" altLang="zh-TW" sz="1400" dirty="0"/>
              <a:t>    end</a:t>
            </a:r>
          </a:p>
          <a:p>
            <a:r>
              <a:rPr lang="en-US" altLang="zh-TW" sz="1400" dirty="0" err="1"/>
              <a:t>endmodule</a:t>
            </a:r>
            <a:endParaRPr lang="en-US" altLang="zh-TW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BE1707C-A417-75A8-1EBD-77A217C9912B}"/>
              </a:ext>
            </a:extLst>
          </p:cNvPr>
          <p:cNvSpPr/>
          <p:nvPr/>
        </p:nvSpPr>
        <p:spPr>
          <a:xfrm>
            <a:off x="8338457" y="3738963"/>
            <a:ext cx="2541814" cy="28931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1400" dirty="0">
              <a:solidFill>
                <a:schemeClr val="tx1"/>
              </a:solidFill>
            </a:endParaRPr>
          </a:p>
          <a:p>
            <a:r>
              <a:rPr lang="en-US" altLang="zh-TW" sz="1400" dirty="0">
                <a:solidFill>
                  <a:schemeClr val="tx1"/>
                </a:solidFill>
              </a:rPr>
              <a:t>// </a:t>
            </a:r>
            <a:r>
              <a:rPr lang="zh-TW" altLang="en-US" sz="1400" dirty="0">
                <a:solidFill>
                  <a:schemeClr val="tx1"/>
                </a:solidFill>
              </a:rPr>
              <a:t>執行結果</a:t>
            </a:r>
            <a:endParaRPr lang="en-US" altLang="zh-TW" sz="1400" dirty="0">
              <a:solidFill>
                <a:schemeClr val="tx1"/>
              </a:solidFill>
            </a:endParaRPr>
          </a:p>
          <a:p>
            <a:r>
              <a:rPr lang="en-US" altLang="zh-TW" sz="1400" dirty="0" err="1">
                <a:solidFill>
                  <a:schemeClr val="tx1"/>
                </a:solidFill>
              </a:rPr>
              <a:t>itr</a:t>
            </a:r>
            <a:r>
              <a:rPr lang="en-US" altLang="zh-TW" sz="1400" dirty="0">
                <a:solidFill>
                  <a:schemeClr val="tx1"/>
                </a:solidFill>
              </a:rPr>
              <a:t>=0 data=0x6</a:t>
            </a:r>
          </a:p>
          <a:p>
            <a:r>
              <a:rPr lang="en-US" altLang="zh-TW" sz="1400" dirty="0" err="1">
                <a:solidFill>
                  <a:schemeClr val="tx1"/>
                </a:solidFill>
              </a:rPr>
              <a:t>itr</a:t>
            </a:r>
            <a:r>
              <a:rPr lang="en-US" altLang="zh-TW" sz="1400" dirty="0">
                <a:solidFill>
                  <a:schemeClr val="tx1"/>
                </a:solidFill>
              </a:rPr>
              <a:t>=1 data=0x3</a:t>
            </a:r>
          </a:p>
          <a:p>
            <a:r>
              <a:rPr lang="en-US" altLang="zh-TW" sz="1400" dirty="0" err="1">
                <a:solidFill>
                  <a:schemeClr val="tx1"/>
                </a:solidFill>
              </a:rPr>
              <a:t>itr</a:t>
            </a:r>
            <a:r>
              <a:rPr lang="en-US" altLang="zh-TW" sz="1400" dirty="0">
                <a:solidFill>
                  <a:schemeClr val="tx1"/>
                </a:solidFill>
              </a:rPr>
              <a:t>=2 data=0x4</a:t>
            </a:r>
          </a:p>
          <a:p>
            <a:r>
              <a:rPr lang="en-US" altLang="zh-TW" sz="1400" dirty="0" err="1">
                <a:solidFill>
                  <a:schemeClr val="tx1"/>
                </a:solidFill>
              </a:rPr>
              <a:t>itr</a:t>
            </a:r>
            <a:r>
              <a:rPr lang="en-US" altLang="zh-TW" sz="1400" dirty="0">
                <a:solidFill>
                  <a:schemeClr val="tx1"/>
                </a:solidFill>
              </a:rPr>
              <a:t>=3 data=0x7</a:t>
            </a:r>
          </a:p>
          <a:p>
            <a:r>
              <a:rPr lang="en-US" altLang="zh-TW" sz="1400" dirty="0" err="1">
                <a:solidFill>
                  <a:schemeClr val="tx1"/>
                </a:solidFill>
              </a:rPr>
              <a:t>itr</a:t>
            </a:r>
            <a:r>
              <a:rPr lang="en-US" altLang="zh-TW" sz="1400" dirty="0">
                <a:solidFill>
                  <a:schemeClr val="tx1"/>
                </a:solidFill>
              </a:rPr>
              <a:t>=4 data=0x0</a:t>
            </a:r>
          </a:p>
          <a:p>
            <a:r>
              <a:rPr lang="en-US" altLang="zh-TW" sz="1400" dirty="0" err="1">
                <a:solidFill>
                  <a:schemeClr val="tx1"/>
                </a:solidFill>
              </a:rPr>
              <a:t>itr</a:t>
            </a:r>
            <a:r>
              <a:rPr lang="en-US" altLang="zh-TW" sz="1400" dirty="0">
                <a:solidFill>
                  <a:schemeClr val="tx1"/>
                </a:solidFill>
              </a:rPr>
              <a:t>=5 data=0x1</a:t>
            </a:r>
          </a:p>
          <a:p>
            <a:r>
              <a:rPr lang="en-US" altLang="zh-TW" sz="1400" dirty="0" err="1">
                <a:solidFill>
                  <a:schemeClr val="tx1"/>
                </a:solidFill>
              </a:rPr>
              <a:t>itr</a:t>
            </a:r>
            <a:r>
              <a:rPr lang="en-US" altLang="zh-TW" sz="1400" dirty="0">
                <a:solidFill>
                  <a:schemeClr val="tx1"/>
                </a:solidFill>
              </a:rPr>
              <a:t>=6 data=0x5</a:t>
            </a:r>
          </a:p>
          <a:p>
            <a:r>
              <a:rPr lang="en-US" altLang="zh-TW" sz="1400" dirty="0" err="1">
                <a:solidFill>
                  <a:schemeClr val="tx1"/>
                </a:solidFill>
              </a:rPr>
              <a:t>itr</a:t>
            </a:r>
            <a:r>
              <a:rPr lang="en-US" altLang="zh-TW" sz="1400" dirty="0">
                <a:solidFill>
                  <a:schemeClr val="tx1"/>
                </a:solidFill>
              </a:rPr>
              <a:t>=7 data=0x2  // </a:t>
            </a:r>
            <a:r>
              <a:rPr lang="zh-TW" altLang="en-US" sz="1400" dirty="0">
                <a:solidFill>
                  <a:schemeClr val="tx1"/>
                </a:solidFill>
              </a:rPr>
              <a:t>一個週期結束，以上數字不重複</a:t>
            </a:r>
          </a:p>
          <a:p>
            <a:r>
              <a:rPr lang="en-US" altLang="zh-TW" sz="1400" dirty="0" err="1">
                <a:solidFill>
                  <a:schemeClr val="tx1"/>
                </a:solidFill>
              </a:rPr>
              <a:t>itr</a:t>
            </a:r>
            <a:r>
              <a:rPr lang="en-US" altLang="zh-TW" sz="1400" dirty="0">
                <a:solidFill>
                  <a:schemeClr val="tx1"/>
                </a:solidFill>
              </a:rPr>
              <a:t>=8 data=0x5</a:t>
            </a:r>
          </a:p>
          <a:p>
            <a:r>
              <a:rPr lang="en-US" altLang="zh-TW" sz="1400" dirty="0" err="1">
                <a:solidFill>
                  <a:schemeClr val="tx1"/>
                </a:solidFill>
              </a:rPr>
              <a:t>itr</a:t>
            </a:r>
            <a:r>
              <a:rPr lang="en-US" altLang="zh-TW" sz="1400" dirty="0">
                <a:solidFill>
                  <a:schemeClr val="tx1"/>
                </a:solidFill>
              </a:rPr>
              <a:t>=9 data=0x0</a:t>
            </a:r>
          </a:p>
          <a:p>
            <a:pPr algn="ctr"/>
            <a:endParaRPr lang="zh-TW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9358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82196-1FAD-17E2-8ABE-268BB4620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3616B5-4A86-D192-DA53-85A7E0C1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Constraint blocks</a:t>
            </a:r>
            <a:r>
              <a:rPr lang="zh-TW" altLang="en-US" dirty="0"/>
              <a:t> </a:t>
            </a:r>
            <a:r>
              <a:rPr lang="en-US" altLang="zh-TW" dirty="0"/>
              <a:t>(1/1)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72CB59C-6D66-4C5B-9A4D-08ED2D5A2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可以針對 </a:t>
            </a:r>
            <a:r>
              <a:rPr lang="en-US" altLang="zh-TW" dirty="0"/>
              <a:t>random </a:t>
            </a:r>
            <a:r>
              <a:rPr lang="zh-TW" altLang="en-US" dirty="0"/>
              <a:t>變數做限制</a:t>
            </a:r>
            <a:endParaRPr lang="en-US" altLang="zh-TW" dirty="0"/>
          </a:p>
          <a:p>
            <a:r>
              <a:rPr lang="zh-TW" altLang="en-US" dirty="0"/>
              <a:t>在做</a:t>
            </a:r>
            <a:r>
              <a:rPr lang="en-US" altLang="zh-TW" dirty="0"/>
              <a:t>randomize() </a:t>
            </a:r>
            <a:r>
              <a:rPr lang="zh-TW" altLang="en-US" dirty="0"/>
              <a:t>時，變數會依照 </a:t>
            </a:r>
            <a:r>
              <a:rPr lang="en-US" altLang="zh-TW" dirty="0"/>
              <a:t>Constraint blocks</a:t>
            </a:r>
            <a:r>
              <a:rPr lang="zh-TW" altLang="en-US" dirty="0"/>
              <a:t> 內容</a:t>
            </a:r>
            <a:br>
              <a:rPr lang="en-US" altLang="zh-TW" dirty="0"/>
            </a:br>
            <a:r>
              <a:rPr lang="zh-TW" altLang="en-US" dirty="0"/>
              <a:t>隨機化出符合規定的數值</a:t>
            </a: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02A86FF-4F86-B69F-46F3-60979D95F864}"/>
              </a:ext>
            </a:extLst>
          </p:cNvPr>
          <p:cNvSpPr txBox="1"/>
          <p:nvPr/>
        </p:nvSpPr>
        <p:spPr>
          <a:xfrm>
            <a:off x="2449104" y="3726577"/>
            <a:ext cx="729379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class ABC;</a:t>
            </a:r>
          </a:p>
          <a:p>
            <a:r>
              <a:rPr lang="en-US" altLang="zh-TW" dirty="0"/>
              <a:t>    rand bit [3:0] mode;</a:t>
            </a:r>
          </a:p>
          <a:p>
            <a:br>
              <a:rPr lang="en-US" altLang="zh-TW" dirty="0"/>
            </a:br>
            <a:r>
              <a:rPr lang="en-US" altLang="zh-TW" dirty="0"/>
              <a:t>    // </a:t>
            </a:r>
            <a:r>
              <a:rPr lang="zh-TW" altLang="en-US" dirty="0"/>
              <a:t>建立一個 </a:t>
            </a:r>
            <a:r>
              <a:rPr lang="en-US" altLang="zh-TW" dirty="0"/>
              <a:t>constrain block </a:t>
            </a:r>
            <a:r>
              <a:rPr lang="zh-TW" altLang="en-US" dirty="0"/>
              <a:t>來限制 </a:t>
            </a:r>
            <a:r>
              <a:rPr lang="en-US" altLang="zh-TW" dirty="0"/>
              <a:t>mode </a:t>
            </a:r>
            <a:r>
              <a:rPr lang="zh-TW" altLang="en-US" dirty="0"/>
              <a:t>的數值範圍， </a:t>
            </a:r>
            <a:r>
              <a:rPr lang="en-US" altLang="zh-TW" dirty="0"/>
              <a:t>2 &lt; mode &lt;= 6</a:t>
            </a:r>
          </a:p>
          <a:p>
            <a:r>
              <a:rPr lang="en-US" altLang="zh-TW" dirty="0"/>
              <a:t>    </a:t>
            </a:r>
            <a:r>
              <a:rPr lang="en-US" altLang="zh-TW" dirty="0">
                <a:solidFill>
                  <a:srgbClr val="FF0000"/>
                </a:solidFill>
              </a:rPr>
              <a:t>constraint </a:t>
            </a:r>
            <a:r>
              <a:rPr lang="en-US" altLang="zh-TW" dirty="0" err="1">
                <a:solidFill>
                  <a:srgbClr val="FF0000"/>
                </a:solidFill>
              </a:rPr>
              <a:t>c_mode</a:t>
            </a:r>
            <a:r>
              <a:rPr lang="en-US" altLang="zh-TW" dirty="0">
                <a:solidFill>
                  <a:srgbClr val="FF0000"/>
                </a:solidFill>
              </a:rPr>
              <a:t> { mode &gt; 2;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                        mode &lt;= 6;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                      };</a:t>
            </a:r>
          </a:p>
          <a:p>
            <a:r>
              <a:rPr lang="en-US" altLang="zh-TW" dirty="0" err="1"/>
              <a:t>endclass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293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4D879-9C50-8C37-BA80-DBA1D8A2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資料型態列表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7665C06-62A2-B5C6-9323-C55613E38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229" y="1562134"/>
            <a:ext cx="7071542" cy="509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308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EB2F5-DC64-13B3-6D74-4C3EC1018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B7E0D2-C525-2A80-7253-DD08FBBF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Constraint Operator</a:t>
            </a:r>
            <a:r>
              <a:rPr lang="zh-TW" altLang="en-US" dirty="0"/>
              <a:t> </a:t>
            </a:r>
            <a:r>
              <a:rPr lang="en-US" altLang="zh-TW" dirty="0"/>
              <a:t>(1/5)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81D8D80-A2B9-E237-01C9-6426691C1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inside operator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weighted distributions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在 </a:t>
            </a:r>
            <a:r>
              <a:rPr lang="en-US" altLang="zh-TW" dirty="0" err="1"/>
              <a:t>constriant</a:t>
            </a:r>
            <a:r>
              <a:rPr lang="en-US" altLang="zh-TW" dirty="0"/>
              <a:t> block </a:t>
            </a:r>
            <a:r>
              <a:rPr lang="zh-TW" altLang="en-US" dirty="0"/>
              <a:t>常見的用法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-&gt;</a:t>
            </a:r>
            <a:endParaRPr lang="zh-TW" alt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if else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foreach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solve before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直接在 </a:t>
            </a:r>
            <a:r>
              <a:rPr lang="en-US" altLang="zh-TW" dirty="0"/>
              <a:t>randomize()</a:t>
            </a:r>
            <a:r>
              <a:rPr lang="zh-TW" altLang="en-US" dirty="0"/>
              <a:t> 後面加上 </a:t>
            </a:r>
            <a:r>
              <a:rPr lang="en-US" altLang="zh-TW" dirty="0"/>
              <a:t>with() </a:t>
            </a:r>
            <a:r>
              <a:rPr lang="zh-TW" altLang="en-US" dirty="0"/>
              <a:t>來做限制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127322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909E4-7A23-F68B-E560-FA1F434FC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184137-1A27-77A8-08FA-03FB04D3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Constraint Operator</a:t>
            </a:r>
            <a:r>
              <a:rPr lang="zh-TW" altLang="en-US" dirty="0"/>
              <a:t> </a:t>
            </a:r>
            <a:r>
              <a:rPr lang="en-US" altLang="zh-TW" dirty="0"/>
              <a:t>(2/5)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E11944F-99D6-A935-3E5D-885858D8D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inside operator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506AB23-8C7A-6F4F-AE58-99DC9DE137EF}"/>
              </a:ext>
            </a:extLst>
          </p:cNvPr>
          <p:cNvSpPr txBox="1"/>
          <p:nvPr/>
        </p:nvSpPr>
        <p:spPr>
          <a:xfrm>
            <a:off x="2868868" y="2933220"/>
            <a:ext cx="6454264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constraint </a:t>
            </a:r>
            <a:r>
              <a:rPr lang="en-US" altLang="zh-TW" sz="2000" dirty="0" err="1"/>
              <a:t>my_range</a:t>
            </a:r>
            <a:r>
              <a:rPr lang="en-US" altLang="zh-TW" sz="2000" dirty="0"/>
              <a:t> { </a:t>
            </a:r>
            <a:r>
              <a:rPr lang="en-US" altLang="zh-TW" sz="2000" dirty="0" err="1"/>
              <a:t>typ</a:t>
            </a:r>
            <a:r>
              <a:rPr lang="en-US" altLang="zh-TW" sz="2000" dirty="0"/>
              <a:t> &gt; 32;</a:t>
            </a:r>
          </a:p>
          <a:p>
            <a:r>
              <a:rPr lang="en-US" altLang="zh-TW" sz="2000" dirty="0"/>
              <a:t>                     </a:t>
            </a:r>
            <a:r>
              <a:rPr lang="zh-TW" altLang="en-US" sz="2000" dirty="0"/>
              <a:t>                        </a:t>
            </a:r>
            <a:r>
              <a:rPr lang="en-US" altLang="zh-TW" sz="2000" dirty="0"/>
              <a:t> </a:t>
            </a:r>
            <a:r>
              <a:rPr lang="en-US" altLang="zh-TW" sz="2000" dirty="0" err="1"/>
              <a:t>typ</a:t>
            </a:r>
            <a:r>
              <a:rPr lang="en-US" altLang="zh-TW" sz="2000" dirty="0"/>
              <a:t> &lt; 256; }</a:t>
            </a:r>
          </a:p>
          <a:p>
            <a:endParaRPr lang="en-US" altLang="zh-TW" sz="2000" dirty="0"/>
          </a:p>
          <a:p>
            <a:r>
              <a:rPr lang="en-US" altLang="zh-TW" sz="2000" dirty="0"/>
              <a:t>// </a:t>
            </a:r>
            <a:r>
              <a:rPr lang="en-US" altLang="zh-TW" sz="2000" dirty="0" err="1"/>
              <a:t>typ</a:t>
            </a:r>
            <a:r>
              <a:rPr lang="en-US" altLang="zh-TW" sz="2000" dirty="0"/>
              <a:t> &gt;= 32 and </a:t>
            </a:r>
            <a:r>
              <a:rPr lang="en-US" altLang="zh-TW" sz="2000" dirty="0" err="1"/>
              <a:t>typ</a:t>
            </a:r>
            <a:r>
              <a:rPr lang="en-US" altLang="zh-TW" sz="2000" dirty="0"/>
              <a:t> &lt;= 256</a:t>
            </a:r>
          </a:p>
          <a:p>
            <a:r>
              <a:rPr lang="en-US" altLang="zh-TW" sz="2000" dirty="0"/>
              <a:t>constraint </a:t>
            </a:r>
            <a:r>
              <a:rPr lang="en-US" altLang="zh-TW" sz="2000" dirty="0" err="1"/>
              <a:t>new_range</a:t>
            </a:r>
            <a:r>
              <a:rPr lang="en-US" altLang="zh-TW" sz="2000" dirty="0"/>
              <a:t> { </a:t>
            </a:r>
            <a:r>
              <a:rPr lang="en-US" altLang="zh-TW" sz="2000" dirty="0" err="1"/>
              <a:t>typ</a:t>
            </a:r>
            <a:r>
              <a:rPr lang="en-US" altLang="zh-TW" sz="2000" dirty="0"/>
              <a:t> inside {[32:256]}; }</a:t>
            </a:r>
          </a:p>
          <a:p>
            <a:endParaRPr lang="en-US" altLang="zh-TW" sz="2000" dirty="0"/>
          </a:p>
          <a:p>
            <a:r>
              <a:rPr lang="en-US" altLang="zh-TW" sz="2000" dirty="0"/>
              <a:t>// </a:t>
            </a:r>
            <a:r>
              <a:rPr lang="zh-TW" altLang="en-US" sz="2000" dirty="0"/>
              <a:t>選擇 </a:t>
            </a:r>
            <a:r>
              <a:rPr lang="en-US" altLang="zh-TW" sz="2000" dirty="0"/>
              <a:t>32 or 64 or 128</a:t>
            </a:r>
          </a:p>
          <a:p>
            <a:r>
              <a:rPr lang="en-US" altLang="zh-TW" sz="2000" dirty="0"/>
              <a:t>constraint </a:t>
            </a:r>
            <a:r>
              <a:rPr lang="en-US" altLang="zh-TW" sz="2000" dirty="0" err="1"/>
              <a:t>spec_range</a:t>
            </a:r>
            <a:r>
              <a:rPr lang="en-US" altLang="zh-TW" sz="2000" dirty="0"/>
              <a:t> { type inside {32, 64, 128}; }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36380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4AED9-CFD8-E758-D0CB-84B49DCC3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1A83BD-02A8-13AC-DEED-DDCF7DB3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Constraint Operator</a:t>
            </a:r>
            <a:r>
              <a:rPr lang="zh-TW" altLang="en-US" dirty="0"/>
              <a:t> </a:t>
            </a:r>
            <a:r>
              <a:rPr lang="en-US" altLang="zh-TW" dirty="0"/>
              <a:t>(3/5)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0D16DE5-C5B2-D7A0-AC65-23B83E62D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weighted distributions ( := )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zh-TW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5F1D3B9-685D-07E4-8AE6-6D513F32A182}"/>
              </a:ext>
            </a:extLst>
          </p:cNvPr>
          <p:cNvSpPr txBox="1"/>
          <p:nvPr/>
        </p:nvSpPr>
        <p:spPr>
          <a:xfrm>
            <a:off x="2868868" y="2760643"/>
            <a:ext cx="6454264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class </a:t>
            </a:r>
            <a:r>
              <a:rPr lang="en-US" altLang="zh-TW" dirty="0" err="1"/>
              <a:t>myClass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  rand bit [2:0] </a:t>
            </a:r>
            <a:r>
              <a:rPr lang="en-US" altLang="zh-TW" dirty="0" err="1"/>
              <a:t>typ</a:t>
            </a:r>
            <a:r>
              <a:rPr lang="en-US" altLang="zh-TW" dirty="0"/>
              <a:t>;</a:t>
            </a:r>
          </a:p>
          <a:p>
            <a:br>
              <a:rPr lang="en-US" altLang="zh-TW" dirty="0"/>
            </a:br>
            <a:r>
              <a:rPr lang="en-US" altLang="zh-TW" dirty="0"/>
              <a:t>    // </a:t>
            </a:r>
            <a:r>
              <a:rPr lang="zh-TW" altLang="en-US" dirty="0"/>
              <a:t>權重分配，使用 </a:t>
            </a:r>
            <a:r>
              <a:rPr lang="en-US" altLang="zh-TW" dirty="0"/>
              <a:t>:=</a:t>
            </a:r>
            <a:endParaRPr lang="zh-TW" altLang="en-US" dirty="0"/>
          </a:p>
          <a:p>
            <a:r>
              <a:rPr lang="zh-TW" altLang="en-US" dirty="0"/>
              <a:t>    </a:t>
            </a:r>
            <a:r>
              <a:rPr lang="en-US" altLang="zh-TW" dirty="0"/>
              <a:t>// 0 </a:t>
            </a:r>
            <a:r>
              <a:rPr lang="zh-TW" altLang="en-US" dirty="0"/>
              <a:t>有 </a:t>
            </a:r>
            <a:r>
              <a:rPr lang="en-US" altLang="zh-TW" dirty="0"/>
              <a:t>20</a:t>
            </a:r>
            <a:endParaRPr lang="zh-TW" altLang="en-US" dirty="0"/>
          </a:p>
          <a:p>
            <a:r>
              <a:rPr lang="zh-TW" altLang="en-US" dirty="0"/>
              <a:t>    </a:t>
            </a:r>
            <a:r>
              <a:rPr lang="en-US" altLang="zh-TW" dirty="0"/>
              <a:t>// 1~5 </a:t>
            </a:r>
            <a:r>
              <a:rPr lang="zh-TW" altLang="en-US" dirty="0"/>
              <a:t>各有 </a:t>
            </a:r>
            <a:r>
              <a:rPr lang="en-US" altLang="zh-TW" dirty="0"/>
              <a:t>50</a:t>
            </a:r>
            <a:endParaRPr lang="zh-TW" altLang="en-US" dirty="0"/>
          </a:p>
          <a:p>
            <a:r>
              <a:rPr lang="zh-TW" altLang="en-US" dirty="0"/>
              <a:t>    </a:t>
            </a:r>
            <a:r>
              <a:rPr lang="en-US" altLang="zh-TW" dirty="0"/>
              <a:t>// 6 </a:t>
            </a:r>
            <a:r>
              <a:rPr lang="zh-TW" altLang="en-US" dirty="0"/>
              <a:t>有 </a:t>
            </a:r>
            <a:r>
              <a:rPr lang="en-US" altLang="zh-TW" dirty="0"/>
              <a:t>40</a:t>
            </a:r>
            <a:endParaRPr lang="zh-TW" altLang="en-US" dirty="0"/>
          </a:p>
          <a:p>
            <a:r>
              <a:rPr lang="zh-TW" altLang="en-US" dirty="0"/>
              <a:t>    </a:t>
            </a:r>
            <a:r>
              <a:rPr lang="en-US" altLang="zh-TW" dirty="0"/>
              <a:t>// 7 </a:t>
            </a:r>
            <a:r>
              <a:rPr lang="zh-TW" altLang="en-US" dirty="0"/>
              <a:t>有 </a:t>
            </a:r>
            <a:r>
              <a:rPr lang="en-US" altLang="zh-TW" dirty="0"/>
              <a:t>10</a:t>
            </a:r>
            <a:endParaRPr lang="zh-TW" altLang="en-US" dirty="0"/>
          </a:p>
          <a:p>
            <a:r>
              <a:rPr lang="zh-TW" altLang="en-US" dirty="0"/>
              <a:t>    </a:t>
            </a:r>
            <a:r>
              <a:rPr lang="en-US" altLang="zh-TW" dirty="0"/>
              <a:t>// </a:t>
            </a:r>
            <a:r>
              <a:rPr lang="zh-TW" altLang="en-US" dirty="0"/>
              <a:t>總共 </a:t>
            </a:r>
            <a:r>
              <a:rPr lang="en-US" altLang="zh-TW" dirty="0"/>
              <a:t>320</a:t>
            </a:r>
            <a:endParaRPr lang="zh-TW" altLang="en-US" dirty="0"/>
          </a:p>
          <a:p>
            <a:r>
              <a:rPr lang="zh-TW" altLang="en-US" dirty="0"/>
              <a:t>    </a:t>
            </a:r>
            <a:r>
              <a:rPr lang="en-US" altLang="zh-TW" dirty="0"/>
              <a:t>// </a:t>
            </a:r>
            <a:r>
              <a:rPr lang="zh-TW" altLang="en-US" dirty="0"/>
              <a:t>產生 </a:t>
            </a:r>
            <a:r>
              <a:rPr lang="en-US" altLang="zh-TW" dirty="0"/>
              <a:t>0 </a:t>
            </a:r>
            <a:r>
              <a:rPr lang="zh-TW" altLang="en-US" dirty="0"/>
              <a:t>的機率為 </a:t>
            </a:r>
            <a:r>
              <a:rPr lang="en-US" altLang="zh-TW" dirty="0"/>
              <a:t>20/320</a:t>
            </a:r>
            <a:endParaRPr lang="zh-TW" altLang="en-US" dirty="0"/>
          </a:p>
          <a:p>
            <a:r>
              <a:rPr lang="zh-TW" altLang="en-US" dirty="0"/>
              <a:t>  </a:t>
            </a:r>
            <a:r>
              <a:rPr lang="en-US" altLang="zh-TW" dirty="0"/>
              <a:t>constraint dist1  {  </a:t>
            </a:r>
            <a:r>
              <a:rPr lang="en-US" altLang="zh-TW" dirty="0" err="1"/>
              <a:t>typ</a:t>
            </a:r>
            <a:r>
              <a:rPr lang="en-US" altLang="zh-TW" dirty="0"/>
              <a:t> </a:t>
            </a:r>
            <a:r>
              <a:rPr lang="en-US" altLang="zh-TW" dirty="0" err="1"/>
              <a:t>dist</a:t>
            </a:r>
            <a:r>
              <a:rPr lang="en-US" altLang="zh-TW" dirty="0"/>
              <a:t> { 0:=20, [1:5]:=50, 6:=40, 7:=10}; }</a:t>
            </a:r>
          </a:p>
          <a:p>
            <a:r>
              <a:rPr lang="en-US" altLang="zh-TW" dirty="0" err="1"/>
              <a:t>endclass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287983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A53DD-D9CC-3572-CBFF-08E4993C5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11EA4F-1500-2281-B596-D7849AB3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Constraint Operator</a:t>
            </a:r>
            <a:r>
              <a:rPr lang="zh-TW" altLang="en-US" dirty="0"/>
              <a:t> </a:t>
            </a:r>
            <a:r>
              <a:rPr lang="en-US" altLang="zh-TW" dirty="0"/>
              <a:t>(4/5)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C72E379-ACE4-FAC5-827E-4F0FE5947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zh-TW" altLang="en-US" dirty="0"/>
              <a:t>在 </a:t>
            </a:r>
            <a:r>
              <a:rPr lang="en-US" altLang="zh-TW" dirty="0" err="1"/>
              <a:t>constriant</a:t>
            </a:r>
            <a:r>
              <a:rPr lang="en-US" altLang="zh-TW" dirty="0"/>
              <a:t> block </a:t>
            </a:r>
            <a:r>
              <a:rPr lang="zh-TW" altLang="en-US" dirty="0"/>
              <a:t>常見的用法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-&gt;</a:t>
            </a:r>
            <a:endParaRPr lang="zh-TW" altLang="en-US" dirty="0"/>
          </a:p>
          <a:p>
            <a:pPr marL="971550" lvl="1" indent="-514350">
              <a:buFont typeface="+mj-lt"/>
              <a:buAutoNum type="arabicPeriod"/>
            </a:pPr>
            <a:endParaRPr lang="en-US" altLang="zh-TW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FA42DD9-160B-F365-233A-7E9A214D69F5}"/>
              </a:ext>
            </a:extLst>
          </p:cNvPr>
          <p:cNvSpPr txBox="1"/>
          <p:nvPr/>
        </p:nvSpPr>
        <p:spPr>
          <a:xfrm>
            <a:off x="2868868" y="3429000"/>
            <a:ext cx="645426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// </a:t>
            </a:r>
            <a:r>
              <a:rPr lang="zh-TW" altLang="en-US" dirty="0"/>
              <a:t>當 </a:t>
            </a:r>
            <a:r>
              <a:rPr lang="en-US" altLang="zh-TW" dirty="0"/>
              <a:t>mode == 2 </a:t>
            </a:r>
            <a:r>
              <a:rPr lang="zh-TW" altLang="en-US" dirty="0"/>
              <a:t>時，</a:t>
            </a:r>
            <a:r>
              <a:rPr lang="en-US" altLang="zh-TW" dirty="0" err="1"/>
              <a:t>len</a:t>
            </a:r>
            <a:r>
              <a:rPr lang="en-US" altLang="zh-TW" dirty="0"/>
              <a:t> &gt; 10</a:t>
            </a:r>
          </a:p>
          <a:p>
            <a:r>
              <a:rPr lang="en-US" altLang="zh-TW" dirty="0"/>
              <a:t>constraint </a:t>
            </a:r>
            <a:r>
              <a:rPr lang="en-US" altLang="zh-TW" dirty="0" err="1"/>
              <a:t>c_mode</a:t>
            </a:r>
            <a:r>
              <a:rPr lang="en-US" altLang="zh-TW" dirty="0"/>
              <a:t> {  mode == 2 -&gt; </a:t>
            </a:r>
            <a:r>
              <a:rPr lang="en-US" altLang="zh-TW" dirty="0" err="1"/>
              <a:t>len</a:t>
            </a:r>
            <a:r>
              <a:rPr lang="en-US" altLang="zh-TW" dirty="0"/>
              <a:t> &gt; 10; }</a:t>
            </a:r>
          </a:p>
          <a:p>
            <a:br>
              <a:rPr lang="en-US" altLang="zh-TW" dirty="0"/>
            </a:br>
            <a:r>
              <a:rPr lang="en-US" altLang="zh-TW" dirty="0"/>
              <a:t>// </a:t>
            </a:r>
            <a:r>
              <a:rPr lang="zh-TW" altLang="en-US" dirty="0"/>
              <a:t>意思跟上面一樣</a:t>
            </a:r>
          </a:p>
          <a:p>
            <a:r>
              <a:rPr lang="en-US" altLang="zh-TW" dirty="0"/>
              <a:t>constraint </a:t>
            </a:r>
            <a:r>
              <a:rPr lang="en-US" altLang="zh-TW" dirty="0" err="1"/>
              <a:t>c_mode</a:t>
            </a:r>
            <a:r>
              <a:rPr lang="en-US" altLang="zh-TW" dirty="0"/>
              <a:t> { if (mode == 2)</a:t>
            </a:r>
          </a:p>
          <a:p>
            <a:r>
              <a:rPr lang="en-US" altLang="zh-TW" dirty="0"/>
              <a:t>                                              </a:t>
            </a:r>
            <a:r>
              <a:rPr lang="en-US" altLang="zh-TW" dirty="0" err="1"/>
              <a:t>len</a:t>
            </a:r>
            <a:r>
              <a:rPr lang="en-US" altLang="zh-TW" dirty="0"/>
              <a:t> &gt; 10;</a:t>
            </a:r>
          </a:p>
          <a:p>
            <a:r>
              <a:rPr lang="en-US" altLang="zh-TW" dirty="0"/>
              <a:t>                                          }</a:t>
            </a:r>
          </a:p>
        </p:txBody>
      </p:sp>
    </p:spTree>
    <p:extLst>
      <p:ext uri="{BB962C8B-B14F-4D97-AF65-F5344CB8AC3E}">
        <p14:creationId xmlns:p14="http://schemas.microsoft.com/office/powerpoint/2010/main" val="14527764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24935-DB5D-8F6F-9914-986834B53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92A836-F5A3-5DE6-01A7-0BE370FE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Constraint Operator</a:t>
            </a:r>
            <a:r>
              <a:rPr lang="zh-TW" altLang="en-US" dirty="0"/>
              <a:t> </a:t>
            </a:r>
            <a:r>
              <a:rPr lang="en-US" altLang="zh-TW" dirty="0"/>
              <a:t>(5/5)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62D658F-5EDC-4FAE-0155-1EDA33005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zh-TW" altLang="en-US" dirty="0"/>
              <a:t>在 </a:t>
            </a:r>
            <a:r>
              <a:rPr lang="en-US" altLang="zh-TW" dirty="0" err="1"/>
              <a:t>constriant</a:t>
            </a:r>
            <a:r>
              <a:rPr lang="en-US" altLang="zh-TW" dirty="0"/>
              <a:t> block </a:t>
            </a:r>
            <a:r>
              <a:rPr lang="zh-TW" altLang="en-US" dirty="0"/>
              <a:t>常見的用法</a:t>
            </a:r>
          </a:p>
          <a:p>
            <a:pPr marL="971550" lvl="1" indent="-514350">
              <a:buFont typeface="+mj-lt"/>
              <a:buAutoNum type="arabicPeriod" startAt="4"/>
            </a:pPr>
            <a:r>
              <a:rPr lang="en-US" altLang="zh-TW" dirty="0"/>
              <a:t>solve before</a:t>
            </a:r>
          </a:p>
          <a:p>
            <a:pPr marL="971550" lvl="1" indent="-514350">
              <a:buFont typeface="+mj-lt"/>
              <a:buAutoNum type="arabicPeriod" startAt="4"/>
            </a:pPr>
            <a:endParaRPr lang="zh-TW" altLang="en-US" dirty="0"/>
          </a:p>
          <a:p>
            <a:pPr marL="971550" lvl="1" indent="-514350">
              <a:buFont typeface="+mj-lt"/>
              <a:buAutoNum type="arabicPeriod" startAt="4"/>
            </a:pPr>
            <a:endParaRPr lang="en-US" altLang="zh-TW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8F60D44-C083-957C-34DB-03C07889DD64}"/>
              </a:ext>
            </a:extLst>
          </p:cNvPr>
          <p:cNvSpPr txBox="1"/>
          <p:nvPr/>
        </p:nvSpPr>
        <p:spPr>
          <a:xfrm>
            <a:off x="2868868" y="2799556"/>
            <a:ext cx="6454264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class ABC;</a:t>
            </a:r>
          </a:p>
          <a:p>
            <a:r>
              <a:rPr lang="en-US" altLang="zh-TW" dirty="0"/>
              <a:t>  rand  bit     a;</a:t>
            </a:r>
          </a:p>
          <a:p>
            <a:r>
              <a:rPr lang="en-US" altLang="zh-TW" dirty="0"/>
              <a:t>  rand  bit [1:0]   b;</a:t>
            </a:r>
          </a:p>
          <a:p>
            <a:r>
              <a:rPr lang="en-US" altLang="zh-TW" dirty="0"/>
              <a:t>  </a:t>
            </a:r>
          </a:p>
          <a:p>
            <a:r>
              <a:rPr lang="en-US" altLang="zh-TW" dirty="0"/>
              <a:t>  // a == 0 </a:t>
            </a:r>
            <a:r>
              <a:rPr lang="zh-TW" altLang="en-US" dirty="0"/>
              <a:t>時，</a:t>
            </a:r>
            <a:r>
              <a:rPr lang="en-US" altLang="zh-TW" dirty="0"/>
              <a:t>b </a:t>
            </a:r>
            <a:r>
              <a:rPr lang="zh-TW" altLang="en-US" dirty="0"/>
              <a:t>的可能值為 </a:t>
            </a:r>
            <a:r>
              <a:rPr lang="en-US" altLang="zh-TW" dirty="0"/>
              <a:t>0 ~ 3   </a:t>
            </a:r>
            <a:r>
              <a:rPr lang="zh-TW" altLang="en-US" dirty="0"/>
              <a:t>這個部分的機率為 </a:t>
            </a:r>
            <a:r>
              <a:rPr lang="en-US" altLang="zh-TW" dirty="0"/>
              <a:t>1/2 * 1/4</a:t>
            </a:r>
            <a:endParaRPr lang="zh-TW" altLang="en-US" dirty="0"/>
          </a:p>
          <a:p>
            <a:r>
              <a:rPr lang="zh-TW" altLang="en-US" dirty="0"/>
              <a:t>  </a:t>
            </a:r>
            <a:r>
              <a:rPr lang="en-US" altLang="zh-TW" dirty="0"/>
              <a:t>// a == 1 </a:t>
            </a:r>
            <a:r>
              <a:rPr lang="zh-TW" altLang="en-US" dirty="0"/>
              <a:t>時，</a:t>
            </a:r>
            <a:r>
              <a:rPr lang="en-US" altLang="zh-TW" dirty="0"/>
              <a:t>b </a:t>
            </a:r>
            <a:r>
              <a:rPr lang="zh-TW" altLang="en-US" dirty="0"/>
              <a:t>的可能值為 </a:t>
            </a:r>
            <a:r>
              <a:rPr lang="en-US" altLang="zh-TW" dirty="0"/>
              <a:t>3       </a:t>
            </a:r>
            <a:r>
              <a:rPr lang="zh-TW" altLang="en-US" dirty="0"/>
              <a:t>這個部分的機率為 </a:t>
            </a:r>
            <a:r>
              <a:rPr lang="en-US" altLang="zh-TW" dirty="0"/>
              <a:t>1/2</a:t>
            </a:r>
            <a:endParaRPr lang="zh-TW" altLang="en-US" dirty="0"/>
          </a:p>
          <a:p>
            <a:r>
              <a:rPr lang="zh-TW" altLang="en-US" dirty="0"/>
              <a:t>  </a:t>
            </a:r>
            <a:r>
              <a:rPr lang="en-US" altLang="zh-TW" dirty="0"/>
              <a:t>constraint </a:t>
            </a:r>
            <a:r>
              <a:rPr lang="en-US" altLang="zh-TW" dirty="0" err="1"/>
              <a:t>c_ab</a:t>
            </a:r>
            <a:r>
              <a:rPr lang="en-US" altLang="zh-TW" dirty="0"/>
              <a:t> { a -&gt; b == 3'h3;</a:t>
            </a:r>
          </a:p>
          <a:p>
            <a:br>
              <a:rPr lang="en-US" altLang="zh-TW" dirty="0"/>
            </a:br>
            <a:r>
              <a:rPr lang="en-US" altLang="zh-TW" dirty="0"/>
              <a:t>                                       // </a:t>
            </a:r>
            <a:r>
              <a:rPr lang="zh-TW" altLang="en-US" dirty="0"/>
              <a:t>告訴 </a:t>
            </a:r>
            <a:r>
              <a:rPr lang="en-US" altLang="zh-TW" dirty="0"/>
              <a:t>solver </a:t>
            </a:r>
          </a:p>
          <a:p>
            <a:r>
              <a:rPr lang="en-US" altLang="zh-TW" dirty="0"/>
              <a:t>                                       // </a:t>
            </a:r>
            <a:r>
              <a:rPr lang="zh-TW" altLang="en-US" dirty="0"/>
              <a:t>先 決定 </a:t>
            </a:r>
            <a:r>
              <a:rPr lang="en-US" altLang="zh-TW" dirty="0"/>
              <a:t>a</a:t>
            </a:r>
            <a:r>
              <a:rPr lang="zh-TW" altLang="en-US" dirty="0"/>
              <a:t>，在依照 </a:t>
            </a:r>
            <a:r>
              <a:rPr lang="en-US" altLang="zh-TW" dirty="0"/>
              <a:t>constraint </a:t>
            </a:r>
            <a:r>
              <a:rPr lang="zh-TW" altLang="en-US" dirty="0"/>
              <a:t>去決定 </a:t>
            </a:r>
            <a:r>
              <a:rPr lang="en-US" altLang="zh-TW" dirty="0"/>
              <a:t>b</a:t>
            </a:r>
          </a:p>
          <a:p>
            <a:r>
              <a:rPr lang="en-US" altLang="zh-TW" dirty="0"/>
              <a:t>                                       solve a before b;</a:t>
            </a:r>
          </a:p>
          <a:p>
            <a:r>
              <a:rPr lang="en-US" altLang="zh-TW" dirty="0"/>
              <a:t>                                     }</a:t>
            </a:r>
          </a:p>
          <a:p>
            <a:r>
              <a:rPr lang="en-US" altLang="zh-TW" dirty="0" err="1"/>
              <a:t>endclass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301055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AE8B6-CED5-3C23-8C38-79E1EEF94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12A7D-378A-B654-47FC-2D07E528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Static constraint (1/2)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CE59000-0C70-AE60-D32E-DD8D0C094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constraint </a:t>
            </a:r>
            <a:r>
              <a:rPr lang="zh-TW" altLang="en-US" dirty="0"/>
              <a:t>可以宣告成 </a:t>
            </a:r>
            <a:r>
              <a:rPr lang="en-US" altLang="zh-TW" dirty="0"/>
              <a:t>static </a:t>
            </a:r>
            <a:r>
              <a:rPr lang="zh-TW" altLang="en-US" dirty="0"/>
              <a:t>型態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當 </a:t>
            </a:r>
            <a:r>
              <a:rPr lang="en-US" altLang="zh-TW" dirty="0"/>
              <a:t>constraint </a:t>
            </a:r>
            <a:r>
              <a:rPr lang="zh-TW" altLang="en-US" dirty="0"/>
              <a:t>為 </a:t>
            </a:r>
            <a:r>
              <a:rPr lang="en-US" altLang="zh-TW" dirty="0"/>
              <a:t>static</a:t>
            </a:r>
            <a:r>
              <a:rPr lang="zh-TW" altLang="en-US" dirty="0"/>
              <a:t>，則此 </a:t>
            </a:r>
            <a:r>
              <a:rPr lang="en-US" altLang="zh-TW" dirty="0"/>
              <a:t>constraint </a:t>
            </a:r>
            <a:r>
              <a:rPr lang="zh-TW" altLang="en-US" dirty="0"/>
              <a:t>為個物件共用的 </a:t>
            </a:r>
            <a:r>
              <a:rPr lang="en-US" altLang="zh-TW" dirty="0"/>
              <a:t>constraint</a:t>
            </a:r>
          </a:p>
          <a:p>
            <a:endParaRPr lang="en-US" altLang="zh-TW" dirty="0"/>
          </a:p>
          <a:p>
            <a:r>
              <a:rPr lang="zh-TW" altLang="en-US" dirty="0"/>
              <a:t>有任一物件使用 </a:t>
            </a:r>
            <a:r>
              <a:rPr lang="en-US" altLang="zh-TW" dirty="0">
                <a:solidFill>
                  <a:srgbClr val="FF0000"/>
                </a:solidFill>
              </a:rPr>
              <a:t>.</a:t>
            </a:r>
            <a:r>
              <a:rPr lang="en-US" altLang="zh-TW" dirty="0" err="1">
                <a:solidFill>
                  <a:srgbClr val="FF0000"/>
                </a:solidFill>
              </a:rPr>
              <a:t>constraint_mode</a:t>
            </a:r>
            <a:r>
              <a:rPr lang="en-US" altLang="zh-TW" dirty="0">
                <a:solidFill>
                  <a:srgbClr val="FF0000"/>
                </a:solidFill>
              </a:rPr>
              <a:t>(); </a:t>
            </a:r>
            <a:r>
              <a:rPr lang="zh-TW" altLang="en-US" dirty="0"/>
              <a:t>去開關 </a:t>
            </a:r>
            <a:r>
              <a:rPr lang="en-US" altLang="zh-TW" dirty="0"/>
              <a:t>constraint </a:t>
            </a:r>
            <a:r>
              <a:rPr lang="zh-TW" altLang="en-US" dirty="0"/>
              <a:t>時，</a:t>
            </a:r>
            <a:br>
              <a:rPr lang="en-US" altLang="zh-TW" dirty="0"/>
            </a:br>
            <a:r>
              <a:rPr lang="zh-TW" altLang="en-US" dirty="0"/>
              <a:t>其他物件也會開關此 </a:t>
            </a:r>
            <a:r>
              <a:rPr lang="en-US" altLang="zh-TW" dirty="0"/>
              <a:t>static constraint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91782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8BC10-2E13-16DB-CCB0-DAD644CF2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94E9CF-8866-BE6F-6DFF-FC1E2926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Static constraint (2/2)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F1FBF55-DE0A-1AEC-5173-D0760B027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Ex: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E5B7448-28B6-6AB1-FB28-02F1B0857A62}"/>
              </a:ext>
            </a:extLst>
          </p:cNvPr>
          <p:cNvSpPr txBox="1"/>
          <p:nvPr/>
        </p:nvSpPr>
        <p:spPr>
          <a:xfrm>
            <a:off x="1184447" y="2474892"/>
            <a:ext cx="3660269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class ABC;</a:t>
            </a:r>
          </a:p>
          <a:p>
            <a:r>
              <a:rPr lang="en-US" altLang="zh-TW" sz="1600" dirty="0"/>
              <a:t>  rand bit [3:0]  a;</a:t>
            </a:r>
          </a:p>
          <a:p>
            <a:br>
              <a:rPr lang="en-US" altLang="zh-TW" sz="1600" dirty="0"/>
            </a:br>
            <a:r>
              <a:rPr lang="en-US" altLang="zh-TW" sz="1600" dirty="0"/>
              <a:t>  // "c1" is non-static, but "c2" is static</a:t>
            </a:r>
          </a:p>
          <a:p>
            <a:r>
              <a:rPr lang="en-US" altLang="zh-TW" sz="1600" dirty="0"/>
              <a:t>  constraint c1 { a &gt; 5; }</a:t>
            </a:r>
          </a:p>
          <a:p>
            <a:r>
              <a:rPr lang="en-US" altLang="zh-TW" sz="1600" dirty="0"/>
              <a:t>  static constraint c2 { a &lt; 12; }</a:t>
            </a:r>
          </a:p>
          <a:p>
            <a:r>
              <a:rPr lang="en-US" altLang="zh-TW" sz="1600" dirty="0" err="1"/>
              <a:t>endclass</a:t>
            </a:r>
            <a:endParaRPr lang="en-US" altLang="zh-TW" sz="1600" dirty="0"/>
          </a:p>
          <a:p>
            <a:br>
              <a:rPr lang="en-US" altLang="zh-TW" sz="1400" dirty="0"/>
            </a:br>
            <a:endParaRPr lang="en-US" altLang="zh-TW" sz="1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764FBD0-CA34-527B-02B7-830C8258B8F1}"/>
              </a:ext>
            </a:extLst>
          </p:cNvPr>
          <p:cNvSpPr txBox="1"/>
          <p:nvPr/>
        </p:nvSpPr>
        <p:spPr>
          <a:xfrm>
            <a:off x="5624100" y="2474892"/>
            <a:ext cx="6194921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module tb;</a:t>
            </a:r>
          </a:p>
          <a:p>
            <a:r>
              <a:rPr lang="en-US" altLang="zh-TW" sz="1600" dirty="0"/>
              <a:t>  initial begin</a:t>
            </a:r>
          </a:p>
          <a:p>
            <a:r>
              <a:rPr lang="en-US" altLang="zh-TW" sz="1600" dirty="0"/>
              <a:t>    ABC obj1 = new;</a:t>
            </a:r>
          </a:p>
          <a:p>
            <a:r>
              <a:rPr lang="en-US" altLang="zh-TW" sz="1600" dirty="0"/>
              <a:t>    ABC obj2 = new;</a:t>
            </a:r>
          </a:p>
          <a:p>
            <a:br>
              <a:rPr lang="en-US" altLang="zh-TW" sz="1600" dirty="0"/>
            </a:br>
            <a:r>
              <a:rPr lang="en-US" altLang="zh-TW" sz="1600" dirty="0"/>
              <a:t>    // Turn non-static constraint</a:t>
            </a:r>
          </a:p>
          <a:p>
            <a:r>
              <a:rPr lang="en-US" altLang="zh-TW" sz="1600" dirty="0"/>
              <a:t>    // </a:t>
            </a:r>
            <a:r>
              <a:rPr lang="zh-TW" altLang="en-US" sz="1600" dirty="0"/>
              <a:t>當 </a:t>
            </a:r>
            <a:r>
              <a:rPr lang="en-US" altLang="zh-TW" sz="1600" dirty="0"/>
              <a:t>obj1 </a:t>
            </a:r>
            <a:r>
              <a:rPr lang="zh-TW" altLang="en-US" sz="1600" dirty="0"/>
              <a:t>去關閉 </a:t>
            </a:r>
            <a:r>
              <a:rPr lang="en-US" altLang="zh-TW" sz="1600" dirty="0"/>
              <a:t>c2 constraint</a:t>
            </a:r>
            <a:r>
              <a:rPr lang="zh-TW" altLang="en-US" sz="1600" dirty="0"/>
              <a:t>，則 </a:t>
            </a:r>
            <a:r>
              <a:rPr lang="en-US" altLang="zh-TW" sz="1600" dirty="0"/>
              <a:t>obj2 </a:t>
            </a:r>
            <a:r>
              <a:rPr lang="zh-TW" altLang="en-US" sz="1600" dirty="0"/>
              <a:t>的 </a:t>
            </a:r>
            <a:r>
              <a:rPr lang="en-US" altLang="zh-TW" sz="1600" dirty="0"/>
              <a:t>c2 </a:t>
            </a:r>
            <a:r>
              <a:rPr lang="zh-TW" altLang="en-US" sz="1600" dirty="0"/>
              <a:t>也會被關閉</a:t>
            </a:r>
          </a:p>
          <a:p>
            <a:r>
              <a:rPr lang="zh-TW" altLang="en-US" sz="1600" dirty="0"/>
              <a:t>    </a:t>
            </a:r>
            <a:r>
              <a:rPr lang="en-US" altLang="zh-TW" sz="1600" dirty="0"/>
              <a:t>obj1.c2.constraint_mode(0);</a:t>
            </a:r>
          </a:p>
          <a:p>
            <a:br>
              <a:rPr lang="en-US" altLang="zh-TW" sz="1600" dirty="0"/>
            </a:br>
            <a:r>
              <a:rPr lang="en-US" altLang="zh-TW" sz="1600" dirty="0"/>
              <a:t>    for (int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= 0;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&lt; 5;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++) begin</a:t>
            </a:r>
          </a:p>
          <a:p>
            <a:r>
              <a:rPr lang="en-US" altLang="zh-TW" sz="1600" dirty="0"/>
              <a:t>      obj1.randomize();</a:t>
            </a:r>
          </a:p>
          <a:p>
            <a:r>
              <a:rPr lang="en-US" altLang="zh-TW" sz="1600" dirty="0"/>
              <a:t>      obj2.randomize();</a:t>
            </a:r>
          </a:p>
          <a:p>
            <a:r>
              <a:rPr lang="en-US" altLang="zh-TW" sz="1600" dirty="0"/>
              <a:t>      $display ("obj1.a = %0d, obj2.a = %0d", obj1.a, obj2.a);</a:t>
            </a:r>
          </a:p>
          <a:p>
            <a:r>
              <a:rPr lang="en-US" altLang="zh-TW" sz="1600" dirty="0"/>
              <a:t>    end</a:t>
            </a:r>
          </a:p>
          <a:p>
            <a:r>
              <a:rPr lang="en-US" altLang="zh-TW" sz="1600" dirty="0"/>
              <a:t>  end</a:t>
            </a:r>
          </a:p>
          <a:p>
            <a:r>
              <a:rPr lang="en-US" altLang="zh-TW" sz="1600" dirty="0" err="1"/>
              <a:t>endmodule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11189550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4666E-4165-E4C6-8969-17E24B15E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6401DF-DD4A-4417-69C7-CA1AD50F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 &amp; post randomize (1/2)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748D028-BC81-08E1-F2B9-35E341ED4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pre_randomize</a:t>
            </a:r>
            <a:r>
              <a:rPr lang="en-US" altLang="zh-TW" dirty="0"/>
              <a:t>()</a:t>
            </a:r>
          </a:p>
          <a:p>
            <a:pPr lvl="1"/>
            <a:r>
              <a:rPr lang="zh-TW" altLang="en-US" dirty="0"/>
              <a:t>物件呼叫 </a:t>
            </a:r>
            <a:r>
              <a:rPr lang="en-US" altLang="zh-TW" dirty="0"/>
              <a:t>randomize() </a:t>
            </a:r>
            <a:r>
              <a:rPr lang="zh-TW" altLang="en-US" dirty="0"/>
              <a:t>後，先執行</a:t>
            </a:r>
            <a:r>
              <a:rPr lang="en-US" altLang="zh-TW" dirty="0" err="1"/>
              <a:t>pre_randomize</a:t>
            </a:r>
            <a:r>
              <a:rPr lang="en-US" altLang="zh-TW" dirty="0"/>
              <a:t>() </a:t>
            </a:r>
            <a:r>
              <a:rPr lang="zh-TW" altLang="en-US" dirty="0"/>
              <a:t>在去做 </a:t>
            </a:r>
            <a:r>
              <a:rPr lang="en-US" altLang="zh-TW" dirty="0"/>
              <a:t>random </a:t>
            </a:r>
            <a:r>
              <a:rPr lang="zh-TW" altLang="en-US" dirty="0"/>
              <a:t>動作</a:t>
            </a:r>
            <a:endParaRPr lang="en-US" altLang="zh-TW" dirty="0"/>
          </a:p>
          <a:p>
            <a:pPr lvl="1"/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post_randomize</a:t>
            </a:r>
            <a:r>
              <a:rPr lang="en-US" altLang="zh-TW" dirty="0"/>
              <a:t>()</a:t>
            </a:r>
          </a:p>
          <a:p>
            <a:pPr lvl="1"/>
            <a:r>
              <a:rPr lang="zh-TW" altLang="en-US" dirty="0"/>
              <a:t>物件呼叫 </a:t>
            </a:r>
            <a:r>
              <a:rPr lang="en-US" altLang="zh-TW" dirty="0"/>
              <a:t>randomize() </a:t>
            </a:r>
            <a:r>
              <a:rPr lang="zh-TW" altLang="en-US" dirty="0"/>
              <a:t>後，</a:t>
            </a:r>
            <a:r>
              <a:rPr lang="en-US" altLang="zh-TW" dirty="0"/>
              <a:t>randomize() </a:t>
            </a:r>
            <a:r>
              <a:rPr lang="zh-TW" altLang="en-US" dirty="0"/>
              <a:t>執行成功後，執行 </a:t>
            </a:r>
            <a:r>
              <a:rPr lang="en-US" altLang="zh-TW" dirty="0" err="1"/>
              <a:t>post_randomize</a:t>
            </a:r>
            <a:r>
              <a:rPr lang="en-US" altLang="zh-TW" dirty="0"/>
              <a:t>()</a:t>
            </a:r>
          </a:p>
          <a:p>
            <a:pPr lvl="1"/>
            <a:r>
              <a:rPr lang="zh-TW" altLang="en-US" dirty="0"/>
              <a:t>如果 </a:t>
            </a:r>
            <a:r>
              <a:rPr lang="en-US" altLang="zh-TW" dirty="0"/>
              <a:t>randomize() </a:t>
            </a:r>
            <a:r>
              <a:rPr lang="zh-TW" altLang="en-US" dirty="0"/>
              <a:t>沒成功，不執行 </a:t>
            </a:r>
            <a:r>
              <a:rPr lang="en-US" altLang="zh-TW" dirty="0" err="1"/>
              <a:t>post_randomize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12890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D1861-9C1B-EB47-E66B-DE724D794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EBCFFA-1252-9D71-78C6-C66AFBBF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 &amp; post randomize (2/2)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88A544-E614-A8F0-1024-1EDC017C7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Ex: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7BE32888-B65F-A340-8275-2292C844D303}"/>
              </a:ext>
            </a:extLst>
          </p:cNvPr>
          <p:cNvGrpSpPr/>
          <p:nvPr/>
        </p:nvGrpSpPr>
        <p:grpSpPr>
          <a:xfrm>
            <a:off x="445169" y="2509153"/>
            <a:ext cx="11301662" cy="4278094"/>
            <a:chOff x="613611" y="2434400"/>
            <a:chExt cx="11301662" cy="4278094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443909FF-FBE4-9FD7-A787-BF1B183DF9DD}"/>
                </a:ext>
              </a:extLst>
            </p:cNvPr>
            <p:cNvSpPr txBox="1"/>
            <p:nvPr/>
          </p:nvSpPr>
          <p:spPr>
            <a:xfrm>
              <a:off x="613611" y="2434400"/>
              <a:ext cx="5482389" cy="42780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class Beverage;</a:t>
              </a:r>
            </a:p>
            <a:p>
              <a:r>
                <a:rPr lang="en-US" altLang="zh-TW" sz="1600" dirty="0"/>
                <a:t>  rand bit [7:0]  </a:t>
              </a:r>
              <a:r>
                <a:rPr lang="en-US" altLang="zh-TW" sz="1600" dirty="0" err="1"/>
                <a:t>beer_id</a:t>
              </a:r>
              <a:r>
                <a:rPr lang="en-US" altLang="zh-TW" sz="1600" dirty="0"/>
                <a:t>;</a:t>
              </a:r>
            </a:p>
            <a:p>
              <a:br>
                <a:rPr lang="en-US" altLang="zh-TW" sz="1600" dirty="0"/>
              </a:br>
              <a:r>
                <a:rPr lang="en-US" altLang="zh-TW" sz="1600" dirty="0"/>
                <a:t>  constraint </a:t>
              </a:r>
              <a:r>
                <a:rPr lang="en-US" altLang="zh-TW" sz="1600" dirty="0" err="1"/>
                <a:t>c_beer_id</a:t>
              </a:r>
              <a:r>
                <a:rPr lang="en-US" altLang="zh-TW" sz="1600" dirty="0"/>
                <a:t> { </a:t>
              </a:r>
              <a:r>
                <a:rPr lang="en-US" altLang="zh-TW" sz="1600" dirty="0" err="1"/>
                <a:t>beer_id</a:t>
              </a:r>
              <a:r>
                <a:rPr lang="en-US" altLang="zh-TW" sz="1600" dirty="0"/>
                <a:t> &gt;= 10;</a:t>
              </a:r>
            </a:p>
            <a:p>
              <a:r>
                <a:rPr lang="en-US" altLang="zh-TW" sz="1600" dirty="0"/>
                <a:t>                        </a:t>
              </a:r>
              <a:r>
                <a:rPr lang="en-US" altLang="zh-TW" sz="1600" dirty="0" err="1"/>
                <a:t>beer_id</a:t>
              </a:r>
              <a:r>
                <a:rPr lang="en-US" altLang="zh-TW" sz="1600" dirty="0"/>
                <a:t> &lt;= 50; };</a:t>
              </a:r>
            </a:p>
            <a:p>
              <a:br>
                <a:rPr lang="en-US" altLang="zh-TW" sz="1600" dirty="0"/>
              </a:br>
              <a:r>
                <a:rPr lang="en-US" altLang="zh-TW" sz="1600" dirty="0"/>
                <a:t>  function void </a:t>
              </a:r>
              <a:r>
                <a:rPr lang="en-US" altLang="zh-TW" sz="1600" dirty="0" err="1"/>
                <a:t>pre_randomize</a:t>
              </a:r>
              <a:r>
                <a:rPr lang="en-US" altLang="zh-TW" sz="1600" dirty="0"/>
                <a:t> ();</a:t>
              </a:r>
            </a:p>
            <a:p>
              <a:r>
                <a:rPr lang="en-US" altLang="zh-TW" sz="1600" dirty="0"/>
                <a:t>    $display ("This will be called just before randomization");</a:t>
              </a:r>
            </a:p>
            <a:p>
              <a:r>
                <a:rPr lang="en-US" altLang="zh-TW" sz="1600" dirty="0"/>
                <a:t>  </a:t>
              </a:r>
              <a:r>
                <a:rPr lang="en-US" altLang="zh-TW" sz="1600" dirty="0" err="1"/>
                <a:t>endfunction</a:t>
              </a:r>
              <a:endParaRPr lang="en-US" altLang="zh-TW" sz="1600" dirty="0"/>
            </a:p>
            <a:p>
              <a:br>
                <a:rPr lang="en-US" altLang="zh-TW" sz="1600" dirty="0"/>
              </a:br>
              <a:r>
                <a:rPr lang="en-US" altLang="zh-TW" sz="1600" dirty="0"/>
                <a:t>  function void </a:t>
              </a:r>
              <a:r>
                <a:rPr lang="en-US" altLang="zh-TW" sz="1600" dirty="0" err="1"/>
                <a:t>post_randomize</a:t>
              </a:r>
              <a:r>
                <a:rPr lang="en-US" altLang="zh-TW" sz="1600" dirty="0"/>
                <a:t> ();</a:t>
              </a:r>
            </a:p>
            <a:p>
              <a:r>
                <a:rPr lang="en-US" altLang="zh-TW" sz="1600" dirty="0"/>
                <a:t>    $display ("This will be called just after randomization");</a:t>
              </a:r>
            </a:p>
            <a:p>
              <a:r>
                <a:rPr lang="en-US" altLang="zh-TW" sz="1600" dirty="0"/>
                <a:t>  </a:t>
              </a:r>
              <a:r>
                <a:rPr lang="en-US" altLang="zh-TW" sz="1600" dirty="0" err="1"/>
                <a:t>endfunction</a:t>
              </a:r>
              <a:endParaRPr lang="en-US" altLang="zh-TW" sz="1600" dirty="0"/>
            </a:p>
            <a:p>
              <a:br>
                <a:rPr lang="en-US" altLang="zh-TW" sz="1600" dirty="0"/>
              </a:br>
              <a:r>
                <a:rPr lang="en-US" altLang="zh-TW" sz="1600" dirty="0" err="1"/>
                <a:t>endclass</a:t>
              </a:r>
              <a:endParaRPr lang="en-US" altLang="zh-TW" sz="1600" dirty="0"/>
            </a:p>
            <a:p>
              <a:br>
                <a:rPr lang="en-US" altLang="zh-TW" sz="1600" dirty="0"/>
              </a:br>
              <a:endParaRPr lang="en-US" altLang="zh-TW" sz="1600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C72A42E-0CC7-E226-877E-D201EB02B323}"/>
                </a:ext>
              </a:extLst>
            </p:cNvPr>
            <p:cNvSpPr txBox="1"/>
            <p:nvPr/>
          </p:nvSpPr>
          <p:spPr>
            <a:xfrm>
              <a:off x="6432884" y="2434400"/>
              <a:ext cx="5482389" cy="28007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module tb;</a:t>
              </a:r>
            </a:p>
            <a:p>
              <a:r>
                <a:rPr lang="en-US" altLang="zh-TW" sz="1600" dirty="0"/>
                <a:t>   Beverage b;</a:t>
              </a:r>
            </a:p>
            <a:p>
              <a:br>
                <a:rPr lang="en-US" altLang="zh-TW" sz="1600" dirty="0"/>
              </a:br>
              <a:r>
                <a:rPr lang="en-US" altLang="zh-TW" sz="1600" dirty="0"/>
                <a:t>    initial begin</a:t>
              </a:r>
            </a:p>
            <a:p>
              <a:r>
                <a:rPr lang="en-US" altLang="zh-TW" sz="1600" dirty="0"/>
                <a:t>      b = new ();</a:t>
              </a:r>
            </a:p>
            <a:p>
              <a:r>
                <a:rPr lang="en-US" altLang="zh-TW" sz="1600" dirty="0"/>
                <a:t>      $display ("Initial </a:t>
              </a:r>
              <a:r>
                <a:rPr lang="en-US" altLang="zh-TW" sz="1600" dirty="0" err="1"/>
                <a:t>beerId</a:t>
              </a:r>
              <a:r>
                <a:rPr lang="en-US" altLang="zh-TW" sz="1600" dirty="0"/>
                <a:t> = %0d", </a:t>
              </a:r>
              <a:r>
                <a:rPr lang="en-US" altLang="zh-TW" sz="1600" dirty="0" err="1"/>
                <a:t>b.beer_id</a:t>
              </a:r>
              <a:r>
                <a:rPr lang="en-US" altLang="zh-TW" sz="1600" dirty="0"/>
                <a:t>);</a:t>
              </a:r>
            </a:p>
            <a:p>
              <a:r>
                <a:rPr lang="en-US" altLang="zh-TW" sz="1600" dirty="0"/>
                <a:t>      if (</a:t>
              </a:r>
              <a:r>
                <a:rPr lang="en-US" altLang="zh-TW" sz="1600" dirty="0" err="1"/>
                <a:t>b.randomize</a:t>
              </a:r>
              <a:r>
                <a:rPr lang="en-US" altLang="zh-TW" sz="1600" dirty="0"/>
                <a:t> ())</a:t>
              </a:r>
            </a:p>
            <a:p>
              <a:r>
                <a:rPr lang="en-US" altLang="zh-TW" sz="1600" dirty="0"/>
                <a:t>        $display ("Randomization successful !");</a:t>
              </a:r>
            </a:p>
            <a:p>
              <a:r>
                <a:rPr lang="en-US" altLang="zh-TW" sz="1600" dirty="0"/>
                <a:t>      $display ("After randomization </a:t>
              </a:r>
              <a:r>
                <a:rPr lang="en-US" altLang="zh-TW" sz="1600" dirty="0" err="1"/>
                <a:t>beerId</a:t>
              </a:r>
              <a:r>
                <a:rPr lang="en-US" altLang="zh-TW" sz="1600" dirty="0"/>
                <a:t> = %0d", </a:t>
              </a:r>
              <a:r>
                <a:rPr lang="en-US" altLang="zh-TW" sz="1600" dirty="0" err="1"/>
                <a:t>b.beer_id</a:t>
              </a:r>
              <a:r>
                <a:rPr lang="en-US" altLang="zh-TW" sz="1600" dirty="0"/>
                <a:t>);</a:t>
              </a:r>
            </a:p>
            <a:p>
              <a:r>
                <a:rPr lang="en-US" altLang="zh-TW" sz="1600" dirty="0"/>
                <a:t>    end</a:t>
              </a:r>
            </a:p>
            <a:p>
              <a:r>
                <a:rPr lang="en-US" altLang="zh-TW" sz="1600" dirty="0" err="1"/>
                <a:t>endmodule</a:t>
              </a:r>
              <a:endParaRPr lang="en-US" altLang="zh-TW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80668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AFF97-6383-D665-D9F9-652E4C44D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D4A07D-0BCC-A01F-5AA0-A57F5A2F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Soft Constraints (1/1)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9CE7D37-D72F-6489-2F77-8EC1E6220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soft constraint </a:t>
            </a:r>
            <a:r>
              <a:rPr lang="zh-TW" altLang="en-US" dirty="0"/>
              <a:t>是一種 弱約束條件</a:t>
            </a:r>
            <a:endParaRPr lang="en-US" altLang="zh-TW" dirty="0"/>
          </a:p>
          <a:p>
            <a:endParaRPr lang="zh-TW" altLang="en-US" dirty="0"/>
          </a:p>
          <a:p>
            <a:r>
              <a:rPr lang="zh-TW" altLang="en-US" dirty="0"/>
              <a:t>如果該變數沒有其他會與</a:t>
            </a:r>
            <a:r>
              <a:rPr lang="en-US" altLang="zh-TW" dirty="0"/>
              <a:t>soft constraint</a:t>
            </a:r>
            <a:r>
              <a:rPr lang="zh-TW" altLang="en-US" dirty="0"/>
              <a:t>牴觸的限制，</a:t>
            </a:r>
            <a:r>
              <a:rPr lang="en-US" altLang="zh-TW" dirty="0"/>
              <a:t>soft constraint </a:t>
            </a:r>
            <a:r>
              <a:rPr lang="zh-TW" altLang="en-US" dirty="0"/>
              <a:t>會生效</a:t>
            </a:r>
            <a:endParaRPr lang="en-US" altLang="zh-TW" dirty="0"/>
          </a:p>
          <a:p>
            <a:endParaRPr lang="zh-TW" altLang="en-US" dirty="0"/>
          </a:p>
          <a:p>
            <a:r>
              <a:rPr lang="zh-TW" altLang="en-US" dirty="0"/>
              <a:t>如果有其他強制 </a:t>
            </a:r>
            <a:r>
              <a:rPr lang="en-US" altLang="zh-TW" dirty="0"/>
              <a:t>constraint</a:t>
            </a:r>
            <a:r>
              <a:rPr lang="zh-TW" altLang="en-US" dirty="0"/>
              <a:t>、直接指定值或使用 </a:t>
            </a:r>
            <a:r>
              <a:rPr lang="en-US" altLang="zh-TW" dirty="0"/>
              <a:t>.randomize() with {}</a:t>
            </a:r>
            <a:r>
              <a:rPr lang="zh-TW" altLang="en-US" dirty="0"/>
              <a:t>，那麼 </a:t>
            </a:r>
            <a:r>
              <a:rPr lang="en-US" altLang="zh-TW" dirty="0"/>
              <a:t>soft constraint </a:t>
            </a:r>
            <a:r>
              <a:rPr lang="zh-TW" altLang="en-US" dirty="0"/>
              <a:t>就會被忽略。</a:t>
            </a:r>
          </a:p>
        </p:txBody>
      </p:sp>
    </p:spTree>
    <p:extLst>
      <p:ext uri="{BB962C8B-B14F-4D97-AF65-F5344CB8AC3E}">
        <p14:creationId xmlns:p14="http://schemas.microsoft.com/office/powerpoint/2010/main" val="23544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DB67B-485C-4998-5B96-45D3E0A93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2E05B-9DDD-AA42-010C-C03CA20C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(1/3)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349F3B9-DB33-3B5A-A9D3-3F6397700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它是一個四狀態型別（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Z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可以在程序區塊（如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initial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always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）和連續賦值（如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assign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）中都被驅動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Logic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不能被使用在多個驅動源（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drivers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需使用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網路型別（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net-type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，例如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wire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，來代替。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因為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SystemVerilog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需要透過 強度解析（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strength resolution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 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來決定該信號的最終值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53962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1A3EA-B841-826E-B246-7355E0372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8A2E93-959E-3C44-4961-110B416D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Disable Constraints (1/2)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91C27A6-9E1C-8D47-6758-5ADD81681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constraint_mode</a:t>
            </a:r>
            <a:r>
              <a:rPr lang="en-US" altLang="zh-TW" dirty="0"/>
              <a:t>() </a:t>
            </a:r>
            <a:r>
              <a:rPr lang="zh-TW" altLang="en-US" dirty="0"/>
              <a:t>可以</a:t>
            </a:r>
            <a:r>
              <a:rPr lang="zh-TW" altLang="en-US" dirty="0">
                <a:solidFill>
                  <a:srgbClr val="FF0000"/>
                </a:solidFill>
              </a:rPr>
              <a:t>用來關閉 </a:t>
            </a:r>
            <a:r>
              <a:rPr lang="en-US" altLang="zh-TW" dirty="0">
                <a:solidFill>
                  <a:srgbClr val="FF0000"/>
                </a:solidFill>
              </a:rPr>
              <a:t>constraint </a:t>
            </a:r>
          </a:p>
          <a:p>
            <a:r>
              <a:rPr lang="en-US" altLang="zh-TW" dirty="0"/>
              <a:t>.</a:t>
            </a:r>
            <a:r>
              <a:rPr lang="en-US" altLang="zh-TW" dirty="0" err="1"/>
              <a:t>constraint_mode</a:t>
            </a:r>
            <a:r>
              <a:rPr lang="en-US" altLang="zh-TW" dirty="0"/>
              <a:t>(0)   -&gt; </a:t>
            </a:r>
            <a:r>
              <a:rPr lang="zh-TW" altLang="en-US" dirty="0"/>
              <a:t>關閉</a:t>
            </a:r>
          </a:p>
          <a:p>
            <a:r>
              <a:rPr lang="en-US" altLang="zh-TW" dirty="0"/>
              <a:t>.</a:t>
            </a:r>
            <a:r>
              <a:rPr lang="en-US" altLang="zh-TW" dirty="0" err="1"/>
              <a:t>constraint_mode</a:t>
            </a:r>
            <a:r>
              <a:rPr lang="en-US" altLang="zh-TW" dirty="0"/>
              <a:t>(1)   -&gt; </a:t>
            </a:r>
            <a:r>
              <a:rPr lang="zh-TW" altLang="en-US" dirty="0"/>
              <a:t>開啟</a:t>
            </a:r>
          </a:p>
          <a:p>
            <a:r>
              <a:rPr lang="en-US" altLang="zh-TW" dirty="0"/>
              <a:t>.</a:t>
            </a:r>
            <a:r>
              <a:rPr lang="en-US" altLang="zh-TW" dirty="0" err="1"/>
              <a:t>constraint_mode</a:t>
            </a:r>
            <a:r>
              <a:rPr lang="en-US" altLang="zh-TW" dirty="0"/>
              <a:t>() =&gt; </a:t>
            </a:r>
            <a:r>
              <a:rPr lang="zh-TW" altLang="en-US" dirty="0"/>
              <a:t>不帶任何參數，</a:t>
            </a:r>
            <a:br>
              <a:rPr lang="en-US" altLang="zh-TW" dirty="0"/>
            </a:br>
            <a:r>
              <a:rPr lang="zh-TW" altLang="en-US" dirty="0"/>
              <a:t>回傳目前 </a:t>
            </a:r>
            <a:r>
              <a:rPr lang="en-US" altLang="zh-TW" dirty="0"/>
              <a:t>constraint </a:t>
            </a:r>
            <a:r>
              <a:rPr lang="zh-TW" altLang="en-US" dirty="0"/>
              <a:t>狀態  </a:t>
            </a:r>
            <a:r>
              <a:rPr lang="en-US" altLang="zh-TW" dirty="0"/>
              <a:t>0 -&gt; disable, 1 -&gt; enable</a:t>
            </a:r>
          </a:p>
          <a:p>
            <a:endParaRPr lang="en-US" altLang="zh-TW" dirty="0"/>
          </a:p>
          <a:p>
            <a:r>
              <a:rPr lang="zh-TW" altLang="en-US" dirty="0"/>
              <a:t>常搭配 </a:t>
            </a:r>
            <a:r>
              <a:rPr lang="en-US" altLang="zh-TW" dirty="0" err="1"/>
              <a:t>pre_randomize</a:t>
            </a:r>
            <a:r>
              <a:rPr lang="en-US" altLang="zh-TW" dirty="0"/>
              <a:t>() </a:t>
            </a:r>
            <a:r>
              <a:rPr lang="zh-TW" altLang="en-US" dirty="0"/>
              <a:t>來決定是否開啟 </a:t>
            </a:r>
            <a:r>
              <a:rPr lang="en-US" altLang="zh-TW" dirty="0"/>
              <a:t>constraint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14707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76219-6C2F-4A2E-5E3A-6518B0EC0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E9317E-9EC4-FE97-D159-039F1830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Disable Constraints (2/2)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E08EDC8-5862-1217-CD8C-9E10DF993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Ex:</a:t>
            </a:r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5AEC8DD3-6FD2-E681-EC02-B8E4B3B0A7C1}"/>
              </a:ext>
            </a:extLst>
          </p:cNvPr>
          <p:cNvGrpSpPr/>
          <p:nvPr/>
        </p:nvGrpSpPr>
        <p:grpSpPr>
          <a:xfrm>
            <a:off x="445169" y="2333685"/>
            <a:ext cx="11301662" cy="4524315"/>
            <a:chOff x="613611" y="2434400"/>
            <a:chExt cx="11301662" cy="4524315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24ED558F-169B-5EC9-6A4D-DF445A9E242C}"/>
                </a:ext>
              </a:extLst>
            </p:cNvPr>
            <p:cNvSpPr txBox="1"/>
            <p:nvPr/>
          </p:nvSpPr>
          <p:spPr>
            <a:xfrm>
              <a:off x="613611" y="2434400"/>
              <a:ext cx="5482389" cy="15696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class Fruits;</a:t>
              </a:r>
            </a:p>
            <a:p>
              <a:r>
                <a:rPr lang="en-US" altLang="zh-TW" sz="1600" dirty="0"/>
                <a:t>  rand bit[3:0]  num; 				</a:t>
              </a:r>
            </a:p>
            <a:p>
              <a:endParaRPr lang="en-US" altLang="zh-TW" sz="1600" dirty="0"/>
            </a:p>
            <a:p>
              <a:r>
                <a:rPr lang="en-US" altLang="zh-TW" sz="1600" dirty="0"/>
                <a:t>  constraint </a:t>
              </a:r>
              <a:r>
                <a:rPr lang="en-US" altLang="zh-TW" sz="1600" dirty="0" err="1"/>
                <a:t>c_num</a:t>
              </a:r>
              <a:r>
                <a:rPr lang="en-US" altLang="zh-TW" sz="1600" dirty="0"/>
                <a:t> { num &gt; 4;  		</a:t>
              </a:r>
            </a:p>
            <a:p>
              <a:r>
                <a:rPr lang="en-US" altLang="zh-TW" sz="1600" dirty="0"/>
                <a:t>                                          num &lt; 9; }; 	</a:t>
              </a:r>
            </a:p>
            <a:p>
              <a:r>
                <a:rPr lang="en-US" altLang="zh-TW" sz="1600" dirty="0" err="1"/>
                <a:t>endclass</a:t>
              </a:r>
              <a:endParaRPr lang="en-US" altLang="zh-TW" sz="1600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DA04704-FF74-8A3C-B24F-AA3579A9D383}"/>
                </a:ext>
              </a:extLst>
            </p:cNvPr>
            <p:cNvSpPr txBox="1"/>
            <p:nvPr/>
          </p:nvSpPr>
          <p:spPr>
            <a:xfrm>
              <a:off x="6432884" y="2434400"/>
              <a:ext cx="5482389" cy="452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600" dirty="0"/>
                <a:t>module tb;</a:t>
              </a:r>
            </a:p>
            <a:p>
              <a:r>
                <a:rPr lang="en-US" altLang="zh-TW" sz="1600" dirty="0"/>
                <a:t>  initial begin</a:t>
              </a:r>
            </a:p>
            <a:p>
              <a:r>
                <a:rPr lang="en-US" altLang="zh-TW" sz="1600" dirty="0"/>
                <a:t>    Fruits f = new ();</a:t>
              </a:r>
            </a:p>
            <a:p>
              <a:r>
                <a:rPr lang="en-US" altLang="zh-TW" sz="1600" dirty="0"/>
                <a:t>    $display ("Before randomization num = %0d", </a:t>
              </a:r>
              <a:r>
                <a:rPr lang="en-US" altLang="zh-TW" sz="1600" dirty="0" err="1"/>
                <a:t>f.num</a:t>
              </a:r>
              <a:r>
                <a:rPr lang="en-US" altLang="zh-TW" sz="1600" dirty="0"/>
                <a:t>);</a:t>
              </a:r>
            </a:p>
            <a:p>
              <a:endParaRPr lang="en-US" altLang="zh-TW" sz="1600" dirty="0"/>
            </a:p>
            <a:p>
              <a:r>
                <a:rPr lang="en-US" altLang="zh-TW" sz="1600" dirty="0"/>
                <a:t>    // Disable constraint</a:t>
              </a:r>
            </a:p>
            <a:p>
              <a:r>
                <a:rPr lang="en-US" altLang="zh-TW" sz="1600" dirty="0"/>
                <a:t>    </a:t>
              </a:r>
              <a:r>
                <a:rPr lang="en-US" altLang="zh-TW" sz="1600" dirty="0" err="1">
                  <a:solidFill>
                    <a:srgbClr val="FF0000"/>
                  </a:solidFill>
                </a:rPr>
                <a:t>f.c_num.constraint_mode</a:t>
              </a:r>
              <a:r>
                <a:rPr lang="en-US" altLang="zh-TW" sz="1600" dirty="0">
                  <a:solidFill>
                    <a:srgbClr val="FF0000"/>
                  </a:solidFill>
                </a:rPr>
                <a:t>(0);</a:t>
              </a:r>
            </a:p>
            <a:p>
              <a:endParaRPr lang="en-US" altLang="zh-TW" sz="1600" dirty="0"/>
            </a:p>
            <a:p>
              <a:r>
                <a:rPr lang="en-US" altLang="zh-TW" sz="1600" dirty="0"/>
                <a:t>    if (</a:t>
              </a:r>
              <a:r>
                <a:rPr lang="en-US" altLang="zh-TW" sz="1600" dirty="0" err="1"/>
                <a:t>f.c_num.constraint_mode</a:t>
              </a:r>
              <a:r>
                <a:rPr lang="en-US" altLang="zh-TW" sz="1600" dirty="0"/>
                <a:t> ())</a:t>
              </a:r>
            </a:p>
            <a:p>
              <a:r>
                <a:rPr lang="en-US" altLang="zh-TW" sz="1600" dirty="0"/>
                <a:t>      $display ("Constraint </a:t>
              </a:r>
              <a:r>
                <a:rPr lang="en-US" altLang="zh-TW" sz="1600" dirty="0" err="1"/>
                <a:t>c_num</a:t>
              </a:r>
              <a:r>
                <a:rPr lang="en-US" altLang="zh-TW" sz="1600" dirty="0"/>
                <a:t> is enabled");</a:t>
              </a:r>
            </a:p>
            <a:p>
              <a:r>
                <a:rPr lang="en-US" altLang="zh-TW" sz="1600" dirty="0"/>
                <a:t>    else</a:t>
              </a:r>
            </a:p>
            <a:p>
              <a:r>
                <a:rPr lang="en-US" altLang="zh-TW" sz="1600" dirty="0"/>
                <a:t>      $display ("Constraint </a:t>
              </a:r>
              <a:r>
                <a:rPr lang="en-US" altLang="zh-TW" sz="1600" dirty="0" err="1"/>
                <a:t>c_num</a:t>
              </a:r>
              <a:r>
                <a:rPr lang="en-US" altLang="zh-TW" sz="1600" dirty="0"/>
                <a:t> is disabled");</a:t>
              </a:r>
            </a:p>
            <a:p>
              <a:endParaRPr lang="en-US" altLang="zh-TW" sz="1600" dirty="0"/>
            </a:p>
            <a:p>
              <a:r>
                <a:rPr lang="en-US" altLang="zh-TW" sz="1600" dirty="0"/>
                <a:t>    // Randomize the variable and display</a:t>
              </a:r>
            </a:p>
            <a:p>
              <a:r>
                <a:rPr lang="en-US" altLang="zh-TW" sz="1600" dirty="0"/>
                <a:t>    </a:t>
              </a:r>
              <a:r>
                <a:rPr lang="en-US" altLang="zh-TW" sz="1600" dirty="0" err="1"/>
                <a:t>f.randomize</a:t>
              </a:r>
              <a:r>
                <a:rPr lang="en-US" altLang="zh-TW" sz="1600" dirty="0"/>
                <a:t> ();</a:t>
              </a:r>
            </a:p>
            <a:p>
              <a:r>
                <a:rPr lang="en-US" altLang="zh-TW" sz="1600" dirty="0"/>
                <a:t>    $display ("After randomization num = %0d", </a:t>
              </a:r>
              <a:r>
                <a:rPr lang="en-US" altLang="zh-TW" sz="1600" dirty="0" err="1"/>
                <a:t>f.num</a:t>
              </a:r>
              <a:r>
                <a:rPr lang="en-US" altLang="zh-TW" sz="1600" dirty="0"/>
                <a:t>);</a:t>
              </a:r>
            </a:p>
            <a:p>
              <a:r>
                <a:rPr lang="en-US" altLang="zh-TW" sz="1600" dirty="0"/>
                <a:t>  end</a:t>
              </a:r>
            </a:p>
            <a:p>
              <a:r>
                <a:rPr lang="en-US" altLang="zh-TW" sz="1600" dirty="0" err="1"/>
                <a:t>endmodule</a:t>
              </a:r>
              <a:endParaRPr lang="en-US" altLang="zh-TW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947767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51A42-46F0-41A7-67A4-3E0A015AF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FF9CC2-641B-6728-EE05-B3A7EFA4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Disable Randomization (1/1)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8A74AF6-80E9-344A-32E3-9520AC1D2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rand_mode</a:t>
            </a:r>
            <a:r>
              <a:rPr lang="en-US" altLang="zh-TW" dirty="0"/>
              <a:t>()   </a:t>
            </a:r>
            <a:r>
              <a:rPr lang="zh-TW" altLang="en-US" dirty="0"/>
              <a:t>用來</a:t>
            </a:r>
            <a:r>
              <a:rPr lang="zh-TW" altLang="en-US" dirty="0">
                <a:solidFill>
                  <a:srgbClr val="FF0000"/>
                </a:solidFill>
              </a:rPr>
              <a:t>關閉某個參數的隨機化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3C12ED93-08B4-ABA6-1B65-79688DB73832}"/>
              </a:ext>
            </a:extLst>
          </p:cNvPr>
          <p:cNvGrpSpPr/>
          <p:nvPr/>
        </p:nvGrpSpPr>
        <p:grpSpPr>
          <a:xfrm>
            <a:off x="445169" y="2333685"/>
            <a:ext cx="11301662" cy="4401205"/>
            <a:chOff x="613611" y="2434400"/>
            <a:chExt cx="11301662" cy="4401205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3F3294E-F3AD-4513-1D76-B65246FC923F}"/>
                </a:ext>
              </a:extLst>
            </p:cNvPr>
            <p:cNvSpPr txBox="1"/>
            <p:nvPr/>
          </p:nvSpPr>
          <p:spPr>
            <a:xfrm>
              <a:off x="613611" y="2434400"/>
              <a:ext cx="5482389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sv-SE" altLang="zh-TW" sz="1600" dirty="0"/>
                <a:t>class Fruits;</a:t>
              </a:r>
            </a:p>
            <a:p>
              <a:r>
                <a:rPr lang="sv-SE" altLang="zh-TW" sz="1600" dirty="0"/>
                <a:t>  rand bit [3:0] var1;</a:t>
              </a:r>
            </a:p>
            <a:p>
              <a:r>
                <a:rPr lang="sv-SE" altLang="zh-TW" sz="1600" dirty="0"/>
                <a:t>  rand bit [1:0] var2;</a:t>
              </a:r>
            </a:p>
            <a:p>
              <a:r>
                <a:rPr lang="sv-SE" altLang="zh-TW" sz="1600" dirty="0"/>
                <a:t>endclass</a:t>
              </a:r>
              <a:endParaRPr lang="en-US" altLang="zh-TW" sz="1600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1342190-3F80-8737-2493-38339D0C6E83}"/>
                </a:ext>
              </a:extLst>
            </p:cNvPr>
            <p:cNvSpPr txBox="1"/>
            <p:nvPr/>
          </p:nvSpPr>
          <p:spPr>
            <a:xfrm>
              <a:off x="6432884" y="2434400"/>
              <a:ext cx="5482389" cy="44012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module tb;</a:t>
              </a:r>
            </a:p>
            <a:p>
              <a:r>
                <a:rPr lang="en-US" altLang="zh-TW" sz="1400" dirty="0"/>
                <a:t>  initial begin</a:t>
              </a:r>
            </a:p>
            <a:p>
              <a:r>
                <a:rPr lang="en-US" altLang="zh-TW" sz="1400" dirty="0"/>
                <a:t>    Fruits f = new();</a:t>
              </a:r>
            </a:p>
            <a:p>
              <a:r>
                <a:rPr lang="en-US" altLang="zh-TW" sz="1400" dirty="0"/>
                <a:t>    $display ("Before randomization var1=%0d var2=%0d", f.var1, f.var2);</a:t>
              </a:r>
            </a:p>
            <a:p>
              <a:endParaRPr lang="en-US" altLang="zh-TW" sz="1400" dirty="0"/>
            </a:p>
            <a:p>
              <a:r>
                <a:rPr lang="en-US" altLang="zh-TW" sz="1400" dirty="0"/>
                <a:t>    // Turn off randomization for var1</a:t>
              </a:r>
            </a:p>
            <a:p>
              <a:r>
                <a:rPr lang="en-US" altLang="zh-TW" sz="1400" dirty="0"/>
                <a:t>    </a:t>
              </a:r>
              <a:r>
                <a:rPr lang="en-US" altLang="zh-TW" sz="1400" dirty="0">
                  <a:solidFill>
                    <a:srgbClr val="FF0000"/>
                  </a:solidFill>
                </a:rPr>
                <a:t>f.var1.rand_mode (0);</a:t>
              </a:r>
            </a:p>
            <a:p>
              <a:endParaRPr lang="en-US" altLang="zh-TW" sz="1400" dirty="0"/>
            </a:p>
            <a:p>
              <a:r>
                <a:rPr lang="en-US" altLang="zh-TW" sz="1400" dirty="0"/>
                <a:t>    // Print if var1 has randomization enabled/disabled</a:t>
              </a:r>
            </a:p>
            <a:p>
              <a:r>
                <a:rPr lang="en-US" altLang="zh-TW" sz="1400" dirty="0"/>
                <a:t>    if (f.var1.rand_mode())</a:t>
              </a:r>
            </a:p>
            <a:p>
              <a:r>
                <a:rPr lang="en-US" altLang="zh-TW" sz="1400" dirty="0"/>
                <a:t>      $display ("Randomization of var1 enabled");</a:t>
              </a:r>
            </a:p>
            <a:p>
              <a:r>
                <a:rPr lang="en-US" altLang="zh-TW" sz="1400" dirty="0"/>
                <a:t>    else</a:t>
              </a:r>
            </a:p>
            <a:p>
              <a:r>
                <a:rPr lang="en-US" altLang="zh-TW" sz="1400" dirty="0"/>
                <a:t>      $display ("Randomization of var1 disabled");</a:t>
              </a:r>
            </a:p>
            <a:p>
              <a:endParaRPr lang="en-US" altLang="zh-TW" sz="1400" dirty="0"/>
            </a:p>
            <a:p>
              <a:r>
                <a:rPr lang="en-US" altLang="zh-TW" sz="1400" dirty="0"/>
                <a:t>    </a:t>
              </a:r>
              <a:r>
                <a:rPr lang="en-US" altLang="zh-TW" sz="1400" dirty="0" err="1"/>
                <a:t>f.randomize</a:t>
              </a:r>
              <a:r>
                <a:rPr lang="en-US" altLang="zh-TW" sz="1400" dirty="0"/>
                <a:t>();</a:t>
              </a:r>
            </a:p>
            <a:p>
              <a:endParaRPr lang="en-US" altLang="zh-TW" sz="1400" dirty="0"/>
            </a:p>
            <a:p>
              <a:r>
                <a:rPr lang="en-US" altLang="zh-TW" sz="1400" dirty="0"/>
                <a:t>    $display ("After randomization var1=%0d var2=%0d", f.var1, f.var2);</a:t>
              </a:r>
            </a:p>
            <a:p>
              <a:r>
                <a:rPr lang="en-US" altLang="zh-TW" sz="1400" dirty="0"/>
                <a:t>  end</a:t>
              </a:r>
            </a:p>
            <a:p>
              <a:r>
                <a:rPr lang="en-US" altLang="zh-TW" sz="1400" dirty="0" err="1"/>
                <a:t>endmodule</a:t>
              </a:r>
              <a:endParaRPr lang="en-US" altLang="zh-TW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04089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76267-F282-34BE-2361-0B41A1349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512E0E-DA67-8B66-8FB3-4CCD5FC30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weighted case (1/1)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7ECE370-9357-52D4-2E8B-3EE73F9E3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可以自己創造自己想要的 </a:t>
            </a:r>
            <a:r>
              <a:rPr lang="en-US" altLang="zh-TW" dirty="0"/>
              <a:t>case</a:t>
            </a:r>
            <a:r>
              <a:rPr lang="zh-TW" altLang="en-US" dirty="0"/>
              <a:t>，並給予他們</a:t>
            </a:r>
            <a:r>
              <a:rPr lang="zh-TW" altLang="en-US" dirty="0">
                <a:solidFill>
                  <a:srgbClr val="FF0000"/>
                </a:solidFill>
              </a:rPr>
              <a:t>權重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90BE5BB-0588-E98B-8418-8172C52E68FF}"/>
              </a:ext>
            </a:extLst>
          </p:cNvPr>
          <p:cNvSpPr txBox="1"/>
          <p:nvPr/>
        </p:nvSpPr>
        <p:spPr>
          <a:xfrm>
            <a:off x="3354805" y="2842643"/>
            <a:ext cx="5482389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module tb;</a:t>
            </a:r>
          </a:p>
          <a:p>
            <a:r>
              <a:rPr lang="en-US" altLang="zh-TW" sz="1600" dirty="0"/>
              <a:t>      initial begin</a:t>
            </a:r>
          </a:p>
          <a:p>
            <a:r>
              <a:rPr lang="en-US" altLang="zh-TW" sz="1600" dirty="0"/>
              <a:t>      for (int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= 0;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 &lt; 10; </a:t>
            </a:r>
            <a:r>
              <a:rPr lang="en-US" altLang="zh-TW" sz="1600" dirty="0" err="1"/>
              <a:t>i</a:t>
            </a:r>
            <a:r>
              <a:rPr lang="en-US" altLang="zh-TW" sz="1600" dirty="0"/>
              <a:t>++)</a:t>
            </a:r>
          </a:p>
          <a:p>
            <a:r>
              <a:rPr lang="en-US" altLang="zh-TW" sz="1600" dirty="0"/>
              <a:t>        // </a:t>
            </a:r>
            <a:r>
              <a:rPr lang="zh-TW" altLang="en-US" sz="1600" dirty="0"/>
              <a:t>此 </a:t>
            </a:r>
            <a:r>
              <a:rPr lang="en-US" altLang="zh-TW" sz="1600" dirty="0"/>
              <a:t>case </a:t>
            </a:r>
            <a:r>
              <a:rPr lang="zh-TW" altLang="en-US" sz="1600" dirty="0"/>
              <a:t>分母為 </a:t>
            </a:r>
            <a:r>
              <a:rPr lang="en-US" altLang="zh-TW" sz="1600" dirty="0"/>
              <a:t>1+5+3 = 9</a:t>
            </a:r>
          </a:p>
          <a:p>
            <a:r>
              <a:rPr lang="en-US" altLang="zh-TW" sz="1600" dirty="0"/>
              <a:t>        // </a:t>
            </a:r>
            <a:r>
              <a:rPr lang="zh-TW" altLang="en-US" sz="1600" dirty="0"/>
              <a:t>出現 </a:t>
            </a:r>
            <a:r>
              <a:rPr lang="en-US" altLang="zh-TW" sz="1600" dirty="0"/>
              <a:t>0 </a:t>
            </a:r>
            <a:r>
              <a:rPr lang="zh-TW" altLang="en-US" sz="1600" dirty="0"/>
              <a:t>的機率為 </a:t>
            </a:r>
            <a:r>
              <a:rPr lang="en-US" altLang="zh-TW" sz="1600" dirty="0"/>
              <a:t>1/9</a:t>
            </a:r>
          </a:p>
          <a:p>
            <a:r>
              <a:rPr lang="en-US" altLang="zh-TW" sz="1600" dirty="0"/>
              <a:t>        // </a:t>
            </a:r>
            <a:r>
              <a:rPr lang="zh-TW" altLang="en-US" sz="1600" dirty="0"/>
              <a:t>出現 </a:t>
            </a:r>
            <a:r>
              <a:rPr lang="en-US" altLang="zh-TW" sz="1600" dirty="0"/>
              <a:t>5 </a:t>
            </a:r>
            <a:r>
              <a:rPr lang="zh-TW" altLang="en-US" sz="1600" dirty="0"/>
              <a:t>的機率為 </a:t>
            </a:r>
            <a:r>
              <a:rPr lang="en-US" altLang="zh-TW" sz="1600" dirty="0"/>
              <a:t>5/9</a:t>
            </a:r>
          </a:p>
          <a:p>
            <a:r>
              <a:rPr lang="en-US" altLang="zh-TW" sz="1600" dirty="0"/>
              <a:t>        // </a:t>
            </a:r>
            <a:r>
              <a:rPr lang="zh-TW" altLang="en-US" sz="1600" dirty="0"/>
              <a:t>出現 </a:t>
            </a:r>
            <a:r>
              <a:rPr lang="en-US" altLang="zh-TW" sz="1600" dirty="0"/>
              <a:t>3 </a:t>
            </a:r>
            <a:r>
              <a:rPr lang="zh-TW" altLang="en-US" sz="1600" dirty="0"/>
              <a:t>的機率為 </a:t>
            </a:r>
            <a:r>
              <a:rPr lang="en-US" altLang="zh-TW" sz="1600" dirty="0"/>
              <a:t>3/9        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>
                <a:solidFill>
                  <a:srgbClr val="FF0000"/>
                </a:solidFill>
              </a:rPr>
              <a:t>randcase</a:t>
            </a:r>
            <a:endParaRPr lang="en-US" altLang="zh-TW" sz="1600" dirty="0">
              <a:solidFill>
                <a:srgbClr val="FF0000"/>
              </a:solidFill>
            </a:endParaRPr>
          </a:p>
          <a:p>
            <a:r>
              <a:rPr lang="en-US" altLang="zh-TW" sz="1600" dirty="0"/>
              <a:t>            0 : 	$display ("</a:t>
            </a:r>
            <a:r>
              <a:rPr lang="en-US" altLang="zh-TW" sz="1600" dirty="0" err="1"/>
              <a:t>Wt</a:t>
            </a:r>
            <a:r>
              <a:rPr lang="en-US" altLang="zh-TW" sz="1600" dirty="0"/>
              <a:t> 1");</a:t>
            </a:r>
          </a:p>
          <a:p>
            <a:r>
              <a:rPr lang="en-US" altLang="zh-TW" sz="1600" dirty="0"/>
              <a:t>            5 : 	$display ("</a:t>
            </a:r>
            <a:r>
              <a:rPr lang="en-US" altLang="zh-TW" sz="1600" dirty="0" err="1"/>
              <a:t>Wt</a:t>
            </a:r>
            <a:r>
              <a:rPr lang="en-US" altLang="zh-TW" sz="1600" dirty="0"/>
              <a:t> 5");</a:t>
            </a:r>
          </a:p>
          <a:p>
            <a:r>
              <a:rPr lang="en-US" altLang="zh-TW" sz="1600" dirty="0"/>
              <a:t>            3 : 	$display ("</a:t>
            </a:r>
            <a:r>
              <a:rPr lang="en-US" altLang="zh-TW" sz="1600" dirty="0" err="1"/>
              <a:t>Wt</a:t>
            </a:r>
            <a:r>
              <a:rPr lang="en-US" altLang="zh-TW" sz="1600" dirty="0"/>
              <a:t> 3");</a:t>
            </a:r>
          </a:p>
          <a:p>
            <a:r>
              <a:rPr lang="en-US" altLang="zh-TW" sz="1600" dirty="0"/>
              <a:t>        </a:t>
            </a:r>
            <a:r>
              <a:rPr lang="en-US" altLang="zh-TW" sz="1600" dirty="0" err="1"/>
              <a:t>endcase</a:t>
            </a:r>
            <a:endParaRPr lang="en-US" altLang="zh-TW" sz="1600" dirty="0"/>
          </a:p>
          <a:p>
            <a:r>
              <a:rPr lang="en-US" altLang="zh-TW" sz="1600" dirty="0"/>
              <a:t>    end</a:t>
            </a:r>
          </a:p>
          <a:p>
            <a:r>
              <a:rPr lang="en-US" altLang="zh-TW" sz="1600" dirty="0" err="1"/>
              <a:t>endmodule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3028065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4DFE3-BEA3-9BEC-E3B6-150B355EE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9032CE-63BD-F9D3-1CB1-D2A0BFB1C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7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F767BA-31DA-EFE3-CCDD-741F2991C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Functional Coverage</a:t>
            </a:r>
          </a:p>
        </p:txBody>
      </p:sp>
    </p:spTree>
    <p:extLst>
      <p:ext uri="{BB962C8B-B14F-4D97-AF65-F5344CB8AC3E}">
        <p14:creationId xmlns:p14="http://schemas.microsoft.com/office/powerpoint/2010/main" val="1823758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EC4A1-7CFB-FD5B-D611-24AC444BC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0F623-E7B5-0D2E-FB2E-FE4F9B1F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(2/3)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12ACE7C-D2FF-810E-F40C-703D967D8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連續賦值（如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assign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en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= 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，因為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my_data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[0] = 1</a:t>
            </a:r>
          </a:p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5B93A86-56F3-8FCB-F7E8-614FFC5C243B}"/>
              </a:ext>
            </a:extLst>
          </p:cNvPr>
          <p:cNvSpPr txBox="1"/>
          <p:nvPr/>
        </p:nvSpPr>
        <p:spPr>
          <a:xfrm>
            <a:off x="1417607" y="3153107"/>
            <a:ext cx="935678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logic [3:0] </a:t>
            </a:r>
            <a:r>
              <a:rPr lang="en-US" altLang="zh-TW" dirty="0" err="1"/>
              <a:t>my_data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logic </a:t>
            </a:r>
            <a:r>
              <a:rPr lang="en-US" altLang="zh-TW" dirty="0" err="1"/>
              <a:t>en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assign </a:t>
            </a:r>
            <a:r>
              <a:rPr lang="en-US" altLang="zh-TW" dirty="0" err="1"/>
              <a:t>en</a:t>
            </a:r>
            <a:r>
              <a:rPr lang="en-US" altLang="zh-TW" dirty="0"/>
              <a:t> = </a:t>
            </a:r>
            <a:r>
              <a:rPr lang="en-US" altLang="zh-TW" dirty="0" err="1"/>
              <a:t>my_data</a:t>
            </a:r>
            <a:r>
              <a:rPr lang="en-US" altLang="zh-TW" dirty="0"/>
              <a:t>[0];  // </a:t>
            </a:r>
            <a:r>
              <a:rPr lang="zh-TW" altLang="en-US" dirty="0"/>
              <a:t>連續賦值給</a:t>
            </a:r>
            <a:r>
              <a:rPr lang="en-US" altLang="zh-TW" dirty="0"/>
              <a:t>logic</a:t>
            </a:r>
            <a:r>
              <a:rPr lang="zh-TW" altLang="en-US" dirty="0"/>
              <a:t>型別</a:t>
            </a:r>
          </a:p>
          <a:p>
            <a:endParaRPr lang="zh-TW" altLang="en-US" dirty="0"/>
          </a:p>
          <a:p>
            <a:r>
              <a:rPr lang="zh-TW" altLang="en-US" dirty="0"/>
              <a:t>  </a:t>
            </a:r>
            <a:r>
              <a:rPr lang="en-US" altLang="zh-TW" dirty="0"/>
              <a:t>initial begin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my_data</a:t>
            </a:r>
            <a:r>
              <a:rPr lang="en-US" altLang="zh-TW" dirty="0"/>
              <a:t> = 4'h3;  // </a:t>
            </a:r>
            <a:r>
              <a:rPr lang="zh-TW" altLang="en-US" dirty="0"/>
              <a:t>二進位 </a:t>
            </a:r>
            <a:r>
              <a:rPr lang="en-US" altLang="zh-TW" dirty="0"/>
              <a:t>0011</a:t>
            </a:r>
          </a:p>
          <a:p>
            <a:r>
              <a:rPr lang="en-US" altLang="zh-TW" dirty="0"/>
              <a:t>    #10;</a:t>
            </a:r>
          </a:p>
          <a:p>
            <a:r>
              <a:rPr lang="en-US" altLang="zh-TW" dirty="0"/>
              <a:t>    $display("</a:t>
            </a:r>
            <a:r>
              <a:rPr lang="en-US" altLang="zh-TW" dirty="0" err="1"/>
              <a:t>en</a:t>
            </a:r>
            <a:r>
              <a:rPr lang="en-US" altLang="zh-TW" dirty="0"/>
              <a:t> = %b", </a:t>
            </a:r>
            <a:r>
              <a:rPr lang="en-US" altLang="zh-TW" dirty="0" err="1"/>
              <a:t>en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5446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C9773-10C2-89F3-B2AF-C1F52AFAA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9096EC-5F93-A4A0-CAA4-66F1CF46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(3/3)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4618CC1-B7C6-9BE3-D940-2FA6E2CC7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多重驅動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wire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示範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strong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強度的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勝過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weak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強度的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，所以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signal = 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BDE0A58-EE8F-22F6-AC2D-ED205D58E7CA}"/>
              </a:ext>
            </a:extLst>
          </p:cNvPr>
          <p:cNvSpPr txBox="1"/>
          <p:nvPr/>
        </p:nvSpPr>
        <p:spPr>
          <a:xfrm>
            <a:off x="1417607" y="3343093"/>
            <a:ext cx="935678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wire signal;</a:t>
            </a:r>
          </a:p>
          <a:p>
            <a:endParaRPr lang="en-US" altLang="zh-TW" dirty="0"/>
          </a:p>
          <a:p>
            <a:r>
              <a:rPr lang="en-US" altLang="zh-TW" dirty="0"/>
              <a:t>  assign (strong1, weak0) signal = 1'b1;  // </a:t>
            </a:r>
            <a:r>
              <a:rPr lang="zh-TW" altLang="en-US" dirty="0"/>
              <a:t>第一個驅動源，強度為</a:t>
            </a:r>
            <a:r>
              <a:rPr lang="en-US" altLang="zh-TW" dirty="0"/>
              <a:t>strong</a:t>
            </a:r>
          </a:p>
          <a:p>
            <a:r>
              <a:rPr lang="en-US" altLang="zh-TW" dirty="0"/>
              <a:t>  assign (weak1, weak0) signal = 1'b0;    // </a:t>
            </a:r>
            <a:r>
              <a:rPr lang="zh-TW" altLang="en-US" dirty="0"/>
              <a:t>第二個驅動源，強度為</a:t>
            </a:r>
            <a:r>
              <a:rPr lang="en-US" altLang="zh-TW" dirty="0"/>
              <a:t>weak</a:t>
            </a:r>
          </a:p>
          <a:p>
            <a:endParaRPr lang="en-US" altLang="zh-TW" dirty="0"/>
          </a:p>
          <a:p>
            <a:r>
              <a:rPr lang="en-US" altLang="zh-TW" dirty="0"/>
              <a:t>  initial begin</a:t>
            </a:r>
          </a:p>
          <a:p>
            <a:r>
              <a:rPr lang="en-US" altLang="zh-TW" dirty="0"/>
              <a:t>    #10;</a:t>
            </a:r>
          </a:p>
          <a:p>
            <a:r>
              <a:rPr lang="en-US" altLang="zh-TW" dirty="0"/>
              <a:t>    $display("signal = %b", signal);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559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6E66C-BCB2-B960-32AF-5151FCD86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30CA9-839F-CBAA-8DD8-CA7B604A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Bit, Byte, Int (2-State) (1/2)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202915D-7E6F-2213-2D94-88743F47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它們是一個二狀態型別（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它們減少了模擬期間的記憶體使用量，因為每個位元只需要一位存儲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由於記憶體開銷較低且處理狀態的複雜性降低，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因此模擬效能更快。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E5289B9-B78F-0389-A768-41882C7D4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223" y="3806716"/>
            <a:ext cx="6665735" cy="29205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810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5052</Words>
  <Application>Microsoft Office PowerPoint</Application>
  <PresentationFormat>寬螢幕</PresentationFormat>
  <Paragraphs>758</Paragraphs>
  <Slides>64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64</vt:i4>
      </vt:variant>
    </vt:vector>
  </HeadingPairs>
  <TitlesOfParts>
    <vt:vector size="69" baseType="lpstr">
      <vt:lpstr>標楷體</vt:lpstr>
      <vt:lpstr>Aptos</vt:lpstr>
      <vt:lpstr>Aptos Display</vt:lpstr>
      <vt:lpstr>Arial</vt:lpstr>
      <vt:lpstr>Office 佈景主題</vt:lpstr>
      <vt:lpstr>SystemVerilog 語法學習</vt:lpstr>
      <vt:lpstr>目錄</vt:lpstr>
      <vt:lpstr>Chapter 1</vt:lpstr>
      <vt:lpstr>資料型態總類</vt:lpstr>
      <vt:lpstr>資料型態列表</vt:lpstr>
      <vt:lpstr>Logic (4-State) (1/3)</vt:lpstr>
      <vt:lpstr>Logic (4-State) (2/3)</vt:lpstr>
      <vt:lpstr>Logic (4-State) (3/3)</vt:lpstr>
      <vt:lpstr>Bit, Byte, Int (2-State) (1/2)</vt:lpstr>
      <vt:lpstr>Bit, Byte, Int (2-State) (2/2)</vt:lpstr>
      <vt:lpstr>String (1/3)</vt:lpstr>
      <vt:lpstr>String Operators (2/3)</vt:lpstr>
      <vt:lpstr>String Methods (3/3)</vt:lpstr>
      <vt:lpstr>Enumeration (1/1)</vt:lpstr>
      <vt:lpstr>Array (1/8)</vt:lpstr>
      <vt:lpstr>Array (2/8)</vt:lpstr>
      <vt:lpstr>Dynamic Array (3/8)</vt:lpstr>
      <vt:lpstr>Dynamic Array (4/8)</vt:lpstr>
      <vt:lpstr>Associative array(5/8)</vt:lpstr>
      <vt:lpstr>Associative array(6/8)</vt:lpstr>
      <vt:lpstr>Array Manipulation Methods(7/8)</vt:lpstr>
      <vt:lpstr>Array Manipulation Methods(8/8)</vt:lpstr>
      <vt:lpstr>Queue (1/1)</vt:lpstr>
      <vt:lpstr>Structure (1/1)</vt:lpstr>
      <vt:lpstr>Chapter 2</vt:lpstr>
      <vt:lpstr>Types of looping constructs (1/1)</vt:lpstr>
      <vt:lpstr>Types of if-else statement (1/2)</vt:lpstr>
      <vt:lpstr>Types of if-else statement (2/2)</vt:lpstr>
      <vt:lpstr>Blocking &amp; Non-Blocking assignment statement (1/2)</vt:lpstr>
      <vt:lpstr>Blocking &amp; Non-Blocking assignment statement (2/2)</vt:lpstr>
      <vt:lpstr>Function &amp; Task (1/2)</vt:lpstr>
      <vt:lpstr>Function &amp; Task (2/2)</vt:lpstr>
      <vt:lpstr>Chapter 3</vt:lpstr>
      <vt:lpstr>fork (1/2)</vt:lpstr>
      <vt:lpstr>fork (2/2)</vt:lpstr>
      <vt:lpstr>Chapter 4</vt:lpstr>
      <vt:lpstr>Communiction (1/6)</vt:lpstr>
      <vt:lpstr>Event (2/6)</vt:lpstr>
      <vt:lpstr>Semaphore (3/6)</vt:lpstr>
      <vt:lpstr>Semaphore (4/6)</vt:lpstr>
      <vt:lpstr>Mailbox (5/6)</vt:lpstr>
      <vt:lpstr>Mailbox (6/6)</vt:lpstr>
      <vt:lpstr>Chapter 5</vt:lpstr>
      <vt:lpstr>Interface (1/3)</vt:lpstr>
      <vt:lpstr>modport  (2/3)</vt:lpstr>
      <vt:lpstr>Clocking block (3/3)</vt:lpstr>
      <vt:lpstr>Chapter 6</vt:lpstr>
      <vt:lpstr>Random 變數 (1/1)</vt:lpstr>
      <vt:lpstr>Constraint blocks (1/1)</vt:lpstr>
      <vt:lpstr>Constraint Operator (1/5)</vt:lpstr>
      <vt:lpstr>Constraint Operator (2/5)</vt:lpstr>
      <vt:lpstr>Constraint Operator (3/5)</vt:lpstr>
      <vt:lpstr>Constraint Operator (4/5)</vt:lpstr>
      <vt:lpstr>Constraint Operator (5/5)</vt:lpstr>
      <vt:lpstr>Static constraint (1/2)</vt:lpstr>
      <vt:lpstr>Static constraint (2/2)</vt:lpstr>
      <vt:lpstr>pre &amp; post randomize (1/2)</vt:lpstr>
      <vt:lpstr>pre &amp; post randomize (2/2)</vt:lpstr>
      <vt:lpstr>Soft Constraints (1/1)</vt:lpstr>
      <vt:lpstr>Disable Constraints (1/2)</vt:lpstr>
      <vt:lpstr>Disable Constraints (2/2)</vt:lpstr>
      <vt:lpstr>Disable Randomization (1/1)</vt:lpstr>
      <vt:lpstr>Random weighted case (1/1)</vt:lpstr>
      <vt:lpstr>Chapter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丞嘉 張</dc:creator>
  <cp:lastModifiedBy>丞嘉 張</cp:lastModifiedBy>
  <cp:revision>159</cp:revision>
  <dcterms:created xsi:type="dcterms:W3CDTF">2025-03-10T12:50:30Z</dcterms:created>
  <dcterms:modified xsi:type="dcterms:W3CDTF">2025-07-01T15:29:43Z</dcterms:modified>
</cp:coreProperties>
</file>