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AD77-A9DC-412E-A1BD-F95D6ECE15BA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DCC72-CBA4-423D-B8F5-4EF2030FF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016F-2395-A0A5-16CE-2779A203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4D77AC6-DDFD-7566-59AD-F86F05387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E8CC5-9929-10C4-F837-6548B1A9E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46936-E50C-6FB0-DA0D-6E231427F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6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384D-7971-5D2F-3B26-8EC2BD84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92288D-870E-0E74-EDE5-B5BF4E769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2A9A7A5-AAAB-3FDA-08D2-D04B091EE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36234E-1D4E-E3ED-26DE-60C18BB8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43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06B6D-9F07-8416-36B8-8E799295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EABF2D0-22B8-E884-AD1E-C8E3D1099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C85800-62F5-CB01-DB4F-FEFADE6B1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D78DD-F14C-8DA0-B0F0-C303E4110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23448-874C-5766-377F-2E0F7EAE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F16A64C-082C-7F2B-36D5-A055CF000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9C12FEA-DB60-482E-0D2D-5E85108B8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E2ED-3627-FE08-E6A7-E0EB48525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2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84B2C-CAF0-1456-6D0A-17D768F0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2B5C7F-9D75-F349-CF18-9E4C558E1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018447F-4401-3356-0A51-4E986F5D1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07E01-47FF-93BA-EA0E-4082A1814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D5260-D7B3-01DD-56E9-ACD3391C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A6450C8-B765-14D9-1F80-8A5C7F48D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6CBEBA-64FB-B9C8-544F-7490F7DF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2D8C39-318C-3656-958F-392F83EF5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1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D69AD-5895-7F42-C028-2BCF8B96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4C318EB-A1F5-47E0-33D1-FACAAC12C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1E164E5-56B0-C216-66F9-74B1BF3A6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7706E7-9B20-DE1E-2540-15E47B51E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9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D72E-AC54-45E9-AC8D-C7A30EA1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DF1ED7E-EFC3-C4B5-8E55-433A37070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E681D55-B291-79DB-26C2-AB42FA6C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1F0F94-D331-4E06-0817-A40DA841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10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C5F3-06B6-8652-C523-9023B3BF2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35096C0-DE79-B9E2-641B-A7DF54B40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F9EF26-CD24-6FFF-3FDC-2CD2E1B6A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74FCF8-C22C-C316-5A88-0A8EE1397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8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AF53F-5DBB-B3CD-BC30-F6A980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C0D2E-8D20-0A39-6C58-00CC72C5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F34F-00E3-AE2A-467C-EF59279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6B249-54D6-4C7B-69A5-452E342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8136-3416-BCEB-E88A-08007E8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DB2C-F4D7-5F70-7D0F-3E6CABB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482C2-B28A-1864-BB8C-68F2AF86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1429A-D06B-066F-FBE5-91672C1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5C828-7B13-CAD9-7754-E004FD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E332-A812-FC14-39E1-F8955CB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8053F-D174-A88D-B02F-348BE829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FB7A0-9774-F143-CDB4-92970A58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41B20-3EBA-E777-4568-7A4A903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9696-B8F7-2F6E-D20A-E0AE678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24901-41DD-480A-8988-2CE1910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36A44-A618-B88C-A677-F1F7BCB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F7D85-24C9-70B8-1DA9-496BBD1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46A55-F39E-7B2B-24F6-D83EEEC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45ECA-779E-86C2-92D1-ABDC75C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66B6-B968-20CC-B9AA-5666D66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2414-8F08-77D3-213A-FBEFA2E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5EC7C-5C12-B865-81AA-98ED4809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F7202-4EED-BF92-6653-23269D4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E346-93D9-C988-27C9-0738037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4421-35A1-C271-A400-01DD90C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F381E-11C2-A01A-C5DD-DB27EC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039D-BD94-54AF-601F-48EB1E73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1DA03-2161-5CAD-F57B-93F2EBE2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13BEB-C79C-F0BE-49F6-5FF4234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5DFAAF-A43A-7C4C-26CA-B5B10C9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A1616-BDAC-F2F7-54FB-9FAC65C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2347-0638-D618-F9EE-4CCBDC3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75A2-88C0-2A1E-A7C0-F9C9FDD3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BBBAE-C31D-523C-BAFE-B577363B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F73BF-660B-B96B-3CBD-0E8ED543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11A7BB-37A7-CD93-E46C-510A47D3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09B45-0E33-7928-A3A5-12F87BC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82B78-09C7-AA29-6CB1-EAFE02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E06C4-C29E-0A5C-97EA-11A68CB5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7820B-870D-C9F7-68FE-524A178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B883F4-F00B-14DD-556D-20F487C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B7AD7-91CF-7F21-C2AD-F65ED22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66639-F309-0B8C-11EC-1A6BF9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1685-712B-5F23-3252-38FAE67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6394CC-875A-FA58-FC8D-1995DE7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F970A-59DD-F6C0-A35C-AA2FF6F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A3C1-1DA3-9470-EDA2-FE4C000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A053-747C-0976-E753-BEF5A78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2B5FE-5340-2E28-95C9-4B58CDCA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B10B0-1677-627E-AFA2-25A65E9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7A62B-00F8-0794-D0ED-7A246F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A4CE7-D11A-5B5B-9056-2D16201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85599-0A47-ACFC-28CC-913E990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8EA252-78FB-9DBE-5EB6-A8315D50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7AD90-7F34-2FB4-067D-6BE51B54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F9ABF9-7A87-3898-57A3-DA5FE3E1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F981-E748-9D1B-92CE-CDDFEC4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3D054-2C5C-FF01-06DE-4AFC793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4AFCD5-455B-1814-8268-1A06AEBE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80EA0-7111-4D09-4801-58CB7A6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83CE8-821E-471D-9F35-E52F15B7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2A204-0AD4-466F-ABEA-B4DB33A37E21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E281-DEC0-CC83-11DA-0AF119AB7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5EEE0-3667-89B4-F7F9-731ECE1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B55B-3DCA-2E32-5D2B-7CECE4C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4BE94-AB25-A978-3804-B483AD12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9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478F-9514-30F1-6C80-99C115EE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6B20D-F987-9EDA-6590-3B79FBB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8DC69-C9BC-B68D-9515-83944798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中，實例化所有組件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 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不是一個有效率的方式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UVM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容器類</a:t>
            </a:r>
            <a:b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中產生實體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model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scoreboard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調用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run_test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傳遞的參數不再是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這個容器類，即讓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自動創建這個容器類的實例。</a:t>
            </a:r>
            <a:b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中，這個容器類稱為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uvm_env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58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D154-D901-1B64-9067-C8947C2F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4A91F-B6AA-F4A9-4512-89D81A1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585F8-A2D1-7482-D3B0-718FAF3F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run_test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實例化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後，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中去實例化其他物件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 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樹就會以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這個樹根長出其他子葉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如右圖只有一個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物件的樹狀圖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4B1544-EB5C-3E17-45CB-9DC0C593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4" y="3728119"/>
            <a:ext cx="2000701" cy="2874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89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B04F-7685-C1C7-6904-1B1DC228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862F8-ED04-021C-814C-2B5D96B6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E95BA-8029-8850-EAA6-8C9ADD04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如果所有物件都實例完，就會長出如下圖的樹狀結構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E5D9B9-1BEB-096E-D645-01B75682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50" y="2626420"/>
            <a:ext cx="8023500" cy="3866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70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64C38-2B13-06B7-0142-08E890B5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7386D-DF5C-0780-B0CC-57932D0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Monitor</a:t>
            </a:r>
            <a:r>
              <a:rPr lang="zh-TW" altLang="en-US" dirty="0"/>
              <a:t> </a:t>
            </a:r>
            <a:r>
              <a:rPr lang="en-US" altLang="zh-TW" dirty="0"/>
              <a:t>(6/)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DE7A-1DD9-D329-500C-2719F472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類應來自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uvm_monitor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類似，在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中也需要有一個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virtual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才能監聽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DUT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在整個模擬中是一直存在的，所以它是一個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component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，要使用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uvm_component_utils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需要時刻收集資料，永不停歇，所以在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main_phase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）迴圈來實現這一目的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10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0F8E2-05C7-663D-1BF6-785E7E00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B88F1-6924-3DE9-A031-B656D24A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Monitor</a:t>
            </a:r>
            <a:r>
              <a:rPr lang="zh-TW" altLang="en-US" dirty="0"/>
              <a:t> </a:t>
            </a:r>
            <a:r>
              <a:rPr lang="en-US" altLang="zh-TW" dirty="0"/>
              <a:t>(7/)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30D60-0058-8051-9E66-C1BC5E0F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input/output monitor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後的樹狀圖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為什麼需要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 monitor</a:t>
            </a: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在一個大型的項目中，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根據某一協定發送資料，而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根據這種協定收集資料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由不同人實現，那可以減少其中一方對協定理解的錯誤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89410C-45DA-F5CF-33EF-D8690D82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53" y="2360033"/>
            <a:ext cx="5847155" cy="1984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56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1ED4-6F5E-E3CA-F0AD-569EE09A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B43A7-F1B1-AAB9-37FD-EE3C12C8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Agent</a:t>
            </a:r>
            <a:r>
              <a:rPr lang="zh-TW" altLang="en-US" dirty="0"/>
              <a:t> </a:t>
            </a:r>
            <a:r>
              <a:rPr lang="en-US" altLang="zh-TW" dirty="0"/>
              <a:t>(8/)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50302-3860-6863-05F2-D1595FA5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封裝成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 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處理的是同一種協議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二者的相似性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極高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中通常將二者封裝在一起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會分成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 agent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 agent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 agent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送入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DUT</a:t>
            </a:r>
          </a:p>
          <a:p>
            <a:pPr lvl="1"/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out agent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負責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執行後產出的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FE1F9C-717A-6C06-1ABA-9D9831F9B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00" y="4709893"/>
            <a:ext cx="5884800" cy="1945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604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D60E-AA21-47B2-FBF7-9CE7B3216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005C-6FF6-9CDE-5DD3-72053C1C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Agent</a:t>
            </a:r>
            <a:r>
              <a:rPr lang="zh-TW" altLang="en-US" dirty="0"/>
              <a:t> </a:t>
            </a:r>
            <a:r>
              <a:rPr lang="en-US" altLang="zh-TW" dirty="0"/>
              <a:t>(9/)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F412E-0A96-4864-0392-1063AEC4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in/out agent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後的樹狀圖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B3E561-2A69-7742-8CE0-0862611B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50" y="2679826"/>
            <a:ext cx="6405500" cy="3933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685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DB1EA-4B56-7971-DEFD-CBFE4DF82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93FA9-F701-05AE-33DE-4ECFE4DF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model</a:t>
            </a:r>
            <a:r>
              <a:rPr lang="zh-TW" altLang="en-US" dirty="0"/>
              <a:t> </a:t>
            </a:r>
            <a:r>
              <a:rPr lang="en-US" altLang="zh-TW" dirty="0"/>
              <a:t>(10/)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0A98C-4C67-4569-575B-2452E1C4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model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用於完成和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相同的功能。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model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的輸出被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scoreboard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的輸出相比較。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C6BC36-5C84-DE8A-7CDB-FC40C47A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63" y="3429000"/>
            <a:ext cx="6577673" cy="3147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72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2C677-7FB1-FDD4-767B-AC62A5895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4DF7D-0560-B449-546C-C60C742E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Scoreboard (12/)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3422A-2FFC-6ED2-6F13-B039BEE5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scoreboard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要比較的資料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一是來源於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model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二是來源於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 agent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3583C9-671E-1A57-F3BF-55BA64FF8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823" y="3322621"/>
            <a:ext cx="6952354" cy="3271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31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DC32-0DF3-DA1E-C211-15BCFD493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69166-5074-E8D3-C332-A3842EC2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Sequencer (13/)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01EEA-17F1-B625-0413-B5072DBD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機制用於產生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transaction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機制有兩大組成部分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一是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二是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sequencer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的關係非常密切，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因此要把其加入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3FC967-D442-F170-2922-681F9F6B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77" y="4163566"/>
            <a:ext cx="5335247" cy="2562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712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BE9E-AFFE-D336-C888-AD413AB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715A5-BC7C-9E4D-DD43-2B4A003A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UVM</a:t>
            </a:r>
            <a:r>
              <a:rPr lang="zh-TW" altLang="en-US" dirty="0"/>
              <a:t> 驗證平台</a:t>
            </a:r>
          </a:p>
        </p:txBody>
      </p:sp>
    </p:spTree>
    <p:extLst>
      <p:ext uri="{BB962C8B-B14F-4D97-AF65-F5344CB8AC3E}">
        <p14:creationId xmlns:p14="http://schemas.microsoft.com/office/powerpoint/2010/main" val="16172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BF9-AC16-1E26-2E6B-7746024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F729E-4EAD-7D11-5F9B-DB313DF7F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12544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E48D-CDF5-C522-5C87-C958A5E6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5397F-C6B6-80EA-BAF8-DE51077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r>
              <a:rPr lang="zh-TW" altLang="en-US" dirty="0"/>
              <a:t>平台架構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93B3D32-FEA7-3EA0-C8DB-3F80963F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B52BFC5-5F1A-F5E6-12D6-B13B82BDA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典型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5B0DE-66F8-3C1F-79BD-7A971CA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0" y="2781468"/>
            <a:ext cx="4857340" cy="341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C0DCFA-DD64-D201-4E16-4A069F4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38" y="2780921"/>
            <a:ext cx="5015124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1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DAE27-BCE9-D91D-E09F-EA5A5CE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E3386-F012-BE6A-ECA7-410CAD29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包含以下三種機制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Factory </a:t>
            </a:r>
          </a:p>
          <a:p>
            <a:pPr lvl="2"/>
            <a:r>
              <a:rPr lang="zh-TW" altLang="en-US" dirty="0"/>
              <a:t>自動創建一個類的實例並調用其中的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task 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Objection</a:t>
            </a:r>
          </a:p>
          <a:p>
            <a:pPr lvl="2"/>
            <a:r>
              <a:rPr lang="en-US" altLang="zh-TW" dirty="0"/>
              <a:t>UVM</a:t>
            </a:r>
            <a:r>
              <a:rPr lang="zh-TW" altLang="en-US" dirty="0"/>
              <a:t>中通過</a:t>
            </a:r>
            <a:r>
              <a:rPr lang="en-US" altLang="zh-TW" dirty="0"/>
              <a:t>objection</a:t>
            </a:r>
            <a:r>
              <a:rPr lang="zh-TW" altLang="en-US" dirty="0"/>
              <a:t>機制來控制驗證平台的關閉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Virtual interface</a:t>
            </a:r>
          </a:p>
          <a:p>
            <a:pPr lvl="2"/>
            <a:r>
              <a:rPr lang="zh-CN" altLang="en-US" dirty="0"/>
              <a:t>避免絕對路徑</a:t>
            </a:r>
            <a:endParaRPr lang="en-US" altLang="zh-CN" dirty="0"/>
          </a:p>
          <a:p>
            <a:pPr lvl="2"/>
            <a:r>
              <a:rPr lang="zh-TW" altLang="en-US" dirty="0"/>
              <a:t>在</a:t>
            </a:r>
            <a:r>
              <a:rPr lang="en-US" altLang="zh-TW" dirty="0" err="1"/>
              <a:t>SystemVerilog</a:t>
            </a:r>
            <a:r>
              <a:rPr lang="zh-TW" altLang="en-US" dirty="0"/>
              <a:t>中使用</a:t>
            </a:r>
            <a:r>
              <a:rPr lang="en-US" altLang="zh-TW" dirty="0"/>
              <a:t>interface</a:t>
            </a:r>
            <a:r>
              <a:rPr lang="zh-TW" altLang="en-US" dirty="0"/>
              <a:t>來連接驗證平臺與</a:t>
            </a:r>
            <a:r>
              <a:rPr lang="en-US" altLang="zh-TW" dirty="0"/>
              <a:t>DUT</a:t>
            </a:r>
            <a:r>
              <a:rPr lang="zh-TW" altLang="en-US" dirty="0"/>
              <a:t>的接口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0651C1-1128-B1C0-CDAA-C30794F3E14C}"/>
              </a:ext>
            </a:extLst>
          </p:cNvPr>
          <p:cNvSpPr txBox="1"/>
          <p:nvPr/>
        </p:nvSpPr>
        <p:spPr>
          <a:xfrm>
            <a:off x="9155244" y="2144544"/>
            <a:ext cx="2858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Factory Ex:</a:t>
            </a:r>
            <a:endParaRPr lang="en-US" altLang="zh-TW" sz="1200" dirty="0">
              <a:latin typeface="CourierNewPSMT"/>
            </a:endParaRP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initial begin</a:t>
            </a:r>
          </a:p>
          <a:p>
            <a:pPr algn="l"/>
            <a:r>
              <a:rPr lang="zh-TW" altLang="en-US" sz="1200" b="0" i="0" u="none" strike="noStrike" baseline="0" dirty="0">
                <a:latin typeface="CourierNewPSMT"/>
              </a:rPr>
              <a:t>  </a:t>
            </a:r>
            <a:r>
              <a:rPr lang="en-US" altLang="zh-TW" sz="1200" b="0" i="0" u="none" strike="noStrike" baseline="0" dirty="0" err="1">
                <a:latin typeface="CourierNewPSMT"/>
              </a:rPr>
              <a:t>run_test</a:t>
            </a:r>
            <a:r>
              <a:rPr lang="en-US" altLang="zh-TW" sz="1200" b="0" i="0" u="none" strike="noStrike" baseline="0" dirty="0">
                <a:latin typeface="CourierNewPSMT"/>
              </a:rPr>
              <a:t>("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");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end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55B9A9-3CE9-BEE3-2EA6-3BBD5BA62562}"/>
              </a:ext>
            </a:extLst>
          </p:cNvPr>
          <p:cNvSpPr txBox="1"/>
          <p:nvPr/>
        </p:nvSpPr>
        <p:spPr>
          <a:xfrm>
            <a:off x="7660948" y="3375922"/>
            <a:ext cx="4353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Objection Ex: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task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::</a:t>
            </a:r>
            <a:r>
              <a:rPr lang="en-US" altLang="zh-TW" sz="1200" b="0" i="0" u="none" strike="noStrike" baseline="0" dirty="0" err="1">
                <a:latin typeface="CourierNewPSMT"/>
              </a:rPr>
              <a:t>main_phase</a:t>
            </a:r>
            <a:r>
              <a:rPr lang="en-US" altLang="zh-TW" sz="1200" b="0" i="0" u="none" strike="noStrike" baseline="0" dirty="0">
                <a:latin typeface="CourierNewPSMT"/>
              </a:rPr>
              <a:t>(</a:t>
            </a:r>
            <a:r>
              <a:rPr lang="en-US" altLang="zh-TW" sz="1200" b="0" i="0" u="none" strike="noStrike" baseline="0" dirty="0" err="1">
                <a:latin typeface="CourierNewPSMT"/>
              </a:rPr>
              <a:t>uvm_phase</a:t>
            </a:r>
            <a:r>
              <a:rPr lang="en-US" altLang="zh-TW" sz="1200" b="0" i="0" u="none" strike="noStrike" baseline="0" dirty="0">
                <a:latin typeface="CourierNewPSMT"/>
              </a:rPr>
              <a:t> phase);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b="0" i="0" u="none" strike="noStrike" baseline="0" dirty="0" err="1">
                <a:latin typeface="CourierNewPSMT"/>
              </a:rPr>
              <a:t>phase.raise_objection</a:t>
            </a:r>
            <a:r>
              <a:rPr lang="en-US" altLang="zh-TW" sz="1200" b="0" i="0" u="none" strike="noStrike" baseline="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>
                <a:latin typeface="CourierNewPSMT"/>
              </a:rPr>
              <a:t>   …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dirty="0" err="1">
                <a:latin typeface="CourierNewPSMT"/>
              </a:rPr>
              <a:t>phase.drop_objection</a:t>
            </a:r>
            <a:r>
              <a:rPr lang="en-US" altLang="zh-TW" sz="120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 err="1">
                <a:latin typeface="CourierNewPSMT"/>
              </a:rPr>
              <a:t>endtask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46DE7C-8D04-69E0-EB5A-F9D0A211B2D5}"/>
              </a:ext>
            </a:extLst>
          </p:cNvPr>
          <p:cNvSpPr txBox="1"/>
          <p:nvPr/>
        </p:nvSpPr>
        <p:spPr>
          <a:xfrm>
            <a:off x="8296166" y="5669131"/>
            <a:ext cx="37177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Virtual interface Ex:</a:t>
            </a:r>
          </a:p>
          <a:p>
            <a:r>
              <a:rPr lang="en-US" altLang="zh-TW" sz="1200" b="0" i="0" u="none" strike="noStrike" baseline="0" dirty="0">
                <a:latin typeface="CourierNewPSMT"/>
              </a:rPr>
              <a:t>class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 extends </a:t>
            </a:r>
            <a:r>
              <a:rPr lang="en-US" altLang="zh-TW" sz="1200" b="0" i="0" u="none" strike="noStrike" baseline="0" dirty="0" err="1">
                <a:latin typeface="CourierNewPSMT"/>
              </a:rPr>
              <a:t>uvm_driver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zh-TW" altLang="en-US" sz="1200" b="0" i="0" u="none" strike="noStrike" baseline="0" dirty="0">
                <a:latin typeface="CourierNewPSMT"/>
              </a:rPr>
              <a:t>   </a:t>
            </a:r>
            <a:r>
              <a:rPr lang="en-US" altLang="zh-TW" sz="1200" b="0" i="0" u="none" strike="noStrike" baseline="0" dirty="0">
                <a:latin typeface="CourierNewPSMT"/>
              </a:rPr>
              <a:t>virtual </a:t>
            </a:r>
            <a:r>
              <a:rPr lang="en-US" altLang="zh-TW" sz="1200" b="0" i="0" u="none" strike="noStrike" baseline="0" dirty="0" err="1">
                <a:latin typeface="CourierNewPSMT"/>
              </a:rPr>
              <a:t>my_if</a:t>
            </a:r>
            <a:r>
              <a:rPr lang="en-US" altLang="zh-TW" sz="1200" b="0" i="0" u="none" strike="noStrike" baseline="0" dirty="0">
                <a:latin typeface="CourierNewPSMT"/>
              </a:rPr>
              <a:t> </a:t>
            </a:r>
            <a:r>
              <a:rPr lang="en-US" altLang="zh-TW" sz="1200" b="0" i="0" u="none" strike="noStrike" baseline="0" dirty="0" err="1">
                <a:latin typeface="CourierNewPSMT"/>
              </a:rPr>
              <a:t>vif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en-US" altLang="zh-TW" sz="1200" dirty="0">
                <a:latin typeface="CourierNewPSMT"/>
              </a:rPr>
              <a:t>   …</a:t>
            </a:r>
            <a:endParaRPr lang="en-US" altLang="zh-TW" sz="1200" b="0" i="0" u="none" strike="noStrike" baseline="0" dirty="0">
              <a:latin typeface="CourierNewPSMT"/>
            </a:endParaRPr>
          </a:p>
          <a:p>
            <a:r>
              <a:rPr lang="en-US" altLang="zh-TW" sz="1200" dirty="0" err="1">
                <a:latin typeface="CourierNewPSMT"/>
              </a:rPr>
              <a:t>endclass</a:t>
            </a:r>
            <a:endParaRPr lang="en-US" altLang="zh-TW" sz="1200" b="0" i="0" u="none" strike="noStrike" baseline="0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6195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3421-CFB1-6D24-CE3B-09FFC1DE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3974D-67A1-DAE5-BC0B-0C81FE8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9BB1-8FE6-189E-7D06-92985B76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Virtual interface</a:t>
            </a:r>
          </a:p>
          <a:p>
            <a:pPr lvl="1"/>
            <a:r>
              <a:rPr lang="zh-TW" altLang="en-US" dirty="0"/>
              <a:t>使用以下</a:t>
            </a:r>
            <a:r>
              <a:rPr lang="en-US" altLang="zh-TW" dirty="0"/>
              <a:t>get,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來讓</a:t>
            </a:r>
            <a:r>
              <a:rPr lang="en-US" altLang="zh-TW" dirty="0"/>
              <a:t>driver</a:t>
            </a:r>
            <a:r>
              <a:rPr lang="zh-TW" altLang="en-US" dirty="0"/>
              <a:t>與</a:t>
            </a:r>
            <a:r>
              <a:rPr lang="en-US" altLang="zh-TW" dirty="0" err="1"/>
              <a:t>top_tp</a:t>
            </a:r>
            <a:r>
              <a:rPr lang="zh-TW" altLang="en-US" dirty="0"/>
              <a:t>的 </a:t>
            </a:r>
            <a:r>
              <a:rPr lang="en-US" altLang="zh-TW" dirty="0"/>
              <a:t>virtual interface </a:t>
            </a:r>
            <a:r>
              <a:rPr lang="zh-TW" altLang="en-US" dirty="0"/>
              <a:t>對接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)::get(this, "",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vif</a:t>
            </a:r>
            <a:r>
              <a:rPr lang="en-US" altLang="zh-TW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)::set(null, "</a:t>
            </a:r>
            <a:r>
              <a:rPr lang="en-US" altLang="zh-TW" dirty="0" err="1"/>
              <a:t>uvm_test_top</a:t>
            </a:r>
            <a:r>
              <a:rPr lang="en-US" altLang="zh-TW" dirty="0"/>
              <a:t>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input_if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89056-465B-D3B5-0CB6-5C312F9419B4}"/>
              </a:ext>
            </a:extLst>
          </p:cNvPr>
          <p:cNvSpPr txBox="1"/>
          <p:nvPr/>
        </p:nvSpPr>
        <p:spPr>
          <a:xfrm>
            <a:off x="1460739" y="3504940"/>
            <a:ext cx="92705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 err="1">
                <a:latin typeface="TimesNewRomanPSMT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和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函數都有四個參數，這兩個函數的第三個參數必須完全一致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函數的第四個參數表示要將哪個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函數的第四個參數表示把得到的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傳遞給哪個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的成員變數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函數的第二個參數表示的是路徑索引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top_tb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中通過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創建了一個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my_driver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的實例，那麼這個實例的名字是什麼呢？答案是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br>
              <a:rPr lang="en-US" altLang="zh-CN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UVM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語句創建一個名字為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6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CF80-0A59-7697-ECD6-689F0FBE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C51D7-627F-15B3-FB59-0BFA69A93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34FE51-39D9-57DB-FB3E-51F3642C5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28602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25C-5985-E42C-62C9-0351D1F9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B75CA-EF2B-B544-C1F6-F2A8FEED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UVM</a:t>
            </a:r>
            <a:r>
              <a:rPr lang="zh-TW" altLang="en-US" dirty="0"/>
              <a:t> 驗證平台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F9887-0B53-C4A4-1A9D-E46DA62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加入以下七種項目來組成 </a:t>
            </a:r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transation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env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monitor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封裝成 </a:t>
            </a:r>
            <a:r>
              <a:rPr lang="en-US" altLang="zh-TW" dirty="0"/>
              <a:t>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reference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scoreboard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field_automation</a:t>
            </a:r>
            <a:r>
              <a:rPr lang="zh-TW" altLang="en-US" dirty="0"/>
              <a:t> 機制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89C5A0-D5A6-35EF-4752-EA8EF133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27" y="2731698"/>
            <a:ext cx="5052173" cy="3445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1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47E26-8140-5A8C-3A74-81AD6B2E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FD79E-5213-31AF-6C0A-5E515AA9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Transation</a:t>
            </a:r>
            <a:r>
              <a:rPr lang="zh-TW" altLang="en-US" dirty="0"/>
              <a:t> </a:t>
            </a:r>
            <a:r>
              <a:rPr lang="en-US" altLang="zh-TW" dirty="0"/>
              <a:t>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F7D65-5796-BE80-A98D-268CF4AC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UVM</a:t>
            </a:r>
            <a:r>
              <a:rPr lang="zh-TW" altLang="en-US" dirty="0"/>
              <a:t>中，所有的</a:t>
            </a:r>
            <a:r>
              <a:rPr lang="en-US" altLang="zh-TW" dirty="0"/>
              <a:t>transaction</a:t>
            </a:r>
            <a:r>
              <a:rPr lang="zh-TW" altLang="en-US" dirty="0"/>
              <a:t>都要從</a:t>
            </a:r>
            <a:r>
              <a:rPr lang="en-US" altLang="zh-TW" dirty="0" err="1"/>
              <a:t>uvm_sequence_item</a:t>
            </a:r>
            <a:r>
              <a:rPr lang="zh-TW" altLang="en-US" dirty="0"/>
              <a:t>派生</a:t>
            </a:r>
            <a:endParaRPr lang="en-US" altLang="zh-TW" dirty="0"/>
          </a:p>
          <a:p>
            <a:r>
              <a:rPr lang="zh-TW" altLang="en-US" dirty="0"/>
              <a:t>只有從</a:t>
            </a:r>
            <a:r>
              <a:rPr lang="en-US" altLang="zh-TW" dirty="0" err="1"/>
              <a:t>uvm_sequence_item</a:t>
            </a:r>
            <a:r>
              <a:rPr lang="zh-TW" altLang="en-US" dirty="0"/>
              <a:t>派生的</a:t>
            </a:r>
            <a:r>
              <a:rPr lang="en-US" altLang="zh-TW" dirty="0"/>
              <a:t>transaction</a:t>
            </a:r>
            <a:br>
              <a:rPr lang="en-US" altLang="zh-TW" dirty="0"/>
            </a:br>
            <a:r>
              <a:rPr lang="zh-TW" altLang="en-US" dirty="0"/>
              <a:t>才可以使用</a:t>
            </a:r>
            <a:r>
              <a:rPr lang="en-US" altLang="zh-TW" dirty="0"/>
              <a:t>UVM</a:t>
            </a:r>
            <a:r>
              <a:rPr lang="zh-TW" altLang="en-US" dirty="0"/>
              <a:t>中強大的</a:t>
            </a:r>
            <a:r>
              <a:rPr lang="en-US" altLang="zh-TW" dirty="0">
                <a:solidFill>
                  <a:srgbClr val="FF0000"/>
                </a:solidFill>
              </a:rPr>
              <a:t>sequence</a:t>
            </a:r>
            <a:r>
              <a:rPr lang="zh-TW" altLang="en-US" dirty="0">
                <a:solidFill>
                  <a:srgbClr val="FF0000"/>
                </a:solidFill>
              </a:rPr>
              <a:t>機制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Transaction</a:t>
            </a:r>
            <a:r>
              <a:rPr lang="zh-TW" altLang="en-US" dirty="0"/>
              <a:t>有生命週期，它在模擬的某一時間產生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經過</a:t>
            </a:r>
            <a:r>
              <a:rPr lang="en-US" altLang="zh-TW" dirty="0"/>
              <a:t>driver</a:t>
            </a:r>
            <a:r>
              <a:rPr lang="zh-TW" altLang="en-US" dirty="0"/>
              <a:t>驅動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再經過</a:t>
            </a:r>
            <a:r>
              <a:rPr lang="en-US" altLang="zh-TW" dirty="0"/>
              <a:t>reference model</a:t>
            </a:r>
            <a:r>
              <a:rPr lang="zh-TW" altLang="en-US" dirty="0"/>
              <a:t>處理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最終由</a:t>
            </a:r>
            <a:r>
              <a:rPr lang="en-US" altLang="zh-TW" dirty="0"/>
              <a:t>scoreboard</a:t>
            </a:r>
            <a:r>
              <a:rPr lang="zh-TW" altLang="en-US" dirty="0"/>
              <a:t>比較完成後，生命週期就結束了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transaction</a:t>
            </a:r>
            <a:r>
              <a:rPr lang="zh-TW" altLang="en-US" dirty="0"/>
              <a:t>定義後，就可以在</a:t>
            </a:r>
            <a:r>
              <a:rPr lang="en-US" altLang="zh-TW" dirty="0"/>
              <a:t>driver</a:t>
            </a:r>
            <a:r>
              <a:rPr lang="zh-TW" altLang="en-US" dirty="0"/>
              <a:t>中實現基於</a:t>
            </a:r>
            <a:r>
              <a:rPr lang="en-US" altLang="zh-TW" dirty="0"/>
              <a:t>transaction</a:t>
            </a:r>
            <a:r>
              <a:rPr lang="zh-TW" altLang="en-US" dirty="0"/>
              <a:t>的驅動</a:t>
            </a:r>
          </a:p>
        </p:txBody>
      </p:sp>
    </p:spTree>
    <p:extLst>
      <p:ext uri="{BB962C8B-B14F-4D97-AF65-F5344CB8AC3E}">
        <p14:creationId xmlns:p14="http://schemas.microsoft.com/office/powerpoint/2010/main" val="20140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994</Words>
  <Application>Microsoft Office PowerPoint</Application>
  <PresentationFormat>寬螢幕</PresentationFormat>
  <Paragraphs>134</Paragraphs>
  <Slides>19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CourierNewPSMT</vt:lpstr>
      <vt:lpstr>TimesNewRomanPSMT</vt:lpstr>
      <vt:lpstr>新細明體</vt:lpstr>
      <vt:lpstr>標楷體</vt:lpstr>
      <vt:lpstr>Aptos</vt:lpstr>
      <vt:lpstr>Aptos Display</vt:lpstr>
      <vt:lpstr>Arial</vt:lpstr>
      <vt:lpstr>Office 佈景主題</vt:lpstr>
      <vt:lpstr>UVM</vt:lpstr>
      <vt:lpstr>目錄</vt:lpstr>
      <vt:lpstr>Chapter 1</vt:lpstr>
      <vt:lpstr>UVM平台架構 (1/1)</vt:lpstr>
      <vt:lpstr>只有Driver的驗證平台 (1/2)</vt:lpstr>
      <vt:lpstr>只有Driver的驗證平台 (2/2)</vt:lpstr>
      <vt:lpstr>Chapter 2</vt:lpstr>
      <vt:lpstr>Basic UVM 驗證平台 (1/)</vt:lpstr>
      <vt:lpstr>Transation (2/)</vt:lpstr>
      <vt:lpstr>Env (3/)</vt:lpstr>
      <vt:lpstr>Env (4/)</vt:lpstr>
      <vt:lpstr>Env (5/)</vt:lpstr>
      <vt:lpstr>Monitor (6/)</vt:lpstr>
      <vt:lpstr>Monitor (7/)</vt:lpstr>
      <vt:lpstr>Agent (8/)</vt:lpstr>
      <vt:lpstr>Agent (9/)</vt:lpstr>
      <vt:lpstr>reference model (10/)</vt:lpstr>
      <vt:lpstr>Scoreboard (12/)</vt:lpstr>
      <vt:lpstr>Sequencer (13/)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74</cp:revision>
  <dcterms:created xsi:type="dcterms:W3CDTF">2025-04-23T14:44:58Z</dcterms:created>
  <dcterms:modified xsi:type="dcterms:W3CDTF">2025-07-03T17:00:24Z</dcterms:modified>
</cp:coreProperties>
</file>