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70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3" r:id="rId25"/>
    <p:sldId id="291" r:id="rId26"/>
    <p:sldId id="292" r:id="rId27"/>
    <p:sldId id="294" r:id="rId28"/>
    <p:sldId id="296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1B0CA-E16A-C5C8-F08B-186AD5E1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753646-3ACF-61B5-6505-4320F88E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79ECA-434C-6FCD-E237-3549D5C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4C2AF-8328-7C7F-FF37-450A88A7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1A66E-C76A-17A6-8E10-5DEEB2D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A7F6F-2387-C42D-7877-D437B9E5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CEDFF-811E-EEFB-B493-C7E65F6C1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F09B6-3228-DB31-BFCA-FA1C04E9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CF6C2-8FD4-9DE9-CAE1-204984AB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C241C9-57D5-F99C-8BCB-AB171392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0AD301-6FC0-EFBE-CA90-AEC60951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9D573F-DFC3-54B5-5E93-AD43AAFB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D562A-2E3C-F3A4-FEAD-A948DF0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726DB-7EE0-F10E-539C-A5DBA36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95EFC-18CA-77DD-110B-3D84642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5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2C7D9-F7EF-1226-F890-26B633B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6681B-EDA7-E555-D784-A035D4E4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B7733-0AA6-C112-E6E4-CB86FB3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CA6D1-7330-F5FC-9111-8C26A93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B73E4-C67F-392B-3CA2-AAB8F665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7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86B42-4879-B6DD-FEE4-0AB67683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0247C-9468-AABA-A173-43560B9C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9716D-35A9-56DC-04B9-2C0C7F84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5B38B-B61E-3E35-C350-8041F4E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83745-9C01-3865-712A-A160246A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6D36C-281D-0A90-E477-04BF163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20E7E-4D59-6F66-7134-B5D202AE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1CE22-023A-74C1-08B1-55BF33FC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EE694-064B-0634-CE73-DB022D7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2C802B-0B92-EC07-B324-D2FB9B3C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998789-3AFE-3EE7-CB7E-3CD391B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C4249-8E2D-5A1E-34E5-2EBE8173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279711-83AF-BEA9-0817-19D0477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636AB8-9EE1-87F7-6481-2BBBF7EA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E7AB4-B1F2-E646-9E22-71108773A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D484EF-731D-4949-8E52-290CF000E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242DBC-DBD3-7668-E868-41458F4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62AF80-1991-D045-6CBA-6AF6B4A9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9E5F8-D644-B9FB-39C7-12FBBE4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9F37B-F652-0055-9E1C-D02FDD7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457E91-8F34-1BFF-848E-7CA22EBB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8CC136-4793-25B2-73E6-A0D8BE6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41C3FE-622B-47F6-C5F9-40E93C4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AD68E-0E8F-F8B4-A6F3-40865B3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11C460-9059-C94C-9828-BCBFE30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DE8EA6-9BF0-9C9A-A5BE-173F8ACC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43D02-E515-915E-2015-85728900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4139F-25C4-BBBA-4981-B7839A45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A16C36-DFA2-509C-3D47-4606001B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2C7B9-F7ED-0EE6-BDF7-87D5D8AD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7B700-FF18-BB31-FD48-3874B75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8805BB-E0E3-065F-CA87-495A7A6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A03E-9024-68CD-ACEE-B4D62E94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5A02DD-D8A1-A35E-D15B-C8B359500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69739-7EA0-7B94-DB96-77ABF1C5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97612-5EC3-E3D2-43A9-F6D2714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F22A5-2FAA-18A0-A6C6-66681A10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FF875-B76D-C547-2E04-931236F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875CE3-058E-F503-3460-130B3145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9248F-16D9-E2EB-866E-4B807A18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572A9-95E2-2E98-F7E1-3ADFAEE6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B1798-C61C-4271-ABD9-F0F48E058C48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BADF5-BD53-3EE1-BF63-06202E4F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EE7E0-D6EA-E5DD-EB1D-6E309AF7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B2697-3A8A-3290-F47E-8F881118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AMBA</a:t>
            </a:r>
            <a:r>
              <a:rPr lang="zh-TW" altLang="en-US" dirty="0"/>
              <a:t> 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76784F-BCDA-7590-5FD1-80F3C63B5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0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B6CEF-0DCD-E9AF-5BB2-47C26A2F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11D4-FF07-4336-C2F1-FE50B60C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D5251-2663-26AD-3409-49E1B8B8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AHB-lite block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slave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Decoder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Multiplexor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DB1702-2D83-3AE4-5CF5-732F0A1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91" y="2616679"/>
            <a:ext cx="6870087" cy="3876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6CA-91E7-F4E3-299A-39B2F099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918B9-BCBB-27B5-BF56-5DEB679B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(2/4)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07F18-FEAC-3D8A-0B5C-8BDC5C8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A6C649-DEDB-319C-F5C1-A78991DA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35" y="3922144"/>
            <a:ext cx="7204131" cy="2708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65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C052-1856-82F2-7DC9-29E841B9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1F8E2-3390-9D75-88BD-E30FFC46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(3/4)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0565B-F16E-61F8-AEC5-49411C4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AHB-Lite slave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F31BA4-6560-B589-5823-22675BC9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26" y="3822497"/>
            <a:ext cx="5345348" cy="294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F6B2-95E6-66FE-1A1E-2454FCCE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3A860-333C-4C39-5C94-063FE24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B53E3-F12E-1ED2-6F94-83C262E1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Decoder</a:t>
            </a:r>
          </a:p>
          <a:p>
            <a:pPr lvl="1"/>
            <a:r>
              <a:rPr lang="zh-TW" altLang="en-US" dirty="0"/>
              <a:t>將 </a:t>
            </a:r>
            <a:r>
              <a:rPr lang="en-US" altLang="zh-TW" dirty="0"/>
              <a:t>HADDR</a:t>
            </a:r>
            <a:r>
              <a:rPr lang="zh-TW" altLang="en-US" dirty="0"/>
              <a:t> 解碼，產生各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HSEL </a:t>
            </a:r>
            <a:r>
              <a:rPr lang="zh-TW" altLang="en-US" dirty="0"/>
              <a:t>信號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Multiplexor</a:t>
            </a:r>
            <a:r>
              <a:rPr lang="zh-TW" altLang="en-US" dirty="0"/>
              <a:t> </a:t>
            </a:r>
            <a:r>
              <a:rPr lang="en-US" altLang="zh-TW" dirty="0"/>
              <a:t>(MUX)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單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HRDATA, HRESP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HREADY_OUT</a:t>
            </a:r>
            <a:r>
              <a:rPr lang="zh-TW" altLang="en-US" dirty="0"/>
              <a:t> 選擇後輸出到 </a:t>
            </a:r>
            <a:r>
              <a:rPr lang="en-US" altLang="zh-TW" dirty="0"/>
              <a:t>master / slave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多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單層（</a:t>
            </a:r>
            <a:r>
              <a:rPr lang="en-US" altLang="zh-TW" dirty="0"/>
              <a:t>Single-Layer</a:t>
            </a:r>
            <a:r>
              <a:rPr lang="zh-TW" altLang="en-US" dirty="0"/>
              <a:t>，匯流排仲裁器 </a:t>
            </a:r>
            <a:r>
              <a:rPr lang="en-US" altLang="zh-TW" dirty="0"/>
              <a:t>bus arbiter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master </a:t>
            </a:r>
            <a:r>
              <a:rPr lang="zh-TW" altLang="en-US" dirty="0"/>
              <a:t>的 </a:t>
            </a:r>
            <a:r>
              <a:rPr lang="en-US" altLang="zh-TW" dirty="0"/>
              <a:t>address/control </a:t>
            </a:r>
            <a:r>
              <a:rPr lang="zh-TW" altLang="en-US" dirty="0"/>
              <a:t>訊號輸出到 </a:t>
            </a:r>
            <a:r>
              <a:rPr lang="en-US" altLang="zh-TW" dirty="0"/>
              <a:t>slave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hrdata</a:t>
            </a:r>
            <a:r>
              <a:rPr lang="zh-TW" altLang="en-US" dirty="0"/>
              <a:t>、</a:t>
            </a:r>
            <a:r>
              <a:rPr lang="en-US" altLang="zh-TW" dirty="0" err="1"/>
              <a:t>hresp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hready_out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master/slave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多層（</a:t>
            </a:r>
            <a:r>
              <a:rPr lang="en-US" altLang="zh-TW" dirty="0"/>
              <a:t>Multi-Layer</a:t>
            </a:r>
            <a:r>
              <a:rPr lang="zh-TW" altLang="en-US" dirty="0"/>
              <a:t>，匯流排矩陣 </a:t>
            </a:r>
            <a:r>
              <a:rPr lang="en-US" altLang="zh-TW" dirty="0"/>
              <a:t>bus matrix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95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7985C-DA79-E940-5008-78B2D76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(1/7)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783E97-423C-491A-2452-80F641AC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Multiplexor signal</a:t>
            </a:r>
          </a:p>
        </p:txBody>
      </p:sp>
    </p:spTree>
    <p:extLst>
      <p:ext uri="{BB962C8B-B14F-4D97-AF65-F5344CB8AC3E}">
        <p14:creationId xmlns:p14="http://schemas.microsoft.com/office/powerpoint/2010/main" val="152543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1E524-328E-44FA-2CA0-7A9ED3B1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AC3D-BBCF-F10B-E11B-3CEB8D8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(2/7)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330FE-A66B-186A-3E0C-1ED89B94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5B63FA-CE53-5C80-8A35-1CA3F188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87668"/>
              </p:ext>
            </p:extLst>
          </p:nvPr>
        </p:nvGraphicFramePr>
        <p:xfrm>
          <a:off x="2032000" y="245153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Clock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整個系統的 </a:t>
                      </a:r>
                      <a:r>
                        <a:rPr lang="en-US" altLang="zh-TW" dirty="0"/>
                        <a:t>Clock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HRESETn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Reset controller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重置訊號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958BF-88E4-BC1D-9917-F429C5BE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2673B-E23E-588D-197D-DBC60E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(3/7)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5B7C2-D0EB-668D-09C1-D1307D1F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4FAE3A-7E4A-CCAC-C002-385667C0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54126"/>
              </p:ext>
            </p:extLst>
          </p:nvPr>
        </p:nvGraphicFramePr>
        <p:xfrm>
          <a:off x="1075426" y="2463033"/>
          <a:ext cx="10719759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HADDR[31:0]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 and decoder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32 bit </a:t>
                      </a:r>
                      <a:r>
                        <a:rPr lang="zh-TW" altLang="en-US" dirty="0"/>
                        <a:t>的 </a:t>
                      </a:r>
                      <a:r>
                        <a:rPr lang="en-US" altLang="zh-TW" dirty="0"/>
                        <a:t>system address bus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HBURST[2:0]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burst type</a:t>
                      </a:r>
                      <a:r>
                        <a:rPr lang="zh-TW" altLang="en-US" sz="1600" dirty="0"/>
                        <a:t> 表示此次傳輸是單次傳輸還是屬於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系統支援固定長度的突發傳輸，包含 </a:t>
                      </a: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8 </a:t>
                      </a:r>
                      <a:r>
                        <a:rPr lang="zh-TW" altLang="en-US" sz="1600" dirty="0"/>
                        <a:t>和 </a:t>
                      </a:r>
                      <a:r>
                        <a:rPr lang="en-US" altLang="zh-TW" sz="1600" dirty="0"/>
                        <a:t>16 </a:t>
                      </a:r>
                      <a:r>
                        <a:rPr lang="zh-TW" altLang="en-US" sz="1600" dirty="0"/>
                        <a:t>個 </a:t>
                      </a:r>
                      <a:r>
                        <a:rPr lang="en-US" altLang="zh-TW" sz="1600" dirty="0"/>
                        <a:t>beats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傳輸可以是遞增（</a:t>
                      </a:r>
                      <a:r>
                        <a:rPr lang="en-US" altLang="zh-TW" sz="1600" dirty="0" err="1"/>
                        <a:t>incr</a:t>
                      </a:r>
                      <a:r>
                        <a:rPr lang="zh-TW" altLang="en-US" sz="1600" dirty="0"/>
                        <a:t>）或循環（</a:t>
                      </a:r>
                      <a:r>
                        <a:rPr lang="en-US" altLang="zh-TW" sz="1600" dirty="0"/>
                        <a:t>wrap</a:t>
                      </a:r>
                      <a:r>
                        <a:rPr lang="zh-TW" altLang="en-US" sz="1600" dirty="0"/>
                        <a:t>）方式。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也支援長度不定的遞增式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HMASTLOCK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當此訊號為高電位（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表示目前的傳輸是屬於一個 </a:t>
                      </a:r>
                      <a:r>
                        <a:rPr lang="en-US" altLang="zh-TW" sz="1600" dirty="0"/>
                        <a:t>locked sequence</a:t>
                      </a:r>
                      <a:r>
                        <a:rPr lang="zh-TW" altLang="en-US" sz="1600" dirty="0"/>
                        <a:t> 的一部分。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不能讓其他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來存取此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表示目前的傳輸序列是不可分割的，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因此必須在處理其他傳輸之前優先完成。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6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HPROT[3:0]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HSIZE[2:0]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2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6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0758E-5F02-5D95-C681-664341A1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4C91B-6255-DBCD-9FCA-B941280B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(4/7)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DE5C1-FD0E-251E-5344-E6E246EA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42F0C4-B3FB-FE46-4009-E076DF016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88855"/>
              </p:ext>
            </p:extLst>
          </p:nvPr>
        </p:nvGraphicFramePr>
        <p:xfrm>
          <a:off x="1075426" y="2463033"/>
          <a:ext cx="107197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HTRANS[1:0]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表示目前傳輸的類型（</a:t>
                      </a:r>
                      <a:r>
                        <a:rPr lang="en-US" altLang="zh-TW" sz="1600" dirty="0"/>
                        <a:t>transfer type</a:t>
                      </a:r>
                      <a:r>
                        <a:rPr lang="zh-TW" altLang="en-US" sz="1600" dirty="0"/>
                        <a:t>），可能的類型包括：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IDLE</a:t>
                      </a:r>
                      <a:r>
                        <a:rPr lang="zh-TW" altLang="en-US" sz="1600" dirty="0"/>
                        <a:t>（閒置）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BUSY</a:t>
                      </a:r>
                      <a:r>
                        <a:rPr lang="zh-TW" altLang="en-US" sz="1600" dirty="0"/>
                        <a:t>（忙碌）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NONSEQUENTIAL</a:t>
                      </a:r>
                      <a:r>
                        <a:rPr lang="zh-TW" altLang="en-US" sz="1600" dirty="0"/>
                        <a:t>（非連續傳輸）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SEQUENTIAL</a:t>
                      </a:r>
                      <a:r>
                        <a:rPr lang="zh-TW" altLang="en-US" sz="1600" dirty="0"/>
                        <a:t>（連續傳輸）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寫入的</a:t>
                      </a:r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此訊號表示傳輸的類別。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當為高電位（</a:t>
                      </a:r>
                      <a:r>
                        <a:rPr lang="en-US" altLang="zh-TW" dirty="0"/>
                        <a:t>HIGH</a:t>
                      </a:r>
                      <a:r>
                        <a:rPr lang="zh-TW" altLang="en-US" dirty="0"/>
                        <a:t>）時，表示為寫入傳輸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當為低電位（</a:t>
                      </a:r>
                      <a:r>
                        <a:rPr lang="en-US" altLang="zh-TW" dirty="0"/>
                        <a:t>LOW</a:t>
                      </a:r>
                      <a:r>
                        <a:rPr lang="zh-TW" altLang="en-US" dirty="0"/>
                        <a:t>）時，則表示為讀取傳輸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9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BDAAF-FA86-9DB1-1EFB-6005F8F7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9C30-C911-9702-EA45-2C3D4071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(5/7)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D1DF-E6BD-13EB-69AD-BAC95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B36274-97EF-6CBA-089F-D0242627B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74167"/>
              </p:ext>
            </p:extLst>
          </p:nvPr>
        </p:nvGraphicFramePr>
        <p:xfrm>
          <a:off x="1075426" y="2463033"/>
          <a:ext cx="1071975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在讀取操作期間，讀取資料匯流排（</a:t>
                      </a:r>
                      <a:r>
                        <a:rPr lang="en-US" altLang="zh-TW" sz="1600" dirty="0"/>
                        <a:t>read data bus</a:t>
                      </a:r>
                      <a:r>
                        <a:rPr lang="zh-TW" altLang="en-US" sz="1600" dirty="0"/>
                        <a:t>）將資料從選定的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傳送到多工器（</a:t>
                      </a:r>
                      <a:r>
                        <a:rPr lang="en-US" altLang="zh-TW" sz="1600" dirty="0"/>
                        <a:t>multiplexor</a:t>
                      </a:r>
                      <a:r>
                        <a:rPr lang="zh-TW" altLang="en-US" sz="1600" dirty="0"/>
                        <a:t>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多工器接著再將該資料傳送給</a:t>
                      </a:r>
                      <a:r>
                        <a:rPr lang="en-US" altLang="zh-TW" sz="1600" dirty="0"/>
                        <a:t>master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HREADYOUT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）時，表示匯流排上的一筆傳輸已經完成。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此訊號也可以被拉低（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）以延長傳輸的時間。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傳輸回應訊號（</a:t>
                      </a:r>
                      <a:r>
                        <a:rPr lang="en-US" altLang="zh-TW" sz="1600" dirty="0"/>
                        <a:t>transfer response</a:t>
                      </a:r>
                      <a:r>
                        <a:rPr lang="zh-TW" altLang="en-US" sz="1600" dirty="0"/>
                        <a:t>）在經過多工器後，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會提供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關於傳輸狀態的額外資訊。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訊號為低電位（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OKAY</a:t>
                      </a:r>
                      <a:r>
                        <a:rPr lang="zh-TW" altLang="en-US" sz="1600" dirty="0"/>
                        <a:t>（正常）。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ERROR</a:t>
                      </a:r>
                      <a:r>
                        <a:rPr lang="zh-TW" altLang="en-US" sz="1600" dirty="0"/>
                        <a:t>（錯誤）。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7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BA0F4-33B9-3515-8B81-E652D0B8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93F53-2DD6-6627-CD60-C89E6B6F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(6/7)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18484-8CA6-C760-2555-22C6B4B9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13B79A-4B76-9B89-A9E7-5B2A3D5A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0261"/>
              </p:ext>
            </p:extLst>
          </p:nvPr>
        </p:nvGraphicFramePr>
        <p:xfrm>
          <a:off x="1075426" y="2463033"/>
          <a:ext cx="1071975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HSELx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每個 </a:t>
                      </a:r>
                      <a:r>
                        <a:rPr lang="en-US" altLang="zh-TW" sz="1600" dirty="0"/>
                        <a:t>AHB-Lite  slave</a:t>
                      </a:r>
                      <a:r>
                        <a:rPr lang="zh-TW" altLang="en-US" sz="1600" dirty="0"/>
                        <a:t> 都有自己的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選擇訊號 </a:t>
                      </a:r>
                      <a:r>
                        <a:rPr lang="en-US" altLang="zh-TW" sz="1600" dirty="0" err="1"/>
                        <a:t>HSELx</a:t>
                      </a:r>
                      <a:r>
                        <a:rPr lang="zh-TW" altLang="en-US" sz="1600" dirty="0"/>
                        <a:t>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此訊號用來表示當前的傳輸是針對該被選取的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當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slave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初次被選中時，它也必須監控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HREADY 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的狀態，以確保前一筆匯流排傳輸已經完成，才能對當前傳輸作出回應。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1600" dirty="0" err="1"/>
                        <a:t>HSELx</a:t>
                      </a:r>
                      <a:r>
                        <a:rPr lang="en-US" altLang="zh-TW" sz="1600" dirty="0"/>
                        <a:t> </a:t>
                      </a:r>
                      <a:r>
                        <a:rPr lang="zh-TW" altLang="en-US" sz="1600" dirty="0"/>
                        <a:t>訊號是由位址匯流排進行組合邏輯解碼（</a:t>
                      </a:r>
                      <a:r>
                        <a:rPr lang="en-US" altLang="zh-TW" sz="1600" dirty="0"/>
                        <a:t>combinatorial decode</a:t>
                      </a:r>
                      <a:r>
                        <a:rPr lang="zh-TW" altLang="en-US" sz="1600" dirty="0"/>
                        <a:t>）後產生的。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7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A3A42-7E58-E36D-B162-376BACD3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C0548-1CE2-069F-774B-970B77D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APB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AHB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43880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63A8-DC53-3EB6-CC7E-8D510D5BE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2C29A-C82B-F5BC-4CDC-3563ABE8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(7/7)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2AD29-7E3F-338E-480D-3B12B049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Multiplexor signal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BA3FB4-4D57-4B74-DD0B-D1473C5F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66747"/>
              </p:ext>
            </p:extLst>
          </p:nvPr>
        </p:nvGraphicFramePr>
        <p:xfrm>
          <a:off x="1075426" y="2463033"/>
          <a:ext cx="1071975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Read data bus,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 and 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 </a:t>
                      </a:r>
                      <a:r>
                        <a:rPr lang="zh-TW" altLang="en-US" sz="1600" dirty="0"/>
                        <a:t>訊號為高電位時，表示先前的傳輸已完成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這個訊號會通知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和所有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Transfer response,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53E35-F374-242C-B3D3-92F387C12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5306-7F5A-2CB9-5ED2-3F7B0D8E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31934-FFD2-87DF-36E6-CB9F9807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Transfer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Locked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Transfer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Burst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Waited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Protection control</a:t>
            </a:r>
          </a:p>
        </p:txBody>
      </p:sp>
    </p:spTree>
    <p:extLst>
      <p:ext uri="{BB962C8B-B14F-4D97-AF65-F5344CB8AC3E}">
        <p14:creationId xmlns:p14="http://schemas.microsoft.com/office/powerpoint/2010/main" val="247452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140AF-6A8B-1CE5-BAF7-AA66D2D8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55F78-7DBB-3CF2-C594-A4F37491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ACEAB-21F8-3623-57F2-71802F1D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Read 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發 </a:t>
            </a:r>
            <a:r>
              <a:rPr lang="en-US" altLang="zh-TW" dirty="0"/>
              <a:t>Read CMD </a:t>
            </a:r>
            <a:r>
              <a:rPr lang="zh-TW" altLang="en-US" dirty="0"/>
              <a:t>給 </a:t>
            </a:r>
            <a:r>
              <a:rPr lang="en-US" altLang="zh-TW" dirty="0"/>
              <a:t>slave</a:t>
            </a:r>
            <a:br>
              <a:rPr lang="en-US" altLang="zh-TW" dirty="0"/>
            </a:br>
            <a:r>
              <a:rPr lang="en-US" altLang="zh-TW" dirty="0"/>
              <a:t>(Master </a:t>
            </a:r>
            <a:r>
              <a:rPr lang="zh-TW" altLang="en-US" dirty="0"/>
              <a:t>對 </a:t>
            </a:r>
            <a:r>
              <a:rPr lang="en-US" altLang="zh-TW" dirty="0"/>
              <a:t>Slave</a:t>
            </a:r>
            <a:r>
              <a:rPr lang="zh-TW" altLang="en-US" dirty="0"/>
              <a:t> 做讀取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HWRITE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LOW</a:t>
            </a:r>
          </a:p>
          <a:p>
            <a:pPr lvl="1"/>
            <a:r>
              <a:rPr lang="en-US" altLang="zh-TW" dirty="0"/>
              <a:t>Address Phase</a:t>
            </a:r>
          </a:p>
          <a:p>
            <a:pPr lvl="2"/>
            <a:r>
              <a:rPr lang="zh-TW" altLang="en-US" dirty="0"/>
              <a:t>當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時， </a:t>
            </a:r>
            <a:r>
              <a:rPr lang="en-US" altLang="zh-TW" dirty="0"/>
              <a:t>HADDR  (A)</a:t>
            </a:r>
            <a:r>
              <a:rPr lang="zh-TW" altLang="en-US" dirty="0"/>
              <a:t> 被接收</a:t>
            </a:r>
            <a:endParaRPr lang="en-US" altLang="zh-TW" dirty="0"/>
          </a:p>
          <a:p>
            <a:pPr lvl="1"/>
            <a:r>
              <a:rPr lang="en-US" altLang="zh-TW" dirty="0"/>
              <a:t>Data Phase</a:t>
            </a:r>
          </a:p>
          <a:p>
            <a:pPr lvl="2"/>
            <a:r>
              <a:rPr lang="zh-TW" altLang="en-US" dirty="0"/>
              <a:t>當下一個週期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endParaRPr lang="en-US" altLang="zh-TW" dirty="0"/>
          </a:p>
          <a:p>
            <a:pPr lvl="2"/>
            <a:r>
              <a:rPr lang="en-US" altLang="zh-TW" dirty="0"/>
              <a:t>A </a:t>
            </a:r>
            <a:r>
              <a:rPr lang="zh-TW" altLang="en-US" dirty="0"/>
              <a:t>的 </a:t>
            </a:r>
            <a:r>
              <a:rPr lang="en-US" altLang="zh-TW" dirty="0"/>
              <a:t>Data</a:t>
            </a:r>
            <a:r>
              <a:rPr lang="zh-TW" altLang="en-US" dirty="0"/>
              <a:t> 放上 </a:t>
            </a:r>
            <a:r>
              <a:rPr lang="en-US" altLang="zh-TW" dirty="0"/>
              <a:t>HRDATA</a:t>
            </a:r>
            <a:r>
              <a:rPr lang="zh-TW" altLang="en-US" dirty="0"/>
              <a:t> 回傳給 </a:t>
            </a:r>
            <a:r>
              <a:rPr lang="en-US" altLang="zh-TW" dirty="0"/>
              <a:t>master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CA3D32-6C3A-FB2C-45F2-3562F4BC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825625"/>
            <a:ext cx="5143615" cy="2045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888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068D-3F02-DB6F-2ED2-CD910182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00ED-8B16-A6B4-70FD-044A93F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28B8E-7F5A-28F7-A2A3-A39CF585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Write 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發 </a:t>
            </a:r>
            <a:r>
              <a:rPr lang="en-US" altLang="zh-TW" dirty="0"/>
              <a:t>Write CMD </a:t>
            </a:r>
            <a:r>
              <a:rPr lang="zh-TW" altLang="en-US" dirty="0"/>
              <a:t>給 </a:t>
            </a:r>
            <a:r>
              <a:rPr lang="en-US" altLang="zh-TW" dirty="0"/>
              <a:t>slave</a:t>
            </a:r>
            <a:br>
              <a:rPr lang="en-US" altLang="zh-TW" dirty="0"/>
            </a:br>
            <a:r>
              <a:rPr lang="en-US" altLang="zh-TW" dirty="0"/>
              <a:t>(Master </a:t>
            </a:r>
            <a:r>
              <a:rPr lang="zh-TW" altLang="en-US" dirty="0"/>
              <a:t>對 </a:t>
            </a:r>
            <a:r>
              <a:rPr lang="en-US" altLang="zh-TW" dirty="0"/>
              <a:t>slave </a:t>
            </a:r>
            <a:r>
              <a:rPr lang="zh-TW" altLang="en-US" dirty="0"/>
              <a:t>做寫入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HWRITE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HIGH</a:t>
            </a:r>
          </a:p>
          <a:p>
            <a:pPr lvl="1"/>
            <a:r>
              <a:rPr lang="en-US" altLang="zh-TW" dirty="0"/>
              <a:t>Address Phase</a:t>
            </a:r>
          </a:p>
          <a:p>
            <a:pPr lvl="2"/>
            <a:r>
              <a:rPr lang="zh-TW" altLang="en-US" dirty="0"/>
              <a:t>當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時， </a:t>
            </a:r>
            <a:r>
              <a:rPr lang="en-US" altLang="zh-TW" dirty="0"/>
              <a:t>HADDR  (A)</a:t>
            </a:r>
            <a:r>
              <a:rPr lang="zh-TW" altLang="en-US" dirty="0"/>
              <a:t> 被接收</a:t>
            </a:r>
            <a:endParaRPr lang="en-US" altLang="zh-TW" dirty="0"/>
          </a:p>
          <a:p>
            <a:pPr lvl="1"/>
            <a:r>
              <a:rPr lang="en-US" altLang="zh-TW" dirty="0"/>
              <a:t>Data Phase</a:t>
            </a:r>
          </a:p>
          <a:p>
            <a:pPr lvl="2"/>
            <a:r>
              <a:rPr lang="zh-TW" altLang="en-US" dirty="0"/>
              <a:t>當下一個週期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endParaRPr lang="en-US" altLang="zh-TW" dirty="0"/>
          </a:p>
          <a:p>
            <a:pPr lvl="2"/>
            <a:r>
              <a:rPr lang="en-US" altLang="zh-TW" dirty="0"/>
              <a:t>A </a:t>
            </a:r>
            <a:r>
              <a:rPr lang="zh-TW" altLang="en-US" dirty="0"/>
              <a:t>的 </a:t>
            </a:r>
            <a:r>
              <a:rPr lang="en-US" altLang="zh-TW" dirty="0"/>
              <a:t>Data</a:t>
            </a:r>
            <a:r>
              <a:rPr lang="zh-TW" altLang="en-US" dirty="0"/>
              <a:t> 放上 </a:t>
            </a:r>
            <a:r>
              <a:rPr lang="en-US" altLang="zh-TW" dirty="0"/>
              <a:t>HWDATA</a:t>
            </a:r>
            <a:r>
              <a:rPr lang="zh-TW" altLang="en-US" dirty="0"/>
              <a:t> 傳給 </a:t>
            </a:r>
            <a:r>
              <a:rPr lang="en-US" altLang="zh-TW" dirty="0"/>
              <a:t>slave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517395-B02D-7430-CEB0-EEFAEEC6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96" y="1825625"/>
            <a:ext cx="5310113" cy="2059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53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F5342-6ABE-B536-AFFF-C7B824E79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70699-ACF5-74D4-3B40-A9C31737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8B50CA-CD04-3EC4-755A-76ECDB21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wait state </a:t>
            </a:r>
          </a:p>
          <a:p>
            <a:pPr lvl="1"/>
            <a:r>
              <a:rPr lang="en-US" altLang="zh-TW" dirty="0"/>
              <a:t>Slave </a:t>
            </a:r>
            <a:r>
              <a:rPr lang="zh-TW" altLang="en-US" dirty="0"/>
              <a:t>如果還沒準備好</a:t>
            </a:r>
            <a:br>
              <a:rPr lang="en-US" altLang="zh-TW" dirty="0"/>
            </a:br>
            <a:r>
              <a:rPr lang="zh-TW" altLang="en-US" dirty="0"/>
              <a:t>可以使用 </a:t>
            </a:r>
            <a:r>
              <a:rPr lang="en-US" altLang="zh-TW" dirty="0">
                <a:solidFill>
                  <a:srgbClr val="FF0000"/>
                </a:solidFill>
              </a:rPr>
              <a:t>HREADY_OUT </a:t>
            </a:r>
            <a:r>
              <a:rPr lang="zh-TW" altLang="en-US" dirty="0">
                <a:solidFill>
                  <a:srgbClr val="FF0000"/>
                </a:solidFill>
              </a:rPr>
              <a:t>拉 </a:t>
            </a:r>
            <a:r>
              <a:rPr lang="en-US" altLang="zh-TW" dirty="0">
                <a:solidFill>
                  <a:srgbClr val="FF0000"/>
                </a:solidFill>
              </a:rPr>
              <a:t>LOW</a:t>
            </a:r>
            <a:r>
              <a:rPr lang="zh-TW" altLang="en-US" dirty="0"/>
              <a:t>，來達成 </a:t>
            </a:r>
            <a:r>
              <a:rPr lang="en-US" altLang="zh-TW" dirty="0"/>
              <a:t>wait </a:t>
            </a:r>
            <a:r>
              <a:rPr lang="zh-TW" altLang="en-US" dirty="0"/>
              <a:t>效果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011D045-E9BB-6742-9B06-D7F2199DA72B}"/>
              </a:ext>
            </a:extLst>
          </p:cNvPr>
          <p:cNvGrpSpPr/>
          <p:nvPr/>
        </p:nvGrpSpPr>
        <p:grpSpPr>
          <a:xfrm>
            <a:off x="518995" y="3588242"/>
            <a:ext cx="11154009" cy="2088000"/>
            <a:chOff x="579354" y="4404875"/>
            <a:chExt cx="11154009" cy="208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B97765A-712C-3B89-895A-CA6D887DA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354" y="4404875"/>
              <a:ext cx="6073097" cy="20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334B437-51DE-F0B7-496D-74301EFB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4563" y="4404875"/>
              <a:ext cx="4848800" cy="20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2658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E46C-0EF9-C760-A2C8-E016E2869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56F36-C480-E542-5CDF-E92FEE5C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27A96-46E9-F62C-225E-B24F4830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 – seq transfer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C5192E-2341-D97D-E0B2-0BBA5D34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13" y="2946798"/>
            <a:ext cx="7471774" cy="2561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3A211F-3536-C5F6-818C-BCF53A314FAD}"/>
              </a:ext>
            </a:extLst>
          </p:cNvPr>
          <p:cNvSpPr txBox="1"/>
          <p:nvPr/>
        </p:nvSpPr>
        <p:spPr>
          <a:xfrm>
            <a:off x="1374477" y="4227796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ADDR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246372-6965-B141-1BBC-67698CD4E8DE}"/>
              </a:ext>
            </a:extLst>
          </p:cNvPr>
          <p:cNvSpPr txBox="1"/>
          <p:nvPr/>
        </p:nvSpPr>
        <p:spPr>
          <a:xfrm>
            <a:off x="1374477" y="5017713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31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6F6F2-510F-EA3A-F003-85DE64ED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91C3B-D841-35F0-0306-272E5929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(6/)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A4971-ACEE-6D14-CC5C-6906AB62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</a:t>
            </a:r>
          </a:p>
          <a:p>
            <a:pPr lvl="1"/>
            <a:r>
              <a:rPr lang="zh-TW" altLang="en-US" dirty="0"/>
              <a:t>傳輸類型可根據 </a:t>
            </a:r>
            <a:r>
              <a:rPr lang="en-US" altLang="zh-TW" dirty="0"/>
              <a:t>HTRANS </a:t>
            </a:r>
            <a:r>
              <a:rPr lang="zh-TW" altLang="en-US" dirty="0"/>
              <a:t>訊號的控制，分為四種類型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0D4AF7-2F6C-493A-7DB2-F4EEB749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51113"/>
              </p:ext>
            </p:extLst>
          </p:nvPr>
        </p:nvGraphicFramePr>
        <p:xfrm>
          <a:off x="736120" y="2818118"/>
          <a:ext cx="1071975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HTRANS[1:0]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/>
                        <a:t>表示不需要進行資料傳輸。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當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不想執行資料傳輸時，會使用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建議主裝置在結束一個 </a:t>
                      </a:r>
                      <a:r>
                        <a:rPr lang="en-US" altLang="zh-TW" sz="1200" dirty="0"/>
                        <a:t>locked </a:t>
                      </a:r>
                      <a:r>
                        <a:rPr lang="zh-TW" altLang="en-US" sz="1200" dirty="0"/>
                        <a:t>傳輸時，以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傳輸作為終止。</a:t>
                      </a:r>
                      <a:r>
                        <a:rPr lang="en-US" altLang="zh-TW" sz="1200" dirty="0"/>
                        <a:t>slave</a:t>
                      </a:r>
                      <a:r>
                        <a:rPr lang="zh-TW" altLang="en-US" sz="1200" dirty="0"/>
                        <a:t>在接收到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傳輸時，必須提供 </a:t>
                      </a:r>
                      <a:r>
                        <a:rPr lang="en-US" altLang="zh-TW" sz="1200" dirty="0"/>
                        <a:t>0 wait state </a:t>
                      </a:r>
                      <a:r>
                        <a:rPr lang="zh-TW" altLang="en-US" sz="1200" dirty="0"/>
                        <a:t>的 </a:t>
                      </a:r>
                      <a:r>
                        <a:rPr lang="en-US" altLang="zh-TW" sz="1200" dirty="0"/>
                        <a:t>OKAY </a:t>
                      </a:r>
                      <a:r>
                        <a:rPr lang="zh-TW" altLang="en-US" sz="1200" dirty="0"/>
                        <a:t>回應，並且忽略該次傳輸。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BUSY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傳輸類型允許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在</a:t>
                      </a:r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過程中插入</a:t>
                      </a:r>
                      <a:r>
                        <a:rPr lang="en-US" altLang="zh-TW" sz="1200" dirty="0"/>
                        <a:t>idle cycles</a:t>
                      </a:r>
                      <a:r>
                        <a:rPr lang="zh-TW" altLang="en-US" sz="1200" dirty="0"/>
                        <a:t>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這種傳輸表示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將繼續進行突發傳輸，但下一次的傳輸無法立即開始。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當主裝置使用 </a:t>
                      </a:r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傳輸類型時，位址和控制訊號必須反映突發中下一筆傳輸的內容。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只有長度未定義（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ex: INCR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）的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burst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才允許以 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BUSY 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傳輸作為突發的最後一個週期。</a:t>
                      </a:r>
                      <a:endParaRPr lang="en-US" altLang="zh-TW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1200" dirty="0"/>
                        <a:t>slave</a:t>
                      </a:r>
                      <a:r>
                        <a:rPr lang="zh-TW" altLang="en-US" sz="1200" dirty="0"/>
                        <a:t>在接收到 </a:t>
                      </a:r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傳輸時，必須始終提供 </a:t>
                      </a:r>
                      <a:r>
                        <a:rPr lang="en-US" altLang="zh-TW" sz="1200" dirty="0"/>
                        <a:t>0 wait state </a:t>
                      </a:r>
                      <a:r>
                        <a:rPr lang="zh-TW" altLang="en-US" sz="1200" dirty="0"/>
                        <a:t>的 </a:t>
                      </a:r>
                      <a:r>
                        <a:rPr lang="en-US" altLang="zh-TW" sz="1200" dirty="0"/>
                        <a:t>OKAY </a:t>
                      </a:r>
                      <a:r>
                        <a:rPr lang="zh-TW" altLang="en-US" sz="1200" dirty="0"/>
                        <a:t>回應，並且忽略該次傳輸。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NONSEQ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/>
                        <a:t>表示單筆傳輸或是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burst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的第一筆資料傳輸</a:t>
                      </a:r>
                      <a:r>
                        <a:rPr lang="zh-TW" altLang="en-US" sz="1200" dirty="0"/>
                        <a:t>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此時的位址與控制訊號與前一次傳輸無關。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在匯流排（</a:t>
                      </a:r>
                      <a:r>
                        <a:rPr lang="en-US" altLang="zh-TW" sz="1200" dirty="0"/>
                        <a:t>bus</a:t>
                      </a:r>
                      <a:r>
                        <a:rPr lang="zh-TW" altLang="en-US" sz="1200" dirty="0"/>
                        <a:t>）上的單筆傳輸會被視為長度為 </a:t>
                      </a:r>
                      <a:r>
                        <a:rPr lang="en-US" altLang="zh-TW" sz="1200" dirty="0"/>
                        <a:t>1 </a:t>
                      </a:r>
                      <a:r>
                        <a:rPr lang="zh-TW" altLang="en-US" sz="1200" dirty="0"/>
                        <a:t>的</a:t>
                      </a:r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，因此其傳輸類型為 </a:t>
                      </a:r>
                      <a:r>
                        <a:rPr lang="en-US" altLang="zh-TW" sz="1200" dirty="0"/>
                        <a:t>NONSEQUENTIAL</a:t>
                      </a:r>
                      <a:r>
                        <a:rPr lang="zh-TW" altLang="en-US" sz="12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中其餘的傳輸為 </a:t>
                      </a:r>
                      <a:r>
                        <a:rPr lang="en-US" altLang="zh-TW" sz="1200" dirty="0"/>
                        <a:t>SEQUENTIAL </a:t>
                      </a:r>
                      <a:r>
                        <a:rPr lang="zh-TW" altLang="en-US" sz="1200" dirty="0"/>
                        <a:t>類型，這些傳輸的位址與前一次傳輸有關聯。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5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9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1FAD5-BBEE-F019-3965-49604AE8A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C4C81-449D-A0AE-ECC1-EA20958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(7/)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D0E87-EF30-9755-69E1-FF4EDC6F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</a:t>
            </a:r>
            <a:r>
              <a:rPr lang="zh-TW" altLang="en-US" dirty="0"/>
              <a:t> </a:t>
            </a:r>
            <a:r>
              <a:rPr lang="en-US" altLang="zh-TW" dirty="0"/>
              <a:t>– example waveform</a:t>
            </a:r>
          </a:p>
          <a:p>
            <a:pPr lvl="1"/>
            <a:r>
              <a:rPr lang="en-US" altLang="zh-TW" dirty="0"/>
              <a:t>T0 – T1:</a:t>
            </a:r>
            <a:r>
              <a:rPr lang="zh-TW" altLang="en-US" dirty="0"/>
              <a:t> 一個 </a:t>
            </a:r>
            <a:r>
              <a:rPr lang="en-US" altLang="zh-TW" dirty="0"/>
              <a:t>burst </a:t>
            </a:r>
            <a:r>
              <a:rPr lang="zh-TW" altLang="en-US" dirty="0"/>
              <a:t>的第一個 </a:t>
            </a:r>
            <a:r>
              <a:rPr lang="en-US" altLang="zh-TW" dirty="0"/>
              <a:t>CMD </a:t>
            </a:r>
            <a:r>
              <a:rPr lang="zh-TW" altLang="en-US" dirty="0"/>
              <a:t>的 </a:t>
            </a:r>
            <a:r>
              <a:rPr lang="en-US" altLang="zh-TW" dirty="0"/>
              <a:t>HTRANS</a:t>
            </a:r>
            <a:r>
              <a:rPr lang="zh-TW" altLang="en-US" dirty="0"/>
              <a:t> 一定是 </a:t>
            </a:r>
            <a:r>
              <a:rPr lang="en-US" altLang="zh-TW" dirty="0"/>
              <a:t>NONSEQ</a:t>
            </a:r>
          </a:p>
          <a:p>
            <a:pPr lvl="1"/>
            <a:r>
              <a:rPr lang="en-US" altLang="zh-TW" dirty="0"/>
              <a:t>T4 – T5: </a:t>
            </a:r>
            <a:r>
              <a:rPr lang="zh-TW" altLang="en-US" dirty="0"/>
              <a:t>由於 </a:t>
            </a:r>
            <a:r>
              <a:rPr lang="en-US" altLang="zh-TW" dirty="0"/>
              <a:t>slave </a:t>
            </a:r>
            <a:r>
              <a:rPr lang="zh-TW" altLang="en-US" dirty="0"/>
              <a:t>還沒準備好，所以</a:t>
            </a:r>
            <a:r>
              <a:rPr lang="en-US" altLang="zh-TW" dirty="0"/>
              <a:t>HREADY</a:t>
            </a:r>
            <a:r>
              <a:rPr lang="zh-TW" altLang="en-US" dirty="0"/>
              <a:t> 拉 </a:t>
            </a:r>
            <a:r>
              <a:rPr lang="en-US" altLang="zh-TW" dirty="0"/>
              <a:t>LOW</a:t>
            </a:r>
            <a:r>
              <a:rPr lang="zh-TW" altLang="en-US" dirty="0"/>
              <a:t>，來做 </a:t>
            </a:r>
            <a:r>
              <a:rPr lang="en-US" altLang="zh-TW" dirty="0"/>
              <a:t>wait state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master </a:t>
            </a:r>
            <a:r>
              <a:rPr lang="zh-TW" altLang="en-US" dirty="0"/>
              <a:t>還沒準備好的話，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NONSEQ</a:t>
            </a:r>
            <a:r>
              <a:rPr lang="zh-TW" altLang="en-US" dirty="0"/>
              <a:t> </a:t>
            </a:r>
            <a:r>
              <a:rPr lang="en-US" altLang="zh-TW" dirty="0"/>
              <a:t>– SEQ </a:t>
            </a:r>
            <a:r>
              <a:rPr lang="zh-TW" altLang="en-US" dirty="0"/>
              <a:t>與 </a:t>
            </a:r>
            <a:r>
              <a:rPr lang="en-US" altLang="zh-TW" dirty="0"/>
              <a:t>SEQ</a:t>
            </a:r>
            <a:r>
              <a:rPr lang="zh-TW" altLang="en-US" dirty="0"/>
              <a:t> </a:t>
            </a:r>
            <a:r>
              <a:rPr lang="en-US" altLang="zh-TW" dirty="0"/>
              <a:t>– SEQ </a:t>
            </a:r>
            <a:r>
              <a:rPr lang="zh-TW" altLang="en-US" dirty="0"/>
              <a:t>之間可以加入任意個 </a:t>
            </a:r>
            <a:r>
              <a:rPr lang="en-US" altLang="zh-TW" dirty="0"/>
              <a:t>BUSY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EFCACE-5C00-11F3-A1A4-207E5F62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56" y="4297506"/>
            <a:ext cx="5894289" cy="2439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542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84631-126C-5D31-DA08-89CFFD7C5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BFC9F-8F60-F2B7-A5D1-5048C702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(8/)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0622A8-E7ED-5CD9-D225-429B2682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 - </a:t>
            </a:r>
            <a:r>
              <a:rPr lang="zh-TW" altLang="en-US" dirty="0"/>
              <a:t>整理</a:t>
            </a:r>
            <a:endParaRPr lang="en-US" altLang="zh-TW" dirty="0"/>
          </a:p>
          <a:p>
            <a:pPr lvl="1"/>
            <a:r>
              <a:rPr lang="zh-TW" altLang="en-US" dirty="0"/>
              <a:t>一個 </a:t>
            </a:r>
            <a:r>
              <a:rPr lang="en-US" altLang="zh-TW" dirty="0"/>
              <a:t>beat RW </a:t>
            </a:r>
            <a:r>
              <a:rPr lang="zh-TW" altLang="en-US" dirty="0"/>
              <a:t>操作，分為 </a:t>
            </a:r>
            <a:r>
              <a:rPr lang="en-US" altLang="zh-TW" dirty="0"/>
              <a:t>address phase &amp; data phase</a:t>
            </a:r>
          </a:p>
          <a:p>
            <a:pPr lvl="1"/>
            <a:r>
              <a:rPr lang="en-US" altLang="zh-TW" dirty="0"/>
              <a:t>HREADY </a:t>
            </a:r>
            <a:r>
              <a:rPr lang="zh-TW" altLang="en-US" dirty="0"/>
              <a:t>驅動總線週期推進</a:t>
            </a:r>
            <a:endParaRPr lang="en-US" altLang="zh-TW" dirty="0"/>
          </a:p>
          <a:p>
            <a:pPr lvl="1"/>
            <a:r>
              <a:rPr lang="en-US" altLang="zh-TW" dirty="0"/>
              <a:t>Slave </a:t>
            </a:r>
            <a:r>
              <a:rPr lang="zh-TW" altLang="en-US" dirty="0"/>
              <a:t>靠拉低 </a:t>
            </a:r>
            <a:r>
              <a:rPr lang="en-US" altLang="zh-TW" dirty="0"/>
              <a:t>HREADY_OUT</a:t>
            </a:r>
            <a:r>
              <a:rPr lang="zh-TW" altLang="en-US" dirty="0"/>
              <a:t> 在 </a:t>
            </a:r>
            <a:r>
              <a:rPr lang="en-US" altLang="zh-TW" dirty="0"/>
              <a:t>data phase </a:t>
            </a:r>
            <a:r>
              <a:rPr lang="zh-TW" altLang="en-US" dirty="0"/>
              <a:t>插入 </a:t>
            </a:r>
            <a:r>
              <a:rPr lang="en-US" altLang="zh-TW" dirty="0"/>
              <a:t>wait state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靠 </a:t>
            </a:r>
            <a:r>
              <a:rPr lang="en-US" altLang="zh-TW" dirty="0"/>
              <a:t>HTRANS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BUSY</a:t>
            </a:r>
            <a:r>
              <a:rPr lang="zh-TW" altLang="en-US" dirty="0"/>
              <a:t> 來插入 </a:t>
            </a:r>
            <a:r>
              <a:rPr lang="en-US" altLang="zh-TW" dirty="0"/>
              <a:t>wait cycle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55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DB30-EE07-55B3-202F-9BE7993B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3B1D7-C0B1-1B76-FADE-9066CC5C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(9/)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08B1C-069F-9ECE-B848-A4E5B6C5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Locked transfers</a:t>
            </a:r>
          </a:p>
          <a:p>
            <a:pPr lvl="1"/>
            <a:r>
              <a:rPr lang="zh-TW" altLang="en-US" sz="2000" dirty="0"/>
              <a:t>如果</a:t>
            </a:r>
            <a:r>
              <a:rPr lang="en-US" altLang="zh-TW" sz="2000" dirty="0"/>
              <a:t>master </a:t>
            </a:r>
            <a:r>
              <a:rPr lang="zh-TW" altLang="en-US" sz="2000" dirty="0"/>
              <a:t>需要進行 </a:t>
            </a:r>
            <a:r>
              <a:rPr lang="en-US" altLang="zh-TW" sz="2000" dirty="0"/>
              <a:t>locked</a:t>
            </a:r>
            <a:r>
              <a:rPr lang="zh-TW" altLang="en-US" sz="2000" dirty="0"/>
              <a:t> 存取，則必須同時</a:t>
            </a:r>
            <a:r>
              <a:rPr lang="zh-TW" altLang="en-US" sz="2000" dirty="0">
                <a:solidFill>
                  <a:srgbClr val="FF0000"/>
                </a:solidFill>
              </a:rPr>
              <a:t>拉高 </a:t>
            </a:r>
            <a:r>
              <a:rPr lang="en-US" altLang="zh-TW" sz="2000" dirty="0">
                <a:solidFill>
                  <a:srgbClr val="FF0000"/>
                </a:solidFill>
              </a:rPr>
              <a:t>HMASTLOCK </a:t>
            </a:r>
            <a:r>
              <a:rPr lang="zh-TW" altLang="en-US" sz="2000" dirty="0">
                <a:solidFill>
                  <a:srgbClr val="FF0000"/>
                </a:solidFill>
              </a:rPr>
              <a:t>訊號</a:t>
            </a:r>
            <a:r>
              <a:rPr lang="zh-TW" altLang="en-US" sz="2000" dirty="0"/>
              <a:t>。</a:t>
            </a:r>
            <a:br>
              <a:rPr lang="en-US" altLang="zh-TW" sz="2000" dirty="0"/>
            </a:br>
            <a:r>
              <a:rPr lang="zh-TW" altLang="en-US" sz="2000" dirty="0"/>
              <a:t>此訊號告知所有</a:t>
            </a:r>
            <a:r>
              <a:rPr lang="en-US" altLang="zh-TW" sz="2000" dirty="0"/>
              <a:t>slave</a:t>
            </a:r>
            <a:r>
              <a:rPr lang="zh-TW" altLang="en-US" sz="2000" dirty="0"/>
              <a:t>，目前的</a:t>
            </a:r>
            <a:r>
              <a:rPr lang="zh-TW" altLang="en-US" sz="2000" dirty="0">
                <a:solidFill>
                  <a:srgbClr val="FF0000"/>
                </a:solidFill>
              </a:rPr>
              <a:t>傳輸序列是不可分割</a:t>
            </a:r>
            <a:r>
              <a:rPr lang="zh-TW" altLang="en-US" sz="2000" dirty="0"/>
              <a:t>的，因此必須在處理任何指令之前優先完成。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Lock </a:t>
            </a:r>
            <a:r>
              <a:rPr lang="zh-TW" altLang="en-US" sz="2000" dirty="0"/>
              <a:t>開始</a:t>
            </a:r>
            <a:r>
              <a:rPr lang="en-US" altLang="zh-TW" sz="20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sz="1600" dirty="0"/>
              <a:t> </a:t>
            </a:r>
            <a:r>
              <a:rPr lang="en-US" altLang="zh-TW" sz="1600" dirty="0"/>
              <a:t>master: HMASTERLOCK = 1 &amp;&amp; HREADY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Slave: HMASTERLOCK = 0 &amp;&amp; HSEL = 1 &amp;&amp; HREADY = 1</a:t>
            </a:r>
          </a:p>
          <a:p>
            <a:pPr lvl="1"/>
            <a:r>
              <a:rPr lang="en-US" altLang="zh-TW" sz="2000" dirty="0"/>
              <a:t>Lock </a:t>
            </a:r>
            <a:r>
              <a:rPr lang="zh-TW" altLang="en-US" sz="2000" dirty="0"/>
              <a:t>結束</a:t>
            </a:r>
            <a:r>
              <a:rPr lang="en-US" altLang="zh-TW" sz="20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HMASTERLOCK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0 &amp;&amp; HREADY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locked transfer</a:t>
            </a:r>
            <a:r>
              <a:rPr lang="zh-TW" altLang="en-US" sz="1600" dirty="0"/>
              <a:t> 結束時，建議在最後插入一個 </a:t>
            </a:r>
            <a:r>
              <a:rPr lang="en-US" altLang="zh-TW" sz="1600" dirty="0"/>
              <a:t>IDLE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1600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CC7D87-2E5A-C70E-2129-177A234D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89" y="4219180"/>
            <a:ext cx="4733925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30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APB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40582-CD45-E8A5-8267-9B6B54FAD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7DFCE-7807-6FEC-5E1E-2C119C2B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(10/)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5DC7E-2890-4409-F2AA-84A2F8FD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Transfer size</a:t>
            </a:r>
          </a:p>
          <a:p>
            <a:pPr lvl="1"/>
            <a:r>
              <a:rPr lang="en-US" altLang="zh-TW" sz="2000" dirty="0"/>
              <a:t>HSIZE[2:0] </a:t>
            </a:r>
            <a:r>
              <a:rPr lang="zh-TW" altLang="en-US" sz="2000" dirty="0"/>
              <a:t>表示資料傳輸的大小</a:t>
            </a:r>
            <a:endParaRPr lang="en-US" altLang="zh-TW" sz="2000" dirty="0"/>
          </a:p>
          <a:p>
            <a:pPr lvl="1"/>
            <a:r>
              <a:rPr lang="zh-TW" altLang="en-US" sz="2000" dirty="0">
                <a:solidFill>
                  <a:srgbClr val="FF0000"/>
                </a:solidFill>
              </a:rPr>
              <a:t>代表每一 </a:t>
            </a:r>
            <a:r>
              <a:rPr lang="en-US" altLang="zh-TW" sz="2000" dirty="0">
                <a:solidFill>
                  <a:srgbClr val="FF0000"/>
                </a:solidFill>
              </a:rPr>
              <a:t>beat </a:t>
            </a:r>
            <a:r>
              <a:rPr lang="zh-TW" altLang="en-US" sz="2000" dirty="0">
                <a:solidFill>
                  <a:srgbClr val="FF0000"/>
                </a:solidFill>
              </a:rPr>
              <a:t>傳輸的數據量為多少 </a:t>
            </a:r>
            <a:r>
              <a:rPr lang="en-US" altLang="zh-TW" sz="2000" dirty="0">
                <a:solidFill>
                  <a:srgbClr val="FF0000"/>
                </a:solidFill>
              </a:rPr>
              <a:t>bit</a:t>
            </a:r>
            <a:br>
              <a:rPr lang="en-US" altLang="zh-TW" sz="2000" dirty="0"/>
            </a:br>
            <a:r>
              <a:rPr lang="en-US" altLang="zh-TW" sz="2000" dirty="0"/>
              <a:t>(ex: </a:t>
            </a:r>
            <a:r>
              <a:rPr lang="zh-TW" altLang="en-US" sz="2000" dirty="0"/>
              <a:t>當 </a:t>
            </a:r>
            <a:r>
              <a:rPr lang="en-US" altLang="zh-TW" sz="2000" dirty="0"/>
              <a:t>HSIZE[2:0] 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1</a:t>
            </a:r>
            <a:r>
              <a:rPr lang="zh-TW" altLang="en-US" sz="2000" dirty="0"/>
              <a:t>，代表此次傳輸，一次傳 </a:t>
            </a:r>
            <a:r>
              <a:rPr lang="en-US" altLang="zh-TW" sz="2000" dirty="0"/>
              <a:t>16</a:t>
            </a:r>
            <a:r>
              <a:rPr lang="zh-TW" altLang="en-US" sz="2000" dirty="0"/>
              <a:t> </a:t>
            </a:r>
            <a:r>
              <a:rPr lang="en-US" altLang="zh-TW" sz="2000" dirty="0"/>
              <a:t>bits</a:t>
            </a:r>
            <a:br>
              <a:rPr lang="en-US" altLang="zh-TW" sz="2000" dirty="0"/>
            </a:br>
            <a:r>
              <a:rPr lang="zh-TW" altLang="en-US" sz="2000" dirty="0"/>
              <a:t>換句話說 </a:t>
            </a:r>
            <a:r>
              <a:rPr lang="en-US" altLang="zh-TW" sz="2000" dirty="0"/>
              <a:t>DATA</a:t>
            </a:r>
            <a:r>
              <a:rPr lang="zh-TW" altLang="en-US" sz="2000" dirty="0"/>
              <a:t> </a:t>
            </a:r>
            <a:r>
              <a:rPr lang="en-US" altLang="zh-TW" sz="2000" dirty="0"/>
              <a:t>bus</a:t>
            </a:r>
            <a:r>
              <a:rPr lang="zh-TW" altLang="en-US" sz="2000" dirty="0"/>
              <a:t> </a:t>
            </a:r>
            <a:r>
              <a:rPr lang="en-US" altLang="zh-TW" sz="2000" dirty="0"/>
              <a:t>(32bits) </a:t>
            </a:r>
            <a:r>
              <a:rPr lang="zh-TW" altLang="en-US" sz="2000" dirty="0"/>
              <a:t>上的資料有 </a:t>
            </a:r>
            <a:r>
              <a:rPr lang="en-US" altLang="zh-TW" sz="2000" dirty="0"/>
              <a:t>16 bits </a:t>
            </a:r>
            <a:r>
              <a:rPr lang="zh-TW" altLang="en-US" sz="2000" dirty="0"/>
              <a:t>是有效的</a:t>
            </a:r>
            <a:r>
              <a:rPr lang="en-US" altLang="zh-TW" sz="2000" dirty="0"/>
              <a:t>)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CDB701-3EC7-C200-C1E7-38C36E22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05" y="3322623"/>
            <a:ext cx="4019358" cy="3335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84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F3DD-958D-DCAF-5ED7-CF2402632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9DB3D-9EA3-FF0A-1683-2CAA1B25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C7EE2-EF08-B4A1-116E-E8D94DA2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</a:t>
            </a:r>
          </a:p>
          <a:p>
            <a:pPr lvl="1"/>
            <a:r>
              <a:rPr lang="en-US" altLang="zh-TW" dirty="0"/>
              <a:t>Burst </a:t>
            </a:r>
            <a:r>
              <a:rPr lang="zh-TW" altLang="en-US" dirty="0"/>
              <a:t>筆數由 </a:t>
            </a:r>
            <a:r>
              <a:rPr lang="en-US" altLang="zh-TW" dirty="0"/>
              <a:t>HBURST </a:t>
            </a:r>
            <a:r>
              <a:rPr lang="zh-TW" altLang="en-US" dirty="0"/>
              <a:t>控制，傳輸大小由 </a:t>
            </a:r>
            <a:r>
              <a:rPr lang="en-US" altLang="zh-TW" dirty="0"/>
              <a:t>HSIZE </a:t>
            </a:r>
            <a:r>
              <a:rPr lang="zh-TW" altLang="en-US" dirty="0"/>
              <a:t>控制</a:t>
            </a:r>
            <a:endParaRPr lang="en-US" altLang="zh-TW" dirty="0"/>
          </a:p>
          <a:p>
            <a:pPr lvl="1"/>
            <a:r>
              <a:rPr lang="zh-TW" altLang="en-US" dirty="0"/>
              <a:t>支援以下</a:t>
            </a:r>
            <a:r>
              <a:rPr lang="en-US" altLang="zh-TW" dirty="0"/>
              <a:t>Burst</a:t>
            </a:r>
            <a:r>
              <a:rPr lang="zh-TW" altLang="en-US" dirty="0"/>
              <a:t>類型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單筆 </a:t>
            </a:r>
            <a:r>
              <a:rPr lang="en-US" altLang="zh-TW" dirty="0"/>
              <a:t>(SINGLE)</a:t>
            </a:r>
          </a:p>
          <a:p>
            <a:pPr marL="1371600" lvl="2" indent="-457200">
              <a:buFont typeface="+mj-lt"/>
              <a:buAutoNum type="arabicParenR"/>
            </a:pP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遞增不定長</a:t>
            </a:r>
            <a:r>
              <a:rPr lang="en-US" altLang="zh-TW" dirty="0"/>
              <a:t>Burst</a:t>
            </a:r>
            <a:r>
              <a:rPr lang="zh-TW" altLang="en-US" dirty="0"/>
              <a:t> </a:t>
            </a:r>
            <a:r>
              <a:rPr lang="en-US" altLang="zh-TW" dirty="0"/>
              <a:t>(INCR):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存取的是連續的位址位置，突發中每次傳輸的位址會比前一次遞增。</a:t>
            </a:r>
            <a:endParaRPr lang="en-US" altLang="zh-TW" dirty="0"/>
          </a:p>
          <a:p>
            <a:pPr marL="1714500" lvl="3" indent="-342900">
              <a:buFont typeface="+mj-lt"/>
              <a:buAutoNum type="arabicPeriod"/>
            </a:pP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遞增定長 </a:t>
            </a:r>
            <a:r>
              <a:rPr lang="en-US" altLang="zh-TW" dirty="0"/>
              <a:t>Burst</a:t>
            </a:r>
            <a:r>
              <a:rPr lang="zh-TW" altLang="en-US" dirty="0"/>
              <a:t> </a:t>
            </a:r>
            <a:r>
              <a:rPr lang="en-US" altLang="zh-TW" dirty="0"/>
              <a:t>(INCR</a:t>
            </a:r>
            <a:r>
              <a:rPr lang="zh-TW" altLang="en-US" dirty="0"/>
              <a:t> </a:t>
            </a:r>
            <a:r>
              <a:rPr lang="en-US" altLang="zh-TW" dirty="0"/>
              <a:t>4, 8, 16)</a:t>
            </a:r>
          </a:p>
          <a:p>
            <a:pPr marL="1371600" lvl="2" indent="-457200">
              <a:buFont typeface="+mj-lt"/>
              <a:buAutoNum type="arabicParenR"/>
            </a:pP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包裝式</a:t>
            </a:r>
            <a:r>
              <a:rPr lang="en-US" altLang="zh-TW" dirty="0"/>
              <a:t>Burst</a:t>
            </a:r>
            <a:r>
              <a:rPr lang="zh-TW" altLang="en-US" dirty="0"/>
              <a:t> </a:t>
            </a:r>
            <a:r>
              <a:rPr lang="en-US" altLang="zh-TW" dirty="0"/>
              <a:t>(WRAP 4, 8, 16):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當跨越某個位址邊界時，位址會自動回繞（</a:t>
            </a:r>
            <a:r>
              <a:rPr lang="en-US" altLang="zh-TW" dirty="0"/>
              <a:t>wrap around</a:t>
            </a:r>
            <a:r>
              <a:rPr lang="zh-TW" altLang="en-US" dirty="0"/>
              <a:t>）。</a:t>
            </a:r>
            <a:endParaRPr lang="en-US" altLang="zh-TW" dirty="0"/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位址邊界的計算方式為：</a:t>
            </a:r>
            <a:r>
              <a:rPr lang="en-US" altLang="zh-TW" dirty="0"/>
              <a:t>beats</a:t>
            </a:r>
            <a:r>
              <a:rPr lang="zh-TW" altLang="en-US" dirty="0"/>
              <a:t> * </a:t>
            </a:r>
            <a:r>
              <a:rPr lang="en-US" altLang="zh-TW" dirty="0"/>
              <a:t>HSIZE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22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98A4-0A43-444E-E62F-BB2F57590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5D7B7-6EBD-CB40-0B3C-0A4C0B30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64075-EF66-9E6F-BD50-338017C8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dirty="0"/>
              <a:t>WRAP4</a:t>
            </a:r>
          </a:p>
          <a:p>
            <a:pPr lvl="2"/>
            <a:r>
              <a:rPr lang="zh-TW" altLang="en-US" sz="1600" dirty="0"/>
              <a:t>因為是 </a:t>
            </a:r>
            <a:r>
              <a:rPr lang="en-US" altLang="zh-TW" sz="1600" dirty="0"/>
              <a:t>HBURST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beat</a:t>
            </a:r>
            <a:r>
              <a:rPr lang="zh-TW" altLang="en-US" sz="1600" dirty="0"/>
              <a:t> 且 </a:t>
            </a:r>
            <a:r>
              <a:rPr lang="en-US" altLang="zh-TW" sz="1600" dirty="0"/>
              <a:t>HSIZE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bytes (WORD)</a:t>
            </a:r>
            <a:r>
              <a:rPr lang="zh-TW" altLang="en-US" sz="1600" dirty="0"/>
              <a:t>，</a:t>
            </a:r>
            <a:br>
              <a:rPr lang="en-US" altLang="zh-TW" sz="1600" dirty="0"/>
            </a:br>
            <a:r>
              <a:rPr lang="zh-TW" altLang="en-US" sz="1600" dirty="0"/>
              <a:t>位址邊界為 </a:t>
            </a:r>
            <a:r>
              <a:rPr lang="en-US" altLang="zh-TW" sz="1600" dirty="0"/>
              <a:t>4</a:t>
            </a:r>
            <a:r>
              <a:rPr lang="zh-TW" altLang="en-US" sz="1600" dirty="0"/>
              <a:t> *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16</a:t>
            </a:r>
            <a:r>
              <a:rPr lang="zh-TW" altLang="en-US" sz="1600" dirty="0"/>
              <a:t> </a:t>
            </a:r>
            <a:r>
              <a:rPr lang="en-US" altLang="zh-TW" sz="1600" dirty="0"/>
              <a:t>bytes</a:t>
            </a:r>
            <a:r>
              <a:rPr lang="zh-TW" altLang="en-US" sz="1600" dirty="0"/>
              <a:t>，所以 </a:t>
            </a:r>
            <a:r>
              <a:rPr lang="en-US" altLang="zh-TW" sz="1600" dirty="0"/>
              <a:t>HADDR</a:t>
            </a:r>
            <a:r>
              <a:rPr lang="zh-TW" altLang="en-US" sz="1600" dirty="0"/>
              <a:t> 在 </a:t>
            </a:r>
            <a:r>
              <a:rPr lang="en-US" altLang="zh-TW" sz="1600" dirty="0"/>
              <a:t>0x3C </a:t>
            </a:r>
            <a:r>
              <a:rPr lang="zh-TW" altLang="en-US" sz="1600" dirty="0"/>
              <a:t>之後會繞回 </a:t>
            </a:r>
            <a:r>
              <a:rPr lang="en-US" altLang="zh-TW" sz="1600" dirty="0"/>
              <a:t>0x30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97D5A1-9645-009D-2529-5DCB42C3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99" y="3366099"/>
            <a:ext cx="5408002" cy="3126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607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1BCCD-8BDF-D548-3E25-1BD85D3DC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9DDEB-80AC-AA34-8102-7AEE6143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EE1AA-FF24-63D5-7AC1-D56E10BE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dirty="0"/>
              <a:t>INCR4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DB9C8A-96A9-7327-86CF-ED177F3C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60" y="2877005"/>
            <a:ext cx="6211880" cy="3615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374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2417D-7F9B-F404-7A9B-FE3786D14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DF358-BDC9-E23E-B39B-76AE4A1B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8D1F7-2E53-F0CD-28BF-A4A4BFAF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dirty="0"/>
              <a:t>WRAP8</a:t>
            </a:r>
          </a:p>
          <a:p>
            <a:pPr lvl="2"/>
            <a:r>
              <a:rPr lang="zh-TW" altLang="en-US" sz="1600" dirty="0"/>
              <a:t>因為是 </a:t>
            </a:r>
            <a:r>
              <a:rPr lang="en-US" altLang="zh-TW" sz="1600" dirty="0"/>
              <a:t>HBURST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8</a:t>
            </a:r>
            <a:r>
              <a:rPr lang="zh-TW" altLang="en-US" sz="1600" dirty="0"/>
              <a:t> </a:t>
            </a:r>
            <a:r>
              <a:rPr lang="en-US" altLang="zh-TW" sz="1600" dirty="0"/>
              <a:t>beat</a:t>
            </a:r>
            <a:r>
              <a:rPr lang="zh-TW" altLang="en-US" sz="1600" dirty="0"/>
              <a:t> 且 </a:t>
            </a:r>
            <a:r>
              <a:rPr lang="en-US" altLang="zh-TW" sz="1600" dirty="0"/>
              <a:t>HSIZE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bytes (WORD)</a:t>
            </a:r>
            <a:r>
              <a:rPr lang="zh-TW" altLang="en-US" sz="1600" dirty="0"/>
              <a:t>，</a:t>
            </a:r>
            <a:br>
              <a:rPr lang="en-US" altLang="zh-TW" sz="1600" dirty="0"/>
            </a:br>
            <a:r>
              <a:rPr lang="zh-TW" altLang="en-US" sz="1600" dirty="0"/>
              <a:t>位址邊界為 </a:t>
            </a:r>
            <a:r>
              <a:rPr lang="en-US" altLang="zh-TW" sz="1600" dirty="0"/>
              <a:t>8</a:t>
            </a:r>
            <a:r>
              <a:rPr lang="zh-TW" altLang="en-US" sz="1600" dirty="0"/>
              <a:t> *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32</a:t>
            </a:r>
            <a:r>
              <a:rPr lang="zh-TW" altLang="en-US" sz="1600" dirty="0"/>
              <a:t> </a:t>
            </a:r>
            <a:r>
              <a:rPr lang="en-US" altLang="zh-TW" sz="1600" dirty="0"/>
              <a:t>bytes</a:t>
            </a:r>
            <a:r>
              <a:rPr lang="zh-TW" altLang="en-US" sz="1600" dirty="0"/>
              <a:t>，所以 </a:t>
            </a:r>
            <a:r>
              <a:rPr lang="en-US" altLang="zh-TW" sz="1600" dirty="0"/>
              <a:t>HADDR</a:t>
            </a:r>
            <a:r>
              <a:rPr lang="zh-TW" altLang="en-US" sz="1600" dirty="0"/>
              <a:t> 在 </a:t>
            </a:r>
            <a:r>
              <a:rPr lang="en-US" altLang="zh-TW" sz="1600" dirty="0"/>
              <a:t>0x3C </a:t>
            </a:r>
            <a:r>
              <a:rPr lang="zh-TW" altLang="en-US" sz="1600" dirty="0"/>
              <a:t>之後會繞回 </a:t>
            </a:r>
            <a:r>
              <a:rPr lang="en-US" altLang="zh-TW" sz="1600" dirty="0"/>
              <a:t>0x20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2B6FC6-491D-8956-4D33-50B76867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65" y="3429000"/>
            <a:ext cx="6002070" cy="3217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575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A260A-6535-294D-67C7-2BECA638D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206D5-4F49-DE41-C334-CB2C22F4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91CA5-3C77-9F67-3341-8F371657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dirty="0"/>
              <a:t>INCR8</a:t>
            </a:r>
          </a:p>
          <a:p>
            <a:pPr lvl="2"/>
            <a:r>
              <a:rPr lang="zh-TW" altLang="en-US" sz="1600" dirty="0"/>
              <a:t>因為</a:t>
            </a:r>
            <a:r>
              <a:rPr lang="en-US" altLang="zh-TW" sz="1600" dirty="0"/>
              <a:t>HSIZE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2</a:t>
            </a:r>
            <a:r>
              <a:rPr lang="zh-TW" altLang="en-US" sz="1600" dirty="0"/>
              <a:t> </a:t>
            </a:r>
            <a:r>
              <a:rPr lang="en-US" altLang="zh-TW" sz="1600" dirty="0"/>
              <a:t>bytes (Half WORD)</a:t>
            </a:r>
            <a:r>
              <a:rPr lang="zh-TW" altLang="en-US" sz="1600" dirty="0"/>
              <a:t>，所以</a:t>
            </a:r>
            <a:r>
              <a:rPr lang="en-US" altLang="zh-TW" sz="1600" dirty="0"/>
              <a:t>HADDR</a:t>
            </a:r>
            <a:r>
              <a:rPr lang="zh-TW" altLang="en-US" sz="1600" dirty="0"/>
              <a:t> 每筆加 </a:t>
            </a:r>
            <a:r>
              <a:rPr lang="en-US" altLang="zh-TW" sz="1600" dirty="0"/>
              <a:t>2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FE0B1C-DAB3-A8E5-4C15-6AAB3B66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13" y="3291905"/>
            <a:ext cx="5943374" cy="3200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19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DCDA1-3643-EA9C-0B97-3FE88DC69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643BA-00C4-A752-A91B-17E152A7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C14ED-736A-0007-0F63-0058EE07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dirty="0"/>
              <a:t>INCR</a:t>
            </a:r>
          </a:p>
          <a:p>
            <a:pPr lvl="2"/>
            <a:r>
              <a:rPr lang="zh-TW" altLang="en-US" sz="1600" dirty="0"/>
              <a:t>在每筆新的 </a:t>
            </a:r>
            <a:r>
              <a:rPr lang="en-US" altLang="zh-TW" sz="1600" dirty="0"/>
              <a:t>Burst </a:t>
            </a:r>
            <a:r>
              <a:rPr lang="zh-TW" altLang="en-US" sz="1600" dirty="0"/>
              <a:t>開頭，</a:t>
            </a:r>
            <a:r>
              <a:rPr lang="en-US" altLang="zh-TW" sz="1600" dirty="0"/>
              <a:t> HTRANS</a:t>
            </a:r>
            <a:r>
              <a:rPr lang="zh-TW" altLang="en-US" sz="1600" dirty="0"/>
              <a:t> 需要下 </a:t>
            </a:r>
            <a:r>
              <a:rPr lang="en-US" altLang="zh-TW" sz="1600" dirty="0"/>
              <a:t>NONSEQ</a:t>
            </a:r>
            <a:r>
              <a:rPr lang="zh-TW" altLang="en-US" sz="1600" dirty="0"/>
              <a:t> 來區分不同筆 </a:t>
            </a:r>
            <a:r>
              <a:rPr lang="en-US" altLang="zh-TW" sz="1600" dirty="0"/>
              <a:t>BURST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F266A3-92DA-471B-F7FF-7115C29A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34" y="3259247"/>
            <a:ext cx="5802331" cy="332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00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132D-B3F5-BA6C-7E7C-8931EED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APB</a:t>
            </a:r>
            <a:r>
              <a:rPr lang="zh-TW" altLang="en-US" dirty="0"/>
              <a:t> 訊號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57504-6011-ABA7-1AEE-B6151F1C6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PCLK	:</a:t>
            </a:r>
            <a:r>
              <a:rPr lang="zh-TW" altLang="en-US" dirty="0"/>
              <a:t> </a:t>
            </a:r>
            <a:r>
              <a:rPr lang="en-US" altLang="zh-TW" dirty="0"/>
              <a:t>clock</a:t>
            </a:r>
          </a:p>
          <a:p>
            <a:r>
              <a:rPr lang="en-US" altLang="zh-TW" dirty="0"/>
              <a:t>PADDR	: address</a:t>
            </a:r>
          </a:p>
          <a:p>
            <a:r>
              <a:rPr lang="en-US" altLang="zh-TW" dirty="0"/>
              <a:t>PWRITE	: </a:t>
            </a:r>
            <a:r>
              <a:rPr lang="zh-TW" altLang="en-US" dirty="0"/>
              <a:t>讀寫控制訊號</a:t>
            </a:r>
            <a:br>
              <a:rPr lang="en-US" altLang="zh-TW" dirty="0"/>
            </a:br>
            <a:r>
              <a:rPr lang="zh-TW" altLang="en-US" dirty="0"/>
              <a:t>                          寫為 </a:t>
            </a:r>
            <a:r>
              <a:rPr lang="en-US" altLang="zh-TW" dirty="0"/>
              <a:t>1, </a:t>
            </a:r>
            <a:r>
              <a:rPr lang="zh-TW" altLang="en-US" dirty="0"/>
              <a:t>讀為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PSEL	: SELECT</a:t>
            </a:r>
          </a:p>
          <a:p>
            <a:r>
              <a:rPr lang="en-US" altLang="zh-TW" dirty="0"/>
              <a:t>PENABLE	:</a:t>
            </a:r>
            <a:r>
              <a:rPr lang="zh-TW" altLang="en-US" dirty="0"/>
              <a:t> </a:t>
            </a:r>
            <a:r>
              <a:rPr lang="en-US" altLang="zh-TW" dirty="0"/>
              <a:t>master </a:t>
            </a:r>
            <a:r>
              <a:rPr lang="zh-TW" altLang="en-US" dirty="0"/>
              <a:t>就緒</a:t>
            </a:r>
            <a:br>
              <a:rPr lang="en-US" altLang="zh-TW" dirty="0"/>
            </a:br>
            <a:r>
              <a:rPr lang="zh-TW" altLang="en-US" sz="2200" dirty="0"/>
              <a:t>                                 </a:t>
            </a:r>
            <a:r>
              <a:rPr lang="en-US" altLang="zh-TW" sz="2200" dirty="0"/>
              <a:t>(</a:t>
            </a:r>
            <a:r>
              <a:rPr lang="zh-TW" altLang="en-US" sz="2200" dirty="0"/>
              <a:t>必須比 </a:t>
            </a:r>
            <a:r>
              <a:rPr lang="en-US" altLang="zh-TW" sz="2200" dirty="0"/>
              <a:t>PSEL</a:t>
            </a:r>
            <a:r>
              <a:rPr lang="zh-TW" altLang="en-US" sz="2200" dirty="0"/>
              <a:t> 晚一個週期</a:t>
            </a:r>
            <a:r>
              <a:rPr lang="en-US" altLang="zh-TW" sz="2200" dirty="0"/>
              <a:t>)</a:t>
            </a:r>
          </a:p>
          <a:p>
            <a:r>
              <a:rPr lang="en-US" altLang="zh-TW" dirty="0"/>
              <a:t>PWDATA	: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時的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PRDATA	:</a:t>
            </a:r>
            <a:r>
              <a:rPr lang="zh-TW" altLang="en-US" dirty="0"/>
              <a:t> </a:t>
            </a:r>
            <a:r>
              <a:rPr lang="en-US" altLang="zh-TW" dirty="0"/>
              <a:t>read</a:t>
            </a:r>
            <a:r>
              <a:rPr lang="zh-TW" altLang="en-US" dirty="0"/>
              <a:t>時的 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PREADY	:</a:t>
            </a:r>
            <a:r>
              <a:rPr lang="zh-TW" altLang="en-US" dirty="0"/>
              <a:t> </a:t>
            </a:r>
            <a:r>
              <a:rPr lang="en-US" altLang="zh-TW" dirty="0"/>
              <a:t>slave</a:t>
            </a:r>
            <a:r>
              <a:rPr lang="zh-TW" altLang="en-US" dirty="0"/>
              <a:t>就緒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88804-C7CB-CE6C-EA6D-7E21109E3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17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75B32-F3E1-F546-CAA9-FA16EFE5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without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227B3-36F5-C8BD-A8FC-F1846D92A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開始進行寫入 操作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A7064C-224C-86BD-CCFF-73C1BC694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5140B9-7169-5A5A-02C2-FF7E8169737A}"/>
              </a:ext>
            </a:extLst>
          </p:cNvPr>
          <p:cNvSpPr/>
          <p:nvPr/>
        </p:nvSpPr>
        <p:spPr>
          <a:xfrm>
            <a:off x="6705600" y="3048000"/>
            <a:ext cx="914400" cy="1685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608D0-5E2E-D3F3-C6D9-3C3249DAF51C}"/>
              </a:ext>
            </a:extLst>
          </p:cNvPr>
          <p:cNvSpPr/>
          <p:nvPr/>
        </p:nvSpPr>
        <p:spPr>
          <a:xfrm>
            <a:off x="6705600" y="4733026"/>
            <a:ext cx="914400" cy="2932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E39D-E0C2-A817-0439-025C9E2E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58A8B-0B05-207B-2F87-3332917F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93BDD-ACEE-3846-45C4-47F140790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4C26DBB-74FB-FCDC-FADA-2B094EAD1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8550E5-B107-7B86-8FD6-7C7507EEE3D8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6B39-C85F-DB25-D9D1-13C214E6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4FE7C-B978-1351-9765-638B1EA6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3B09-4FF8-4135-A9D1-6ED97309B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743382BF-30A9-FF91-3C7E-380993703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2C3FD55-4683-C416-7029-7D708ED68026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4E0F-A2DD-C812-13DE-A9FDE3D3E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7DAA0-5B01-9060-D599-863B2F96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trans with wait state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079A015-583E-5FB3-768A-B4288D016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961"/>
            <a:ext cx="5181600" cy="2878666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D08DA63-F6CF-9352-EBE9-503D926E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Read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綠色框為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開始進行讀取操作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C577DF-A059-F3C9-7C39-583E26860269}"/>
              </a:ext>
            </a:extLst>
          </p:cNvPr>
          <p:cNvSpPr/>
          <p:nvPr/>
        </p:nvSpPr>
        <p:spPr>
          <a:xfrm>
            <a:off x="6130500" y="3048000"/>
            <a:ext cx="914400" cy="1408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D27EA1-5D47-B40E-DA4B-50742E17C5C9}"/>
              </a:ext>
            </a:extLst>
          </p:cNvPr>
          <p:cNvSpPr/>
          <p:nvPr/>
        </p:nvSpPr>
        <p:spPr>
          <a:xfrm>
            <a:off x="6130500" y="4456982"/>
            <a:ext cx="914400" cy="5693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E6B6A-D481-AAFD-23EF-221BA9DFDDF1}"/>
              </a:ext>
            </a:extLst>
          </p:cNvPr>
          <p:cNvSpPr/>
          <p:nvPr/>
        </p:nvSpPr>
        <p:spPr>
          <a:xfrm>
            <a:off x="8212347" y="4721526"/>
            <a:ext cx="1869057" cy="3278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43C0-AA7E-B18A-BB9E-319C086C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834DA-8BB3-CF5A-5F31-69283517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DD87E-ABF1-6588-52A7-EF6FCAAC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AHB</a:t>
            </a:r>
          </a:p>
        </p:txBody>
      </p:sp>
    </p:spTree>
    <p:extLst>
      <p:ext uri="{BB962C8B-B14F-4D97-AF65-F5344CB8AC3E}">
        <p14:creationId xmlns:p14="http://schemas.microsoft.com/office/powerpoint/2010/main" val="20758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1996</Words>
  <Application>Microsoft Office PowerPoint</Application>
  <PresentationFormat>寬螢幕</PresentationFormat>
  <Paragraphs>294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Wingdings</vt:lpstr>
      <vt:lpstr>Office 佈景主題</vt:lpstr>
      <vt:lpstr>AMBA 介紹</vt:lpstr>
      <vt:lpstr>目錄</vt:lpstr>
      <vt:lpstr>Chapter 1</vt:lpstr>
      <vt:lpstr>APB 訊號</vt:lpstr>
      <vt:lpstr>Write trans without wait state</vt:lpstr>
      <vt:lpstr>Write trans with wait state</vt:lpstr>
      <vt:lpstr>Write trans with wait state</vt:lpstr>
      <vt:lpstr>Read trans with wait state</vt:lpstr>
      <vt:lpstr>Chapter 2</vt:lpstr>
      <vt:lpstr>AHB introduction (1/4)</vt:lpstr>
      <vt:lpstr>AHB introduction (2/4)</vt:lpstr>
      <vt:lpstr>AHB introduction (3/4)</vt:lpstr>
      <vt:lpstr>AHB introduction (4/4)</vt:lpstr>
      <vt:lpstr>AHB Signal Descriptions (1/7)</vt:lpstr>
      <vt:lpstr>AHB Signal Descriptions (2/7)</vt:lpstr>
      <vt:lpstr>AHB Signal Descriptions (3/7)</vt:lpstr>
      <vt:lpstr>AHB Signal Descriptions (4/7)</vt:lpstr>
      <vt:lpstr>AHB Signal Descriptions (5/7)</vt:lpstr>
      <vt:lpstr>AHB Signal Descriptions (6/7)</vt:lpstr>
      <vt:lpstr>AHB Signal Descriptions (7/7)</vt:lpstr>
      <vt:lpstr>AHB Transfers (1/)</vt:lpstr>
      <vt:lpstr>AHB Transfers (2/)</vt:lpstr>
      <vt:lpstr>AHB Transfers (3/)</vt:lpstr>
      <vt:lpstr>AHB Transfers (4/)</vt:lpstr>
      <vt:lpstr>AHB Transfers (5/)</vt:lpstr>
      <vt:lpstr>AHB Transfers (6/)</vt:lpstr>
      <vt:lpstr>AHB Transfers (7/)</vt:lpstr>
      <vt:lpstr>AHB Transfers (8/)</vt:lpstr>
      <vt:lpstr>AHB Transfers (9/)</vt:lpstr>
      <vt:lpstr>AHB Transfers (10/)</vt:lpstr>
      <vt:lpstr>AHB Transfers (11/)</vt:lpstr>
      <vt:lpstr>AHB Transfers (12/)</vt:lpstr>
      <vt:lpstr>AHB Transfers (13/)</vt:lpstr>
      <vt:lpstr>AHB Transfers (14/)</vt:lpstr>
      <vt:lpstr>AHB Transfers (15/)</vt:lpstr>
      <vt:lpstr>AHB Transfers (15/)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173</cp:revision>
  <dcterms:created xsi:type="dcterms:W3CDTF">2025-06-14T17:54:12Z</dcterms:created>
  <dcterms:modified xsi:type="dcterms:W3CDTF">2025-07-08T16:13:09Z</dcterms:modified>
</cp:coreProperties>
</file>