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1" r:id="rId2"/>
    <p:sldId id="292" r:id="rId3"/>
    <p:sldId id="259" r:id="rId4"/>
    <p:sldId id="293" r:id="rId5"/>
    <p:sldId id="294" r:id="rId6"/>
    <p:sldId id="295" r:id="rId7"/>
    <p:sldId id="297" r:id="rId8"/>
    <p:sldId id="296" r:id="rId9"/>
    <p:sldId id="298" r:id="rId10"/>
    <p:sldId id="299" r:id="rId11"/>
    <p:sldId id="300" r:id="rId12"/>
    <p:sldId id="301" r:id="rId13"/>
    <p:sldId id="302" r:id="rId14"/>
    <p:sldId id="276" r:id="rId15"/>
    <p:sldId id="262" r:id="rId16"/>
    <p:sldId id="303" r:id="rId17"/>
    <p:sldId id="304" r:id="rId18"/>
    <p:sldId id="282" r:id="rId19"/>
    <p:sldId id="283" r:id="rId20"/>
    <p:sldId id="277" r:id="rId21"/>
    <p:sldId id="288" r:id="rId22"/>
    <p:sldId id="289" r:id="rId23"/>
    <p:sldId id="287" r:id="rId24"/>
    <p:sldId id="279" r:id="rId25"/>
    <p:sldId id="27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E902A-D735-4FF1-B598-8C3E1E7C2689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26D9-5D34-4FE9-9641-8D0D396B6F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87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AD8-4789-46E2-B84A-D5978CCED892}" type="datetime1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67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F2B7-4A58-4DDA-9774-FA1FF5FF7754}" type="datetime1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54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2BE5-4BC1-49BF-9A46-790AAF205F4F}" type="datetime1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5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BB27-4055-4A1D-8302-ED463CAB8D26}" type="datetime1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B9A5-A3D5-4278-9C6A-75308259EB16}" type="datetime1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74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B93-DB6F-4B7A-AFF3-135FD92230BD}" type="datetime1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69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3019-6332-401C-B314-90D7199325F1}" type="datetime1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3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7915-DFD4-4321-8FEA-BBD0E4EC20A2}" type="datetime1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1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F197-C54C-4327-89A7-8698C2A29748}" type="datetime1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10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D0BE-8C31-413E-9A66-D1D56DCFF18E}" type="datetime1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12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381-FCE2-4AD5-A4FD-E962EECF0048}" type="datetime1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1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0C17-827F-427B-ABCE-C01F31DE5AAA}" type="datetime1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3FC3-3944-4611-86FB-28841644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38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data.gov.tw/node/84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非監督式機器學習演算法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	</a:t>
            </a:r>
            <a:r>
              <a:rPr lang="zh-TW" altLang="en-US" b="1" dirty="0"/>
              <a:t>集群分析法</a:t>
            </a:r>
            <a:r>
              <a:rPr lang="en-US" altLang="zh-TW" b="1" dirty="0"/>
              <a:t>(Cluster Analysis)</a:t>
            </a:r>
            <a:r>
              <a:rPr lang="zh-TW" altLang="en-US" b="1" dirty="0"/>
              <a:t/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群集分析的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市場區隔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產品組合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文字探勘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6809" y="2148687"/>
            <a:ext cx="5753100" cy="3324225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0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5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Reassign each data point to the new closest </a:t>
            </a:r>
            <a:r>
              <a:rPr lang="en-US" altLang="zh-TW" dirty="0" err="1" smtClean="0"/>
              <a:t>centroid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en-US" altLang="zh-TW" dirty="0" smtClean="0"/>
              <a:t>	If any reassignment took place, go to STEP 4, otherwise go to FIN.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5278582" y="4305993"/>
            <a:ext cx="822960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D1-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044" y="3041831"/>
            <a:ext cx="4512978" cy="3165075"/>
          </a:xfrm>
          <a:prstGeom prst="rect">
            <a:avLst/>
          </a:prstGeom>
        </p:spPr>
      </p:pic>
      <p:pic>
        <p:nvPicPr>
          <p:cNvPr id="8" name="圖片 7" descr="D1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0193" y="3041831"/>
            <a:ext cx="4512978" cy="3165075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algorithm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5652667" y="3059043"/>
            <a:ext cx="822960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內容版面配置區 7" descr="D1-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9102" y="1691483"/>
            <a:ext cx="4920302" cy="3450743"/>
          </a:xfrm>
        </p:spPr>
      </p:pic>
      <p:pic>
        <p:nvPicPr>
          <p:cNvPr id="9" name="圖片 8" descr="D1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9328" y="1691483"/>
            <a:ext cx="4920302" cy="3450743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Your model is ready.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 descr="D1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7945" y="2372013"/>
            <a:ext cx="5740400" cy="4025900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初始中心點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圖片 3" descr="D1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4880" y="385811"/>
            <a:ext cx="3887775" cy="2496736"/>
          </a:xfrm>
          <a:prstGeom prst="rect">
            <a:avLst/>
          </a:prstGeom>
        </p:spPr>
      </p:pic>
      <p:pic>
        <p:nvPicPr>
          <p:cNvPr id="5" name="圖片 4" descr="D1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018" y="4106927"/>
            <a:ext cx="3887775" cy="2496736"/>
          </a:xfrm>
          <a:prstGeom prst="rect">
            <a:avLst/>
          </a:prstGeom>
        </p:spPr>
      </p:pic>
      <p:pic>
        <p:nvPicPr>
          <p:cNvPr id="6" name="圖片 5" descr="D1-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63839" y="4084635"/>
            <a:ext cx="3887775" cy="25413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87884" y="2942706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we choose K=3 clusters…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 rot="2700000">
            <a:off x="7556285" y="3258549"/>
            <a:ext cx="822960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8100000">
            <a:off x="4023376" y="3258549"/>
            <a:ext cx="822960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5764" y="2630025"/>
            <a:ext cx="9346710" cy="1647825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17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進階優</a:t>
            </a:r>
            <a:r>
              <a:rPr lang="zh-TW" altLang="en-US" dirty="0" smtClean="0">
                <a:effectLst/>
              </a:rPr>
              <a:t>化 </a:t>
            </a:r>
            <a:r>
              <a:rPr lang="en-US" altLang="zh-TW" dirty="0" smtClean="0">
                <a:effectLst/>
              </a:rPr>
              <a:t>K-means</a:t>
            </a:r>
            <a:r>
              <a:rPr lang="en-US" altLang="zh-TW" dirty="0" smtClean="0">
                <a:effectLst/>
              </a:rPr>
              <a:t>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K-means</a:t>
            </a:r>
            <a:r>
              <a:rPr lang="zh-TW" altLang="en-US" dirty="0" smtClean="0"/>
              <a:t>缺點是依賴隨機初始點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可能會造成更長時間來收斂</a:t>
            </a:r>
            <a:endParaRPr lang="en-US" altLang="zh-TW" dirty="0" smtClean="0">
              <a:effectLst/>
            </a:endParaRPr>
          </a:p>
          <a:p>
            <a:r>
              <a:rPr lang="en-US" altLang="zh-TW" dirty="0" smtClean="0">
                <a:effectLst/>
              </a:rPr>
              <a:t>K-means++</a:t>
            </a:r>
          </a:p>
          <a:p>
            <a:pPr lvl="1"/>
            <a:r>
              <a:rPr lang="zh-TW" altLang="en-US" dirty="0" smtClean="0">
                <a:effectLst/>
              </a:rPr>
              <a:t>初始的</a:t>
            </a:r>
            <a:r>
              <a:rPr lang="zh-TW" altLang="en-US" dirty="0" smtClean="0"/>
              <a:t>群集中心</a:t>
            </a:r>
            <a:r>
              <a:rPr lang="zh-TW" altLang="en-US" dirty="0" smtClean="0">
                <a:effectLst/>
              </a:rPr>
              <a:t>之間的相互距離要儘可能的遠。</a:t>
            </a:r>
            <a:endParaRPr lang="en-US" altLang="zh-TW" dirty="0" smtClean="0">
              <a:effectLst/>
            </a:endParaRPr>
          </a:p>
          <a:p>
            <a:pPr lvl="1"/>
            <a:endParaRPr lang="zh-TW" altLang="en-US" dirty="0" smtClean="0">
              <a:effectLst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7339" y="4132464"/>
            <a:ext cx="6657975" cy="571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45279" y="4978798"/>
            <a:ext cx="7941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http://scikit-learn.org/stable/modules/generated/sklearn.cluster.KMeans.html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8606" y="5942568"/>
            <a:ext cx="493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https://rpubs.com/skydome20/R-Note9-Clustering</a:t>
            </a:r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60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How can we choose a "good" K for K-means clustering?</a:t>
            </a:r>
            <a:endParaRPr lang="zh-TW" altLang="en-US" dirty="0"/>
          </a:p>
        </p:txBody>
      </p:sp>
      <p:pic>
        <p:nvPicPr>
          <p:cNvPr id="4" name="內容版面配置區 3" descr="D1-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1825625"/>
            <a:ext cx="7905404" cy="334796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3335" y="5185098"/>
            <a:ext cx="9250535" cy="1061340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 = 1</a:t>
            </a:r>
            <a:endParaRPr lang="zh-TW" altLang="en-US" dirty="0"/>
          </a:p>
        </p:txBody>
      </p:sp>
      <p:pic>
        <p:nvPicPr>
          <p:cNvPr id="4" name="內容版面配置區 3" descr="D1-1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2240" y="1825625"/>
            <a:ext cx="7767520" cy="4351338"/>
          </a:xfr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 = 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197" y="1690688"/>
            <a:ext cx="10666730" cy="4595844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65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Elbow Method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887" y="1396096"/>
            <a:ext cx="9237691" cy="5287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1778" y="3286991"/>
            <a:ext cx="4495800" cy="5334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>
            <a:off x="3757354" y="3820391"/>
            <a:ext cx="1464424" cy="1508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81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Cluster Analysis</a:t>
            </a:r>
            <a:endParaRPr lang="zh-TW" altLang="en-US" dirty="0"/>
          </a:p>
        </p:txBody>
      </p:sp>
      <p:pic>
        <p:nvPicPr>
          <p:cNvPr id="4" name="內容版面配置區 3" descr="D1-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283922"/>
            <a:ext cx="10515600" cy="3434744"/>
          </a:xfr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6472" y="490451"/>
            <a:ext cx="9144000" cy="567258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b="1" dirty="0" smtClean="0"/>
              <a:t>How can we choose a "good" K for K-means clustering?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6137" y="1166812"/>
            <a:ext cx="5419725" cy="4524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74915" y="5898912"/>
            <a:ext cx="836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https://www.quora.com/How-can-we-choose-a-good-K-for-K-means-clustering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7695" y="1859339"/>
            <a:ext cx="332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指定</a:t>
            </a:r>
            <a:r>
              <a:rPr lang="en-US" altLang="zh-TW" sz="2400" b="1" dirty="0" smtClean="0"/>
              <a:t>k</a:t>
            </a:r>
            <a:r>
              <a:rPr lang="zh-TW" altLang="en-US" sz="2400" b="1" dirty="0" smtClean="0"/>
              <a:t>值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e.g</a:t>
            </a:r>
            <a:r>
              <a:rPr lang="en-US" altLang="zh-TW" sz="2400" dirty="0"/>
              <a:t>. L</a:t>
            </a:r>
            <a:r>
              <a:rPr lang="zh-TW" altLang="en-US" sz="2400" dirty="0"/>
              <a:t>、</a:t>
            </a:r>
            <a:r>
              <a:rPr lang="en-US" altLang="zh-TW" sz="2400" dirty="0"/>
              <a:t>M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S  ) </a:t>
            </a:r>
            <a:br>
              <a:rPr lang="en-US" altLang="zh-TW" sz="2400" dirty="0" smtClean="0"/>
            </a:br>
            <a:endParaRPr lang="en-US" altLang="zh-TW" sz="2400" b="1" dirty="0" smtClean="0"/>
          </a:p>
          <a:p>
            <a:r>
              <a:rPr lang="zh-TW" altLang="en-US" sz="2400" b="1" dirty="0" smtClean="0"/>
              <a:t>不指定</a:t>
            </a:r>
            <a:r>
              <a:rPr lang="en-US" altLang="zh-TW" sz="2400" b="1" dirty="0" smtClean="0"/>
              <a:t>K</a:t>
            </a:r>
            <a:r>
              <a:rPr lang="zh-TW" altLang="en-US" sz="2400" b="1" dirty="0" smtClean="0"/>
              <a:t>值</a:t>
            </a:r>
            <a:endParaRPr lang="zh-TW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6755476" y="5252581"/>
            <a:ext cx="4516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PingFangTC-Regular-Identity-H"/>
              </a:rPr>
              <a:t>使⽤</a:t>
            </a:r>
            <a:r>
              <a:rPr lang="zh-TW" altLang="en-US" dirty="0" smtClean="0">
                <a:solidFill>
                  <a:srgbClr val="000000"/>
                </a:solidFill>
                <a:latin typeface="PingFangTC-Regular-Identity-H"/>
              </a:rPr>
              <a:t>不同</a:t>
            </a:r>
            <a:r>
              <a:rPr lang="en-US" altLang="zh-TW" dirty="0" smtClean="0">
                <a:solidFill>
                  <a:srgbClr val="000000"/>
                </a:solidFill>
                <a:latin typeface="AdobeHebrew-Regular"/>
              </a:rPr>
              <a:t>k</a:t>
            </a:r>
            <a:r>
              <a:rPr lang="zh-TW" altLang="en-US" dirty="0" smtClean="0">
                <a:solidFill>
                  <a:srgbClr val="000000"/>
                </a:solidFill>
                <a:latin typeface="AdobeHebrew-Regular"/>
              </a:rPr>
              <a:t>值</a:t>
            </a:r>
            <a:r>
              <a:rPr lang="zh-TW" altLang="en-US" dirty="0" smtClean="0">
                <a:solidFill>
                  <a:srgbClr val="000000"/>
                </a:solidFill>
                <a:latin typeface="PingFangTC-Regular-Identity-H"/>
              </a:rPr>
              <a:t>，</a:t>
            </a:r>
            <a:r>
              <a:rPr lang="zh-TW" altLang="en-US" dirty="0">
                <a:solidFill>
                  <a:srgbClr val="000000"/>
                </a:solidFill>
                <a:latin typeface="PingFangTC-Regular-Identity-H"/>
              </a:rPr>
              <a:t>計算點和中⼼的距離</a:t>
            </a:r>
            <a:r>
              <a:rPr lang="zh-TW" altLang="en-US" dirty="0" smtClean="0">
                <a:solidFill>
                  <a:srgbClr val="000000"/>
                </a:solidFill>
                <a:latin typeface="PingFangTC-Regular-Identity-H"/>
              </a:rPr>
              <a:t>總和，圖顯示</a:t>
            </a:r>
            <a:r>
              <a:rPr lang="en-US" altLang="zh-TW" dirty="0" smtClean="0">
                <a:solidFill>
                  <a:srgbClr val="000000"/>
                </a:solidFill>
                <a:latin typeface="PingFangTC-Regular-Identity-H"/>
              </a:rPr>
              <a:t>k=6</a:t>
            </a:r>
            <a:r>
              <a:rPr lang="zh-TW" altLang="en-US" dirty="0" smtClean="0">
                <a:solidFill>
                  <a:srgbClr val="000000"/>
                </a:solidFill>
                <a:latin typeface="PingFangTC-Regular-Identity-H"/>
              </a:rPr>
              <a:t>是較好的</a:t>
            </a:r>
            <a:r>
              <a:rPr lang="en-US" altLang="zh-TW" dirty="0" smtClean="0">
                <a:solidFill>
                  <a:srgbClr val="000000"/>
                </a:solidFill>
                <a:latin typeface="PingFangTC-Regular-Identity-H"/>
              </a:rPr>
              <a:t>k</a:t>
            </a:r>
            <a:r>
              <a:rPr lang="zh-TW" altLang="en-US" dirty="0" smtClean="0">
                <a:solidFill>
                  <a:srgbClr val="000000"/>
                </a:solidFill>
                <a:latin typeface="PingFangTC-Regular-Identity-H"/>
              </a:rPr>
              <a:t>值</a:t>
            </a:r>
            <a:r>
              <a:rPr lang="zh-TW" altLang="en-US" dirty="0" smtClean="0"/>
              <a:t> 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21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clustering algorithms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6951" y="1515611"/>
            <a:ext cx="7572375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199" y="6109546"/>
            <a:ext cx="10575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http://scikit-learn.org/stable/auto_examples/cluster/plot_cluster_comparison.html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307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群集分析乃是一種有效、非監督式的學習技術，可運用在許多商業狀況中，將資料區隔為有意義的小群組。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</a:rPr>
              <a:t>K</a:t>
            </a:r>
            <a:r>
              <a:rPr lang="zh-TW" altLang="en-US" dirty="0">
                <a:latin typeface="微軟正黑體" panose="020B0604030504040204" pitchFamily="34" charset="-120"/>
              </a:rPr>
              <a:t>平均演算法是一種用於反覆區隔資料的簡單統計技術。不過，只有一種試探技術可用來選擇合適的群集數量。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44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/>
              <a:t>購物中心顧客分群</a:t>
            </a:r>
            <a:r>
              <a:rPr lang="en-US" altLang="zh-TW" dirty="0"/>
              <a:t>.</a:t>
            </a:r>
            <a:r>
              <a:rPr lang="en-US" altLang="zh-TW" dirty="0" err="1" smtClean="0"/>
              <a:t>ipynb</a:t>
            </a:r>
            <a:endParaRPr lang="en-US" altLang="zh-TW" dirty="0" smtClean="0"/>
          </a:p>
          <a:p>
            <a:pPr lvl="1"/>
            <a:r>
              <a:rPr lang="zh-TW" altLang="en-US" dirty="0"/>
              <a:t>人口密度</a:t>
            </a:r>
            <a:r>
              <a:rPr lang="en-US" altLang="zh-TW" dirty="0"/>
              <a:t>.</a:t>
            </a:r>
            <a:r>
              <a:rPr lang="en-US" altLang="zh-TW" dirty="0" err="1"/>
              <a:t>ipynb</a:t>
            </a:r>
            <a:endParaRPr lang="en-US" altLang="zh-TW" dirty="0" smtClean="0"/>
          </a:p>
          <a:p>
            <a:r>
              <a:rPr lang="zh-TW" altLang="en-US" dirty="0" smtClean="0"/>
              <a:t>資料集</a:t>
            </a:r>
            <a:endParaRPr lang="en-US" altLang="zh-TW" dirty="0" smtClean="0"/>
          </a:p>
          <a:p>
            <a:pPr lvl="1"/>
            <a:r>
              <a:rPr lang="en-US" altLang="zh-TW" dirty="0" err="1"/>
              <a:t>Mall_Customers</a:t>
            </a:r>
            <a:endParaRPr lang="en-US" altLang="zh-TW" dirty="0"/>
          </a:p>
          <a:p>
            <a:pPr lvl="1"/>
            <a:r>
              <a:rPr lang="en-US" altLang="zh-TW" dirty="0" smtClean="0"/>
              <a:t>Land</a:t>
            </a:r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4193" y="349250"/>
            <a:ext cx="4181475" cy="1476375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51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購物中心顧客分群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9786" y="1119346"/>
            <a:ext cx="4572000" cy="2762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4695" y="3004098"/>
            <a:ext cx="5095875" cy="27813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1138844" y="3557847"/>
            <a:ext cx="856211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4322618" y="5785398"/>
            <a:ext cx="307571" cy="49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904509" y="62761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顧客年收入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9506" y="30671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來店花費分數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6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9818" y="101693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為學習非監督式機器學習演算法，下載民國</a:t>
            </a:r>
            <a:r>
              <a:rPr lang="en-US" altLang="zh-TW" dirty="0" smtClean="0"/>
              <a:t>105</a:t>
            </a:r>
            <a:r>
              <a:rPr lang="zh-TW" altLang="en-US" dirty="0" smtClean="0"/>
              <a:t>年各鄉鎮市區人口密度資料集，並採用集群分析法</a:t>
            </a:r>
            <a:r>
              <a:rPr lang="en-US" altLang="zh-TW" dirty="0" smtClean="0"/>
              <a:t>(Cluster Analysis)</a:t>
            </a:r>
            <a:r>
              <a:rPr lang="zh-TW" altLang="en-US" dirty="0" smtClean="0"/>
              <a:t>，分析國內各鄉鎮</a:t>
            </a:r>
            <a:r>
              <a:rPr lang="en-US" altLang="zh-TW" dirty="0" smtClean="0"/>
              <a:t>105</a:t>
            </a:r>
            <a:r>
              <a:rPr lang="zh-TW" altLang="en-US" dirty="0" smtClean="0"/>
              <a:t>年底人口數與土地面積二個變數，是否會形成集群情況。經資料清理，資料共計</a:t>
            </a:r>
            <a:r>
              <a:rPr lang="en-US" altLang="zh-TW" dirty="0" smtClean="0"/>
              <a:t>369</a:t>
            </a:r>
            <a:r>
              <a:rPr lang="zh-TW" altLang="en-US" dirty="0" smtClean="0"/>
              <a:t>筆。研究採用</a:t>
            </a:r>
            <a:r>
              <a:rPr lang="en-US" altLang="zh-TW" dirty="0" smtClean="0"/>
              <a:t>K-means</a:t>
            </a:r>
            <a:r>
              <a:rPr lang="zh-TW" altLang="en-US" dirty="0" smtClean="0"/>
              <a:t>法，首先求算出</a:t>
            </a:r>
            <a:r>
              <a:rPr lang="en-US" altLang="zh-TW" dirty="0" smtClean="0"/>
              <a:t>k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(k=4)</a:t>
            </a:r>
            <a:r>
              <a:rPr lang="zh-TW" altLang="en-US" dirty="0" smtClean="0"/>
              <a:t>，再進行分析。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研究結果顯示國內土地最大的的區域，呈現出人口數較少情況</a:t>
            </a:r>
            <a:r>
              <a:rPr lang="en-US" altLang="zh-TW" dirty="0" smtClean="0"/>
              <a:t>(</a:t>
            </a:r>
            <a:r>
              <a:rPr lang="zh-TW" altLang="en-US" dirty="0" smtClean="0"/>
              <a:t>集群</a:t>
            </a:r>
            <a:r>
              <a:rPr lang="en-US" altLang="zh-TW" dirty="0" smtClean="0"/>
              <a:t>4)</a:t>
            </a:r>
            <a:r>
              <a:rPr lang="zh-TW" altLang="en-US" dirty="0" smtClean="0"/>
              <a:t>，集群</a:t>
            </a:r>
            <a:r>
              <a:rPr lang="en-US" altLang="zh-TW" dirty="0" smtClean="0"/>
              <a:t>3</a:t>
            </a:r>
            <a:r>
              <a:rPr lang="zh-TW" altLang="en-US" dirty="0" smtClean="0"/>
              <a:t>則顯示出近</a:t>
            </a:r>
            <a:r>
              <a:rPr lang="en-US" altLang="zh-TW" dirty="0" smtClean="0"/>
              <a:t>40</a:t>
            </a:r>
            <a:r>
              <a:rPr lang="zh-TW" altLang="en-US" dirty="0" smtClean="0"/>
              <a:t>萬的人口鄉鎮</a:t>
            </a:r>
            <a:r>
              <a:rPr lang="en-US" altLang="zh-TW" dirty="0" smtClean="0"/>
              <a:t>(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40</a:t>
            </a:r>
            <a:r>
              <a:rPr lang="zh-TW" altLang="en-US" dirty="0" smtClean="0"/>
              <a:t>萬人口有新北市板橋區、桃園市桃園區、新北市中和區、新北市新莊區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，卻僅使用不到</a:t>
            </a:r>
            <a:r>
              <a:rPr lang="en-US" altLang="zh-TW" dirty="0" smtClean="0"/>
              <a:t>250</a:t>
            </a:r>
            <a:r>
              <a:rPr lang="zh-TW" altLang="en-US" dirty="0" smtClean="0"/>
              <a:t>平方公里的土地。</a:t>
            </a:r>
          </a:p>
          <a:p>
            <a:r>
              <a:rPr lang="zh-TW" altLang="en-US" dirty="0" smtClean="0"/>
              <a:t>資料集來源：</a:t>
            </a:r>
            <a:r>
              <a:rPr lang="en-US" altLang="zh-TW" dirty="0" smtClean="0">
                <a:hlinkClick r:id="rId2"/>
              </a:rPr>
              <a:t>http://data.gov.tw/node/8410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3966" y="672811"/>
            <a:ext cx="4105275" cy="2686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3966" y="3885074"/>
            <a:ext cx="4010025" cy="2695575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44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5213" y="1296843"/>
            <a:ext cx="9144000" cy="1655762"/>
          </a:xfrm>
        </p:spPr>
        <p:txBody>
          <a:bodyPr/>
          <a:lstStyle/>
          <a:p>
            <a:pPr algn="l"/>
            <a:r>
              <a:rPr lang="en-US" altLang="zh-TW" dirty="0" smtClean="0"/>
              <a:t>K-Means </a:t>
            </a:r>
            <a:r>
              <a:rPr lang="zh-TW" altLang="en-US" dirty="0" smtClean="0"/>
              <a:t>是 </a:t>
            </a:r>
            <a:r>
              <a:rPr lang="en-US" altLang="zh-TW" dirty="0" err="1" smtClean="0"/>
              <a:t>JMacQueen</a:t>
            </a:r>
            <a:r>
              <a:rPr lang="en-US" altLang="zh-TW" dirty="0" smtClean="0"/>
              <a:t> </a:t>
            </a:r>
            <a:r>
              <a:rPr lang="zh-TW" altLang="en-US" dirty="0" smtClean="0"/>
              <a:t>於</a:t>
            </a:r>
            <a:r>
              <a:rPr lang="en-US" altLang="zh-TW" dirty="0" smtClean="0"/>
              <a:t>1967</a:t>
            </a:r>
            <a:r>
              <a:rPr lang="zh-TW" altLang="en-US" dirty="0" smtClean="0"/>
              <a:t>年所提出的分群演算法</a:t>
            </a:r>
            <a:r>
              <a:rPr lang="zh-TW" altLang="en-US" dirty="0" smtClean="0"/>
              <a:t>，其演算法需事前</a:t>
            </a:r>
            <a:r>
              <a:rPr lang="zh-TW" altLang="en-US" dirty="0" smtClean="0"/>
              <a:t>設定群集的數量 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，然後找尋下列公式的極小值，以達到分群的最佳化之目的。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8629" y="2074321"/>
            <a:ext cx="2505075" cy="9334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80902" y="3616036"/>
            <a:ext cx="90973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1.</a:t>
            </a:r>
            <a:r>
              <a:rPr lang="zh-TW" altLang="en-US" dirty="0" smtClean="0"/>
              <a:t>隨機指派群集中心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例如設定</a:t>
            </a:r>
            <a:r>
              <a:rPr lang="en-US" altLang="zh-TW" dirty="0" smtClean="0"/>
              <a:t>k=3</a:t>
            </a:r>
          </a:p>
          <a:p>
            <a:endParaRPr lang="en-US" altLang="zh-TW" dirty="0"/>
          </a:p>
          <a:p>
            <a:r>
              <a:rPr lang="en-US" altLang="zh-TW" dirty="0" smtClean="0"/>
              <a:t> 2.</a:t>
            </a:r>
            <a:r>
              <a:rPr lang="zh-TW" altLang="en-US" dirty="0" smtClean="0"/>
              <a:t>將群集中心附近</a:t>
            </a:r>
            <a:r>
              <a:rPr lang="zh-TW" altLang="en-US" dirty="0"/>
              <a:t>的點根據與</a:t>
            </a:r>
            <a:r>
              <a:rPr lang="zh-TW" altLang="en-US" dirty="0" smtClean="0"/>
              <a:t>這</a:t>
            </a:r>
            <a:r>
              <a:rPr lang="en-US" altLang="zh-TW" dirty="0"/>
              <a:t>3</a:t>
            </a:r>
            <a:r>
              <a:rPr lang="zh-TW" altLang="en-US" dirty="0" smtClean="0"/>
              <a:t>個中</a:t>
            </a:r>
            <a:r>
              <a:rPr lang="zh-TW" altLang="en-US" dirty="0"/>
              <a:t>⼼點的距離分配到</a:t>
            </a:r>
            <a:r>
              <a:rPr lang="zh-TW" altLang="en-US" dirty="0" smtClean="0"/>
              <a:t>這</a:t>
            </a:r>
            <a:r>
              <a:rPr lang="en-US" altLang="zh-TW" dirty="0"/>
              <a:t>3</a:t>
            </a:r>
            <a:r>
              <a:rPr lang="zh-TW" altLang="en-US" dirty="0" smtClean="0"/>
              <a:t>群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產生初始群集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並重新計</a:t>
            </a:r>
            <a:br>
              <a:rPr lang="zh-TW" altLang="en-US" dirty="0"/>
            </a:br>
            <a:r>
              <a:rPr lang="zh-TW" altLang="en-US" dirty="0"/>
              <a:t>算中⼼</a:t>
            </a:r>
            <a:r>
              <a:rPr lang="zh-TW" altLang="en-US" dirty="0" smtClean="0"/>
              <a:t>點，並重覆此步驟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收斂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不再變動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zh-TW" altLang="en-US" dirty="0"/>
              <a:t>得到與各集群中⼼點距離和最⼩值</a:t>
            </a:r>
            <a:r>
              <a:rPr lang="zh-TW" altLang="en-US" dirty="0" smtClean="0"/>
              <a:t> 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6458" y="3113340"/>
            <a:ext cx="1894551" cy="12165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2141" y="3108736"/>
            <a:ext cx="1919382" cy="12795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5339" y="4832566"/>
            <a:ext cx="1468755" cy="9570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7363" y="5789612"/>
            <a:ext cx="1844778" cy="51226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3377" y="212196"/>
            <a:ext cx="25250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K-Means </a:t>
            </a:r>
            <a:endParaRPr lang="zh-TW" altLang="en-US" sz="4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8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1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Choose the number K of clusters: K=2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5" name="圖片 4" descr="D1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273" y="2263948"/>
            <a:ext cx="5740400" cy="4025900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2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Select at random K points, the </a:t>
            </a:r>
            <a:r>
              <a:rPr lang="en-US" altLang="zh-TW" dirty="0" err="1" smtClean="0"/>
              <a:t>centroids</a:t>
            </a:r>
            <a:r>
              <a:rPr lang="en-US" altLang="zh-TW" dirty="0" smtClean="0"/>
              <a:t> (not necessarily from your dataset)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5" name="圖片 4" descr="D1-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3458" y="2654646"/>
            <a:ext cx="5740400" cy="4025900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3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Assign each data point to the closest </a:t>
            </a:r>
            <a:r>
              <a:rPr lang="en-US" altLang="zh-TW" dirty="0" err="1" smtClean="0"/>
              <a:t>centroids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 That forms K clusters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6" name="圖片 5" descr="D1-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7080" y="2629709"/>
            <a:ext cx="5740400" cy="4025900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4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Compute and place the new </a:t>
            </a:r>
            <a:r>
              <a:rPr lang="en-US" altLang="zh-TW" dirty="0" err="1" smtClean="0"/>
              <a:t>centroid</a:t>
            </a:r>
            <a:r>
              <a:rPr lang="en-US" altLang="zh-TW" dirty="0" smtClean="0"/>
              <a:t> of each cluster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 descr="D1-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8767" y="2355388"/>
            <a:ext cx="5740400" cy="4025900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5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Reassign each data point to the new closest </a:t>
            </a:r>
            <a:r>
              <a:rPr lang="en-US" altLang="zh-TW" dirty="0" err="1" smtClean="0"/>
              <a:t>centroid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en-US" altLang="zh-TW" dirty="0" smtClean="0"/>
              <a:t>	If any reassignment took place, go to STEP 4, otherwise go to FIN.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6" name="圖片 5" descr="D1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7730" y="3185206"/>
            <a:ext cx="4213720" cy="2955197"/>
          </a:xfrm>
          <a:prstGeom prst="rect">
            <a:avLst/>
          </a:prstGeom>
        </p:spPr>
      </p:pic>
      <p:pic>
        <p:nvPicPr>
          <p:cNvPr id="7" name="圖片 6" descr="D1-0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8753" y="3185206"/>
            <a:ext cx="4213720" cy="2955197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278582" y="4305993"/>
            <a:ext cx="822960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4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Compute and place the new </a:t>
            </a:r>
            <a:r>
              <a:rPr lang="en-US" altLang="zh-TW" dirty="0" err="1" smtClean="0"/>
              <a:t>centroid</a:t>
            </a:r>
            <a:r>
              <a:rPr lang="en-US" altLang="zh-TW" dirty="0" smtClean="0"/>
              <a:t> of each cluster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5" name="圖片 4" descr="D1-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3458" y="2488392"/>
            <a:ext cx="5740400" cy="4025900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臺北商業大學資訊管理系機器學習與深度學習課程講義     許晉龍 老師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3FC3-3944-4611-86FB-28841644EAC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1005</Words>
  <Application>Microsoft Office PowerPoint</Application>
  <PresentationFormat>寬螢幕</PresentationFormat>
  <Paragraphs>121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AdobeHebrew-Regular</vt:lpstr>
      <vt:lpstr>PingFangTC-Regular-Identity-H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非監督式機器學習演算法  集群分析法(Cluster Analysis) </vt:lpstr>
      <vt:lpstr>Cluster Analysis</vt:lpstr>
      <vt:lpstr>PowerPoint 簡報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初始中心點 ?</vt:lpstr>
      <vt:lpstr>PowerPoint 簡報</vt:lpstr>
      <vt:lpstr>進階優化 K-means++</vt:lpstr>
      <vt:lpstr>How can we choose a "good" K for K-means clustering?</vt:lpstr>
      <vt:lpstr>K = 1</vt:lpstr>
      <vt:lpstr>K = 2</vt:lpstr>
      <vt:lpstr>The Elbow Method</vt:lpstr>
      <vt:lpstr>How can we choose a "good" K for K-means clustering?</vt:lpstr>
      <vt:lpstr>clustering algorithms</vt:lpstr>
      <vt:lpstr>Conclusion</vt:lpstr>
      <vt:lpstr>實作時間</vt:lpstr>
      <vt:lpstr>購物中心顧客分群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alung</dc:creator>
  <cp:lastModifiedBy>alung</cp:lastModifiedBy>
  <cp:revision>68</cp:revision>
  <dcterms:created xsi:type="dcterms:W3CDTF">2018-02-05T06:23:56Z</dcterms:created>
  <dcterms:modified xsi:type="dcterms:W3CDTF">2018-09-29T04:43:30Z</dcterms:modified>
</cp:coreProperties>
</file>