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66" r:id="rId6"/>
    <p:sldId id="258" r:id="rId7"/>
    <p:sldId id="259" r:id="rId8"/>
    <p:sldId id="267" r:id="rId9"/>
    <p:sldId id="269" r:id="rId10"/>
    <p:sldId id="270" r:id="rId11"/>
    <p:sldId id="271" r:id="rId12"/>
    <p:sldId id="272" r:id="rId13"/>
    <p:sldId id="276" r:id="rId14"/>
    <p:sldId id="277" r:id="rId15"/>
    <p:sldId id="273" r:id="rId16"/>
    <p:sldId id="274" r:id="rId17"/>
    <p:sldId id="268"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varScale="1">
        <p:scale>
          <a:sx n="78" d="100"/>
          <a:sy n="78" d="100"/>
        </p:scale>
        <p:origin x="1392" y="6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12/6/2022</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12/6/2022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extLst>
      <p:ext uri="{BB962C8B-B14F-4D97-AF65-F5344CB8AC3E}">
        <p14:creationId xmlns:p14="http://schemas.microsoft.com/office/powerpoint/2010/main" val="72641148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extLst>
      <p:ext uri="{BB962C8B-B14F-4D97-AF65-F5344CB8AC3E}">
        <p14:creationId xmlns:p14="http://schemas.microsoft.com/office/powerpoint/2010/main" val="316100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304452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3532550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6105156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12/6/2022</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21.jp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Project Progress Review </a:t>
            </a:r>
            <a:endParaRPr lang="en-US" b="0" dirty="0"/>
          </a:p>
        </p:txBody>
      </p:sp>
      <p:sp>
        <p:nvSpPr>
          <p:cNvPr id="3" name="Rectangle 2"/>
          <p:cNvSpPr>
            <a:spLocks noGrp="1"/>
          </p:cNvSpPr>
          <p:nvPr>
            <p:ph type="subTitle" idx="1"/>
          </p:nvPr>
        </p:nvSpPr>
        <p:spPr>
          <a:xfrm>
            <a:off x="1524000" y="3389334"/>
            <a:ext cx="6705600" cy="798534"/>
          </a:xfrm>
        </p:spPr>
        <p:txBody>
          <a:bodyPr>
            <a:normAutofit/>
          </a:bodyPr>
          <a:lstStyle/>
          <a:p>
            <a:pPr algn="r"/>
            <a:r>
              <a:rPr lang="en-US" sz="3200" dirty="0"/>
              <a:t>Road Traffic  Management System</a:t>
            </a:r>
          </a:p>
        </p:txBody>
      </p:sp>
      <p:sp>
        <p:nvSpPr>
          <p:cNvPr id="4" name="Rectangle 2"/>
          <p:cNvSpPr txBox="1">
            <a:spLocks/>
          </p:cNvSpPr>
          <p:nvPr/>
        </p:nvSpPr>
        <p:spPr>
          <a:xfrm>
            <a:off x="2895600" y="4187868"/>
            <a:ext cx="5181600" cy="2401866"/>
          </a:xfrm>
          <a:prstGeom prst="rect">
            <a:avLst/>
          </a:prstGeom>
          <a:noFill/>
        </p:spPr>
        <p:txBody>
          <a:bodyPr vert="horz" anchor="t">
            <a:normAutofit fontScale="62500" lnSpcReduction="20000"/>
          </a:bodyPr>
          <a:lstStyle>
            <a:lvl1pPr marL="0" marR="36576" indent="0" algn="l" rtl="0" eaLnBrk="1" latinLnBrk="0" hangingPunct="1">
              <a:spcBef>
                <a:spcPts val="0"/>
              </a:spcBef>
              <a:spcAft>
                <a:spcPts val="1000"/>
              </a:spcAft>
              <a:buClr>
                <a:schemeClr val="accent1"/>
              </a:buClr>
              <a:buSzPct val="80000"/>
              <a:buFont typeface="Arial" panose="020B0604020202020204" pitchFamily="34" charset="0"/>
              <a:buNone/>
              <a:defRPr sz="2800" kern="1200">
                <a:ln>
                  <a:noFill/>
                </a:ln>
                <a:solidFill>
                  <a:schemeClr val="bg2">
                    <a:lumMod val="75000"/>
                    <a:lumOff val="25000"/>
                  </a:schemeClr>
                </a:solidFill>
                <a:latin typeface="+mn-lt"/>
                <a:ea typeface="+mn-ea"/>
                <a:cs typeface="+mn-cs"/>
              </a:defRPr>
            </a:lvl1pPr>
            <a:lvl2pPr marL="457200" indent="0" algn="ctr"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914400" indent="0" algn="ctr"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3716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8288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9pPr>
          </a:lstStyle>
          <a:p>
            <a:pPr algn="ctr"/>
            <a:r>
              <a:rPr lang="en-US" i="1" u="sng" dirty="0"/>
              <a:t>By:</a:t>
            </a:r>
          </a:p>
          <a:p>
            <a:pPr algn="ctr"/>
            <a:r>
              <a:rPr lang="en-US" dirty="0"/>
              <a:t>Traffic 24 Team</a:t>
            </a:r>
          </a:p>
          <a:p>
            <a:pPr algn="ctr"/>
            <a:r>
              <a:rPr lang="en-US" i="1" u="sng" dirty="0"/>
              <a:t>Members</a:t>
            </a:r>
          </a:p>
          <a:p>
            <a:pPr algn="ctr"/>
            <a:r>
              <a:rPr lang="en-US" dirty="0"/>
              <a:t>M.M. Irfan       (S92065814).</a:t>
            </a:r>
          </a:p>
          <a:p>
            <a:pPr algn="ctr"/>
            <a:r>
              <a:rPr lang="en-US" dirty="0"/>
              <a:t>P. </a:t>
            </a:r>
            <a:r>
              <a:rPr lang="en-US" dirty="0" err="1"/>
              <a:t>Komathy</a:t>
            </a:r>
            <a:r>
              <a:rPr lang="en-US" dirty="0"/>
              <a:t>      (S92065503).</a:t>
            </a:r>
          </a:p>
          <a:p>
            <a:pPr algn="ctr"/>
            <a:r>
              <a:rPr lang="en-US" dirty="0"/>
              <a:t>P. </a:t>
            </a:r>
            <a:r>
              <a:rPr lang="en-US" dirty="0" err="1"/>
              <a:t>Pirathapan</a:t>
            </a:r>
            <a:r>
              <a:rPr lang="en-US" dirty="0"/>
              <a:t>   (S92068465).</a:t>
            </a:r>
          </a:p>
          <a:p>
            <a:pPr algn="ctr"/>
            <a:r>
              <a:rPr lang="en-US" dirty="0"/>
              <a:t>S. </a:t>
            </a:r>
            <a:r>
              <a:rPr lang="en-US" dirty="0" err="1"/>
              <a:t>Thanujan</a:t>
            </a:r>
            <a:r>
              <a:rPr lang="en-US" dirty="0"/>
              <a:t>      (S18007700).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A5D5-95FF-034A-37C9-561E138C6AC1}"/>
              </a:ext>
            </a:extLst>
          </p:cNvPr>
          <p:cNvSpPr>
            <a:spLocks noGrp="1"/>
          </p:cNvSpPr>
          <p:nvPr>
            <p:ph type="title"/>
          </p:nvPr>
        </p:nvSpPr>
        <p:spPr>
          <a:xfrm>
            <a:off x="477175" y="152400"/>
            <a:ext cx="4876800" cy="1088501"/>
          </a:xfrm>
        </p:spPr>
        <p:txBody>
          <a:bodyPr/>
          <a:lstStyle/>
          <a:p>
            <a:pPr marL="0" marR="0" lvl="0" indent="-384048" defTabSz="914400" rtl="0" eaLnBrk="1" fontAlgn="auto" latinLnBrk="0" hangingPunct="1">
              <a:lnSpc>
                <a:spcPct val="150000"/>
              </a:lnSpc>
              <a:spcBef>
                <a:spcPts val="0"/>
              </a:spcBef>
              <a:spcAft>
                <a:spcPts val="0"/>
              </a:spcAft>
              <a:tabLst/>
              <a:defRPr/>
            </a:pPr>
            <a:r>
              <a:rPr kumimoji="0" lang="en-US" sz="3200" b="1"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Arial" panose="020B0604020202020204" pitchFamily="34" charset="0"/>
              </a:rPr>
              <a:t>Functional Requirements</a:t>
            </a:r>
            <a:br>
              <a:rPr kumimoji="0" lang="en-US" sz="600" b="0" i="0" u="none" strike="noStrike" kern="1200" cap="none" spc="0" normalizeH="0" baseline="0" noProof="0" dirty="0">
                <a:ln>
                  <a:noFill/>
                </a:ln>
                <a:solidFill>
                  <a:srgbClr val="262626"/>
                </a:solidFill>
                <a:effectLst/>
                <a:uLnTx/>
                <a:uFillTx/>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AD49B9F-F9F0-B017-2857-16B4CDF7BBF9}"/>
              </a:ext>
            </a:extLst>
          </p:cNvPr>
          <p:cNvSpPr>
            <a:spLocks noGrp="1"/>
          </p:cNvSpPr>
          <p:nvPr>
            <p:ph idx="1"/>
          </p:nvPr>
        </p:nvSpPr>
        <p:spPr>
          <a:xfrm>
            <a:off x="457200" y="914400"/>
            <a:ext cx="8229600" cy="5867400"/>
          </a:xfrm>
        </p:spPr>
        <p:txBody>
          <a:bodyPr>
            <a:normAutofit fontScale="25000" lnSpcReduction="20000"/>
          </a:bodyPr>
          <a:lstStyle/>
          <a:p>
            <a:pPr marL="0" marR="0" indent="0" algn="just">
              <a:lnSpc>
                <a:spcPct val="150000"/>
              </a:lnSpc>
              <a:spcBef>
                <a:spcPts val="0"/>
              </a:spcBef>
              <a:spcAft>
                <a:spcPts val="0"/>
              </a:spcAft>
              <a:buNone/>
            </a:pPr>
            <a:r>
              <a:rPr lang="en-US" sz="4800" dirty="0">
                <a:solidFill>
                  <a:srgbClr val="242424"/>
                </a:solidFill>
                <a:effectLst/>
                <a:latin typeface="Times New Roman" panose="02020603050405020304" pitchFamily="18" charset="0"/>
                <a:ea typeface="Calibri" panose="020F0502020204030204" pitchFamily="34" charset="0"/>
                <a:cs typeface="Arial" panose="020B0604020202020204" pitchFamily="34" charset="0"/>
              </a:rPr>
              <a:t>Functional requirements specify that the functionality of the system. In a software development environment the system’s perspective the software functionality that developers must build into the product to enable users to accomplish their tasks.</a:t>
            </a:r>
            <a:endParaRPr lang="en-US" sz="4800" dirty="0">
              <a:solidFill>
                <a:srgbClr val="242424"/>
              </a:solidFill>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solidFill>
                  <a:srgbClr val="242424"/>
                </a:solidFill>
                <a:effectLst/>
                <a:latin typeface="Times New Roman" panose="02020603050405020304" pitchFamily="18" charset="0"/>
                <a:ea typeface="Calibri" panose="020F0502020204030204" pitchFamily="34" charset="0"/>
                <a:cs typeface="Arial" panose="020B0604020202020204" pitchFamily="34" charset="0"/>
              </a:rPr>
              <a:t>The system will show the traffics on a road graphically.</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solidFill>
                  <a:srgbClr val="242424"/>
                </a:solidFill>
                <a:effectLst/>
                <a:latin typeface="Times New Roman" panose="02020603050405020304" pitchFamily="18" charset="0"/>
                <a:ea typeface="Calibri" panose="020F0502020204030204" pitchFamily="34" charset="0"/>
                <a:cs typeface="Arial" panose="020B0604020202020204" pitchFamily="34" charset="0"/>
              </a:rPr>
              <a:t>The System have capability to enter the type of vehicle for specific way or should give priority to according to given type of vehicle.</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solidFill>
                  <a:srgbClr val="242424"/>
                </a:solidFill>
                <a:effectLst/>
                <a:latin typeface="Times New Roman" panose="02020603050405020304" pitchFamily="18" charset="0"/>
                <a:ea typeface="Calibri" panose="020F0502020204030204" pitchFamily="34" charset="0"/>
                <a:cs typeface="Arial" panose="020B0604020202020204" pitchFamily="34" charset="0"/>
              </a:rPr>
              <a:t>System should measure density of traffic.</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solidFill>
                  <a:srgbClr val="242424"/>
                </a:solidFill>
                <a:effectLst/>
                <a:latin typeface="Times New Roman" panose="02020603050405020304" pitchFamily="18" charset="0"/>
                <a:ea typeface="Calibri" panose="020F0502020204030204" pitchFamily="34" charset="0"/>
                <a:cs typeface="Arial" panose="020B0604020202020204" pitchFamily="34" charset="0"/>
              </a:rPr>
              <a:t>System allow which way traffic will go by. </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solidFill>
                  <a:srgbClr val="242424"/>
                </a:solidFill>
                <a:effectLst/>
                <a:latin typeface="Times New Roman" panose="02020603050405020304" pitchFamily="18" charset="0"/>
                <a:ea typeface="Calibri" panose="020F0502020204030204" pitchFamily="34" charset="0"/>
                <a:cs typeface="Arial" panose="020B0604020202020204" pitchFamily="34" charset="0"/>
              </a:rPr>
              <a:t>System should have ability to reduce traffic jam. </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Register new User account</a:t>
            </a:r>
            <a:r>
              <a:rPr lang="en-US" sz="4800" b="1" dirty="0">
                <a:effectLst/>
                <a:latin typeface="Times New Roman" panose="02020603050405020304" pitchFamily="18" charset="0"/>
                <a:ea typeface="Calibri" panose="020F0502020204030204" pitchFamily="34" charset="0"/>
                <a:cs typeface="Arial" panose="020B0604020202020204" pitchFamily="34" charset="0"/>
              </a:rPr>
              <a:t>.</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The register User must be familiar with the </a:t>
            </a:r>
            <a:r>
              <a:rPr lang="en-US" sz="4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Road traffic management system</a:t>
            </a:r>
            <a:r>
              <a:rPr lang="en-US" sz="4800" dirty="0">
                <a:effectLst/>
                <a:latin typeface="Times New Roman" panose="02020603050405020304" pitchFamily="18" charset="0"/>
                <a:ea typeface="Calibri" panose="020F0502020204030204" pitchFamily="34" charset="0"/>
                <a:cs typeface="Arial" panose="020B0604020202020204" pitchFamily="34" charset="0"/>
              </a:rPr>
              <a:t>. </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System must be able to verify personal information.</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User Login. </a:t>
            </a:r>
            <a:endParaRPr lang="en-US" sz="56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Username is provided when they register.</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The system must only allow user with valid username and password to enter the system.</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The system performs authorization process which decides what user level can access. </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80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Update profile.</a:t>
            </a:r>
            <a:endParaRPr lang="en-US" sz="5600" b="1"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Input Name in characters, email and password in alpha numeric value, mobile number profile picture, date of birth Processing Storing the values entered, in the database</a:t>
            </a:r>
            <a:r>
              <a:rPr lang="en-US" sz="4800" dirty="0">
                <a:latin typeface="Calibri" panose="020F0502020204030204" pitchFamily="34" charset="0"/>
                <a:ea typeface="Calibri" panose="020F0502020204030204" pitchFamily="34" charset="0"/>
                <a:cs typeface="Arial" panose="020B0604020202020204" pitchFamily="34" charset="0"/>
              </a:rPr>
              <a:t> </a:t>
            </a:r>
            <a:r>
              <a:rPr lang="en-US" sz="4800" dirty="0">
                <a:effectLst/>
                <a:latin typeface="Times New Roman" panose="02020603050405020304" pitchFamily="18" charset="0"/>
                <a:ea typeface="Calibri" panose="020F0502020204030204" pitchFamily="34" charset="0"/>
                <a:cs typeface="Arial" panose="020B0604020202020204" pitchFamily="34" charset="0"/>
              </a:rPr>
              <a:t>Output Confirmation message profile updated successfully.</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User Logout.</a:t>
            </a:r>
            <a:endParaRPr lang="en-US" sz="5600" dirty="0">
              <a:effectLst/>
              <a:latin typeface="Calibri" panose="020F0502020204030204" pitchFamily="34" charset="0"/>
              <a:ea typeface="Calibri" panose="020F0502020204030204" pitchFamily="34" charset="0"/>
              <a:cs typeface="Arial" panose="020B0604020202020204" pitchFamily="34" charset="0"/>
            </a:endParaRPr>
          </a:p>
          <a:p>
            <a:pPr marL="571500" marR="0" lvl="0" indent="-5715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The user must be able to logout after they finished system.</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2242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4024-DEB4-2949-34D8-ECE804915687}"/>
              </a:ext>
            </a:extLst>
          </p:cNvPr>
          <p:cNvSpPr>
            <a:spLocks noGrp="1"/>
          </p:cNvSpPr>
          <p:nvPr>
            <p:ph type="title"/>
          </p:nvPr>
        </p:nvSpPr>
        <p:spPr>
          <a:xfrm>
            <a:off x="457200" y="228600"/>
            <a:ext cx="4876800" cy="990600"/>
          </a:xfrm>
        </p:spPr>
        <p:txBody>
          <a:bodyPr/>
          <a:lstStyle/>
          <a:p>
            <a:pPr marL="0" marR="0" lvl="0" indent="-384048" defTabSz="914400" rtl="0" eaLnBrk="1" fontAlgn="auto" latinLnBrk="0" hangingPunct="1">
              <a:lnSpc>
                <a:spcPct val="150000"/>
              </a:lnSpc>
              <a:spcBef>
                <a:spcPts val="0"/>
              </a:spcBef>
              <a:spcAft>
                <a:spcPts val="0"/>
              </a:spcAft>
              <a:tabLst/>
              <a:defRPr/>
            </a:pPr>
            <a:r>
              <a:rPr kumimoji="0" lang="en-US" sz="2800" b="1"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Arial" panose="020B0604020202020204" pitchFamily="34" charset="0"/>
              </a:rPr>
              <a:t>Non Functional Requirements</a:t>
            </a:r>
            <a:br>
              <a:rPr kumimoji="0" lang="en-US" sz="2800" b="0" i="0" u="none" strike="noStrike" kern="1200" cap="none" spc="0" normalizeH="0" baseline="0" noProof="0" dirty="0">
                <a:ln>
                  <a:noFill/>
                </a:ln>
                <a:solidFill>
                  <a:srgbClr val="262626"/>
                </a:solidFill>
                <a:effectLst/>
                <a:uLnTx/>
                <a:uFillTx/>
                <a:latin typeface="Calibri" panose="020F0502020204030204" pitchFamily="34" charset="0"/>
                <a:ea typeface="Calibri" panose="020F0502020204030204" pitchFamily="34" charset="0"/>
                <a:cs typeface="Arial" panose="020B0604020202020204" pitchFamily="34" charset="0"/>
              </a:rPr>
            </a:br>
            <a:endParaRPr lang="en-US" sz="2800" dirty="0"/>
          </a:p>
        </p:txBody>
      </p:sp>
      <p:sp>
        <p:nvSpPr>
          <p:cNvPr id="3" name="Content Placeholder 2">
            <a:extLst>
              <a:ext uri="{FF2B5EF4-FFF2-40B4-BE49-F238E27FC236}">
                <a16:creationId xmlns:a16="http://schemas.microsoft.com/office/drawing/2014/main" id="{15180A8B-0AE9-2B72-7438-70ECF49B973E}"/>
              </a:ext>
            </a:extLst>
          </p:cNvPr>
          <p:cNvSpPr>
            <a:spLocks noGrp="1"/>
          </p:cNvSpPr>
          <p:nvPr>
            <p:ph idx="1"/>
          </p:nvPr>
        </p:nvSpPr>
        <p:spPr>
          <a:xfrm>
            <a:off x="457200" y="838200"/>
            <a:ext cx="8229600" cy="6019800"/>
          </a:xfrm>
        </p:spPr>
        <p:txBody>
          <a:bodyPr>
            <a:normAutofit fontScale="25000" lnSpcReduction="20000"/>
          </a:bodyPr>
          <a:lstStyle/>
          <a:p>
            <a:pPr marL="0" marR="0" indent="0" algn="just">
              <a:lnSpc>
                <a:spcPct val="150000"/>
              </a:lnSpc>
              <a:spcBef>
                <a:spcPts val="0"/>
              </a:spcBef>
              <a:spcAft>
                <a:spcPts val="0"/>
              </a:spcAft>
              <a:buNone/>
            </a:pPr>
            <a:r>
              <a:rPr lang="en-US" sz="3600" b="1" dirty="0">
                <a:effectLst/>
                <a:latin typeface="Times New Roman" panose="02020603050405020304"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Non-functional requirement play a significant role in the development of the system. If nit captured properly, the system may not fulfill some    of the basic business needs.</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4800" dirty="0">
                <a:effectLst/>
                <a:latin typeface="Times New Roman" panose="02020603050405020304" pitchFamily="18" charset="0"/>
                <a:ea typeface="Calibri" panose="020F0502020204030204" pitchFamily="34" charset="0"/>
                <a:cs typeface="Arial" panose="020B0604020202020204" pitchFamily="34" charset="0"/>
              </a:rPr>
              <a:t>  </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Availability</a:t>
            </a:r>
            <a:endParaRPr lang="en-US" sz="5600" dirty="0">
              <a:effectLst/>
              <a:latin typeface="Calibri" panose="020F0502020204030204" pitchFamily="34" charset="0"/>
              <a:ea typeface="Calibri" panose="020F0502020204030204" pitchFamily="34" charset="0"/>
              <a:cs typeface="Arial" panose="020B0604020202020204" pitchFamily="34" charset="0"/>
            </a:endParaRPr>
          </a:p>
          <a:p>
            <a:pPr marL="685800" marR="0" lvl="0" indent="-6858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System should be available every time and on every window it should support.</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4800" dirty="0">
                <a:effectLst/>
                <a:latin typeface="Times New Roman" panose="02020603050405020304" pitchFamily="18" charset="0"/>
                <a:ea typeface="Calibri" panose="020F0502020204030204" pitchFamily="34" charset="0"/>
                <a:cs typeface="Arial" panose="020B0604020202020204" pitchFamily="34" charset="0"/>
              </a:rPr>
              <a:t> </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Reliability</a:t>
            </a:r>
            <a:endParaRPr lang="en-US" sz="5600" dirty="0">
              <a:effectLst/>
              <a:latin typeface="Calibri" panose="020F0502020204030204" pitchFamily="34" charset="0"/>
              <a:ea typeface="Calibri" panose="020F0502020204030204" pitchFamily="34" charset="0"/>
              <a:cs typeface="Arial" panose="020B0604020202020204" pitchFamily="34" charset="0"/>
            </a:endParaRPr>
          </a:p>
          <a:p>
            <a:pPr marL="685800" marR="0" lvl="0" indent="-6858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System should he reliable enough to satisfactorily the performance</a:t>
            </a:r>
            <a:r>
              <a:rPr lang="en-US" sz="4400" dirty="0">
                <a:effectLst/>
                <a:latin typeface="Times New Roman" panose="02020603050405020304" pitchFamily="18" charset="0"/>
                <a:ea typeface="Calibri" panose="020F0502020204030204" pitchFamily="34" charset="0"/>
                <a:cs typeface="Arial" panose="020B0604020202020204" pitchFamily="34" charset="0"/>
              </a:rPr>
              <a:t>.</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4400" dirty="0">
                <a:effectLst/>
                <a:latin typeface="Times New Roman" panose="02020603050405020304" pitchFamily="18"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Supportability</a:t>
            </a:r>
            <a:endParaRPr lang="en-US" sz="5600" dirty="0">
              <a:effectLst/>
              <a:latin typeface="Calibri" panose="020F0502020204030204" pitchFamily="34" charset="0"/>
              <a:ea typeface="Calibri" panose="020F0502020204030204" pitchFamily="34" charset="0"/>
              <a:cs typeface="Arial" panose="020B0604020202020204" pitchFamily="34" charset="0"/>
            </a:endParaRPr>
          </a:p>
          <a:p>
            <a:pPr marL="685800" marR="0" lvl="0" indent="-6858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It should provide support to user to easily access all the pages without much effort and it should be capable to update and maintain in future.</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4400" dirty="0">
                <a:effectLst/>
                <a:latin typeface="Times New Roman" panose="02020603050405020304" pitchFamily="18"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Maintainability</a:t>
            </a:r>
            <a:endParaRPr lang="en-US" sz="5600" dirty="0">
              <a:effectLst/>
              <a:latin typeface="Calibri" panose="020F0502020204030204" pitchFamily="34" charset="0"/>
              <a:ea typeface="Calibri" panose="020F0502020204030204" pitchFamily="34" charset="0"/>
              <a:cs typeface="Arial" panose="020B0604020202020204" pitchFamily="34" charset="0"/>
            </a:endParaRPr>
          </a:p>
          <a:p>
            <a:pPr marL="685800" marR="0" lvl="0" indent="-6858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System should be easily maintainable. It should be flexible enough tis stand with change and exceptions. The system should also handle new requirements. It should have capability to maintain in new environment.</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4800" dirty="0">
                <a:effectLst/>
                <a:latin typeface="Times New Roman" panose="02020603050405020304" pitchFamily="18" charset="0"/>
                <a:ea typeface="Calibri" panose="020F0502020204030204" pitchFamily="34" charset="0"/>
                <a:cs typeface="Arial" panose="020B0604020202020204" pitchFamily="34" charset="0"/>
              </a:rPr>
              <a:t> </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Usability</a:t>
            </a:r>
            <a:endParaRPr lang="en-US" sz="5600" dirty="0">
              <a:effectLst/>
              <a:latin typeface="Calibri" panose="020F0502020204030204" pitchFamily="34" charset="0"/>
              <a:ea typeface="Calibri" panose="020F0502020204030204" pitchFamily="34" charset="0"/>
              <a:cs typeface="Arial" panose="020B0604020202020204" pitchFamily="34" charset="0"/>
            </a:endParaRPr>
          </a:p>
          <a:p>
            <a:pPr marL="685800" marR="0" lvl="0" indent="-6858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System should be user friendly and should provide informative error message to inform user when something goes wrong.</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4400" dirty="0">
                <a:effectLst/>
                <a:latin typeface="Times New Roman" panose="02020603050405020304" pitchFamily="18"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0"/>
              </a:spcAft>
              <a:buNone/>
            </a:pPr>
            <a:r>
              <a:rPr lang="en-US" sz="5600" b="1" dirty="0">
                <a:effectLst/>
                <a:latin typeface="Times New Roman" panose="02020603050405020304" pitchFamily="18" charset="0"/>
                <a:ea typeface="Calibri" panose="020F0502020204030204" pitchFamily="34" charset="0"/>
                <a:cs typeface="Arial" panose="020B0604020202020204" pitchFamily="34" charset="0"/>
              </a:rPr>
              <a:t>Security</a:t>
            </a:r>
            <a:endParaRPr lang="en-US" sz="5600" dirty="0">
              <a:effectLst/>
              <a:latin typeface="Calibri" panose="020F0502020204030204" pitchFamily="34" charset="0"/>
              <a:ea typeface="Calibri" panose="020F0502020204030204" pitchFamily="34" charset="0"/>
              <a:cs typeface="Arial" panose="020B0604020202020204" pitchFamily="34" charset="0"/>
            </a:endParaRPr>
          </a:p>
          <a:p>
            <a:pPr marL="685800" marR="0" lvl="0" indent="-685800" algn="just">
              <a:lnSpc>
                <a:spcPct val="150000"/>
              </a:lnSpc>
              <a:spcBef>
                <a:spcPts val="0"/>
              </a:spcBef>
              <a:spcAft>
                <a:spcPts val="0"/>
              </a:spcAft>
            </a:pPr>
            <a:r>
              <a:rPr lang="en-US" sz="4800" dirty="0">
                <a:effectLst/>
                <a:latin typeface="Times New Roman" panose="02020603050405020304" pitchFamily="18" charset="0"/>
                <a:ea typeface="Calibri" panose="020F0502020204030204" pitchFamily="34" charset="0"/>
                <a:cs typeface="Arial" panose="020B0604020202020204" pitchFamily="34" charset="0"/>
              </a:rPr>
              <a:t>Security is the main issue. System should be safe and ensure the security. It will ensure secure transfer of data.</a:t>
            </a:r>
            <a:endParaRPr lang="en-US" sz="4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6170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DD0F-96D0-E3E1-BBF5-0ACF3F689347}"/>
              </a:ext>
            </a:extLst>
          </p:cNvPr>
          <p:cNvSpPr>
            <a:spLocks noGrp="1"/>
          </p:cNvSpPr>
          <p:nvPr>
            <p:ph type="title"/>
          </p:nvPr>
        </p:nvSpPr>
        <p:spPr>
          <a:xfrm>
            <a:off x="228600" y="1"/>
            <a:ext cx="4953000" cy="1066800"/>
          </a:xfrm>
        </p:spPr>
        <p:txBody>
          <a:bodyPr/>
          <a:lstStyle/>
          <a:p>
            <a:r>
              <a:rPr lang="en-US" sz="3200" dirty="0"/>
              <a:t>Use of project Governance tool</a:t>
            </a:r>
          </a:p>
        </p:txBody>
      </p:sp>
      <p:pic>
        <p:nvPicPr>
          <p:cNvPr id="4" name="Content Placeholder 3">
            <a:extLst>
              <a:ext uri="{FF2B5EF4-FFF2-40B4-BE49-F238E27FC236}">
                <a16:creationId xmlns:a16="http://schemas.microsoft.com/office/drawing/2014/main" id="{49245942-7D9D-F790-8782-5E3208D59332}"/>
              </a:ext>
            </a:extLst>
          </p:cNvPr>
          <p:cNvPicPr>
            <a:picLocks noGrp="1" noChangeAspect="1"/>
          </p:cNvPicPr>
          <p:nvPr>
            <p:ph idx="1"/>
          </p:nvPr>
        </p:nvPicPr>
        <p:blipFill>
          <a:blip r:embed="rId2"/>
          <a:stretch>
            <a:fillRect/>
          </a:stretch>
        </p:blipFill>
        <p:spPr>
          <a:xfrm>
            <a:off x="0" y="1371600"/>
            <a:ext cx="9127724" cy="3276600"/>
          </a:xfrm>
          <a:prstGeom prst="rect">
            <a:avLst/>
          </a:prstGeom>
        </p:spPr>
      </p:pic>
      <p:pic>
        <p:nvPicPr>
          <p:cNvPr id="5" name="Picture 4">
            <a:extLst>
              <a:ext uri="{FF2B5EF4-FFF2-40B4-BE49-F238E27FC236}">
                <a16:creationId xmlns:a16="http://schemas.microsoft.com/office/drawing/2014/main" id="{63AD7DC9-9DB8-0E4E-1900-3DC84504E919}"/>
              </a:ext>
            </a:extLst>
          </p:cNvPr>
          <p:cNvPicPr>
            <a:picLocks noChangeAspect="1"/>
          </p:cNvPicPr>
          <p:nvPr/>
        </p:nvPicPr>
        <p:blipFill>
          <a:blip r:embed="rId3"/>
          <a:stretch>
            <a:fillRect/>
          </a:stretch>
        </p:blipFill>
        <p:spPr>
          <a:xfrm>
            <a:off x="0" y="4495799"/>
            <a:ext cx="9144000" cy="2362201"/>
          </a:xfrm>
          <a:prstGeom prst="rect">
            <a:avLst/>
          </a:prstGeom>
        </p:spPr>
      </p:pic>
    </p:spTree>
    <p:extLst>
      <p:ext uri="{BB962C8B-B14F-4D97-AF65-F5344CB8AC3E}">
        <p14:creationId xmlns:p14="http://schemas.microsoft.com/office/powerpoint/2010/main" val="357822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F11D-0B29-DAC4-19AA-704B9DE037C2}"/>
              </a:ext>
            </a:extLst>
          </p:cNvPr>
          <p:cNvSpPr>
            <a:spLocks noGrp="1"/>
          </p:cNvSpPr>
          <p:nvPr>
            <p:ph type="title"/>
          </p:nvPr>
        </p:nvSpPr>
        <p:spPr/>
        <p:txBody>
          <a:bodyPr/>
          <a:lstStyle/>
          <a:p>
            <a:r>
              <a:rPr lang="en-US" sz="2000" dirty="0"/>
              <a:t>Submission of required documents (Project Proposal, SRS, Progress Review Presentation) </a:t>
            </a:r>
          </a:p>
        </p:txBody>
      </p:sp>
      <p:graphicFrame>
        <p:nvGraphicFramePr>
          <p:cNvPr id="6" name="Table 6">
            <a:extLst>
              <a:ext uri="{FF2B5EF4-FFF2-40B4-BE49-F238E27FC236}">
                <a16:creationId xmlns:a16="http://schemas.microsoft.com/office/drawing/2014/main" id="{8285F7D9-FCBD-D573-0690-B6C7B75DCF28}"/>
              </a:ext>
            </a:extLst>
          </p:cNvPr>
          <p:cNvGraphicFramePr>
            <a:graphicFrameLocks noGrp="1"/>
          </p:cNvGraphicFramePr>
          <p:nvPr>
            <p:ph idx="1"/>
            <p:extLst>
              <p:ext uri="{D42A27DB-BD31-4B8C-83A1-F6EECF244321}">
                <p14:modId xmlns:p14="http://schemas.microsoft.com/office/powerpoint/2010/main" val="3082488987"/>
              </p:ext>
            </p:extLst>
          </p:nvPr>
        </p:nvGraphicFramePr>
        <p:xfrm>
          <a:off x="966144" y="2438400"/>
          <a:ext cx="5029200" cy="1717782"/>
        </p:xfrm>
        <a:graphic>
          <a:graphicData uri="http://schemas.openxmlformats.org/drawingml/2006/table">
            <a:tbl>
              <a:tblPr firstRow="1" bandRow="1">
                <a:tableStyleId>{5C22544A-7EE6-4342-B048-85BDC9FD1C3A}</a:tableStyleId>
              </a:tblPr>
              <a:tblGrid>
                <a:gridCol w="2564991">
                  <a:extLst>
                    <a:ext uri="{9D8B030D-6E8A-4147-A177-3AD203B41FA5}">
                      <a16:colId xmlns:a16="http://schemas.microsoft.com/office/drawing/2014/main" val="3191057645"/>
                    </a:ext>
                  </a:extLst>
                </a:gridCol>
                <a:gridCol w="1117065">
                  <a:extLst>
                    <a:ext uri="{9D8B030D-6E8A-4147-A177-3AD203B41FA5}">
                      <a16:colId xmlns:a16="http://schemas.microsoft.com/office/drawing/2014/main" val="1546215297"/>
                    </a:ext>
                  </a:extLst>
                </a:gridCol>
                <a:gridCol w="1347144">
                  <a:extLst>
                    <a:ext uri="{9D8B030D-6E8A-4147-A177-3AD203B41FA5}">
                      <a16:colId xmlns:a16="http://schemas.microsoft.com/office/drawing/2014/main" val="2523044772"/>
                    </a:ext>
                  </a:extLst>
                </a:gridCol>
              </a:tblGrid>
              <a:tr h="379554">
                <a:tc>
                  <a:txBody>
                    <a:bodyPr/>
                    <a:lstStyle/>
                    <a:p>
                      <a:r>
                        <a:rPr kumimoji="0" lang="en-US" sz="1600" b="0" i="0" u="none" strike="noStrike" kern="1200" cap="none" spc="0" normalizeH="0" baseline="0" noProof="0" dirty="0">
                          <a:ln>
                            <a:noFill/>
                          </a:ln>
                          <a:solidFill>
                            <a:srgbClr val="262626"/>
                          </a:solidFill>
                          <a:effectLst/>
                          <a:uLnTx/>
                          <a:uFillTx/>
                          <a:latin typeface="+mn-lt"/>
                          <a:ea typeface="+mn-ea"/>
                          <a:cs typeface="+mn-cs"/>
                        </a:rPr>
                        <a:t>Documents</a:t>
                      </a:r>
                      <a:endParaRPr lang="en-US" sz="1600" dirty="0"/>
                    </a:p>
                  </a:txBody>
                  <a:tcPr/>
                </a:tc>
                <a:tc>
                  <a:txBody>
                    <a:bodyPr/>
                    <a:lstStyle/>
                    <a:p>
                      <a:r>
                        <a:rPr kumimoji="0" lang="en-US" sz="1200" b="0" i="0" u="none" strike="noStrike" kern="1200" cap="none" spc="0" normalizeH="0" baseline="0" noProof="0" dirty="0">
                          <a:ln>
                            <a:noFill/>
                          </a:ln>
                          <a:solidFill>
                            <a:srgbClr val="262626"/>
                          </a:solidFill>
                          <a:effectLst/>
                          <a:uLnTx/>
                          <a:uFillTx/>
                          <a:latin typeface="+mn-lt"/>
                          <a:ea typeface="+mn-ea"/>
                          <a:cs typeface="+mn-cs"/>
                        </a:rPr>
                        <a:t>submitted</a:t>
                      </a:r>
                      <a:endParaRPr lang="en-US" dirty="0"/>
                    </a:p>
                  </a:txBody>
                  <a:tcPr/>
                </a:tc>
                <a:tc>
                  <a:txBody>
                    <a:bodyPr/>
                    <a:lstStyle/>
                    <a:p>
                      <a:r>
                        <a:rPr kumimoji="0" lang="en-US" sz="1200" b="0" i="0" u="none" strike="noStrike" kern="1200" cap="none" spc="0" normalizeH="0" baseline="0" noProof="0" dirty="0">
                          <a:ln>
                            <a:noFill/>
                          </a:ln>
                          <a:solidFill>
                            <a:srgbClr val="262626"/>
                          </a:solidFill>
                          <a:effectLst/>
                          <a:uLnTx/>
                          <a:uFillTx/>
                          <a:latin typeface="+mn-lt"/>
                          <a:ea typeface="+mn-ea"/>
                          <a:cs typeface="+mn-cs"/>
                        </a:rPr>
                        <a:t>Not submitted</a:t>
                      </a:r>
                      <a:endParaRPr lang="en-US" dirty="0"/>
                    </a:p>
                  </a:txBody>
                  <a:tcPr/>
                </a:tc>
                <a:extLst>
                  <a:ext uri="{0D108BD9-81ED-4DB2-BD59-A6C34878D82A}">
                    <a16:rowId xmlns:a16="http://schemas.microsoft.com/office/drawing/2014/main" val="421309382"/>
                  </a:ext>
                </a:extLst>
              </a:tr>
              <a:tr h="379554">
                <a:tc>
                  <a:txBody>
                    <a:bodyPr/>
                    <a:lstStyle/>
                    <a:p>
                      <a:r>
                        <a:rPr kumimoji="0" lang="en-US" sz="1600" b="1" i="0" u="none" strike="noStrike" kern="1200" cap="none" spc="0" normalizeH="0" baseline="0" noProof="0" dirty="0">
                          <a:ln w="6350">
                            <a:noFill/>
                          </a:ln>
                          <a:solidFill>
                            <a:schemeClr val="bg2"/>
                          </a:solidFill>
                          <a:effectLst/>
                          <a:uLnTx/>
                          <a:uFillTx/>
                          <a:latin typeface="Segoe UI"/>
                          <a:ea typeface="+mj-ea"/>
                          <a:cs typeface="+mj-cs"/>
                        </a:rPr>
                        <a:t>Project Proposal</a:t>
                      </a:r>
                      <a:endParaRPr lang="en-US" sz="1600" dirty="0">
                        <a:solidFill>
                          <a:schemeClr val="bg2"/>
                        </a:solidFill>
                      </a:endParaRPr>
                    </a:p>
                  </a:txBody>
                  <a:tcPr/>
                </a:tc>
                <a:tc>
                  <a:txBody>
                    <a:bodyPr/>
                    <a:lstStyle/>
                    <a:p>
                      <a:pPr marL="0" indent="0">
                        <a:buFont typeface="Wingdings" panose="05000000000000000000" pitchFamily="2" charset="2"/>
                        <a:buNone/>
                      </a:pPr>
                      <a:r>
                        <a:rPr lang="en-US" b="1" dirty="0">
                          <a:solidFill>
                            <a:schemeClr val="bg2"/>
                          </a:solidFill>
                        </a:rPr>
                        <a:t>√</a:t>
                      </a:r>
                    </a:p>
                  </a:txBody>
                  <a:tcPr/>
                </a:tc>
                <a:tc>
                  <a:txBody>
                    <a:bodyPr/>
                    <a:lstStyle/>
                    <a:p>
                      <a:endParaRPr lang="en-US" dirty="0"/>
                    </a:p>
                  </a:txBody>
                  <a:tcPr/>
                </a:tc>
                <a:extLst>
                  <a:ext uri="{0D108BD9-81ED-4DB2-BD59-A6C34878D82A}">
                    <a16:rowId xmlns:a16="http://schemas.microsoft.com/office/drawing/2014/main" val="2024464479"/>
                  </a:ext>
                </a:extLst>
              </a:tr>
              <a:tr h="379554">
                <a:tc>
                  <a:txBody>
                    <a:bodyPr/>
                    <a:lstStyle/>
                    <a:p>
                      <a:r>
                        <a:rPr kumimoji="0" lang="en-US" sz="1600" b="1" i="0" u="none" strike="noStrike" kern="1200" cap="none" spc="0" normalizeH="0" baseline="0" noProof="0" dirty="0">
                          <a:ln w="6350">
                            <a:noFill/>
                          </a:ln>
                          <a:solidFill>
                            <a:schemeClr val="bg2"/>
                          </a:solidFill>
                          <a:effectLst/>
                          <a:uLnTx/>
                          <a:uFillTx/>
                          <a:latin typeface="Segoe UI"/>
                          <a:ea typeface="+mj-ea"/>
                          <a:cs typeface="+mj-cs"/>
                        </a:rPr>
                        <a:t>SRS</a:t>
                      </a:r>
                      <a:endParaRPr lang="en-US" sz="1600" dirty="0">
                        <a:solidFill>
                          <a:schemeClr val="bg2"/>
                        </a:solidFill>
                      </a:endParaRPr>
                    </a:p>
                  </a:txBody>
                  <a:tcPr/>
                </a:tc>
                <a:tc>
                  <a:txBody>
                    <a:bodyPr/>
                    <a:lstStyle/>
                    <a:p>
                      <a:pPr marL="0" indent="0">
                        <a:buFont typeface="Wingdings" panose="05000000000000000000" pitchFamily="2" charset="2"/>
                        <a:buNone/>
                      </a:pPr>
                      <a:r>
                        <a:rPr lang="en-US" b="1" dirty="0">
                          <a:solidFill>
                            <a:schemeClr val="bg1"/>
                          </a:solidFill>
                        </a:rPr>
                        <a:t>√</a:t>
                      </a:r>
                    </a:p>
                  </a:txBody>
                  <a:tcPr/>
                </a:tc>
                <a:tc>
                  <a:txBody>
                    <a:bodyPr/>
                    <a:lstStyle/>
                    <a:p>
                      <a:endParaRPr lang="en-US" dirty="0"/>
                    </a:p>
                  </a:txBody>
                  <a:tcPr/>
                </a:tc>
                <a:extLst>
                  <a:ext uri="{0D108BD9-81ED-4DB2-BD59-A6C34878D82A}">
                    <a16:rowId xmlns:a16="http://schemas.microsoft.com/office/drawing/2014/main" val="2497618804"/>
                  </a:ext>
                </a:extLst>
              </a:tr>
              <a:tr h="461538">
                <a:tc>
                  <a:txBody>
                    <a:bodyPr/>
                    <a:lstStyle/>
                    <a:p>
                      <a:r>
                        <a:rPr kumimoji="0" lang="en-US" sz="1600" b="1" i="0" u="none" strike="noStrike" kern="1200" cap="none" spc="0" normalizeH="0" baseline="0" noProof="0" dirty="0">
                          <a:ln w="6350">
                            <a:noFill/>
                          </a:ln>
                          <a:solidFill>
                            <a:schemeClr val="bg2"/>
                          </a:solidFill>
                          <a:effectLst/>
                          <a:uLnTx/>
                          <a:uFillTx/>
                          <a:latin typeface="Segoe UI"/>
                          <a:ea typeface="+mj-ea"/>
                          <a:cs typeface="+mj-cs"/>
                        </a:rPr>
                        <a:t>Progress Review Presentation</a:t>
                      </a:r>
                      <a:endParaRPr lang="en-US" sz="1600" dirty="0">
                        <a:solidFill>
                          <a:schemeClr val="bg2"/>
                        </a:solidFill>
                      </a:endParaRPr>
                    </a:p>
                  </a:txBody>
                  <a:tcPr/>
                </a:tc>
                <a:tc>
                  <a:txBody>
                    <a:bodyPr/>
                    <a:lstStyle/>
                    <a:p>
                      <a:r>
                        <a:rPr lang="en-US" b="1" dirty="0"/>
                        <a:t>√</a:t>
                      </a:r>
                    </a:p>
                  </a:txBody>
                  <a:tcPr/>
                </a:tc>
                <a:tc>
                  <a:txBody>
                    <a:bodyPr/>
                    <a:lstStyle/>
                    <a:p>
                      <a:endParaRPr lang="en-US" dirty="0"/>
                    </a:p>
                  </a:txBody>
                  <a:tcPr/>
                </a:tc>
                <a:extLst>
                  <a:ext uri="{0D108BD9-81ED-4DB2-BD59-A6C34878D82A}">
                    <a16:rowId xmlns:a16="http://schemas.microsoft.com/office/drawing/2014/main" val="2880134532"/>
                  </a:ext>
                </a:extLst>
              </a:tr>
            </a:tbl>
          </a:graphicData>
        </a:graphic>
      </p:graphicFrame>
      <p:sp>
        <p:nvSpPr>
          <p:cNvPr id="5" name="TextBox 4">
            <a:extLst>
              <a:ext uri="{FF2B5EF4-FFF2-40B4-BE49-F238E27FC236}">
                <a16:creationId xmlns:a16="http://schemas.microsoft.com/office/drawing/2014/main" id="{0C81F322-AE7D-71CD-3BA9-3014B697334B}"/>
              </a:ext>
            </a:extLst>
          </p:cNvPr>
          <p:cNvSpPr txBox="1"/>
          <p:nvPr/>
        </p:nvSpPr>
        <p:spPr>
          <a:xfrm>
            <a:off x="457200" y="1828800"/>
            <a:ext cx="6047089" cy="774571"/>
          </a:xfrm>
          <a:prstGeom prst="rect">
            <a:avLst/>
          </a:prstGeom>
          <a:noFill/>
        </p:spPr>
        <p:txBody>
          <a:bodyPr wrap="square" rtlCol="0">
            <a:spAutoFit/>
          </a:bodyPr>
          <a:lstStyle/>
          <a:p>
            <a:pPr marL="448056" marR="0" lvl="0" indent="-384048" algn="l" defTabSz="914400" rtl="0" eaLnBrk="1" fontAlgn="auto" latinLnBrk="0" hangingPunct="1">
              <a:lnSpc>
                <a:spcPct val="100000"/>
              </a:lnSpc>
              <a:spcBef>
                <a:spcPct val="20000"/>
              </a:spcBef>
              <a:spcAft>
                <a:spcPts val="1000"/>
              </a:spcAft>
              <a:buClr>
                <a:srgbClr val="C94C25"/>
              </a:buClr>
              <a:buSzPct val="80000"/>
              <a:buFont typeface="Arial" panose="020B0604020202020204" pitchFamily="34" charset="0"/>
              <a:buChar char="•"/>
              <a:tabLst/>
              <a:defRPr/>
            </a:pPr>
            <a:r>
              <a:rPr lang="en-US" dirty="0"/>
              <a:t> </a:t>
            </a:r>
            <a:r>
              <a:rPr kumimoji="0" lang="en-US" sz="1200" b="0" i="0" u="none" strike="noStrike" kern="1200" cap="none" spc="0" normalizeH="0" baseline="0" noProof="0" dirty="0">
                <a:ln>
                  <a:noFill/>
                </a:ln>
                <a:solidFill>
                  <a:srgbClr val="262626"/>
                </a:solidFill>
                <a:effectLst/>
                <a:uLnTx/>
                <a:uFillTx/>
                <a:latin typeface="Arial"/>
                <a:ea typeface="+mn-ea"/>
                <a:cs typeface="+mn-cs"/>
              </a:rPr>
              <a:t>Documents like Project Proposal, SRS were submitted within due time.</a:t>
            </a:r>
          </a:p>
          <a:p>
            <a:r>
              <a:rPr lang="en-US" dirty="0"/>
              <a:t>   </a:t>
            </a:r>
          </a:p>
        </p:txBody>
      </p:sp>
      <p:pic>
        <p:nvPicPr>
          <p:cNvPr id="7" name="Picture 6">
            <a:extLst>
              <a:ext uri="{FF2B5EF4-FFF2-40B4-BE49-F238E27FC236}">
                <a16:creationId xmlns:a16="http://schemas.microsoft.com/office/drawing/2014/main" id="{E7A4E2A3-54C0-8F8A-72C6-AE1C6C1E13E0}"/>
              </a:ext>
            </a:extLst>
          </p:cNvPr>
          <p:cNvPicPr>
            <a:picLocks noChangeAspect="1"/>
          </p:cNvPicPr>
          <p:nvPr/>
        </p:nvPicPr>
        <p:blipFill>
          <a:blip r:embed="rId2"/>
          <a:stretch>
            <a:fillRect/>
          </a:stretch>
        </p:blipFill>
        <p:spPr>
          <a:xfrm>
            <a:off x="0" y="4172868"/>
            <a:ext cx="5638801" cy="2685132"/>
          </a:xfrm>
          <a:prstGeom prst="rect">
            <a:avLst/>
          </a:prstGeom>
        </p:spPr>
      </p:pic>
      <p:pic>
        <p:nvPicPr>
          <p:cNvPr id="8" name="Picture 7">
            <a:extLst>
              <a:ext uri="{FF2B5EF4-FFF2-40B4-BE49-F238E27FC236}">
                <a16:creationId xmlns:a16="http://schemas.microsoft.com/office/drawing/2014/main" id="{3E9F3157-37B3-D447-6AE0-744C20B59B69}"/>
              </a:ext>
            </a:extLst>
          </p:cNvPr>
          <p:cNvPicPr>
            <a:picLocks noChangeAspect="1"/>
          </p:cNvPicPr>
          <p:nvPr/>
        </p:nvPicPr>
        <p:blipFill>
          <a:blip r:embed="rId3"/>
          <a:stretch>
            <a:fillRect/>
          </a:stretch>
        </p:blipFill>
        <p:spPr>
          <a:xfrm>
            <a:off x="4343401" y="4254631"/>
            <a:ext cx="4800600" cy="2603370"/>
          </a:xfrm>
          <a:prstGeom prst="rect">
            <a:avLst/>
          </a:prstGeom>
        </p:spPr>
      </p:pic>
    </p:spTree>
    <p:extLst>
      <p:ext uri="{BB962C8B-B14F-4D97-AF65-F5344CB8AC3E}">
        <p14:creationId xmlns:p14="http://schemas.microsoft.com/office/powerpoint/2010/main" val="139051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691E-8E68-9F02-17ED-14399236486E}"/>
              </a:ext>
            </a:extLst>
          </p:cNvPr>
          <p:cNvSpPr>
            <a:spLocks noGrp="1"/>
          </p:cNvSpPr>
          <p:nvPr>
            <p:ph type="title"/>
          </p:nvPr>
        </p:nvSpPr>
        <p:spPr>
          <a:xfrm>
            <a:off x="533400" y="25892"/>
            <a:ext cx="4572000" cy="1726707"/>
          </a:xfrm>
        </p:spPr>
        <p:txBody>
          <a:bodyPr/>
          <a:lstStyle/>
          <a:p>
            <a:pPr marL="0" marR="0" lvl="0" indent="-384048" defTabSz="914400" rtl="0" eaLnBrk="1" fontAlgn="auto" latinLnBrk="0" hangingPunct="1">
              <a:lnSpc>
                <a:spcPct val="150000"/>
              </a:lnSpc>
              <a:spcBef>
                <a:spcPts val="0"/>
              </a:spcBef>
              <a:spcAft>
                <a:spcPts val="0"/>
              </a:spcAft>
              <a:tabLst/>
              <a:defRPr/>
            </a:pPr>
            <a:r>
              <a:rPr kumimoji="0" lang="en-US" sz="3200" b="1"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Arial" panose="020B0604020202020204" pitchFamily="34" charset="0"/>
              </a:rPr>
              <a:t>Conclusion</a:t>
            </a:r>
            <a:br>
              <a:rPr kumimoji="0" lang="en-US" sz="3200" b="0" i="0" u="none" strike="noStrike" kern="1200" cap="none" spc="0" normalizeH="0" baseline="0" noProof="0" dirty="0">
                <a:ln>
                  <a:noFill/>
                </a:ln>
                <a:solidFill>
                  <a:srgbClr val="262626"/>
                </a:solidFill>
                <a:effectLst/>
                <a:uLnTx/>
                <a:uFillTx/>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3" name="Content Placeholder 2">
            <a:extLst>
              <a:ext uri="{FF2B5EF4-FFF2-40B4-BE49-F238E27FC236}">
                <a16:creationId xmlns:a16="http://schemas.microsoft.com/office/drawing/2014/main" id="{AA431B4D-E2C0-3B60-8A13-B45C7D387327}"/>
              </a:ext>
            </a:extLst>
          </p:cNvPr>
          <p:cNvSpPr>
            <a:spLocks noGrp="1"/>
          </p:cNvSpPr>
          <p:nvPr>
            <p:ph idx="1"/>
          </p:nvPr>
        </p:nvSpPr>
        <p:spPr>
          <a:xfrm>
            <a:off x="228600" y="1981200"/>
            <a:ext cx="8458200" cy="4191000"/>
          </a:xfrm>
        </p:spPr>
        <p:txBody>
          <a:bodyPr>
            <a:normAutofit/>
          </a:bodyPr>
          <a:lstStyle/>
          <a:p>
            <a:pPr marL="358902" marR="0" indent="-285750">
              <a:lnSpc>
                <a:spcPct val="107000"/>
              </a:lnSpc>
              <a:spcBef>
                <a:spcPts val="0"/>
              </a:spcBef>
              <a:spcAft>
                <a:spcPts val="0"/>
              </a:spcAft>
            </a:pPr>
            <a:r>
              <a:rPr lang="en-US" sz="1400" dirty="0">
                <a:effectLst/>
                <a:ea typeface="Calibri" panose="020F0502020204030204" pitchFamily="34" charset="0"/>
                <a:cs typeface="Times New Roman" panose="02020603050405020304" pitchFamily="18" charset="0"/>
              </a:rPr>
              <a:t>Collaboration and Teamwork – All our team members successfully completed the divided projects.</a:t>
            </a:r>
          </a:p>
          <a:p>
            <a:pPr marL="73152" marR="0" indent="0">
              <a:lnSpc>
                <a:spcPct val="107000"/>
              </a:lnSpc>
              <a:spcBef>
                <a:spcPts val="0"/>
              </a:spcBef>
              <a:spcAft>
                <a:spcPts val="0"/>
              </a:spcAft>
              <a:buNone/>
            </a:pPr>
            <a:endParaRPr lang="en-US" sz="1400" dirty="0">
              <a:effectLst/>
              <a:ea typeface="Calibri" panose="020F0502020204030204" pitchFamily="34" charset="0"/>
              <a:cs typeface="Times New Roman" panose="02020603050405020304" pitchFamily="18" charset="0"/>
            </a:endParaRPr>
          </a:p>
          <a:p>
            <a:pPr marL="358902" marR="0" indent="-285750">
              <a:lnSpc>
                <a:spcPct val="107000"/>
              </a:lnSpc>
              <a:spcBef>
                <a:spcPts val="0"/>
              </a:spcBef>
              <a:spcAft>
                <a:spcPts val="0"/>
              </a:spcAft>
            </a:pPr>
            <a:endParaRPr lang="en-US" sz="1400" dirty="0">
              <a:ea typeface="Calibri" panose="020F0502020204030204" pitchFamily="34" charset="0"/>
              <a:cs typeface="Times New Roman" panose="02020603050405020304" pitchFamily="18" charset="0"/>
            </a:endParaRPr>
          </a:p>
          <a:p>
            <a:pPr algn="l"/>
            <a:r>
              <a:rPr lang="en-US" sz="1400" dirty="0">
                <a:effectLst/>
                <a:ea typeface="Calibri" panose="020F0502020204030204" pitchFamily="34" charset="0"/>
                <a:cs typeface="Times New Roman" panose="02020603050405020304" pitchFamily="18" charset="0"/>
              </a:rPr>
              <a:t>We have completed each and every task of our project in a phased manner as per the </a:t>
            </a:r>
            <a:r>
              <a:rPr lang="en-US" sz="1400" i="0" dirty="0">
                <a:solidFill>
                  <a:schemeClr val="bg1"/>
                </a:solidFill>
                <a:effectLst/>
              </a:rPr>
              <a:t>Milestone.</a:t>
            </a:r>
            <a:r>
              <a:rPr lang="en-US" sz="1400" b="1" i="0" dirty="0">
                <a:solidFill>
                  <a:srgbClr val="0040FF"/>
                </a:solidFill>
                <a:effectLst/>
              </a:rPr>
              <a:t> </a:t>
            </a:r>
          </a:p>
          <a:p>
            <a:pPr marL="64008" indent="0" algn="l">
              <a:buNone/>
            </a:pPr>
            <a:endParaRPr lang="en-US" sz="1400" b="1" dirty="0">
              <a:solidFill>
                <a:srgbClr val="0040FF"/>
              </a:solidFill>
            </a:endParaRPr>
          </a:p>
          <a:p>
            <a:pPr algn="l"/>
            <a:r>
              <a:rPr lang="en-US" sz="1400" b="0" i="0" dirty="0">
                <a:effectLst/>
              </a:rPr>
              <a:t>We can all benefit from using our Project Road Traffic Management System to address the biggest threat of Current time.</a:t>
            </a:r>
          </a:p>
          <a:p>
            <a:pPr marL="358902" marR="0" indent="-285750">
              <a:lnSpc>
                <a:spcPct val="107000"/>
              </a:lnSpc>
              <a:spcBef>
                <a:spcPts val="0"/>
              </a:spcBef>
              <a:spcAft>
                <a:spcPts val="0"/>
              </a:spcAft>
            </a:pPr>
            <a:endParaRPr lang="en-US" sz="1400" dirty="0">
              <a:effectLst/>
              <a:ea typeface="Calibri" panose="020F0502020204030204" pitchFamily="34" charset="0"/>
              <a:cs typeface="Times New Roman" panose="02020603050405020304" pitchFamily="18" charset="0"/>
            </a:endParaRPr>
          </a:p>
          <a:p>
            <a:pPr marL="73152" marR="0" indent="0">
              <a:lnSpc>
                <a:spcPct val="107000"/>
              </a:lnSpc>
              <a:spcBef>
                <a:spcPts val="0"/>
              </a:spcBef>
              <a:spcAft>
                <a:spcPts val="0"/>
              </a:spcAft>
              <a:buNone/>
            </a:pPr>
            <a:endParaRPr lang="en-US" sz="1400" dirty="0">
              <a:effectLst/>
              <a:ea typeface="Calibri" panose="020F0502020204030204" pitchFamily="34" charset="0"/>
              <a:cs typeface="Times New Roman" panose="02020603050405020304" pitchFamily="18" charset="0"/>
            </a:endParaRPr>
          </a:p>
          <a:p>
            <a:pPr marL="358902" marR="0" indent="-285750">
              <a:lnSpc>
                <a:spcPct val="107000"/>
              </a:lnSpc>
              <a:spcBef>
                <a:spcPts val="0"/>
              </a:spcBef>
              <a:spcAft>
                <a:spcPts val="0"/>
              </a:spcAft>
            </a:pPr>
            <a:endParaRPr lang="en-US" sz="1600" dirty="0">
              <a:ea typeface="Calibri" panose="020F0502020204030204" pitchFamily="34" charset="0"/>
              <a:cs typeface="Times New Roman" panose="02020603050405020304" pitchFamily="18" charset="0"/>
            </a:endParaRPr>
          </a:p>
          <a:p>
            <a:pPr marL="73152" marR="0" indent="0">
              <a:lnSpc>
                <a:spcPct val="107000"/>
              </a:lnSpc>
              <a:spcBef>
                <a:spcPts val="0"/>
              </a:spcBef>
              <a:spcAft>
                <a:spcPts val="0"/>
              </a:spcAft>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58902" marR="0" indent="-285750">
              <a:lnSpc>
                <a:spcPct val="107000"/>
              </a:lnSpc>
              <a:spcBef>
                <a:spcPts val="0"/>
              </a:spcBef>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58902" marR="0" indent="-285750">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213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3ABD-3670-020B-5AB1-A0D750C0C106}"/>
              </a:ext>
            </a:extLst>
          </p:cNvPr>
          <p:cNvSpPr>
            <a:spLocks noGrp="1"/>
          </p:cNvSpPr>
          <p:nvPr>
            <p:ph type="title"/>
          </p:nvPr>
        </p:nvSpPr>
        <p:spPr>
          <a:xfrm>
            <a:off x="2133600" y="1676401"/>
            <a:ext cx="5105400" cy="2438400"/>
          </a:xfrm>
        </p:spPr>
        <p:txBody>
          <a:bodyPr/>
          <a:lstStyle/>
          <a:p>
            <a:pPr marL="64008" marR="0" lvl="0" indent="0" defTabSz="914400" rtl="0" eaLnBrk="1" fontAlgn="auto" latinLnBrk="0" hangingPunct="1">
              <a:lnSpc>
                <a:spcPct val="100000"/>
              </a:lnSpc>
              <a:spcBef>
                <a:spcPct val="20000"/>
              </a:spcBef>
              <a:spcAft>
                <a:spcPts val="1000"/>
              </a:spcAft>
              <a:tabLst/>
              <a:defRPr/>
            </a:pPr>
            <a:r>
              <a:rPr kumimoji="0" lang="en-US" sz="4800" b="0" i="0" u="none" strike="noStrike" kern="1200" cap="none" spc="0" normalizeH="0" baseline="0" noProof="0" dirty="0">
                <a:ln>
                  <a:noFill/>
                </a:ln>
                <a:solidFill>
                  <a:srgbClr val="262626"/>
                </a:solidFill>
                <a:effectLst/>
                <a:uLnTx/>
                <a:uFillTx/>
                <a:latin typeface="Arial"/>
                <a:ea typeface="+mn-ea"/>
                <a:cs typeface="+mn-cs"/>
              </a:rPr>
              <a:t>    </a:t>
            </a:r>
            <a:r>
              <a:rPr kumimoji="0" lang="en-US" sz="4800" b="0" i="0" u="none" strike="noStrike" kern="1200" cap="none" spc="0" normalizeH="0" baseline="0" noProof="0" dirty="0">
                <a:ln>
                  <a:noFill/>
                </a:ln>
                <a:effectLst/>
                <a:uLnTx/>
                <a:uFillTx/>
                <a:latin typeface="Arial"/>
                <a:ea typeface="+mn-ea"/>
                <a:cs typeface="+mn-cs"/>
              </a:rPr>
              <a:t>Thank You.</a:t>
            </a:r>
            <a:br>
              <a:rPr kumimoji="0" lang="en-US" sz="4800" b="0" i="0" u="none" strike="noStrike" kern="1200" cap="none" spc="0" normalizeH="0" baseline="0" noProof="0" dirty="0">
                <a:ln>
                  <a:noFill/>
                </a:ln>
                <a:solidFill>
                  <a:srgbClr val="262626"/>
                </a:solidFill>
                <a:effectLst/>
                <a:uLnTx/>
                <a:uFillTx/>
                <a:latin typeface="Arial"/>
                <a:ea typeface="+mn-ea"/>
                <a:cs typeface="+mn-cs"/>
              </a:rPr>
            </a:br>
            <a:endParaRPr lang="en-US" sz="4800" dirty="0"/>
          </a:p>
        </p:txBody>
      </p:sp>
      <p:pic>
        <p:nvPicPr>
          <p:cNvPr id="4" name="Picture 3">
            <a:extLst>
              <a:ext uri="{FF2B5EF4-FFF2-40B4-BE49-F238E27FC236}">
                <a16:creationId xmlns:a16="http://schemas.microsoft.com/office/drawing/2014/main" id="{5566FC9E-9A74-389B-BEB7-1BF7ED3840AA}"/>
              </a:ext>
            </a:extLst>
          </p:cNvPr>
          <p:cNvPicPr>
            <a:picLocks noChangeAspect="1"/>
          </p:cNvPicPr>
          <p:nvPr/>
        </p:nvPicPr>
        <p:blipFill rotWithShape="1">
          <a:blip r:embed="rId2"/>
          <a:srcRect l="34744" t="32365" r="40256" b="40057"/>
          <a:stretch/>
        </p:blipFill>
        <p:spPr bwMode="auto">
          <a:xfrm>
            <a:off x="1600200" y="5161934"/>
            <a:ext cx="2701290" cy="1676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659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 Introduction</a:t>
            </a:r>
          </a:p>
        </p:txBody>
      </p:sp>
      <p:sp>
        <p:nvSpPr>
          <p:cNvPr id="3" name="Content Placeholder 2"/>
          <p:cNvSpPr>
            <a:spLocks noGrp="1"/>
          </p:cNvSpPr>
          <p:nvPr>
            <p:ph idx="1"/>
          </p:nvPr>
        </p:nvSpPr>
        <p:spPr>
          <a:xfrm>
            <a:off x="457200" y="1828800"/>
            <a:ext cx="8229600" cy="4343400"/>
          </a:xfrm>
        </p:spPr>
        <p:txBody>
          <a:bodyPr/>
          <a:lstStyle/>
          <a:p>
            <a:r>
              <a:rPr lang="en-US" sz="2400" dirty="0"/>
              <a:t>Purpose of the project</a:t>
            </a:r>
          </a:p>
          <a:p>
            <a:pPr marL="537210" lvl="1" indent="0">
              <a:buNone/>
            </a:pPr>
            <a:r>
              <a:rPr lang="en-US" sz="1600" dirty="0"/>
              <a:t>To improve poor transport operation, reduce traffic jam and provide sufficient driving training ethic and law enforcement.</a:t>
            </a:r>
          </a:p>
          <a:p>
            <a:pPr marL="537210" lvl="1" indent="0">
              <a:buNone/>
            </a:pPr>
            <a:endParaRPr lang="en-US" sz="1600" dirty="0"/>
          </a:p>
          <a:p>
            <a:r>
              <a:rPr lang="en-US" sz="2400" dirty="0"/>
              <a:t>Scope of the project</a:t>
            </a:r>
          </a:p>
          <a:p>
            <a:pPr marL="537210" lvl="1" indent="0">
              <a:buNone/>
            </a:pPr>
            <a:r>
              <a:rPr lang="en-US" sz="1600" dirty="0"/>
              <a:t>Road Traffic Management system is a hi quality graphical module and provide premium quality of traffic violation detection and real time Traffic flow metrics.</a:t>
            </a:r>
          </a:p>
        </p:txBody>
      </p:sp>
    </p:spTree>
    <p:extLst>
      <p:ext uri="{BB962C8B-B14F-4D97-AF65-F5344CB8AC3E}">
        <p14:creationId xmlns:p14="http://schemas.microsoft.com/office/powerpoint/2010/main" val="401231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200" dirty="0"/>
              <a:t>Progress of project</a:t>
            </a:r>
          </a:p>
        </p:txBody>
      </p:sp>
      <p:sp>
        <p:nvSpPr>
          <p:cNvPr id="7" name="Content Placeholder 6"/>
          <p:cNvSpPr>
            <a:spLocks noGrp="1"/>
          </p:cNvSpPr>
          <p:nvPr>
            <p:ph idx="1"/>
          </p:nvPr>
        </p:nvSpPr>
        <p:spPr>
          <a:xfrm>
            <a:off x="457200" y="1905000"/>
            <a:ext cx="8229600" cy="4267200"/>
          </a:xfrm>
        </p:spPr>
        <p:txBody>
          <a:bodyPr>
            <a:normAutofit/>
          </a:bodyPr>
          <a:lstStyle/>
          <a:p>
            <a:r>
              <a:rPr lang="en-US" sz="2400" dirty="0"/>
              <a:t>Group forming</a:t>
            </a:r>
          </a:p>
          <a:p>
            <a:r>
              <a:rPr lang="en-US" sz="2400" dirty="0">
                <a:hlinkClick r:id="rId3" action="ppaction://hlinksldjump"/>
              </a:rPr>
              <a:t>Monthly meeting report</a:t>
            </a:r>
            <a:endParaRPr lang="en-US" sz="2400" dirty="0"/>
          </a:p>
          <a:p>
            <a:r>
              <a:rPr lang="en-US" sz="2400" dirty="0"/>
              <a:t>Information gathering of project</a:t>
            </a:r>
          </a:p>
          <a:p>
            <a:r>
              <a:rPr lang="en-US" sz="2400" dirty="0"/>
              <a:t>Requirement elicitation </a:t>
            </a:r>
          </a:p>
          <a:p>
            <a:r>
              <a:rPr lang="en-US" sz="2400" dirty="0"/>
              <a:t>Identify the client</a:t>
            </a:r>
          </a:p>
          <a:p>
            <a:r>
              <a:rPr lang="en-US" sz="2400" dirty="0"/>
              <a:t>Software architecture of the project</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2"/>
          </p:nvPr>
        </p:nvSpPr>
        <p:spPr/>
        <p:txBody>
          <a:bodyPr/>
          <a:lstStyle/>
          <a:p>
            <a:fld id="{FEA1243F-3000-4347-94A4-FBDEAD3122C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200" b="0" dirty="0"/>
              <a:t>Attention Area</a:t>
            </a:r>
            <a:endParaRPr lang="en-US" sz="3200" dirty="0"/>
          </a:p>
        </p:txBody>
      </p:sp>
      <p:sp>
        <p:nvSpPr>
          <p:cNvPr id="4" name="Content Placeholder 3"/>
          <p:cNvSpPr>
            <a:spLocks noGrp="1"/>
          </p:cNvSpPr>
          <p:nvPr>
            <p:ph idx="1"/>
          </p:nvPr>
        </p:nvSpPr>
        <p:spPr/>
        <p:txBody>
          <a:bodyPr/>
          <a:lstStyle/>
          <a:p>
            <a:r>
              <a:rPr lang="en-US" dirty="0"/>
              <a:t>Delays and Problems</a:t>
            </a:r>
          </a:p>
          <a:p>
            <a:pPr lvl="1"/>
            <a:r>
              <a:rPr lang="en-US" sz="2000" dirty="0"/>
              <a:t>Getting appointment with client</a:t>
            </a:r>
          </a:p>
          <a:p>
            <a:pPr lvl="1"/>
            <a:r>
              <a:rPr lang="en-US" sz="2000" dirty="0"/>
              <a:t>Group members are living different district and on site meeting not possible</a:t>
            </a:r>
          </a:p>
          <a:p>
            <a:pPr lvl="1"/>
            <a:r>
              <a:rPr lang="en-US" sz="2000" dirty="0"/>
              <a:t>All group members are committed with their career and difficult to meet them certainly </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2"/>
          </p:nvPr>
        </p:nvSpPr>
        <p:spPr/>
        <p:txBody>
          <a:bodyPr/>
          <a:lstStyle/>
          <a:p>
            <a:fld id="{FEA1243F-3000-4347-94A4-FBDEAD3122C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11109"/>
            <a:ext cx="4876800" cy="799306"/>
          </a:xfrm>
        </p:spPr>
        <p:txBody>
          <a:bodyPr/>
          <a:lstStyle/>
          <a:p>
            <a:r>
              <a:rPr lang="en-US" sz="3200" dirty="0"/>
              <a:t>Meeting Minutes</a:t>
            </a:r>
          </a:p>
        </p:txBody>
      </p:sp>
      <p:pic>
        <p:nvPicPr>
          <p:cNvPr id="7" name="Content Placeholder 6"/>
          <p:cNvPicPr>
            <a:picLocks noGrp="1" noChangeAspect="1"/>
          </p:cNvPicPr>
          <p:nvPr>
            <p:ph idx="1"/>
          </p:nvPr>
        </p:nvPicPr>
        <p:blipFill>
          <a:blip r:embed="rId3"/>
          <a:stretch>
            <a:fillRect/>
          </a:stretch>
        </p:blipFill>
        <p:spPr>
          <a:xfrm>
            <a:off x="4495800" y="1010415"/>
            <a:ext cx="4343400" cy="5620872"/>
          </a:xfrm>
          <a:prstGeom prst="rect">
            <a:avLst/>
          </a:prstGeom>
        </p:spPr>
      </p:pic>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107551"/>
            <a:ext cx="4148968" cy="5369449"/>
          </a:xfrm>
          <a:prstGeom prst="rect">
            <a:avLst/>
          </a:prstGeom>
        </p:spPr>
      </p:pic>
      <p:sp>
        <p:nvSpPr>
          <p:cNvPr id="8" name="TextBox 7"/>
          <p:cNvSpPr txBox="1"/>
          <p:nvPr/>
        </p:nvSpPr>
        <p:spPr>
          <a:xfrm>
            <a:off x="1371600" y="1013066"/>
            <a:ext cx="1338828" cy="369332"/>
          </a:xfrm>
          <a:prstGeom prst="rect">
            <a:avLst/>
          </a:prstGeom>
          <a:noFill/>
        </p:spPr>
        <p:txBody>
          <a:bodyPr wrap="none" rtlCol="0">
            <a:spAutoFit/>
          </a:bodyPr>
          <a:lstStyle/>
          <a:p>
            <a:r>
              <a:rPr lang="en-US" dirty="0">
                <a:solidFill>
                  <a:schemeClr val="accent6">
                    <a:lumMod val="50000"/>
                  </a:schemeClr>
                </a:solidFill>
              </a:rPr>
              <a:t>Meeting - 1</a:t>
            </a:r>
          </a:p>
        </p:txBody>
      </p:sp>
      <p:sp>
        <p:nvSpPr>
          <p:cNvPr id="9" name="TextBox 8"/>
          <p:cNvSpPr txBox="1"/>
          <p:nvPr/>
        </p:nvSpPr>
        <p:spPr>
          <a:xfrm>
            <a:off x="5998086" y="1013066"/>
            <a:ext cx="1338828" cy="369332"/>
          </a:xfrm>
          <a:prstGeom prst="rect">
            <a:avLst/>
          </a:prstGeom>
          <a:noFill/>
        </p:spPr>
        <p:txBody>
          <a:bodyPr wrap="none" rtlCol="0">
            <a:spAutoFit/>
          </a:bodyPr>
          <a:lstStyle/>
          <a:p>
            <a:r>
              <a:rPr lang="en-US" dirty="0">
                <a:solidFill>
                  <a:schemeClr val="accent6">
                    <a:lumMod val="50000"/>
                  </a:schemeClr>
                </a:solidFill>
              </a:rPr>
              <a:t>Meeting - 2</a:t>
            </a:r>
          </a:p>
        </p:txBody>
      </p:sp>
      <p:sp>
        <p:nvSpPr>
          <p:cNvPr id="10" name="U-Turn Arrow 9">
            <a:hlinkClick r:id="rId5" action="ppaction://hlinksldjump"/>
          </p:cNvPr>
          <p:cNvSpPr/>
          <p:nvPr/>
        </p:nvSpPr>
        <p:spPr>
          <a:xfrm rot="5400000">
            <a:off x="4282318" y="6297147"/>
            <a:ext cx="381000" cy="3810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081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A57C-FEA0-9E74-C8FE-BB0E543EEC44}"/>
              </a:ext>
            </a:extLst>
          </p:cNvPr>
          <p:cNvSpPr>
            <a:spLocks noGrp="1"/>
          </p:cNvSpPr>
          <p:nvPr>
            <p:ph type="title"/>
          </p:nvPr>
        </p:nvSpPr>
        <p:spPr/>
        <p:txBody>
          <a:bodyPr/>
          <a:lstStyle/>
          <a:p>
            <a:r>
              <a:rPr kumimoji="0" lang="en-US" sz="3200" i="0" u="none" strike="noStrike" kern="1200" cap="none" spc="0" normalizeH="0" baseline="0" noProof="0" dirty="0">
                <a:ln w="6350">
                  <a:noFill/>
                </a:ln>
                <a:solidFill>
                  <a:srgbClr val="C94C25"/>
                </a:solidFill>
                <a:effectLst/>
                <a:uLnTx/>
                <a:uFillTx/>
                <a:latin typeface="Segoe UI"/>
                <a:ea typeface="+mj-ea"/>
                <a:cs typeface="+mj-cs"/>
              </a:rPr>
              <a:t>Meeting Minutes</a:t>
            </a:r>
            <a:endParaRPr lang="en-US" sz="3200" dirty="0"/>
          </a:p>
        </p:txBody>
      </p:sp>
      <p:pic>
        <p:nvPicPr>
          <p:cNvPr id="4" name="Content Placeholder 3">
            <a:extLst>
              <a:ext uri="{FF2B5EF4-FFF2-40B4-BE49-F238E27FC236}">
                <a16:creationId xmlns:a16="http://schemas.microsoft.com/office/drawing/2014/main" id="{A3BA6F85-4F13-C99E-B907-AB4C7DBD11D5}"/>
              </a:ext>
            </a:extLst>
          </p:cNvPr>
          <p:cNvPicPr>
            <a:picLocks noGrp="1" noChangeAspect="1"/>
          </p:cNvPicPr>
          <p:nvPr>
            <p:ph idx="1"/>
          </p:nvPr>
        </p:nvPicPr>
        <p:blipFill>
          <a:blip r:embed="rId2"/>
          <a:stretch>
            <a:fillRect/>
          </a:stretch>
        </p:blipFill>
        <p:spPr>
          <a:xfrm>
            <a:off x="735419" y="1371600"/>
            <a:ext cx="3554715" cy="1981200"/>
          </a:xfrm>
          <a:prstGeom prst="rect">
            <a:avLst/>
          </a:prstGeom>
        </p:spPr>
      </p:pic>
      <p:pic>
        <p:nvPicPr>
          <p:cNvPr id="5" name="Picture 4">
            <a:extLst>
              <a:ext uri="{FF2B5EF4-FFF2-40B4-BE49-F238E27FC236}">
                <a16:creationId xmlns:a16="http://schemas.microsoft.com/office/drawing/2014/main" id="{6E08DAD4-84EF-CF6A-3411-7F22FDF72A1B}"/>
              </a:ext>
            </a:extLst>
          </p:cNvPr>
          <p:cNvPicPr>
            <a:picLocks noChangeAspect="1"/>
          </p:cNvPicPr>
          <p:nvPr/>
        </p:nvPicPr>
        <p:blipFill>
          <a:blip r:embed="rId3"/>
          <a:stretch>
            <a:fillRect/>
          </a:stretch>
        </p:blipFill>
        <p:spPr>
          <a:xfrm>
            <a:off x="4572000" y="1367902"/>
            <a:ext cx="3657600" cy="1981200"/>
          </a:xfrm>
          <a:prstGeom prst="rect">
            <a:avLst/>
          </a:prstGeom>
        </p:spPr>
      </p:pic>
      <p:pic>
        <p:nvPicPr>
          <p:cNvPr id="6" name="Picture 5">
            <a:extLst>
              <a:ext uri="{FF2B5EF4-FFF2-40B4-BE49-F238E27FC236}">
                <a16:creationId xmlns:a16="http://schemas.microsoft.com/office/drawing/2014/main" id="{A2D454E9-BD9F-B01E-526B-AD7CA54B5516}"/>
              </a:ext>
            </a:extLst>
          </p:cNvPr>
          <p:cNvPicPr>
            <a:picLocks noChangeAspect="1"/>
          </p:cNvPicPr>
          <p:nvPr/>
        </p:nvPicPr>
        <p:blipFill>
          <a:blip r:embed="rId4"/>
          <a:stretch>
            <a:fillRect/>
          </a:stretch>
        </p:blipFill>
        <p:spPr>
          <a:xfrm>
            <a:off x="735418" y="3733800"/>
            <a:ext cx="3554715" cy="1981200"/>
          </a:xfrm>
          <a:prstGeom prst="rect">
            <a:avLst/>
          </a:prstGeom>
        </p:spPr>
      </p:pic>
      <p:pic>
        <p:nvPicPr>
          <p:cNvPr id="7" name="Picture 6">
            <a:extLst>
              <a:ext uri="{FF2B5EF4-FFF2-40B4-BE49-F238E27FC236}">
                <a16:creationId xmlns:a16="http://schemas.microsoft.com/office/drawing/2014/main" id="{F52CC135-4197-58B6-7DC9-1ACCE7C0127B}"/>
              </a:ext>
            </a:extLst>
          </p:cNvPr>
          <p:cNvPicPr>
            <a:picLocks noChangeAspect="1"/>
          </p:cNvPicPr>
          <p:nvPr/>
        </p:nvPicPr>
        <p:blipFill>
          <a:blip r:embed="rId5"/>
          <a:stretch>
            <a:fillRect/>
          </a:stretch>
        </p:blipFill>
        <p:spPr>
          <a:xfrm>
            <a:off x="4572000" y="3733800"/>
            <a:ext cx="3657600" cy="1981200"/>
          </a:xfrm>
          <a:prstGeom prst="rect">
            <a:avLst/>
          </a:prstGeom>
        </p:spPr>
      </p:pic>
    </p:spTree>
    <p:extLst>
      <p:ext uri="{BB962C8B-B14F-4D97-AF65-F5344CB8AC3E}">
        <p14:creationId xmlns:p14="http://schemas.microsoft.com/office/powerpoint/2010/main" val="31694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B26E-0B93-8D1B-EA3C-148CF2ED7EAA}"/>
              </a:ext>
            </a:extLst>
          </p:cNvPr>
          <p:cNvSpPr>
            <a:spLocks noGrp="1"/>
          </p:cNvSpPr>
          <p:nvPr>
            <p:ph type="title"/>
          </p:nvPr>
        </p:nvSpPr>
        <p:spPr/>
        <p:txBody>
          <a:bodyPr/>
          <a:lstStyle/>
          <a:p>
            <a:r>
              <a:rPr lang="en-US" sz="3200" dirty="0"/>
              <a:t>Reflective journal</a:t>
            </a:r>
          </a:p>
        </p:txBody>
      </p:sp>
      <p:pic>
        <p:nvPicPr>
          <p:cNvPr id="4" name="Content Placeholder 3">
            <a:extLst>
              <a:ext uri="{FF2B5EF4-FFF2-40B4-BE49-F238E27FC236}">
                <a16:creationId xmlns:a16="http://schemas.microsoft.com/office/drawing/2014/main" id="{E93FC552-7BAC-BC5C-C341-1B329C7AA659}"/>
              </a:ext>
            </a:extLst>
          </p:cNvPr>
          <p:cNvPicPr>
            <a:picLocks noGrp="1" noChangeAspect="1"/>
          </p:cNvPicPr>
          <p:nvPr>
            <p:ph idx="1"/>
          </p:nvPr>
        </p:nvPicPr>
        <p:blipFill>
          <a:blip r:embed="rId2"/>
          <a:stretch>
            <a:fillRect/>
          </a:stretch>
        </p:blipFill>
        <p:spPr>
          <a:xfrm>
            <a:off x="149441" y="1164701"/>
            <a:ext cx="4574959" cy="2578964"/>
          </a:xfrm>
          <a:prstGeom prst="rect">
            <a:avLst/>
          </a:prstGeom>
        </p:spPr>
      </p:pic>
      <p:pic>
        <p:nvPicPr>
          <p:cNvPr id="7" name="Picture 6">
            <a:extLst>
              <a:ext uri="{FF2B5EF4-FFF2-40B4-BE49-F238E27FC236}">
                <a16:creationId xmlns:a16="http://schemas.microsoft.com/office/drawing/2014/main" id="{FBAB60E9-DF4F-B57E-0962-39C0EA3EDC39}"/>
              </a:ext>
            </a:extLst>
          </p:cNvPr>
          <p:cNvPicPr>
            <a:picLocks noChangeAspect="1"/>
          </p:cNvPicPr>
          <p:nvPr/>
        </p:nvPicPr>
        <p:blipFill>
          <a:blip r:embed="rId3"/>
          <a:stretch>
            <a:fillRect/>
          </a:stretch>
        </p:blipFill>
        <p:spPr>
          <a:xfrm>
            <a:off x="133165" y="3743665"/>
            <a:ext cx="4651159" cy="3114335"/>
          </a:xfrm>
          <a:prstGeom prst="rect">
            <a:avLst/>
          </a:prstGeom>
        </p:spPr>
      </p:pic>
      <p:pic>
        <p:nvPicPr>
          <p:cNvPr id="8" name="Picture 7">
            <a:extLst>
              <a:ext uri="{FF2B5EF4-FFF2-40B4-BE49-F238E27FC236}">
                <a16:creationId xmlns:a16="http://schemas.microsoft.com/office/drawing/2014/main" id="{A0A4530B-CC40-1987-726A-E9E9F60CB1A6}"/>
              </a:ext>
            </a:extLst>
          </p:cNvPr>
          <p:cNvPicPr>
            <a:picLocks noChangeAspect="1"/>
          </p:cNvPicPr>
          <p:nvPr/>
        </p:nvPicPr>
        <p:blipFill>
          <a:blip r:embed="rId4"/>
          <a:stretch>
            <a:fillRect/>
          </a:stretch>
        </p:blipFill>
        <p:spPr>
          <a:xfrm>
            <a:off x="4784324" y="1164701"/>
            <a:ext cx="4210235" cy="2944359"/>
          </a:xfrm>
          <a:prstGeom prst="rect">
            <a:avLst/>
          </a:prstGeom>
        </p:spPr>
      </p:pic>
      <p:pic>
        <p:nvPicPr>
          <p:cNvPr id="9" name="Picture 8">
            <a:extLst>
              <a:ext uri="{FF2B5EF4-FFF2-40B4-BE49-F238E27FC236}">
                <a16:creationId xmlns:a16="http://schemas.microsoft.com/office/drawing/2014/main" id="{1DDB408A-523F-5D39-77EE-37700602F228}"/>
              </a:ext>
            </a:extLst>
          </p:cNvPr>
          <p:cNvPicPr>
            <a:picLocks noChangeAspect="1"/>
          </p:cNvPicPr>
          <p:nvPr/>
        </p:nvPicPr>
        <p:blipFill>
          <a:blip r:embed="rId5"/>
          <a:stretch>
            <a:fillRect/>
          </a:stretch>
        </p:blipFill>
        <p:spPr>
          <a:xfrm>
            <a:off x="4831743" y="3743664"/>
            <a:ext cx="4312257" cy="3114335"/>
          </a:xfrm>
          <a:prstGeom prst="rect">
            <a:avLst/>
          </a:prstGeom>
        </p:spPr>
      </p:pic>
    </p:spTree>
    <p:extLst>
      <p:ext uri="{BB962C8B-B14F-4D97-AF65-F5344CB8AC3E}">
        <p14:creationId xmlns:p14="http://schemas.microsoft.com/office/powerpoint/2010/main" val="226355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EF16-01AB-7CEB-CE8B-FFDA974C39C9}"/>
              </a:ext>
            </a:extLst>
          </p:cNvPr>
          <p:cNvSpPr>
            <a:spLocks noGrp="1"/>
          </p:cNvSpPr>
          <p:nvPr>
            <p:ph type="title"/>
          </p:nvPr>
        </p:nvSpPr>
        <p:spPr>
          <a:xfrm>
            <a:off x="457200" y="365394"/>
            <a:ext cx="5181600" cy="1158605"/>
          </a:xfrm>
        </p:spPr>
        <p:txBody>
          <a:bodyPr/>
          <a:lstStyle/>
          <a:p>
            <a:r>
              <a:rPr lang="en-US" sz="3200" dirty="0"/>
              <a:t>Management of GIT repository</a:t>
            </a:r>
            <a:br>
              <a:rPr lang="en-US" dirty="0"/>
            </a:br>
            <a:endParaRPr lang="en-US" dirty="0"/>
          </a:p>
        </p:txBody>
      </p:sp>
      <p:pic>
        <p:nvPicPr>
          <p:cNvPr id="3" name="Picture 2">
            <a:extLst>
              <a:ext uri="{FF2B5EF4-FFF2-40B4-BE49-F238E27FC236}">
                <a16:creationId xmlns:a16="http://schemas.microsoft.com/office/drawing/2014/main" id="{BEAB0626-573F-BD4E-EBF0-AC8C82317367}"/>
              </a:ext>
            </a:extLst>
          </p:cNvPr>
          <p:cNvPicPr>
            <a:picLocks noChangeAspect="1"/>
          </p:cNvPicPr>
          <p:nvPr/>
        </p:nvPicPr>
        <p:blipFill>
          <a:blip r:embed="rId2"/>
          <a:stretch>
            <a:fillRect/>
          </a:stretch>
        </p:blipFill>
        <p:spPr>
          <a:xfrm>
            <a:off x="0" y="1714130"/>
            <a:ext cx="9144000" cy="2779158"/>
          </a:xfrm>
          <a:prstGeom prst="rect">
            <a:avLst/>
          </a:prstGeom>
        </p:spPr>
      </p:pic>
      <p:pic>
        <p:nvPicPr>
          <p:cNvPr id="4" name="Picture 3">
            <a:extLst>
              <a:ext uri="{FF2B5EF4-FFF2-40B4-BE49-F238E27FC236}">
                <a16:creationId xmlns:a16="http://schemas.microsoft.com/office/drawing/2014/main" id="{F387DB0F-B957-D92E-FD0B-1649B4AFE5D6}"/>
              </a:ext>
            </a:extLst>
          </p:cNvPr>
          <p:cNvPicPr>
            <a:picLocks noChangeAspect="1"/>
          </p:cNvPicPr>
          <p:nvPr/>
        </p:nvPicPr>
        <p:blipFill>
          <a:blip r:embed="rId3"/>
          <a:stretch>
            <a:fillRect/>
          </a:stretch>
        </p:blipFill>
        <p:spPr>
          <a:xfrm>
            <a:off x="0" y="4483670"/>
            <a:ext cx="9144000" cy="2374329"/>
          </a:xfrm>
          <a:prstGeom prst="rect">
            <a:avLst/>
          </a:prstGeom>
        </p:spPr>
      </p:pic>
      <p:sp>
        <p:nvSpPr>
          <p:cNvPr id="5" name="TextBox 4">
            <a:extLst>
              <a:ext uri="{FF2B5EF4-FFF2-40B4-BE49-F238E27FC236}">
                <a16:creationId xmlns:a16="http://schemas.microsoft.com/office/drawing/2014/main" id="{DC118AAE-99EE-E3ED-E261-66F444B037A4}"/>
              </a:ext>
            </a:extLst>
          </p:cNvPr>
          <p:cNvSpPr txBox="1"/>
          <p:nvPr/>
        </p:nvSpPr>
        <p:spPr>
          <a:xfrm>
            <a:off x="0" y="1219201"/>
            <a:ext cx="7853491" cy="46166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62626"/>
                </a:solidFill>
                <a:effectLst/>
                <a:uLnTx/>
                <a:uFillTx/>
                <a:latin typeface="Arial"/>
                <a:ea typeface="+mn-ea"/>
                <a:cs typeface="+mn-cs"/>
              </a:rPr>
              <a:t>Git is an open-source software used for tracking project changes and revisions across different teams.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62626"/>
                </a:solidFill>
                <a:effectLst/>
                <a:uLnTx/>
                <a:uFillTx/>
                <a:latin typeface="Arial"/>
                <a:ea typeface="+mn-ea"/>
                <a:cs typeface="+mn-cs"/>
              </a:rPr>
              <a:t>Git saves different versions of projects in a folder known as a Git repository.</a:t>
            </a:r>
          </a:p>
        </p:txBody>
      </p:sp>
    </p:spTree>
    <p:extLst>
      <p:ext uri="{BB962C8B-B14F-4D97-AF65-F5344CB8AC3E}">
        <p14:creationId xmlns:p14="http://schemas.microsoft.com/office/powerpoint/2010/main" val="59436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8B0F-B7BA-7C7C-DAE4-982B70E5E046}"/>
              </a:ext>
            </a:extLst>
          </p:cNvPr>
          <p:cNvSpPr>
            <a:spLocks noGrp="1"/>
          </p:cNvSpPr>
          <p:nvPr>
            <p:ph type="title"/>
          </p:nvPr>
        </p:nvSpPr>
        <p:spPr>
          <a:xfrm>
            <a:off x="457200" y="1118982"/>
            <a:ext cx="4876800" cy="45719"/>
          </a:xfrm>
        </p:spPr>
        <p:txBody>
          <a:bodyPr/>
          <a:lstStyle/>
          <a:p>
            <a:pPr marL="0" marR="0">
              <a:lnSpc>
                <a:spcPct val="150000"/>
              </a:lnSpc>
              <a:spcBef>
                <a:spcPts val="0"/>
              </a:spcBef>
              <a:spcAft>
                <a:spcPts val="0"/>
              </a:spcAft>
            </a:pPr>
            <a:r>
              <a:rPr lang="en-US" sz="3200" dirty="0"/>
              <a:t>Project Implementation</a:t>
            </a:r>
            <a:br>
              <a:rPr lang="en-US" sz="32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FA6943F7-A8A6-8775-CFD5-B5D2412632CE}"/>
              </a:ext>
            </a:extLst>
          </p:cNvPr>
          <p:cNvPicPr>
            <a:picLocks noGrp="1" noChangeAspect="1"/>
          </p:cNvPicPr>
          <p:nvPr>
            <p:ph idx="1"/>
          </p:nvPr>
        </p:nvPicPr>
        <p:blipFill>
          <a:blip r:embed="rId2"/>
          <a:stretch>
            <a:fillRect/>
          </a:stretch>
        </p:blipFill>
        <p:spPr>
          <a:xfrm>
            <a:off x="685800" y="2971800"/>
            <a:ext cx="8153400" cy="3758980"/>
          </a:xfrm>
          <a:prstGeom prst="rect">
            <a:avLst/>
          </a:prstGeom>
        </p:spPr>
      </p:pic>
      <p:sp>
        <p:nvSpPr>
          <p:cNvPr id="5" name="TextBox 4">
            <a:extLst>
              <a:ext uri="{FF2B5EF4-FFF2-40B4-BE49-F238E27FC236}">
                <a16:creationId xmlns:a16="http://schemas.microsoft.com/office/drawing/2014/main" id="{DECFC8B9-6766-0784-AF54-CAF79F6018FC}"/>
              </a:ext>
            </a:extLst>
          </p:cNvPr>
          <p:cNvSpPr txBox="1"/>
          <p:nvPr/>
        </p:nvSpPr>
        <p:spPr>
          <a:xfrm>
            <a:off x="304800" y="1118982"/>
            <a:ext cx="4953000" cy="2677656"/>
          </a:xfrm>
          <a:prstGeom prst="rect">
            <a:avLst/>
          </a:prstGeom>
          <a:noFill/>
        </p:spPr>
        <p:txBody>
          <a:bodyPr wrap="square" rtlCol="0">
            <a:spAutoFit/>
          </a:bodyPr>
          <a:lstStyle/>
          <a:p>
            <a:pPr marL="342900" indent="-342900">
              <a:buFont typeface="+mj-lt"/>
              <a:buAutoNum type="arabicPeriod"/>
            </a:pPr>
            <a:r>
              <a:rPr lang="en-US" sz="1400" dirty="0">
                <a:solidFill>
                  <a:schemeClr val="bg2"/>
                </a:solidFill>
              </a:rPr>
              <a:t>Planning </a:t>
            </a:r>
          </a:p>
          <a:p>
            <a:pPr marL="285750" indent="-285750">
              <a:buFont typeface="Arial" panose="020B0604020202020204" pitchFamily="34" charset="0"/>
              <a:buChar char="•"/>
            </a:pPr>
            <a:r>
              <a:rPr lang="en-US" sz="1400" dirty="0">
                <a:solidFill>
                  <a:schemeClr val="bg2"/>
                </a:solidFill>
              </a:rPr>
              <a:t>Designing and developing our system was divided among         team members.</a:t>
            </a:r>
          </a:p>
          <a:p>
            <a:endParaRPr lang="en-US" sz="1400" noProof="0" dirty="0">
              <a:solidFill>
                <a:schemeClr val="bg2"/>
              </a:solidFill>
            </a:endParaRPr>
          </a:p>
          <a:p>
            <a:r>
              <a:rPr kumimoji="0" lang="en-US" sz="1400" b="0" i="0" u="none" strike="noStrike" kern="1200" cap="none" spc="0" normalizeH="0" baseline="0" noProof="0" dirty="0">
                <a:ln>
                  <a:noFill/>
                </a:ln>
                <a:solidFill>
                  <a:srgbClr val="262626"/>
                </a:solidFill>
                <a:effectLst/>
                <a:uLnTx/>
                <a:uFillTx/>
                <a:latin typeface="Arial"/>
                <a:ea typeface="+mn-ea"/>
                <a:cs typeface="+mn-cs"/>
              </a:rPr>
              <a:t>2. Project </a:t>
            </a:r>
            <a:r>
              <a:rPr lang="en-US" sz="1400" dirty="0">
                <a:solidFill>
                  <a:schemeClr val="bg2"/>
                </a:solidFill>
              </a:rPr>
              <a:t>Analysis</a:t>
            </a:r>
          </a:p>
          <a:p>
            <a:pPr marL="285750" indent="-285750">
              <a:buFont typeface="Arial" panose="020B0604020202020204" pitchFamily="34" charset="0"/>
              <a:buChar char="•"/>
            </a:pPr>
            <a:r>
              <a:rPr lang="en-US" sz="1400" dirty="0">
                <a:solidFill>
                  <a:schemeClr val="bg2"/>
                </a:solidFill>
              </a:rPr>
              <a:t> procedures for implementing the project were discussed </a:t>
            </a:r>
            <a:br>
              <a:rPr lang="en-US" sz="1400" dirty="0">
                <a:solidFill>
                  <a:schemeClr val="bg2"/>
                </a:solidFill>
              </a:rPr>
            </a:br>
            <a:r>
              <a:rPr lang="en-US" sz="1400" dirty="0">
                <a:solidFill>
                  <a:schemeClr val="bg2"/>
                </a:solidFill>
              </a:rPr>
              <a:t> among the team members.</a:t>
            </a:r>
          </a:p>
          <a:p>
            <a:pPr marL="342900" indent="-342900">
              <a:buFont typeface="+mj-lt"/>
              <a:buAutoNum type="arabicPeriod"/>
            </a:pPr>
            <a:endParaRPr lang="en-US" sz="1400" dirty="0">
              <a:solidFill>
                <a:schemeClr val="bg2"/>
              </a:solidFill>
            </a:endParaRPr>
          </a:p>
          <a:p>
            <a:pPr marL="342900" indent="-342900">
              <a:buFont typeface="+mj-lt"/>
              <a:buAutoNum type="arabicPeriod"/>
            </a:pPr>
            <a:endParaRPr lang="en-US" sz="1400" dirty="0">
              <a:solidFill>
                <a:schemeClr val="bg2"/>
              </a:solidFill>
            </a:endParaRPr>
          </a:p>
          <a:p>
            <a:pPr marL="342900" indent="-342900">
              <a:buFont typeface="+mj-lt"/>
              <a:buAutoNum type="arabicPeriod"/>
            </a:pPr>
            <a:endParaRPr lang="en-US" sz="1400" dirty="0">
              <a:solidFill>
                <a:schemeClr val="bg2"/>
              </a:solidFill>
            </a:endParaRPr>
          </a:p>
          <a:p>
            <a:pPr marL="342900" indent="-342900">
              <a:buFont typeface="+mj-lt"/>
              <a:buAutoNum type="arabicPeriod"/>
            </a:pPr>
            <a:endParaRPr lang="en-US" sz="1400" dirty="0">
              <a:solidFill>
                <a:schemeClr val="bg2"/>
              </a:solidFill>
            </a:endParaRPr>
          </a:p>
          <a:p>
            <a:pPr marL="342900" indent="-342900">
              <a:buFont typeface="+mj-lt"/>
              <a:buAutoNum type="arabicPeriod"/>
            </a:pPr>
            <a:endParaRPr lang="en-US" sz="1400" dirty="0">
              <a:solidFill>
                <a:schemeClr val="bg2"/>
              </a:solidFill>
            </a:endParaRPr>
          </a:p>
        </p:txBody>
      </p:sp>
      <p:sp>
        <p:nvSpPr>
          <p:cNvPr id="9" name="TextBox 8">
            <a:extLst>
              <a:ext uri="{FF2B5EF4-FFF2-40B4-BE49-F238E27FC236}">
                <a16:creationId xmlns:a16="http://schemas.microsoft.com/office/drawing/2014/main" id="{663F8E8C-CEC7-193E-27BB-44FD7DC29CE7}"/>
              </a:ext>
            </a:extLst>
          </p:cNvPr>
          <p:cNvSpPr txBox="1"/>
          <p:nvPr/>
        </p:nvSpPr>
        <p:spPr>
          <a:xfrm>
            <a:off x="5334000" y="1210420"/>
            <a:ext cx="3733800" cy="2031325"/>
          </a:xfrm>
          <a:prstGeom prst="rect">
            <a:avLst/>
          </a:prstGeom>
          <a:noFill/>
        </p:spPr>
        <p:txBody>
          <a:bodyPr wrap="square" rtlCol="0">
            <a:spAutoFit/>
          </a:bodyPr>
          <a:lstStyle/>
          <a:p>
            <a:r>
              <a:rPr lang="en-US" sz="1400" dirty="0">
                <a:solidFill>
                  <a:schemeClr val="bg2"/>
                </a:solidFill>
                <a:effectLst/>
                <a:ea typeface="Calibri" panose="020F0502020204030204" pitchFamily="34" charset="0"/>
              </a:rPr>
              <a:t>3. User Interfaces</a:t>
            </a:r>
          </a:p>
          <a:p>
            <a:pPr marL="285750" indent="-285750">
              <a:buFont typeface="Arial" panose="020B0604020202020204" pitchFamily="34" charset="0"/>
              <a:buChar char="•"/>
            </a:pPr>
            <a:r>
              <a:rPr lang="en-US" sz="1400" dirty="0">
                <a:solidFill>
                  <a:schemeClr val="bg2"/>
                </a:solidFill>
              </a:rPr>
              <a:t>The user interface must fulfil ergonomic requirements of Live traffic news. </a:t>
            </a:r>
          </a:p>
          <a:p>
            <a:pPr marL="285750" indent="-285750">
              <a:buFont typeface="Arial" panose="020B0604020202020204" pitchFamily="34" charset="0"/>
              <a:buChar char="•"/>
            </a:pPr>
            <a:endParaRPr lang="en-US" sz="1400" dirty="0">
              <a:solidFill>
                <a:schemeClr val="bg2"/>
              </a:solidFill>
            </a:endParaRPr>
          </a:p>
          <a:p>
            <a:pPr marL="285750" indent="-285750">
              <a:buFont typeface="Arial" panose="020B0604020202020204" pitchFamily="34" charset="0"/>
              <a:buChar char="•"/>
            </a:pPr>
            <a:r>
              <a:rPr lang="en-US" sz="1400" dirty="0">
                <a:solidFill>
                  <a:schemeClr val="bg2"/>
                </a:solidFill>
              </a:rPr>
              <a:t>The design and layout of every form will be very clear and very interactive to the administrator. </a:t>
            </a:r>
          </a:p>
          <a:p>
            <a:endParaRPr lang="en-US" sz="1400" dirty="0">
              <a:solidFill>
                <a:schemeClr val="bg2"/>
              </a:solidFill>
            </a:endParaRPr>
          </a:p>
          <a:p>
            <a:endParaRPr lang="en-US" sz="1400" dirty="0">
              <a:solidFill>
                <a:schemeClr val="bg2"/>
              </a:solidFill>
            </a:endParaRPr>
          </a:p>
        </p:txBody>
      </p:sp>
    </p:spTree>
    <p:extLst>
      <p:ext uri="{BB962C8B-B14F-4D97-AF65-F5344CB8AC3E}">
        <p14:creationId xmlns:p14="http://schemas.microsoft.com/office/powerpoint/2010/main" val="2827442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585D98E74D8946A2F5901699FE9AE0" ma:contentTypeVersion="12" ma:contentTypeDescription="Create a new document." ma:contentTypeScope="" ma:versionID="91f64a2eb27e56410a386ddc92a9ab2c">
  <xsd:schema xmlns:xsd="http://www.w3.org/2001/XMLSchema" xmlns:xs="http://www.w3.org/2001/XMLSchema" xmlns:p="http://schemas.microsoft.com/office/2006/metadata/properties" xmlns:ns3="7621241e-d54e-4fae-94aa-bf1ce82949c1" xmlns:ns4="36274c3e-f464-4cab-8fe1-4aa5d98c2252" targetNamespace="http://schemas.microsoft.com/office/2006/metadata/properties" ma:root="true" ma:fieldsID="0a36ba1cb73a68c702fc9bc9d1e2ef0d" ns3:_="" ns4:_="">
    <xsd:import namespace="7621241e-d54e-4fae-94aa-bf1ce82949c1"/>
    <xsd:import namespace="36274c3e-f464-4cab-8fe1-4aa5d98c225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21241e-d54e-4fae-94aa-bf1ce82949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274c3e-f464-4cab-8fe1-4aa5d98c22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621241e-d54e-4fae-94aa-bf1ce82949c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C4424A-3830-4D59-A87C-119BE66634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21241e-d54e-4fae-94aa-bf1ce82949c1"/>
    <ds:schemaRef ds:uri="36274c3e-f464-4cab-8fe1-4aa5d98c22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47EFB-BDBB-4CE5-A848-1507BE3B7989}">
  <ds:schemaRefs>
    <ds:schemaRef ds:uri="7621241e-d54e-4fae-94aa-bf1ce82949c1"/>
    <ds:schemaRef ds:uri="http://schemas.microsoft.com/office/infopath/2007/PartnerControls"/>
    <ds:schemaRef ds:uri="http://purl.org/dc/dcmitype/"/>
    <ds:schemaRef ds:uri="36274c3e-f464-4cab-8fe1-4aa5d98c2252"/>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777</Words>
  <Application>Microsoft Office PowerPoint</Application>
  <PresentationFormat>On-screen Show (4:3)</PresentationFormat>
  <Paragraphs>120</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vt:lpstr>
      <vt:lpstr>Times New Roman</vt:lpstr>
      <vt:lpstr>Wingdings</vt:lpstr>
      <vt:lpstr>Wingdings 2</vt:lpstr>
      <vt:lpstr>Verve</vt:lpstr>
      <vt:lpstr>Project Progress Review </vt:lpstr>
      <vt:lpstr>Project Introduction</vt:lpstr>
      <vt:lpstr>Progress of project</vt:lpstr>
      <vt:lpstr>Attention Area</vt:lpstr>
      <vt:lpstr>Meeting Minutes</vt:lpstr>
      <vt:lpstr>Meeting Minutes</vt:lpstr>
      <vt:lpstr>Reflective journal</vt:lpstr>
      <vt:lpstr>Management of GIT repository </vt:lpstr>
      <vt:lpstr>Project Implementation </vt:lpstr>
      <vt:lpstr>Functional Requirements </vt:lpstr>
      <vt:lpstr>Non Functional Requirements </vt:lpstr>
      <vt:lpstr>Use of project Governance tool</vt:lpstr>
      <vt:lpstr>Submission of required documents (Project Proposal, SRS, Progress Review Presentation) </vt:lpstr>
      <vt:lpstr>Conclusion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2022-12-04T01:38:08Z</dcterms:created>
  <dcterms:modified xsi:type="dcterms:W3CDTF">2022-12-06T15:53:13Z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0x010100C5585D98E74D8946A2F5901699FE9AE0</vt:lpwstr>
  </property>
</Properties>
</file>