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8" r:id="rId9"/>
    <p:sldId id="267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3678-5AD7-4657-A880-A6D8043F9C13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94EA-7021-410A-A8A3-5695FE658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62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3678-5AD7-4657-A880-A6D8043F9C13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94EA-7021-410A-A8A3-5695FE658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84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3678-5AD7-4657-A880-A6D8043F9C13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94EA-7021-410A-A8A3-5695FE658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24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3678-5AD7-4657-A880-A6D8043F9C13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94EA-7021-410A-A8A3-5695FE658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89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3678-5AD7-4657-A880-A6D8043F9C13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94EA-7021-410A-A8A3-5695FE658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96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3678-5AD7-4657-A880-A6D8043F9C13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94EA-7021-410A-A8A3-5695FE658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64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3678-5AD7-4657-A880-A6D8043F9C13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94EA-7021-410A-A8A3-5695FE658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96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3678-5AD7-4657-A880-A6D8043F9C13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94EA-7021-410A-A8A3-5695FE658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26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3678-5AD7-4657-A880-A6D8043F9C13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94EA-7021-410A-A8A3-5695FE658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4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3678-5AD7-4657-A880-A6D8043F9C13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94EA-7021-410A-A8A3-5695FE658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56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3678-5AD7-4657-A880-A6D8043F9C13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94EA-7021-410A-A8A3-5695FE658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97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93678-5AD7-4657-A880-A6D8043F9C13}" type="datetimeFigureOut">
              <a:rPr lang="zh-TW" altLang="en-US" smtClean="0"/>
              <a:t>2021/1/6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794EA-7021-410A-A8A3-5695FE658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40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群組 135"/>
          <p:cNvGrpSpPr/>
          <p:nvPr/>
        </p:nvGrpSpPr>
        <p:grpSpPr>
          <a:xfrm>
            <a:off x="2186463" y="1622938"/>
            <a:ext cx="3121284" cy="1930886"/>
            <a:chOff x="2186463" y="1622938"/>
            <a:chExt cx="3121284" cy="1930886"/>
          </a:xfrm>
        </p:grpSpPr>
        <p:cxnSp>
          <p:nvCxnSpPr>
            <p:cNvPr id="63" name="直線接點 62"/>
            <p:cNvCxnSpPr/>
            <p:nvPr/>
          </p:nvCxnSpPr>
          <p:spPr>
            <a:xfrm>
              <a:off x="2387435" y="2527045"/>
              <a:ext cx="607398" cy="65905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3185831" y="2138738"/>
              <a:ext cx="433850" cy="50214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4102942" y="1885072"/>
              <a:ext cx="261896" cy="135887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 flipV="1">
              <a:off x="3647542" y="2331006"/>
              <a:ext cx="1258058" cy="30924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3001529" y="3165285"/>
              <a:ext cx="1363309" cy="9480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 flipV="1">
              <a:off x="3003851" y="2642137"/>
              <a:ext cx="643691" cy="53742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 flipV="1">
              <a:off x="3172051" y="1863775"/>
              <a:ext cx="924828" cy="27496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4121971" y="1862174"/>
              <a:ext cx="782154" cy="49942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 flipV="1">
              <a:off x="3662066" y="1881138"/>
              <a:ext cx="459905" cy="76422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>
              <a:off x="3656560" y="2661886"/>
              <a:ext cx="726108" cy="5982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3" name="橢圓 72"/>
            <p:cNvSpPr/>
            <p:nvPr/>
          </p:nvSpPr>
          <p:spPr>
            <a:xfrm>
              <a:off x="2186463" y="2318499"/>
              <a:ext cx="388307" cy="38830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74" name="橢圓 73"/>
            <p:cNvSpPr/>
            <p:nvPr/>
          </p:nvSpPr>
          <p:spPr>
            <a:xfrm>
              <a:off x="4173206" y="3046964"/>
              <a:ext cx="388307" cy="38830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橢圓 74"/>
            <p:cNvSpPr/>
            <p:nvPr/>
          </p:nvSpPr>
          <p:spPr>
            <a:xfrm>
              <a:off x="2789956" y="2933166"/>
              <a:ext cx="388307" cy="38830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橢圓 75"/>
            <p:cNvSpPr/>
            <p:nvPr/>
          </p:nvSpPr>
          <p:spPr>
            <a:xfrm>
              <a:off x="3436602" y="2443446"/>
              <a:ext cx="388307" cy="38830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/>
            <p:cNvSpPr/>
            <p:nvPr/>
          </p:nvSpPr>
          <p:spPr>
            <a:xfrm>
              <a:off x="4700372" y="2138738"/>
              <a:ext cx="388307" cy="38830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/>
            <p:cNvSpPr/>
            <p:nvPr/>
          </p:nvSpPr>
          <p:spPr>
            <a:xfrm>
              <a:off x="2994833" y="1942699"/>
              <a:ext cx="388307" cy="38830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橢圓 78"/>
            <p:cNvSpPr/>
            <p:nvPr/>
          </p:nvSpPr>
          <p:spPr>
            <a:xfrm>
              <a:off x="3905738" y="1676897"/>
              <a:ext cx="388307" cy="38830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2195422" y="2262670"/>
              <a:ext cx="377026" cy="4924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zh-TW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700372" y="2084784"/>
              <a:ext cx="394660" cy="4924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  <a:endParaRPr lang="zh-TW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3925724" y="1622938"/>
              <a:ext cx="348173" cy="4924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</a:t>
              </a:r>
              <a:endParaRPr lang="zh-TW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450233" y="2389303"/>
              <a:ext cx="389851" cy="4924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endParaRPr lang="zh-TW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3003851" y="1896190"/>
              <a:ext cx="362600" cy="4924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endParaRPr lang="zh-TW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2806394" y="2880949"/>
              <a:ext cx="365806" cy="4924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  <a:endParaRPr lang="zh-TW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198082" y="2994895"/>
              <a:ext cx="338554" cy="4924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</a:t>
              </a:r>
              <a:endParaRPr lang="zh-TW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4190305" y="2152070"/>
              <a:ext cx="874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15</a:t>
              </a:r>
              <a:endParaRPr lang="zh-TW" altLang="en-US" sz="1400" dirty="0"/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3468347" y="3246047"/>
              <a:ext cx="874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11</a:t>
              </a:r>
              <a:endParaRPr lang="zh-TW" altLang="en-US" sz="1400" dirty="0"/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2440020" y="2810585"/>
              <a:ext cx="394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4343129" y="2677800"/>
              <a:ext cx="874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23</a:t>
              </a:r>
              <a:endParaRPr lang="zh-TW" altLang="en-US" sz="1400" dirty="0"/>
            </a:p>
          </p:txBody>
        </p:sp>
        <p:sp>
          <p:nvSpPr>
            <p:cNvPr id="91" name="文字方塊 90"/>
            <p:cNvSpPr txBox="1"/>
            <p:nvPr/>
          </p:nvSpPr>
          <p:spPr>
            <a:xfrm>
              <a:off x="3483327" y="1693366"/>
              <a:ext cx="874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6</a:t>
              </a:r>
              <a:endParaRPr lang="zh-TW" altLang="en-US" sz="1400" dirty="0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3106179" y="2297323"/>
              <a:ext cx="2739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1</a:t>
              </a:r>
              <a:endParaRPr lang="zh-TW" altLang="en-US" sz="1400" dirty="0"/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3895423" y="2647469"/>
              <a:ext cx="378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19</a:t>
              </a:r>
              <a:endParaRPr lang="zh-TW" altLang="en-US" sz="1400" dirty="0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3045936" y="2635524"/>
              <a:ext cx="874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13</a:t>
              </a:r>
              <a:endParaRPr lang="zh-TW" altLang="en-US" sz="1400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3626394" y="2078536"/>
              <a:ext cx="874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7</a:t>
              </a:r>
              <a:endParaRPr lang="zh-TW" altLang="en-US" sz="1400" dirty="0"/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4432965" y="1807893"/>
              <a:ext cx="874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10</a:t>
              </a:r>
              <a:endParaRPr lang="zh-TW" altLang="en-US" sz="1400" dirty="0"/>
            </a:p>
          </p:txBody>
        </p:sp>
      </p:grpSp>
      <p:sp>
        <p:nvSpPr>
          <p:cNvPr id="132" name="文字方塊 131"/>
          <p:cNvSpPr txBox="1"/>
          <p:nvPr/>
        </p:nvSpPr>
        <p:spPr>
          <a:xfrm>
            <a:off x="827383" y="1076060"/>
            <a:ext cx="825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起始，我們將所有的邊排序。</a:t>
            </a:r>
            <a:r>
              <a:rPr lang="en-US" altLang="zh-TW" dirty="0" smtClean="0"/>
              <a:t>(1, 2, 6, 7, 10, 11, 13, 15, 19, 23)</a:t>
            </a:r>
            <a:endParaRPr lang="zh-TW" altLang="en-US" dirty="0"/>
          </a:p>
        </p:txBody>
      </p:sp>
      <p:sp>
        <p:nvSpPr>
          <p:cNvPr id="134" name="文字方塊 133"/>
          <p:cNvSpPr txBox="1"/>
          <p:nvPr/>
        </p:nvSpPr>
        <p:spPr>
          <a:xfrm>
            <a:off x="829670" y="383617"/>
            <a:ext cx="400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克魯斯克爾演算法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Kruskal’s</a:t>
            </a:r>
            <a:r>
              <a:rPr lang="en-US" altLang="zh-TW" dirty="0" smtClean="0"/>
              <a:t> algorithm)</a:t>
            </a:r>
            <a:endParaRPr lang="zh-TW" altLang="en-US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822820" y="3944651"/>
            <a:ext cx="825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我們選取加入權重為 </a:t>
            </a:r>
            <a:r>
              <a:rPr lang="en-US" altLang="zh-TW" dirty="0" smtClean="0"/>
              <a:t>1</a:t>
            </a:r>
            <a:r>
              <a:rPr lang="zh-TW" altLang="en-US" dirty="0" smtClean="0"/>
              <a:t> 的邊。剩下的邊依序為</a:t>
            </a:r>
            <a:r>
              <a:rPr lang="en-US" altLang="zh-TW" dirty="0" smtClean="0"/>
              <a:t>(</a:t>
            </a:r>
            <a:r>
              <a:rPr lang="en-US" altLang="zh-TW" dirty="0" smtClean="0"/>
              <a:t>2, 6, 7, 10, 11, 13, 15, 19, 23)</a:t>
            </a:r>
            <a:endParaRPr lang="zh-TW" altLang="en-US" dirty="0" smtClean="0"/>
          </a:p>
        </p:txBody>
      </p:sp>
      <p:cxnSp>
        <p:nvCxnSpPr>
          <p:cNvPr id="138" name="直線接點 137"/>
          <p:cNvCxnSpPr/>
          <p:nvPr/>
        </p:nvCxnSpPr>
        <p:spPr>
          <a:xfrm>
            <a:off x="2387435" y="5461372"/>
            <a:ext cx="607398" cy="6590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>
            <a:off x="3185831" y="5073065"/>
            <a:ext cx="433850" cy="5021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>
            <a:off x="4102942" y="4819399"/>
            <a:ext cx="261896" cy="1358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 flipV="1">
            <a:off x="3647542" y="5265333"/>
            <a:ext cx="1258058" cy="30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>
            <a:off x="3001529" y="6099612"/>
            <a:ext cx="1363309" cy="94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flipV="1">
            <a:off x="3003851" y="5576464"/>
            <a:ext cx="643691" cy="537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直線接點 143"/>
          <p:cNvCxnSpPr/>
          <p:nvPr/>
        </p:nvCxnSpPr>
        <p:spPr>
          <a:xfrm flipV="1">
            <a:off x="3172051" y="4798102"/>
            <a:ext cx="924828" cy="2749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>
            <a:off x="4121971" y="4796501"/>
            <a:ext cx="782154" cy="4994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flipV="1">
            <a:off x="3662066" y="4815465"/>
            <a:ext cx="459905" cy="7642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>
            <a:off x="3656560" y="5596213"/>
            <a:ext cx="726108" cy="598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8" name="橢圓 147"/>
          <p:cNvSpPr/>
          <p:nvPr/>
        </p:nvSpPr>
        <p:spPr>
          <a:xfrm>
            <a:off x="2186463" y="5252826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600"/>
          </a:p>
        </p:txBody>
      </p:sp>
      <p:sp>
        <p:nvSpPr>
          <p:cNvPr id="149" name="橢圓 148"/>
          <p:cNvSpPr/>
          <p:nvPr/>
        </p:nvSpPr>
        <p:spPr>
          <a:xfrm>
            <a:off x="4173206" y="5981291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橢圓 149"/>
          <p:cNvSpPr/>
          <p:nvPr/>
        </p:nvSpPr>
        <p:spPr>
          <a:xfrm>
            <a:off x="2789956" y="5867493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橢圓 150"/>
          <p:cNvSpPr/>
          <p:nvPr/>
        </p:nvSpPr>
        <p:spPr>
          <a:xfrm>
            <a:off x="3436602" y="5377773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橢圓 151"/>
          <p:cNvSpPr/>
          <p:nvPr/>
        </p:nvSpPr>
        <p:spPr>
          <a:xfrm>
            <a:off x="4700372" y="5073065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橢圓 152"/>
          <p:cNvSpPr/>
          <p:nvPr/>
        </p:nvSpPr>
        <p:spPr>
          <a:xfrm>
            <a:off x="2994833" y="4877026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橢圓 153"/>
          <p:cNvSpPr/>
          <p:nvPr/>
        </p:nvSpPr>
        <p:spPr>
          <a:xfrm>
            <a:off x="3905738" y="4611224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2195422" y="5196997"/>
            <a:ext cx="37702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700372" y="5019111"/>
            <a:ext cx="39466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3925724" y="4557265"/>
            <a:ext cx="34817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450233" y="5323630"/>
            <a:ext cx="389851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3003851" y="4830517"/>
            <a:ext cx="36260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2806394" y="5815276"/>
            <a:ext cx="36580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4198082" y="5929222"/>
            <a:ext cx="338554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4190305" y="5086397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</a:t>
            </a:r>
            <a:endParaRPr lang="zh-TW" altLang="en-US" sz="1400" dirty="0"/>
          </a:p>
        </p:txBody>
      </p:sp>
      <p:sp>
        <p:nvSpPr>
          <p:cNvPr id="163" name="文字方塊 162"/>
          <p:cNvSpPr txBox="1"/>
          <p:nvPr/>
        </p:nvSpPr>
        <p:spPr>
          <a:xfrm>
            <a:off x="3468347" y="6180374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11</a:t>
            </a:r>
            <a:endParaRPr lang="zh-TW" altLang="en-US" sz="1400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2440020" y="5744912"/>
            <a:ext cx="39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165" name="文字方塊 164"/>
          <p:cNvSpPr txBox="1"/>
          <p:nvPr/>
        </p:nvSpPr>
        <p:spPr>
          <a:xfrm>
            <a:off x="4343129" y="5612127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23</a:t>
            </a:r>
            <a:endParaRPr lang="zh-TW" altLang="en-US" sz="1400" dirty="0"/>
          </a:p>
        </p:txBody>
      </p:sp>
      <p:sp>
        <p:nvSpPr>
          <p:cNvPr id="166" name="文字方塊 165"/>
          <p:cNvSpPr txBox="1"/>
          <p:nvPr/>
        </p:nvSpPr>
        <p:spPr>
          <a:xfrm>
            <a:off x="3483327" y="4627693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167" name="文字方塊 166"/>
          <p:cNvSpPr txBox="1"/>
          <p:nvPr/>
        </p:nvSpPr>
        <p:spPr>
          <a:xfrm>
            <a:off x="3106179" y="5231650"/>
            <a:ext cx="27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168" name="文字方塊 167"/>
          <p:cNvSpPr txBox="1"/>
          <p:nvPr/>
        </p:nvSpPr>
        <p:spPr>
          <a:xfrm>
            <a:off x="3895423" y="5581796"/>
            <a:ext cx="37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</a:t>
            </a:r>
            <a:endParaRPr lang="zh-TW" altLang="en-US" sz="1400" dirty="0"/>
          </a:p>
        </p:txBody>
      </p:sp>
      <p:sp>
        <p:nvSpPr>
          <p:cNvPr id="169" name="文字方塊 168"/>
          <p:cNvSpPr txBox="1"/>
          <p:nvPr/>
        </p:nvSpPr>
        <p:spPr>
          <a:xfrm>
            <a:off x="3045936" y="5569851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13</a:t>
            </a:r>
            <a:endParaRPr lang="zh-TW" altLang="en-US" sz="1400" dirty="0"/>
          </a:p>
        </p:txBody>
      </p:sp>
      <p:sp>
        <p:nvSpPr>
          <p:cNvPr id="170" name="文字方塊 169"/>
          <p:cNvSpPr txBox="1"/>
          <p:nvPr/>
        </p:nvSpPr>
        <p:spPr>
          <a:xfrm>
            <a:off x="3626394" y="5012863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7</a:t>
            </a:r>
            <a:endParaRPr lang="zh-TW" altLang="en-US" sz="1400" dirty="0"/>
          </a:p>
        </p:txBody>
      </p:sp>
      <p:sp>
        <p:nvSpPr>
          <p:cNvPr id="171" name="文字方塊 170"/>
          <p:cNvSpPr txBox="1"/>
          <p:nvPr/>
        </p:nvSpPr>
        <p:spPr>
          <a:xfrm>
            <a:off x="4432965" y="4742220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4604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直線接點 62"/>
          <p:cNvCxnSpPr/>
          <p:nvPr/>
        </p:nvCxnSpPr>
        <p:spPr>
          <a:xfrm>
            <a:off x="2312620" y="1970093"/>
            <a:ext cx="607398" cy="6590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3111016" y="1581786"/>
            <a:ext cx="433850" cy="5021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4028127" y="1328120"/>
            <a:ext cx="261896" cy="1358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3572727" y="1774054"/>
            <a:ext cx="1258058" cy="30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2926714" y="2608333"/>
            <a:ext cx="1363309" cy="94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 flipV="1">
            <a:off x="2929036" y="2085185"/>
            <a:ext cx="643691" cy="537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flipV="1">
            <a:off x="3097236" y="1306823"/>
            <a:ext cx="924828" cy="2749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4047156" y="1305222"/>
            <a:ext cx="782154" cy="4994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 flipV="1">
            <a:off x="3587251" y="1324186"/>
            <a:ext cx="459905" cy="7642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3581745" y="2104934"/>
            <a:ext cx="726108" cy="598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橢圓 72"/>
          <p:cNvSpPr/>
          <p:nvPr/>
        </p:nvSpPr>
        <p:spPr>
          <a:xfrm>
            <a:off x="2111648" y="1761547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600"/>
          </a:p>
        </p:txBody>
      </p:sp>
      <p:sp>
        <p:nvSpPr>
          <p:cNvPr id="74" name="橢圓 73"/>
          <p:cNvSpPr/>
          <p:nvPr/>
        </p:nvSpPr>
        <p:spPr>
          <a:xfrm>
            <a:off x="4098391" y="2490012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/>
          <p:cNvSpPr/>
          <p:nvPr/>
        </p:nvSpPr>
        <p:spPr>
          <a:xfrm>
            <a:off x="2715141" y="2376214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3361787" y="1886494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4625557" y="1581786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2920018" y="1385747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/>
          <p:cNvSpPr/>
          <p:nvPr/>
        </p:nvSpPr>
        <p:spPr>
          <a:xfrm>
            <a:off x="3830923" y="1119945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2120607" y="1705718"/>
            <a:ext cx="37702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625557" y="1527832"/>
            <a:ext cx="39466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850909" y="1065986"/>
            <a:ext cx="34817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375418" y="1832351"/>
            <a:ext cx="389851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929036" y="1339238"/>
            <a:ext cx="36260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731579" y="2323997"/>
            <a:ext cx="36580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123267" y="2437943"/>
            <a:ext cx="338554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4115490" y="1595118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</a:t>
            </a:r>
            <a:endParaRPr lang="zh-TW" altLang="en-US" sz="14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3393532" y="2689095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11</a:t>
            </a:r>
            <a:endParaRPr lang="zh-TW" altLang="en-US" sz="14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2365205" y="2253633"/>
            <a:ext cx="39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4268314" y="2120848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23</a:t>
            </a:r>
            <a:endParaRPr lang="zh-TW" altLang="en-US" sz="14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408512" y="1136414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3031364" y="1740371"/>
            <a:ext cx="27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3820608" y="2090517"/>
            <a:ext cx="37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</a:t>
            </a:r>
            <a:endParaRPr lang="zh-TW" altLang="en-US" sz="14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2971121" y="2078572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13</a:t>
            </a:r>
            <a:endParaRPr lang="zh-TW" altLang="en-US" sz="14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551579" y="1521584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7</a:t>
            </a:r>
            <a:endParaRPr lang="zh-TW" altLang="en-US" sz="14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4358150" y="1250941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</a:t>
            </a:r>
            <a:endParaRPr lang="zh-TW" altLang="en-US" sz="140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752568" y="519108"/>
            <a:ext cx="825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r>
              <a:rPr lang="en-US" altLang="zh-TW" dirty="0" smtClean="0"/>
              <a:t>.</a:t>
            </a:r>
            <a:r>
              <a:rPr lang="zh-TW" altLang="en-US" dirty="0" smtClean="0"/>
              <a:t>我們選取加入權重為 </a:t>
            </a:r>
            <a:r>
              <a:rPr lang="en-US" altLang="zh-TW" dirty="0"/>
              <a:t>2</a:t>
            </a:r>
            <a:r>
              <a:rPr lang="zh-TW" altLang="en-US" dirty="0" smtClean="0"/>
              <a:t> 的邊。剩下的邊依序為</a:t>
            </a:r>
            <a:r>
              <a:rPr lang="en-US" altLang="zh-TW" dirty="0" smtClean="0"/>
              <a:t>(6, 7, 10, 11, 13, 15, 19, 23)</a:t>
            </a:r>
            <a:endParaRPr lang="zh-TW" altLang="en-US" dirty="0" smtClean="0"/>
          </a:p>
        </p:txBody>
      </p:sp>
      <p:sp>
        <p:nvSpPr>
          <p:cNvPr id="135" name="文字方塊 134"/>
          <p:cNvSpPr txBox="1"/>
          <p:nvPr/>
        </p:nvSpPr>
        <p:spPr>
          <a:xfrm>
            <a:off x="748005" y="3387699"/>
            <a:ext cx="825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我們選取加入權重為 </a:t>
            </a:r>
            <a:r>
              <a:rPr lang="en-US" altLang="zh-TW" dirty="0"/>
              <a:t>6</a:t>
            </a:r>
            <a:r>
              <a:rPr lang="zh-TW" altLang="en-US" dirty="0" smtClean="0"/>
              <a:t> 的邊。剩下的邊依序為</a:t>
            </a:r>
            <a:r>
              <a:rPr lang="en-US" altLang="zh-TW" dirty="0" smtClean="0"/>
              <a:t>(</a:t>
            </a:r>
            <a:r>
              <a:rPr lang="en-US" altLang="zh-TW" dirty="0" smtClean="0"/>
              <a:t>7, 10, 11, 13, 15, 19, 23)</a:t>
            </a:r>
            <a:endParaRPr lang="zh-TW" altLang="en-US" dirty="0" smtClean="0"/>
          </a:p>
        </p:txBody>
      </p:sp>
      <p:cxnSp>
        <p:nvCxnSpPr>
          <p:cNvPr id="138" name="直線接點 137"/>
          <p:cNvCxnSpPr/>
          <p:nvPr/>
        </p:nvCxnSpPr>
        <p:spPr>
          <a:xfrm>
            <a:off x="2312620" y="4904420"/>
            <a:ext cx="607398" cy="6590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>
            <a:off x="3111016" y="4516113"/>
            <a:ext cx="433850" cy="5021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>
            <a:off x="4028127" y="4262447"/>
            <a:ext cx="261896" cy="1358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 flipV="1">
            <a:off x="3572727" y="4708381"/>
            <a:ext cx="1258058" cy="30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>
            <a:off x="2926714" y="5542660"/>
            <a:ext cx="1363309" cy="94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flipV="1">
            <a:off x="2929036" y="5019512"/>
            <a:ext cx="643691" cy="537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直線接點 143"/>
          <p:cNvCxnSpPr/>
          <p:nvPr/>
        </p:nvCxnSpPr>
        <p:spPr>
          <a:xfrm flipV="1">
            <a:off x="3097236" y="4241150"/>
            <a:ext cx="924828" cy="2749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>
            <a:off x="4047156" y="4239549"/>
            <a:ext cx="782154" cy="4994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flipV="1">
            <a:off x="3587251" y="4258513"/>
            <a:ext cx="459905" cy="7642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>
            <a:off x="3581745" y="5039261"/>
            <a:ext cx="726108" cy="598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8" name="橢圓 147"/>
          <p:cNvSpPr/>
          <p:nvPr/>
        </p:nvSpPr>
        <p:spPr>
          <a:xfrm>
            <a:off x="2111648" y="4695874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600"/>
          </a:p>
        </p:txBody>
      </p:sp>
      <p:sp>
        <p:nvSpPr>
          <p:cNvPr id="149" name="橢圓 148"/>
          <p:cNvSpPr/>
          <p:nvPr/>
        </p:nvSpPr>
        <p:spPr>
          <a:xfrm>
            <a:off x="4098391" y="5424339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橢圓 149"/>
          <p:cNvSpPr/>
          <p:nvPr/>
        </p:nvSpPr>
        <p:spPr>
          <a:xfrm>
            <a:off x="2715141" y="5310541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橢圓 150"/>
          <p:cNvSpPr/>
          <p:nvPr/>
        </p:nvSpPr>
        <p:spPr>
          <a:xfrm>
            <a:off x="3361787" y="4820821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橢圓 151"/>
          <p:cNvSpPr/>
          <p:nvPr/>
        </p:nvSpPr>
        <p:spPr>
          <a:xfrm>
            <a:off x="4625557" y="4516113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橢圓 152"/>
          <p:cNvSpPr/>
          <p:nvPr/>
        </p:nvSpPr>
        <p:spPr>
          <a:xfrm>
            <a:off x="2920018" y="4320074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橢圓 153"/>
          <p:cNvSpPr/>
          <p:nvPr/>
        </p:nvSpPr>
        <p:spPr>
          <a:xfrm>
            <a:off x="3830923" y="4054272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2120607" y="4640045"/>
            <a:ext cx="37702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625557" y="4462159"/>
            <a:ext cx="39466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3850909" y="4000313"/>
            <a:ext cx="34817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375418" y="4766678"/>
            <a:ext cx="389851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2929036" y="4273565"/>
            <a:ext cx="36260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2731579" y="5258324"/>
            <a:ext cx="36580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4123267" y="5372270"/>
            <a:ext cx="338554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4115490" y="4529445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</a:t>
            </a:r>
            <a:endParaRPr lang="zh-TW" altLang="en-US" sz="1400" dirty="0"/>
          </a:p>
        </p:txBody>
      </p:sp>
      <p:sp>
        <p:nvSpPr>
          <p:cNvPr id="163" name="文字方塊 162"/>
          <p:cNvSpPr txBox="1"/>
          <p:nvPr/>
        </p:nvSpPr>
        <p:spPr>
          <a:xfrm>
            <a:off x="3393532" y="5623422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11</a:t>
            </a:r>
            <a:endParaRPr lang="zh-TW" altLang="en-US" sz="1400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2365205" y="5187960"/>
            <a:ext cx="39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165" name="文字方塊 164"/>
          <p:cNvSpPr txBox="1"/>
          <p:nvPr/>
        </p:nvSpPr>
        <p:spPr>
          <a:xfrm>
            <a:off x="4268314" y="5055175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23</a:t>
            </a:r>
            <a:endParaRPr lang="zh-TW" altLang="en-US" sz="1400" dirty="0"/>
          </a:p>
        </p:txBody>
      </p:sp>
      <p:sp>
        <p:nvSpPr>
          <p:cNvPr id="166" name="文字方塊 165"/>
          <p:cNvSpPr txBox="1"/>
          <p:nvPr/>
        </p:nvSpPr>
        <p:spPr>
          <a:xfrm>
            <a:off x="3408512" y="4070741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167" name="文字方塊 166"/>
          <p:cNvSpPr txBox="1"/>
          <p:nvPr/>
        </p:nvSpPr>
        <p:spPr>
          <a:xfrm>
            <a:off x="3031364" y="4674698"/>
            <a:ext cx="27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168" name="文字方塊 167"/>
          <p:cNvSpPr txBox="1"/>
          <p:nvPr/>
        </p:nvSpPr>
        <p:spPr>
          <a:xfrm>
            <a:off x="3820608" y="5024844"/>
            <a:ext cx="37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</a:t>
            </a:r>
            <a:endParaRPr lang="zh-TW" altLang="en-US" sz="1400" dirty="0"/>
          </a:p>
        </p:txBody>
      </p:sp>
      <p:sp>
        <p:nvSpPr>
          <p:cNvPr id="169" name="文字方塊 168"/>
          <p:cNvSpPr txBox="1"/>
          <p:nvPr/>
        </p:nvSpPr>
        <p:spPr>
          <a:xfrm>
            <a:off x="2971121" y="5012899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13</a:t>
            </a:r>
            <a:endParaRPr lang="zh-TW" altLang="en-US" sz="1400" dirty="0"/>
          </a:p>
        </p:txBody>
      </p:sp>
      <p:sp>
        <p:nvSpPr>
          <p:cNvPr id="170" name="文字方塊 169"/>
          <p:cNvSpPr txBox="1"/>
          <p:nvPr/>
        </p:nvSpPr>
        <p:spPr>
          <a:xfrm>
            <a:off x="3551579" y="4455911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7</a:t>
            </a:r>
            <a:endParaRPr lang="zh-TW" altLang="en-US" sz="1400" dirty="0"/>
          </a:p>
        </p:txBody>
      </p:sp>
      <p:sp>
        <p:nvSpPr>
          <p:cNvPr id="171" name="文字方塊 170"/>
          <p:cNvSpPr txBox="1"/>
          <p:nvPr/>
        </p:nvSpPr>
        <p:spPr>
          <a:xfrm>
            <a:off x="4358150" y="4185268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181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直線接點 62"/>
          <p:cNvCxnSpPr/>
          <p:nvPr/>
        </p:nvCxnSpPr>
        <p:spPr>
          <a:xfrm>
            <a:off x="2312620" y="2369051"/>
            <a:ext cx="607398" cy="6590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3111016" y="1980744"/>
            <a:ext cx="433850" cy="5021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4028127" y="1727078"/>
            <a:ext cx="261896" cy="1358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3572727" y="2173012"/>
            <a:ext cx="1258058" cy="30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2926714" y="3007291"/>
            <a:ext cx="1363309" cy="94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 flipV="1">
            <a:off x="2929036" y="2484143"/>
            <a:ext cx="643691" cy="537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flipV="1">
            <a:off x="3097236" y="1705781"/>
            <a:ext cx="924828" cy="2749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4047156" y="1704180"/>
            <a:ext cx="782154" cy="4994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 flipV="1">
            <a:off x="3587251" y="1723144"/>
            <a:ext cx="459905" cy="7642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3581745" y="2503892"/>
            <a:ext cx="726108" cy="598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橢圓 72"/>
          <p:cNvSpPr/>
          <p:nvPr/>
        </p:nvSpPr>
        <p:spPr>
          <a:xfrm>
            <a:off x="2111648" y="2160505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600"/>
          </a:p>
        </p:txBody>
      </p:sp>
      <p:sp>
        <p:nvSpPr>
          <p:cNvPr id="74" name="橢圓 73"/>
          <p:cNvSpPr/>
          <p:nvPr/>
        </p:nvSpPr>
        <p:spPr>
          <a:xfrm>
            <a:off x="4098391" y="2888970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/>
          <p:cNvSpPr/>
          <p:nvPr/>
        </p:nvSpPr>
        <p:spPr>
          <a:xfrm>
            <a:off x="2715141" y="2775172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3361787" y="2285452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4625557" y="1980744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2920018" y="1784705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/>
          <p:cNvSpPr/>
          <p:nvPr/>
        </p:nvSpPr>
        <p:spPr>
          <a:xfrm>
            <a:off x="3830923" y="1518903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2120607" y="2104676"/>
            <a:ext cx="37702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625557" y="1926790"/>
            <a:ext cx="39466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850909" y="1464944"/>
            <a:ext cx="34817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375418" y="2231309"/>
            <a:ext cx="389851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929036" y="1738196"/>
            <a:ext cx="36260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731579" y="2722955"/>
            <a:ext cx="36580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123267" y="2836901"/>
            <a:ext cx="338554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4115490" y="1994076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</a:t>
            </a:r>
            <a:endParaRPr lang="zh-TW" altLang="en-US" sz="14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3393532" y="3088053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11</a:t>
            </a:r>
            <a:endParaRPr lang="zh-TW" altLang="en-US" sz="14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2365205" y="2652591"/>
            <a:ext cx="39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4268314" y="2519806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23</a:t>
            </a:r>
            <a:endParaRPr lang="zh-TW" altLang="en-US" sz="14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408512" y="1535372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3031364" y="2139329"/>
            <a:ext cx="27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3820608" y="2489475"/>
            <a:ext cx="37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</a:t>
            </a:r>
            <a:endParaRPr lang="zh-TW" altLang="en-US" sz="14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2971121" y="2477530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13</a:t>
            </a:r>
            <a:endParaRPr lang="zh-TW" altLang="en-US" sz="14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551579" y="1920542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7</a:t>
            </a:r>
            <a:endParaRPr lang="zh-TW" altLang="en-US" sz="14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4358150" y="1649899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</a:t>
            </a:r>
            <a:endParaRPr lang="zh-TW" altLang="en-US" sz="140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752568" y="519108"/>
            <a:ext cx="1032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5.</a:t>
            </a:r>
            <a:r>
              <a:rPr lang="zh-TW" altLang="en-US" dirty="0" smtClean="0"/>
              <a:t>我們選取加入權重為 </a:t>
            </a:r>
            <a:r>
              <a:rPr lang="en-US" altLang="zh-TW" dirty="0" smtClean="0"/>
              <a:t>7</a:t>
            </a:r>
            <a:r>
              <a:rPr lang="zh-TW" altLang="en-US" dirty="0" smtClean="0"/>
              <a:t> 的邊，但會造成 </a:t>
            </a:r>
            <a:r>
              <a:rPr lang="en-US" altLang="zh-TW" dirty="0" smtClean="0"/>
              <a:t>cycle</a:t>
            </a:r>
            <a:r>
              <a:rPr lang="zh-TW" altLang="en-US" dirty="0" smtClean="0"/>
              <a:t>，因此捨棄 </a:t>
            </a:r>
            <a:r>
              <a:rPr lang="en-US" altLang="zh-TW" dirty="0"/>
              <a:t>7</a:t>
            </a:r>
            <a:r>
              <a:rPr lang="zh-TW" altLang="en-US" dirty="0" smtClean="0"/>
              <a:t>。</a:t>
            </a:r>
            <a:r>
              <a:rPr lang="zh-TW" altLang="en-US" dirty="0" smtClean="0"/>
              <a:t>剩下的邊依序為</a:t>
            </a:r>
            <a:r>
              <a:rPr lang="en-US" altLang="zh-TW" dirty="0" smtClean="0"/>
              <a:t>(10, 11, 13, 15, 19, 23)</a:t>
            </a:r>
          </a:p>
          <a:p>
            <a:r>
              <a:rPr lang="zh-TW" altLang="en-US" dirty="0" smtClean="0"/>
              <a:t>我們選取加入權重為 </a:t>
            </a:r>
            <a:r>
              <a:rPr lang="en-US" altLang="zh-TW" dirty="0" smtClean="0"/>
              <a:t>10</a:t>
            </a:r>
            <a:r>
              <a:rPr lang="zh-TW" altLang="en-US" dirty="0" smtClean="0"/>
              <a:t> 的邊。剩下的邊依序為</a:t>
            </a:r>
            <a:r>
              <a:rPr lang="en-US" altLang="zh-TW" dirty="0" smtClean="0"/>
              <a:t>(11, 13, 15, 19, 23)</a:t>
            </a:r>
            <a:endParaRPr lang="zh-TW" altLang="en-US" dirty="0" smtClean="0"/>
          </a:p>
        </p:txBody>
      </p:sp>
      <p:sp>
        <p:nvSpPr>
          <p:cNvPr id="135" name="文字方塊 134"/>
          <p:cNvSpPr txBox="1"/>
          <p:nvPr/>
        </p:nvSpPr>
        <p:spPr>
          <a:xfrm>
            <a:off x="700108" y="3561463"/>
            <a:ext cx="825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</a:t>
            </a:r>
            <a:r>
              <a:rPr lang="en-US" altLang="zh-TW" dirty="0" smtClean="0"/>
              <a:t>.</a:t>
            </a:r>
            <a:r>
              <a:rPr lang="zh-TW" altLang="en-US" dirty="0" smtClean="0"/>
              <a:t>我們選取加入權重為 </a:t>
            </a:r>
            <a:r>
              <a:rPr lang="en-US" altLang="zh-TW" dirty="0" smtClean="0"/>
              <a:t>11</a:t>
            </a:r>
            <a:r>
              <a:rPr lang="zh-TW" altLang="en-US" dirty="0" smtClean="0"/>
              <a:t> 的邊。剩下的邊依序為</a:t>
            </a:r>
            <a:r>
              <a:rPr lang="en-US" altLang="zh-TW" dirty="0" smtClean="0"/>
              <a:t>(</a:t>
            </a:r>
            <a:r>
              <a:rPr lang="en-US" altLang="zh-TW" dirty="0" smtClean="0"/>
              <a:t>13, 15, 19, 23)</a:t>
            </a:r>
            <a:endParaRPr lang="zh-TW" altLang="en-US" dirty="0" smtClean="0"/>
          </a:p>
        </p:txBody>
      </p:sp>
      <p:cxnSp>
        <p:nvCxnSpPr>
          <p:cNvPr id="138" name="直線接點 137"/>
          <p:cNvCxnSpPr/>
          <p:nvPr/>
        </p:nvCxnSpPr>
        <p:spPr>
          <a:xfrm>
            <a:off x="2264723" y="5078184"/>
            <a:ext cx="607398" cy="6590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>
            <a:off x="3063119" y="4689877"/>
            <a:ext cx="433850" cy="5021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>
            <a:off x="3980230" y="4436211"/>
            <a:ext cx="261896" cy="1358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 flipV="1">
            <a:off x="3524830" y="4882145"/>
            <a:ext cx="1258058" cy="30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>
            <a:off x="2878817" y="5716424"/>
            <a:ext cx="1363309" cy="948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flipV="1">
            <a:off x="2881139" y="5193276"/>
            <a:ext cx="643691" cy="537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直線接點 143"/>
          <p:cNvCxnSpPr/>
          <p:nvPr/>
        </p:nvCxnSpPr>
        <p:spPr>
          <a:xfrm flipV="1">
            <a:off x="3049339" y="4414914"/>
            <a:ext cx="924828" cy="2749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>
            <a:off x="3999259" y="4413313"/>
            <a:ext cx="782154" cy="4994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flipV="1">
            <a:off x="3539354" y="4432277"/>
            <a:ext cx="459905" cy="7642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>
            <a:off x="3533848" y="5213025"/>
            <a:ext cx="726108" cy="598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8" name="橢圓 147"/>
          <p:cNvSpPr/>
          <p:nvPr/>
        </p:nvSpPr>
        <p:spPr>
          <a:xfrm>
            <a:off x="2063751" y="4869638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600"/>
          </a:p>
        </p:txBody>
      </p:sp>
      <p:sp>
        <p:nvSpPr>
          <p:cNvPr id="149" name="橢圓 148"/>
          <p:cNvSpPr/>
          <p:nvPr/>
        </p:nvSpPr>
        <p:spPr>
          <a:xfrm>
            <a:off x="4050494" y="5598103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橢圓 149"/>
          <p:cNvSpPr/>
          <p:nvPr/>
        </p:nvSpPr>
        <p:spPr>
          <a:xfrm>
            <a:off x="2667244" y="5484305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橢圓 150"/>
          <p:cNvSpPr/>
          <p:nvPr/>
        </p:nvSpPr>
        <p:spPr>
          <a:xfrm>
            <a:off x="3313890" y="4994585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橢圓 151"/>
          <p:cNvSpPr/>
          <p:nvPr/>
        </p:nvSpPr>
        <p:spPr>
          <a:xfrm>
            <a:off x="4577660" y="4689877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橢圓 152"/>
          <p:cNvSpPr/>
          <p:nvPr/>
        </p:nvSpPr>
        <p:spPr>
          <a:xfrm>
            <a:off x="2872121" y="4493838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橢圓 153"/>
          <p:cNvSpPr/>
          <p:nvPr/>
        </p:nvSpPr>
        <p:spPr>
          <a:xfrm>
            <a:off x="3783026" y="4228036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2072710" y="4813809"/>
            <a:ext cx="37702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577660" y="4635923"/>
            <a:ext cx="39466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3803012" y="4174077"/>
            <a:ext cx="34817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327521" y="4940442"/>
            <a:ext cx="389851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2881139" y="4447329"/>
            <a:ext cx="36260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2683682" y="5432088"/>
            <a:ext cx="36580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4075370" y="5546034"/>
            <a:ext cx="338554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4067593" y="4703209"/>
            <a:ext cx="370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</a:t>
            </a:r>
            <a:endParaRPr lang="zh-TW" altLang="en-US" sz="1400" dirty="0"/>
          </a:p>
        </p:txBody>
      </p:sp>
      <p:sp>
        <p:nvSpPr>
          <p:cNvPr id="163" name="文字方塊 162"/>
          <p:cNvSpPr txBox="1"/>
          <p:nvPr/>
        </p:nvSpPr>
        <p:spPr>
          <a:xfrm>
            <a:off x="3345635" y="5797186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11</a:t>
            </a:r>
            <a:endParaRPr lang="zh-TW" altLang="en-US" sz="1400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2317308" y="5361724"/>
            <a:ext cx="39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165" name="文字方塊 164"/>
          <p:cNvSpPr txBox="1"/>
          <p:nvPr/>
        </p:nvSpPr>
        <p:spPr>
          <a:xfrm>
            <a:off x="4220417" y="5228939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23</a:t>
            </a:r>
            <a:endParaRPr lang="zh-TW" altLang="en-US" sz="1400" dirty="0"/>
          </a:p>
        </p:txBody>
      </p:sp>
      <p:sp>
        <p:nvSpPr>
          <p:cNvPr id="166" name="文字方塊 165"/>
          <p:cNvSpPr txBox="1"/>
          <p:nvPr/>
        </p:nvSpPr>
        <p:spPr>
          <a:xfrm>
            <a:off x="3360615" y="4244505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167" name="文字方塊 166"/>
          <p:cNvSpPr txBox="1"/>
          <p:nvPr/>
        </p:nvSpPr>
        <p:spPr>
          <a:xfrm>
            <a:off x="2983467" y="4848462"/>
            <a:ext cx="27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168" name="文字方塊 167"/>
          <p:cNvSpPr txBox="1"/>
          <p:nvPr/>
        </p:nvSpPr>
        <p:spPr>
          <a:xfrm>
            <a:off x="3772711" y="5198608"/>
            <a:ext cx="37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</a:t>
            </a:r>
            <a:endParaRPr lang="zh-TW" altLang="en-US" sz="1400" dirty="0"/>
          </a:p>
        </p:txBody>
      </p:sp>
      <p:sp>
        <p:nvSpPr>
          <p:cNvPr id="169" name="文字方塊 168"/>
          <p:cNvSpPr txBox="1"/>
          <p:nvPr/>
        </p:nvSpPr>
        <p:spPr>
          <a:xfrm>
            <a:off x="2923224" y="5186663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13</a:t>
            </a:r>
            <a:endParaRPr lang="zh-TW" altLang="en-US" sz="1400" dirty="0"/>
          </a:p>
        </p:txBody>
      </p:sp>
      <p:sp>
        <p:nvSpPr>
          <p:cNvPr id="170" name="文字方塊 169"/>
          <p:cNvSpPr txBox="1"/>
          <p:nvPr/>
        </p:nvSpPr>
        <p:spPr>
          <a:xfrm>
            <a:off x="3503682" y="4629675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7</a:t>
            </a:r>
            <a:endParaRPr lang="zh-TW" altLang="en-US" sz="1400" dirty="0"/>
          </a:p>
        </p:txBody>
      </p:sp>
      <p:sp>
        <p:nvSpPr>
          <p:cNvPr id="171" name="文字方塊 170"/>
          <p:cNvSpPr txBox="1"/>
          <p:nvPr/>
        </p:nvSpPr>
        <p:spPr>
          <a:xfrm>
            <a:off x="4310253" y="4359032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0089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直線接點 62"/>
          <p:cNvCxnSpPr/>
          <p:nvPr/>
        </p:nvCxnSpPr>
        <p:spPr>
          <a:xfrm>
            <a:off x="2312620" y="2369051"/>
            <a:ext cx="607398" cy="6590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3111016" y="1980744"/>
            <a:ext cx="433850" cy="5021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4028127" y="1727078"/>
            <a:ext cx="261896" cy="1358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3572727" y="2173012"/>
            <a:ext cx="1258058" cy="30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2926714" y="3007291"/>
            <a:ext cx="1363309" cy="948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 flipV="1">
            <a:off x="2929036" y="2484143"/>
            <a:ext cx="643691" cy="5374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flipV="1">
            <a:off x="3097236" y="1705781"/>
            <a:ext cx="924828" cy="2749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4047156" y="1704180"/>
            <a:ext cx="782154" cy="4994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 flipV="1">
            <a:off x="3587251" y="1723144"/>
            <a:ext cx="459905" cy="7642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3581745" y="2503892"/>
            <a:ext cx="726108" cy="598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橢圓 72"/>
          <p:cNvSpPr/>
          <p:nvPr/>
        </p:nvSpPr>
        <p:spPr>
          <a:xfrm>
            <a:off x="2111648" y="2160505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600"/>
          </a:p>
        </p:txBody>
      </p:sp>
      <p:sp>
        <p:nvSpPr>
          <p:cNvPr id="74" name="橢圓 73"/>
          <p:cNvSpPr/>
          <p:nvPr/>
        </p:nvSpPr>
        <p:spPr>
          <a:xfrm>
            <a:off x="4098391" y="2888970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/>
          <p:cNvSpPr/>
          <p:nvPr/>
        </p:nvSpPr>
        <p:spPr>
          <a:xfrm>
            <a:off x="2715141" y="2775172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3361787" y="2285452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4625557" y="1980744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2920018" y="1784705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/>
          <p:cNvSpPr/>
          <p:nvPr/>
        </p:nvSpPr>
        <p:spPr>
          <a:xfrm>
            <a:off x="3830923" y="1518903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2120607" y="2104676"/>
            <a:ext cx="37702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625557" y="1926790"/>
            <a:ext cx="39466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850909" y="1464944"/>
            <a:ext cx="34817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375418" y="2231309"/>
            <a:ext cx="389851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929036" y="1738196"/>
            <a:ext cx="36260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731579" y="2722955"/>
            <a:ext cx="36580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123267" y="2836901"/>
            <a:ext cx="338554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4115490" y="1994076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</a:t>
            </a:r>
            <a:endParaRPr lang="zh-TW" altLang="en-US" sz="14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3393532" y="3088053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11</a:t>
            </a:r>
            <a:endParaRPr lang="zh-TW" altLang="en-US" sz="14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2365205" y="2652591"/>
            <a:ext cx="39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4268314" y="2519806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23</a:t>
            </a:r>
            <a:endParaRPr lang="zh-TW" altLang="en-US" sz="14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408512" y="1535372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3031364" y="2139329"/>
            <a:ext cx="27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3820608" y="2489475"/>
            <a:ext cx="37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</a:t>
            </a:r>
            <a:endParaRPr lang="zh-TW" altLang="en-US" sz="14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2971121" y="2477530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13</a:t>
            </a:r>
            <a:endParaRPr lang="zh-TW" altLang="en-US" sz="14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551579" y="1920542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7</a:t>
            </a:r>
            <a:endParaRPr lang="zh-TW" altLang="en-US" sz="14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4358150" y="1649899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</a:t>
            </a:r>
            <a:endParaRPr lang="zh-TW" altLang="en-US" sz="140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752568" y="519108"/>
            <a:ext cx="1032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r>
              <a:rPr lang="en-US" altLang="zh-TW" dirty="0" smtClean="0"/>
              <a:t>.</a:t>
            </a:r>
            <a:r>
              <a:rPr lang="zh-TW" altLang="en-US" dirty="0" smtClean="0"/>
              <a:t>我們選取加入權重為 </a:t>
            </a:r>
            <a:r>
              <a:rPr lang="en-US" altLang="zh-TW" dirty="0" smtClean="0"/>
              <a:t>13</a:t>
            </a:r>
            <a:r>
              <a:rPr lang="zh-TW" altLang="en-US" dirty="0" smtClean="0"/>
              <a:t> 的邊。剩下的邊依序為</a:t>
            </a:r>
            <a:r>
              <a:rPr lang="en-US" altLang="zh-TW" dirty="0" smtClean="0"/>
              <a:t>(15, 19, 23)</a:t>
            </a:r>
            <a:endParaRPr lang="zh-TW" altLang="en-US" dirty="0" smtClean="0"/>
          </a:p>
        </p:txBody>
      </p:sp>
      <p:sp>
        <p:nvSpPr>
          <p:cNvPr id="135" name="文字方塊 134"/>
          <p:cNvSpPr txBox="1"/>
          <p:nvPr/>
        </p:nvSpPr>
        <p:spPr>
          <a:xfrm>
            <a:off x="700108" y="3561463"/>
            <a:ext cx="847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由於這個 </a:t>
            </a:r>
            <a:r>
              <a:rPr lang="en-US" altLang="zh-TW" dirty="0" smtClean="0"/>
              <a:t>graph</a:t>
            </a:r>
            <a:r>
              <a:rPr lang="zh-TW" altLang="en-US" dirty="0" smtClean="0"/>
              <a:t> 有 </a:t>
            </a:r>
            <a:r>
              <a:rPr lang="en-US" altLang="zh-TW" dirty="0" smtClean="0"/>
              <a:t>7</a:t>
            </a:r>
            <a:r>
              <a:rPr lang="zh-TW" altLang="en-US" dirty="0" smtClean="0"/>
              <a:t> 個節點，我們已經新增了 </a:t>
            </a:r>
            <a:r>
              <a:rPr lang="en-US" altLang="zh-TW" dirty="0" smtClean="0"/>
              <a:t>6</a:t>
            </a:r>
            <a:r>
              <a:rPr lang="zh-TW" altLang="en-US" dirty="0" smtClean="0"/>
              <a:t> 條邊，所以 </a:t>
            </a:r>
            <a:r>
              <a:rPr lang="en-US" altLang="zh-TW" dirty="0" err="1" smtClean="0"/>
              <a:t>Kruskal’s</a:t>
            </a:r>
            <a:r>
              <a:rPr lang="en-US" altLang="zh-TW" dirty="0" smtClean="0"/>
              <a:t> algorithm</a:t>
            </a:r>
            <a:r>
              <a:rPr lang="zh-TW" altLang="en-US" dirty="0" smtClean="0"/>
              <a:t> 完成，被選出來的邊為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1, 2, 6, 10, 11, 13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300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群組 135"/>
          <p:cNvGrpSpPr/>
          <p:nvPr/>
        </p:nvGrpSpPr>
        <p:grpSpPr>
          <a:xfrm>
            <a:off x="2186463" y="1622938"/>
            <a:ext cx="3121284" cy="1930886"/>
            <a:chOff x="2186463" y="1622938"/>
            <a:chExt cx="3121284" cy="1930886"/>
          </a:xfrm>
        </p:grpSpPr>
        <p:cxnSp>
          <p:nvCxnSpPr>
            <p:cNvPr id="63" name="直線接點 62"/>
            <p:cNvCxnSpPr/>
            <p:nvPr/>
          </p:nvCxnSpPr>
          <p:spPr>
            <a:xfrm>
              <a:off x="2387435" y="2527045"/>
              <a:ext cx="607398" cy="65905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>
              <a:off x="3185831" y="2138738"/>
              <a:ext cx="433850" cy="50214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>
              <a:off x="4102942" y="1885072"/>
              <a:ext cx="261896" cy="135887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 flipV="1">
              <a:off x="3647542" y="2331006"/>
              <a:ext cx="1258058" cy="30924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>
              <a:off x="3001529" y="3165285"/>
              <a:ext cx="1363309" cy="9480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 flipV="1">
              <a:off x="3003851" y="2642137"/>
              <a:ext cx="643691" cy="53742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 flipV="1">
              <a:off x="3172051" y="1863775"/>
              <a:ext cx="924828" cy="27496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4121971" y="1862174"/>
              <a:ext cx="782154" cy="49942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 flipV="1">
              <a:off x="3662066" y="1881138"/>
              <a:ext cx="459905" cy="76422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>
              <a:off x="3656560" y="2661886"/>
              <a:ext cx="726108" cy="5982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3" name="橢圓 72"/>
            <p:cNvSpPr/>
            <p:nvPr/>
          </p:nvSpPr>
          <p:spPr>
            <a:xfrm>
              <a:off x="2186463" y="2318499"/>
              <a:ext cx="388307" cy="38830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74" name="橢圓 73"/>
            <p:cNvSpPr/>
            <p:nvPr/>
          </p:nvSpPr>
          <p:spPr>
            <a:xfrm>
              <a:off x="4173206" y="3046964"/>
              <a:ext cx="388307" cy="38830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橢圓 74"/>
            <p:cNvSpPr/>
            <p:nvPr/>
          </p:nvSpPr>
          <p:spPr>
            <a:xfrm>
              <a:off x="2789956" y="2933166"/>
              <a:ext cx="388307" cy="38830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橢圓 75"/>
            <p:cNvSpPr/>
            <p:nvPr/>
          </p:nvSpPr>
          <p:spPr>
            <a:xfrm>
              <a:off x="3436602" y="2443446"/>
              <a:ext cx="388307" cy="38830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/>
            <p:cNvSpPr/>
            <p:nvPr/>
          </p:nvSpPr>
          <p:spPr>
            <a:xfrm>
              <a:off x="4700372" y="2138738"/>
              <a:ext cx="388307" cy="38830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/>
            <p:cNvSpPr/>
            <p:nvPr/>
          </p:nvSpPr>
          <p:spPr>
            <a:xfrm>
              <a:off x="2994833" y="1942699"/>
              <a:ext cx="388307" cy="38830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橢圓 78"/>
            <p:cNvSpPr/>
            <p:nvPr/>
          </p:nvSpPr>
          <p:spPr>
            <a:xfrm>
              <a:off x="3905738" y="1676897"/>
              <a:ext cx="388307" cy="38830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2195422" y="2262670"/>
              <a:ext cx="377026" cy="4924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zh-TW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700372" y="2084784"/>
              <a:ext cx="394660" cy="4924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  <a:endParaRPr lang="zh-TW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3925724" y="1622938"/>
              <a:ext cx="348173" cy="4924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</a:t>
              </a:r>
              <a:endParaRPr lang="zh-TW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450233" y="2389303"/>
              <a:ext cx="389851" cy="4924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endParaRPr lang="zh-TW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3003851" y="1896190"/>
              <a:ext cx="362600" cy="4924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endParaRPr lang="zh-TW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2806394" y="2880949"/>
              <a:ext cx="365806" cy="4924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  <a:endParaRPr lang="zh-TW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198082" y="2994895"/>
              <a:ext cx="338554" cy="49244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</a:t>
              </a:r>
              <a:endParaRPr lang="zh-TW" altLang="en-US" sz="2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4190305" y="2152070"/>
              <a:ext cx="874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15</a:t>
              </a:r>
              <a:endParaRPr lang="zh-TW" altLang="en-US" sz="1400" dirty="0"/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3468347" y="3246047"/>
              <a:ext cx="874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11</a:t>
              </a:r>
              <a:endParaRPr lang="zh-TW" altLang="en-US" sz="1400" dirty="0"/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2440020" y="2810585"/>
              <a:ext cx="394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2</a:t>
              </a:r>
              <a:endParaRPr lang="zh-TW" altLang="en-US" sz="1400" dirty="0"/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4343129" y="2677800"/>
              <a:ext cx="874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23</a:t>
              </a:r>
              <a:endParaRPr lang="zh-TW" altLang="en-US" sz="1400" dirty="0"/>
            </a:p>
          </p:txBody>
        </p:sp>
        <p:sp>
          <p:nvSpPr>
            <p:cNvPr id="91" name="文字方塊 90"/>
            <p:cNvSpPr txBox="1"/>
            <p:nvPr/>
          </p:nvSpPr>
          <p:spPr>
            <a:xfrm>
              <a:off x="3483327" y="1693366"/>
              <a:ext cx="874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6</a:t>
              </a:r>
              <a:endParaRPr lang="zh-TW" altLang="en-US" sz="1400" dirty="0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3106179" y="2297323"/>
              <a:ext cx="2739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1</a:t>
              </a:r>
              <a:endParaRPr lang="zh-TW" altLang="en-US" sz="1400" dirty="0"/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3895423" y="2647469"/>
              <a:ext cx="378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19</a:t>
              </a:r>
              <a:endParaRPr lang="zh-TW" altLang="en-US" sz="1400" dirty="0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3045936" y="2635524"/>
              <a:ext cx="874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13</a:t>
              </a:r>
              <a:endParaRPr lang="zh-TW" altLang="en-US" sz="1400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3626394" y="2078536"/>
              <a:ext cx="874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7</a:t>
              </a:r>
              <a:endParaRPr lang="zh-TW" altLang="en-US" sz="1400" dirty="0"/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4432965" y="1807893"/>
              <a:ext cx="874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10</a:t>
              </a:r>
              <a:endParaRPr lang="zh-TW" altLang="en-US" sz="1400" dirty="0"/>
            </a:p>
          </p:txBody>
        </p:sp>
      </p:grpSp>
      <p:sp>
        <p:nvSpPr>
          <p:cNvPr id="132" name="文字方塊 131"/>
          <p:cNvSpPr txBox="1"/>
          <p:nvPr/>
        </p:nvSpPr>
        <p:spPr>
          <a:xfrm>
            <a:off x="827383" y="1076060"/>
            <a:ext cx="825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起始。</a:t>
            </a:r>
            <a:endParaRPr lang="en-US" altLang="zh-TW" dirty="0" smtClean="0"/>
          </a:p>
        </p:txBody>
      </p:sp>
      <p:sp>
        <p:nvSpPr>
          <p:cNvPr id="134" name="文字方塊 133"/>
          <p:cNvSpPr txBox="1"/>
          <p:nvPr/>
        </p:nvSpPr>
        <p:spPr>
          <a:xfrm>
            <a:off x="829670" y="383617"/>
            <a:ext cx="400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普林演算法</a:t>
            </a:r>
            <a:r>
              <a:rPr lang="en-US" altLang="zh-TW" dirty="0" smtClean="0"/>
              <a:t>(Prim’s algorithm)</a:t>
            </a:r>
            <a:endParaRPr lang="zh-TW" altLang="en-US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822820" y="3944651"/>
            <a:ext cx="825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假設從 </a:t>
            </a:r>
            <a:r>
              <a:rPr lang="en-US" altLang="zh-TW" dirty="0" smtClean="0"/>
              <a:t>D</a:t>
            </a:r>
            <a:r>
              <a:rPr lang="zh-TW" altLang="en-US" dirty="0" smtClean="0"/>
              <a:t> 開始，相鄰節點的邊有五條 </a:t>
            </a:r>
            <a:r>
              <a:rPr lang="en-US" altLang="zh-TW" dirty="0" smtClean="0"/>
              <a:t>(1, 7, 15, 19, 13)</a:t>
            </a:r>
            <a:r>
              <a:rPr lang="zh-TW" altLang="en-US" dirty="0" smtClean="0"/>
              <a:t>，</a:t>
            </a:r>
            <a:r>
              <a:rPr lang="zh-TW" altLang="en-US" dirty="0" smtClean="0"/>
              <a:t>最小的邊為 </a:t>
            </a:r>
            <a:r>
              <a:rPr lang="en-US" altLang="zh-TW" dirty="0" smtClean="0"/>
              <a:t>1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cxnSp>
        <p:nvCxnSpPr>
          <p:cNvPr id="138" name="直線接點 137"/>
          <p:cNvCxnSpPr/>
          <p:nvPr/>
        </p:nvCxnSpPr>
        <p:spPr>
          <a:xfrm>
            <a:off x="2387435" y="5461372"/>
            <a:ext cx="607398" cy="6590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>
            <a:off x="3185831" y="5073065"/>
            <a:ext cx="433850" cy="5021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>
            <a:off x="4102942" y="4819399"/>
            <a:ext cx="261896" cy="1358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 flipV="1">
            <a:off x="3647542" y="5265333"/>
            <a:ext cx="1258058" cy="30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>
            <a:off x="3001529" y="6099612"/>
            <a:ext cx="1363309" cy="94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flipV="1">
            <a:off x="3003851" y="5576464"/>
            <a:ext cx="643691" cy="537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直線接點 143"/>
          <p:cNvCxnSpPr/>
          <p:nvPr/>
        </p:nvCxnSpPr>
        <p:spPr>
          <a:xfrm flipV="1">
            <a:off x="3172051" y="4798102"/>
            <a:ext cx="924828" cy="2749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>
            <a:off x="4121971" y="4796501"/>
            <a:ext cx="782154" cy="4994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flipV="1">
            <a:off x="3662066" y="4815465"/>
            <a:ext cx="459905" cy="7642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>
            <a:off x="3656560" y="5596213"/>
            <a:ext cx="726108" cy="598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8" name="橢圓 147"/>
          <p:cNvSpPr/>
          <p:nvPr/>
        </p:nvSpPr>
        <p:spPr>
          <a:xfrm>
            <a:off x="2186463" y="5252826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600"/>
          </a:p>
        </p:txBody>
      </p:sp>
      <p:sp>
        <p:nvSpPr>
          <p:cNvPr id="149" name="橢圓 148"/>
          <p:cNvSpPr/>
          <p:nvPr/>
        </p:nvSpPr>
        <p:spPr>
          <a:xfrm>
            <a:off x="4173206" y="5981291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橢圓 149"/>
          <p:cNvSpPr/>
          <p:nvPr/>
        </p:nvSpPr>
        <p:spPr>
          <a:xfrm>
            <a:off x="2789956" y="5867493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橢圓 150"/>
          <p:cNvSpPr/>
          <p:nvPr/>
        </p:nvSpPr>
        <p:spPr>
          <a:xfrm>
            <a:off x="3436602" y="5377773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橢圓 151"/>
          <p:cNvSpPr/>
          <p:nvPr/>
        </p:nvSpPr>
        <p:spPr>
          <a:xfrm>
            <a:off x="4700372" y="5073065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橢圓 152"/>
          <p:cNvSpPr/>
          <p:nvPr/>
        </p:nvSpPr>
        <p:spPr>
          <a:xfrm>
            <a:off x="2994833" y="4877026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橢圓 153"/>
          <p:cNvSpPr/>
          <p:nvPr/>
        </p:nvSpPr>
        <p:spPr>
          <a:xfrm>
            <a:off x="3905738" y="4611224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2195422" y="5196997"/>
            <a:ext cx="37702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700372" y="5019111"/>
            <a:ext cx="39466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3925724" y="4557265"/>
            <a:ext cx="34817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450233" y="5323630"/>
            <a:ext cx="389851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3003851" y="4830517"/>
            <a:ext cx="36260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2806394" y="5815276"/>
            <a:ext cx="36580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4198082" y="5929222"/>
            <a:ext cx="338554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4190305" y="5086397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</a:t>
            </a:r>
            <a:endParaRPr lang="zh-TW" altLang="en-US" sz="1400" dirty="0"/>
          </a:p>
        </p:txBody>
      </p:sp>
      <p:sp>
        <p:nvSpPr>
          <p:cNvPr id="163" name="文字方塊 162"/>
          <p:cNvSpPr txBox="1"/>
          <p:nvPr/>
        </p:nvSpPr>
        <p:spPr>
          <a:xfrm>
            <a:off x="3468347" y="6180374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11</a:t>
            </a:r>
            <a:endParaRPr lang="zh-TW" altLang="en-US" sz="1400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2440020" y="5744912"/>
            <a:ext cx="39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165" name="文字方塊 164"/>
          <p:cNvSpPr txBox="1"/>
          <p:nvPr/>
        </p:nvSpPr>
        <p:spPr>
          <a:xfrm>
            <a:off x="4343129" y="5612127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23</a:t>
            </a:r>
            <a:endParaRPr lang="zh-TW" altLang="en-US" sz="1400" dirty="0"/>
          </a:p>
        </p:txBody>
      </p:sp>
      <p:sp>
        <p:nvSpPr>
          <p:cNvPr id="166" name="文字方塊 165"/>
          <p:cNvSpPr txBox="1"/>
          <p:nvPr/>
        </p:nvSpPr>
        <p:spPr>
          <a:xfrm>
            <a:off x="3483327" y="4627693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167" name="文字方塊 166"/>
          <p:cNvSpPr txBox="1"/>
          <p:nvPr/>
        </p:nvSpPr>
        <p:spPr>
          <a:xfrm>
            <a:off x="3106179" y="5231650"/>
            <a:ext cx="27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168" name="文字方塊 167"/>
          <p:cNvSpPr txBox="1"/>
          <p:nvPr/>
        </p:nvSpPr>
        <p:spPr>
          <a:xfrm>
            <a:off x="3895423" y="5581796"/>
            <a:ext cx="37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</a:t>
            </a:r>
            <a:endParaRPr lang="zh-TW" altLang="en-US" sz="1400" dirty="0"/>
          </a:p>
        </p:txBody>
      </p:sp>
      <p:sp>
        <p:nvSpPr>
          <p:cNvPr id="169" name="文字方塊 168"/>
          <p:cNvSpPr txBox="1"/>
          <p:nvPr/>
        </p:nvSpPr>
        <p:spPr>
          <a:xfrm>
            <a:off x="3045936" y="5569851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13</a:t>
            </a:r>
            <a:endParaRPr lang="zh-TW" altLang="en-US" sz="1400" dirty="0"/>
          </a:p>
        </p:txBody>
      </p:sp>
      <p:sp>
        <p:nvSpPr>
          <p:cNvPr id="170" name="文字方塊 169"/>
          <p:cNvSpPr txBox="1"/>
          <p:nvPr/>
        </p:nvSpPr>
        <p:spPr>
          <a:xfrm>
            <a:off x="3626394" y="5012863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7</a:t>
            </a:r>
            <a:endParaRPr lang="zh-TW" altLang="en-US" sz="1400" dirty="0"/>
          </a:p>
        </p:txBody>
      </p:sp>
      <p:sp>
        <p:nvSpPr>
          <p:cNvPr id="171" name="文字方塊 170"/>
          <p:cNvSpPr txBox="1"/>
          <p:nvPr/>
        </p:nvSpPr>
        <p:spPr>
          <a:xfrm>
            <a:off x="4432965" y="4742220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721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文字方塊 200"/>
          <p:cNvSpPr txBox="1"/>
          <p:nvPr/>
        </p:nvSpPr>
        <p:spPr>
          <a:xfrm>
            <a:off x="700108" y="3564721"/>
            <a:ext cx="1032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r>
              <a:rPr lang="en-US" altLang="zh-TW" dirty="0" smtClean="0"/>
              <a:t>.</a:t>
            </a:r>
            <a:r>
              <a:rPr lang="zh-TW" altLang="en-US" dirty="0" smtClean="0"/>
              <a:t>我們選取加入權重為 </a:t>
            </a:r>
            <a:r>
              <a:rPr lang="en-US" altLang="zh-TW" dirty="0"/>
              <a:t>6</a:t>
            </a:r>
            <a:r>
              <a:rPr lang="zh-TW" altLang="en-US" dirty="0" smtClean="0"/>
              <a:t> 的邊，將節點 </a:t>
            </a:r>
            <a:r>
              <a:rPr lang="en-US" altLang="zh-TW" dirty="0"/>
              <a:t>E</a:t>
            </a:r>
            <a:r>
              <a:rPr lang="zh-TW" altLang="en-US" dirty="0" smtClean="0"/>
              <a:t> 加進來。</a:t>
            </a:r>
            <a:endParaRPr lang="en-US" altLang="zh-TW" dirty="0"/>
          </a:p>
          <a:p>
            <a:r>
              <a:rPr lang="zh-TW" altLang="en-US" dirty="0" smtClean="0"/>
              <a:t>相鄰節點的邊有六條 </a:t>
            </a:r>
            <a:r>
              <a:rPr lang="en-US" altLang="zh-TW" dirty="0" smtClean="0"/>
              <a:t>(15, 19, 13, 10, 23)</a:t>
            </a:r>
            <a:r>
              <a:rPr lang="zh-TW" altLang="en-US" dirty="0" smtClean="0"/>
              <a:t>，最小的邊為 </a:t>
            </a:r>
            <a:r>
              <a:rPr lang="en-US" altLang="zh-TW" dirty="0" smtClean="0"/>
              <a:t>10</a:t>
            </a:r>
            <a:r>
              <a:rPr lang="zh-TW" altLang="en-US" dirty="0" smtClean="0"/>
              <a:t>。</a:t>
            </a:r>
            <a:endParaRPr lang="zh-TW" altLang="en-US" dirty="0" smtClean="0"/>
          </a:p>
        </p:txBody>
      </p:sp>
      <p:cxnSp>
        <p:nvCxnSpPr>
          <p:cNvPr id="63" name="直線接點 62"/>
          <p:cNvCxnSpPr/>
          <p:nvPr/>
        </p:nvCxnSpPr>
        <p:spPr>
          <a:xfrm>
            <a:off x="2312620" y="2369051"/>
            <a:ext cx="607398" cy="6590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3111016" y="1980744"/>
            <a:ext cx="433850" cy="5021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4028127" y="1727078"/>
            <a:ext cx="261896" cy="1358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3572727" y="2173012"/>
            <a:ext cx="1258058" cy="30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2926714" y="3007291"/>
            <a:ext cx="1363309" cy="94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 flipV="1">
            <a:off x="2929036" y="2484143"/>
            <a:ext cx="643691" cy="537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flipV="1">
            <a:off x="3097236" y="1705781"/>
            <a:ext cx="924828" cy="2749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4047156" y="1704180"/>
            <a:ext cx="782154" cy="4994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 flipV="1">
            <a:off x="3587251" y="1723144"/>
            <a:ext cx="459905" cy="7642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3581745" y="2503892"/>
            <a:ext cx="726108" cy="598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橢圓 72"/>
          <p:cNvSpPr/>
          <p:nvPr/>
        </p:nvSpPr>
        <p:spPr>
          <a:xfrm>
            <a:off x="2111648" y="2160505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600"/>
          </a:p>
        </p:txBody>
      </p:sp>
      <p:sp>
        <p:nvSpPr>
          <p:cNvPr id="74" name="橢圓 73"/>
          <p:cNvSpPr/>
          <p:nvPr/>
        </p:nvSpPr>
        <p:spPr>
          <a:xfrm>
            <a:off x="4098391" y="2888970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/>
          <p:cNvSpPr/>
          <p:nvPr/>
        </p:nvSpPr>
        <p:spPr>
          <a:xfrm>
            <a:off x="2715141" y="2775172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3361787" y="2285452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4625557" y="1980744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2920018" y="1784705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/>
          <p:cNvSpPr/>
          <p:nvPr/>
        </p:nvSpPr>
        <p:spPr>
          <a:xfrm>
            <a:off x="3830923" y="1518903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2120607" y="2104676"/>
            <a:ext cx="37702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625557" y="1926790"/>
            <a:ext cx="39466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850909" y="1464944"/>
            <a:ext cx="34817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375418" y="2231309"/>
            <a:ext cx="389851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929036" y="1738196"/>
            <a:ext cx="36260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731579" y="2722955"/>
            <a:ext cx="36580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123267" y="2836901"/>
            <a:ext cx="338554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4115490" y="1994076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</a:t>
            </a:r>
            <a:endParaRPr lang="zh-TW" altLang="en-US" sz="14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3393532" y="3088053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11</a:t>
            </a:r>
            <a:endParaRPr lang="zh-TW" altLang="en-US" sz="14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2365205" y="2652591"/>
            <a:ext cx="39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4268314" y="2519806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23</a:t>
            </a:r>
            <a:endParaRPr lang="zh-TW" altLang="en-US" sz="14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408512" y="1535372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3031364" y="2139329"/>
            <a:ext cx="27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3820608" y="2489475"/>
            <a:ext cx="37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</a:t>
            </a:r>
            <a:endParaRPr lang="zh-TW" altLang="en-US" sz="14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2971121" y="2477530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13</a:t>
            </a:r>
            <a:endParaRPr lang="zh-TW" altLang="en-US" sz="14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551579" y="1920542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7</a:t>
            </a:r>
            <a:endParaRPr lang="zh-TW" altLang="en-US" sz="14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4358150" y="1649899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</a:t>
            </a:r>
            <a:endParaRPr lang="zh-TW" altLang="en-US" sz="140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752568" y="519108"/>
            <a:ext cx="1032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我們選取加入權重為 </a:t>
            </a:r>
            <a:r>
              <a:rPr lang="en-US" altLang="zh-TW" dirty="0" smtClean="0"/>
              <a:t>1</a:t>
            </a:r>
            <a:r>
              <a:rPr lang="zh-TW" altLang="en-US" dirty="0" smtClean="0"/>
              <a:t> 的邊，將節點 </a:t>
            </a:r>
            <a:r>
              <a:rPr lang="en-US" altLang="zh-TW" dirty="0" smtClean="0"/>
              <a:t>C</a:t>
            </a:r>
            <a:r>
              <a:rPr lang="zh-TW" altLang="en-US" dirty="0" smtClean="0"/>
              <a:t> 加進來。</a:t>
            </a:r>
            <a:endParaRPr lang="en-US" altLang="zh-TW" dirty="0"/>
          </a:p>
          <a:p>
            <a:r>
              <a:rPr lang="zh-TW" altLang="en-US" dirty="0" smtClean="0"/>
              <a:t>相鄰節點的邊有五條 </a:t>
            </a:r>
            <a:r>
              <a:rPr lang="en-US" altLang="zh-TW" dirty="0" smtClean="0"/>
              <a:t>(7, 15, 19, 13, 6)</a:t>
            </a:r>
            <a:r>
              <a:rPr lang="zh-TW" altLang="en-US" dirty="0" smtClean="0"/>
              <a:t>，最小的邊為 </a:t>
            </a:r>
            <a:r>
              <a:rPr lang="en-US" altLang="zh-TW" dirty="0" smtClean="0"/>
              <a:t>6</a:t>
            </a:r>
            <a:r>
              <a:rPr lang="zh-TW" altLang="en-US" dirty="0" smtClean="0"/>
              <a:t>。</a:t>
            </a:r>
            <a:endParaRPr lang="zh-TW" altLang="en-US" dirty="0" smtClean="0"/>
          </a:p>
        </p:txBody>
      </p:sp>
      <p:cxnSp>
        <p:nvCxnSpPr>
          <p:cNvPr id="131" name="直線接點 130"/>
          <p:cNvCxnSpPr/>
          <p:nvPr/>
        </p:nvCxnSpPr>
        <p:spPr>
          <a:xfrm>
            <a:off x="2312620" y="5464482"/>
            <a:ext cx="607398" cy="6590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>
            <a:off x="3111016" y="5076175"/>
            <a:ext cx="433850" cy="5021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>
            <a:off x="4028127" y="4822509"/>
            <a:ext cx="261896" cy="1358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 flipV="1">
            <a:off x="3572727" y="5268443"/>
            <a:ext cx="1258058" cy="30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>
            <a:off x="2926714" y="6102722"/>
            <a:ext cx="1363309" cy="94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 flipV="1">
            <a:off x="2929036" y="5579574"/>
            <a:ext cx="643691" cy="537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 flipV="1">
            <a:off x="3097236" y="4801212"/>
            <a:ext cx="924828" cy="27496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4047156" y="4799611"/>
            <a:ext cx="782154" cy="4994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 flipV="1">
            <a:off x="3587251" y="4818575"/>
            <a:ext cx="459905" cy="7642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>
            <a:off x="3581745" y="5599323"/>
            <a:ext cx="726108" cy="598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7" name="橢圓 176"/>
          <p:cNvSpPr/>
          <p:nvPr/>
        </p:nvSpPr>
        <p:spPr>
          <a:xfrm>
            <a:off x="2111648" y="5255936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600"/>
          </a:p>
        </p:txBody>
      </p:sp>
      <p:sp>
        <p:nvSpPr>
          <p:cNvPr id="178" name="橢圓 177"/>
          <p:cNvSpPr/>
          <p:nvPr/>
        </p:nvSpPr>
        <p:spPr>
          <a:xfrm>
            <a:off x="4098391" y="5984401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橢圓 178"/>
          <p:cNvSpPr/>
          <p:nvPr/>
        </p:nvSpPr>
        <p:spPr>
          <a:xfrm>
            <a:off x="2715141" y="5870603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橢圓 179"/>
          <p:cNvSpPr/>
          <p:nvPr/>
        </p:nvSpPr>
        <p:spPr>
          <a:xfrm>
            <a:off x="3361787" y="5380883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橢圓 180"/>
          <p:cNvSpPr/>
          <p:nvPr/>
        </p:nvSpPr>
        <p:spPr>
          <a:xfrm>
            <a:off x="4625557" y="5076175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橢圓 181"/>
          <p:cNvSpPr/>
          <p:nvPr/>
        </p:nvSpPr>
        <p:spPr>
          <a:xfrm>
            <a:off x="2920018" y="4880136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橢圓 182"/>
          <p:cNvSpPr/>
          <p:nvPr/>
        </p:nvSpPr>
        <p:spPr>
          <a:xfrm>
            <a:off x="3830923" y="4614334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矩形 183"/>
          <p:cNvSpPr/>
          <p:nvPr/>
        </p:nvSpPr>
        <p:spPr>
          <a:xfrm>
            <a:off x="2120607" y="5200107"/>
            <a:ext cx="37702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4625557" y="5022221"/>
            <a:ext cx="39466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3850909" y="4560375"/>
            <a:ext cx="34817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3375418" y="5326740"/>
            <a:ext cx="389851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2929036" y="4833627"/>
            <a:ext cx="36260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2731579" y="5818386"/>
            <a:ext cx="36580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4123267" y="5932332"/>
            <a:ext cx="338554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1" name="文字方塊 190"/>
          <p:cNvSpPr txBox="1"/>
          <p:nvPr/>
        </p:nvSpPr>
        <p:spPr>
          <a:xfrm>
            <a:off x="4115490" y="5089507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</a:t>
            </a:r>
            <a:endParaRPr lang="zh-TW" altLang="en-US" sz="1400" dirty="0"/>
          </a:p>
        </p:txBody>
      </p:sp>
      <p:sp>
        <p:nvSpPr>
          <p:cNvPr id="192" name="文字方塊 191"/>
          <p:cNvSpPr txBox="1"/>
          <p:nvPr/>
        </p:nvSpPr>
        <p:spPr>
          <a:xfrm>
            <a:off x="3393532" y="6183484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11</a:t>
            </a:r>
            <a:endParaRPr lang="zh-TW" altLang="en-US" sz="1400" dirty="0"/>
          </a:p>
        </p:txBody>
      </p:sp>
      <p:sp>
        <p:nvSpPr>
          <p:cNvPr id="193" name="文字方塊 192"/>
          <p:cNvSpPr txBox="1"/>
          <p:nvPr/>
        </p:nvSpPr>
        <p:spPr>
          <a:xfrm>
            <a:off x="2365205" y="5748022"/>
            <a:ext cx="39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194" name="文字方塊 193"/>
          <p:cNvSpPr txBox="1"/>
          <p:nvPr/>
        </p:nvSpPr>
        <p:spPr>
          <a:xfrm>
            <a:off x="4268314" y="5615237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23</a:t>
            </a:r>
            <a:endParaRPr lang="zh-TW" altLang="en-US" sz="1400" dirty="0"/>
          </a:p>
        </p:txBody>
      </p:sp>
      <p:sp>
        <p:nvSpPr>
          <p:cNvPr id="195" name="文字方塊 194"/>
          <p:cNvSpPr txBox="1"/>
          <p:nvPr/>
        </p:nvSpPr>
        <p:spPr>
          <a:xfrm>
            <a:off x="3408512" y="4630803"/>
            <a:ext cx="35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196" name="文字方塊 195"/>
          <p:cNvSpPr txBox="1"/>
          <p:nvPr/>
        </p:nvSpPr>
        <p:spPr>
          <a:xfrm>
            <a:off x="3031364" y="5234760"/>
            <a:ext cx="27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197" name="文字方塊 196"/>
          <p:cNvSpPr txBox="1"/>
          <p:nvPr/>
        </p:nvSpPr>
        <p:spPr>
          <a:xfrm>
            <a:off x="3820608" y="5584906"/>
            <a:ext cx="37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</a:t>
            </a:r>
            <a:endParaRPr lang="zh-TW" altLang="en-US" sz="1400" dirty="0"/>
          </a:p>
        </p:txBody>
      </p:sp>
      <p:sp>
        <p:nvSpPr>
          <p:cNvPr id="198" name="文字方塊 197"/>
          <p:cNvSpPr txBox="1"/>
          <p:nvPr/>
        </p:nvSpPr>
        <p:spPr>
          <a:xfrm>
            <a:off x="2971121" y="5572961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13</a:t>
            </a:r>
            <a:endParaRPr lang="zh-TW" altLang="en-US" sz="1400" dirty="0"/>
          </a:p>
        </p:txBody>
      </p:sp>
      <p:sp>
        <p:nvSpPr>
          <p:cNvPr id="199" name="文字方塊 198"/>
          <p:cNvSpPr txBox="1"/>
          <p:nvPr/>
        </p:nvSpPr>
        <p:spPr>
          <a:xfrm>
            <a:off x="3551579" y="5015973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7</a:t>
            </a:r>
            <a:endParaRPr lang="zh-TW" altLang="en-US" sz="1400" dirty="0"/>
          </a:p>
        </p:txBody>
      </p:sp>
      <p:sp>
        <p:nvSpPr>
          <p:cNvPr id="200" name="文字方塊 199"/>
          <p:cNvSpPr txBox="1"/>
          <p:nvPr/>
        </p:nvSpPr>
        <p:spPr>
          <a:xfrm>
            <a:off x="4358150" y="4745330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6843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文字方塊 200"/>
          <p:cNvSpPr txBox="1"/>
          <p:nvPr/>
        </p:nvSpPr>
        <p:spPr>
          <a:xfrm>
            <a:off x="700108" y="3564721"/>
            <a:ext cx="1032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6.</a:t>
            </a:r>
            <a:r>
              <a:rPr lang="zh-TW" altLang="en-US" dirty="0" smtClean="0"/>
              <a:t>我們選取加入權重為 </a:t>
            </a:r>
            <a:r>
              <a:rPr lang="en-US" altLang="zh-TW" dirty="0" smtClean="0"/>
              <a:t>13</a:t>
            </a:r>
            <a:r>
              <a:rPr lang="zh-TW" altLang="en-US" dirty="0" smtClean="0"/>
              <a:t> 的邊，將節點 </a:t>
            </a:r>
            <a:r>
              <a:rPr lang="en-US" altLang="zh-TW" dirty="0" smtClean="0"/>
              <a:t>B</a:t>
            </a:r>
            <a:r>
              <a:rPr lang="zh-TW" altLang="en-US" dirty="0" smtClean="0"/>
              <a:t> 加進來。</a:t>
            </a:r>
            <a:endParaRPr lang="en-US" altLang="zh-TW" dirty="0"/>
          </a:p>
          <a:p>
            <a:r>
              <a:rPr lang="zh-TW" altLang="en-US" dirty="0" smtClean="0"/>
              <a:t>相鄰節點的邊有六條 </a:t>
            </a:r>
            <a:r>
              <a:rPr lang="en-US" altLang="zh-TW" dirty="0" smtClean="0"/>
              <a:t>(19, 23, 2, </a:t>
            </a:r>
            <a:r>
              <a:rPr lang="en-US" altLang="zh-TW" dirty="0" smtClean="0"/>
              <a:t>11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，最小的邊為 </a:t>
            </a:r>
            <a:r>
              <a:rPr lang="en-US" altLang="zh-TW" dirty="0" smtClean="0"/>
              <a:t>2</a:t>
            </a:r>
            <a:r>
              <a:rPr lang="zh-TW" altLang="en-US" dirty="0" smtClean="0"/>
              <a:t>。</a:t>
            </a:r>
            <a:endParaRPr lang="zh-TW" altLang="en-US" dirty="0" smtClean="0"/>
          </a:p>
        </p:txBody>
      </p:sp>
      <p:cxnSp>
        <p:nvCxnSpPr>
          <p:cNvPr id="63" name="直線接點 62"/>
          <p:cNvCxnSpPr/>
          <p:nvPr/>
        </p:nvCxnSpPr>
        <p:spPr>
          <a:xfrm>
            <a:off x="2312620" y="2369051"/>
            <a:ext cx="607398" cy="6590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3111016" y="1980744"/>
            <a:ext cx="433850" cy="5021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4028127" y="1727078"/>
            <a:ext cx="261896" cy="1358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3572727" y="2173012"/>
            <a:ext cx="1258058" cy="30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2926714" y="3007291"/>
            <a:ext cx="1363309" cy="94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 flipV="1">
            <a:off x="2929036" y="2484143"/>
            <a:ext cx="643691" cy="537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flipV="1">
            <a:off x="3097236" y="1705781"/>
            <a:ext cx="924828" cy="27496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4047156" y="1704180"/>
            <a:ext cx="782154" cy="49942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 flipV="1">
            <a:off x="3587251" y="1723144"/>
            <a:ext cx="459905" cy="7642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3581745" y="2503892"/>
            <a:ext cx="726108" cy="598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橢圓 72"/>
          <p:cNvSpPr/>
          <p:nvPr/>
        </p:nvSpPr>
        <p:spPr>
          <a:xfrm>
            <a:off x="2111648" y="2160505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600"/>
          </a:p>
        </p:txBody>
      </p:sp>
      <p:sp>
        <p:nvSpPr>
          <p:cNvPr id="74" name="橢圓 73"/>
          <p:cNvSpPr/>
          <p:nvPr/>
        </p:nvSpPr>
        <p:spPr>
          <a:xfrm>
            <a:off x="4098391" y="2888970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/>
          <p:cNvSpPr/>
          <p:nvPr/>
        </p:nvSpPr>
        <p:spPr>
          <a:xfrm>
            <a:off x="2715141" y="2775172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3361787" y="2285452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4625557" y="1980744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2920018" y="1784705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/>
          <p:cNvSpPr/>
          <p:nvPr/>
        </p:nvSpPr>
        <p:spPr>
          <a:xfrm>
            <a:off x="3830923" y="1518903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2120607" y="2104676"/>
            <a:ext cx="37702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625557" y="1926790"/>
            <a:ext cx="39466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850909" y="1464944"/>
            <a:ext cx="34817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375418" y="2231309"/>
            <a:ext cx="389851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929036" y="1738196"/>
            <a:ext cx="36260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731579" y="2722955"/>
            <a:ext cx="36580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123267" y="2836901"/>
            <a:ext cx="338554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4115490" y="1994076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</a:t>
            </a:r>
            <a:endParaRPr lang="zh-TW" altLang="en-US" sz="14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3393532" y="3088053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11</a:t>
            </a:r>
            <a:endParaRPr lang="zh-TW" altLang="en-US" sz="14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2365205" y="2652591"/>
            <a:ext cx="39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4268314" y="2519806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23</a:t>
            </a:r>
            <a:endParaRPr lang="zh-TW" altLang="en-US" sz="14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408512" y="1535372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3031364" y="2139329"/>
            <a:ext cx="27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3820608" y="2489475"/>
            <a:ext cx="37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</a:t>
            </a:r>
            <a:endParaRPr lang="zh-TW" altLang="en-US" sz="14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2971121" y="2477530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13</a:t>
            </a:r>
            <a:endParaRPr lang="zh-TW" altLang="en-US" sz="14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551579" y="1920542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7</a:t>
            </a:r>
            <a:endParaRPr lang="zh-TW" altLang="en-US" sz="14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4358150" y="1649899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</a:t>
            </a:r>
            <a:endParaRPr lang="zh-TW" altLang="en-US" sz="140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752568" y="519108"/>
            <a:ext cx="1032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r>
              <a:rPr lang="en-US" altLang="zh-TW" dirty="0" smtClean="0"/>
              <a:t>.</a:t>
            </a:r>
            <a:r>
              <a:rPr lang="zh-TW" altLang="en-US" dirty="0" smtClean="0"/>
              <a:t>我們選取加入權重為 </a:t>
            </a:r>
            <a:r>
              <a:rPr lang="en-US" altLang="zh-TW" dirty="0" smtClean="0"/>
              <a:t>10</a:t>
            </a:r>
            <a:r>
              <a:rPr lang="zh-TW" altLang="en-US" dirty="0" smtClean="0"/>
              <a:t> 的邊，將節點 </a:t>
            </a:r>
            <a:r>
              <a:rPr lang="en-US" altLang="zh-TW" dirty="0"/>
              <a:t>G</a:t>
            </a:r>
            <a:r>
              <a:rPr lang="zh-TW" altLang="en-US" dirty="0" smtClean="0"/>
              <a:t> 加進來。</a:t>
            </a:r>
            <a:endParaRPr lang="en-US" altLang="zh-TW" dirty="0"/>
          </a:p>
          <a:p>
            <a:r>
              <a:rPr lang="zh-TW" altLang="en-US" dirty="0" smtClean="0"/>
              <a:t>相鄰節點的邊有</a:t>
            </a:r>
            <a:r>
              <a:rPr lang="zh-TW" altLang="en-US" dirty="0"/>
              <a:t>三</a:t>
            </a:r>
            <a:r>
              <a:rPr lang="zh-TW" altLang="en-US" dirty="0" smtClean="0"/>
              <a:t>條 </a:t>
            </a:r>
            <a:r>
              <a:rPr lang="en-US" altLang="zh-TW" dirty="0" smtClean="0"/>
              <a:t>(19, 13, 23) </a:t>
            </a:r>
            <a:r>
              <a:rPr lang="zh-TW" altLang="en-US" dirty="0" smtClean="0"/>
              <a:t>，最小的邊為 </a:t>
            </a:r>
            <a:r>
              <a:rPr lang="en-US" altLang="zh-TW" dirty="0" smtClean="0"/>
              <a:t>13</a:t>
            </a:r>
            <a:r>
              <a:rPr lang="zh-TW" altLang="en-US" dirty="0" smtClean="0"/>
              <a:t>。</a:t>
            </a:r>
            <a:endParaRPr lang="zh-TW" altLang="en-US" dirty="0" smtClean="0"/>
          </a:p>
        </p:txBody>
      </p:sp>
      <p:cxnSp>
        <p:nvCxnSpPr>
          <p:cNvPr id="131" name="直線接點 130"/>
          <p:cNvCxnSpPr/>
          <p:nvPr/>
        </p:nvCxnSpPr>
        <p:spPr>
          <a:xfrm>
            <a:off x="2312620" y="5484416"/>
            <a:ext cx="607398" cy="6590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>
            <a:off x="3111016" y="5096109"/>
            <a:ext cx="433850" cy="5021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>
            <a:off x="4028127" y="4842443"/>
            <a:ext cx="261896" cy="1358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 flipV="1">
            <a:off x="3572727" y="5288377"/>
            <a:ext cx="1258058" cy="30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>
            <a:off x="2926714" y="6122656"/>
            <a:ext cx="1363309" cy="94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 flipV="1">
            <a:off x="2929036" y="5599508"/>
            <a:ext cx="643691" cy="5374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 flipV="1">
            <a:off x="3097236" y="4821146"/>
            <a:ext cx="924828" cy="27496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4047156" y="4819545"/>
            <a:ext cx="782154" cy="49942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 flipV="1">
            <a:off x="3587251" y="4838509"/>
            <a:ext cx="459905" cy="7642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>
            <a:off x="3581745" y="5619257"/>
            <a:ext cx="726108" cy="598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7" name="橢圓 176"/>
          <p:cNvSpPr/>
          <p:nvPr/>
        </p:nvSpPr>
        <p:spPr>
          <a:xfrm>
            <a:off x="2111648" y="5275870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600"/>
          </a:p>
        </p:txBody>
      </p:sp>
      <p:sp>
        <p:nvSpPr>
          <p:cNvPr id="178" name="橢圓 177"/>
          <p:cNvSpPr/>
          <p:nvPr/>
        </p:nvSpPr>
        <p:spPr>
          <a:xfrm>
            <a:off x="4098391" y="6004335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橢圓 178"/>
          <p:cNvSpPr/>
          <p:nvPr/>
        </p:nvSpPr>
        <p:spPr>
          <a:xfrm>
            <a:off x="2715141" y="5890537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橢圓 179"/>
          <p:cNvSpPr/>
          <p:nvPr/>
        </p:nvSpPr>
        <p:spPr>
          <a:xfrm>
            <a:off x="3361787" y="5400817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橢圓 180"/>
          <p:cNvSpPr/>
          <p:nvPr/>
        </p:nvSpPr>
        <p:spPr>
          <a:xfrm>
            <a:off x="4625557" y="5096109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橢圓 181"/>
          <p:cNvSpPr/>
          <p:nvPr/>
        </p:nvSpPr>
        <p:spPr>
          <a:xfrm>
            <a:off x="2920018" y="4900070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橢圓 182"/>
          <p:cNvSpPr/>
          <p:nvPr/>
        </p:nvSpPr>
        <p:spPr>
          <a:xfrm>
            <a:off x="3830923" y="4634268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矩形 183"/>
          <p:cNvSpPr/>
          <p:nvPr/>
        </p:nvSpPr>
        <p:spPr>
          <a:xfrm>
            <a:off x="2120607" y="5220041"/>
            <a:ext cx="37702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4625557" y="5042155"/>
            <a:ext cx="39466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3850909" y="4580309"/>
            <a:ext cx="34817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3375418" y="5346674"/>
            <a:ext cx="389851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2929036" y="4853561"/>
            <a:ext cx="36260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2731579" y="5838320"/>
            <a:ext cx="36580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4123267" y="5952266"/>
            <a:ext cx="338554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1" name="文字方塊 190"/>
          <p:cNvSpPr txBox="1"/>
          <p:nvPr/>
        </p:nvSpPr>
        <p:spPr>
          <a:xfrm>
            <a:off x="4115490" y="5109441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</a:t>
            </a:r>
            <a:endParaRPr lang="zh-TW" altLang="en-US" sz="1400" dirty="0"/>
          </a:p>
        </p:txBody>
      </p:sp>
      <p:sp>
        <p:nvSpPr>
          <p:cNvPr id="192" name="文字方塊 191"/>
          <p:cNvSpPr txBox="1"/>
          <p:nvPr/>
        </p:nvSpPr>
        <p:spPr>
          <a:xfrm>
            <a:off x="3393532" y="6203418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11</a:t>
            </a:r>
            <a:endParaRPr lang="zh-TW" altLang="en-US" sz="1400" dirty="0"/>
          </a:p>
        </p:txBody>
      </p:sp>
      <p:sp>
        <p:nvSpPr>
          <p:cNvPr id="193" name="文字方塊 192"/>
          <p:cNvSpPr txBox="1"/>
          <p:nvPr/>
        </p:nvSpPr>
        <p:spPr>
          <a:xfrm>
            <a:off x="2365205" y="5767956"/>
            <a:ext cx="39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194" name="文字方塊 193"/>
          <p:cNvSpPr txBox="1"/>
          <p:nvPr/>
        </p:nvSpPr>
        <p:spPr>
          <a:xfrm>
            <a:off x="4268314" y="5635171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23</a:t>
            </a:r>
            <a:endParaRPr lang="zh-TW" altLang="en-US" sz="1400" dirty="0"/>
          </a:p>
        </p:txBody>
      </p:sp>
      <p:sp>
        <p:nvSpPr>
          <p:cNvPr id="195" name="文字方塊 194"/>
          <p:cNvSpPr txBox="1"/>
          <p:nvPr/>
        </p:nvSpPr>
        <p:spPr>
          <a:xfrm>
            <a:off x="3408512" y="4650737"/>
            <a:ext cx="35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196" name="文字方塊 195"/>
          <p:cNvSpPr txBox="1"/>
          <p:nvPr/>
        </p:nvSpPr>
        <p:spPr>
          <a:xfrm>
            <a:off x="3031364" y="5254694"/>
            <a:ext cx="27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197" name="文字方塊 196"/>
          <p:cNvSpPr txBox="1"/>
          <p:nvPr/>
        </p:nvSpPr>
        <p:spPr>
          <a:xfrm>
            <a:off x="3820608" y="5604840"/>
            <a:ext cx="37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</a:t>
            </a:r>
            <a:endParaRPr lang="zh-TW" altLang="en-US" sz="1400" dirty="0"/>
          </a:p>
        </p:txBody>
      </p:sp>
      <p:sp>
        <p:nvSpPr>
          <p:cNvPr id="198" name="文字方塊 197"/>
          <p:cNvSpPr txBox="1"/>
          <p:nvPr/>
        </p:nvSpPr>
        <p:spPr>
          <a:xfrm>
            <a:off x="2971121" y="5592895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13</a:t>
            </a:r>
            <a:endParaRPr lang="zh-TW" altLang="en-US" sz="1400" dirty="0"/>
          </a:p>
        </p:txBody>
      </p:sp>
      <p:sp>
        <p:nvSpPr>
          <p:cNvPr id="199" name="文字方塊 198"/>
          <p:cNvSpPr txBox="1"/>
          <p:nvPr/>
        </p:nvSpPr>
        <p:spPr>
          <a:xfrm>
            <a:off x="3551579" y="5035907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7</a:t>
            </a:r>
            <a:endParaRPr lang="zh-TW" altLang="en-US" sz="1400" dirty="0"/>
          </a:p>
        </p:txBody>
      </p:sp>
      <p:sp>
        <p:nvSpPr>
          <p:cNvPr id="200" name="文字方塊 199"/>
          <p:cNvSpPr txBox="1"/>
          <p:nvPr/>
        </p:nvSpPr>
        <p:spPr>
          <a:xfrm>
            <a:off x="4358150" y="4765264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3865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文字方塊 200"/>
          <p:cNvSpPr txBox="1"/>
          <p:nvPr/>
        </p:nvSpPr>
        <p:spPr>
          <a:xfrm>
            <a:off x="700108" y="3564721"/>
            <a:ext cx="1032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</a:t>
            </a:r>
            <a:r>
              <a:rPr lang="en-US" altLang="zh-TW" dirty="0" smtClean="0"/>
              <a:t>.</a:t>
            </a:r>
            <a:r>
              <a:rPr lang="zh-TW" altLang="en-US" dirty="0" smtClean="0"/>
              <a:t>我們選取加入權重為 </a:t>
            </a:r>
            <a:r>
              <a:rPr lang="en-US" altLang="zh-TW" dirty="0" smtClean="0"/>
              <a:t>11</a:t>
            </a:r>
            <a:r>
              <a:rPr lang="zh-TW" altLang="en-US" dirty="0" smtClean="0"/>
              <a:t> 的邊，將節點 </a:t>
            </a:r>
            <a:r>
              <a:rPr lang="en-US" altLang="zh-TW" dirty="0"/>
              <a:t>F</a:t>
            </a:r>
            <a:r>
              <a:rPr lang="zh-TW" altLang="en-US" dirty="0" smtClean="0"/>
              <a:t> 加進來。</a:t>
            </a:r>
            <a:endParaRPr lang="en-US" altLang="zh-TW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752568" y="519108"/>
            <a:ext cx="1032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7.</a:t>
            </a:r>
            <a:r>
              <a:rPr lang="zh-TW" altLang="en-US" dirty="0" smtClean="0"/>
              <a:t>我們選取加入權重為 </a:t>
            </a:r>
            <a:r>
              <a:rPr lang="en-US" altLang="zh-TW" dirty="0" smtClean="0"/>
              <a:t>2</a:t>
            </a:r>
            <a:r>
              <a:rPr lang="zh-TW" altLang="en-US" dirty="0" smtClean="0"/>
              <a:t> 的邊，將節點 </a:t>
            </a:r>
            <a:r>
              <a:rPr lang="en-US" altLang="zh-TW" dirty="0" smtClean="0"/>
              <a:t>A</a:t>
            </a:r>
            <a:r>
              <a:rPr lang="zh-TW" altLang="en-US" dirty="0" smtClean="0"/>
              <a:t> 加進來。</a:t>
            </a:r>
          </a:p>
          <a:p>
            <a:r>
              <a:rPr lang="zh-TW" altLang="en-US" dirty="0" smtClean="0"/>
              <a:t>相鄰節點的邊有</a:t>
            </a:r>
            <a:r>
              <a:rPr lang="zh-TW" altLang="en-US" dirty="0"/>
              <a:t>三</a:t>
            </a:r>
            <a:r>
              <a:rPr lang="zh-TW" altLang="en-US" dirty="0" smtClean="0"/>
              <a:t>條 </a:t>
            </a:r>
            <a:r>
              <a:rPr lang="en-US" altLang="zh-TW" dirty="0" smtClean="0"/>
              <a:t>(19, 13, 23) </a:t>
            </a:r>
            <a:r>
              <a:rPr lang="zh-TW" altLang="en-US" dirty="0" smtClean="0"/>
              <a:t>，最小的邊為 </a:t>
            </a:r>
            <a:r>
              <a:rPr lang="en-US" altLang="zh-TW" dirty="0" smtClean="0"/>
              <a:t>13</a:t>
            </a:r>
            <a:r>
              <a:rPr lang="zh-TW" altLang="en-US" dirty="0" smtClean="0"/>
              <a:t>。</a:t>
            </a:r>
            <a:endParaRPr lang="zh-TW" altLang="en-US" dirty="0" smtClean="0"/>
          </a:p>
        </p:txBody>
      </p:sp>
      <p:cxnSp>
        <p:nvCxnSpPr>
          <p:cNvPr id="131" name="直線接點 130"/>
          <p:cNvCxnSpPr/>
          <p:nvPr/>
        </p:nvCxnSpPr>
        <p:spPr>
          <a:xfrm>
            <a:off x="2307614" y="5259324"/>
            <a:ext cx="607398" cy="65905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>
            <a:off x="3106010" y="4871017"/>
            <a:ext cx="433850" cy="5021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>
            <a:off x="4023121" y="4617351"/>
            <a:ext cx="261896" cy="1358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 flipV="1">
            <a:off x="3567721" y="5063285"/>
            <a:ext cx="1258058" cy="30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>
            <a:off x="2921708" y="5897564"/>
            <a:ext cx="1363309" cy="9480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 flipV="1">
            <a:off x="2924030" y="5374416"/>
            <a:ext cx="643691" cy="5374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 flipV="1">
            <a:off x="3092230" y="4596054"/>
            <a:ext cx="924828" cy="27496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4042150" y="4594453"/>
            <a:ext cx="782154" cy="49942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 flipV="1">
            <a:off x="3582245" y="4613417"/>
            <a:ext cx="459905" cy="7642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>
            <a:off x="3576739" y="5394165"/>
            <a:ext cx="726108" cy="598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7" name="橢圓 176"/>
          <p:cNvSpPr/>
          <p:nvPr/>
        </p:nvSpPr>
        <p:spPr>
          <a:xfrm>
            <a:off x="2106642" y="5050778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600"/>
          </a:p>
        </p:txBody>
      </p:sp>
      <p:sp>
        <p:nvSpPr>
          <p:cNvPr id="178" name="橢圓 177"/>
          <p:cNvSpPr/>
          <p:nvPr/>
        </p:nvSpPr>
        <p:spPr>
          <a:xfrm>
            <a:off x="4093385" y="5779243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橢圓 178"/>
          <p:cNvSpPr/>
          <p:nvPr/>
        </p:nvSpPr>
        <p:spPr>
          <a:xfrm>
            <a:off x="2710135" y="5665445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橢圓 179"/>
          <p:cNvSpPr/>
          <p:nvPr/>
        </p:nvSpPr>
        <p:spPr>
          <a:xfrm>
            <a:off x="3356781" y="5175725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橢圓 180"/>
          <p:cNvSpPr/>
          <p:nvPr/>
        </p:nvSpPr>
        <p:spPr>
          <a:xfrm>
            <a:off x="4620551" y="4871017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橢圓 181"/>
          <p:cNvSpPr/>
          <p:nvPr/>
        </p:nvSpPr>
        <p:spPr>
          <a:xfrm>
            <a:off x="2915012" y="4674978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橢圓 182"/>
          <p:cNvSpPr/>
          <p:nvPr/>
        </p:nvSpPr>
        <p:spPr>
          <a:xfrm>
            <a:off x="3825917" y="4409176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矩形 183"/>
          <p:cNvSpPr/>
          <p:nvPr/>
        </p:nvSpPr>
        <p:spPr>
          <a:xfrm>
            <a:off x="2115601" y="4994949"/>
            <a:ext cx="37702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4620551" y="4817063"/>
            <a:ext cx="39466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3845903" y="4355217"/>
            <a:ext cx="34817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3370412" y="5121582"/>
            <a:ext cx="389851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2924030" y="4628469"/>
            <a:ext cx="36260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2726573" y="5613228"/>
            <a:ext cx="36580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4118261" y="5727174"/>
            <a:ext cx="338554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1" name="文字方塊 190"/>
          <p:cNvSpPr txBox="1"/>
          <p:nvPr/>
        </p:nvSpPr>
        <p:spPr>
          <a:xfrm>
            <a:off x="4110484" y="4884349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</a:t>
            </a:r>
            <a:endParaRPr lang="zh-TW" altLang="en-US" sz="1400" dirty="0"/>
          </a:p>
        </p:txBody>
      </p:sp>
      <p:sp>
        <p:nvSpPr>
          <p:cNvPr id="192" name="文字方塊 191"/>
          <p:cNvSpPr txBox="1"/>
          <p:nvPr/>
        </p:nvSpPr>
        <p:spPr>
          <a:xfrm>
            <a:off x="3388526" y="5978326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11</a:t>
            </a:r>
            <a:endParaRPr lang="zh-TW" altLang="en-US" sz="1400" dirty="0"/>
          </a:p>
        </p:txBody>
      </p:sp>
      <p:sp>
        <p:nvSpPr>
          <p:cNvPr id="193" name="文字方塊 192"/>
          <p:cNvSpPr txBox="1"/>
          <p:nvPr/>
        </p:nvSpPr>
        <p:spPr>
          <a:xfrm>
            <a:off x="2360199" y="5542864"/>
            <a:ext cx="39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194" name="文字方塊 193"/>
          <p:cNvSpPr txBox="1"/>
          <p:nvPr/>
        </p:nvSpPr>
        <p:spPr>
          <a:xfrm>
            <a:off x="4263308" y="5410079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23</a:t>
            </a:r>
            <a:endParaRPr lang="zh-TW" altLang="en-US" sz="1400" dirty="0"/>
          </a:p>
        </p:txBody>
      </p:sp>
      <p:sp>
        <p:nvSpPr>
          <p:cNvPr id="195" name="文字方塊 194"/>
          <p:cNvSpPr txBox="1"/>
          <p:nvPr/>
        </p:nvSpPr>
        <p:spPr>
          <a:xfrm>
            <a:off x="3403506" y="4425645"/>
            <a:ext cx="35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196" name="文字方塊 195"/>
          <p:cNvSpPr txBox="1"/>
          <p:nvPr/>
        </p:nvSpPr>
        <p:spPr>
          <a:xfrm>
            <a:off x="3026358" y="5029602"/>
            <a:ext cx="27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197" name="文字方塊 196"/>
          <p:cNvSpPr txBox="1"/>
          <p:nvPr/>
        </p:nvSpPr>
        <p:spPr>
          <a:xfrm>
            <a:off x="3815602" y="5379748"/>
            <a:ext cx="37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</a:t>
            </a:r>
            <a:endParaRPr lang="zh-TW" altLang="en-US" sz="1400" dirty="0"/>
          </a:p>
        </p:txBody>
      </p:sp>
      <p:sp>
        <p:nvSpPr>
          <p:cNvPr id="198" name="文字方塊 197"/>
          <p:cNvSpPr txBox="1"/>
          <p:nvPr/>
        </p:nvSpPr>
        <p:spPr>
          <a:xfrm>
            <a:off x="2966115" y="5367803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13</a:t>
            </a:r>
            <a:endParaRPr lang="zh-TW" altLang="en-US" sz="1400" dirty="0"/>
          </a:p>
        </p:txBody>
      </p:sp>
      <p:sp>
        <p:nvSpPr>
          <p:cNvPr id="199" name="文字方塊 198"/>
          <p:cNvSpPr txBox="1"/>
          <p:nvPr/>
        </p:nvSpPr>
        <p:spPr>
          <a:xfrm>
            <a:off x="3546573" y="4810815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7</a:t>
            </a:r>
            <a:endParaRPr lang="zh-TW" altLang="en-US" sz="1400" dirty="0"/>
          </a:p>
        </p:txBody>
      </p:sp>
      <p:sp>
        <p:nvSpPr>
          <p:cNvPr id="200" name="文字方塊 199"/>
          <p:cNvSpPr txBox="1"/>
          <p:nvPr/>
        </p:nvSpPr>
        <p:spPr>
          <a:xfrm>
            <a:off x="4353144" y="4540172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</a:t>
            </a:r>
            <a:endParaRPr lang="zh-TW" altLang="en-US" sz="1400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2312620" y="2438803"/>
            <a:ext cx="607398" cy="65905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/>
        </p:nvCxnSpPr>
        <p:spPr>
          <a:xfrm>
            <a:off x="3111016" y="2050496"/>
            <a:ext cx="433850" cy="50214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>
            <a:off x="4028127" y="1796830"/>
            <a:ext cx="261896" cy="1358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 flipV="1">
            <a:off x="3572727" y="2242764"/>
            <a:ext cx="1258058" cy="30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2926714" y="3077043"/>
            <a:ext cx="1363309" cy="94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 flipV="1">
            <a:off x="2929036" y="2553895"/>
            <a:ext cx="643691" cy="5374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 flipV="1">
            <a:off x="3097236" y="1775533"/>
            <a:ext cx="924828" cy="27496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4047156" y="1773932"/>
            <a:ext cx="782154" cy="49942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 flipV="1">
            <a:off x="3587251" y="1792896"/>
            <a:ext cx="459905" cy="7642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>
            <a:off x="3581745" y="2573644"/>
            <a:ext cx="726108" cy="598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橢圓 106"/>
          <p:cNvSpPr/>
          <p:nvPr/>
        </p:nvSpPr>
        <p:spPr>
          <a:xfrm>
            <a:off x="2111648" y="2230257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600"/>
          </a:p>
        </p:txBody>
      </p:sp>
      <p:sp>
        <p:nvSpPr>
          <p:cNvPr id="108" name="橢圓 107"/>
          <p:cNvSpPr/>
          <p:nvPr/>
        </p:nvSpPr>
        <p:spPr>
          <a:xfrm>
            <a:off x="4098391" y="2958722"/>
            <a:ext cx="388307" cy="3883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/>
          <p:cNvSpPr/>
          <p:nvPr/>
        </p:nvSpPr>
        <p:spPr>
          <a:xfrm>
            <a:off x="2715141" y="2844924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橢圓 109"/>
          <p:cNvSpPr/>
          <p:nvPr/>
        </p:nvSpPr>
        <p:spPr>
          <a:xfrm>
            <a:off x="3361787" y="2355204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/>
          <p:cNvSpPr/>
          <p:nvPr/>
        </p:nvSpPr>
        <p:spPr>
          <a:xfrm>
            <a:off x="4625557" y="2050496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橢圓 111"/>
          <p:cNvSpPr/>
          <p:nvPr/>
        </p:nvSpPr>
        <p:spPr>
          <a:xfrm>
            <a:off x="2920018" y="1854457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橢圓 112"/>
          <p:cNvSpPr/>
          <p:nvPr/>
        </p:nvSpPr>
        <p:spPr>
          <a:xfrm>
            <a:off x="3830923" y="1588655"/>
            <a:ext cx="388307" cy="38830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/>
          <p:cNvSpPr/>
          <p:nvPr/>
        </p:nvSpPr>
        <p:spPr>
          <a:xfrm>
            <a:off x="2120607" y="2174428"/>
            <a:ext cx="37702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625557" y="1996542"/>
            <a:ext cx="39466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850909" y="1534696"/>
            <a:ext cx="348173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375418" y="2301061"/>
            <a:ext cx="389851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2929036" y="1807948"/>
            <a:ext cx="36260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2731579" y="2792707"/>
            <a:ext cx="365806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4123267" y="2906653"/>
            <a:ext cx="338554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TW" altLang="en-US" sz="2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4115490" y="2063828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15</a:t>
            </a:r>
            <a:endParaRPr lang="zh-TW" altLang="en-US" sz="1400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3356781" y="3168585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11</a:t>
            </a:r>
            <a:endParaRPr lang="zh-TW" altLang="en-US" sz="1400" dirty="0"/>
          </a:p>
        </p:txBody>
      </p:sp>
      <p:sp>
        <p:nvSpPr>
          <p:cNvPr id="123" name="文字方塊 122"/>
          <p:cNvSpPr txBox="1"/>
          <p:nvPr/>
        </p:nvSpPr>
        <p:spPr>
          <a:xfrm>
            <a:off x="2365205" y="2722343"/>
            <a:ext cx="394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124" name="文字方塊 123"/>
          <p:cNvSpPr txBox="1"/>
          <p:nvPr/>
        </p:nvSpPr>
        <p:spPr>
          <a:xfrm>
            <a:off x="4268314" y="2589558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23</a:t>
            </a:r>
            <a:endParaRPr lang="zh-TW" altLang="en-US" sz="1400" dirty="0"/>
          </a:p>
        </p:txBody>
      </p:sp>
      <p:sp>
        <p:nvSpPr>
          <p:cNvPr id="125" name="文字方塊 124"/>
          <p:cNvSpPr txBox="1"/>
          <p:nvPr/>
        </p:nvSpPr>
        <p:spPr>
          <a:xfrm>
            <a:off x="3408512" y="1605124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3031364" y="2209081"/>
            <a:ext cx="27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127" name="文字方塊 126"/>
          <p:cNvSpPr txBox="1"/>
          <p:nvPr/>
        </p:nvSpPr>
        <p:spPr>
          <a:xfrm>
            <a:off x="3820608" y="2559227"/>
            <a:ext cx="37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19</a:t>
            </a:r>
            <a:endParaRPr lang="zh-TW" altLang="en-US" sz="1400" dirty="0"/>
          </a:p>
        </p:txBody>
      </p:sp>
      <p:sp>
        <p:nvSpPr>
          <p:cNvPr id="128" name="文字方塊 127"/>
          <p:cNvSpPr txBox="1"/>
          <p:nvPr/>
        </p:nvSpPr>
        <p:spPr>
          <a:xfrm>
            <a:off x="2971121" y="2547282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13</a:t>
            </a:r>
            <a:endParaRPr lang="zh-TW" altLang="en-US" sz="1400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3551579" y="1990294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7</a:t>
            </a:r>
            <a:endParaRPr lang="zh-TW" altLang="en-US" sz="1400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4358150" y="1719651"/>
            <a:ext cx="87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10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5957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文字方塊 200"/>
          <p:cNvSpPr txBox="1"/>
          <p:nvPr/>
        </p:nvSpPr>
        <p:spPr>
          <a:xfrm>
            <a:off x="752568" y="514264"/>
            <a:ext cx="9383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由於這個 </a:t>
            </a:r>
            <a:r>
              <a:rPr lang="en-US" altLang="zh-TW" dirty="0" smtClean="0"/>
              <a:t>graph</a:t>
            </a:r>
            <a:r>
              <a:rPr lang="zh-TW" altLang="en-US" dirty="0" smtClean="0"/>
              <a:t> 有 </a:t>
            </a:r>
            <a:r>
              <a:rPr lang="en-US" altLang="zh-TW" dirty="0" smtClean="0"/>
              <a:t>7</a:t>
            </a:r>
            <a:r>
              <a:rPr lang="zh-TW" altLang="en-US" dirty="0" smtClean="0"/>
              <a:t> 個節點，我們已經新增了 </a:t>
            </a:r>
            <a:r>
              <a:rPr lang="en-US" altLang="zh-TW" dirty="0" smtClean="0"/>
              <a:t>6</a:t>
            </a:r>
            <a:r>
              <a:rPr lang="zh-TW" altLang="en-US" dirty="0" smtClean="0"/>
              <a:t> 條邊，所以普林演算法</a:t>
            </a:r>
            <a:r>
              <a:rPr lang="en-US" altLang="zh-TW" dirty="0" smtClean="0"/>
              <a:t>(Prim’s algorithm)</a:t>
            </a:r>
            <a:r>
              <a:rPr lang="zh-TW" altLang="en-US" dirty="0" smtClean="0"/>
              <a:t>完成，被選出來的邊為：</a:t>
            </a:r>
            <a:r>
              <a:rPr lang="en-US" altLang="zh-TW" dirty="0" smtClean="0"/>
              <a:t>1, 6, 10, 13, 2 , 11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49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861</Words>
  <Application>Microsoft Office PowerPoint</Application>
  <PresentationFormat>寬螢幕</PresentationFormat>
  <Paragraphs>280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NUTN</dc:creator>
  <cp:lastModifiedBy>NUTN</cp:lastModifiedBy>
  <cp:revision>9</cp:revision>
  <dcterms:created xsi:type="dcterms:W3CDTF">2021-01-06T11:03:05Z</dcterms:created>
  <dcterms:modified xsi:type="dcterms:W3CDTF">2021-01-06T12:19:59Z</dcterms:modified>
</cp:coreProperties>
</file>