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9" r:id="rId3"/>
    <p:sldId id="257" r:id="rId4"/>
    <p:sldId id="259" r:id="rId5"/>
    <p:sldId id="258" r:id="rId6"/>
    <p:sldId id="260" r:id="rId7"/>
    <p:sldId id="261" r:id="rId8"/>
    <p:sldId id="262" r:id="rId9"/>
    <p:sldId id="263" r:id="rId10"/>
    <p:sldId id="266" r:id="rId11"/>
    <p:sldId id="268"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15C5C4-B4A4-1771-444D-C6C5A290B949}" v="619" dt="2022-06-20T14:24:08.980"/>
    <p1510:client id="{2B3B6941-D72E-4376-80D0-D91344E76758}" v="3" dt="2022-06-20T16:45:16.947"/>
    <p1510:client id="{5286BD27-8CFE-3AEC-57DE-424FEA3B8ABB}" v="743" dt="2022-06-20T12:34:28.310"/>
    <p1510:client id="{6359A04E-8DB8-3818-9404-9C6F472DB237}" v="324" dt="2022-06-20T14:14:44.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enson" userId="ddb268c3595067fb" providerId="LiveId" clId="{2B3B6941-D72E-4376-80D0-D91344E76758}"/>
    <pc:docChg chg="modSld">
      <pc:chgData name="b enson" userId="ddb268c3595067fb" providerId="LiveId" clId="{2B3B6941-D72E-4376-80D0-D91344E76758}" dt="2022-06-20T16:45:23.164" v="8" actId="20577"/>
      <pc:docMkLst>
        <pc:docMk/>
      </pc:docMkLst>
      <pc:sldChg chg="modSp mod">
        <pc:chgData name="b enson" userId="ddb268c3595067fb" providerId="LiveId" clId="{2B3B6941-D72E-4376-80D0-D91344E76758}" dt="2022-06-20T16:45:23.164" v="8" actId="20577"/>
        <pc:sldMkLst>
          <pc:docMk/>
          <pc:sldMk cId="120168661" sldId="269"/>
        </pc:sldMkLst>
        <pc:spChg chg="mod">
          <ac:chgData name="b enson" userId="ddb268c3595067fb" providerId="LiveId" clId="{2B3B6941-D72E-4376-80D0-D91344E76758}" dt="2022-06-20T16:45:23.164" v="8" actId="20577"/>
          <ac:spMkLst>
            <pc:docMk/>
            <pc:sldMk cId="120168661" sldId="269"/>
            <ac:spMk id="3" creationId="{E28FAA33-509B-7AC1-2068-52ADD5D8A4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2564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8175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7360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7635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0853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111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6/21/2022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3085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6/21/2022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9659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6/21/2022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73109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91578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6075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6/21/2022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0466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a:ea typeface="+mj-lt"/>
                <a:cs typeface="+mj-lt"/>
              </a:rPr>
              <a:t>I</a:t>
            </a:r>
            <a:r>
              <a:rPr lang="zh-TW">
                <a:ea typeface="+mj-lt"/>
                <a:cs typeface="+mj-lt"/>
              </a:rPr>
              <a:t>nstagram</a:t>
            </a:r>
            <a:br>
              <a:rPr lang="zh-TW">
                <a:ea typeface="+mj-lt"/>
                <a:cs typeface="+mj-lt"/>
              </a:rPr>
            </a:br>
            <a:endParaRPr lang="en-US" altLang="zh-TW" sz="2000">
              <a:ea typeface="新細明體"/>
              <a:cs typeface="Arial"/>
            </a:endParaRPr>
          </a:p>
        </p:txBody>
      </p:sp>
      <p:sp>
        <p:nvSpPr>
          <p:cNvPr id="3" name="副標題 2"/>
          <p:cNvSpPr>
            <a:spLocks noGrp="1"/>
          </p:cNvSpPr>
          <p:nvPr>
            <p:ph type="subTitle" idx="1"/>
          </p:nvPr>
        </p:nvSpPr>
        <p:spPr/>
        <p:txBody>
          <a:bodyPr vert="horz" lIns="91440" tIns="0" rIns="91440" bIns="45720" rtlCol="0" anchor="b">
            <a:noAutofit/>
          </a:bodyPr>
          <a:lstStyle/>
          <a:p>
            <a:r>
              <a:rPr lang="en-US" altLang="zh-TW">
                <a:ea typeface="新細明體"/>
                <a:cs typeface="Arial"/>
              </a:rPr>
              <a:t>109111134林禹廷</a:t>
            </a:r>
            <a:endParaRPr lang="zh-TW" altLang="en-US">
              <a:ea typeface="新細明體" panose="02020500000000000000" pitchFamily="18" charset="-120"/>
              <a:cs typeface="Arial"/>
            </a:endParaRPr>
          </a:p>
          <a:p>
            <a:r>
              <a:rPr lang="en-US" altLang="zh-TW">
                <a:ea typeface="新細明體"/>
                <a:cs typeface="Arial"/>
              </a:rPr>
              <a:t>109111139繆昊廷</a:t>
            </a:r>
            <a:endParaRPr lang="zh-TW" altLang="en-US">
              <a:ea typeface="新細明體"/>
              <a:cs typeface="Arial"/>
            </a:endParaRP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6EB22-E223-D7EF-A653-82C7ECC0ECC6}"/>
              </a:ext>
            </a:extLst>
          </p:cNvPr>
          <p:cNvSpPr>
            <a:spLocks noGrp="1"/>
          </p:cNvSpPr>
          <p:nvPr>
            <p:ph type="title"/>
          </p:nvPr>
        </p:nvSpPr>
        <p:spPr/>
        <p:txBody>
          <a:bodyPr/>
          <a:lstStyle/>
          <a:p>
            <a:r>
              <a:rPr lang="zh-TW" altLang="en-US">
                <a:ea typeface="新細明體"/>
                <a:cs typeface="Arial"/>
              </a:rPr>
              <a:t>109111139-心得</a:t>
            </a:r>
            <a:endParaRPr lang="zh-TW" altLang="en-US"/>
          </a:p>
        </p:txBody>
      </p:sp>
      <p:sp>
        <p:nvSpPr>
          <p:cNvPr id="3" name="內容版面配置區 2">
            <a:extLst>
              <a:ext uri="{FF2B5EF4-FFF2-40B4-BE49-F238E27FC236}">
                <a16:creationId xmlns:a16="http://schemas.microsoft.com/office/drawing/2014/main" id="{0EB64702-3F79-1BB3-683E-F12A12516B18}"/>
              </a:ext>
            </a:extLst>
          </p:cNvPr>
          <p:cNvSpPr>
            <a:spLocks noGrp="1"/>
          </p:cNvSpPr>
          <p:nvPr>
            <p:ph idx="1"/>
          </p:nvPr>
        </p:nvSpPr>
        <p:spPr/>
        <p:txBody>
          <a:bodyPr vert="horz" lIns="91440" tIns="45720" rIns="91440" bIns="45720" rtlCol="0" anchor="t">
            <a:normAutofit/>
          </a:bodyPr>
          <a:lstStyle/>
          <a:p>
            <a:pPr marL="344170" indent="-344170" algn="just"/>
            <a:r>
              <a:rPr lang="zh-TW" altLang="en-US">
                <a:ea typeface="新細明體"/>
                <a:cs typeface="Arial" panose="020B0604020202020204"/>
              </a:rPr>
              <a:t>這次期末報告讓我了解分析一個系統要花非常多時間，而且光是使用案例就花了四到五天才寫完，很難想像一個系統分析師會多快就寫完，再寫使用案例的時候，因為之前作業感覺做的不是很好，很怕到時候再做的時候會錯的很離譜，而且討論的時候發現只要前面錯，後面就會跟著錯，尤其使用案例會影響到後面的系統循序圖和合約，透過這次報告讓我了解系統分析師的辛苦。</a:t>
            </a:r>
          </a:p>
        </p:txBody>
      </p:sp>
    </p:spTree>
    <p:extLst>
      <p:ext uri="{BB962C8B-B14F-4D97-AF65-F5344CB8AC3E}">
        <p14:creationId xmlns:p14="http://schemas.microsoft.com/office/powerpoint/2010/main" val="425724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C76CEF-DE7B-CA9F-D005-8720FDB9BA91}"/>
              </a:ext>
            </a:extLst>
          </p:cNvPr>
          <p:cNvSpPr>
            <a:spLocks noGrp="1"/>
          </p:cNvSpPr>
          <p:nvPr>
            <p:ph type="title"/>
          </p:nvPr>
        </p:nvSpPr>
        <p:spPr/>
        <p:txBody>
          <a:bodyPr/>
          <a:lstStyle/>
          <a:p>
            <a:r>
              <a:rPr lang="zh-TW" altLang="en-US">
                <a:ea typeface="新細明體"/>
                <a:cs typeface="Arial"/>
              </a:rPr>
              <a:t>109111134-心得</a:t>
            </a:r>
          </a:p>
        </p:txBody>
      </p:sp>
      <p:sp>
        <p:nvSpPr>
          <p:cNvPr id="3" name="內容版面配置區 2">
            <a:extLst>
              <a:ext uri="{FF2B5EF4-FFF2-40B4-BE49-F238E27FC236}">
                <a16:creationId xmlns:a16="http://schemas.microsoft.com/office/drawing/2014/main" id="{698A35A6-89A9-CE09-AB89-11EAA8D32468}"/>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熟悉git的常用指令，在閱讀不同內容但目標一致時去修正有點困難。</a:t>
            </a:r>
          </a:p>
          <a:p>
            <a:pPr marL="344170" indent="-344170"/>
            <a:r>
              <a:rPr lang="zh-TW" altLang="en-US">
                <a:ea typeface="新細明體"/>
                <a:cs typeface="Arial" panose="020B0604020202020204"/>
              </a:rPr>
              <a:t>在製作期末報告的過程中，我覺得最大的難處與最費時的地方就是每一層與每一層都是有相關的，在寫後面時，為了整體的合理性時又會回頭修正最前面的表。</a:t>
            </a:r>
          </a:p>
          <a:p>
            <a:pPr marL="344170" indent="-344170"/>
            <a:r>
              <a:rPr lang="zh-TW" altLang="en-US">
                <a:ea typeface="新細明體"/>
                <a:cs typeface="Arial" panose="020B0604020202020204"/>
              </a:rPr>
              <a:t>並且在做循序圖時，需要開另一個檔案做使用案例的彙整，方便後續的進行。</a:t>
            </a:r>
          </a:p>
        </p:txBody>
      </p:sp>
    </p:spTree>
    <p:extLst>
      <p:ext uri="{BB962C8B-B14F-4D97-AF65-F5344CB8AC3E}">
        <p14:creationId xmlns:p14="http://schemas.microsoft.com/office/powerpoint/2010/main" val="74307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E0C3C-E91B-186C-7812-C50BAE4D21E3}"/>
              </a:ext>
            </a:extLst>
          </p:cNvPr>
          <p:cNvSpPr>
            <a:spLocks noGrp="1"/>
          </p:cNvSpPr>
          <p:nvPr>
            <p:ph type="title"/>
          </p:nvPr>
        </p:nvSpPr>
        <p:spPr/>
        <p:txBody>
          <a:bodyPr/>
          <a:lstStyle/>
          <a:p>
            <a:r>
              <a:rPr lang="zh-TW" altLang="en-US">
                <a:ea typeface="新細明體"/>
                <a:cs typeface="Arial"/>
              </a:rPr>
              <a:t>組員分工</a:t>
            </a:r>
            <a:endParaRPr lang="zh-TW" altLang="en-US"/>
          </a:p>
        </p:txBody>
      </p:sp>
      <p:sp>
        <p:nvSpPr>
          <p:cNvPr id="3" name="內容版面配置區 2">
            <a:extLst>
              <a:ext uri="{FF2B5EF4-FFF2-40B4-BE49-F238E27FC236}">
                <a16:creationId xmlns:a16="http://schemas.microsoft.com/office/drawing/2014/main" id="{97C7C07B-056A-39EA-F188-6B3B9C8E6A46}"/>
              </a:ext>
            </a:extLst>
          </p:cNvPr>
          <p:cNvSpPr>
            <a:spLocks noGrp="1"/>
          </p:cNvSpPr>
          <p:nvPr>
            <p:ph idx="1"/>
          </p:nvPr>
        </p:nvSpPr>
        <p:spPr/>
        <p:txBody>
          <a:bodyPr/>
          <a:lstStyle/>
          <a:p>
            <a:pPr marL="344170" indent="-344170"/>
            <a:r>
              <a:rPr lang="zh-TW" altLang="en-US">
                <a:ea typeface="新細明體"/>
                <a:cs typeface="Arial"/>
              </a:rPr>
              <a:t>109111139繆昊廷 </a:t>
            </a:r>
            <a:endParaRPr lang="zh-TW">
              <a:ea typeface="新細明體"/>
              <a:cs typeface="Arial"/>
            </a:endParaRPr>
          </a:p>
          <a:p>
            <a:pPr marL="795020" lvl="1" indent="-337820"/>
            <a:r>
              <a:rPr lang="zh-TW" altLang="en-US">
                <a:ea typeface="新細明體"/>
                <a:cs typeface="Arial"/>
              </a:rPr>
              <a:t>利害關係人表、事件表、使用案例、ppt製作、使用案例微修正</a:t>
            </a:r>
            <a:endParaRPr lang="zh-TW">
              <a:ea typeface="新細明體"/>
              <a:cs typeface="Arial"/>
            </a:endParaRPr>
          </a:p>
          <a:p>
            <a:pPr marL="344170" indent="-344170"/>
            <a:r>
              <a:rPr lang="zh-TW" altLang="en-US">
                <a:ea typeface="新細明體"/>
                <a:cs typeface="Arial"/>
              </a:rPr>
              <a:t>109111134林禹廷 </a:t>
            </a:r>
            <a:endParaRPr lang="zh-TW"/>
          </a:p>
          <a:p>
            <a:pPr marL="795020" lvl="1" indent="-337820"/>
            <a:r>
              <a:rPr lang="zh-TW" altLang="en-US">
                <a:ea typeface="新細明體"/>
                <a:cs typeface="Arial"/>
              </a:rPr>
              <a:t>微修正前面內容、使用案例圖、初步類別圖、系統循序圖、合約、部分參與ppt</a:t>
            </a:r>
          </a:p>
        </p:txBody>
      </p:sp>
    </p:spTree>
    <p:extLst>
      <p:ext uri="{BB962C8B-B14F-4D97-AF65-F5344CB8AC3E}">
        <p14:creationId xmlns:p14="http://schemas.microsoft.com/office/powerpoint/2010/main" val="148166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4B1C6-5A11-CB90-C23E-CDE4497EF36F}"/>
              </a:ext>
            </a:extLst>
          </p:cNvPr>
          <p:cNvSpPr>
            <a:spLocks noGrp="1"/>
          </p:cNvSpPr>
          <p:nvPr>
            <p:ph type="title"/>
          </p:nvPr>
        </p:nvSpPr>
        <p:spPr/>
        <p:txBody>
          <a:bodyPr/>
          <a:lstStyle/>
          <a:p>
            <a:r>
              <a:rPr lang="zh-TW" altLang="en-US">
                <a:ea typeface="新細明體"/>
                <a:cs typeface="Arial"/>
              </a:rPr>
              <a:t>大綱</a:t>
            </a:r>
            <a:endParaRPr lang="zh-TW" altLang="en-US"/>
          </a:p>
        </p:txBody>
      </p:sp>
      <p:sp>
        <p:nvSpPr>
          <p:cNvPr id="3" name="內容版面配置區 2">
            <a:extLst>
              <a:ext uri="{FF2B5EF4-FFF2-40B4-BE49-F238E27FC236}">
                <a16:creationId xmlns:a16="http://schemas.microsoft.com/office/drawing/2014/main" id="{E28FAA33-509B-7AC1-2068-52ADD5D8A415}"/>
              </a:ext>
            </a:extLst>
          </p:cNvPr>
          <p:cNvSpPr>
            <a:spLocks noGrp="1"/>
          </p:cNvSpPr>
          <p:nvPr>
            <p:ph idx="1"/>
          </p:nvPr>
        </p:nvSpPr>
        <p:spPr/>
        <p:txBody>
          <a:bodyPr vert="horz" lIns="91440" tIns="45720" rIns="91440" bIns="45720" rtlCol="0" anchor="t">
            <a:normAutofit/>
          </a:bodyPr>
          <a:lstStyle/>
          <a:p>
            <a:pPr marL="344170" indent="-344170"/>
            <a:r>
              <a:rPr lang="zh-TW" altLang="en-US" dirty="0">
                <a:ea typeface="新細明體"/>
                <a:cs typeface="Arial" panose="020B0604020202020204"/>
              </a:rPr>
              <a:t>以instagram為主軸，寫出利害關係人表、事件表、使用案例圖、使用案例、初步類別圖、系統循序圖</a:t>
            </a:r>
            <a:r>
              <a:rPr lang="zh-TW" altLang="en-US">
                <a:ea typeface="新細明體"/>
                <a:cs typeface="Arial" panose="020B0604020202020204"/>
              </a:rPr>
              <a:t>、合約。</a:t>
            </a:r>
          </a:p>
          <a:p>
            <a:pPr marL="344170" indent="-344170"/>
            <a:r>
              <a:rPr lang="zh-TW" altLang="en-US" dirty="0">
                <a:ea typeface="新細明體"/>
                <a:cs typeface="Arial" panose="020B0604020202020204"/>
              </a:rPr>
              <a:t>在運行中，需要管理會員張貼的內容，因此分為前、後台去運作，除了基礎的會員資料、登入、註冊等，還加上貼文、限動等...會員常用案例，並將其細分。</a:t>
            </a:r>
          </a:p>
        </p:txBody>
      </p:sp>
    </p:spTree>
    <p:extLst>
      <p:ext uri="{BB962C8B-B14F-4D97-AF65-F5344CB8AC3E}">
        <p14:creationId xmlns:p14="http://schemas.microsoft.com/office/powerpoint/2010/main" val="12016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16" name="Content Placeholder 7">
            <a:extLst>
              <a:ext uri="{FF2B5EF4-FFF2-40B4-BE49-F238E27FC236}">
                <a16:creationId xmlns:a16="http://schemas.microsoft.com/office/drawing/2014/main" id="{B9EFE266-53A1-7B27-0429-C48B66033BCD}"/>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此利害關係人表包含人員及會員</a:t>
            </a:r>
          </a:p>
        </p:txBody>
      </p:sp>
      <p:sp>
        <p:nvSpPr>
          <p:cNvPr id="18"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CFEC8F7-0155-C90B-081C-0B5671D6EDA3}"/>
              </a:ext>
            </a:extLst>
          </p:cNvPr>
          <p:cNvPicPr>
            <a:picLocks noChangeAspect="1"/>
          </p:cNvPicPr>
          <p:nvPr/>
        </p:nvPicPr>
        <p:blipFill>
          <a:blip r:embed="rId5"/>
          <a:stretch>
            <a:fillRect/>
          </a:stretch>
        </p:blipFill>
        <p:spPr>
          <a:xfrm>
            <a:off x="5756053" y="473869"/>
            <a:ext cx="5303975" cy="5909721"/>
          </a:xfrm>
          <a:prstGeom prst="rect">
            <a:avLst/>
          </a:prstGeom>
          <a:ln w="12700">
            <a:noFill/>
          </a:ln>
        </p:spPr>
      </p:pic>
      <p:sp>
        <p:nvSpPr>
          <p:cNvPr id="20"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63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0" name="Picture 69">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71">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26" name="Content Placeholder 25">
            <a:extLst>
              <a:ext uri="{FF2B5EF4-FFF2-40B4-BE49-F238E27FC236}">
                <a16:creationId xmlns:a16="http://schemas.microsoft.com/office/drawing/2014/main" id="{A52518C7-E62D-8E90-4F0D-49E9C23145A9}"/>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此利害關係人表包含會員及系統管理員</a:t>
            </a:r>
          </a:p>
        </p:txBody>
      </p:sp>
      <p:sp>
        <p:nvSpPr>
          <p:cNvPr id="78" name="Rectangle 77">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螢幕, 黑色, 螢幕擷取畫面 的圖片&#10;&#10;自動產生的描述">
            <a:extLst>
              <a:ext uri="{FF2B5EF4-FFF2-40B4-BE49-F238E27FC236}">
                <a16:creationId xmlns:a16="http://schemas.microsoft.com/office/drawing/2014/main" id="{C513CE74-5ECF-A06E-55A0-81ED059DCA06}"/>
              </a:ext>
            </a:extLst>
          </p:cNvPr>
          <p:cNvPicPr>
            <a:picLocks noChangeAspect="1"/>
          </p:cNvPicPr>
          <p:nvPr/>
        </p:nvPicPr>
        <p:blipFill>
          <a:blip r:embed="rId5"/>
          <a:stretch>
            <a:fillRect/>
          </a:stretch>
        </p:blipFill>
        <p:spPr>
          <a:xfrm>
            <a:off x="5756053" y="419215"/>
            <a:ext cx="5303975" cy="6019029"/>
          </a:xfrm>
          <a:prstGeom prst="rect">
            <a:avLst/>
          </a:prstGeom>
          <a:ln w="12700">
            <a:noFill/>
          </a:ln>
        </p:spPr>
      </p:pic>
      <p:sp>
        <p:nvSpPr>
          <p:cNvPr id="80" name="Rectangle 79">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09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23"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F0BA421-084C-5909-D210-759ADB2140BC}"/>
              </a:ext>
            </a:extLst>
          </p:cNvPr>
          <p:cNvPicPr>
            <a:picLocks noChangeAspect="1"/>
          </p:cNvPicPr>
          <p:nvPr/>
        </p:nvPicPr>
        <p:blipFill>
          <a:blip r:embed="rId5"/>
          <a:stretch>
            <a:fillRect/>
          </a:stretch>
        </p:blipFill>
        <p:spPr>
          <a:xfrm>
            <a:off x="5756053" y="680557"/>
            <a:ext cx="5303975" cy="5496346"/>
          </a:xfrm>
          <a:prstGeom prst="rect">
            <a:avLst/>
          </a:prstGeom>
          <a:ln w="12700">
            <a:noFill/>
          </a:ln>
        </p:spPr>
      </p:pic>
      <p:sp>
        <p:nvSpPr>
          <p:cNvPr id="25"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10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6" name="Picture 35">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44" name="Rectangle 43">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的圖片&#10;&#10;自動產生的描述">
            <a:extLst>
              <a:ext uri="{FF2B5EF4-FFF2-40B4-BE49-F238E27FC236}">
                <a16:creationId xmlns:a16="http://schemas.microsoft.com/office/drawing/2014/main" id="{472EF0A8-8029-3ECD-BC49-0563AA148160}"/>
              </a:ext>
            </a:extLst>
          </p:cNvPr>
          <p:cNvPicPr>
            <a:picLocks noChangeAspect="1"/>
          </p:cNvPicPr>
          <p:nvPr/>
        </p:nvPicPr>
        <p:blipFill>
          <a:blip r:embed="rId5"/>
          <a:stretch>
            <a:fillRect/>
          </a:stretch>
        </p:blipFill>
        <p:spPr>
          <a:xfrm>
            <a:off x="5756053" y="715699"/>
            <a:ext cx="5303975" cy="5426061"/>
          </a:xfrm>
          <a:prstGeom prst="rect">
            <a:avLst/>
          </a:prstGeom>
          <a:ln w="12700">
            <a:noFill/>
          </a:ln>
        </p:spPr>
      </p:pic>
      <p:sp>
        <p:nvSpPr>
          <p:cNvPr id="46" name="Rectangle 45">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8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56">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58">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此事件表包含會員及系統管理員</a:t>
            </a:r>
          </a:p>
        </p:txBody>
      </p:sp>
      <p:sp>
        <p:nvSpPr>
          <p:cNvPr id="65" name="Rectangle 64">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的圖片&#10;&#10;自動產生的描述">
            <a:extLst>
              <a:ext uri="{FF2B5EF4-FFF2-40B4-BE49-F238E27FC236}">
                <a16:creationId xmlns:a16="http://schemas.microsoft.com/office/drawing/2014/main" id="{710B9562-8127-BE3D-F858-AA8FD16B86BF}"/>
              </a:ext>
            </a:extLst>
          </p:cNvPr>
          <p:cNvPicPr>
            <a:picLocks noChangeAspect="1"/>
          </p:cNvPicPr>
          <p:nvPr/>
        </p:nvPicPr>
        <p:blipFill>
          <a:blip r:embed="rId5"/>
          <a:stretch>
            <a:fillRect/>
          </a:stretch>
        </p:blipFill>
        <p:spPr>
          <a:xfrm>
            <a:off x="5756053" y="2582278"/>
            <a:ext cx="5303975" cy="1692903"/>
          </a:xfrm>
          <a:prstGeom prst="rect">
            <a:avLst/>
          </a:prstGeom>
          <a:ln w="12700">
            <a:noFill/>
          </a:ln>
        </p:spPr>
      </p:pic>
      <p:sp>
        <p:nvSpPr>
          <p:cNvPr id="67" name="Rectangle 66">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99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使用案例圖</a:t>
            </a:r>
            <a:endParaRPr lang="zh-TW" altLang="en-US"/>
          </a:p>
        </p:txBody>
      </p:sp>
      <p:pic>
        <p:nvPicPr>
          <p:cNvPr id="4" name="圖片 4">
            <a:extLst>
              <a:ext uri="{FF2B5EF4-FFF2-40B4-BE49-F238E27FC236}">
                <a16:creationId xmlns:a16="http://schemas.microsoft.com/office/drawing/2014/main" id="{1468A946-4F75-5DF3-B3AB-44E04D18AC2C}"/>
              </a:ext>
            </a:extLst>
          </p:cNvPr>
          <p:cNvPicPr>
            <a:picLocks noGrp="1" noChangeAspect="1"/>
          </p:cNvPicPr>
          <p:nvPr>
            <p:ph idx="1"/>
          </p:nvPr>
        </p:nvPicPr>
        <p:blipFill>
          <a:blip r:embed="rId2"/>
          <a:stretch>
            <a:fillRect/>
          </a:stretch>
        </p:blipFill>
        <p:spPr>
          <a:xfrm>
            <a:off x="2587181" y="1308478"/>
            <a:ext cx="4249205" cy="4401780"/>
          </a:xfrm>
        </p:spPr>
      </p:pic>
      <p:pic>
        <p:nvPicPr>
          <p:cNvPr id="5" name="圖片 5">
            <a:extLst>
              <a:ext uri="{FF2B5EF4-FFF2-40B4-BE49-F238E27FC236}">
                <a16:creationId xmlns:a16="http://schemas.microsoft.com/office/drawing/2014/main" id="{16B4A2CF-D486-7549-968B-9F377E6C8A20}"/>
              </a:ext>
            </a:extLst>
          </p:cNvPr>
          <p:cNvPicPr>
            <a:picLocks noChangeAspect="1"/>
          </p:cNvPicPr>
          <p:nvPr/>
        </p:nvPicPr>
        <p:blipFill>
          <a:blip r:embed="rId3"/>
          <a:stretch>
            <a:fillRect/>
          </a:stretch>
        </p:blipFill>
        <p:spPr>
          <a:xfrm>
            <a:off x="6927773" y="2411348"/>
            <a:ext cx="4258019" cy="2420893"/>
          </a:xfrm>
          <a:prstGeom prst="rect">
            <a:avLst/>
          </a:prstGeom>
        </p:spPr>
      </p:pic>
      <p:sp>
        <p:nvSpPr>
          <p:cNvPr id="3" name="文字方塊 2">
            <a:extLst>
              <a:ext uri="{FF2B5EF4-FFF2-40B4-BE49-F238E27FC236}">
                <a16:creationId xmlns:a16="http://schemas.microsoft.com/office/drawing/2014/main" id="{42AAC493-8A5F-45AC-9E57-9F755364196F}"/>
              </a:ext>
            </a:extLst>
          </p:cNvPr>
          <p:cNvSpPr txBox="1"/>
          <p:nvPr/>
        </p:nvSpPr>
        <p:spPr>
          <a:xfrm>
            <a:off x="2998425" y="8593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前台</a:t>
            </a:r>
          </a:p>
        </p:txBody>
      </p:sp>
      <p:sp>
        <p:nvSpPr>
          <p:cNvPr id="6" name="文字方塊 5">
            <a:extLst>
              <a:ext uri="{FF2B5EF4-FFF2-40B4-BE49-F238E27FC236}">
                <a16:creationId xmlns:a16="http://schemas.microsoft.com/office/drawing/2014/main" id="{0EEF17E7-9A8B-0B75-268D-115AA7ABCC78}"/>
              </a:ext>
            </a:extLst>
          </p:cNvPr>
          <p:cNvSpPr txBox="1"/>
          <p:nvPr/>
        </p:nvSpPr>
        <p:spPr>
          <a:xfrm>
            <a:off x="7258279" y="18783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後台</a:t>
            </a:r>
          </a:p>
        </p:txBody>
      </p:sp>
    </p:spTree>
    <p:extLst>
      <p:ext uri="{BB962C8B-B14F-4D97-AF65-F5344CB8AC3E}">
        <p14:creationId xmlns:p14="http://schemas.microsoft.com/office/powerpoint/2010/main" val="378365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使用markdown說明</a:t>
            </a:r>
          </a:p>
        </p:txBody>
      </p:sp>
      <p:sp>
        <p:nvSpPr>
          <p:cNvPr id="3" name="內容版面配置區 2">
            <a:extLst>
              <a:ext uri="{FF2B5EF4-FFF2-40B4-BE49-F238E27FC236}">
                <a16:creationId xmlns:a16="http://schemas.microsoft.com/office/drawing/2014/main" id="{8F7B6485-DEDF-17D7-0580-F69BB01E1B52}"/>
              </a:ext>
            </a:extLst>
          </p:cNvPr>
          <p:cNvSpPr>
            <a:spLocks noGrp="1"/>
          </p:cNvSpPr>
          <p:nvPr>
            <p:ph idx="1"/>
          </p:nvPr>
        </p:nvSpPr>
        <p:spPr/>
        <p:txBody>
          <a:bodyPr/>
          <a:lstStyle/>
          <a:p>
            <a:pPr marL="344170" indent="-344170"/>
            <a:r>
              <a:rPr lang="zh-TW" altLang="en-US">
                <a:ea typeface="新細明體"/>
                <a:cs typeface="Arial" panose="020B0604020202020204"/>
              </a:rPr>
              <a:t>利害關係人表 -&gt; 事件表 -&gt; 使用案例 -&gt; 初步類別圖 -&gt; 系統循序圖 -&gt; 合約</a:t>
            </a:r>
          </a:p>
        </p:txBody>
      </p:sp>
    </p:spTree>
    <p:extLst>
      <p:ext uri="{BB962C8B-B14F-4D97-AF65-F5344CB8AC3E}">
        <p14:creationId xmlns:p14="http://schemas.microsoft.com/office/powerpoint/2010/main" val="3911199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457</Words>
  <Application>Microsoft Office PowerPoint</Application>
  <PresentationFormat>寬螢幕</PresentationFormat>
  <Paragraphs>32</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Arial</vt:lpstr>
      <vt:lpstr>MS Shell Dlg 2</vt:lpstr>
      <vt:lpstr>Wingdings</vt:lpstr>
      <vt:lpstr>Wingdings 3</vt:lpstr>
      <vt:lpstr>Madison</vt:lpstr>
      <vt:lpstr>Instagram </vt:lpstr>
      <vt:lpstr>大綱</vt:lpstr>
      <vt:lpstr>利害關係人表</vt:lpstr>
      <vt:lpstr>利害關係人表</vt:lpstr>
      <vt:lpstr>事件表</vt:lpstr>
      <vt:lpstr>事件表</vt:lpstr>
      <vt:lpstr>事件表</vt:lpstr>
      <vt:lpstr>使用案例圖</vt:lpstr>
      <vt:lpstr>使用markdown說明</vt:lpstr>
      <vt:lpstr>109111139-心得</vt:lpstr>
      <vt:lpstr>109111134-心得</vt:lpstr>
      <vt:lpstr>組員分工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日四技資管2A 繆昊廷</cp:lastModifiedBy>
  <cp:revision>10</cp:revision>
  <dcterms:created xsi:type="dcterms:W3CDTF">2022-06-19T12:53:33Z</dcterms:created>
  <dcterms:modified xsi:type="dcterms:W3CDTF">2022-06-20T16:45:25Z</dcterms:modified>
</cp:coreProperties>
</file>