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9144000" cy="5143500" type="screen16x9"/>
  <p:notesSz cx="6858000" cy="9144000"/>
  <p:embeddedFontLst>
    <p:embeddedFont>
      <p:font typeface="Proxima Nova" panose="02020500000000000000"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2" y="1219"/>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41166436e6_2_5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g341166436e6_2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41166436e6_2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g341166436e6_2_1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41166436e6_2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341166436e6_2_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341166436e6_2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g341166436e6_2_1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41166436e6_2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g341166436e6_2_1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38ba64c1b8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38ba64c1b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41166436e6_2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g341166436e6_2_1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41166436e6_2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g341166436e6_2_1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41166436e6_2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 name="Google Shape;237;g341166436e6_2_1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41166436e6_2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g341166436e6_2_1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41166436e6_2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g341166436e6_2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41166436e6_2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341166436e6_2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41166436e6_2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341166436e6_2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41166436e6_2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341166436e6_2_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41166436e6_2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341166436e6_2_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41166436e6_2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g341166436e6_2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41166436e6_2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341166436e6_2_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41166436e6_2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g341166436e6_2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15"/>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2" name="Google Shape;62;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63" name="Google Shape;63;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64"/>
        <p:cNvGrpSpPr/>
        <p:nvPr/>
      </p:nvGrpSpPr>
      <p:grpSpPr>
        <a:xfrm>
          <a:off x="0" y="0"/>
          <a:ext cx="0" cy="0"/>
          <a:chOff x="0" y="0"/>
          <a:chExt cx="0" cy="0"/>
        </a:xfrm>
      </p:grpSpPr>
      <p:cxnSp>
        <p:nvCxnSpPr>
          <p:cNvPr id="65" name="Google Shape;65;p16"/>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6" name="Google Shape;66;p16"/>
          <p:cNvSpPr txBox="1">
            <a:spLocks noGrp="1"/>
          </p:cNvSpPr>
          <p:nvPr>
            <p:ph type="title"/>
          </p:nvPr>
        </p:nvSpPr>
        <p:spPr>
          <a:xfrm>
            <a:off x="510450" y="2057400"/>
            <a:ext cx="8123100" cy="7788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5" name="Google Shape;85;p21"/>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86" name="Google Shape;86;p21"/>
          <p:cNvSpPr txBox="1">
            <a:spLocks noGrp="1"/>
          </p:cNvSpPr>
          <p:nvPr>
            <p:ph type="title"/>
          </p:nvPr>
        </p:nvSpPr>
        <p:spPr>
          <a:xfrm>
            <a:off x="265500" y="1205825"/>
            <a:ext cx="4045200" cy="1509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7" name="Google Shape;87;p21"/>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8" name="Google Shape;88;p21"/>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89" name="Google Shape;89;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3"/>
          <p:cNvSpPr txBox="1">
            <a:spLocks noGrp="1"/>
          </p:cNvSpPr>
          <p:nvPr>
            <p:ph type="title" hasCustomPrompt="1"/>
          </p:nvPr>
        </p:nvSpPr>
        <p:spPr>
          <a:xfrm>
            <a:off x="311700" y="991475"/>
            <a:ext cx="8520600" cy="19179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14000"/>
              <a:buNone/>
              <a:defRPr sz="14000" b="1"/>
            </a:lvl1pPr>
            <a:lvl2pPr lvl="1" algn="ctr">
              <a:lnSpc>
                <a:spcPct val="100000"/>
              </a:lnSpc>
              <a:spcBef>
                <a:spcPts val="0"/>
              </a:spcBef>
              <a:spcAft>
                <a:spcPts val="0"/>
              </a:spcAft>
              <a:buSzPts val="14000"/>
              <a:buNone/>
              <a:defRPr sz="14000" b="1"/>
            </a:lvl2pPr>
            <a:lvl3pPr lvl="2" algn="ctr">
              <a:lnSpc>
                <a:spcPct val="100000"/>
              </a:lnSpc>
              <a:spcBef>
                <a:spcPts val="0"/>
              </a:spcBef>
              <a:spcAft>
                <a:spcPts val="0"/>
              </a:spcAft>
              <a:buSzPts val="14000"/>
              <a:buNone/>
              <a:defRPr sz="14000" b="1"/>
            </a:lvl3pPr>
            <a:lvl4pPr lvl="3" algn="ctr">
              <a:lnSpc>
                <a:spcPct val="100000"/>
              </a:lnSpc>
              <a:spcBef>
                <a:spcPts val="0"/>
              </a:spcBef>
              <a:spcAft>
                <a:spcPts val="0"/>
              </a:spcAft>
              <a:buSzPts val="14000"/>
              <a:buNone/>
              <a:defRPr sz="14000" b="1"/>
            </a:lvl4pPr>
            <a:lvl5pPr lvl="4" algn="ctr">
              <a:lnSpc>
                <a:spcPct val="100000"/>
              </a:lnSpc>
              <a:spcBef>
                <a:spcPts val="0"/>
              </a:spcBef>
              <a:spcAft>
                <a:spcPts val="0"/>
              </a:spcAft>
              <a:buSzPts val="14000"/>
              <a:buNone/>
              <a:defRPr sz="14000" b="1"/>
            </a:lvl5pPr>
            <a:lvl6pPr lvl="5" algn="ctr">
              <a:lnSpc>
                <a:spcPct val="100000"/>
              </a:lnSpc>
              <a:spcBef>
                <a:spcPts val="0"/>
              </a:spcBef>
              <a:spcAft>
                <a:spcPts val="0"/>
              </a:spcAft>
              <a:buSzPts val="14000"/>
              <a:buNone/>
              <a:defRPr sz="14000" b="1"/>
            </a:lvl6pPr>
            <a:lvl7pPr lvl="6" algn="ctr">
              <a:lnSpc>
                <a:spcPct val="100000"/>
              </a:lnSpc>
              <a:spcBef>
                <a:spcPts val="0"/>
              </a:spcBef>
              <a:spcAft>
                <a:spcPts val="0"/>
              </a:spcAft>
              <a:buSzPts val="14000"/>
              <a:buNone/>
              <a:defRPr sz="14000" b="1"/>
            </a:lvl7pPr>
            <a:lvl8pPr lvl="7" algn="ctr">
              <a:lnSpc>
                <a:spcPct val="100000"/>
              </a:lnSpc>
              <a:spcBef>
                <a:spcPts val="0"/>
              </a:spcBef>
              <a:spcAft>
                <a:spcPts val="0"/>
              </a:spcAft>
              <a:buSzPts val="14000"/>
              <a:buNone/>
              <a:defRPr sz="14000" b="1"/>
            </a:lvl8pPr>
            <a:lvl9pPr lvl="8" algn="ctr">
              <a:lnSpc>
                <a:spcPct val="100000"/>
              </a:lnSpc>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8"/>
        <p:cNvGrpSpPr/>
        <p:nvPr/>
      </p:nvGrpSpPr>
      <p:grpSpPr>
        <a:xfrm>
          <a:off x="0" y="0"/>
          <a:ext cx="0" cy="0"/>
          <a:chOff x="0" y="0"/>
          <a:chExt cx="0" cy="0"/>
        </a:xfrm>
      </p:grpSpPr>
      <p:sp>
        <p:nvSpPr>
          <p:cNvPr id="99" name="Google Shape;99;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t/0fb0a850ec8743caa113fe537eb9b347"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s://drive.google.com/file/d/1gvq3Va-8TGBj52P7nsi2RarG8eRzrxRv/view?usp=sharin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drive.google.com/file/d/1-ajDuiJEHEoVrPdPFzcc8rNX9Q3XqyhC/view?usp=sharing"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hyperlink" Target="https://drive.google.com/file/d/1YAPYQY-I1cNaplKDFj55-xDxJaz-XcUc/view?usp=shari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p:nvPr>
        </p:nvSpPr>
        <p:spPr>
          <a:xfrm>
            <a:off x="510450" y="1257300"/>
            <a:ext cx="8123100" cy="15885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800"/>
              <a:buNone/>
            </a:pPr>
            <a:r>
              <a:rPr lang="zh-TW"/>
              <a:t>2025 Data Mining</a:t>
            </a:r>
            <a:endParaRPr/>
          </a:p>
        </p:txBody>
      </p:sp>
      <p:sp>
        <p:nvSpPr>
          <p:cNvPr id="105" name="Google Shape;105;p25"/>
          <p:cNvSpPr txBox="1">
            <a:spLocks noGrp="1"/>
          </p:cNvSpPr>
          <p:nvPr>
            <p:ph type="subTitle" idx="1"/>
          </p:nvPr>
        </p:nvSpPr>
        <p:spPr>
          <a:xfrm>
            <a:off x="510450" y="3182313"/>
            <a:ext cx="8123100" cy="6300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zh-TW"/>
              <a:t>HW2</a:t>
            </a:r>
            <a:endParaRPr/>
          </a:p>
        </p:txBody>
      </p:sp>
      <p:sp>
        <p:nvSpPr>
          <p:cNvPr id="106" name="Google Shape;106;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TW"/>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zh-TW"/>
              <a:t>Method 3 - Autoencoder</a:t>
            </a:r>
            <a:endParaRPr/>
          </a:p>
        </p:txBody>
      </p:sp>
      <p:sp>
        <p:nvSpPr>
          <p:cNvPr id="173" name="Google Shape;173;p3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zh-TW" dirty="0"/>
              <a:t>Using training data to train a AE or VAE</a:t>
            </a:r>
            <a:endParaRPr dirty="0"/>
          </a:p>
          <a:p>
            <a:pPr marL="457200" lvl="0" indent="-342900" algn="l" rtl="0">
              <a:lnSpc>
                <a:spcPct val="115000"/>
              </a:lnSpc>
              <a:spcBef>
                <a:spcPts val="0"/>
              </a:spcBef>
              <a:spcAft>
                <a:spcPts val="0"/>
              </a:spcAft>
              <a:buSzPts val="1800"/>
              <a:buChar char="●"/>
            </a:pPr>
            <a:r>
              <a:rPr lang="zh-TW" dirty="0"/>
              <a:t>Because the outliers cannot be reconstructed well, the MSE of outliers must greater than inliers.</a:t>
            </a:r>
            <a:endParaRPr dirty="0"/>
          </a:p>
          <a:p>
            <a:pPr marL="457200" lvl="0" indent="-342900" algn="l" rtl="0">
              <a:lnSpc>
                <a:spcPct val="115000"/>
              </a:lnSpc>
              <a:spcBef>
                <a:spcPts val="0"/>
              </a:spcBef>
              <a:spcAft>
                <a:spcPts val="0"/>
              </a:spcAft>
              <a:buSzPts val="1800"/>
              <a:buChar char="●"/>
            </a:pPr>
            <a:r>
              <a:rPr lang="zh-TW" dirty="0"/>
              <a:t>We can take the reconstruction loss as the weight value for prediction.</a:t>
            </a:r>
            <a:endParaRPr dirty="0"/>
          </a:p>
          <a:p>
            <a:pPr marL="0" lvl="0" indent="0" algn="l" rtl="0">
              <a:lnSpc>
                <a:spcPct val="115000"/>
              </a:lnSpc>
              <a:spcBef>
                <a:spcPts val="1200"/>
              </a:spcBef>
              <a:spcAft>
                <a:spcPts val="1200"/>
              </a:spcAft>
              <a:buSzPts val="1800"/>
              <a:buNone/>
            </a:pPr>
            <a:endParaRPr dirty="0"/>
          </a:p>
        </p:txBody>
      </p:sp>
      <p:pic>
        <p:nvPicPr>
          <p:cNvPr id="174" name="Google Shape;174;p34"/>
          <p:cNvPicPr preferRelativeResize="0"/>
          <p:nvPr/>
        </p:nvPicPr>
        <p:blipFill rotWithShape="1">
          <a:blip r:embed="rId3">
            <a:alphaModFix/>
          </a:blip>
          <a:srcRect/>
          <a:stretch/>
        </p:blipFill>
        <p:spPr>
          <a:xfrm>
            <a:off x="2356625" y="2513950"/>
            <a:ext cx="3911500" cy="2350950"/>
          </a:xfrm>
          <a:prstGeom prst="rect">
            <a:avLst/>
          </a:prstGeom>
          <a:noFill/>
          <a:ln>
            <a:noFill/>
          </a:ln>
        </p:spPr>
      </p:pic>
      <p:sp>
        <p:nvSpPr>
          <p:cNvPr id="175" name="Google Shape;175;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TW"/>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zh-TW"/>
              <a:t>Methed 4 - Any reasonable way you can think</a:t>
            </a:r>
            <a:endParaRPr/>
          </a:p>
        </p:txBody>
      </p:sp>
      <p:sp>
        <p:nvSpPr>
          <p:cNvPr id="181" name="Google Shape;181;p3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zh-TW"/>
              <a:t>The key point is to make objects within the same group as similar as possible, and keeping those in different groups to be as dissimilar as possible.</a:t>
            </a:r>
            <a:endParaRPr/>
          </a:p>
        </p:txBody>
      </p:sp>
      <p:pic>
        <p:nvPicPr>
          <p:cNvPr id="182" name="Google Shape;182;p35"/>
          <p:cNvPicPr preferRelativeResize="0"/>
          <p:nvPr/>
        </p:nvPicPr>
        <p:blipFill rotWithShape="1">
          <a:blip r:embed="rId3">
            <a:alphaModFix/>
          </a:blip>
          <a:srcRect/>
          <a:stretch/>
        </p:blipFill>
        <p:spPr>
          <a:xfrm>
            <a:off x="3630812" y="3124075"/>
            <a:ext cx="1276800" cy="1110425"/>
          </a:xfrm>
          <a:prstGeom prst="rect">
            <a:avLst/>
          </a:prstGeom>
          <a:noFill/>
          <a:ln>
            <a:noFill/>
          </a:ln>
        </p:spPr>
      </p:pic>
      <p:pic>
        <p:nvPicPr>
          <p:cNvPr id="183" name="Google Shape;183;p35"/>
          <p:cNvPicPr preferRelativeResize="0"/>
          <p:nvPr/>
        </p:nvPicPr>
        <p:blipFill rotWithShape="1">
          <a:blip r:embed="rId4">
            <a:alphaModFix/>
          </a:blip>
          <a:srcRect/>
          <a:stretch/>
        </p:blipFill>
        <p:spPr>
          <a:xfrm>
            <a:off x="2192300" y="3353875"/>
            <a:ext cx="1057275" cy="1066800"/>
          </a:xfrm>
          <a:prstGeom prst="rect">
            <a:avLst/>
          </a:prstGeom>
          <a:noFill/>
          <a:ln>
            <a:noFill/>
          </a:ln>
        </p:spPr>
      </p:pic>
      <p:pic>
        <p:nvPicPr>
          <p:cNvPr id="184" name="Google Shape;184;p35"/>
          <p:cNvPicPr preferRelativeResize="0"/>
          <p:nvPr/>
        </p:nvPicPr>
        <p:blipFill rotWithShape="1">
          <a:blip r:embed="rId5">
            <a:alphaModFix/>
          </a:blip>
          <a:srcRect/>
          <a:stretch/>
        </p:blipFill>
        <p:spPr>
          <a:xfrm>
            <a:off x="5286050" y="3128113"/>
            <a:ext cx="1219200" cy="1219200"/>
          </a:xfrm>
          <a:prstGeom prst="rect">
            <a:avLst/>
          </a:prstGeom>
          <a:noFill/>
          <a:ln>
            <a:noFill/>
          </a:ln>
        </p:spPr>
      </p:pic>
      <p:pic>
        <p:nvPicPr>
          <p:cNvPr id="185" name="Google Shape;185;p35"/>
          <p:cNvPicPr preferRelativeResize="0"/>
          <p:nvPr/>
        </p:nvPicPr>
        <p:blipFill rotWithShape="1">
          <a:blip r:embed="rId6">
            <a:alphaModFix/>
          </a:blip>
          <a:srcRect/>
          <a:stretch/>
        </p:blipFill>
        <p:spPr>
          <a:xfrm>
            <a:off x="475350" y="3348650"/>
            <a:ext cx="1341825" cy="1341825"/>
          </a:xfrm>
          <a:prstGeom prst="rect">
            <a:avLst/>
          </a:prstGeom>
          <a:noFill/>
          <a:ln>
            <a:noFill/>
          </a:ln>
        </p:spPr>
      </p:pic>
      <p:pic>
        <p:nvPicPr>
          <p:cNvPr id="186" name="Google Shape;186;p35"/>
          <p:cNvPicPr preferRelativeResize="0"/>
          <p:nvPr/>
        </p:nvPicPr>
        <p:blipFill rotWithShape="1">
          <a:blip r:embed="rId7">
            <a:alphaModFix/>
          </a:blip>
          <a:srcRect/>
          <a:stretch/>
        </p:blipFill>
        <p:spPr>
          <a:xfrm>
            <a:off x="6913738" y="3465338"/>
            <a:ext cx="1400175" cy="1181100"/>
          </a:xfrm>
          <a:prstGeom prst="rect">
            <a:avLst/>
          </a:prstGeom>
          <a:noFill/>
          <a:ln>
            <a:noFill/>
          </a:ln>
        </p:spPr>
      </p:pic>
      <p:sp>
        <p:nvSpPr>
          <p:cNvPr id="187" name="Google Shape;187;p35"/>
          <p:cNvSpPr txBox="1"/>
          <p:nvPr/>
        </p:nvSpPr>
        <p:spPr>
          <a:xfrm>
            <a:off x="446213" y="3390575"/>
            <a:ext cx="1400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zh-TW" sz="1400" b="0" i="0" u="none" strike="noStrike" cap="none">
                <a:solidFill>
                  <a:srgbClr val="000000"/>
                </a:solidFill>
                <a:latin typeface="Proxima Nova"/>
                <a:ea typeface="Proxima Nova"/>
                <a:cs typeface="Proxima Nova"/>
                <a:sym typeface="Proxima Nova"/>
              </a:rPr>
              <a:t>HW</a:t>
            </a:r>
            <a:r>
              <a:rPr lang="zh-TW">
                <a:latin typeface="Proxima Nova"/>
                <a:ea typeface="Proxima Nova"/>
                <a:cs typeface="Proxima Nova"/>
                <a:sym typeface="Proxima Nova"/>
              </a:rPr>
              <a:t>2</a:t>
            </a:r>
            <a:r>
              <a:rPr lang="zh-TW" sz="1400" b="0" i="0" u="none" strike="noStrike" cap="none">
                <a:solidFill>
                  <a:srgbClr val="000000"/>
                </a:solidFill>
                <a:latin typeface="Proxima Nova"/>
                <a:ea typeface="Proxima Nova"/>
                <a:cs typeface="Proxima Nova"/>
                <a:sym typeface="Proxima Nova"/>
              </a:rPr>
              <a:t>? No way!</a:t>
            </a:r>
            <a:endParaRPr sz="1400" b="0" i="0" u="none" strike="noStrike" cap="none">
              <a:solidFill>
                <a:srgbClr val="000000"/>
              </a:solidFill>
              <a:latin typeface="Proxima Nova"/>
              <a:ea typeface="Proxima Nova"/>
              <a:cs typeface="Proxima Nova"/>
              <a:sym typeface="Proxima Nova"/>
            </a:endParaRPr>
          </a:p>
        </p:txBody>
      </p:sp>
      <p:sp>
        <p:nvSpPr>
          <p:cNvPr id="188" name="Google Shape;188;p35"/>
          <p:cNvSpPr txBox="1"/>
          <p:nvPr/>
        </p:nvSpPr>
        <p:spPr>
          <a:xfrm>
            <a:off x="1975588" y="2946950"/>
            <a:ext cx="1490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zh-TW" sz="1400" b="0" i="0" u="none" strike="noStrike" cap="none">
                <a:solidFill>
                  <a:srgbClr val="000000"/>
                </a:solidFill>
                <a:latin typeface="Proxima Nova"/>
                <a:ea typeface="Proxima Nova"/>
                <a:cs typeface="Proxima Nova"/>
                <a:sym typeface="Proxima Nova"/>
              </a:rPr>
              <a:t>No restrictions?</a:t>
            </a:r>
            <a:endParaRPr sz="1400" b="0" i="0" u="none" strike="noStrike" cap="none">
              <a:solidFill>
                <a:srgbClr val="000000"/>
              </a:solidFill>
              <a:latin typeface="Proxima Nova"/>
              <a:ea typeface="Proxima Nova"/>
              <a:cs typeface="Proxima Nova"/>
              <a:sym typeface="Proxima Nova"/>
            </a:endParaRPr>
          </a:p>
        </p:txBody>
      </p:sp>
      <p:sp>
        <p:nvSpPr>
          <p:cNvPr id="189" name="Google Shape;189;p35"/>
          <p:cNvSpPr txBox="1"/>
          <p:nvPr/>
        </p:nvSpPr>
        <p:spPr>
          <a:xfrm>
            <a:off x="3630813" y="2771950"/>
            <a:ext cx="1490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zh-TW" sz="1400" b="0" i="0" u="none" strike="noStrike" cap="none">
                <a:solidFill>
                  <a:srgbClr val="000000"/>
                </a:solidFill>
                <a:latin typeface="Proxima Nova"/>
                <a:ea typeface="Proxima Nova"/>
                <a:cs typeface="Proxima Nova"/>
                <a:sym typeface="Proxima Nova"/>
              </a:rPr>
              <a:t>Let me think…</a:t>
            </a:r>
            <a:endParaRPr sz="1400" b="0" i="0" u="none" strike="noStrike" cap="none">
              <a:solidFill>
                <a:srgbClr val="000000"/>
              </a:solidFill>
              <a:latin typeface="Proxima Nova"/>
              <a:ea typeface="Proxima Nova"/>
              <a:cs typeface="Proxima Nova"/>
              <a:sym typeface="Proxima Nova"/>
            </a:endParaRPr>
          </a:p>
        </p:txBody>
      </p:sp>
      <p:sp>
        <p:nvSpPr>
          <p:cNvPr id="190" name="Google Shape;190;p35"/>
          <p:cNvSpPr txBox="1"/>
          <p:nvPr/>
        </p:nvSpPr>
        <p:spPr>
          <a:xfrm>
            <a:off x="5532500" y="3128113"/>
            <a:ext cx="828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zh-TW" sz="1400" b="0" i="0" u="none" strike="noStrike" cap="none">
                <a:solidFill>
                  <a:srgbClr val="000000"/>
                </a:solidFill>
                <a:latin typeface="Proxima Nova"/>
                <a:ea typeface="Proxima Nova"/>
                <a:cs typeface="Proxima Nova"/>
                <a:sym typeface="Proxima Nova"/>
              </a:rPr>
              <a:t>Ah, ha!</a:t>
            </a:r>
            <a:endParaRPr sz="1400" b="0" i="0" u="none" strike="noStrike" cap="none">
              <a:solidFill>
                <a:srgbClr val="000000"/>
              </a:solidFill>
              <a:latin typeface="Proxima Nova"/>
              <a:ea typeface="Proxima Nova"/>
              <a:cs typeface="Proxima Nova"/>
              <a:sym typeface="Proxima Nova"/>
            </a:endParaRPr>
          </a:p>
        </p:txBody>
      </p:sp>
      <p:sp>
        <p:nvSpPr>
          <p:cNvPr id="191" name="Google Shape;191;p35"/>
          <p:cNvSpPr txBox="1"/>
          <p:nvPr/>
        </p:nvSpPr>
        <p:spPr>
          <a:xfrm>
            <a:off x="6505250" y="3198113"/>
            <a:ext cx="2781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zh-TW" sz="1400" b="0" i="0" u="none" strike="noStrike" cap="none">
                <a:solidFill>
                  <a:srgbClr val="000000"/>
                </a:solidFill>
                <a:latin typeface="Proxima Nova"/>
                <a:ea typeface="Proxima Nova"/>
                <a:cs typeface="Proxima Nova"/>
                <a:sym typeface="Proxima Nova"/>
              </a:rPr>
              <a:t>Compactness &amp; Separation</a:t>
            </a:r>
            <a:endParaRPr sz="1400" b="0" i="0" u="none" strike="noStrike" cap="none">
              <a:solidFill>
                <a:srgbClr val="000000"/>
              </a:solidFill>
              <a:latin typeface="Proxima Nova"/>
              <a:ea typeface="Proxima Nova"/>
              <a:cs typeface="Proxima Nova"/>
              <a:sym typeface="Proxima Nova"/>
            </a:endParaRPr>
          </a:p>
        </p:txBody>
      </p:sp>
      <p:sp>
        <p:nvSpPr>
          <p:cNvPr id="192" name="Google Shape;192;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TW"/>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zh-TW"/>
              <a:t>Kaggle Submission</a:t>
            </a:r>
            <a:endParaRPr/>
          </a:p>
        </p:txBody>
      </p:sp>
      <p:sp>
        <p:nvSpPr>
          <p:cNvPr id="198" name="Google Shape;198;p3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92500" lnSpcReduction="20000"/>
          </a:bodyPr>
          <a:lstStyle/>
          <a:p>
            <a:pPr marL="457200" lvl="0" indent="-357822" algn="l" rtl="0">
              <a:lnSpc>
                <a:spcPct val="115000"/>
              </a:lnSpc>
              <a:spcBef>
                <a:spcPts val="0"/>
              </a:spcBef>
              <a:spcAft>
                <a:spcPts val="0"/>
              </a:spcAft>
              <a:buClr>
                <a:srgbClr val="FF0000"/>
              </a:buClr>
              <a:buSzPct val="100000"/>
              <a:buChar char="●"/>
            </a:pPr>
            <a:r>
              <a:rPr lang="zh-TW" sz="2200" u="sng">
                <a:solidFill>
                  <a:schemeClr val="hlink"/>
                </a:solidFill>
                <a:hlinkClick r:id="rId3"/>
              </a:rPr>
              <a:t>Kaggle link</a:t>
            </a:r>
            <a:endParaRPr sz="2200">
              <a:solidFill>
                <a:srgbClr val="FF0000"/>
              </a:solidFill>
            </a:endParaRPr>
          </a:p>
          <a:p>
            <a:pPr marL="457200" lvl="0" indent="-357822" algn="l" rtl="0">
              <a:lnSpc>
                <a:spcPct val="115000"/>
              </a:lnSpc>
              <a:spcBef>
                <a:spcPts val="0"/>
              </a:spcBef>
              <a:spcAft>
                <a:spcPts val="0"/>
              </a:spcAft>
              <a:buSzPct val="100000"/>
              <a:buChar char="●"/>
            </a:pPr>
            <a:r>
              <a:rPr lang="zh-TW" sz="2200"/>
              <a:t>Display team name : &lt;student ID&gt; </a:t>
            </a:r>
            <a:endParaRPr sz="2200"/>
          </a:p>
          <a:p>
            <a:pPr marL="914400" lvl="1" indent="-357822" algn="l" rtl="0">
              <a:lnSpc>
                <a:spcPct val="115000"/>
              </a:lnSpc>
              <a:spcBef>
                <a:spcPts val="0"/>
              </a:spcBef>
              <a:spcAft>
                <a:spcPts val="0"/>
              </a:spcAft>
              <a:buClr>
                <a:srgbClr val="FF0000"/>
              </a:buClr>
              <a:buSzPct val="100000"/>
              <a:buChar char="-"/>
            </a:pPr>
            <a:r>
              <a:rPr lang="zh-TW" sz="2200">
                <a:solidFill>
                  <a:srgbClr val="FF0000"/>
                </a:solidFill>
              </a:rPr>
              <a:t>team name error : -5%</a:t>
            </a:r>
            <a:endParaRPr sz="2200">
              <a:solidFill>
                <a:srgbClr val="FF0000"/>
              </a:solidFill>
            </a:endParaRPr>
          </a:p>
          <a:p>
            <a:pPr marL="457200" lvl="0" indent="-357822" algn="l" rtl="0">
              <a:lnSpc>
                <a:spcPct val="115000"/>
              </a:lnSpc>
              <a:spcBef>
                <a:spcPts val="0"/>
              </a:spcBef>
              <a:spcAft>
                <a:spcPts val="0"/>
              </a:spcAft>
              <a:buSzPct val="100000"/>
              <a:buChar char="●"/>
            </a:pPr>
            <a:r>
              <a:rPr lang="zh-TW" sz="2200"/>
              <a:t>Submission format </a:t>
            </a:r>
            <a:endParaRPr sz="2200"/>
          </a:p>
          <a:p>
            <a:pPr marL="914400" lvl="1" indent="-334326" algn="l" rtl="0">
              <a:lnSpc>
                <a:spcPct val="115000"/>
              </a:lnSpc>
              <a:spcBef>
                <a:spcPts val="0"/>
              </a:spcBef>
              <a:spcAft>
                <a:spcPts val="0"/>
              </a:spcAft>
              <a:buSzPct val="100000"/>
              <a:buChar char="-"/>
            </a:pPr>
            <a:r>
              <a:rPr lang="zh-TW" sz="1800"/>
              <a:t>A 1001*2 .csv file, index start from 0. Outliers are any weight values that you define.(MSE, F1Loss, distance etc.)</a:t>
            </a:r>
            <a:endParaRPr sz="1800"/>
          </a:p>
          <a:p>
            <a:pPr marL="914400" lvl="1" indent="-334326" algn="l" rtl="0">
              <a:lnSpc>
                <a:spcPct val="115000"/>
              </a:lnSpc>
              <a:spcBef>
                <a:spcPts val="0"/>
              </a:spcBef>
              <a:spcAft>
                <a:spcPts val="0"/>
              </a:spcAft>
              <a:buSzPct val="100000"/>
              <a:buChar char="-"/>
            </a:pPr>
            <a:r>
              <a:rPr lang="zh-TW" sz="1800"/>
              <a:t>Column name must be </a:t>
            </a:r>
            <a:r>
              <a:rPr lang="zh-TW" sz="1800">
                <a:solidFill>
                  <a:srgbClr val="FF0000"/>
                </a:solidFill>
              </a:rPr>
              <a:t>id</a:t>
            </a:r>
            <a:r>
              <a:rPr lang="zh-TW" sz="1800">
                <a:solidFill>
                  <a:srgbClr val="E06666"/>
                </a:solidFill>
              </a:rPr>
              <a:t> </a:t>
            </a:r>
            <a:r>
              <a:rPr lang="zh-TW" sz="1800"/>
              <a:t>and </a:t>
            </a:r>
            <a:r>
              <a:rPr lang="zh-TW" sz="1800">
                <a:solidFill>
                  <a:srgbClr val="FF0000"/>
                </a:solidFill>
              </a:rPr>
              <a:t>outliers</a:t>
            </a:r>
            <a:r>
              <a:rPr lang="zh-TW" sz="1800"/>
              <a:t>.</a:t>
            </a:r>
            <a:endParaRPr sz="1800"/>
          </a:p>
          <a:p>
            <a:pPr marL="914400" lvl="1" indent="-334326" algn="l" rtl="0">
              <a:lnSpc>
                <a:spcPct val="115000"/>
              </a:lnSpc>
              <a:spcBef>
                <a:spcPts val="0"/>
              </a:spcBef>
              <a:spcAft>
                <a:spcPts val="0"/>
              </a:spcAft>
              <a:buClr>
                <a:srgbClr val="FF0000"/>
              </a:buClr>
              <a:buSzPct val="100000"/>
              <a:buChar char="-"/>
            </a:pPr>
            <a:r>
              <a:rPr lang="zh-TW" sz="1800" u="sng">
                <a:solidFill>
                  <a:srgbClr val="FF0000"/>
                </a:solidFill>
                <a:hlinkClick r:id="rId4">
                  <a:extLst>
                    <a:ext uri="{A12FA001-AC4F-418D-AE19-62706E023703}">
                      <ahyp:hlinkClr xmlns:ahyp="http://schemas.microsoft.com/office/drawing/2018/hyperlinkcolor" val="tx"/>
                    </a:ext>
                  </a:extLst>
                </a:hlinkClick>
              </a:rPr>
              <a:t>sample submission</a:t>
            </a:r>
            <a:endParaRPr sz="1800">
              <a:solidFill>
                <a:srgbClr val="FF0000"/>
              </a:solidFill>
            </a:endParaRPr>
          </a:p>
          <a:p>
            <a:pPr marL="457200" lvl="0" indent="-357822" algn="l" rtl="0">
              <a:lnSpc>
                <a:spcPct val="115000"/>
              </a:lnSpc>
              <a:spcBef>
                <a:spcPts val="0"/>
              </a:spcBef>
              <a:spcAft>
                <a:spcPts val="0"/>
              </a:spcAft>
              <a:buSzPct val="100000"/>
              <a:buChar char="●"/>
            </a:pPr>
            <a:r>
              <a:rPr lang="zh-TW" sz="2200"/>
              <a:t>There are one simple baseline and one strong baseline, beat them to get higher score.</a:t>
            </a:r>
            <a:endParaRPr/>
          </a:p>
          <a:p>
            <a:pPr marL="0" lvl="0" indent="0" algn="l" rtl="0">
              <a:lnSpc>
                <a:spcPct val="115000"/>
              </a:lnSpc>
              <a:spcBef>
                <a:spcPts val="1200"/>
              </a:spcBef>
              <a:spcAft>
                <a:spcPts val="1200"/>
              </a:spcAft>
              <a:buSzPct val="108108"/>
              <a:buNone/>
            </a:pPr>
            <a:endParaRPr/>
          </a:p>
        </p:txBody>
      </p:sp>
      <p:pic>
        <p:nvPicPr>
          <p:cNvPr id="199" name="Google Shape;199;p36"/>
          <p:cNvPicPr preferRelativeResize="0"/>
          <p:nvPr/>
        </p:nvPicPr>
        <p:blipFill rotWithShape="1">
          <a:blip r:embed="rId5">
            <a:alphaModFix/>
          </a:blip>
          <a:srcRect/>
          <a:stretch/>
        </p:blipFill>
        <p:spPr>
          <a:xfrm>
            <a:off x="5398702" y="673277"/>
            <a:ext cx="1991675" cy="1435350"/>
          </a:xfrm>
          <a:prstGeom prst="rect">
            <a:avLst/>
          </a:prstGeom>
          <a:noFill/>
          <a:ln>
            <a:noFill/>
          </a:ln>
        </p:spPr>
      </p:pic>
      <p:sp>
        <p:nvSpPr>
          <p:cNvPr id="200" name="Google Shape;200;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TW"/>
              <a:t>12</a:t>
            </a:fld>
            <a:endParaRPr/>
          </a:p>
        </p:txBody>
      </p:sp>
      <p:pic>
        <p:nvPicPr>
          <p:cNvPr id="201" name="Google Shape;201;p36"/>
          <p:cNvPicPr preferRelativeResize="0"/>
          <p:nvPr/>
        </p:nvPicPr>
        <p:blipFill rotWithShape="1">
          <a:blip r:embed="rId6">
            <a:alphaModFix/>
          </a:blip>
          <a:srcRect r="7011"/>
          <a:stretch/>
        </p:blipFill>
        <p:spPr>
          <a:xfrm>
            <a:off x="377475" y="4085400"/>
            <a:ext cx="8094976" cy="842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zh-TW"/>
              <a:t>Kaggle Submission</a:t>
            </a:r>
            <a:endParaRPr/>
          </a:p>
        </p:txBody>
      </p:sp>
      <p:sp>
        <p:nvSpPr>
          <p:cNvPr id="207" name="Google Shape;207;p37"/>
          <p:cNvSpPr txBox="1">
            <a:spLocks noGrp="1"/>
          </p:cNvSpPr>
          <p:nvPr>
            <p:ph type="body" idx="1"/>
          </p:nvPr>
        </p:nvSpPr>
        <p:spPr>
          <a:xfrm>
            <a:off x="311700" y="1152475"/>
            <a:ext cx="8520600" cy="3600300"/>
          </a:xfrm>
          <a:prstGeom prst="rect">
            <a:avLst/>
          </a:prstGeom>
          <a:noFill/>
          <a:ln>
            <a:noFill/>
          </a:ln>
        </p:spPr>
        <p:txBody>
          <a:bodyPr spcFirstLastPara="1" wrap="square" lIns="91425" tIns="91425" rIns="91425" bIns="91425" anchor="t" anchorCtr="0">
            <a:normAutofit/>
          </a:bodyPr>
          <a:lstStyle/>
          <a:p>
            <a:pPr marL="457200" lvl="0" indent="-330517" algn="l" rtl="0">
              <a:spcBef>
                <a:spcPts val="0"/>
              </a:spcBef>
              <a:spcAft>
                <a:spcPts val="0"/>
              </a:spcAft>
              <a:buSzPts val="1605"/>
              <a:buChar char="●"/>
            </a:pPr>
            <a:r>
              <a:rPr lang="zh-TW" sz="1604" dirty="0"/>
              <a:t>The scoring metric is</a:t>
            </a:r>
            <a:r>
              <a:rPr lang="zh-TW" sz="1604" dirty="0">
                <a:solidFill>
                  <a:srgbClr val="E06666"/>
                </a:solidFill>
              </a:rPr>
              <a:t> </a:t>
            </a:r>
            <a:r>
              <a:rPr lang="zh-TW" sz="1604" b="1" dirty="0">
                <a:solidFill>
                  <a:srgbClr val="FF0000"/>
                </a:solidFill>
              </a:rPr>
              <a:t>auc score</a:t>
            </a:r>
            <a:r>
              <a:rPr lang="zh-TW" sz="1604" dirty="0"/>
              <a:t>.</a:t>
            </a:r>
            <a:endParaRPr sz="1604" dirty="0"/>
          </a:p>
          <a:p>
            <a:pPr marL="457200" lvl="0" indent="-330517" algn="l" rtl="0">
              <a:lnSpc>
                <a:spcPct val="115000"/>
              </a:lnSpc>
              <a:spcBef>
                <a:spcPts val="0"/>
              </a:spcBef>
              <a:spcAft>
                <a:spcPts val="0"/>
              </a:spcAft>
              <a:buSzPts val="1605"/>
              <a:buChar char="●"/>
            </a:pPr>
            <a:r>
              <a:rPr lang="zh-TW" sz="1604" dirty="0"/>
              <a:t>You can submit at most 5 times each day.</a:t>
            </a:r>
            <a:endParaRPr sz="1604" dirty="0"/>
          </a:p>
          <a:p>
            <a:pPr marL="457200" lvl="0" indent="-330517" algn="l" rtl="0">
              <a:lnSpc>
                <a:spcPct val="115000"/>
              </a:lnSpc>
              <a:spcBef>
                <a:spcPts val="0"/>
              </a:spcBef>
              <a:spcAft>
                <a:spcPts val="0"/>
              </a:spcAft>
              <a:buSzPts val="1605"/>
              <a:buChar char="●"/>
            </a:pPr>
            <a:r>
              <a:rPr lang="zh-TW" sz="1604" dirty="0"/>
              <a:t>You can choose 3 of the submissions to be considered for the private leaderboard, or will otherwise default to the best public scoring submissions.</a:t>
            </a:r>
            <a:endParaRPr sz="1604" dirty="0"/>
          </a:p>
          <a:p>
            <a:pPr marL="457200" lvl="0" indent="-330517" algn="l" rtl="0">
              <a:lnSpc>
                <a:spcPct val="115000"/>
              </a:lnSpc>
              <a:spcBef>
                <a:spcPts val="0"/>
              </a:spcBef>
              <a:spcAft>
                <a:spcPts val="0"/>
              </a:spcAft>
              <a:buSzPts val="1605"/>
              <a:buChar char="●"/>
            </a:pPr>
            <a:r>
              <a:rPr lang="zh-TW" sz="1604" dirty="0"/>
              <a:t>You can only view your private leaderboard score after the competition has ended.</a:t>
            </a:r>
            <a:endParaRPr sz="1604" dirty="0"/>
          </a:p>
          <a:p>
            <a:pPr marL="457200" lvl="0" indent="-330517" algn="l" rtl="0">
              <a:lnSpc>
                <a:spcPct val="115000"/>
              </a:lnSpc>
              <a:spcBef>
                <a:spcPts val="0"/>
              </a:spcBef>
              <a:spcAft>
                <a:spcPts val="0"/>
              </a:spcAft>
              <a:buSzPts val="1605"/>
              <a:buChar char="●"/>
            </a:pPr>
            <a:r>
              <a:rPr lang="zh-TW" sz="1604" dirty="0"/>
              <a:t>Public leaderboard is calculated with 60% of the test data, and private leaderboard is calculated with other 40% of the test data, so the final standings may be different. </a:t>
            </a:r>
            <a:endParaRPr sz="1604" dirty="0"/>
          </a:p>
          <a:p>
            <a:pPr marL="457200" lvl="0" indent="-330517" algn="l" rtl="0">
              <a:lnSpc>
                <a:spcPct val="115000"/>
              </a:lnSpc>
              <a:spcBef>
                <a:spcPts val="0"/>
              </a:spcBef>
              <a:spcAft>
                <a:spcPts val="0"/>
              </a:spcAft>
              <a:buSzPts val="1605"/>
              <a:buChar char="●"/>
            </a:pPr>
            <a:r>
              <a:rPr lang="zh-TW" sz="1604" dirty="0"/>
              <a:t>Please tune your model parameters using your own validation set instead of adjusting parameters based on the public leaderboard. Otherwise, it's easy to overfit, leading to poor performance on the private leaderboard.</a:t>
            </a:r>
            <a:endParaRPr sz="1604" dirty="0"/>
          </a:p>
        </p:txBody>
      </p:sp>
      <p:sp>
        <p:nvSpPr>
          <p:cNvPr id="208" name="Google Shape;208;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TW"/>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Change your team name</a:t>
            </a:r>
            <a:endParaRPr/>
          </a:p>
        </p:txBody>
      </p:sp>
      <p:sp>
        <p:nvSpPr>
          <p:cNvPr id="214" name="Google Shape;214;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15" name="Google Shape;215;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TW"/>
              <a:t>14</a:t>
            </a:fld>
            <a:endParaRPr/>
          </a:p>
        </p:txBody>
      </p:sp>
      <p:grpSp>
        <p:nvGrpSpPr>
          <p:cNvPr id="216" name="Google Shape;216;p38"/>
          <p:cNvGrpSpPr/>
          <p:nvPr/>
        </p:nvGrpSpPr>
        <p:grpSpPr>
          <a:xfrm>
            <a:off x="269821" y="1152562"/>
            <a:ext cx="8520381" cy="3416230"/>
            <a:chOff x="152400" y="562352"/>
            <a:chExt cx="9144002" cy="3724223"/>
          </a:xfrm>
        </p:grpSpPr>
        <p:pic>
          <p:nvPicPr>
            <p:cNvPr id="217" name="Google Shape;217;p38"/>
            <p:cNvPicPr preferRelativeResize="0"/>
            <p:nvPr/>
          </p:nvPicPr>
          <p:blipFill rotWithShape="1">
            <a:blip r:embed="rId3">
              <a:alphaModFix/>
            </a:blip>
            <a:srcRect b="63554"/>
            <a:stretch/>
          </p:blipFill>
          <p:spPr>
            <a:xfrm>
              <a:off x="152400" y="562352"/>
              <a:ext cx="9144002" cy="1575750"/>
            </a:xfrm>
            <a:prstGeom prst="rect">
              <a:avLst/>
            </a:prstGeom>
            <a:noFill/>
            <a:ln>
              <a:noFill/>
            </a:ln>
          </p:spPr>
        </p:pic>
        <p:pic>
          <p:nvPicPr>
            <p:cNvPr id="218" name="Google Shape;218;p38"/>
            <p:cNvPicPr preferRelativeResize="0"/>
            <p:nvPr/>
          </p:nvPicPr>
          <p:blipFill rotWithShape="1">
            <a:blip r:embed="rId3">
              <a:alphaModFix/>
            </a:blip>
            <a:srcRect t="50308"/>
            <a:stretch/>
          </p:blipFill>
          <p:spPr>
            <a:xfrm>
              <a:off x="152400" y="2138099"/>
              <a:ext cx="9144002" cy="2148476"/>
            </a:xfrm>
            <a:prstGeom prst="rect">
              <a:avLst/>
            </a:prstGeom>
            <a:noFill/>
            <a:ln>
              <a:noFill/>
            </a:ln>
          </p:spPr>
        </p:pic>
      </p:grpSp>
      <p:sp>
        <p:nvSpPr>
          <p:cNvPr id="219" name="Google Shape;219;p38"/>
          <p:cNvSpPr/>
          <p:nvPr/>
        </p:nvSpPr>
        <p:spPr>
          <a:xfrm rot="8543471">
            <a:off x="2734517" y="3566090"/>
            <a:ext cx="390812" cy="330872"/>
          </a:xfrm>
          <a:prstGeom prst="rightArrow">
            <a:avLst>
              <a:gd name="adj1" fmla="val 50000"/>
              <a:gd name="adj2" fmla="val 50000"/>
            </a:avLst>
          </a:prstGeom>
          <a:solidFill>
            <a:srgbClr val="CC0000"/>
          </a:solidFill>
          <a:ln w="9525" cap="flat" cmpd="sng">
            <a:solidFill>
              <a:srgbClr val="4BA1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sp>
        <p:nvSpPr>
          <p:cNvPr id="220" name="Google Shape;220;p38"/>
          <p:cNvSpPr txBox="1"/>
          <p:nvPr/>
        </p:nvSpPr>
        <p:spPr>
          <a:xfrm>
            <a:off x="1350175" y="2777575"/>
            <a:ext cx="7605900" cy="393600"/>
          </a:xfrm>
          <a:prstGeom prst="rect">
            <a:avLst/>
          </a:prstGeom>
          <a:solidFill>
            <a:srgbClr val="FFFFFF"/>
          </a:solidFill>
          <a:ln w="38100" cap="flat" cmpd="sng">
            <a:solidFill>
              <a:srgbClr val="FF0000"/>
            </a:solidFill>
            <a:prstDash val="solid"/>
            <a:round/>
            <a:headEnd type="none" w="sm" len="sm"/>
            <a:tailEnd type="none" w="sm" len="sm"/>
          </a:ln>
        </p:spPr>
        <p:txBody>
          <a:bodyPr spcFirstLastPara="1" wrap="square" lIns="91425" tIns="91425" rIns="91425" bIns="91425" anchor="t" anchorCtr="0">
            <a:normAutofit fontScale="85000"/>
          </a:bodyPr>
          <a:lstStyle/>
          <a:p>
            <a:pPr marL="0" lvl="0" indent="0" algn="l" rtl="0">
              <a:lnSpc>
                <a:spcPct val="115000"/>
              </a:lnSpc>
              <a:spcBef>
                <a:spcPts val="0"/>
              </a:spcBef>
              <a:spcAft>
                <a:spcPts val="1200"/>
              </a:spcAft>
              <a:buNone/>
            </a:pPr>
            <a:r>
              <a:rPr lang="zh-TW">
                <a:solidFill>
                  <a:srgbClr val="616161"/>
                </a:solidFill>
                <a:latin typeface="Proxima Nova"/>
                <a:ea typeface="Proxima Nova"/>
                <a:cs typeface="Proxima Nova"/>
                <a:sym typeface="Proxima Nova"/>
              </a:rPr>
              <a:t>Remember to change the team name to &lt;student ID&gt;, or there will be a deduction of 5 points for HW2.</a:t>
            </a:r>
            <a:endParaRPr>
              <a:solidFill>
                <a:srgbClr val="616161"/>
              </a:solidFill>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zh-TW"/>
              <a:t>Report Submission</a:t>
            </a:r>
            <a:endParaRPr/>
          </a:p>
        </p:txBody>
      </p:sp>
      <p:sp>
        <p:nvSpPr>
          <p:cNvPr id="226" name="Google Shape;226;p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946"/>
              <a:buNone/>
            </a:pPr>
            <a:r>
              <a:rPr lang="zh-TW"/>
              <a:t>Answer the following 3 questions:</a:t>
            </a:r>
            <a:endParaRPr/>
          </a:p>
          <a:p>
            <a:pPr marL="914400" lvl="0" indent="-342899" algn="l" rtl="0">
              <a:lnSpc>
                <a:spcPct val="115000"/>
              </a:lnSpc>
              <a:spcBef>
                <a:spcPts val="1200"/>
              </a:spcBef>
              <a:spcAft>
                <a:spcPts val="0"/>
              </a:spcAft>
              <a:buSzPts val="1800"/>
              <a:buAutoNum type="arabicPeriod"/>
            </a:pPr>
            <a:r>
              <a:rPr lang="zh-TW"/>
              <a:t>Explain your implementation which get the best performance in detail.</a:t>
            </a:r>
            <a:endParaRPr/>
          </a:p>
          <a:p>
            <a:pPr marL="914400" lvl="0" indent="-342899" algn="l" rtl="0">
              <a:lnSpc>
                <a:spcPct val="115000"/>
              </a:lnSpc>
              <a:spcBef>
                <a:spcPts val="0"/>
              </a:spcBef>
              <a:spcAft>
                <a:spcPts val="0"/>
              </a:spcAft>
              <a:buSzPts val="1800"/>
              <a:buAutoNum type="arabicPeriod"/>
            </a:pPr>
            <a:r>
              <a:rPr lang="zh-TW"/>
              <a:t>Explain the rationale for using auc score instead of F1 score for binary classification in this homework.</a:t>
            </a:r>
            <a:endParaRPr/>
          </a:p>
          <a:p>
            <a:pPr marL="914400" lvl="0" indent="-342899" algn="l" rtl="0">
              <a:lnSpc>
                <a:spcPct val="115000"/>
              </a:lnSpc>
              <a:spcBef>
                <a:spcPts val="0"/>
              </a:spcBef>
              <a:spcAft>
                <a:spcPts val="0"/>
              </a:spcAft>
              <a:buSzPts val="1800"/>
              <a:buAutoNum type="arabicPeriod"/>
            </a:pPr>
            <a:r>
              <a:rPr lang="zh-TW"/>
              <a:t>Discuss the difference between semi-supervised learning and unsupervised learning.</a:t>
            </a:r>
            <a:endParaRPr/>
          </a:p>
          <a:p>
            <a:pPr marL="0" lvl="0" indent="0" algn="l" rtl="0">
              <a:lnSpc>
                <a:spcPct val="115000"/>
              </a:lnSpc>
              <a:spcBef>
                <a:spcPts val="1200"/>
              </a:spcBef>
              <a:spcAft>
                <a:spcPts val="0"/>
              </a:spcAft>
              <a:buSzPts val="1946"/>
              <a:buNone/>
            </a:pPr>
            <a:endParaRPr>
              <a:solidFill>
                <a:srgbClr val="FF0000"/>
              </a:solidFill>
            </a:endParaRPr>
          </a:p>
          <a:p>
            <a:pPr marL="0" lvl="0" indent="0" algn="l" rtl="0">
              <a:lnSpc>
                <a:spcPct val="115000"/>
              </a:lnSpc>
              <a:spcBef>
                <a:spcPts val="1200"/>
              </a:spcBef>
              <a:spcAft>
                <a:spcPts val="0"/>
              </a:spcAft>
              <a:buSzPts val="1946"/>
              <a:buNone/>
            </a:pPr>
            <a:r>
              <a:rPr lang="zh-TW">
                <a:solidFill>
                  <a:srgbClr val="FF0000"/>
                </a:solidFill>
              </a:rPr>
              <a:t>Please answer the questions in detail to receive full points for each question.</a:t>
            </a:r>
            <a:endParaRPr>
              <a:solidFill>
                <a:srgbClr val="FF0000"/>
              </a:solidFill>
            </a:endParaRPr>
          </a:p>
        </p:txBody>
      </p:sp>
      <p:sp>
        <p:nvSpPr>
          <p:cNvPr id="227" name="Google Shape;227;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TW"/>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zh-TW"/>
              <a:t>Grading policy</a:t>
            </a:r>
            <a:endParaRPr/>
          </a:p>
        </p:txBody>
      </p:sp>
      <p:sp>
        <p:nvSpPr>
          <p:cNvPr id="233" name="Google Shape;233;p4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zh-TW"/>
              <a:t>Kaggle (70%)</a:t>
            </a:r>
            <a:endParaRPr/>
          </a:p>
          <a:p>
            <a:pPr marL="914400" lvl="1" indent="-317500" algn="l" rtl="0">
              <a:lnSpc>
                <a:spcPct val="115000"/>
              </a:lnSpc>
              <a:spcBef>
                <a:spcPts val="0"/>
              </a:spcBef>
              <a:spcAft>
                <a:spcPts val="0"/>
              </a:spcAft>
              <a:buClr>
                <a:srgbClr val="FF0000"/>
              </a:buClr>
              <a:buSzPts val="1400"/>
              <a:buChar char="-"/>
            </a:pPr>
            <a:r>
              <a:rPr lang="zh-TW">
                <a:solidFill>
                  <a:srgbClr val="FF0000"/>
                </a:solidFill>
              </a:rPr>
              <a:t>30% based on the public leaderboard score and 70% based on the private leaderboard score</a:t>
            </a:r>
            <a:endParaRPr>
              <a:solidFill>
                <a:srgbClr val="FF0000"/>
              </a:solidFill>
            </a:endParaRPr>
          </a:p>
          <a:p>
            <a:pPr marL="914400" lvl="1" indent="-317500" algn="l" rtl="0">
              <a:lnSpc>
                <a:spcPct val="115000"/>
              </a:lnSpc>
              <a:spcBef>
                <a:spcPts val="0"/>
              </a:spcBef>
              <a:spcAft>
                <a:spcPts val="0"/>
              </a:spcAft>
              <a:buSzPts val="1400"/>
              <a:buChar char="-"/>
            </a:pPr>
            <a:r>
              <a:rPr lang="zh-TW"/>
              <a:t>Leaderboard score consists of basic score and ranking score</a:t>
            </a:r>
            <a:endParaRPr/>
          </a:p>
          <a:p>
            <a:pPr marL="1371600" lvl="2" indent="-317500" algn="l" rtl="0">
              <a:lnSpc>
                <a:spcPct val="115000"/>
              </a:lnSpc>
              <a:spcBef>
                <a:spcPts val="0"/>
              </a:spcBef>
              <a:spcAft>
                <a:spcPts val="0"/>
              </a:spcAft>
              <a:buSzPts val="1400"/>
              <a:buChar char="■"/>
            </a:pPr>
            <a:r>
              <a:rPr lang="zh-TW"/>
              <a:t>Basic score:</a:t>
            </a:r>
            <a:br>
              <a:rPr lang="zh-TW"/>
            </a:br>
            <a:r>
              <a:rPr lang="zh-TW"/>
              <a:t>	Over strong baseline : 55</a:t>
            </a:r>
            <a:br>
              <a:rPr lang="zh-TW"/>
            </a:br>
            <a:r>
              <a:rPr lang="zh-TW"/>
              <a:t>	Over simple bassline : 40</a:t>
            </a:r>
            <a:br>
              <a:rPr lang="zh-TW"/>
            </a:br>
            <a:r>
              <a:rPr lang="zh-TW"/>
              <a:t>	Under simple baseline  : 25</a:t>
            </a:r>
            <a:endParaRPr/>
          </a:p>
          <a:p>
            <a:pPr marL="1371600" lvl="2" indent="-317500" algn="l" rtl="0">
              <a:lnSpc>
                <a:spcPct val="115000"/>
              </a:lnSpc>
              <a:spcBef>
                <a:spcPts val="0"/>
              </a:spcBef>
              <a:spcAft>
                <a:spcPts val="0"/>
              </a:spcAft>
              <a:buSzPts val="1400"/>
              <a:buChar char="■"/>
            </a:pPr>
            <a:r>
              <a:rPr lang="zh-TW"/>
              <a:t>Ranking score:</a:t>
            </a:r>
            <a:br>
              <a:rPr lang="zh-TW"/>
            </a:br>
            <a:r>
              <a:rPr lang="zh-TW"/>
              <a:t>	15-(15/N)*(ranking-1), N=numbers of people</a:t>
            </a:r>
            <a:endParaRPr>
              <a:solidFill>
                <a:srgbClr val="CC0000"/>
              </a:solidFill>
            </a:endParaRPr>
          </a:p>
          <a:p>
            <a:pPr marL="457200" lvl="0" indent="-342900" algn="l" rtl="0">
              <a:lnSpc>
                <a:spcPct val="115000"/>
              </a:lnSpc>
              <a:spcBef>
                <a:spcPts val="1200"/>
              </a:spcBef>
              <a:spcAft>
                <a:spcPts val="0"/>
              </a:spcAft>
              <a:buSzPts val="1800"/>
              <a:buChar char="●"/>
            </a:pPr>
            <a:r>
              <a:rPr lang="zh-TW"/>
              <a:t>Report (30%)</a:t>
            </a:r>
            <a:endParaRPr/>
          </a:p>
          <a:p>
            <a:pPr marL="914400" lvl="1" indent="-317500" algn="l" rtl="0">
              <a:lnSpc>
                <a:spcPct val="115000"/>
              </a:lnSpc>
              <a:spcBef>
                <a:spcPts val="0"/>
              </a:spcBef>
              <a:spcAft>
                <a:spcPts val="0"/>
              </a:spcAft>
              <a:buSzPts val="1400"/>
              <a:buChar char="-"/>
            </a:pPr>
            <a:r>
              <a:rPr lang="zh-TW"/>
              <a:t>10% for each quesiton</a:t>
            </a:r>
            <a:endParaRPr/>
          </a:p>
        </p:txBody>
      </p:sp>
      <p:sp>
        <p:nvSpPr>
          <p:cNvPr id="234" name="Google Shape;234;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TW"/>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zh-TW"/>
              <a:t>E3 Submission</a:t>
            </a:r>
            <a:endParaRPr/>
          </a:p>
        </p:txBody>
      </p:sp>
      <p:sp>
        <p:nvSpPr>
          <p:cNvPr id="240" name="Google Shape;240;p41"/>
          <p:cNvSpPr txBox="1">
            <a:spLocks noGrp="1"/>
          </p:cNvSpPr>
          <p:nvPr>
            <p:ph type="body" idx="1"/>
          </p:nvPr>
        </p:nvSpPr>
        <p:spPr>
          <a:xfrm>
            <a:off x="311700" y="1152475"/>
            <a:ext cx="8520600" cy="35109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2571"/>
              <a:buNone/>
            </a:pPr>
            <a:r>
              <a:rPr lang="zh-TW"/>
              <a:t>Submit your source code and report to E3 before 4/22(Tue.) 23:59.</a:t>
            </a:r>
            <a:endParaRPr/>
          </a:p>
          <a:p>
            <a:pPr marL="0" lvl="0" indent="0" algn="l" rtl="0">
              <a:lnSpc>
                <a:spcPct val="115000"/>
              </a:lnSpc>
              <a:spcBef>
                <a:spcPts val="1200"/>
              </a:spcBef>
              <a:spcAft>
                <a:spcPts val="0"/>
              </a:spcAft>
              <a:buSzPts val="2571"/>
              <a:buNone/>
            </a:pPr>
            <a:r>
              <a:rPr lang="zh-TW">
                <a:solidFill>
                  <a:srgbClr val="FF0000"/>
                </a:solidFill>
              </a:rPr>
              <a:t>No late submission !</a:t>
            </a:r>
            <a:endParaRPr>
              <a:solidFill>
                <a:srgbClr val="FF0000"/>
              </a:solidFill>
            </a:endParaRPr>
          </a:p>
          <a:p>
            <a:pPr marL="0" lvl="0" indent="0" algn="l" rtl="0">
              <a:spcBef>
                <a:spcPts val="0"/>
              </a:spcBef>
              <a:spcAft>
                <a:spcPts val="0"/>
              </a:spcAft>
              <a:buNone/>
            </a:pPr>
            <a:r>
              <a:rPr lang="zh-TW" u="sng">
                <a:solidFill>
                  <a:srgbClr val="FF0000"/>
                </a:solidFill>
              </a:rPr>
              <a:t>Follow the submission format or there will be a deduction of 5 points for HW2 !</a:t>
            </a:r>
            <a:endParaRPr u="sng">
              <a:solidFill>
                <a:srgbClr val="FF0000"/>
              </a:solidFill>
            </a:endParaRPr>
          </a:p>
          <a:p>
            <a:pPr marL="457200" lvl="0" indent="-342900" algn="l" rtl="0">
              <a:lnSpc>
                <a:spcPct val="115000"/>
              </a:lnSpc>
              <a:spcBef>
                <a:spcPts val="1200"/>
              </a:spcBef>
              <a:spcAft>
                <a:spcPts val="0"/>
              </a:spcAft>
              <a:buSzPts val="1800"/>
              <a:buChar char="●"/>
            </a:pPr>
            <a:r>
              <a:rPr lang="zh-TW"/>
              <a:t>Format</a:t>
            </a:r>
            <a:endParaRPr/>
          </a:p>
          <a:p>
            <a:pPr marL="914400" lvl="1" indent="-342900" algn="l" rtl="0">
              <a:lnSpc>
                <a:spcPct val="115000"/>
              </a:lnSpc>
              <a:spcBef>
                <a:spcPts val="0"/>
              </a:spcBef>
              <a:spcAft>
                <a:spcPts val="0"/>
              </a:spcAft>
              <a:buSzPts val="1800"/>
              <a:buChar char="-"/>
            </a:pPr>
            <a:r>
              <a:rPr lang="zh-TW" sz="1800"/>
              <a:t>source code : HW2_&lt;student ID&gt;.py  or  HW2_&lt;student ID&gt;.ipynb</a:t>
            </a:r>
            <a:endParaRPr sz="1800"/>
          </a:p>
          <a:p>
            <a:pPr marL="914400" lvl="1" indent="-342900" algn="l" rtl="0">
              <a:lnSpc>
                <a:spcPct val="115000"/>
              </a:lnSpc>
              <a:spcBef>
                <a:spcPts val="0"/>
              </a:spcBef>
              <a:spcAft>
                <a:spcPts val="0"/>
              </a:spcAft>
              <a:buSzPts val="1800"/>
              <a:buChar char="-"/>
            </a:pPr>
            <a:r>
              <a:rPr lang="zh-TW" sz="1800"/>
              <a:t>report : HW2_&lt;student ID&gt;.pdf </a:t>
            </a:r>
            <a:endParaRPr sz="1800"/>
          </a:p>
          <a:p>
            <a:pPr marL="0" lvl="0" indent="0" algn="l" rtl="0">
              <a:lnSpc>
                <a:spcPct val="115000"/>
              </a:lnSpc>
              <a:spcBef>
                <a:spcPts val="0"/>
              </a:spcBef>
              <a:spcAft>
                <a:spcPts val="0"/>
              </a:spcAft>
              <a:buNone/>
            </a:pPr>
            <a:endParaRPr/>
          </a:p>
          <a:p>
            <a:pPr marL="0" lvl="0" indent="0" algn="l" rtl="0">
              <a:lnSpc>
                <a:spcPct val="115000"/>
              </a:lnSpc>
              <a:spcBef>
                <a:spcPts val="1200"/>
              </a:spcBef>
              <a:spcAft>
                <a:spcPts val="0"/>
              </a:spcAft>
              <a:buSzPts val="2571"/>
              <a:buNone/>
            </a:pPr>
            <a:r>
              <a:rPr lang="zh-TW" sz="1591"/>
              <a:t>If you have any question about HW2, please feel free to contact with TA: CHENG-XIN SONG</a:t>
            </a:r>
            <a:endParaRPr sz="1591"/>
          </a:p>
          <a:p>
            <a:pPr marL="0" lvl="0" indent="0" algn="l" rtl="0">
              <a:lnSpc>
                <a:spcPct val="115000"/>
              </a:lnSpc>
              <a:spcBef>
                <a:spcPts val="1200"/>
              </a:spcBef>
              <a:spcAft>
                <a:spcPts val="0"/>
              </a:spcAft>
              <a:buSzPts val="2571"/>
              <a:buNone/>
            </a:pPr>
            <a:r>
              <a:rPr lang="zh-TW" sz="1591"/>
              <a:t>through email  </a:t>
            </a:r>
            <a:r>
              <a:rPr lang="zh-TW" sz="1591">
                <a:solidFill>
                  <a:srgbClr val="4A86E8"/>
                </a:solidFill>
              </a:rPr>
              <a:t>chengxin0913.cs12@nycu.edu.tw</a:t>
            </a:r>
            <a:endParaRPr sz="1700"/>
          </a:p>
        </p:txBody>
      </p:sp>
      <p:sp>
        <p:nvSpPr>
          <p:cNvPr id="241" name="Google Shape;241;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TW"/>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2"/>
          <p:cNvSpPr txBox="1">
            <a:spLocks noGrp="1"/>
          </p:cNvSpPr>
          <p:nvPr>
            <p:ph type="title"/>
          </p:nvPr>
        </p:nvSpPr>
        <p:spPr>
          <a:xfrm>
            <a:off x="1371850" y="2144350"/>
            <a:ext cx="1737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24444"/>
              <a:buNone/>
            </a:pPr>
            <a:r>
              <a:rPr lang="zh-TW" sz="2500">
                <a:solidFill>
                  <a:srgbClr val="000000"/>
                </a:solidFill>
              </a:rPr>
              <a:t>Take Easy</a:t>
            </a:r>
            <a:endParaRPr/>
          </a:p>
        </p:txBody>
      </p:sp>
      <p:pic>
        <p:nvPicPr>
          <p:cNvPr id="247" name="Google Shape;247;p42"/>
          <p:cNvPicPr preferRelativeResize="0"/>
          <p:nvPr/>
        </p:nvPicPr>
        <p:blipFill rotWithShape="1">
          <a:blip r:embed="rId3">
            <a:alphaModFix/>
          </a:blip>
          <a:srcRect/>
          <a:stretch/>
        </p:blipFill>
        <p:spPr>
          <a:xfrm>
            <a:off x="3373450" y="86450"/>
            <a:ext cx="4843815" cy="4838700"/>
          </a:xfrm>
          <a:prstGeom prst="rect">
            <a:avLst/>
          </a:prstGeom>
          <a:noFill/>
          <a:ln>
            <a:noFill/>
          </a:ln>
        </p:spPr>
      </p:pic>
      <p:sp>
        <p:nvSpPr>
          <p:cNvPr id="248" name="Google Shape;248;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TW"/>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3131"/>
              <a:buNone/>
            </a:pPr>
            <a:r>
              <a:rPr lang="zh-TW" sz="2750"/>
              <a:t>Task introduction</a:t>
            </a:r>
            <a:endParaRPr sz="2750"/>
          </a:p>
          <a:p>
            <a:pPr marL="0" lvl="0" indent="0" algn="l" rtl="0">
              <a:lnSpc>
                <a:spcPct val="100000"/>
              </a:lnSpc>
              <a:spcBef>
                <a:spcPts val="0"/>
              </a:spcBef>
              <a:spcAft>
                <a:spcPts val="0"/>
              </a:spcAft>
              <a:buSzPct val="111111"/>
              <a:buNone/>
            </a:pPr>
            <a:endParaRPr/>
          </a:p>
        </p:txBody>
      </p:sp>
      <p:sp>
        <p:nvSpPr>
          <p:cNvPr id="112" name="Google Shape;112;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92500" lnSpcReduction="20000"/>
          </a:bodyPr>
          <a:lstStyle/>
          <a:p>
            <a:pPr marL="457200" lvl="0" indent="-346075" algn="l" rtl="0">
              <a:lnSpc>
                <a:spcPct val="115000"/>
              </a:lnSpc>
              <a:spcBef>
                <a:spcPts val="0"/>
              </a:spcBef>
              <a:spcAft>
                <a:spcPts val="0"/>
              </a:spcAft>
              <a:buSzPct val="100000"/>
              <a:buChar char="●"/>
            </a:pPr>
            <a:r>
              <a:rPr lang="zh-TW" sz="2000" dirty="0"/>
              <a:t>Anomaly Detection</a:t>
            </a:r>
            <a:endParaRPr sz="2000" dirty="0"/>
          </a:p>
          <a:p>
            <a:pPr marL="914400" lvl="1" indent="-322579" algn="l" rtl="0">
              <a:lnSpc>
                <a:spcPct val="115000"/>
              </a:lnSpc>
              <a:spcBef>
                <a:spcPts val="0"/>
              </a:spcBef>
              <a:spcAft>
                <a:spcPts val="0"/>
              </a:spcAft>
              <a:buSzPct val="100000"/>
              <a:buChar char="-"/>
            </a:pPr>
            <a:r>
              <a:rPr lang="zh-TW" sz="1600" dirty="0"/>
              <a:t>TA use the Letter Image Data features and select 6 letters to form the training set, and randomly add some other 4 letters as outliers in testing set.</a:t>
            </a:r>
            <a:endParaRPr sz="1600" dirty="0"/>
          </a:p>
          <a:p>
            <a:pPr marL="914400" lvl="1" indent="-322579" algn="l" rtl="0">
              <a:lnSpc>
                <a:spcPct val="115000"/>
              </a:lnSpc>
              <a:spcBef>
                <a:spcPts val="0"/>
              </a:spcBef>
              <a:spcAft>
                <a:spcPts val="0"/>
              </a:spcAft>
              <a:buSzPct val="100000"/>
              <a:buChar char="-"/>
            </a:pPr>
            <a:r>
              <a:rPr lang="zh-TW" sz="1600" dirty="0"/>
              <a:t>Implement  </a:t>
            </a:r>
            <a:r>
              <a:rPr lang="zh-TW" sz="1600" dirty="0">
                <a:solidFill>
                  <a:srgbClr val="FF0000"/>
                </a:solidFill>
              </a:rPr>
              <a:t>machine/deep learning model</a:t>
            </a:r>
            <a:r>
              <a:rPr lang="zh-TW" sz="1600" dirty="0">
                <a:solidFill>
                  <a:srgbClr val="CC0000"/>
                </a:solidFill>
              </a:rPr>
              <a:t> </a:t>
            </a:r>
            <a:r>
              <a:rPr lang="zh-TW" sz="1600" dirty="0"/>
              <a:t>to do anomaly detection.</a:t>
            </a:r>
            <a:endParaRPr sz="1600" dirty="0"/>
          </a:p>
          <a:p>
            <a:pPr marL="914400" lvl="1" indent="-322579" algn="l" rtl="0">
              <a:lnSpc>
                <a:spcPct val="115000"/>
              </a:lnSpc>
              <a:spcBef>
                <a:spcPts val="0"/>
              </a:spcBef>
              <a:spcAft>
                <a:spcPts val="0"/>
              </a:spcAft>
              <a:buClr>
                <a:srgbClr val="666666"/>
              </a:buClr>
              <a:buSzPct val="100000"/>
              <a:buChar char="-"/>
            </a:pPr>
            <a:r>
              <a:rPr lang="zh-TW" sz="1600" dirty="0">
                <a:solidFill>
                  <a:srgbClr val="FF0000"/>
                </a:solidFill>
              </a:rPr>
              <a:t>All package is available (sklearn, keras, pytorch etc.)</a:t>
            </a:r>
            <a:r>
              <a:rPr lang="zh-TW" sz="1600" dirty="0">
                <a:solidFill>
                  <a:srgbClr val="666666"/>
                </a:solidFill>
              </a:rPr>
              <a:t>.</a:t>
            </a:r>
            <a:endParaRPr sz="1600" dirty="0">
              <a:solidFill>
                <a:srgbClr val="666666"/>
              </a:solidFill>
            </a:endParaRPr>
          </a:p>
          <a:p>
            <a:pPr marL="914400" lvl="1" indent="-322578" algn="l" rtl="0">
              <a:lnSpc>
                <a:spcPct val="115000"/>
              </a:lnSpc>
              <a:spcBef>
                <a:spcPts val="0"/>
              </a:spcBef>
              <a:spcAft>
                <a:spcPts val="0"/>
              </a:spcAft>
              <a:buClr>
                <a:srgbClr val="666666"/>
              </a:buClr>
              <a:buSzPct val="100000"/>
              <a:buChar char="-"/>
            </a:pPr>
            <a:r>
              <a:rPr lang="zh-TW" sz="1600" dirty="0">
                <a:solidFill>
                  <a:srgbClr val="FF0000"/>
                </a:solidFill>
              </a:rPr>
              <a:t>Do not use any pretrained model</a:t>
            </a:r>
            <a:r>
              <a:rPr lang="zh-TW" sz="1600" dirty="0">
                <a:solidFill>
                  <a:srgbClr val="CC0000"/>
                </a:solidFill>
              </a:rPr>
              <a:t> </a:t>
            </a:r>
            <a:r>
              <a:rPr lang="zh-TW" sz="1600" dirty="0">
                <a:solidFill>
                  <a:srgbClr val="666666"/>
                </a:solidFill>
              </a:rPr>
              <a:t>&amp; </a:t>
            </a:r>
            <a:r>
              <a:rPr lang="zh-TW" sz="1600" dirty="0">
                <a:solidFill>
                  <a:srgbClr val="FF0000"/>
                </a:solidFill>
              </a:rPr>
              <a:t>Do not use any extra data for training</a:t>
            </a:r>
            <a:r>
              <a:rPr lang="zh-TW" sz="1600" dirty="0">
                <a:solidFill>
                  <a:srgbClr val="666666"/>
                </a:solidFill>
              </a:rPr>
              <a:t>, but it is acceptable to use such data for validation purposes.</a:t>
            </a:r>
            <a:endParaRPr sz="1600" dirty="0"/>
          </a:p>
          <a:p>
            <a:pPr marL="457200" lvl="0" indent="-346075" algn="l" rtl="0">
              <a:lnSpc>
                <a:spcPct val="115000"/>
              </a:lnSpc>
              <a:spcBef>
                <a:spcPts val="1200"/>
              </a:spcBef>
              <a:spcAft>
                <a:spcPts val="0"/>
              </a:spcAft>
              <a:buSzPct val="100000"/>
              <a:buChar char="●"/>
            </a:pPr>
            <a:r>
              <a:rPr lang="zh-TW" sz="2000" dirty="0"/>
              <a:t>Requirement</a:t>
            </a:r>
            <a:endParaRPr sz="2000" dirty="0"/>
          </a:p>
          <a:p>
            <a:pPr marL="914400" lvl="1" indent="-322579" algn="l" rtl="0">
              <a:lnSpc>
                <a:spcPct val="115000"/>
              </a:lnSpc>
              <a:spcBef>
                <a:spcPts val="0"/>
              </a:spcBef>
              <a:spcAft>
                <a:spcPts val="0"/>
              </a:spcAft>
              <a:buSzPct val="100000"/>
              <a:buChar char="-"/>
            </a:pPr>
            <a:r>
              <a:rPr lang="zh-TW" sz="1600" dirty="0"/>
              <a:t>Upload your submission to Kaggle</a:t>
            </a:r>
            <a:endParaRPr sz="1600" dirty="0"/>
          </a:p>
          <a:p>
            <a:pPr marL="914400" lvl="1" indent="-322578" algn="l" rtl="0">
              <a:lnSpc>
                <a:spcPct val="115000"/>
              </a:lnSpc>
              <a:spcBef>
                <a:spcPts val="0"/>
              </a:spcBef>
              <a:spcAft>
                <a:spcPts val="0"/>
              </a:spcAft>
              <a:buSzPct val="100000"/>
              <a:buChar char="-"/>
            </a:pPr>
            <a:r>
              <a:rPr lang="zh-TW" sz="1600" dirty="0"/>
              <a:t>Submit a report and your source code to E3 </a:t>
            </a:r>
            <a:endParaRPr sz="2000" dirty="0"/>
          </a:p>
          <a:p>
            <a:pPr marL="457200" lvl="0" indent="-346075" algn="l" rtl="0">
              <a:lnSpc>
                <a:spcPct val="115000"/>
              </a:lnSpc>
              <a:spcBef>
                <a:spcPts val="1200"/>
              </a:spcBef>
              <a:spcAft>
                <a:spcPts val="0"/>
              </a:spcAft>
              <a:buClr>
                <a:srgbClr val="FF0000"/>
              </a:buClr>
              <a:buSzPct val="100000"/>
              <a:buChar char="●"/>
            </a:pPr>
            <a:r>
              <a:rPr lang="zh-TW" sz="2000" dirty="0">
                <a:solidFill>
                  <a:srgbClr val="FF0000"/>
                </a:solidFill>
              </a:rPr>
              <a:t>Deadine is 4/22(Tue.) 23:59, no late submission</a:t>
            </a:r>
            <a:endParaRPr dirty="0">
              <a:solidFill>
                <a:srgbClr val="FF0000"/>
              </a:solidFill>
            </a:endParaRPr>
          </a:p>
          <a:p>
            <a:pPr marL="0" lvl="0" indent="0" algn="l" rtl="0">
              <a:lnSpc>
                <a:spcPct val="115000"/>
              </a:lnSpc>
              <a:spcBef>
                <a:spcPts val="1200"/>
              </a:spcBef>
              <a:spcAft>
                <a:spcPts val="1200"/>
              </a:spcAft>
              <a:buSzPct val="142857"/>
              <a:buNone/>
            </a:pPr>
            <a:endParaRPr dirty="0"/>
          </a:p>
        </p:txBody>
      </p:sp>
      <p:pic>
        <p:nvPicPr>
          <p:cNvPr id="113" name="Google Shape;113;p26"/>
          <p:cNvPicPr preferRelativeResize="0"/>
          <p:nvPr/>
        </p:nvPicPr>
        <p:blipFill rotWithShape="1">
          <a:blip r:embed="rId3">
            <a:alphaModFix/>
          </a:blip>
          <a:srcRect/>
          <a:stretch/>
        </p:blipFill>
        <p:spPr>
          <a:xfrm>
            <a:off x="6209075" y="2639150"/>
            <a:ext cx="1920151" cy="2330174"/>
          </a:xfrm>
          <a:prstGeom prst="rect">
            <a:avLst/>
          </a:prstGeom>
          <a:noFill/>
          <a:ln>
            <a:noFill/>
          </a:ln>
        </p:spPr>
      </p:pic>
      <p:sp>
        <p:nvSpPr>
          <p:cNvPr id="114" name="Google Shape;114;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TW"/>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zh-TW"/>
              <a:t>Dataset </a:t>
            </a:r>
            <a:endParaRPr/>
          </a:p>
        </p:txBody>
      </p:sp>
      <p:sp>
        <p:nvSpPr>
          <p:cNvPr id="120" name="Google Shape;120;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946"/>
              <a:buNone/>
            </a:pPr>
            <a:r>
              <a:rPr lang="zh-TW" sz="1850"/>
              <a:t>UCI Letter Image Recognition Data Set.</a:t>
            </a:r>
            <a:endParaRPr sz="1850"/>
          </a:p>
          <a:p>
            <a:pPr marL="457200" lvl="0" indent="-346074" algn="l" rtl="0">
              <a:lnSpc>
                <a:spcPct val="115000"/>
              </a:lnSpc>
              <a:spcBef>
                <a:spcPts val="1200"/>
              </a:spcBef>
              <a:spcAft>
                <a:spcPts val="0"/>
              </a:spcAft>
              <a:buSzPts val="1850"/>
              <a:buChar char="●"/>
            </a:pPr>
            <a:r>
              <a:rPr lang="zh-TW" sz="1850"/>
              <a:t>training.csv</a:t>
            </a:r>
            <a:endParaRPr sz="1850"/>
          </a:p>
          <a:p>
            <a:pPr marL="914400" lvl="1" indent="-320674" algn="l" rtl="0">
              <a:lnSpc>
                <a:spcPct val="115000"/>
              </a:lnSpc>
              <a:spcBef>
                <a:spcPts val="0"/>
              </a:spcBef>
              <a:spcAft>
                <a:spcPts val="0"/>
              </a:spcAft>
              <a:buSzPts val="1450"/>
              <a:buChar char="-"/>
            </a:pPr>
            <a:r>
              <a:rPr lang="zh-TW" sz="1450"/>
              <a:t>Randomly sample 6 letters(each label is 700) from Letter Image Recognition Data Set.</a:t>
            </a:r>
            <a:endParaRPr sz="1450"/>
          </a:p>
          <a:p>
            <a:pPr marL="914400" lvl="1" indent="-320675" algn="l" rtl="0">
              <a:lnSpc>
                <a:spcPct val="115000"/>
              </a:lnSpc>
              <a:spcBef>
                <a:spcPts val="0"/>
              </a:spcBef>
              <a:spcAft>
                <a:spcPts val="0"/>
              </a:spcAft>
              <a:buClr>
                <a:srgbClr val="FF0000"/>
              </a:buClr>
              <a:buSzPts val="1450"/>
              <a:buChar char="-"/>
            </a:pPr>
            <a:r>
              <a:rPr lang="zh-TW" sz="1450" u="sng">
                <a:solidFill>
                  <a:srgbClr val="FF0000"/>
                </a:solidFill>
                <a:hlinkClick r:id="rId3">
                  <a:extLst>
                    <a:ext uri="{A12FA001-AC4F-418D-AE19-62706E023703}">
                      <ahyp:hlinkClr xmlns:ahyp="http://schemas.microsoft.com/office/drawing/2018/hyperlinkcolor" val="tx"/>
                    </a:ext>
                  </a:extLst>
                </a:hlinkClick>
              </a:rPr>
              <a:t>link</a:t>
            </a:r>
            <a:endParaRPr sz="1450">
              <a:solidFill>
                <a:srgbClr val="FF0000"/>
              </a:solidFill>
            </a:endParaRPr>
          </a:p>
          <a:p>
            <a:pPr marL="457200" lvl="0" indent="-346074" algn="l" rtl="0">
              <a:lnSpc>
                <a:spcPct val="115000"/>
              </a:lnSpc>
              <a:spcBef>
                <a:spcPts val="1200"/>
              </a:spcBef>
              <a:spcAft>
                <a:spcPts val="0"/>
              </a:spcAft>
              <a:buSzPts val="1850"/>
              <a:buChar char="●"/>
            </a:pPr>
            <a:r>
              <a:rPr lang="zh-TW" sz="1850"/>
              <a:t>test_X.csv</a:t>
            </a:r>
            <a:endParaRPr sz="1850"/>
          </a:p>
          <a:p>
            <a:pPr marL="914400" lvl="1" indent="-320674" algn="l" rtl="0">
              <a:lnSpc>
                <a:spcPct val="115000"/>
              </a:lnSpc>
              <a:spcBef>
                <a:spcPts val="0"/>
              </a:spcBef>
              <a:spcAft>
                <a:spcPts val="0"/>
              </a:spcAft>
              <a:buSzPts val="1450"/>
              <a:buChar char="-"/>
            </a:pPr>
            <a:r>
              <a:rPr lang="zh-TW" sz="1450"/>
              <a:t>Randomly sample 600 from previous letters, and randomly select 400 other letters.</a:t>
            </a:r>
            <a:endParaRPr sz="1450"/>
          </a:p>
          <a:p>
            <a:pPr marL="914400" lvl="1" indent="-320674" algn="l" rtl="0">
              <a:lnSpc>
                <a:spcPct val="115000"/>
              </a:lnSpc>
              <a:spcBef>
                <a:spcPts val="0"/>
              </a:spcBef>
              <a:spcAft>
                <a:spcPts val="0"/>
              </a:spcAft>
              <a:buSzPts val="1450"/>
              <a:buChar char="-"/>
            </a:pPr>
            <a:r>
              <a:rPr lang="zh-TW" sz="1450"/>
              <a:t>Please use the features to assign weight values to indicate whether each letter is an outlier or not.</a:t>
            </a:r>
            <a:endParaRPr sz="1450"/>
          </a:p>
          <a:p>
            <a:pPr marL="914400" lvl="1" indent="-320675" algn="l" rtl="0">
              <a:lnSpc>
                <a:spcPct val="115000"/>
              </a:lnSpc>
              <a:spcBef>
                <a:spcPts val="0"/>
              </a:spcBef>
              <a:spcAft>
                <a:spcPts val="0"/>
              </a:spcAft>
              <a:buClr>
                <a:srgbClr val="FF0000"/>
              </a:buClr>
              <a:buSzPts val="1450"/>
              <a:buChar char="-"/>
            </a:pPr>
            <a:r>
              <a:rPr lang="zh-TW" sz="1450" u="sng">
                <a:solidFill>
                  <a:srgbClr val="FF0000"/>
                </a:solidFill>
                <a:hlinkClick r:id="rId4">
                  <a:extLst>
                    <a:ext uri="{A12FA001-AC4F-418D-AE19-62706E023703}">
                      <ahyp:hlinkClr xmlns:ahyp="http://schemas.microsoft.com/office/drawing/2018/hyperlinkcolor" val="tx"/>
                    </a:ext>
                  </a:extLst>
                </a:hlinkClick>
              </a:rPr>
              <a:t>link</a:t>
            </a:r>
            <a:endParaRPr sz="1450">
              <a:solidFill>
                <a:srgbClr val="FF0000"/>
              </a:solidFill>
            </a:endParaRPr>
          </a:p>
        </p:txBody>
      </p:sp>
      <p:sp>
        <p:nvSpPr>
          <p:cNvPr id="121" name="Google Shape;121;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TW"/>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zh-TW"/>
              <a:t>Training Data</a:t>
            </a:r>
            <a:endParaRPr/>
          </a:p>
        </p:txBody>
      </p:sp>
      <p:sp>
        <p:nvSpPr>
          <p:cNvPr id="127" name="Google Shape;127;p28"/>
          <p:cNvSpPr txBox="1"/>
          <p:nvPr/>
        </p:nvSpPr>
        <p:spPr>
          <a:xfrm>
            <a:off x="497100" y="4406050"/>
            <a:ext cx="29031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1200"/>
              <a:buFont typeface="Arial"/>
              <a:buNone/>
            </a:pPr>
            <a:r>
              <a:rPr lang="zh-TW" sz="1200" b="0" i="0" u="none" strike="noStrike" cap="none">
                <a:solidFill>
                  <a:schemeClr val="accent3"/>
                </a:solidFill>
                <a:latin typeface="Proxima Nova"/>
                <a:ea typeface="Proxima Nova"/>
                <a:cs typeface="Proxima Nova"/>
                <a:sym typeface="Proxima Nova"/>
              </a:rPr>
              <a:t>All features are given.</a:t>
            </a:r>
            <a:endParaRPr sz="1200" b="0" i="0" u="none" strike="noStrike" cap="none">
              <a:solidFill>
                <a:schemeClr val="accent3"/>
              </a:solidFill>
              <a:latin typeface="Proxima Nova"/>
              <a:ea typeface="Proxima Nova"/>
              <a:cs typeface="Proxima Nova"/>
              <a:sym typeface="Proxima Nova"/>
            </a:endParaRPr>
          </a:p>
        </p:txBody>
      </p:sp>
      <p:pic>
        <p:nvPicPr>
          <p:cNvPr id="128" name="Google Shape;128;p28"/>
          <p:cNvPicPr preferRelativeResize="0"/>
          <p:nvPr/>
        </p:nvPicPr>
        <p:blipFill>
          <a:blip r:embed="rId3">
            <a:alphaModFix/>
          </a:blip>
          <a:stretch>
            <a:fillRect/>
          </a:stretch>
        </p:blipFill>
        <p:spPr>
          <a:xfrm>
            <a:off x="611700" y="1036913"/>
            <a:ext cx="7490465" cy="3349951"/>
          </a:xfrm>
          <a:prstGeom prst="rect">
            <a:avLst/>
          </a:prstGeom>
          <a:noFill/>
          <a:ln>
            <a:noFill/>
          </a:ln>
        </p:spPr>
      </p:pic>
      <p:sp>
        <p:nvSpPr>
          <p:cNvPr id="129" name="Google Shape;129;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TW"/>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zh-TW"/>
              <a:t>Testing Data</a:t>
            </a:r>
            <a:endParaRPr/>
          </a:p>
        </p:txBody>
      </p:sp>
      <p:sp>
        <p:nvSpPr>
          <p:cNvPr id="135" name="Google Shape;135;p29"/>
          <p:cNvSpPr txBox="1"/>
          <p:nvPr/>
        </p:nvSpPr>
        <p:spPr>
          <a:xfrm>
            <a:off x="350225" y="4325825"/>
            <a:ext cx="53259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1200"/>
              <a:buFont typeface="Arial"/>
              <a:buNone/>
            </a:pPr>
            <a:r>
              <a:rPr lang="zh-TW" sz="1200" b="0" i="0" u="none" strike="noStrike" cap="none">
                <a:solidFill>
                  <a:schemeClr val="accent3"/>
                </a:solidFill>
                <a:latin typeface="Proxima Nova"/>
                <a:ea typeface="Proxima Nova"/>
                <a:cs typeface="Proxima Nova"/>
                <a:sym typeface="Proxima Nova"/>
              </a:rPr>
              <a:t>No lett</a:t>
            </a:r>
            <a:r>
              <a:rPr lang="zh-TW" sz="1200">
                <a:solidFill>
                  <a:schemeClr val="accent3"/>
                </a:solidFill>
                <a:latin typeface="Proxima Nova"/>
                <a:ea typeface="Proxima Nova"/>
                <a:cs typeface="Proxima Nova"/>
                <a:sym typeface="Proxima Nova"/>
              </a:rPr>
              <a:t>e</a:t>
            </a:r>
            <a:r>
              <a:rPr lang="zh-TW" sz="1200" b="0" i="0" u="none" strike="noStrike" cap="none">
                <a:solidFill>
                  <a:schemeClr val="accent3"/>
                </a:solidFill>
                <a:latin typeface="Proxima Nova"/>
                <a:ea typeface="Proxima Nova"/>
                <a:cs typeface="Proxima Nova"/>
                <a:sym typeface="Proxima Nova"/>
              </a:rPr>
              <a:t>r attribute, use it to predict it is outlier or not!</a:t>
            </a:r>
            <a:endParaRPr sz="1200" b="0" i="0" u="none" strike="noStrike" cap="none">
              <a:solidFill>
                <a:schemeClr val="accent3"/>
              </a:solidFill>
              <a:latin typeface="Proxima Nova"/>
              <a:ea typeface="Proxima Nova"/>
              <a:cs typeface="Proxima Nova"/>
              <a:sym typeface="Proxima Nova"/>
            </a:endParaRPr>
          </a:p>
        </p:txBody>
      </p:sp>
      <p:pic>
        <p:nvPicPr>
          <p:cNvPr id="136" name="Google Shape;136;p29"/>
          <p:cNvPicPr preferRelativeResize="0"/>
          <p:nvPr/>
        </p:nvPicPr>
        <p:blipFill>
          <a:blip r:embed="rId3">
            <a:alphaModFix/>
          </a:blip>
          <a:stretch>
            <a:fillRect/>
          </a:stretch>
        </p:blipFill>
        <p:spPr>
          <a:xfrm>
            <a:off x="647350" y="1070100"/>
            <a:ext cx="7849291" cy="3155699"/>
          </a:xfrm>
          <a:prstGeom prst="rect">
            <a:avLst/>
          </a:prstGeom>
          <a:noFill/>
          <a:ln>
            <a:noFill/>
          </a:ln>
        </p:spPr>
      </p:pic>
      <p:sp>
        <p:nvSpPr>
          <p:cNvPr id="137" name="Google Shape;137;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TW"/>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zh-TW"/>
              <a:t>Attributes Description</a:t>
            </a:r>
            <a:endParaRPr/>
          </a:p>
        </p:txBody>
      </p:sp>
      <p:sp>
        <p:nvSpPr>
          <p:cNvPr id="143" name="Google Shape;143;p3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lnSpcReduction="10000"/>
          </a:bodyPr>
          <a:lstStyle/>
          <a:p>
            <a:pPr marL="457200" lvl="0" indent="-342900" algn="l" rtl="0">
              <a:lnSpc>
                <a:spcPct val="115000"/>
              </a:lnSpc>
              <a:spcBef>
                <a:spcPts val="0"/>
              </a:spcBef>
              <a:spcAft>
                <a:spcPts val="0"/>
              </a:spcAft>
              <a:buSzPts val="1800"/>
              <a:buChar char="●"/>
            </a:pPr>
            <a:r>
              <a:rPr lang="zh-TW"/>
              <a:t>lettr		capital letter	(26 values from A to Z)</a:t>
            </a:r>
            <a:endParaRPr/>
          </a:p>
          <a:p>
            <a:pPr marL="457200" lvl="0" indent="-342900" algn="l" rtl="0">
              <a:lnSpc>
                <a:spcPct val="115000"/>
              </a:lnSpc>
              <a:spcBef>
                <a:spcPts val="0"/>
              </a:spcBef>
              <a:spcAft>
                <a:spcPts val="0"/>
              </a:spcAft>
              <a:buSzPts val="1800"/>
              <a:buChar char="●"/>
            </a:pPr>
            <a:r>
              <a:rPr lang="zh-TW"/>
              <a:t>x-box	horizontal position of box	(integer)</a:t>
            </a:r>
            <a:endParaRPr/>
          </a:p>
          <a:p>
            <a:pPr marL="457200" lvl="0" indent="-342900" algn="l" rtl="0">
              <a:lnSpc>
                <a:spcPct val="115000"/>
              </a:lnSpc>
              <a:spcBef>
                <a:spcPts val="0"/>
              </a:spcBef>
              <a:spcAft>
                <a:spcPts val="0"/>
              </a:spcAft>
              <a:buSzPts val="1800"/>
              <a:buChar char="●"/>
            </a:pPr>
            <a:r>
              <a:rPr lang="zh-TW"/>
              <a:t>y-box	vertical position of box		(integer)</a:t>
            </a:r>
            <a:endParaRPr/>
          </a:p>
          <a:p>
            <a:pPr marL="457200" lvl="0" indent="-342900" algn="l" rtl="0">
              <a:lnSpc>
                <a:spcPct val="115000"/>
              </a:lnSpc>
              <a:spcBef>
                <a:spcPts val="0"/>
              </a:spcBef>
              <a:spcAft>
                <a:spcPts val="0"/>
              </a:spcAft>
              <a:buSzPts val="1800"/>
              <a:buChar char="●"/>
            </a:pPr>
            <a:r>
              <a:rPr lang="zh-TW"/>
              <a:t>width	width of box				(integer)</a:t>
            </a:r>
            <a:endParaRPr/>
          </a:p>
          <a:p>
            <a:pPr marL="457200" lvl="0" indent="-342900" algn="l" rtl="0">
              <a:lnSpc>
                <a:spcPct val="115000"/>
              </a:lnSpc>
              <a:spcBef>
                <a:spcPts val="0"/>
              </a:spcBef>
              <a:spcAft>
                <a:spcPts val="0"/>
              </a:spcAft>
              <a:buSzPts val="1800"/>
              <a:buChar char="●"/>
            </a:pPr>
            <a:r>
              <a:rPr lang="zh-TW"/>
              <a:t>high 	height of box				(integer)</a:t>
            </a:r>
            <a:endParaRPr/>
          </a:p>
          <a:p>
            <a:pPr marL="457200" lvl="0" indent="-342900" algn="l" rtl="0">
              <a:lnSpc>
                <a:spcPct val="115000"/>
              </a:lnSpc>
              <a:spcBef>
                <a:spcPts val="0"/>
              </a:spcBef>
              <a:spcAft>
                <a:spcPts val="0"/>
              </a:spcAft>
              <a:buSzPts val="1800"/>
              <a:buChar char="●"/>
            </a:pPr>
            <a:r>
              <a:rPr lang="zh-TW"/>
              <a:t>onpix	total # on pixels			(integer)</a:t>
            </a:r>
            <a:endParaRPr/>
          </a:p>
          <a:p>
            <a:pPr marL="457200" lvl="0" indent="-342900" algn="l" rtl="0">
              <a:lnSpc>
                <a:spcPct val="115000"/>
              </a:lnSpc>
              <a:spcBef>
                <a:spcPts val="0"/>
              </a:spcBef>
              <a:spcAft>
                <a:spcPts val="0"/>
              </a:spcAft>
              <a:buSzPts val="1800"/>
              <a:buChar char="●"/>
            </a:pPr>
            <a:r>
              <a:rPr lang="zh-TW"/>
              <a:t>x-bar	mean x of on pixels in box	(integer)</a:t>
            </a:r>
            <a:endParaRPr/>
          </a:p>
          <a:p>
            <a:pPr marL="457200" lvl="0" indent="-342900" algn="l" rtl="0">
              <a:lnSpc>
                <a:spcPct val="115000"/>
              </a:lnSpc>
              <a:spcBef>
                <a:spcPts val="0"/>
              </a:spcBef>
              <a:spcAft>
                <a:spcPts val="0"/>
              </a:spcAft>
              <a:buSzPts val="1800"/>
              <a:buChar char="●"/>
            </a:pPr>
            <a:r>
              <a:rPr lang="zh-TW"/>
              <a:t>y-bar	mean y of on pixels in box	(integer)</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endParaRPr/>
          </a:p>
        </p:txBody>
      </p:sp>
      <p:sp>
        <p:nvSpPr>
          <p:cNvPr id="144" name="Google Shape;144;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TW"/>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zh-TW"/>
              <a:t>Attributes Description</a:t>
            </a:r>
            <a:endParaRPr/>
          </a:p>
        </p:txBody>
      </p:sp>
      <p:sp>
        <p:nvSpPr>
          <p:cNvPr id="150" name="Google Shape;150;p3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lnSpcReduction="20000"/>
          </a:bodyPr>
          <a:lstStyle/>
          <a:p>
            <a:pPr marL="457200" lvl="0" indent="-342900" algn="l" rtl="0">
              <a:lnSpc>
                <a:spcPct val="115000"/>
              </a:lnSpc>
              <a:spcBef>
                <a:spcPts val="0"/>
              </a:spcBef>
              <a:spcAft>
                <a:spcPts val="0"/>
              </a:spcAft>
              <a:buSzPts val="1800"/>
              <a:buChar char="●"/>
            </a:pPr>
            <a:r>
              <a:rPr lang="zh-TW"/>
              <a:t>x2bar	mean x variance				(integer)</a:t>
            </a:r>
            <a:endParaRPr/>
          </a:p>
          <a:p>
            <a:pPr marL="457200" lvl="0" indent="-342900" algn="l" rtl="0">
              <a:lnSpc>
                <a:spcPct val="115000"/>
              </a:lnSpc>
              <a:spcBef>
                <a:spcPts val="0"/>
              </a:spcBef>
              <a:spcAft>
                <a:spcPts val="0"/>
              </a:spcAft>
              <a:buSzPts val="1800"/>
              <a:buChar char="●"/>
            </a:pPr>
            <a:r>
              <a:rPr lang="zh-TW"/>
              <a:t>y2bar	mean y variance				(integer)</a:t>
            </a:r>
            <a:endParaRPr/>
          </a:p>
          <a:p>
            <a:pPr marL="457200" lvl="0" indent="-342900" algn="l" rtl="0">
              <a:lnSpc>
                <a:spcPct val="115000"/>
              </a:lnSpc>
              <a:spcBef>
                <a:spcPts val="0"/>
              </a:spcBef>
              <a:spcAft>
                <a:spcPts val="0"/>
              </a:spcAft>
              <a:buSzPts val="1800"/>
              <a:buChar char="●"/>
            </a:pPr>
            <a:r>
              <a:rPr lang="zh-TW"/>
              <a:t>xybar	mean x y correlation			(integer)</a:t>
            </a:r>
            <a:endParaRPr/>
          </a:p>
          <a:p>
            <a:pPr marL="457200" lvl="0" indent="-342900" algn="l" rtl="0">
              <a:lnSpc>
                <a:spcPct val="115000"/>
              </a:lnSpc>
              <a:spcBef>
                <a:spcPts val="0"/>
              </a:spcBef>
              <a:spcAft>
                <a:spcPts val="0"/>
              </a:spcAft>
              <a:buSzPts val="1800"/>
              <a:buChar char="●"/>
            </a:pPr>
            <a:r>
              <a:rPr lang="zh-TW"/>
              <a:t>x2ybr	mean of x * x * y				(integer)</a:t>
            </a:r>
            <a:endParaRPr/>
          </a:p>
          <a:p>
            <a:pPr marL="457200" lvl="0" indent="-342900" algn="l" rtl="0">
              <a:lnSpc>
                <a:spcPct val="115000"/>
              </a:lnSpc>
              <a:spcBef>
                <a:spcPts val="0"/>
              </a:spcBef>
              <a:spcAft>
                <a:spcPts val="0"/>
              </a:spcAft>
              <a:buSzPts val="1800"/>
              <a:buChar char="●"/>
            </a:pPr>
            <a:r>
              <a:rPr lang="zh-TW"/>
              <a:t>xy2br	mean of x * y * y				(integer)</a:t>
            </a:r>
            <a:endParaRPr/>
          </a:p>
          <a:p>
            <a:pPr marL="457200" lvl="0" indent="-342900" algn="l" rtl="0">
              <a:lnSpc>
                <a:spcPct val="115000"/>
              </a:lnSpc>
              <a:spcBef>
                <a:spcPts val="0"/>
              </a:spcBef>
              <a:spcAft>
                <a:spcPts val="0"/>
              </a:spcAft>
              <a:buSzPts val="1800"/>
              <a:buChar char="●"/>
            </a:pPr>
            <a:r>
              <a:rPr lang="zh-TW"/>
              <a:t>x-ege	mean edge count left to right	(integer)</a:t>
            </a:r>
            <a:endParaRPr/>
          </a:p>
          <a:p>
            <a:pPr marL="457200" lvl="0" indent="-342900" algn="l" rtl="0">
              <a:lnSpc>
                <a:spcPct val="115000"/>
              </a:lnSpc>
              <a:spcBef>
                <a:spcPts val="0"/>
              </a:spcBef>
              <a:spcAft>
                <a:spcPts val="0"/>
              </a:spcAft>
              <a:buSzPts val="1800"/>
              <a:buChar char="●"/>
            </a:pPr>
            <a:r>
              <a:rPr lang="zh-TW"/>
              <a:t>xegvy	correlation of x-ege with y		(integer)</a:t>
            </a:r>
            <a:endParaRPr/>
          </a:p>
          <a:p>
            <a:pPr marL="457200" lvl="0" indent="-342900" algn="l" rtl="0">
              <a:lnSpc>
                <a:spcPct val="115000"/>
              </a:lnSpc>
              <a:spcBef>
                <a:spcPts val="0"/>
              </a:spcBef>
              <a:spcAft>
                <a:spcPts val="0"/>
              </a:spcAft>
              <a:buSzPts val="1800"/>
              <a:buChar char="●"/>
            </a:pPr>
            <a:r>
              <a:rPr lang="zh-TW"/>
              <a:t>y-ege	mean edge count bottom to top	(integer)</a:t>
            </a:r>
            <a:endParaRPr/>
          </a:p>
          <a:p>
            <a:pPr marL="457200" lvl="0" indent="-342900" algn="l" rtl="0">
              <a:lnSpc>
                <a:spcPct val="115000"/>
              </a:lnSpc>
              <a:spcBef>
                <a:spcPts val="0"/>
              </a:spcBef>
              <a:spcAft>
                <a:spcPts val="0"/>
              </a:spcAft>
              <a:buSzPts val="1800"/>
              <a:buChar char="●"/>
            </a:pPr>
            <a:r>
              <a:rPr lang="zh-TW"/>
              <a:t>yegvx	correlation of y-ege with x		(integer)</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endParaRPr/>
          </a:p>
        </p:txBody>
      </p:sp>
      <p:sp>
        <p:nvSpPr>
          <p:cNvPr id="151" name="Google Shape;151;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TW"/>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zh-TW"/>
              <a:t>Method 1 - SVM</a:t>
            </a:r>
            <a:endParaRPr/>
          </a:p>
        </p:txBody>
      </p:sp>
      <p:sp>
        <p:nvSpPr>
          <p:cNvPr id="157" name="Google Shape;157;p3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zh-TW"/>
              <a:t>Use OneClass SVM to learn a decision boundary.</a:t>
            </a:r>
            <a:endParaRPr/>
          </a:p>
          <a:p>
            <a:pPr marL="457200" lvl="0" indent="-342900" algn="l" rtl="0">
              <a:lnSpc>
                <a:spcPct val="115000"/>
              </a:lnSpc>
              <a:spcBef>
                <a:spcPts val="0"/>
              </a:spcBef>
              <a:spcAft>
                <a:spcPts val="0"/>
              </a:spcAft>
              <a:buSzPts val="1800"/>
              <a:buChar char="●"/>
            </a:pPr>
            <a:r>
              <a:rPr lang="zh-TW"/>
              <a:t>Find the suitable kernel space and parameters to fit the data.</a:t>
            </a:r>
            <a:endParaRPr/>
          </a:p>
          <a:p>
            <a:pPr marL="457200" lvl="0" indent="-342900" algn="l" rtl="0">
              <a:lnSpc>
                <a:spcPct val="115000"/>
              </a:lnSpc>
              <a:spcBef>
                <a:spcPts val="0"/>
              </a:spcBef>
              <a:spcAft>
                <a:spcPts val="0"/>
              </a:spcAft>
              <a:buSzPts val="1800"/>
              <a:buChar char="●"/>
            </a:pPr>
            <a:r>
              <a:rPr lang="zh-TW"/>
              <a:t>Convert the result of classification to the self-defined value. </a:t>
            </a:r>
            <a:endParaRPr/>
          </a:p>
          <a:p>
            <a:pPr marL="45720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endParaRPr/>
          </a:p>
        </p:txBody>
      </p:sp>
      <p:pic>
        <p:nvPicPr>
          <p:cNvPr id="158" name="Google Shape;158;p32"/>
          <p:cNvPicPr preferRelativeResize="0"/>
          <p:nvPr/>
        </p:nvPicPr>
        <p:blipFill rotWithShape="1">
          <a:blip r:embed="rId3">
            <a:alphaModFix/>
          </a:blip>
          <a:srcRect/>
          <a:stretch/>
        </p:blipFill>
        <p:spPr>
          <a:xfrm>
            <a:off x="2196775" y="2211425"/>
            <a:ext cx="3577300" cy="2719275"/>
          </a:xfrm>
          <a:prstGeom prst="rect">
            <a:avLst/>
          </a:prstGeom>
          <a:noFill/>
          <a:ln>
            <a:noFill/>
          </a:ln>
        </p:spPr>
      </p:pic>
      <p:sp>
        <p:nvSpPr>
          <p:cNvPr id="159" name="Google Shape;159;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TW"/>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zh-TW"/>
              <a:t>Method 2 - KNN</a:t>
            </a:r>
            <a:endParaRPr/>
          </a:p>
        </p:txBody>
      </p:sp>
      <p:sp>
        <p:nvSpPr>
          <p:cNvPr id="165" name="Google Shape;165;p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zh-TW"/>
              <a:t>Assume that there are n clusters in training data.</a:t>
            </a:r>
            <a:endParaRPr/>
          </a:p>
          <a:p>
            <a:pPr marL="457200" lvl="0" indent="-342900" algn="l" rtl="0">
              <a:lnSpc>
                <a:spcPct val="115000"/>
              </a:lnSpc>
              <a:spcBef>
                <a:spcPts val="0"/>
              </a:spcBef>
              <a:spcAft>
                <a:spcPts val="0"/>
              </a:spcAft>
              <a:buSzPts val="1800"/>
              <a:buChar char="●"/>
            </a:pPr>
            <a:r>
              <a:rPr lang="zh-TW"/>
              <a:t>Assume that n is a small value</a:t>
            </a:r>
            <a:endParaRPr/>
          </a:p>
          <a:p>
            <a:pPr marL="457200" lvl="0" indent="-342900" algn="l" rtl="0">
              <a:lnSpc>
                <a:spcPct val="115000"/>
              </a:lnSpc>
              <a:spcBef>
                <a:spcPts val="0"/>
              </a:spcBef>
              <a:spcAft>
                <a:spcPts val="0"/>
              </a:spcAft>
              <a:buSzPts val="1800"/>
              <a:buChar char="●"/>
            </a:pPr>
            <a:r>
              <a:rPr lang="zh-TW"/>
              <a:t>Using K-means to calculate the n centroids of training data. Then use these n  centroids to cluster the testing data.</a:t>
            </a:r>
            <a:endParaRPr/>
          </a:p>
          <a:p>
            <a:pPr marL="457200" lvl="0" indent="-342900" algn="l" rtl="0">
              <a:lnSpc>
                <a:spcPct val="115000"/>
              </a:lnSpc>
              <a:spcBef>
                <a:spcPts val="0"/>
              </a:spcBef>
              <a:spcAft>
                <a:spcPts val="0"/>
              </a:spcAft>
              <a:buSzPts val="1800"/>
              <a:buChar char="●"/>
            </a:pPr>
            <a:r>
              <a:rPr lang="zh-TW"/>
              <a:t>In the same cluster, the distance between inliers to centroid must smaller than the distance between outliers to centroid.</a:t>
            </a:r>
            <a:endParaRPr/>
          </a:p>
          <a:p>
            <a:pPr marL="457200" lvl="0" indent="-342900" algn="l" rtl="0">
              <a:lnSpc>
                <a:spcPct val="115000"/>
              </a:lnSpc>
              <a:spcBef>
                <a:spcPts val="0"/>
              </a:spcBef>
              <a:spcAft>
                <a:spcPts val="0"/>
              </a:spcAft>
              <a:buSzPts val="1800"/>
              <a:buChar char="●"/>
            </a:pPr>
            <a:r>
              <a:rPr lang="zh-TW"/>
              <a:t>We can take the distance to centroids as the weight value for prediction.</a:t>
            </a:r>
            <a:endParaRPr/>
          </a:p>
          <a:p>
            <a:pPr marL="0" lvl="0" indent="0" algn="l" rtl="0">
              <a:lnSpc>
                <a:spcPct val="115000"/>
              </a:lnSpc>
              <a:spcBef>
                <a:spcPts val="1200"/>
              </a:spcBef>
              <a:spcAft>
                <a:spcPts val="1200"/>
              </a:spcAft>
              <a:buSzPts val="1800"/>
              <a:buNone/>
            </a:pPr>
            <a:endParaRPr/>
          </a:p>
        </p:txBody>
      </p:sp>
      <p:pic>
        <p:nvPicPr>
          <p:cNvPr id="166" name="Google Shape;166;p33"/>
          <p:cNvPicPr preferRelativeResize="0"/>
          <p:nvPr/>
        </p:nvPicPr>
        <p:blipFill rotWithShape="1">
          <a:blip r:embed="rId3">
            <a:alphaModFix/>
          </a:blip>
          <a:srcRect/>
          <a:stretch/>
        </p:blipFill>
        <p:spPr>
          <a:xfrm>
            <a:off x="6562288" y="127200"/>
            <a:ext cx="1533525" cy="1600200"/>
          </a:xfrm>
          <a:prstGeom prst="rect">
            <a:avLst/>
          </a:prstGeom>
          <a:noFill/>
          <a:ln>
            <a:noFill/>
          </a:ln>
        </p:spPr>
      </p:pic>
      <p:sp>
        <p:nvSpPr>
          <p:cNvPr id="167" name="Google Shape;167;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US" altLang="zh-TW"/>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1220</Words>
  <Application>Microsoft Office PowerPoint</Application>
  <PresentationFormat>如螢幕大小 (16:9)</PresentationFormat>
  <Paragraphs>128</Paragraphs>
  <Slides>18</Slides>
  <Notes>18</Notes>
  <HiddenSlides>0</HiddenSlides>
  <MMClips>0</MMClips>
  <ScaleCrop>false</ScaleCrop>
  <HeadingPairs>
    <vt:vector size="6" baseType="variant">
      <vt:variant>
        <vt:lpstr>使用字型</vt:lpstr>
      </vt:variant>
      <vt:variant>
        <vt:i4>2</vt:i4>
      </vt:variant>
      <vt:variant>
        <vt:lpstr>佈景主題</vt:lpstr>
      </vt:variant>
      <vt:variant>
        <vt:i4>2</vt:i4>
      </vt:variant>
      <vt:variant>
        <vt:lpstr>投影片標題</vt:lpstr>
      </vt:variant>
      <vt:variant>
        <vt:i4>18</vt:i4>
      </vt:variant>
    </vt:vector>
  </HeadingPairs>
  <TitlesOfParts>
    <vt:vector size="22" baseType="lpstr">
      <vt:lpstr>Arial</vt:lpstr>
      <vt:lpstr>Proxima Nova</vt:lpstr>
      <vt:lpstr>Simple Light</vt:lpstr>
      <vt:lpstr>Spearmint</vt:lpstr>
      <vt:lpstr>2025 Data Mining</vt:lpstr>
      <vt:lpstr>Task introduction </vt:lpstr>
      <vt:lpstr>Dataset </vt:lpstr>
      <vt:lpstr>Training Data</vt:lpstr>
      <vt:lpstr>Testing Data</vt:lpstr>
      <vt:lpstr>Attributes Description</vt:lpstr>
      <vt:lpstr>Attributes Description</vt:lpstr>
      <vt:lpstr>Method 1 - SVM</vt:lpstr>
      <vt:lpstr>Method 2 - KNN</vt:lpstr>
      <vt:lpstr>Method 3 - Autoencoder</vt:lpstr>
      <vt:lpstr>Methed 4 - Any reasonable way you can think</vt:lpstr>
      <vt:lpstr>Kaggle Submission</vt:lpstr>
      <vt:lpstr>Kaggle Submission</vt:lpstr>
      <vt:lpstr>Change your team name</vt:lpstr>
      <vt:lpstr>Report Submission</vt:lpstr>
      <vt:lpstr>Grading policy</vt:lpstr>
      <vt:lpstr>E3 Submission</vt:lpstr>
      <vt:lpstr>Take Easy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2025 Data Mining</dc:title>
  <cp:lastModifiedBy>s10927207@gmail.com</cp:lastModifiedBy>
  <cp:revision>1</cp:revision>
  <dcterms:modified xsi:type="dcterms:W3CDTF">2025-04-17T08:11:12Z</dcterms:modified>
</cp:coreProperties>
</file>