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87408" autoAdjust="0"/>
  </p:normalViewPr>
  <p:slideViewPr>
    <p:cSldViewPr snapToGrid="0">
      <p:cViewPr>
        <p:scale>
          <a:sx n="79" d="100"/>
          <a:sy n="79" d="100"/>
        </p:scale>
        <p:origin x="-41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18D1-D18E-4FA0-B09A-8E27F8A8D152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F940F-007B-42F2-AC42-66C5FA6CE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5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大家好，我是─</a:t>
            </a:r>
            <a:endParaRPr lang="en-US" altLang="zh-TW" dirty="0" smtClean="0"/>
          </a:p>
          <a:p>
            <a:r>
              <a:rPr lang="zh-TW" altLang="en-US" dirty="0" smtClean="0"/>
              <a:t>今天要為各位摘要由</a:t>
            </a:r>
            <a:r>
              <a:rPr lang="en-US" altLang="zh-TW" dirty="0" smtClean="0"/>
              <a:t>KPMG</a:t>
            </a:r>
            <a:r>
              <a:rPr lang="zh-TW" altLang="en-US" dirty="0" smtClean="0"/>
              <a:t>所製作的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台灣銀行業報告，在該報告中眾多的議題中，我特別挑選與我們部門直接或間接相關的主題，與各位做分享。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0BCB8-3EE0-4AC4-AF43-6D1FB58E4EB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17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首先，是純網銀與數位銀行的比較，從表中可以發現純網銀最大的特色是不能設立實體分行，且它所能承辦的網路業務其實與現實的數位銀行並無差異。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2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但是純網銀業者標榜的是創新科技與異業結合。例如</a:t>
            </a:r>
            <a:r>
              <a:rPr lang="en-US" altLang="zh-TW" dirty="0" smtClean="0"/>
              <a:t>line</a:t>
            </a:r>
            <a:r>
              <a:rPr lang="en-US" altLang="zh-TW" baseline="0" dirty="0" smtClean="0"/>
              <a:t> bank</a:t>
            </a:r>
            <a:r>
              <a:rPr lang="zh-TW" altLang="en-US" baseline="0" dirty="0" smtClean="0"/>
              <a:t>就利用</a:t>
            </a:r>
            <a:r>
              <a:rPr lang="en-US" altLang="zh-TW" baseline="0" dirty="0" smtClean="0"/>
              <a:t>line</a:t>
            </a:r>
            <a:r>
              <a:rPr lang="zh-TW" altLang="en-US" baseline="0" dirty="0" smtClean="0"/>
              <a:t>作為業務推廣的基礎，同時也能利用</a:t>
            </a:r>
            <a:r>
              <a:rPr lang="en-US" altLang="zh-TW" baseline="0" dirty="0" smtClean="0"/>
              <a:t>line pay</a:t>
            </a:r>
            <a:r>
              <a:rPr lang="zh-TW" altLang="en-US" baseline="0" dirty="0" smtClean="0"/>
              <a:t>的交易資料與社群的文字資料，分析使用者的風險等級。另外，將來銀行也與中華電信合作，希望透過分析相關的通訊數據開發新客群。這些新興數據的使用的目標客群都是金融小白，但是實際的風險判定效能為何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仍是待確認的未知數。</a:t>
            </a:r>
            <a:r>
              <a:rPr lang="zh-TW" altLang="en-US" dirty="0" smtClean="0"/>
              <a:t>兩者均奠基於資安與法遵之下，致力於建構更簡便的業務流程，但是我們可以發現純網銀相較於數位銀行其實並無特別之優勢，且數位銀行有著既有的客群，可以提供足夠的數據以完善業務面與金融商品之規劃，因此純網銀短期內應不致於對於數位銀行帶來太大的威脅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6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一個議題是台灣開放銀行的發展概況，目前台灣已完成第一階段的開放，也就是銀行產品公開資訊的串接。今年即將開始進行第二階段開放的討論，也就是客戶帳戶的相關資訊，因為二、三階段涉及較多個資與資安問題，因此開放之難度相對較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4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隨著產品、客戶資訊逐步開放，預期未來銀行業的競爭將會更加劇烈，因為客戶若可以由單一平台查詢甚至交易，所有金融服務的價格將會變得更加透明。</a:t>
            </a:r>
            <a:endParaRPr lang="en-US" altLang="zh-TW" dirty="0" smtClean="0"/>
          </a:p>
          <a:p>
            <a:r>
              <a:rPr lang="zh-TW" altLang="en-US" dirty="0" smtClean="0"/>
              <a:t>再者，金融業者將有望共享各式的數據，如客戶、產品等等，透過分析這些開放銀行的數據，未來也許可以更進一步提供更加客製化的金融服務。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3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區塊鍊的功能其實類似於一種數位簽章，透過演算法，不需要第三方就能夠自動驗證其真偽。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37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Rule based vs</a:t>
            </a:r>
            <a:r>
              <a:rPr lang="en-US" altLang="zh-TW" baseline="0" dirty="0" smtClean="0"/>
              <a:t> machine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zh-TW" altLang="en-US" baseline="0" dirty="0" smtClean="0"/>
              <a:t>自動、快速、降低人為作業風險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F940F-007B-42F2-AC42-66C5FA6CEE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1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0BCB8-3EE0-4AC4-AF43-6D1FB58E4E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37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42826B-86F7-43E7-8D7D-B8E623AD7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1BF1EFF-9BFA-4731-89EF-A9A3F550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590DCC0-E041-4EEC-BB62-125765D5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EC98738-6589-4E76-9CD1-9030F75C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A1C402-C87B-4979-972C-2F6F4AC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516FD1-333D-456C-9787-54931D7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27DD0A2-BFDF-4EA8-BFAE-A3CCAC10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B62D34B-DABE-48F8-A7A1-479CE618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D0C04D1-F731-486C-8538-E7D22926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DE0712-C173-472B-97A8-11DE716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1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B4E815F0-891D-47D2-8B8F-C50E74F33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96760103-6F6B-47CF-B5DE-874C0107E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1A49D26-CF25-4C97-BBC4-982CB25A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23573A-4884-49B0-BDF7-CD088AB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FD4571-C9DC-478F-943B-55A73FE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FB9D30-CA1B-40FE-8A70-CBEBD924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F27860-2E7E-4A3D-B0DF-E7279243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BBF3247-2FF0-42A6-92BB-71D4F801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C969243-89AE-42A6-84C5-0EA2192F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D6BC99C-DDE4-4074-B798-DD0DF9E5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B60E0C-4E78-4D89-A9B0-4FFA5BA8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2E22D36-51E9-499D-AF69-A0B00AE6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94C6B63-8574-422A-88A4-998AB5A9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90097B7-87E9-4BBB-9765-587D2D12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037C96E-AF6A-4404-BAF4-B57E1D6A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1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516B6A-670D-4338-9C3B-7190A4BC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185816-6010-44FB-BF67-F3D6E9DC5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73F6D1E-F6A5-4971-9B30-CAE1CEA9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3C1D1DA-CA6D-4BA8-A52C-11FED248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3B24353-6D6B-4F42-AB68-A4305305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7583669-51A8-456C-AA7A-610435C7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1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D22A85A-4FD8-40F7-A1BB-8BEBDF5F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4D442FC-629C-42F9-A958-A473D51D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70C4FBA-21AE-4861-8C13-9FC6B8FC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49F3B51-40BB-4DA0-95BD-0C52F39B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C82F539-E6F0-424B-BEC0-66A07A0F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DEBB3380-E930-4A48-9AC2-42287708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5D4F1D8B-BBB0-426D-B462-A13C359F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3CD5CBB6-F238-4B65-B923-EC2661D8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A30CB9-0A96-4EE5-A0C3-3EC362D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B743CD6-EEC2-4C63-AFE4-9333DEF2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493F001B-14FC-4BE2-8800-23EFAE55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10A1B9C-0652-4E89-8062-A856C7D2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0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45F8D93-031E-4B8E-833B-6343BB5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E46F91C-7E34-4499-ABA5-D6E7289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C2B0D6B-73F1-4535-9D90-3524F19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1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781768-87AD-48AD-9509-6329BDD9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FE43B3A-FE43-4345-A9C5-9DDA51F4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15AFF06-F11B-4E5E-A4A9-14F186AA2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706F3A7-3B42-4D71-A25D-E49B020A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E487992-8EF9-4D1F-9B1A-D617C9D1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6A28721-FB65-4765-9057-7105F09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F416C6-CD5B-48E3-AE8B-2A730947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30F0DA4-C8EE-4892-917C-53D46541D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9B88A3D-897D-49BE-9C6C-263B472F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A2EB63E-728E-4554-8849-D57DC15E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1B29E5A-9E77-46BC-8F3D-9B439B6E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8464F64-AE1B-4793-8A3D-D6E6049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67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7FCA185-137B-4358-B6E1-B5EF755E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CD7829A-ACB0-4527-9DAE-9E391503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310D7E1-D3CD-41C8-BF77-796F1323F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1DF3-0BDA-44C6-976B-552E70060A4C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C83268-51FD-4B63-8309-1CA6ABC85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1806D0C-0C14-4A4F-A362-ED6AB3524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B8C9-1EBE-40AC-AE9C-67FE3261B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0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745281">
            <a:off x="-1160808" y="-3407313"/>
            <a:ext cx="16229386" cy="6822819"/>
          </a:xfrm>
          <a:prstGeom prst="rect">
            <a:avLst/>
          </a:prstGeom>
          <a:solidFill>
            <a:srgbClr val="4686C8"/>
          </a:soli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-2657095" y="3587324"/>
            <a:ext cx="6244419" cy="441371"/>
            <a:chOff x="0" y="0"/>
            <a:chExt cx="8085464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8085464" cy="69850"/>
            </a:xfrm>
            <a:custGeom>
              <a:avLst/>
              <a:gdLst/>
              <a:ahLst/>
              <a:cxnLst/>
              <a:rect l="l" t="t" r="r" b="b"/>
              <a:pathLst>
                <a:path w="8085464" h="69850">
                  <a:moveTo>
                    <a:pt x="779463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85464" y="69850"/>
                  </a:lnTo>
                  <a:lnTo>
                    <a:pt x="8085464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8604676" y="2829305"/>
            <a:ext cx="6244419" cy="441371"/>
            <a:chOff x="0" y="0"/>
            <a:chExt cx="8085464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8085464" cy="69850"/>
            </a:xfrm>
            <a:custGeom>
              <a:avLst/>
              <a:gdLst/>
              <a:ahLst/>
              <a:cxnLst/>
              <a:rect l="l" t="t" r="r" b="b"/>
              <a:pathLst>
                <a:path w="8085464" h="69850">
                  <a:moveTo>
                    <a:pt x="779463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85464" y="69850"/>
                  </a:lnTo>
                  <a:lnTo>
                    <a:pt x="808546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31615"/>
          <a:stretch>
            <a:fillRect/>
          </a:stretch>
        </p:blipFill>
        <p:spPr>
          <a:xfrm>
            <a:off x="1854534" y="1068544"/>
            <a:ext cx="8482933" cy="472091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884229" y="1066659"/>
            <a:ext cx="6471405" cy="3966662"/>
            <a:chOff x="0" y="0"/>
            <a:chExt cx="2777107" cy="17022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77107" cy="1702234"/>
            </a:xfrm>
            <a:custGeom>
              <a:avLst/>
              <a:gdLst/>
              <a:ahLst/>
              <a:cxnLst/>
              <a:rect l="l" t="t" r="r" b="b"/>
              <a:pathLst>
                <a:path w="2777107" h="1702234">
                  <a:moveTo>
                    <a:pt x="0" y="0"/>
                  </a:moveTo>
                  <a:lnTo>
                    <a:pt x="2777107" y="0"/>
                  </a:lnTo>
                  <a:lnTo>
                    <a:pt x="2777107" y="1702234"/>
                  </a:lnTo>
                  <a:lnTo>
                    <a:pt x="0" y="17022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66734" y="6047623"/>
            <a:ext cx="965166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EFF0F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廖宜川</a:t>
            </a:r>
            <a:endParaRPr lang="en-US" sz="3200" dirty="0">
              <a:solidFill>
                <a:srgbClr val="EFF0F2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46948" y="2370285"/>
            <a:ext cx="7026442" cy="1775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</a:t>
            </a:r>
            <a:r>
              <a:rPr lang="zh-TW" altLang="en-US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臺灣</a:t>
            </a:r>
            <a:r>
              <a:rPr lang="zh-TW" altLang="en-US" sz="6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銀行業</a:t>
            </a:r>
            <a:endParaRPr lang="en-US" altLang="zh-TW" sz="6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altLang="zh-TW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TW" altLang="en-US" sz="6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報告 </a:t>
            </a:r>
            <a:r>
              <a:rPr lang="en-US" altLang="zh-TW" sz="6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(KPMG)</a:t>
            </a:r>
            <a:endParaRPr lang="en-US" sz="6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4271036" y="431377"/>
            <a:ext cx="286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Agenda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1626920" y="1655598"/>
            <a:ext cx="92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純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網路銀行 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vs 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數位銀行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1626921" y="2876785"/>
            <a:ext cx="839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開放銀行發展概況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1626921" y="4097533"/>
            <a:ext cx="931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銀行業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區塊鏈發展情況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1626921" y="5351249"/>
            <a:ext cx="529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 AI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智能金融</a:t>
            </a:r>
          </a:p>
        </p:txBody>
      </p:sp>
    </p:spTree>
    <p:extLst>
      <p:ext uri="{BB962C8B-B14F-4D97-AF65-F5344CB8AC3E}">
        <p14:creationId xmlns:p14="http://schemas.microsoft.com/office/powerpoint/2010/main" val="14069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EB360111-6D09-4D02-959B-2C6F3764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60" y="1479895"/>
            <a:ext cx="9791079" cy="52101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2226363" y="447260"/>
            <a:ext cx="773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純網路銀行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數位銀行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0" y="0"/>
            <a:ext cx="1130968" cy="1106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97711" y="91787"/>
            <a:ext cx="93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59E2BED-CB7D-4153-B436-2F1833C46838}"/>
              </a:ext>
            </a:extLst>
          </p:cNvPr>
          <p:cNvSpPr/>
          <p:nvPr/>
        </p:nvSpPr>
        <p:spPr>
          <a:xfrm>
            <a:off x="829295" y="5602259"/>
            <a:ext cx="5584370" cy="828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DEE48F8-5344-41E9-95B3-DC38570796A2}"/>
              </a:ext>
            </a:extLst>
          </p:cNvPr>
          <p:cNvSpPr/>
          <p:nvPr/>
        </p:nvSpPr>
        <p:spPr>
          <a:xfrm>
            <a:off x="2007795" y="3701309"/>
            <a:ext cx="306455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2007796" y="1927943"/>
            <a:ext cx="306455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56A2187F-3601-46C8-8A66-D02538F915CA}"/>
              </a:ext>
            </a:extLst>
          </p:cNvPr>
          <p:cNvSpPr txBox="1"/>
          <p:nvPr/>
        </p:nvSpPr>
        <p:spPr>
          <a:xfrm>
            <a:off x="2041289" y="1945690"/>
            <a:ext cx="2968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Line Bank</a:t>
            </a:r>
            <a:endParaRPr lang="zh-TW" altLang="en-US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FD35570C-3D08-4CA4-B9F8-77609529CBE7}"/>
              </a:ext>
            </a:extLst>
          </p:cNvPr>
          <p:cNvSpPr txBox="1"/>
          <p:nvPr/>
        </p:nvSpPr>
        <p:spPr>
          <a:xfrm>
            <a:off x="2226364" y="427382"/>
            <a:ext cx="773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純網路銀行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數位銀行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8349E439-3843-4872-81A7-A431FE4604F5}"/>
              </a:ext>
            </a:extLst>
          </p:cNvPr>
          <p:cNvCxnSpPr>
            <a:cxnSpLocks/>
          </p:cNvCxnSpPr>
          <p:nvPr/>
        </p:nvCxnSpPr>
        <p:spPr>
          <a:xfrm>
            <a:off x="3525533" y="2960204"/>
            <a:ext cx="0" cy="4969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CACB80BD-E052-4D36-AFBD-29642BF1820F}"/>
              </a:ext>
            </a:extLst>
          </p:cNvPr>
          <p:cNvSpPr txBox="1"/>
          <p:nvPr/>
        </p:nvSpPr>
        <p:spPr>
          <a:xfrm>
            <a:off x="2878413" y="3640677"/>
            <a:ext cx="156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Line</a:t>
            </a:r>
            <a:endParaRPr lang="zh-TW" altLang="en-US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0273C0E1-06A3-42AF-BB17-11BC9575DAD3}"/>
              </a:ext>
            </a:extLst>
          </p:cNvPr>
          <p:cNvCxnSpPr>
            <a:cxnSpLocks/>
          </p:cNvCxnSpPr>
          <p:nvPr/>
        </p:nvCxnSpPr>
        <p:spPr>
          <a:xfrm>
            <a:off x="3525533" y="4746681"/>
            <a:ext cx="0" cy="4969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B6312A04-D09A-4D86-94A6-6A953DF2BB32}"/>
              </a:ext>
            </a:extLst>
          </p:cNvPr>
          <p:cNvSpPr txBox="1"/>
          <p:nvPr/>
        </p:nvSpPr>
        <p:spPr>
          <a:xfrm>
            <a:off x="1101668" y="5579715"/>
            <a:ext cx="507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風險判定效能未知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0" y="0"/>
            <a:ext cx="1130968" cy="1106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97711" y="91787"/>
            <a:ext cx="93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6654985" y="1927942"/>
            <a:ext cx="306455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56A2187F-3601-46C8-8A66-D02538F915CA}"/>
              </a:ext>
            </a:extLst>
          </p:cNvPr>
          <p:cNvSpPr txBox="1"/>
          <p:nvPr/>
        </p:nvSpPr>
        <p:spPr>
          <a:xfrm>
            <a:off x="6751056" y="1927941"/>
            <a:ext cx="2968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數位銀行</a:t>
            </a:r>
            <a:endParaRPr lang="zh-TW" altLang="en-US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7DEE48F8-5344-41E9-95B3-DC38570796A2}"/>
              </a:ext>
            </a:extLst>
          </p:cNvPr>
          <p:cNvSpPr/>
          <p:nvPr/>
        </p:nvSpPr>
        <p:spPr>
          <a:xfrm>
            <a:off x="6654984" y="3701309"/>
            <a:ext cx="306455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CACB80BD-E052-4D36-AFBD-29642BF1820F}"/>
              </a:ext>
            </a:extLst>
          </p:cNvPr>
          <p:cNvSpPr txBox="1"/>
          <p:nvPr/>
        </p:nvSpPr>
        <p:spPr>
          <a:xfrm>
            <a:off x="6966284" y="3696892"/>
            <a:ext cx="269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既有評分</a:t>
            </a:r>
            <a:endParaRPr lang="zh-TW" altLang="en-US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xmlns="" id="{8349E439-3843-4872-81A7-A431FE4604F5}"/>
              </a:ext>
            </a:extLst>
          </p:cNvPr>
          <p:cNvCxnSpPr>
            <a:cxnSpLocks/>
          </p:cNvCxnSpPr>
          <p:nvPr/>
        </p:nvCxnSpPr>
        <p:spPr>
          <a:xfrm>
            <a:off x="8235300" y="2984528"/>
            <a:ext cx="0" cy="4969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CACB80BD-E052-4D36-AFBD-29642BF1820F}"/>
              </a:ext>
            </a:extLst>
          </p:cNvPr>
          <p:cNvSpPr txBox="1"/>
          <p:nvPr/>
        </p:nvSpPr>
        <p:spPr>
          <a:xfrm>
            <a:off x="5409269" y="3701309"/>
            <a:ext cx="1004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Snap ITC" panose="04040A07060A02020202" pitchFamily="82" charset="0"/>
                <a:ea typeface="DFKai-SB" panose="03000509000000000000" pitchFamily="65" charset="-120"/>
              </a:rPr>
              <a:t>vs</a:t>
            </a:r>
            <a:endParaRPr lang="zh-TW" altLang="en-US" sz="4800" dirty="0">
              <a:latin typeface="Snap ITC" panose="04040A07060A02020202" pitchFamily="82" charset="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6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2532819" y="397564"/>
            <a:ext cx="712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台灣開放銀行發展概況</a:t>
            </a:r>
          </a:p>
        </p:txBody>
      </p:sp>
      <p:pic>
        <p:nvPicPr>
          <p:cNvPr id="1026" name="Picture 2" descr="三階段圖形">
            <a:extLst>
              <a:ext uri="{FF2B5EF4-FFF2-40B4-BE49-F238E27FC236}">
                <a16:creationId xmlns:a16="http://schemas.microsoft.com/office/drawing/2014/main" xmlns="" id="{86291766-BEC0-4EA1-BC3E-569AAF2C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" y="1512906"/>
            <a:ext cx="12027757" cy="50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0" y="0"/>
            <a:ext cx="1130968" cy="1106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97711" y="91787"/>
            <a:ext cx="93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上彎箭號 1"/>
          <p:cNvSpPr/>
          <p:nvPr/>
        </p:nvSpPr>
        <p:spPr>
          <a:xfrm rot="5400000">
            <a:off x="183225" y="4689567"/>
            <a:ext cx="1236758" cy="279736"/>
          </a:xfrm>
          <a:prstGeom prst="bentUpArrow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1130968" y="4523981"/>
            <a:ext cx="144526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1130967" y="5354978"/>
            <a:ext cx="1445267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CACB80BD-E052-4D36-AFBD-29642BF1820F}"/>
              </a:ext>
            </a:extLst>
          </p:cNvPr>
          <p:cNvSpPr txBox="1"/>
          <p:nvPr/>
        </p:nvSpPr>
        <p:spPr>
          <a:xfrm>
            <a:off x="1174384" y="4631703"/>
            <a:ext cx="1401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個資</a:t>
            </a:r>
            <a:endParaRPr lang="en-US" altLang="zh-TW" sz="4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4400" dirty="0">
                <a:latin typeface="DFKai-SB" panose="03000509000000000000" pitchFamily="65" charset="-120"/>
                <a:ea typeface="DFKai-SB" panose="03000509000000000000" pitchFamily="65" charset="-120"/>
              </a:rPr>
              <a:t>資安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130967" y="5354978"/>
            <a:ext cx="144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FAD0905-82B4-4F24-9A08-7CF2DC6CB667}"/>
              </a:ext>
            </a:extLst>
          </p:cNvPr>
          <p:cNvSpPr/>
          <p:nvPr/>
        </p:nvSpPr>
        <p:spPr>
          <a:xfrm>
            <a:off x="6655295" y="2645726"/>
            <a:ext cx="44739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FAD0905-82B4-4F24-9A08-7CF2DC6CB667}"/>
              </a:ext>
            </a:extLst>
          </p:cNvPr>
          <p:cNvSpPr/>
          <p:nvPr/>
        </p:nvSpPr>
        <p:spPr>
          <a:xfrm>
            <a:off x="6655295" y="4116199"/>
            <a:ext cx="44739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2532819" y="529911"/>
            <a:ext cx="712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台灣開放銀行發展概況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B9A312D-AFEA-4C9A-AE8D-243007391DF2}"/>
              </a:ext>
            </a:extLst>
          </p:cNvPr>
          <p:cNvSpPr txBox="1"/>
          <p:nvPr/>
        </p:nvSpPr>
        <p:spPr>
          <a:xfrm>
            <a:off x="7006736" y="2645726"/>
            <a:ext cx="395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競爭壓力提高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486A86E-8E86-4E66-813E-1189B66C21BD}"/>
              </a:ext>
            </a:extLst>
          </p:cNvPr>
          <p:cNvSpPr txBox="1"/>
          <p:nvPr/>
        </p:nvSpPr>
        <p:spPr>
          <a:xfrm>
            <a:off x="7006736" y="4089929"/>
            <a:ext cx="384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客戶數據整合</a:t>
            </a:r>
            <a:endParaRPr lang="zh-TW" altLang="en-US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箭號: ＞形 1">
            <a:extLst>
              <a:ext uri="{FF2B5EF4-FFF2-40B4-BE49-F238E27FC236}">
                <a16:creationId xmlns:a16="http://schemas.microsoft.com/office/drawing/2014/main" xmlns="" id="{1CBDB0A2-384E-4075-92D7-62D178B920EE}"/>
              </a:ext>
            </a:extLst>
          </p:cNvPr>
          <p:cNvSpPr/>
          <p:nvPr/>
        </p:nvSpPr>
        <p:spPr>
          <a:xfrm>
            <a:off x="5196858" y="3512010"/>
            <a:ext cx="616226" cy="8309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0" y="0"/>
            <a:ext cx="1130968" cy="1106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97711" y="91787"/>
            <a:ext cx="93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F15C33-9220-4C3E-A135-AA96A761F3DA}"/>
              </a:ext>
            </a:extLst>
          </p:cNvPr>
          <p:cNvSpPr/>
          <p:nvPr/>
        </p:nvSpPr>
        <p:spPr>
          <a:xfrm>
            <a:off x="1660358" y="3430482"/>
            <a:ext cx="262018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7B9A312D-AFEA-4C9A-AE8D-243007391DF2}"/>
              </a:ext>
            </a:extLst>
          </p:cNvPr>
          <p:cNvSpPr txBox="1"/>
          <p:nvPr/>
        </p:nvSpPr>
        <p:spPr>
          <a:xfrm>
            <a:off x="1660358" y="3476723"/>
            <a:ext cx="271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未來預期</a:t>
            </a:r>
            <a:endParaRPr lang="zh-TW" altLang="en-US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48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FAD0905-82B4-4F24-9A08-7CF2DC6CB667}"/>
              </a:ext>
            </a:extLst>
          </p:cNvPr>
          <p:cNvSpPr/>
          <p:nvPr/>
        </p:nvSpPr>
        <p:spPr>
          <a:xfrm>
            <a:off x="7387782" y="4130651"/>
            <a:ext cx="262018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F80C5D-260A-4998-8155-28A1DE8A05AD}"/>
              </a:ext>
            </a:extLst>
          </p:cNvPr>
          <p:cNvSpPr/>
          <p:nvPr/>
        </p:nvSpPr>
        <p:spPr>
          <a:xfrm>
            <a:off x="7387782" y="2510093"/>
            <a:ext cx="262018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FF15C33-9220-4C3E-A135-AA96A761F3DA}"/>
              </a:ext>
            </a:extLst>
          </p:cNvPr>
          <p:cNvSpPr/>
          <p:nvPr/>
        </p:nvSpPr>
        <p:spPr>
          <a:xfrm>
            <a:off x="1711186" y="3345746"/>
            <a:ext cx="262018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2532820" y="552710"/>
            <a:ext cx="712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銀行業區塊鏈發展情況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B9A312D-AFEA-4C9A-AE8D-243007391DF2}"/>
              </a:ext>
            </a:extLst>
          </p:cNvPr>
          <p:cNvSpPr txBox="1"/>
          <p:nvPr/>
        </p:nvSpPr>
        <p:spPr>
          <a:xfrm>
            <a:off x="1711186" y="3391987"/>
            <a:ext cx="271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數位簽章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486A86E-8E86-4E66-813E-1189B66C21BD}"/>
              </a:ext>
            </a:extLst>
          </p:cNvPr>
          <p:cNvSpPr txBox="1"/>
          <p:nvPr/>
        </p:nvSpPr>
        <p:spPr>
          <a:xfrm>
            <a:off x="7383729" y="2514749"/>
            <a:ext cx="274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信任問題</a:t>
            </a: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xmlns="" id="{893D9D08-99F2-416D-9CD2-7E32BE2D6ECD}"/>
              </a:ext>
            </a:extLst>
          </p:cNvPr>
          <p:cNvSpPr/>
          <p:nvPr/>
        </p:nvSpPr>
        <p:spPr>
          <a:xfrm>
            <a:off x="5459894" y="3391987"/>
            <a:ext cx="616228" cy="8309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9E80593-FD85-473E-A837-2A0E0FD39256}"/>
              </a:ext>
            </a:extLst>
          </p:cNvPr>
          <p:cNvSpPr txBox="1"/>
          <p:nvPr/>
        </p:nvSpPr>
        <p:spPr>
          <a:xfrm>
            <a:off x="7341486" y="4176817"/>
            <a:ext cx="283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成本效益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0" y="0"/>
            <a:ext cx="1130968" cy="1106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97711" y="91787"/>
            <a:ext cx="93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9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4261401" y="575756"/>
            <a:ext cx="366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智能金融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8FC45856-859E-418C-AFAB-7DF8D196D699}"/>
              </a:ext>
            </a:extLst>
          </p:cNvPr>
          <p:cNvSpPr txBox="1"/>
          <p:nvPr/>
        </p:nvSpPr>
        <p:spPr>
          <a:xfrm>
            <a:off x="4261401" y="2147021"/>
            <a:ext cx="2655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新興模型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83F1BA0-CD9F-4180-82D7-E697F5838505}"/>
              </a:ext>
            </a:extLst>
          </p:cNvPr>
          <p:cNvSpPr txBox="1"/>
          <p:nvPr/>
        </p:nvSpPr>
        <p:spPr>
          <a:xfrm>
            <a:off x="4261401" y="3591225"/>
            <a:ext cx="3233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新興數據</a:t>
            </a:r>
          </a:p>
        </p:txBody>
      </p:sp>
      <p:sp>
        <p:nvSpPr>
          <p:cNvPr id="17" name="箭號: ＞形 16">
            <a:extLst>
              <a:ext uri="{FF2B5EF4-FFF2-40B4-BE49-F238E27FC236}">
                <a16:creationId xmlns:a16="http://schemas.microsoft.com/office/drawing/2014/main" xmlns="" id="{B51E6204-8A2A-4138-A559-98853B210C6D}"/>
              </a:ext>
            </a:extLst>
          </p:cNvPr>
          <p:cNvSpPr/>
          <p:nvPr/>
        </p:nvSpPr>
        <p:spPr>
          <a:xfrm>
            <a:off x="3209513" y="2147021"/>
            <a:ext cx="616226" cy="8309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＞形 17">
            <a:extLst>
              <a:ext uri="{FF2B5EF4-FFF2-40B4-BE49-F238E27FC236}">
                <a16:creationId xmlns:a16="http://schemas.microsoft.com/office/drawing/2014/main" xmlns="" id="{96F9905B-F63B-41DE-B3AD-E20132BB1096}"/>
              </a:ext>
            </a:extLst>
          </p:cNvPr>
          <p:cNvSpPr/>
          <p:nvPr/>
        </p:nvSpPr>
        <p:spPr>
          <a:xfrm>
            <a:off x="3209513" y="3591225"/>
            <a:ext cx="616226" cy="8309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＞形 18">
            <a:extLst>
              <a:ext uri="{FF2B5EF4-FFF2-40B4-BE49-F238E27FC236}">
                <a16:creationId xmlns:a16="http://schemas.microsoft.com/office/drawing/2014/main" xmlns="" id="{AB6F4384-DA94-4E6C-AAEF-1B511B5C9FD2}"/>
              </a:ext>
            </a:extLst>
          </p:cNvPr>
          <p:cNvSpPr/>
          <p:nvPr/>
        </p:nvSpPr>
        <p:spPr>
          <a:xfrm>
            <a:off x="3149879" y="5035429"/>
            <a:ext cx="616226" cy="8309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CC1B3A5E-6F38-4451-8F3E-6E6C0706071F}"/>
              </a:ext>
            </a:extLst>
          </p:cNvPr>
          <p:cNvSpPr txBox="1"/>
          <p:nvPr/>
        </p:nvSpPr>
        <p:spPr>
          <a:xfrm>
            <a:off x="4261401" y="5035429"/>
            <a:ext cx="4523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人與機器的平衡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DF2672A-C4F1-45E9-B4B2-F722CDA5F44C}"/>
              </a:ext>
            </a:extLst>
          </p:cNvPr>
          <p:cNvSpPr/>
          <p:nvPr/>
        </p:nvSpPr>
        <p:spPr>
          <a:xfrm>
            <a:off x="0" y="0"/>
            <a:ext cx="1130968" cy="1106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AA84159-9738-4983-BA0C-2442DB22DA2C}"/>
              </a:ext>
            </a:extLst>
          </p:cNvPr>
          <p:cNvSpPr txBox="1"/>
          <p:nvPr/>
        </p:nvSpPr>
        <p:spPr>
          <a:xfrm>
            <a:off x="97711" y="91787"/>
            <a:ext cx="93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43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11926" y="1238380"/>
            <a:ext cx="9347160" cy="3102863"/>
            <a:chOff x="0" y="0"/>
            <a:chExt cx="10203983" cy="3387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03983" cy="3387292"/>
            </a:xfrm>
            <a:custGeom>
              <a:avLst/>
              <a:gdLst/>
              <a:ahLst/>
              <a:cxnLst/>
              <a:rect l="l" t="t" r="r" b="b"/>
              <a:pathLst>
                <a:path w="10203983" h="3387292">
                  <a:moveTo>
                    <a:pt x="9186713" y="0"/>
                  </a:moveTo>
                  <a:lnTo>
                    <a:pt x="1017270" y="0"/>
                  </a:lnTo>
                  <a:cubicBezTo>
                    <a:pt x="455930" y="0"/>
                    <a:pt x="0" y="455930"/>
                    <a:pt x="0" y="1017270"/>
                  </a:cubicBezTo>
                  <a:lnTo>
                    <a:pt x="0" y="1196807"/>
                  </a:lnTo>
                  <a:cubicBezTo>
                    <a:pt x="0" y="1638502"/>
                    <a:pt x="455930" y="2094432"/>
                    <a:pt x="1017270" y="2094432"/>
                  </a:cubicBezTo>
                  <a:lnTo>
                    <a:pt x="1800860" y="2094432"/>
                  </a:lnTo>
                  <a:lnTo>
                    <a:pt x="1800860" y="3387292"/>
                  </a:lnTo>
                  <a:lnTo>
                    <a:pt x="2532380" y="2094432"/>
                  </a:lnTo>
                  <a:lnTo>
                    <a:pt x="9186713" y="2094432"/>
                  </a:lnTo>
                  <a:cubicBezTo>
                    <a:pt x="9748053" y="2094432"/>
                    <a:pt x="10203983" y="1638502"/>
                    <a:pt x="10203983" y="1196807"/>
                  </a:cubicBezTo>
                  <a:lnTo>
                    <a:pt x="10203983" y="1017270"/>
                  </a:lnTo>
                  <a:cubicBezTo>
                    <a:pt x="10203983" y="455930"/>
                    <a:pt x="9749323" y="0"/>
                    <a:pt x="9186713" y="0"/>
                  </a:cubicBezTo>
                  <a:lnTo>
                    <a:pt x="918671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830008" y="2333501"/>
            <a:ext cx="10310997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441"/>
              </a:lnSpc>
              <a:spcBef>
                <a:spcPct val="0"/>
              </a:spcBef>
            </a:pPr>
            <a:r>
              <a:rPr lang="en-US" sz="7200" dirty="0">
                <a:solidFill>
                  <a:srgbClr val="EDEDED"/>
                </a:solidFill>
                <a:latin typeface="Constantia" panose="02030602050306030303" pitchFamily="18" charset="0"/>
              </a:rPr>
              <a:t>Thanks for </a:t>
            </a:r>
            <a:r>
              <a:rPr lang="en-US" sz="7200" dirty="0">
                <a:solidFill>
                  <a:schemeClr val="bg1"/>
                </a:solidFill>
                <a:latin typeface="Constantia" panose="02030602050306030303" pitchFamily="18" charset="0"/>
              </a:rPr>
              <a:t>listening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2914" y="2789812"/>
            <a:ext cx="1550933" cy="633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1"/>
              </a:lnSpc>
              <a:spcBef>
                <a:spcPct val="0"/>
              </a:spcBef>
            </a:pPr>
            <a:r>
              <a:rPr lang="en-US" sz="3751" b="1" dirty="0" err="1">
                <a:solidFill>
                  <a:schemeClr val="bg1"/>
                </a:solidFill>
                <a:ea typeface="cwTeXMing"/>
              </a:rPr>
              <a:t>已讀</a:t>
            </a:r>
            <a:r>
              <a:rPr lang="en-US" sz="3751" b="1" dirty="0">
                <a:solidFill>
                  <a:schemeClr val="bg1"/>
                </a:solidFill>
                <a:ea typeface="cwTeXMing"/>
              </a:rPr>
              <a:t> 30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046" y="3403091"/>
            <a:ext cx="1927801" cy="633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1"/>
              </a:lnSpc>
              <a:spcBef>
                <a:spcPct val="0"/>
              </a:spcBef>
            </a:pPr>
            <a:r>
              <a:rPr lang="en-US" sz="3751" b="1" dirty="0">
                <a:solidFill>
                  <a:schemeClr val="bg1"/>
                </a:solidFill>
                <a:ea typeface="cwTeXMing"/>
              </a:rPr>
              <a:t>下午2:27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585</Words>
  <Application>Microsoft Office PowerPoint</Application>
  <PresentationFormat>自訂</PresentationFormat>
  <Paragraphs>60</Paragraphs>
  <Slides>9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Watson</dc:creator>
  <cp:lastModifiedBy>廖宜川(Chuan Liao)</cp:lastModifiedBy>
  <cp:revision>30</cp:revision>
  <dcterms:created xsi:type="dcterms:W3CDTF">2020-06-22T03:03:27Z</dcterms:created>
  <dcterms:modified xsi:type="dcterms:W3CDTF">2020-07-01T02:11:42Z</dcterms:modified>
</cp:coreProperties>
</file>