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1FCE2-B1C5-4A2A-8E42-86D916CE1505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F0BF-5DEB-41B4-89AD-1F9E4F61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F0BF-5DEB-41B4-89AD-1F9E4F618E8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2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143E-5D75-E5B9-50AF-5A7B52C9E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AFABA0-2615-34F1-3640-323AF4EAA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CDD23A-2544-11F0-03C0-D4BC4663D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C0461-6452-5A26-49DD-E91ECC049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F0BF-5DEB-41B4-89AD-1F9E4F618E8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80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1877E-4ACE-923F-8634-59BF3F5B0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564E3-76E9-4880-4CF3-74E60874D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18355-B113-6030-88FC-8920AC887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02A24-91F9-ABE5-CF5C-D4FC752DA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F0BF-5DEB-41B4-89AD-1F9E4F618E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1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3A04-0283-628D-7ACA-56F8D227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FC2F8-E1A5-183F-F40E-FF104EE2E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19455-94D9-E8F6-D841-4E9F8EF1C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DE7FB-CE4A-DA3F-19C9-64484A406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F0BF-5DEB-41B4-89AD-1F9E4F618E8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89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ABAE2-6CD7-6314-2662-B7569F06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51E32-87CA-57C4-FAB8-3A585D483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8B1C1D-BA8E-9AF7-FF10-D8B2B1A7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D59A-F315-8C13-F19B-E2DA71600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F0BF-5DEB-41B4-89AD-1F9E4F618E8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02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BA0E4-1DB9-E7D6-5846-DBA0AA69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164F12-A7B5-83E9-8B82-BC51121CF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7B65DC-56CC-E7DA-911E-0D94509E9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5F72B-E2B8-EA38-8D05-DB047DD79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F0BF-5DEB-41B4-89AD-1F9E4F618E8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0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2E98A-DBF4-74A0-CA2A-B6A62C06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66468-A3A6-D34A-4245-77D634149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5E667-F338-3EB9-647A-0B352DD6E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0286F-8068-33DA-35FF-ECFF732F7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F0BF-5DEB-41B4-89AD-1F9E4F618E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1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6916C-E501-EC86-1497-9D66319D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5A8011-516D-2813-8EF0-61EA6666E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729F2-3143-2C65-D63F-CD1DEF7B4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08B8-96D9-086D-31FF-B3CC8AD0D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3F0BF-5DEB-41B4-89AD-1F9E4F618E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5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odejs.org/dist/v22.20.0/node-v22.20.0-x64.msi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F3C8-8EC6-89B2-87F5-2B63CC6FD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9" y="-279400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dirty="0"/>
              <a:t>What is Node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EAACB-9ECC-644C-0E3D-282EEE85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78" y="2652457"/>
            <a:ext cx="4931520" cy="3900714"/>
          </a:xfrm>
        </p:spPr>
        <p:txBody>
          <a:bodyPr>
            <a:normAutofit/>
          </a:bodyPr>
          <a:lstStyle/>
          <a:p>
            <a:r>
              <a:rPr lang="en-GB" sz="3200" dirty="0"/>
              <a:t>A runtime environment that allows you to run JavaScript code </a:t>
            </a:r>
            <a:r>
              <a:rPr lang="en-GB" sz="3200" b="1" dirty="0"/>
              <a:t>outside</a:t>
            </a:r>
            <a:r>
              <a:rPr lang="en-GB" sz="3200" dirty="0"/>
              <a:t> of a web browser mainly on the server side.</a:t>
            </a:r>
            <a:endParaRPr lang="en-IN" sz="3200" dirty="0"/>
          </a:p>
        </p:txBody>
      </p:sp>
      <p:pic>
        <p:nvPicPr>
          <p:cNvPr id="1026" name="Picture 2" descr="Learn Node.js | Node.js Tutorial for Beginners | Edureka">
            <a:extLst>
              <a:ext uri="{FF2B5EF4-FFF2-40B4-BE49-F238E27FC236}">
                <a16:creationId xmlns:a16="http://schemas.microsoft.com/office/drawing/2014/main" id="{8EE86774-AA61-6303-C53F-F6AA7BF9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0967"/>
            <a:ext cx="1420167" cy="8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BC6631-2361-113A-A8E3-16939B91B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34" y="2289619"/>
            <a:ext cx="2874388" cy="42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3C44B-4C4B-7655-946A-2360A6D84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Node.js | Node.js Tutorial for Beginners | Edureka">
            <a:extLst>
              <a:ext uri="{FF2B5EF4-FFF2-40B4-BE49-F238E27FC236}">
                <a16:creationId xmlns:a16="http://schemas.microsoft.com/office/drawing/2014/main" id="{D168A8FB-107A-6A0D-DACD-8D518575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0967"/>
            <a:ext cx="1420167" cy="8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0C7BD-8CE2-1D2A-607A-8FA51CF27702}"/>
              </a:ext>
            </a:extLst>
          </p:cNvPr>
          <p:cNvSpPr txBox="1"/>
          <p:nvPr/>
        </p:nvSpPr>
        <p:spPr>
          <a:xfrm>
            <a:off x="1986117" y="1691149"/>
            <a:ext cx="298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Outside</a:t>
            </a:r>
            <a:r>
              <a:rPr lang="en-IN" sz="3600" b="1" dirty="0"/>
              <a:t>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6AA9E-344D-4B4B-270E-B8869E031D68}"/>
              </a:ext>
            </a:extLst>
          </p:cNvPr>
          <p:cNvSpPr txBox="1"/>
          <p:nvPr/>
        </p:nvSpPr>
        <p:spPr>
          <a:xfrm>
            <a:off x="1774722" y="2674374"/>
            <a:ext cx="864255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Node.js takes the same JavaScript engine (V8)</a:t>
            </a:r>
            <a:r>
              <a:rPr lang="en-GB" sz="2000" dirty="0"/>
              <a:t> used in Chrome</a:t>
            </a:r>
            <a:br>
              <a:rPr lang="en-GB" sz="2000" dirty="0"/>
            </a:br>
            <a:r>
              <a:rPr lang="en-GB" sz="2000" dirty="0"/>
              <a:t>and runs it </a:t>
            </a:r>
            <a:r>
              <a:rPr lang="en-GB" sz="2000" b="1" dirty="0"/>
              <a:t>on your computer or a server not inside a browser.</a:t>
            </a:r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So now JavaScript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Read &amp; write files on your system 🗂️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Connect to databases 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Handle HTTP requests &amp; responses 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Build full web servers 🚀</a:t>
            </a:r>
          </a:p>
          <a:p>
            <a:endParaRPr lang="en-GB" dirty="0"/>
          </a:p>
          <a:p>
            <a:r>
              <a:rPr lang="en-GB" dirty="0"/>
              <a:t>All these were </a:t>
            </a:r>
            <a:r>
              <a:rPr lang="en-GB" b="1" dirty="0"/>
              <a:t>not possible inside browsers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86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3EEC1-61FF-E428-BDFE-FE523E84F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5" name="Top left">
            <a:extLst>
              <a:ext uri="{FF2B5EF4-FFF2-40B4-BE49-F238E27FC236}">
                <a16:creationId xmlns:a16="http://schemas.microsoft.com/office/drawing/2014/main" id="{C23BAD38-30D1-4252-8149-903B66D8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F8871A-7DF5-4751-8948-75984B0FB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46A6F3E3-6529-4B7E-8D31-317E141F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8C70AD52-D54F-41A3-91B9-9BC0DDAF8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37F2387-BA4B-46C5-ABBD-E9272097E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C2E1B2E0-5DD5-4599-BDEC-F26CEF9E9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6A88C97C-1B3C-4A30-B1C0-D4AFEDC97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6C4CC9D-7C49-41ED-8FE2-61EC66F0B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51EA8C3-05E0-4F68-9BA7-F3F6C669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3D30DDD-91E6-D2A4-A8C3-F8B445E39D4F}"/>
              </a:ext>
            </a:extLst>
          </p:cNvPr>
          <p:cNvSpPr txBox="1"/>
          <p:nvPr/>
        </p:nvSpPr>
        <p:spPr>
          <a:xfrm>
            <a:off x="996275" y="163350"/>
            <a:ext cx="5996619" cy="2065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Setup &amp; Installation?</a:t>
            </a:r>
          </a:p>
        </p:txBody>
      </p:sp>
      <p:grpSp>
        <p:nvGrpSpPr>
          <p:cNvPr id="1045" name="Cross">
            <a:extLst>
              <a:ext uri="{FF2B5EF4-FFF2-40B4-BE49-F238E27FC236}">
                <a16:creationId xmlns:a16="http://schemas.microsoft.com/office/drawing/2014/main" id="{4927067E-BE13-4DBB-AC1E-9847B890B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B62F8BF3-36CC-4073-AE00-A422A57FD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795C5F4E-7F61-464E-B716-44F579755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2ECB52-888C-879F-0E19-39BD3E9F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16" y="2385716"/>
            <a:ext cx="4544572" cy="3919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C6A8E-0181-0816-5044-22CEB2FB6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627" y="1798655"/>
            <a:ext cx="5767637" cy="4858378"/>
          </a:xfrm>
          <a:prstGeom prst="rect">
            <a:avLst/>
          </a:prstGeom>
        </p:spPr>
      </p:pic>
      <p:grpSp>
        <p:nvGrpSpPr>
          <p:cNvPr id="1049" name="Bottom Right">
            <a:extLst>
              <a:ext uri="{FF2B5EF4-FFF2-40B4-BE49-F238E27FC236}">
                <a16:creationId xmlns:a16="http://schemas.microsoft.com/office/drawing/2014/main" id="{D11A5264-0A9F-46A0-B3ED-9B336D97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50" name="Graphic 157">
              <a:extLst>
                <a:ext uri="{FF2B5EF4-FFF2-40B4-BE49-F238E27FC236}">
                  <a16:creationId xmlns:a16="http://schemas.microsoft.com/office/drawing/2014/main" id="{A1B8A55C-B130-4222-B98F-16CA78B9C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82D40CFF-E2DF-48E0-8896-5166887A3C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37A4DB32-F7AD-42D8-A125-6CFB9B252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76CA230A-C491-40F1-B028-898C23C8D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E27DB684-4D1D-4152-8ECC-62EC93D71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70AD88BE-AE84-4CD6-A22A-26C3D9BD2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FC9DC46C-EF52-4B9D-98C0-6225FB9D5F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AC279F2D-8036-4201-8D63-8BE961F09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2554FA09-485D-4EB3-9D6F-C19A292F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Learn Node.js | Node.js Tutorial for Beginners | Edureka">
            <a:extLst>
              <a:ext uri="{FF2B5EF4-FFF2-40B4-BE49-F238E27FC236}">
                <a16:creationId xmlns:a16="http://schemas.microsoft.com/office/drawing/2014/main" id="{F1881BCF-C7F6-9DEE-D888-B00DADE2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0967"/>
            <a:ext cx="1420167" cy="8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0984B6-D3FE-0E83-0C34-363A200FE9A0}"/>
              </a:ext>
            </a:extLst>
          </p:cNvPr>
          <p:cNvCxnSpPr/>
          <p:nvPr/>
        </p:nvCxnSpPr>
        <p:spPr>
          <a:xfrm>
            <a:off x="6732396" y="2660153"/>
            <a:ext cx="793819" cy="253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11E0F3-A875-6B68-BBC8-1DE91C31E4FD}"/>
              </a:ext>
            </a:extLst>
          </p:cNvPr>
          <p:cNvSpPr txBox="1"/>
          <p:nvPr/>
        </p:nvSpPr>
        <p:spPr>
          <a:xfrm>
            <a:off x="8221923" y="1311909"/>
            <a:ext cx="273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 Link : </a:t>
            </a:r>
            <a:r>
              <a:rPr lang="en-IN" u="sng" dirty="0">
                <a:hlinkClick r:id="rId6"/>
              </a:rPr>
              <a:t>Node.js 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25376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9F7E-5120-F874-182C-C602614CC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Node.js | Node.js Tutorial for Beginners | Edureka">
            <a:extLst>
              <a:ext uri="{FF2B5EF4-FFF2-40B4-BE49-F238E27FC236}">
                <a16:creationId xmlns:a16="http://schemas.microsoft.com/office/drawing/2014/main" id="{7376234C-9053-228E-09C1-C6DBA944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0967"/>
            <a:ext cx="1420167" cy="8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65E97-62C8-F77F-3B4D-55CB006865F5}"/>
              </a:ext>
            </a:extLst>
          </p:cNvPr>
          <p:cNvSpPr txBox="1"/>
          <p:nvPr/>
        </p:nvSpPr>
        <p:spPr>
          <a:xfrm>
            <a:off x="2428568" y="747784"/>
            <a:ext cx="848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Asynchronous Programming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F3A9A-40E2-3D1B-9EE8-4118BAE12230}"/>
              </a:ext>
            </a:extLst>
          </p:cNvPr>
          <p:cNvSpPr txBox="1"/>
          <p:nvPr/>
        </p:nvSpPr>
        <p:spPr>
          <a:xfrm>
            <a:off x="1917291" y="1696121"/>
            <a:ext cx="863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Asynchronous programming means </a:t>
            </a:r>
            <a:r>
              <a:rPr lang="en-GB" b="1" dirty="0"/>
              <a:t>executing multiple tasks at once without waiting</a:t>
            </a:r>
            <a:r>
              <a:rPr lang="en-GB" dirty="0"/>
              <a:t> for one task to finish before starting another.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F467-C886-F3EC-9E36-C3DFE97B0360}"/>
              </a:ext>
            </a:extLst>
          </p:cNvPr>
          <p:cNvSpPr txBox="1"/>
          <p:nvPr/>
        </p:nvSpPr>
        <p:spPr>
          <a:xfrm>
            <a:off x="865238" y="3556775"/>
            <a:ext cx="6076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Node.js, this is done using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Callbacks</a:t>
            </a:r>
            <a:r>
              <a:rPr lang="en-GB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Async/await</a:t>
            </a:r>
            <a:r>
              <a:rPr lang="en-GB" dirty="0"/>
              <a:t> 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20529-2C76-48D4-081D-BAF955752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49" y="3719016"/>
            <a:ext cx="7232128" cy="28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1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4037D-4D31-F0F9-872E-A660C5F03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Node.js | Node.js Tutorial for Beginners | Edureka">
            <a:extLst>
              <a:ext uri="{FF2B5EF4-FFF2-40B4-BE49-F238E27FC236}">
                <a16:creationId xmlns:a16="http://schemas.microsoft.com/office/drawing/2014/main" id="{0E11D734-2B38-6FE8-88E7-879ACD3CC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0967"/>
            <a:ext cx="1420167" cy="8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683D7-8B62-1CA0-D73B-914CB5A8BDF8}"/>
              </a:ext>
            </a:extLst>
          </p:cNvPr>
          <p:cNvSpPr txBox="1"/>
          <p:nvPr/>
        </p:nvSpPr>
        <p:spPr>
          <a:xfrm>
            <a:off x="2625214" y="635958"/>
            <a:ext cx="855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Callback Concept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14DA0-6E6E-2F13-EFAE-36D921AAF2B3}"/>
              </a:ext>
            </a:extLst>
          </p:cNvPr>
          <p:cNvSpPr txBox="1"/>
          <p:nvPr/>
        </p:nvSpPr>
        <p:spPr>
          <a:xfrm>
            <a:off x="1774722" y="1474838"/>
            <a:ext cx="8642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 What is a Callback?</a:t>
            </a:r>
          </a:p>
          <a:p>
            <a:r>
              <a:rPr lang="en-GB" sz="2000" dirty="0"/>
              <a:t>A callback is a function passed as an argument to another function, which is executed later, after the first function finishes its task.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6E3FA0-20F7-6E07-25D4-C8D5E9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04" y="2490501"/>
            <a:ext cx="6330461" cy="34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D20239-79EE-E85D-3376-625852BB96B2}"/>
              </a:ext>
            </a:extLst>
          </p:cNvPr>
          <p:cNvSpPr txBox="1"/>
          <p:nvPr/>
        </p:nvSpPr>
        <p:spPr>
          <a:xfrm>
            <a:off x="5762890" y="4783701"/>
            <a:ext cx="312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(Check for task 1 status if completed , display else run it on main thread)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9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787BF-856B-005A-A996-76E971D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Node.js | Node.js Tutorial for Beginners | Edureka">
            <a:extLst>
              <a:ext uri="{FF2B5EF4-FFF2-40B4-BE49-F238E27FC236}">
                <a16:creationId xmlns:a16="http://schemas.microsoft.com/office/drawing/2014/main" id="{C0508FF0-2270-7BEE-790F-84F890DD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0967"/>
            <a:ext cx="1420167" cy="8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0FF1B-E213-4766-7452-8A33CBEE9759}"/>
              </a:ext>
            </a:extLst>
          </p:cNvPr>
          <p:cNvSpPr txBox="1"/>
          <p:nvPr/>
        </p:nvSpPr>
        <p:spPr>
          <a:xfrm>
            <a:off x="2399071" y="708615"/>
            <a:ext cx="848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Event Loop :  </a:t>
            </a:r>
            <a:r>
              <a:rPr lang="en-IN" sz="2400" dirty="0">
                <a:solidFill>
                  <a:srgbClr val="00B050"/>
                </a:solidFill>
              </a:rPr>
              <a:t>Heart of Node.js 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DEAD-2FC6-1CE7-24B7-8B5AB0417B2B}"/>
              </a:ext>
            </a:extLst>
          </p:cNvPr>
          <p:cNvSpPr txBox="1"/>
          <p:nvPr/>
        </p:nvSpPr>
        <p:spPr>
          <a:xfrm>
            <a:off x="1917291" y="1696121"/>
            <a:ext cx="863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Event Loop</a:t>
            </a:r>
            <a:r>
              <a:rPr lang="en-GB" dirty="0"/>
              <a:t> is the </a:t>
            </a:r>
            <a:r>
              <a:rPr lang="en-GB" b="1" dirty="0"/>
              <a:t>core mechanism</a:t>
            </a:r>
            <a:r>
              <a:rPr lang="en-GB" dirty="0"/>
              <a:t> in Node.js that allows it to perform </a:t>
            </a:r>
            <a:r>
              <a:rPr lang="en-GB" b="1" dirty="0"/>
              <a:t>non-blocking I/O operations</a:t>
            </a:r>
            <a:r>
              <a:rPr lang="en-GB" dirty="0"/>
              <a:t> even though it runs on a </a:t>
            </a:r>
            <a:r>
              <a:rPr lang="en-GB" b="1" dirty="0"/>
              <a:t>single thread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481AC-F1FD-0E05-D81A-414BA822A1BA}"/>
              </a:ext>
            </a:extLst>
          </p:cNvPr>
          <p:cNvSpPr txBox="1"/>
          <p:nvPr/>
        </p:nvSpPr>
        <p:spPr>
          <a:xfrm>
            <a:off x="565354" y="2966840"/>
            <a:ext cx="6076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⚙️ How It Works (Step-by-Step):</a:t>
            </a:r>
          </a:p>
          <a:p>
            <a:endParaRPr lang="en-GB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Node.js starts your program on a </a:t>
            </a:r>
            <a:r>
              <a:rPr lang="en-GB" b="1" dirty="0"/>
              <a:t>single main thread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When it finds asynchronous tasks (like setTimeout(), fs.readFile(), etc.), it sends them to </a:t>
            </a:r>
            <a:r>
              <a:rPr lang="en-GB" b="1" dirty="0"/>
              <a:t>background workers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While they’re running, the </a:t>
            </a:r>
            <a:r>
              <a:rPr lang="en-GB" b="1" dirty="0"/>
              <a:t>Event Loop</a:t>
            </a:r>
            <a:r>
              <a:rPr lang="en-GB" dirty="0"/>
              <a:t> continues executing other code.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When a background task finishes, its </a:t>
            </a:r>
            <a:r>
              <a:rPr lang="en-GB" b="1" dirty="0"/>
              <a:t>callback</a:t>
            </a:r>
            <a:r>
              <a:rPr lang="en-GB" dirty="0"/>
              <a:t> is pushed into the </a:t>
            </a:r>
            <a:r>
              <a:rPr lang="en-GB" b="1" dirty="0"/>
              <a:t>Event Queue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Event Loop picks it up and runs it when the main thread is free.</a:t>
            </a:r>
          </a:p>
        </p:txBody>
      </p:sp>
    </p:spTree>
    <p:extLst>
      <p:ext uri="{BB962C8B-B14F-4D97-AF65-F5344CB8AC3E}">
        <p14:creationId xmlns:p14="http://schemas.microsoft.com/office/powerpoint/2010/main" val="413887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601D3-09CC-D98E-A1BD-E278A28EF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Node.js | Node.js Tutorial for Beginners | Edureka">
            <a:extLst>
              <a:ext uri="{FF2B5EF4-FFF2-40B4-BE49-F238E27FC236}">
                <a16:creationId xmlns:a16="http://schemas.microsoft.com/office/drawing/2014/main" id="{416787FE-84E8-8845-37A2-C93A794A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0967"/>
            <a:ext cx="1420167" cy="8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6A14E4-E91C-C576-FC49-53FC7EB7E0B3}"/>
              </a:ext>
            </a:extLst>
          </p:cNvPr>
          <p:cNvSpPr txBox="1"/>
          <p:nvPr/>
        </p:nvSpPr>
        <p:spPr>
          <a:xfrm>
            <a:off x="2113936" y="2779390"/>
            <a:ext cx="8554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tx2"/>
                </a:solidFill>
                <a:latin typeface="+mj-lt"/>
              </a:rPr>
              <a:t>Code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74955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265D-15F3-68C2-1933-61D9F6367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Node.js | Node.js Tutorial for Beginners | Edureka">
            <a:extLst>
              <a:ext uri="{FF2B5EF4-FFF2-40B4-BE49-F238E27FC236}">
                <a16:creationId xmlns:a16="http://schemas.microsoft.com/office/drawing/2014/main" id="{EA1016F2-E0F2-64A9-67CB-A9A45A4B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00967"/>
            <a:ext cx="1420167" cy="8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B7E5C7-804E-C920-4303-396C314D0316}"/>
              </a:ext>
            </a:extLst>
          </p:cNvPr>
          <p:cNvSpPr txBox="1"/>
          <p:nvPr/>
        </p:nvSpPr>
        <p:spPr>
          <a:xfrm>
            <a:off x="3510117" y="2599370"/>
            <a:ext cx="7020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  <a:latin typeface="+mj-lt"/>
              </a:rPr>
              <a:t>Thank you 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FB91F-0ABD-3914-94DA-398CE0A2F193}"/>
              </a:ext>
            </a:extLst>
          </p:cNvPr>
          <p:cNvSpPr txBox="1"/>
          <p:nvPr/>
        </p:nvSpPr>
        <p:spPr>
          <a:xfrm>
            <a:off x="2895599" y="3677264"/>
            <a:ext cx="864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Any Doubts ???</a:t>
            </a:r>
          </a:p>
        </p:txBody>
      </p:sp>
    </p:spTree>
    <p:extLst>
      <p:ext uri="{BB962C8B-B14F-4D97-AF65-F5344CB8AC3E}">
        <p14:creationId xmlns:p14="http://schemas.microsoft.com/office/powerpoint/2010/main" val="40680700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326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Avenir Next LT Pro</vt:lpstr>
      <vt:lpstr>AvenirNext LT Pro Medium</vt:lpstr>
      <vt:lpstr>Sagona Book</vt:lpstr>
      <vt:lpstr>Wingdings</vt:lpstr>
      <vt:lpstr>ExploreVTI</vt:lpstr>
      <vt:lpstr>What is Node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Saeem Bijle</dc:creator>
  <cp:lastModifiedBy>Saeem Bijle</cp:lastModifiedBy>
  <cp:revision>4</cp:revision>
  <dcterms:created xsi:type="dcterms:W3CDTF">2025-10-07T02:44:42Z</dcterms:created>
  <dcterms:modified xsi:type="dcterms:W3CDTF">2025-10-07T17:26:45Z</dcterms:modified>
</cp:coreProperties>
</file>