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gTO91gSPkvdENDHK5FeyQbKUV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78646388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e78646388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Avg citations comprende anche il peso degli archi</a:t>
            </a:r>
            <a:endParaRPr/>
          </a:p>
        </p:txBody>
      </p:sp>
      <p:sp>
        <p:nvSpPr>
          <p:cNvPr id="199" name="Google Shape;199;g2e786463883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86463883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e786463883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Avg citations comprende anche il peso degli archi</a:t>
            </a:r>
            <a:endParaRPr/>
          </a:p>
        </p:txBody>
      </p:sp>
      <p:sp>
        <p:nvSpPr>
          <p:cNvPr id="211" name="Google Shape;211;g2e786463883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786463883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e786463883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Avg citations comprende anche il peso degli archi</a:t>
            </a:r>
            <a:endParaRPr/>
          </a:p>
        </p:txBody>
      </p:sp>
      <p:sp>
        <p:nvSpPr>
          <p:cNvPr id="223" name="Google Shape;223;g2e786463883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786463883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e78646388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Avg citations comprende anche il peso degli archi</a:t>
            </a:r>
            <a:endParaRPr/>
          </a:p>
        </p:txBody>
      </p:sp>
      <p:sp>
        <p:nvSpPr>
          <p:cNvPr id="235" name="Google Shape;235;g2e786463883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78646388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e78646388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Avg citations comprende anche il peso degli archi</a:t>
            </a:r>
            <a:endParaRPr/>
          </a:p>
        </p:txBody>
      </p:sp>
      <p:sp>
        <p:nvSpPr>
          <p:cNvPr id="124" name="Google Shape;124;g2e786463883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78646388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e78646388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Avg citations comprende anche il peso degli archi</a:t>
            </a:r>
            <a:endParaRPr/>
          </a:p>
        </p:txBody>
      </p:sp>
      <p:sp>
        <p:nvSpPr>
          <p:cNvPr id="137" name="Google Shape;137;g2e78646388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78646388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e786463883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8646388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e786463883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786463883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e786463883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78646388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e78646388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/>
          <p:cNvSpPr txBox="1"/>
          <p:nvPr>
            <p:ph type="ctr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subTitle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24" name="Google Shape;24;p24"/>
          <p:cNvCxnSpPr/>
          <p:nvPr/>
        </p:nvCxnSpPr>
        <p:spPr>
          <a:xfrm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 rot="5400000">
            <a:off x="3872551" y="-562350"/>
            <a:ext cx="4023300" cy="9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92" name="Google Shape;92;p34"/>
          <p:cNvCxnSpPr/>
          <p:nvPr/>
        </p:nvCxnSpPr>
        <p:spPr>
          <a:xfrm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39" name="Google Shape;39;p26"/>
          <p:cNvCxnSpPr/>
          <p:nvPr/>
        </p:nvCxnSpPr>
        <p:spPr>
          <a:xfrm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024128" y="471509"/>
            <a:ext cx="43890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5715000" y="822960"/>
            <a:ext cx="5678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1024128" y="2257506"/>
            <a:ext cx="4389000" cy="3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/>
          <p:nvPr>
            <p:ph idx="2" type="pic"/>
          </p:nvPr>
        </p:nvSpPr>
        <p:spPr>
          <a:xfrm>
            <a:off x="0" y="-1"/>
            <a:ext cx="121890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79" name="Google Shape;79;p32"/>
          <p:cNvCxnSpPr/>
          <p:nvPr/>
        </p:nvCxnSpPr>
        <p:spPr>
          <a:xfrm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5" name="Google Shape;15;p23"/>
          <p:cNvCxnSpPr/>
          <p:nvPr/>
        </p:nvCxnSpPr>
        <p:spPr>
          <a:xfrm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3274" y="0"/>
            <a:ext cx="12188700" cy="68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52444" t="0"/>
          <a:stretch/>
        </p:blipFill>
        <p:spPr>
          <a:xfrm>
            <a:off x="20" y="975"/>
            <a:ext cx="12191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896786" y="3064931"/>
            <a:ext cx="8295300" cy="2488500"/>
          </a:xfrm>
          <a:prstGeom prst="rect">
            <a:avLst/>
          </a:prstGeom>
          <a:solidFill>
            <a:srgbClr val="000001">
              <a:alpha val="74509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3982720" y="3156859"/>
            <a:ext cx="8097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METODI DEL CALCOLO SCIENTIFICO – RISOLUZIONE DI SISTEMI LINEARI TRAMITE METODI ITERATIVI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4309349" y="4779312"/>
            <a:ext cx="75018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>
                <a:solidFill>
                  <a:srgbClr val="FFFFFF"/>
                </a:solidFill>
              </a:rPr>
              <a:t>Volpato Mattia				Matricola 866316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it-IT">
                <a:solidFill>
                  <a:srgbClr val="FFFFFF"/>
                </a:solidFill>
              </a:rPr>
              <a:t>Andreotti Stefano				Matricola 851596</a:t>
            </a:r>
            <a:endParaRPr/>
          </a:p>
        </p:txBody>
      </p:sp>
      <p:cxnSp>
        <p:nvCxnSpPr>
          <p:cNvPr id="102" name="Google Shape;102;p1"/>
          <p:cNvCxnSpPr/>
          <p:nvPr/>
        </p:nvCxnSpPr>
        <p:spPr>
          <a:xfrm>
            <a:off x="4309349" y="4666480"/>
            <a:ext cx="6832500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019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786463883_0_61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g2e786463883_0_61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g2e786463883_0_61"/>
          <p:cNvSpPr txBox="1"/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RISULTATI SPA1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4" name="Google Shape;204;g2e786463883_0_61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5" name="Google Shape;205;g2e786463883_0_61" title="sp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475" y="4711100"/>
            <a:ext cx="2016500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e786463883_0_61" title="spa1_iteratio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13" y="184913"/>
            <a:ext cx="561022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e786463883_0_61" title="spa1_tim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700" y="184913"/>
            <a:ext cx="52768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786463883_0_76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2e786463883_0_76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g2e786463883_0_76"/>
          <p:cNvSpPr txBox="1"/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RISULTATI SPA2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6" name="Google Shape;216;g2e786463883_0_76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g2e786463883_0_76"/>
          <p:cNvPicPr preferRelativeResize="0"/>
          <p:nvPr/>
        </p:nvPicPr>
        <p:blipFill rotWithShape="1">
          <a:blip r:embed="rId3">
            <a:alphaModFix/>
          </a:blip>
          <a:srcRect b="0" l="406" r="396" t="0"/>
          <a:stretch/>
        </p:blipFill>
        <p:spPr>
          <a:xfrm>
            <a:off x="10022475" y="4711100"/>
            <a:ext cx="2016499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e786463883_0_76"/>
          <p:cNvPicPr preferRelativeResize="0"/>
          <p:nvPr/>
        </p:nvPicPr>
        <p:blipFill rotWithShape="1">
          <a:blip r:embed="rId4">
            <a:alphaModFix/>
          </a:blip>
          <a:srcRect b="758" l="0" r="0" t="768"/>
          <a:stretch/>
        </p:blipFill>
        <p:spPr>
          <a:xfrm>
            <a:off x="153613" y="184913"/>
            <a:ext cx="561022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e786463883_0_76"/>
          <p:cNvPicPr preferRelativeResize="0"/>
          <p:nvPr/>
        </p:nvPicPr>
        <p:blipFill rotWithShape="1">
          <a:blip r:embed="rId5">
            <a:alphaModFix/>
          </a:blip>
          <a:srcRect b="0" l="709" r="709" t="0"/>
          <a:stretch/>
        </p:blipFill>
        <p:spPr>
          <a:xfrm>
            <a:off x="6531700" y="184913"/>
            <a:ext cx="52768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86463883_0_87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g2e786463883_0_87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g2e786463883_0_87"/>
          <p:cNvSpPr txBox="1"/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RISULTATI VEM1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8" name="Google Shape;228;g2e786463883_0_87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9" name="Google Shape;229;g2e786463883_0_87"/>
          <p:cNvPicPr preferRelativeResize="0"/>
          <p:nvPr/>
        </p:nvPicPr>
        <p:blipFill rotWithShape="1">
          <a:blip r:embed="rId3">
            <a:alphaModFix/>
          </a:blip>
          <a:srcRect b="0" l="406" r="396" t="0"/>
          <a:stretch/>
        </p:blipFill>
        <p:spPr>
          <a:xfrm>
            <a:off x="10022475" y="4711100"/>
            <a:ext cx="2016499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e786463883_0_87"/>
          <p:cNvPicPr preferRelativeResize="0"/>
          <p:nvPr/>
        </p:nvPicPr>
        <p:blipFill rotWithShape="1">
          <a:blip r:embed="rId4">
            <a:alphaModFix/>
          </a:blip>
          <a:srcRect b="758" l="0" r="0" t="768"/>
          <a:stretch/>
        </p:blipFill>
        <p:spPr>
          <a:xfrm>
            <a:off x="153613" y="184913"/>
            <a:ext cx="561022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e786463883_0_87"/>
          <p:cNvPicPr preferRelativeResize="0"/>
          <p:nvPr/>
        </p:nvPicPr>
        <p:blipFill rotWithShape="1">
          <a:blip r:embed="rId5">
            <a:alphaModFix/>
          </a:blip>
          <a:srcRect b="0" l="709" r="709" t="0"/>
          <a:stretch/>
        </p:blipFill>
        <p:spPr>
          <a:xfrm>
            <a:off x="6531700" y="184913"/>
            <a:ext cx="52768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786463883_0_98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g2e786463883_0_98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e786463883_0_98"/>
          <p:cNvSpPr txBox="1"/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RISULTATI VEM2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0" name="Google Shape;240;g2e786463883_0_98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g2e786463883_0_98"/>
          <p:cNvPicPr preferRelativeResize="0"/>
          <p:nvPr/>
        </p:nvPicPr>
        <p:blipFill rotWithShape="1">
          <a:blip r:embed="rId3">
            <a:alphaModFix/>
          </a:blip>
          <a:srcRect b="0" l="406" r="396" t="0"/>
          <a:stretch/>
        </p:blipFill>
        <p:spPr>
          <a:xfrm>
            <a:off x="10022475" y="4711100"/>
            <a:ext cx="2016499" cy="203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e786463883_0_98"/>
          <p:cNvPicPr preferRelativeResize="0"/>
          <p:nvPr/>
        </p:nvPicPr>
        <p:blipFill rotWithShape="1">
          <a:blip r:embed="rId4">
            <a:alphaModFix/>
          </a:blip>
          <a:srcRect b="758" l="0" r="0" t="768"/>
          <a:stretch/>
        </p:blipFill>
        <p:spPr>
          <a:xfrm>
            <a:off x="153613" y="184913"/>
            <a:ext cx="561022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e786463883_0_98"/>
          <p:cNvPicPr preferRelativeResize="0"/>
          <p:nvPr/>
        </p:nvPicPr>
        <p:blipFill rotWithShape="1">
          <a:blip r:embed="rId5">
            <a:alphaModFix/>
          </a:blip>
          <a:srcRect b="0" l="1484" r="1494" t="0"/>
          <a:stretch/>
        </p:blipFill>
        <p:spPr>
          <a:xfrm>
            <a:off x="6531700" y="184913"/>
            <a:ext cx="5276849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e786463883_0_98" title="vem2_times.png"/>
          <p:cNvPicPr preferRelativeResize="0"/>
          <p:nvPr/>
        </p:nvPicPr>
        <p:blipFill rotWithShape="1">
          <a:blip r:embed="rId5">
            <a:alphaModFix/>
          </a:blip>
          <a:srcRect b="94145" l="0" r="18113" t="0"/>
          <a:stretch/>
        </p:blipFill>
        <p:spPr>
          <a:xfrm>
            <a:off x="438850" y="184925"/>
            <a:ext cx="4453475" cy="2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0" y="-13800"/>
            <a:ext cx="4648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426975" y="643475"/>
            <a:ext cx="3943200" cy="55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METODI IMPLEMENTATI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4976857" y="509469"/>
            <a:ext cx="7142460" cy="1088063"/>
            <a:chOff x="4976840" y="323688"/>
            <a:chExt cx="7142460" cy="1216800"/>
          </a:xfrm>
        </p:grpSpPr>
        <p:sp>
          <p:nvSpPr>
            <p:cNvPr id="110" name="Google Shape;110;p2"/>
            <p:cNvSpPr/>
            <p:nvPr/>
          </p:nvSpPr>
          <p:spPr>
            <a:xfrm>
              <a:off x="4976840" y="323688"/>
              <a:ext cx="7142400" cy="1216800"/>
            </a:xfrm>
            <a:prstGeom prst="roundRect">
              <a:avLst>
                <a:gd fmla="val 16667" name="adj"/>
              </a:avLst>
            </a:prstGeom>
            <a:solidFill>
              <a:srgbClr val="3B885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5084600" y="323698"/>
              <a:ext cx="70347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di Jacobi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4917457" y="2086617"/>
            <a:ext cx="7142400" cy="1088063"/>
            <a:chOff x="4917440" y="2806789"/>
            <a:chExt cx="7142400" cy="1216800"/>
          </a:xfrm>
        </p:grpSpPr>
        <p:sp>
          <p:nvSpPr>
            <p:cNvPr id="113" name="Google Shape;113;p2"/>
            <p:cNvSpPr/>
            <p:nvPr/>
          </p:nvSpPr>
          <p:spPr>
            <a:xfrm>
              <a:off x="4917440" y="2806789"/>
              <a:ext cx="7142400" cy="1216800"/>
            </a:xfrm>
            <a:prstGeom prst="roundRect">
              <a:avLst>
                <a:gd fmla="val 16667" name="adj"/>
              </a:avLst>
            </a:prstGeom>
            <a:solidFill>
              <a:srgbClr val="4C967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4976850" y="2871301"/>
              <a:ext cx="70347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di Gauss-Seidel</a:t>
              </a:r>
              <a:endPara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4917457" y="3663695"/>
            <a:ext cx="7142400" cy="1088063"/>
            <a:chOff x="4917440" y="4210789"/>
            <a:chExt cx="7142400" cy="1216800"/>
          </a:xfrm>
        </p:grpSpPr>
        <p:sp>
          <p:nvSpPr>
            <p:cNvPr id="116" name="Google Shape;116;p2"/>
            <p:cNvSpPr/>
            <p:nvPr/>
          </p:nvSpPr>
          <p:spPr>
            <a:xfrm>
              <a:off x="4917440" y="4210789"/>
              <a:ext cx="7142400" cy="1216800"/>
            </a:xfrm>
            <a:prstGeom prst="roundRect">
              <a:avLst>
                <a:gd fmla="val 16667" name="adj"/>
              </a:avLst>
            </a:prstGeom>
            <a:solidFill>
              <a:srgbClr val="60A29E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4976850" y="4275299"/>
              <a:ext cx="6956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del gradiente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4976857" y="5240772"/>
            <a:ext cx="7142400" cy="1088063"/>
            <a:chOff x="4976840" y="5614789"/>
            <a:chExt cx="7142400" cy="1216800"/>
          </a:xfrm>
        </p:grpSpPr>
        <p:sp>
          <p:nvSpPr>
            <p:cNvPr id="119" name="Google Shape;119;p2"/>
            <p:cNvSpPr/>
            <p:nvPr/>
          </p:nvSpPr>
          <p:spPr>
            <a:xfrm>
              <a:off x="4976840" y="5614789"/>
              <a:ext cx="7142400" cy="1216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5070000" y="5674199"/>
              <a:ext cx="6956100" cy="10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Twentieth Century"/>
                <a:buNone/>
              </a:pPr>
              <a:r>
                <a:rPr lang="it-IT" sz="3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Metodo del gradiente coniugato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86463883_0_13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g2e786463883_0_13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e786463883_0_13"/>
          <p:cNvSpPr txBox="1"/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ANALISI MATRICI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9" name="Google Shape;129;g2e786463883_0_13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2e786463883_0_13"/>
          <p:cNvSpPr txBox="1"/>
          <p:nvPr/>
        </p:nvSpPr>
        <p:spPr>
          <a:xfrm>
            <a:off x="9579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spa1</a:t>
            </a: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1000x1000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182264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 di sparsità: 18.23%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1" name="Google Shape;131;g2e786463883_0_13" title="sp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25" y="76950"/>
            <a:ext cx="3793675" cy="38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e786463883_0_13" title="spa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125" y="92400"/>
            <a:ext cx="3793675" cy="378983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e786463883_0_13"/>
          <p:cNvSpPr txBox="1"/>
          <p:nvPr/>
        </p:nvSpPr>
        <p:spPr>
          <a:xfrm>
            <a:off x="75821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spa2</a:t>
            </a: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3000x3000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161738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 di sparsità: 18.13%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786463883_0_28"/>
          <p:cNvSpPr/>
          <p:nvPr/>
        </p:nvSpPr>
        <p:spPr>
          <a:xfrm>
            <a:off x="0" y="0"/>
            <a:ext cx="12189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2e786463883_0_28"/>
          <p:cNvSpPr/>
          <p:nvPr/>
        </p:nvSpPr>
        <p:spPr>
          <a:xfrm>
            <a:off x="0" y="5242277"/>
            <a:ext cx="12189000" cy="16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g2e786463883_0_28"/>
          <p:cNvSpPr txBox="1"/>
          <p:nvPr>
            <p:ph type="title"/>
          </p:nvPr>
        </p:nvSpPr>
        <p:spPr>
          <a:xfrm>
            <a:off x="1024128" y="5242263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ANALISI MATRICI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2" name="Google Shape;142;g2e786463883_0_28"/>
          <p:cNvCxnSpPr/>
          <p:nvPr/>
        </p:nvCxnSpPr>
        <p:spPr>
          <a:xfrm>
            <a:off x="752200" y="5592823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2e786463883_0_28"/>
          <p:cNvSpPr txBox="1"/>
          <p:nvPr/>
        </p:nvSpPr>
        <p:spPr>
          <a:xfrm>
            <a:off x="9579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vem</a:t>
            </a:r>
            <a:r>
              <a:rPr b="1"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1681x1681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13385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 di sparsità: 0.47%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g2e786463883_0_28"/>
          <p:cNvPicPr preferRelativeResize="0"/>
          <p:nvPr/>
        </p:nvPicPr>
        <p:blipFill rotWithShape="1">
          <a:blip r:embed="rId3">
            <a:alphaModFix/>
          </a:blip>
          <a:srcRect b="0" l="406" r="396" t="0"/>
          <a:stretch/>
        </p:blipFill>
        <p:spPr>
          <a:xfrm>
            <a:off x="957925" y="76950"/>
            <a:ext cx="3793675" cy="38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e786463883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2125" y="92400"/>
            <a:ext cx="3793675" cy="3789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e786463883_0_28"/>
          <p:cNvSpPr txBox="1"/>
          <p:nvPr/>
        </p:nvSpPr>
        <p:spPr>
          <a:xfrm>
            <a:off x="7582113" y="3900450"/>
            <a:ext cx="3947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vem</a:t>
            </a:r>
            <a:r>
              <a:rPr b="1"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Dimensione 2601x2601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Entrate non zero: 21225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Indice di sparsità: 0.31%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786463883_0_110"/>
          <p:cNvSpPr/>
          <p:nvPr/>
        </p:nvSpPr>
        <p:spPr>
          <a:xfrm>
            <a:off x="858660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g2e786463883_0_110"/>
          <p:cNvSpPr txBox="1"/>
          <p:nvPr>
            <p:ph type="title"/>
          </p:nvPr>
        </p:nvSpPr>
        <p:spPr>
          <a:xfrm>
            <a:off x="8983975" y="643475"/>
            <a:ext cx="2909700" cy="55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>
                <a:solidFill>
                  <a:srgbClr val="FFFFFF"/>
                </a:solidFill>
              </a:rPr>
              <a:t>STRUTTURA RISOLUZIONE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53" name="Google Shape;153;g2e786463883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5" y="643475"/>
            <a:ext cx="62865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e786463883_0_110"/>
          <p:cNvSpPr txBox="1"/>
          <p:nvPr/>
        </p:nvSpPr>
        <p:spPr>
          <a:xfrm>
            <a:off x="676000" y="3673925"/>
            <a:ext cx="64170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usa come terminazione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Ogni metodo implementa in modo differente l’update del vettore soluzione x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5" name="Google Shape;155;g2e786463883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225" y="4081075"/>
            <a:ext cx="1188800" cy="4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786463883_0_40"/>
          <p:cNvSpPr/>
          <p:nvPr/>
        </p:nvSpPr>
        <p:spPr>
          <a:xfrm>
            <a:off x="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g2e786463883_0_40"/>
          <p:cNvSpPr txBox="1"/>
          <p:nvPr>
            <p:ph type="title"/>
          </p:nvPr>
        </p:nvSpPr>
        <p:spPr>
          <a:xfrm>
            <a:off x="499100" y="643479"/>
            <a:ext cx="2649300" cy="5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>
                <a:solidFill>
                  <a:srgbClr val="FFFFFF"/>
                </a:solidFill>
              </a:rPr>
              <a:t>METODO DI JACOBI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62" name="Google Shape;162;g2e786463883_0_40" title="jacobi_itera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650" y="162200"/>
            <a:ext cx="427155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e786463883_0_40" title="jacobi_ti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318" y="3365025"/>
            <a:ext cx="424208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e786463883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413" y="4167800"/>
            <a:ext cx="16764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e786463883_0_40"/>
          <p:cNvSpPr txBox="1"/>
          <p:nvPr/>
        </p:nvSpPr>
        <p:spPr>
          <a:xfrm>
            <a:off x="40364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/>
          <p:nvPr/>
        </p:nvSpPr>
        <p:spPr>
          <a:xfrm>
            <a:off x="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3"/>
          <p:cNvSpPr txBox="1"/>
          <p:nvPr>
            <p:ph type="title"/>
          </p:nvPr>
        </p:nvSpPr>
        <p:spPr>
          <a:xfrm>
            <a:off x="499099" y="643467"/>
            <a:ext cx="2649300" cy="55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>
                <a:solidFill>
                  <a:srgbClr val="FFFFFF"/>
                </a:solidFill>
              </a:rPr>
              <a:t>METODO DI GAUSS - SEIDEL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8650" y="162200"/>
            <a:ext cx="427155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4">
            <a:alphaModFix/>
          </a:blip>
          <a:srcRect b="436" l="0" r="0" t="436"/>
          <a:stretch/>
        </p:blipFill>
        <p:spPr>
          <a:xfrm>
            <a:off x="7783318" y="3365025"/>
            <a:ext cx="424208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425" y="4167800"/>
            <a:ext cx="3657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 txBox="1"/>
          <p:nvPr/>
        </p:nvSpPr>
        <p:spPr>
          <a:xfrm>
            <a:off x="40364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786463883_0_47"/>
          <p:cNvSpPr/>
          <p:nvPr/>
        </p:nvSpPr>
        <p:spPr>
          <a:xfrm>
            <a:off x="858660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g2e786463883_0_47"/>
          <p:cNvSpPr txBox="1"/>
          <p:nvPr>
            <p:ph type="title"/>
          </p:nvPr>
        </p:nvSpPr>
        <p:spPr>
          <a:xfrm>
            <a:off x="9085699" y="643467"/>
            <a:ext cx="2649300" cy="55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>
                <a:solidFill>
                  <a:srgbClr val="FFFFFF"/>
                </a:solidFill>
              </a:rPr>
              <a:t>METODO DEL GRADIENTE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82" name="Google Shape;182;g2e786463883_0_47"/>
          <p:cNvPicPr preferRelativeResize="0"/>
          <p:nvPr/>
        </p:nvPicPr>
        <p:blipFill rotWithShape="1">
          <a:blip r:embed="rId3">
            <a:alphaModFix/>
          </a:blip>
          <a:srcRect b="0" l="768" r="758" t="0"/>
          <a:stretch/>
        </p:blipFill>
        <p:spPr>
          <a:xfrm>
            <a:off x="141575" y="152400"/>
            <a:ext cx="427155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e786463883_0_47"/>
          <p:cNvPicPr preferRelativeResize="0"/>
          <p:nvPr/>
        </p:nvPicPr>
        <p:blipFill rotWithShape="1">
          <a:blip r:embed="rId4">
            <a:alphaModFix/>
          </a:blip>
          <a:srcRect b="1209" l="0" r="0" t="1219"/>
          <a:stretch/>
        </p:blipFill>
        <p:spPr>
          <a:xfrm>
            <a:off x="3974955" y="3345425"/>
            <a:ext cx="424208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e786463883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27" y="4132850"/>
            <a:ext cx="142875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e786463883_0_47"/>
          <p:cNvSpPr txBox="1"/>
          <p:nvPr/>
        </p:nvSpPr>
        <p:spPr>
          <a:xfrm>
            <a:off x="4550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786463883_0_54"/>
          <p:cNvSpPr/>
          <p:nvPr/>
        </p:nvSpPr>
        <p:spPr>
          <a:xfrm>
            <a:off x="8586600" y="0"/>
            <a:ext cx="3605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g2e786463883_0_54"/>
          <p:cNvSpPr txBox="1"/>
          <p:nvPr>
            <p:ph type="title"/>
          </p:nvPr>
        </p:nvSpPr>
        <p:spPr>
          <a:xfrm>
            <a:off x="9085699" y="643467"/>
            <a:ext cx="2649300" cy="55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Twentieth Century"/>
              <a:buNone/>
            </a:pPr>
            <a:r>
              <a:rPr lang="it-IT" sz="4600">
                <a:solidFill>
                  <a:srgbClr val="FFFFFF"/>
                </a:solidFill>
              </a:rPr>
              <a:t>METODO DEL GRADIENTE CONIUGATO</a:t>
            </a:r>
            <a:endParaRPr sz="4600">
              <a:solidFill>
                <a:srgbClr val="FFFFFF"/>
              </a:solidFill>
            </a:endParaRPr>
          </a:p>
        </p:txBody>
      </p:sp>
      <p:pic>
        <p:nvPicPr>
          <p:cNvPr id="192" name="Google Shape;192;g2e786463883_0_54"/>
          <p:cNvPicPr preferRelativeResize="0"/>
          <p:nvPr/>
        </p:nvPicPr>
        <p:blipFill rotWithShape="1">
          <a:blip r:embed="rId3">
            <a:alphaModFix/>
          </a:blip>
          <a:srcRect b="777" l="0" r="0" t="777"/>
          <a:stretch/>
        </p:blipFill>
        <p:spPr>
          <a:xfrm>
            <a:off x="141575" y="152400"/>
            <a:ext cx="4271551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e786463883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955" y="3345425"/>
            <a:ext cx="4242082" cy="3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e786463883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26" y="4177600"/>
            <a:ext cx="20478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e786463883_0_54"/>
          <p:cNvSpPr txBox="1"/>
          <p:nvPr/>
        </p:nvSpPr>
        <p:spPr>
          <a:xfrm>
            <a:off x="455025" y="3624950"/>
            <a:ext cx="3223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Regola di aggiornamento: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