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gTO91gSPkvdENDHK5FeyQbKUV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78646388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e786463883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e786463883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864638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86463883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1" name="Google Shape;211;g2e786463883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78646388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2e786463883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3" name="Google Shape;223;g2e786463883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78646388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2e786463883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3" name="Google Shape;223;g2e786463883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94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7864638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e786463883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4" name="Google Shape;124;g2e786463883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7864638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e786463883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Avg citations comprende anche il peso degli archi</a:t>
            </a:r>
            <a:endParaRPr/>
          </a:p>
        </p:txBody>
      </p:sp>
      <p:sp>
        <p:nvSpPr>
          <p:cNvPr id="137" name="Google Shape;137;g2e786463883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786463883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e78646388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786463883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2e7864638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786463883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2e78646388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786463883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e7864638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4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4" name="Google Shape;24;p24"/>
          <p:cNvCxnSpPr/>
          <p:nvPr/>
        </p:nvCxnSpPr>
        <p:spPr>
          <a:xfrm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1"/>
          </p:nvPr>
        </p:nvSpPr>
        <p:spPr>
          <a:xfrm rot="5400000">
            <a:off x="3872551" y="-562350"/>
            <a:ext cx="40233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e testo verticale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2" name="Google Shape;92;p34"/>
          <p:cNvCxnSpPr/>
          <p:nvPr/>
        </p:nvCxnSpPr>
        <p:spPr>
          <a:xfrm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9" name="Google Shape;39;p26"/>
          <p:cNvCxnSpPr/>
          <p:nvPr/>
        </p:nvCxnSpPr>
        <p:spPr>
          <a:xfrm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0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000" cy="3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0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32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9" name="Google Shape;79;p32"/>
          <p:cNvCxnSpPr/>
          <p:nvPr/>
        </p:nvCxnSpPr>
        <p:spPr>
          <a:xfrm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23"/>
          <p:cNvCxnSpPr/>
          <p:nvPr/>
        </p:nvCxnSpPr>
        <p:spPr>
          <a:xfrm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3274" y="0"/>
            <a:ext cx="12188700" cy="68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r="52444"/>
          <a:stretch/>
        </p:blipFill>
        <p:spPr>
          <a:xfrm>
            <a:off x="20" y="975"/>
            <a:ext cx="12191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3896786" y="3064931"/>
            <a:ext cx="8295300" cy="2488500"/>
          </a:xfrm>
          <a:prstGeom prst="rect">
            <a:avLst/>
          </a:prstGeom>
          <a:solidFill>
            <a:srgbClr val="000001">
              <a:alpha val="74509"/>
            </a:srgbClr>
          </a:solidFill>
          <a:ln>
            <a:noFill/>
          </a:ln>
          <a:effectLst>
            <a:outerShdw blurRad="50800" dist="12700" dir="5400000" algn="ctr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3995636" y="3246865"/>
            <a:ext cx="80976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it-IT" sz="4000" dirty="0">
                <a:solidFill>
                  <a:srgbClr val="FFFFFF"/>
                </a:solidFill>
              </a:rPr>
              <a:t>METODI DEL CALCOLO SCIENTIFICO – RISOLUZIONE DI SISTEMI LINEARI TRAMITE METODI ITERATIVI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4309349" y="4779312"/>
            <a:ext cx="75018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>
                <a:solidFill>
                  <a:srgbClr val="FFFFFF"/>
                </a:solidFill>
              </a:rPr>
              <a:t>Volpato Mattia				Matricola 866316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it-IT" dirty="0">
                <a:solidFill>
                  <a:srgbClr val="FFFFFF"/>
                </a:solidFill>
              </a:rPr>
              <a:t>Andreotti Stefano				Matricola 851596</a:t>
            </a:r>
            <a:endParaRPr dirty="0"/>
          </a:p>
        </p:txBody>
      </p:sp>
      <p:cxnSp>
        <p:nvCxnSpPr>
          <p:cNvPr id="102" name="Google Shape;102;p1"/>
          <p:cNvCxnSpPr/>
          <p:nvPr/>
        </p:nvCxnSpPr>
        <p:spPr>
          <a:xfrm>
            <a:off x="4309349" y="4666480"/>
            <a:ext cx="6832500" cy="0"/>
          </a:xfrm>
          <a:prstGeom prst="straightConnector1">
            <a:avLst/>
          </a:prstGeom>
          <a:noFill/>
          <a:ln w="22225" cap="flat" cmpd="sng">
            <a:solidFill>
              <a:srgbClr val="4AC4E3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rgbClr val="000000">
                <a:alpha val="49019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786463883_0_61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" name="Google Shape;202;g2e786463883_0_61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g2e786463883_0_61"/>
          <p:cNvSpPr txBox="1">
            <a:spLocks noGrp="1"/>
          </p:cNvSpPr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RISULTATI SPA1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4" name="Google Shape;204;g2e786463883_0_61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5" name="Google Shape;205;g2e786463883_0_61" title="spa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2475" y="4711100"/>
            <a:ext cx="2016500" cy="20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e786463883_0_61" title="spa1_iteration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13" y="184913"/>
            <a:ext cx="5610225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e786463883_0_61" title="spa1_tim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700" y="184913"/>
            <a:ext cx="52768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BA9087-B650-11F0-EC4C-F38BE6DF75AB}"/>
              </a:ext>
            </a:extLst>
          </p:cNvPr>
          <p:cNvSpPr txBox="1"/>
          <p:nvPr/>
        </p:nvSpPr>
        <p:spPr>
          <a:xfrm>
            <a:off x="752200" y="4711100"/>
            <a:ext cx="8576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Correlazione tra numero di iterazioni e tempi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786463883_0_76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g2e786463883_0_76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g2e786463883_0_76"/>
          <p:cNvSpPr txBox="1">
            <a:spLocks noGrp="1"/>
          </p:cNvSpPr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RISULTATI SPA2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6" name="Google Shape;216;g2e786463883_0_76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7" name="Google Shape;217;g2e786463883_0_76"/>
          <p:cNvPicPr preferRelativeResize="0"/>
          <p:nvPr/>
        </p:nvPicPr>
        <p:blipFill rotWithShape="1">
          <a:blip r:embed="rId3">
            <a:alphaModFix/>
          </a:blip>
          <a:srcRect l="406" r="396"/>
          <a:stretch/>
        </p:blipFill>
        <p:spPr>
          <a:xfrm>
            <a:off x="10022475" y="4711100"/>
            <a:ext cx="2016499" cy="20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e786463883_0_76"/>
          <p:cNvPicPr preferRelativeResize="0"/>
          <p:nvPr/>
        </p:nvPicPr>
        <p:blipFill rotWithShape="1">
          <a:blip r:embed="rId4">
            <a:alphaModFix/>
          </a:blip>
          <a:srcRect t="768" b="758"/>
          <a:stretch/>
        </p:blipFill>
        <p:spPr>
          <a:xfrm>
            <a:off x="153613" y="184913"/>
            <a:ext cx="5610225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e786463883_0_76"/>
          <p:cNvPicPr preferRelativeResize="0"/>
          <p:nvPr/>
        </p:nvPicPr>
        <p:blipFill rotWithShape="1">
          <a:blip r:embed="rId5">
            <a:alphaModFix/>
          </a:blip>
          <a:srcRect l="709" r="709"/>
          <a:stretch/>
        </p:blipFill>
        <p:spPr>
          <a:xfrm>
            <a:off x="6531700" y="184913"/>
            <a:ext cx="52768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05DB2B-9DB3-3920-FBD2-408A0EF8055B}"/>
              </a:ext>
            </a:extLst>
          </p:cNvPr>
          <p:cNvSpPr txBox="1"/>
          <p:nvPr/>
        </p:nvSpPr>
        <p:spPr>
          <a:xfrm>
            <a:off x="752200" y="4711100"/>
            <a:ext cx="8576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Correlazione tra numero di iterazioni e tempi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786463883_0_87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g2e786463883_0_87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g2e786463883_0_87"/>
          <p:cNvSpPr txBox="1">
            <a:spLocks noGrp="1"/>
          </p:cNvSpPr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RISULTATI VEM1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8" name="Google Shape;228;g2e786463883_0_87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9" name="Google Shape;229;g2e786463883_0_87"/>
          <p:cNvPicPr preferRelativeResize="0"/>
          <p:nvPr/>
        </p:nvPicPr>
        <p:blipFill rotWithShape="1">
          <a:blip r:embed="rId3">
            <a:alphaModFix/>
          </a:blip>
          <a:srcRect l="406" r="396"/>
          <a:stretch/>
        </p:blipFill>
        <p:spPr>
          <a:xfrm>
            <a:off x="10022475" y="4711100"/>
            <a:ext cx="2016499" cy="20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e786463883_0_87"/>
          <p:cNvPicPr preferRelativeResize="0"/>
          <p:nvPr/>
        </p:nvPicPr>
        <p:blipFill rotWithShape="1">
          <a:blip r:embed="rId4">
            <a:alphaModFix/>
          </a:blip>
          <a:srcRect t="768" b="758"/>
          <a:stretch/>
        </p:blipFill>
        <p:spPr>
          <a:xfrm>
            <a:off x="153614" y="184914"/>
            <a:ext cx="5276850" cy="404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e786463883_0_87"/>
          <p:cNvPicPr preferRelativeResize="0"/>
          <p:nvPr/>
        </p:nvPicPr>
        <p:blipFill rotWithShape="1">
          <a:blip r:embed="rId5">
            <a:alphaModFix/>
          </a:blip>
          <a:srcRect l="709" r="709"/>
          <a:stretch/>
        </p:blipFill>
        <p:spPr>
          <a:xfrm>
            <a:off x="6531700" y="184914"/>
            <a:ext cx="4876529" cy="404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5E6EC-8A08-9191-43BF-772B2E16CD3B}"/>
              </a:ext>
            </a:extLst>
          </p:cNvPr>
          <p:cNvSpPr txBox="1"/>
          <p:nvPr/>
        </p:nvSpPr>
        <p:spPr>
          <a:xfrm>
            <a:off x="359229" y="4408714"/>
            <a:ext cx="926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Scarsa dipendenza tra numero di iterazioni e tempi</a:t>
            </a:r>
          </a:p>
          <a:p>
            <a:pPr marL="285750" lvl="4" indent="-285750">
              <a:buFont typeface="Wingdings" panose="05000000000000000000" pitchFamily="2" charset="2"/>
              <a:buChar char="Ø"/>
            </a:pPr>
            <a:r>
              <a:rPr lang="it-IT" dirty="0"/>
              <a:t>Forte </a:t>
            </a:r>
            <a:r>
              <a:rPr lang="it-IT" dirty="0" err="1"/>
              <a:t>sparsità</a:t>
            </a:r>
            <a:r>
              <a:rPr lang="it-IT" dirty="0"/>
              <a:t> delle matrici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786463883_0_87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g2e786463883_0_87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g2e786463883_0_87"/>
          <p:cNvSpPr txBox="1">
            <a:spLocks noGrp="1"/>
          </p:cNvSpPr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rgbClr val="FFFFFF"/>
                </a:solidFill>
              </a:rPr>
              <a:t>RISULTATI VEM2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28" name="Google Shape;228;g2e786463883_0_87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9" name="Google Shape;229;g2e786463883_0_87"/>
          <p:cNvPicPr preferRelativeResize="0"/>
          <p:nvPr/>
        </p:nvPicPr>
        <p:blipFill rotWithShape="1">
          <a:blip r:embed="rId3">
            <a:alphaModFix/>
          </a:blip>
          <a:srcRect l="406" r="396"/>
          <a:stretch/>
        </p:blipFill>
        <p:spPr>
          <a:xfrm>
            <a:off x="10022475" y="4711100"/>
            <a:ext cx="2016499" cy="20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e786463883_0_87"/>
          <p:cNvPicPr preferRelativeResize="0"/>
          <p:nvPr/>
        </p:nvPicPr>
        <p:blipFill rotWithShape="1">
          <a:blip r:embed="rId4"/>
          <a:srcRect t="780" b="780"/>
          <a:stretch/>
        </p:blipFill>
        <p:spPr>
          <a:xfrm>
            <a:off x="153614" y="184914"/>
            <a:ext cx="5276850" cy="404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e786463883_0_87"/>
          <p:cNvPicPr preferRelativeResize="0"/>
          <p:nvPr/>
        </p:nvPicPr>
        <p:blipFill rotWithShape="1">
          <a:blip r:embed="rId5"/>
          <a:srcRect l="80" r="80"/>
          <a:stretch/>
        </p:blipFill>
        <p:spPr>
          <a:xfrm>
            <a:off x="6531700" y="184914"/>
            <a:ext cx="4876529" cy="404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5E6EC-8A08-9191-43BF-772B2E16CD3B}"/>
              </a:ext>
            </a:extLst>
          </p:cNvPr>
          <p:cNvSpPr txBox="1"/>
          <p:nvPr/>
        </p:nvSpPr>
        <p:spPr>
          <a:xfrm>
            <a:off x="359229" y="4408714"/>
            <a:ext cx="926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Scarsa dipendenza tra numero di iterazioni e tempi</a:t>
            </a:r>
          </a:p>
          <a:p>
            <a:pPr marL="285750" lvl="4" indent="-285750">
              <a:buFont typeface="Wingdings" panose="05000000000000000000" pitchFamily="2" charset="2"/>
              <a:buChar char="Ø"/>
            </a:pPr>
            <a:r>
              <a:rPr lang="it-IT" dirty="0"/>
              <a:t>Forte </a:t>
            </a:r>
            <a:r>
              <a:rPr lang="it-IT" dirty="0" err="1"/>
              <a:t>sparsità</a:t>
            </a:r>
            <a:r>
              <a:rPr lang="it-IT" dirty="0"/>
              <a:t> delle matrici</a:t>
            </a:r>
          </a:p>
        </p:txBody>
      </p:sp>
    </p:spTree>
    <p:extLst>
      <p:ext uri="{BB962C8B-B14F-4D97-AF65-F5344CB8AC3E}">
        <p14:creationId xmlns:p14="http://schemas.microsoft.com/office/powerpoint/2010/main" val="120084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0" y="-13800"/>
            <a:ext cx="4648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426975" y="643475"/>
            <a:ext cx="3943200" cy="55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 sz="4400" dirty="0">
                <a:solidFill>
                  <a:srgbClr val="FFFFFF"/>
                </a:solidFill>
              </a:rPr>
              <a:t>METODI IMPLEMENTATI</a:t>
            </a:r>
            <a:endParaRPr sz="4400" dirty="0">
              <a:solidFill>
                <a:srgbClr val="FFFFFF"/>
              </a:solidFill>
            </a:endParaRPr>
          </a:p>
        </p:txBody>
      </p:sp>
      <p:grpSp>
        <p:nvGrpSpPr>
          <p:cNvPr id="109" name="Google Shape;109;p2"/>
          <p:cNvGrpSpPr/>
          <p:nvPr/>
        </p:nvGrpSpPr>
        <p:grpSpPr>
          <a:xfrm>
            <a:off x="4976857" y="509469"/>
            <a:ext cx="7142460" cy="1088063"/>
            <a:chOff x="4976840" y="323688"/>
            <a:chExt cx="7142460" cy="1216800"/>
          </a:xfrm>
        </p:grpSpPr>
        <p:sp>
          <p:nvSpPr>
            <p:cNvPr id="110" name="Google Shape;110;p2"/>
            <p:cNvSpPr/>
            <p:nvPr/>
          </p:nvSpPr>
          <p:spPr>
            <a:xfrm>
              <a:off x="4976840" y="323688"/>
              <a:ext cx="7142400" cy="1216800"/>
            </a:xfrm>
            <a:prstGeom prst="roundRect">
              <a:avLst>
                <a:gd name="adj" fmla="val 16667"/>
              </a:avLst>
            </a:prstGeom>
            <a:solidFill>
              <a:srgbClr val="3B885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5084600" y="323698"/>
              <a:ext cx="70347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wentieth Century"/>
                <a:buNone/>
              </a:pPr>
              <a:r>
                <a:rPr lang="it-IT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Metodo di Jacobi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4917457" y="2086617"/>
            <a:ext cx="7142400" cy="1088063"/>
            <a:chOff x="4917440" y="2806789"/>
            <a:chExt cx="7142400" cy="1216800"/>
          </a:xfrm>
        </p:grpSpPr>
        <p:sp>
          <p:nvSpPr>
            <p:cNvPr id="113" name="Google Shape;113;p2"/>
            <p:cNvSpPr/>
            <p:nvPr/>
          </p:nvSpPr>
          <p:spPr>
            <a:xfrm>
              <a:off x="4917440" y="2806789"/>
              <a:ext cx="7142400" cy="1216800"/>
            </a:xfrm>
            <a:prstGeom prst="roundRect">
              <a:avLst>
                <a:gd name="adj" fmla="val 16667"/>
              </a:avLst>
            </a:prstGeom>
            <a:solidFill>
              <a:srgbClr val="4C967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4976850" y="2871301"/>
              <a:ext cx="70347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wentieth Century"/>
                <a:buNone/>
              </a:pPr>
              <a:r>
                <a:rPr lang="it-IT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Metodo di Gauss-Seidel</a:t>
              </a:r>
              <a:endPara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4917457" y="3663695"/>
            <a:ext cx="7142400" cy="1088063"/>
            <a:chOff x="4917440" y="4210789"/>
            <a:chExt cx="7142400" cy="1216800"/>
          </a:xfrm>
        </p:grpSpPr>
        <p:sp>
          <p:nvSpPr>
            <p:cNvPr id="116" name="Google Shape;116;p2"/>
            <p:cNvSpPr/>
            <p:nvPr/>
          </p:nvSpPr>
          <p:spPr>
            <a:xfrm>
              <a:off x="4917440" y="4210789"/>
              <a:ext cx="7142400" cy="1216800"/>
            </a:xfrm>
            <a:prstGeom prst="roundRect">
              <a:avLst>
                <a:gd name="adj" fmla="val 16667"/>
              </a:avLst>
            </a:prstGeom>
            <a:solidFill>
              <a:srgbClr val="60A29E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4976850" y="4275299"/>
              <a:ext cx="6956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wentieth Century"/>
                <a:buNone/>
              </a:pPr>
              <a:r>
                <a:rPr lang="it-IT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Metodo del gradiente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4976857" y="5240772"/>
            <a:ext cx="7142400" cy="1088063"/>
            <a:chOff x="4976840" y="5614789"/>
            <a:chExt cx="7142400" cy="1216800"/>
          </a:xfrm>
        </p:grpSpPr>
        <p:sp>
          <p:nvSpPr>
            <p:cNvPr id="119" name="Google Shape;119;p2"/>
            <p:cNvSpPr/>
            <p:nvPr/>
          </p:nvSpPr>
          <p:spPr>
            <a:xfrm>
              <a:off x="4976840" y="5614789"/>
              <a:ext cx="7142400" cy="1216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5070000" y="5674199"/>
              <a:ext cx="6956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wentieth Century"/>
                <a:buNone/>
              </a:pPr>
              <a:r>
                <a:rPr lang="it-IT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Metodo del gradiente coniugato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86463883_0_13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" name="Google Shape;127;g2e786463883_0_13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g2e786463883_0_13"/>
          <p:cNvSpPr txBox="1">
            <a:spLocks noGrp="1"/>
          </p:cNvSpPr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rgbClr val="FFFFFF"/>
                </a:solidFill>
              </a:rPr>
              <a:t>ANALISI MATRICI – 1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29" name="Google Shape;129;g2e786463883_0_13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g2e786463883_0_13"/>
          <p:cNvSpPr txBox="1"/>
          <p:nvPr/>
        </p:nvSpPr>
        <p:spPr>
          <a:xfrm>
            <a:off x="957913" y="3900450"/>
            <a:ext cx="3947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spa1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Dimensione 1000x1000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Entrate non zero: 182264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Indice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 </a:t>
            </a:r>
            <a:r>
              <a:rPr lang="it-IT" sz="2000" i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sparsità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18.23%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1" name="Google Shape;131;g2e786463883_0_13" title="spa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25" y="76950"/>
            <a:ext cx="3793675" cy="38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e786463883_0_13" title="spa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125" y="92400"/>
            <a:ext cx="3793675" cy="378983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e786463883_0_13"/>
          <p:cNvSpPr txBox="1"/>
          <p:nvPr/>
        </p:nvSpPr>
        <p:spPr>
          <a:xfrm>
            <a:off x="7582113" y="3900450"/>
            <a:ext cx="3947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spa2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Dimensione 3000x3000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Entrate non zero: 161738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Indice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 </a:t>
            </a:r>
            <a:r>
              <a:rPr lang="it-IT" sz="2000" i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sparsità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18.13%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786463883_0_28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g2e786463883_0_28"/>
          <p:cNvSpPr/>
          <p:nvPr/>
        </p:nvSpPr>
        <p:spPr>
          <a:xfrm>
            <a:off x="0" y="5299619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g2e786463883_0_28"/>
          <p:cNvSpPr txBox="1">
            <a:spLocks noGrp="1"/>
          </p:cNvSpPr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rgbClr val="FFFFFF"/>
                </a:solidFill>
              </a:rPr>
              <a:t>ANALISI MATRICI – 2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42" name="Google Shape;142;g2e786463883_0_28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e786463883_0_28"/>
          <p:cNvSpPr txBox="1"/>
          <p:nvPr/>
        </p:nvSpPr>
        <p:spPr>
          <a:xfrm>
            <a:off x="957913" y="3900450"/>
            <a:ext cx="3947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vem1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Dimensione 1681x1681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Entrate non zero: 13385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Indice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 </a:t>
            </a:r>
            <a:r>
              <a:rPr lang="it-IT" sz="2000" i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sparsità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0.47%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4" name="Google Shape;144;g2e786463883_0_28"/>
          <p:cNvPicPr preferRelativeResize="0"/>
          <p:nvPr/>
        </p:nvPicPr>
        <p:blipFill rotWithShape="1">
          <a:blip r:embed="rId3">
            <a:alphaModFix/>
          </a:blip>
          <a:srcRect l="406" r="396"/>
          <a:stretch/>
        </p:blipFill>
        <p:spPr>
          <a:xfrm>
            <a:off x="957925" y="76950"/>
            <a:ext cx="3793675" cy="38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e786463883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2125" y="92400"/>
            <a:ext cx="3793675" cy="3789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e786463883_0_28"/>
          <p:cNvSpPr txBox="1"/>
          <p:nvPr/>
        </p:nvSpPr>
        <p:spPr>
          <a:xfrm>
            <a:off x="7582113" y="3900450"/>
            <a:ext cx="3947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vem2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Dimensione 2601x2601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Entrate non zero: 21225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Indice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 </a:t>
            </a:r>
            <a:r>
              <a:rPr lang="it-IT" sz="2000" i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sparsità</a:t>
            </a:r>
            <a:r>
              <a:rPr lang="it-IT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0.31%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786463883_0_110"/>
          <p:cNvSpPr/>
          <p:nvPr/>
        </p:nvSpPr>
        <p:spPr>
          <a:xfrm>
            <a:off x="8586600" y="0"/>
            <a:ext cx="3605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" name="Google Shape;152;g2e786463883_0_110"/>
          <p:cNvSpPr txBox="1">
            <a:spLocks noGrp="1"/>
          </p:cNvSpPr>
          <p:nvPr>
            <p:ph type="title"/>
          </p:nvPr>
        </p:nvSpPr>
        <p:spPr>
          <a:xfrm>
            <a:off x="8806543" y="643475"/>
            <a:ext cx="3087132" cy="55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Twentieth Century"/>
              <a:buNone/>
            </a:pPr>
            <a:r>
              <a:rPr lang="it-IT" sz="4000" dirty="0">
                <a:solidFill>
                  <a:srgbClr val="FFFFFF"/>
                </a:solidFill>
              </a:rPr>
              <a:t>STRUTTURA RISOLUTIVA</a:t>
            </a:r>
            <a:endParaRPr sz="4000" dirty="0">
              <a:solidFill>
                <a:srgbClr val="FFFFFF"/>
              </a:solidFill>
            </a:endParaRPr>
          </a:p>
        </p:txBody>
      </p:sp>
      <p:pic>
        <p:nvPicPr>
          <p:cNvPr id="153" name="Google Shape;153;g2e786463883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57" y="713478"/>
            <a:ext cx="6764354" cy="291615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e786463883_0_110"/>
          <p:cNvSpPr txBox="1"/>
          <p:nvPr/>
        </p:nvSpPr>
        <p:spPr>
          <a:xfrm>
            <a:off x="676000" y="3673925"/>
            <a:ext cx="6417000" cy="25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sz="22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Condizione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 </a:t>
            </a:r>
            <a:r>
              <a:rPr lang="it-IT" sz="22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terminazione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Ogni </a:t>
            </a:r>
            <a:r>
              <a:rPr lang="it-IT" sz="22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metodo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implementa in modo differente l’update del </a:t>
            </a:r>
            <a:r>
              <a:rPr lang="it-IT" sz="22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vettore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t-IT" sz="22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soluzione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t-IT" sz="2200" b="1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sz="2200" b="1" i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5" name="Google Shape;155;g2e786463883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062" y="4048418"/>
            <a:ext cx="1352023" cy="5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786463883_0_40"/>
          <p:cNvSpPr/>
          <p:nvPr/>
        </p:nvSpPr>
        <p:spPr>
          <a:xfrm>
            <a:off x="0" y="0"/>
            <a:ext cx="3605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g2e786463883_0_40"/>
          <p:cNvSpPr txBox="1">
            <a:spLocks noGrp="1"/>
          </p:cNvSpPr>
          <p:nvPr>
            <p:ph type="title"/>
          </p:nvPr>
        </p:nvSpPr>
        <p:spPr>
          <a:xfrm>
            <a:off x="499100" y="643479"/>
            <a:ext cx="2649300" cy="5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Twentieth Century"/>
              <a:buNone/>
            </a:pPr>
            <a:r>
              <a:rPr lang="it-IT" sz="4600">
                <a:solidFill>
                  <a:srgbClr val="FFFFFF"/>
                </a:solidFill>
              </a:rPr>
              <a:t>METODO DI JACOBI</a:t>
            </a:r>
            <a:endParaRPr sz="4600">
              <a:solidFill>
                <a:srgbClr val="FFFFFF"/>
              </a:solidFill>
            </a:endParaRPr>
          </a:p>
        </p:txBody>
      </p:sp>
      <p:pic>
        <p:nvPicPr>
          <p:cNvPr id="162" name="Google Shape;162;g2e786463883_0_40" title="jacobi_itera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650" y="162200"/>
            <a:ext cx="4271551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e786463883_0_40" title="jacobi_ti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318" y="3365025"/>
            <a:ext cx="4242082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e786463883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812" y="4167800"/>
            <a:ext cx="2059587" cy="7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e786463883_0_40"/>
          <p:cNvSpPr txBox="1"/>
          <p:nvPr/>
        </p:nvSpPr>
        <p:spPr>
          <a:xfrm>
            <a:off x="4036425" y="3624950"/>
            <a:ext cx="3223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Regola di aggiornamento: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/>
          <p:nvPr/>
        </p:nvSpPr>
        <p:spPr>
          <a:xfrm>
            <a:off x="0" y="0"/>
            <a:ext cx="3605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3"/>
          <p:cNvSpPr txBox="1">
            <a:spLocks noGrp="1"/>
          </p:cNvSpPr>
          <p:nvPr>
            <p:ph type="title"/>
          </p:nvPr>
        </p:nvSpPr>
        <p:spPr>
          <a:xfrm>
            <a:off x="499099" y="643467"/>
            <a:ext cx="2649300" cy="55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Twentieth Century"/>
              <a:buNone/>
            </a:pPr>
            <a:r>
              <a:rPr lang="it-IT" sz="4600">
                <a:solidFill>
                  <a:srgbClr val="FFFFFF"/>
                </a:solidFill>
              </a:rPr>
              <a:t>METODO DI GAUSS - SEIDEL</a:t>
            </a:r>
            <a:endParaRPr sz="4600">
              <a:solidFill>
                <a:srgbClr val="FFFFFF"/>
              </a:solidFill>
            </a:endParaRPr>
          </a:p>
        </p:txBody>
      </p:sp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8650" y="162200"/>
            <a:ext cx="4271551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4">
            <a:alphaModFix/>
          </a:blip>
          <a:srcRect t="436" b="436"/>
          <a:stretch/>
        </p:blipFill>
        <p:spPr>
          <a:xfrm>
            <a:off x="7783318" y="3365025"/>
            <a:ext cx="4242082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029" y="4135601"/>
            <a:ext cx="3940660" cy="92197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 txBox="1"/>
          <p:nvPr/>
        </p:nvSpPr>
        <p:spPr>
          <a:xfrm>
            <a:off x="4036425" y="3624950"/>
            <a:ext cx="3223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Regola di aggiornamento: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786463883_0_47"/>
          <p:cNvSpPr/>
          <p:nvPr/>
        </p:nvSpPr>
        <p:spPr>
          <a:xfrm>
            <a:off x="8586600" y="0"/>
            <a:ext cx="3605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g2e786463883_0_47"/>
          <p:cNvSpPr txBox="1">
            <a:spLocks noGrp="1"/>
          </p:cNvSpPr>
          <p:nvPr>
            <p:ph type="title"/>
          </p:nvPr>
        </p:nvSpPr>
        <p:spPr>
          <a:xfrm>
            <a:off x="8763000" y="643467"/>
            <a:ext cx="3156857" cy="55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Twentieth Century"/>
              <a:buNone/>
            </a:pPr>
            <a:r>
              <a:rPr lang="it-IT" sz="4600" dirty="0">
                <a:solidFill>
                  <a:srgbClr val="FFFFFF"/>
                </a:solidFill>
              </a:rPr>
              <a:t>METODO DEL GRADIENTE</a:t>
            </a:r>
            <a:endParaRPr sz="4600" dirty="0">
              <a:solidFill>
                <a:srgbClr val="FFFFFF"/>
              </a:solidFill>
            </a:endParaRPr>
          </a:p>
        </p:txBody>
      </p:sp>
      <p:pic>
        <p:nvPicPr>
          <p:cNvPr id="182" name="Google Shape;182;g2e786463883_0_47"/>
          <p:cNvPicPr preferRelativeResize="0"/>
          <p:nvPr/>
        </p:nvPicPr>
        <p:blipFill rotWithShape="1">
          <a:blip r:embed="rId3">
            <a:alphaModFix/>
          </a:blip>
          <a:srcRect l="768" r="758"/>
          <a:stretch/>
        </p:blipFill>
        <p:spPr>
          <a:xfrm>
            <a:off x="141575" y="152400"/>
            <a:ext cx="4271552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e786463883_0_47"/>
          <p:cNvPicPr preferRelativeResize="0"/>
          <p:nvPr/>
        </p:nvPicPr>
        <p:blipFill rotWithShape="1">
          <a:blip r:embed="rId4">
            <a:alphaModFix/>
          </a:blip>
          <a:srcRect t="1219" b="1209"/>
          <a:stretch/>
        </p:blipFill>
        <p:spPr>
          <a:xfrm>
            <a:off x="3974955" y="3345425"/>
            <a:ext cx="4242081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e786463883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340" y="4177600"/>
            <a:ext cx="1907173" cy="1559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e786463883_0_47"/>
          <p:cNvSpPr txBox="1"/>
          <p:nvPr/>
        </p:nvSpPr>
        <p:spPr>
          <a:xfrm>
            <a:off x="455025" y="3624950"/>
            <a:ext cx="3223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Regola di aggiornamento: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786463883_0_54"/>
          <p:cNvSpPr/>
          <p:nvPr/>
        </p:nvSpPr>
        <p:spPr>
          <a:xfrm>
            <a:off x="8586600" y="0"/>
            <a:ext cx="3605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g2e786463883_0_54"/>
          <p:cNvSpPr txBox="1">
            <a:spLocks noGrp="1"/>
          </p:cNvSpPr>
          <p:nvPr>
            <p:ph type="title"/>
          </p:nvPr>
        </p:nvSpPr>
        <p:spPr>
          <a:xfrm>
            <a:off x="8871857" y="643467"/>
            <a:ext cx="3178560" cy="55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Twentieth Century"/>
              <a:buNone/>
            </a:pPr>
            <a:r>
              <a:rPr lang="it-IT" sz="4600" dirty="0">
                <a:solidFill>
                  <a:srgbClr val="FFFFFF"/>
                </a:solidFill>
              </a:rPr>
              <a:t>METODO DEL GRADIENTE CONIUGATO</a:t>
            </a:r>
            <a:endParaRPr sz="4600" dirty="0">
              <a:solidFill>
                <a:srgbClr val="FFFFFF"/>
              </a:solidFill>
            </a:endParaRPr>
          </a:p>
        </p:txBody>
      </p:sp>
      <p:pic>
        <p:nvPicPr>
          <p:cNvPr id="192" name="Google Shape;192;g2e786463883_0_54"/>
          <p:cNvPicPr preferRelativeResize="0"/>
          <p:nvPr/>
        </p:nvPicPr>
        <p:blipFill rotWithShape="1">
          <a:blip r:embed="rId3">
            <a:alphaModFix/>
          </a:blip>
          <a:srcRect t="777" b="777"/>
          <a:stretch/>
        </p:blipFill>
        <p:spPr>
          <a:xfrm>
            <a:off x="141575" y="152400"/>
            <a:ext cx="4271551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e786463883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4955" y="3345425"/>
            <a:ext cx="4242082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e786463883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54" y="4177600"/>
            <a:ext cx="2462345" cy="2036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e786463883_0_54"/>
          <p:cNvSpPr txBox="1"/>
          <p:nvPr/>
        </p:nvSpPr>
        <p:spPr>
          <a:xfrm>
            <a:off x="455025" y="3624950"/>
            <a:ext cx="3223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Regola di aggiornamento: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56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Twentieth Century</vt:lpstr>
      <vt:lpstr>Wingdings</vt:lpstr>
      <vt:lpstr>Integrale</vt:lpstr>
      <vt:lpstr>METODI DEL CALCOLO SCIENTIFICO – RISOLUZIONE DI SISTEMI LINEARI TRAMITE METODI ITERATIVI</vt:lpstr>
      <vt:lpstr>METODI IMPLEMENTATI</vt:lpstr>
      <vt:lpstr>ANALISI MATRICI – 1 </vt:lpstr>
      <vt:lpstr>ANALISI MATRICI – 2 </vt:lpstr>
      <vt:lpstr>STRUTTURA RISOLUTIVA</vt:lpstr>
      <vt:lpstr>METODO DI JACOBI</vt:lpstr>
      <vt:lpstr>METODO DI GAUSS - SEIDEL</vt:lpstr>
      <vt:lpstr>METODO DEL GRADIENTE</vt:lpstr>
      <vt:lpstr>METODO DEL GRADIENTE CONIUGATO</vt:lpstr>
      <vt:lpstr>RISULTATI SPA1</vt:lpstr>
      <vt:lpstr>RISULTATI SPA2</vt:lpstr>
      <vt:lpstr>RISULTATI VEM1</vt:lpstr>
      <vt:lpstr>RISULTATI VEM2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m.volpato4@campus.unimib.it</cp:lastModifiedBy>
  <cp:revision>1</cp:revision>
  <dcterms:modified xsi:type="dcterms:W3CDTF">2024-06-22T11:23:35Z</dcterms:modified>
</cp:coreProperties>
</file>