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[14_Shimul Bapari_office29.xlsx]Plant nameNutrient!PivotTable12</c:name>
    <c:fmtId val="7"/>
  </c:pivotSource>
  <c:chart>
    <c:autoTitleDeleted val="1"/>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a:noFill/>
          </a:ln>
          <a:effectLst/>
        </c:spPr>
        <c:marker>
          <c:symbol val="none"/>
        </c:marker>
        <c:dLbl>
          <c:idx val="0"/>
          <c:spPr>
            <a:solidFill>
              <a:srgbClr val="5B9BD5">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a:noFill/>
          </a:ln>
          <a:effectLst/>
        </c:spPr>
        <c:marker>
          <c:symbol val="none"/>
        </c:marker>
        <c:dLbl>
          <c:idx val="0"/>
          <c:spPr>
            <a:solidFill>
              <a:srgbClr val="5B9BD5">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a:noFill/>
          </a:ln>
          <a:effectLst/>
        </c:spPr>
        <c:marker>
          <c:symbol val="none"/>
        </c:marker>
        <c:dLbl>
          <c:idx val="0"/>
          <c:spPr>
            <a:solidFill>
              <a:srgbClr val="5B9BD5">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'Plant nameNutrient'!$C$7</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'Plant nameNutrient'!$B$8:$B$17</c:f>
              <c:strCache>
                <c:ptCount val="9"/>
                <c:pt idx="0">
                  <c:v>Barley</c:v>
                </c:pt>
                <c:pt idx="1">
                  <c:v>Corn</c:v>
                </c:pt>
                <c:pt idx="2">
                  <c:v>Ground nut</c:v>
                </c:pt>
                <c:pt idx="3">
                  <c:v>Maize</c:v>
                </c:pt>
                <c:pt idx="4">
                  <c:v>Mustard</c:v>
                </c:pt>
                <c:pt idx="5">
                  <c:v>Rice</c:v>
                </c:pt>
                <c:pt idx="6">
                  <c:v>Sugarcane</c:v>
                </c:pt>
                <c:pt idx="7">
                  <c:v>Tomato</c:v>
                </c:pt>
                <c:pt idx="8">
                  <c:v>Wheat</c:v>
                </c:pt>
              </c:strCache>
            </c:strRef>
          </c:cat>
          <c:val>
            <c:numRef>
              <c:f>'Plant nameNutrient'!$C$8:$C$17</c:f>
              <c:numCache>
                <c:formatCode>General</c:formatCode>
                <c:ptCount val="9"/>
                <c:pt idx="0">
                  <c:v>96</c:v>
                </c:pt>
                <c:pt idx="1">
                  <c:v>79</c:v>
                </c:pt>
                <c:pt idx="2">
                  <c:v>100</c:v>
                </c:pt>
                <c:pt idx="3">
                  <c:v>102</c:v>
                </c:pt>
                <c:pt idx="4">
                  <c:v>100</c:v>
                </c:pt>
                <c:pt idx="5">
                  <c:v>84</c:v>
                </c:pt>
                <c:pt idx="6">
                  <c:v>108</c:v>
                </c:pt>
                <c:pt idx="7">
                  <c:v>95</c:v>
                </c:pt>
                <c:pt idx="8">
                  <c:v>83</c:v>
                </c:pt>
              </c:numCache>
            </c:numRef>
          </c:val>
          <c:extLst>
            <c:ext xmlns:c16="http://schemas.microsoft.com/office/drawing/2014/chart" uri="{C3380CC4-5D6E-409C-BE32-E72D297353CC}">
              <c16:uniqueId val="{00000000-C20F-450D-B4BB-F08DB11213A9}"/>
            </c:ext>
          </c:extLst>
        </c:ser>
        <c:dLbls>
          <c:showLegendKey val="0"/>
          <c:showVal val="0"/>
          <c:showCatName val="0"/>
          <c:showSerName val="0"/>
          <c:showPercent val="0"/>
          <c:showBubbleSize val="0"/>
        </c:dLbls>
        <c:gapWidth val="355"/>
        <c:overlap val="-70"/>
        <c:axId val="1073042111"/>
        <c:axId val="1073054175"/>
      </c:barChart>
      <c:catAx>
        <c:axId val="107304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3054175"/>
        <c:crosses val="autoZero"/>
        <c:auto val="1"/>
        <c:lblAlgn val="ctr"/>
        <c:lblOffset val="100"/>
        <c:noMultiLvlLbl val="0"/>
      </c:catAx>
      <c:valAx>
        <c:axId val="1073054175"/>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3042111"/>
        <c:crosses val="autoZero"/>
        <c:crossBetween val="between"/>
      </c:valAx>
      <c:spPr>
        <a:noFill/>
        <a:ln>
          <a:solidFill>
            <a:schemeClr val="accent1">
              <a:lumMod val="50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[14_Shimul Bapari_office29.xlsx]Plant micronutrient !PivotTable1</c:name>
    <c:fmtId val="18"/>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'Plant micronutrient '!$D$6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'Plant micronutrient '!$C$7:$C$16</c:f>
              <c:strCache>
                <c:ptCount val="9"/>
                <c:pt idx="0">
                  <c:v>Barley</c:v>
                </c:pt>
                <c:pt idx="1">
                  <c:v>Corn</c:v>
                </c:pt>
                <c:pt idx="2">
                  <c:v>Ground nut</c:v>
                </c:pt>
                <c:pt idx="3">
                  <c:v>Maize</c:v>
                </c:pt>
                <c:pt idx="4">
                  <c:v>Mustard</c:v>
                </c:pt>
                <c:pt idx="5">
                  <c:v>Rice</c:v>
                </c:pt>
                <c:pt idx="6">
                  <c:v>Sugarcane</c:v>
                </c:pt>
                <c:pt idx="7">
                  <c:v>Tomato</c:v>
                </c:pt>
                <c:pt idx="8">
                  <c:v>Wheat</c:v>
                </c:pt>
              </c:strCache>
            </c:strRef>
          </c:cat>
          <c:val>
            <c:numRef>
              <c:f>'Plant micronutrient '!$D$7:$D$16</c:f>
              <c:numCache>
                <c:formatCode>General</c:formatCode>
                <c:ptCount val="9"/>
                <c:pt idx="0">
                  <c:v>7</c:v>
                </c:pt>
                <c:pt idx="1">
                  <c:v>5</c:v>
                </c:pt>
                <c:pt idx="2">
                  <c:v>9</c:v>
                </c:pt>
                <c:pt idx="3">
                  <c:v>6</c:v>
                </c:pt>
                <c:pt idx="4">
                  <c:v>8</c:v>
                </c:pt>
                <c:pt idx="5">
                  <c:v>3</c:v>
                </c:pt>
                <c:pt idx="6">
                  <c:v>4</c:v>
                </c:pt>
                <c:pt idx="7">
                  <c:v>11</c:v>
                </c:pt>
                <c:pt idx="8">
                  <c:v>7</c:v>
                </c:pt>
              </c:numCache>
            </c:numRef>
          </c:val>
          <c:extLst>
            <c:ext xmlns:c16="http://schemas.microsoft.com/office/drawing/2014/chart" uri="{C3380CC4-5D6E-409C-BE32-E72D297353CC}">
              <c16:uniqueId val="{00000000-70EE-4B55-A22F-CDC171B104CE}"/>
            </c:ext>
          </c:extLst>
        </c:ser>
        <c:dLbls>
          <c:showLegendKey val="0"/>
          <c:showVal val="0"/>
          <c:showCatName val="0"/>
          <c:showSerName val="0"/>
          <c:showPercent val="0"/>
          <c:showBubbleSize val="0"/>
        </c:dLbls>
        <c:gapWidth val="100"/>
        <c:overlap val="-24"/>
        <c:axId val="333471632"/>
        <c:axId val="333472048"/>
      </c:barChart>
      <c:catAx>
        <c:axId val="3334716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33472048"/>
        <c:crosses val="autoZero"/>
        <c:auto val="1"/>
        <c:lblAlgn val="ctr"/>
        <c:lblOffset val="100"/>
        <c:noMultiLvlLbl val="0"/>
      </c:catAx>
      <c:valAx>
        <c:axId val="3334720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33471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DAB2-E152-40FF-9635-4A6E8B04F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669E27-6C30-49BE-987D-084BF09BB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27B036-8673-4E11-B6B0-90182C588186}"/>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a:extLst>
              <a:ext uri="{FF2B5EF4-FFF2-40B4-BE49-F238E27FC236}">
                <a16:creationId xmlns:a16="http://schemas.microsoft.com/office/drawing/2014/main" id="{A4119172-C6C3-46D7-8252-B29C6B21E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90264-D073-4C16-A994-71C8102D603D}"/>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74323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45E0-5291-4E9E-95D3-550BCE4A2C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EFCA5-0346-4AA5-A4E6-38C8D7578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B5EEE-4031-4CA6-8F71-46D3858D1CB7}"/>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a:extLst>
              <a:ext uri="{FF2B5EF4-FFF2-40B4-BE49-F238E27FC236}">
                <a16:creationId xmlns:a16="http://schemas.microsoft.com/office/drawing/2014/main" id="{EC30272A-AD0F-4F0D-9745-FEBF3AD67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262C4-6C58-4A8D-8623-AAD4EE8CB52E}"/>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411159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A3F64-B3DD-4714-9D2F-D2EA020B60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6467B-9CB8-46C1-AF94-E0CBB0A46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ED836-EBB0-4932-90D0-51CF0363A1BD}"/>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a:extLst>
              <a:ext uri="{FF2B5EF4-FFF2-40B4-BE49-F238E27FC236}">
                <a16:creationId xmlns:a16="http://schemas.microsoft.com/office/drawing/2014/main" id="{12DF6C0F-AA20-4563-8603-A58610410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B316E-04EC-4BEB-B164-918A709F62CA}"/>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86393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78914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2065965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411293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D907D-6527-4FE9-9A11-1AF074C57F37}"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774837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D907D-6527-4FE9-9A11-1AF074C57F37}"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182656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900240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70391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99114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B758-0691-44C8-AA4E-D6ABE5BFD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7AC92-D579-4828-8519-13CD2E289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CAF63-C949-4947-9042-B06824818EA3}"/>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a:extLst>
              <a:ext uri="{FF2B5EF4-FFF2-40B4-BE49-F238E27FC236}">
                <a16:creationId xmlns:a16="http://schemas.microsoft.com/office/drawing/2014/main" id="{962FACAA-6BC8-4DDD-BBCC-45C678B99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56B95-E793-46DF-B2DE-60CF333260B4}"/>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6237366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AD907D-6527-4FE9-9A11-1AF074C57F37}"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2210474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AD907D-6527-4FE9-9A11-1AF074C57F37}"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481043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2935258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247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935994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2773085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3285724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1258725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93383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A998-6DF2-4481-BEEE-FB60F2A2A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49A9F9-8354-48B7-9E29-470692201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0A9ED-CFC8-4128-A0FC-71F19E0E2C8F}"/>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5" name="Footer Placeholder 4">
            <a:extLst>
              <a:ext uri="{FF2B5EF4-FFF2-40B4-BE49-F238E27FC236}">
                <a16:creationId xmlns:a16="http://schemas.microsoft.com/office/drawing/2014/main" id="{ADDDA429-B1D4-44ED-916F-3295B564B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8EF83-F2DF-407F-97D1-AB867588C4B7}"/>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178016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8CFD-8F8D-4BC9-BCA9-73CC3AEC04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846FA-DF91-4CD4-A537-243BEC726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67AC32-A57B-4AED-A425-964D848F9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4916A6-5D31-408D-8BBF-2236C27B1C4B}"/>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6" name="Footer Placeholder 5">
            <a:extLst>
              <a:ext uri="{FF2B5EF4-FFF2-40B4-BE49-F238E27FC236}">
                <a16:creationId xmlns:a16="http://schemas.microsoft.com/office/drawing/2014/main" id="{99ECB33A-A539-44F7-A59A-47BF26B89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D05E4-911D-48A1-BD81-4316B44198C3}"/>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76879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328F-79B3-41D0-8798-CBCB53647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3F6D7-4171-437E-B11E-E28CD07AB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69DDB-DAA5-41A1-BB1F-6F0A57BF8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9BD38-A3EB-498E-B85D-7CD9D7845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CE2FC-B428-4598-AFBC-A355C89B3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2B909C-2FE9-41FC-ADAE-47A2A4443CFB}"/>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8" name="Footer Placeholder 7">
            <a:extLst>
              <a:ext uri="{FF2B5EF4-FFF2-40B4-BE49-F238E27FC236}">
                <a16:creationId xmlns:a16="http://schemas.microsoft.com/office/drawing/2014/main" id="{0574574F-B3DD-4FE8-9E08-8EA0BE9C94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507E1E-0539-4AD1-A6FA-ED1A8C53D437}"/>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122258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7D1A-7A88-4B2B-B92E-CB8131C05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D4E1D-A2CD-463F-89D8-24ED816F2FC3}"/>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4" name="Footer Placeholder 3">
            <a:extLst>
              <a:ext uri="{FF2B5EF4-FFF2-40B4-BE49-F238E27FC236}">
                <a16:creationId xmlns:a16="http://schemas.microsoft.com/office/drawing/2014/main" id="{3C0938F1-20C1-44DA-B26F-F3819848B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4AD41C-DAE5-41D6-953F-E182853D6E75}"/>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139642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DC8F2-DBD8-415A-ABE7-3BA93C542347}"/>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3" name="Footer Placeholder 2">
            <a:extLst>
              <a:ext uri="{FF2B5EF4-FFF2-40B4-BE49-F238E27FC236}">
                <a16:creationId xmlns:a16="http://schemas.microsoft.com/office/drawing/2014/main" id="{BFE1BBE9-7032-47F7-8321-3E46EE98E6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7954E-7990-4F46-9D53-592EC8F4339F}"/>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139422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5F3D-DB55-4318-A44A-10B1B0A98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FDA56A-1E7C-4EAC-B797-F31485D5D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2875B-3DE5-427B-AB27-5DFAC2151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E5426-B539-4DCF-9DA7-80276A1F850A}"/>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6" name="Footer Placeholder 5">
            <a:extLst>
              <a:ext uri="{FF2B5EF4-FFF2-40B4-BE49-F238E27FC236}">
                <a16:creationId xmlns:a16="http://schemas.microsoft.com/office/drawing/2014/main" id="{5326ADE3-97B0-47A4-A0F5-2F471EFCB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F62F7-ADFF-4941-B4ED-CF788D35C2A2}"/>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87090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08BE-F220-46F8-9D29-8BB8E696E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914E8-34B0-416F-B59C-06D4FE6EC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1DDF1-BFAC-48D9-A0C7-E96B4C370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F2000-899A-44D1-BC29-195E6B730D05}"/>
              </a:ext>
            </a:extLst>
          </p:cNvPr>
          <p:cNvSpPr>
            <a:spLocks noGrp="1"/>
          </p:cNvSpPr>
          <p:nvPr>
            <p:ph type="dt" sz="half" idx="10"/>
          </p:nvPr>
        </p:nvSpPr>
        <p:spPr/>
        <p:txBody>
          <a:bodyPr/>
          <a:lstStyle/>
          <a:p>
            <a:fld id="{6DAD907D-6527-4FE9-9A11-1AF074C57F37}" type="datetimeFigureOut">
              <a:rPr lang="en-US" smtClean="0"/>
              <a:t>10/7/2024</a:t>
            </a:fld>
            <a:endParaRPr lang="en-US"/>
          </a:p>
        </p:txBody>
      </p:sp>
      <p:sp>
        <p:nvSpPr>
          <p:cNvPr id="6" name="Footer Placeholder 5">
            <a:extLst>
              <a:ext uri="{FF2B5EF4-FFF2-40B4-BE49-F238E27FC236}">
                <a16:creationId xmlns:a16="http://schemas.microsoft.com/office/drawing/2014/main" id="{506362BB-9FE8-4053-B65A-F8C624827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8A010-1805-41BA-B1B2-36D43E13E7BC}"/>
              </a:ext>
            </a:extLst>
          </p:cNvPr>
          <p:cNvSpPr>
            <a:spLocks noGrp="1"/>
          </p:cNvSpPr>
          <p:nvPr>
            <p:ph type="sldNum" sz="quarter" idx="12"/>
          </p:nvPr>
        </p:nvSpPr>
        <p:spPr/>
        <p:txBody>
          <a:bodyPr/>
          <a:lstStyle/>
          <a:p>
            <a:fld id="{A0934CE5-0A8A-42FC-ADE3-CDB51E547D9D}" type="slidenum">
              <a:rPr lang="en-US" smtClean="0"/>
              <a:t>‹#›</a:t>
            </a:fld>
            <a:endParaRPr lang="en-US"/>
          </a:p>
        </p:txBody>
      </p:sp>
    </p:spTree>
    <p:extLst>
      <p:ext uri="{BB962C8B-B14F-4D97-AF65-F5344CB8AC3E}">
        <p14:creationId xmlns:p14="http://schemas.microsoft.com/office/powerpoint/2010/main" val="27200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F32B5-119A-4ADA-B9EA-FFFA0D0F4A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48A26-C8B7-4051-B727-B1E990664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E9A39-4ADB-4EE5-84F7-9371E0B2B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D907D-6527-4FE9-9A11-1AF074C57F37}" type="datetimeFigureOut">
              <a:rPr lang="en-US" smtClean="0"/>
              <a:t>10/7/2024</a:t>
            </a:fld>
            <a:endParaRPr lang="en-US"/>
          </a:p>
        </p:txBody>
      </p:sp>
      <p:sp>
        <p:nvSpPr>
          <p:cNvPr id="5" name="Footer Placeholder 4">
            <a:extLst>
              <a:ext uri="{FF2B5EF4-FFF2-40B4-BE49-F238E27FC236}">
                <a16:creationId xmlns:a16="http://schemas.microsoft.com/office/drawing/2014/main" id="{F6EE249E-A03F-4242-9C13-EDEDB3321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0F77C-2743-468E-B847-B76E01F20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34CE5-0A8A-42FC-ADE3-CDB51E547D9D}" type="slidenum">
              <a:rPr lang="en-US" smtClean="0"/>
              <a:t>‹#›</a:t>
            </a:fld>
            <a:endParaRPr lang="en-US"/>
          </a:p>
        </p:txBody>
      </p:sp>
    </p:spTree>
    <p:extLst>
      <p:ext uri="{BB962C8B-B14F-4D97-AF65-F5344CB8AC3E}">
        <p14:creationId xmlns:p14="http://schemas.microsoft.com/office/powerpoint/2010/main" val="30033901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AD907D-6527-4FE9-9A11-1AF074C57F37}" type="datetimeFigureOut">
              <a:rPr lang="en-US" smtClean="0"/>
              <a:t>10/7/2024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934CE5-0A8A-42FC-ADE3-CDB51E547D9D}" type="slidenum">
              <a:rPr lang="en-US" smtClean="0"/>
              <a:t>‹#›</a:t>
            </a:fld>
            <a:endParaRPr lang="en-US"/>
          </a:p>
        </p:txBody>
      </p:sp>
    </p:spTree>
    <p:extLst>
      <p:ext uri="{BB962C8B-B14F-4D97-AF65-F5344CB8AC3E}">
        <p14:creationId xmlns:p14="http://schemas.microsoft.com/office/powerpoint/2010/main" val="245783695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00C2-F40B-47B7-9CB3-BAF420408E8F}"/>
              </a:ext>
            </a:extLst>
          </p:cNvPr>
          <p:cNvSpPr>
            <a:spLocks noGrp="1"/>
          </p:cNvSpPr>
          <p:nvPr>
            <p:ph type="ctrTitle"/>
          </p:nvPr>
        </p:nvSpPr>
        <p:spPr>
          <a:xfrm>
            <a:off x="1524000" y="1099335"/>
            <a:ext cx="9144000" cy="992794"/>
          </a:xfrm>
          <a:effectLst>
            <a:outerShdw blurRad="50800" dist="38100" dir="2700000" algn="tl" rotWithShape="0">
              <a:prstClr val="black">
                <a:alpha val="40000"/>
              </a:prstClr>
            </a:outerShdw>
          </a:effectLst>
        </p:spPr>
        <p:txBody>
          <a:bodyPr>
            <a:normAutofit/>
          </a:bodyPr>
          <a:lstStyle/>
          <a:p>
            <a:pPr algn="ctr"/>
            <a:r>
              <a:rPr lang="en-US" sz="4400" b="1" dirty="0">
                <a:solidFill>
                  <a:schemeClr val="tx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Plant </a:t>
            </a:r>
            <a:r>
              <a:rPr lang="en-US" sz="4400" b="1" dirty="0">
                <a:solidFill>
                  <a:schemeClr val="tx1">
                    <a:lumMod val="95000"/>
                  </a:schemeClr>
                </a:solidFill>
                <a:effectLst>
                  <a:outerShdw blurRad="50800" dist="38100" dir="2700000" algn="tl" rotWithShape="0">
                    <a:prstClr val="black">
                      <a:alpha val="40000"/>
                    </a:prstClr>
                  </a:outerShdw>
                </a:effectLst>
                <a:latin typeface="Arial Black" panose="020B0A04020102020204" pitchFamily="34" charset="0"/>
                <a:ea typeface="Calibri" panose="020F0502020204030204" pitchFamily="34" charset="0"/>
                <a:cs typeface="Times New Roman" panose="02020603050405020304" pitchFamily="18" charset="0"/>
              </a:rPr>
              <a:t>Nutrient</a:t>
            </a:r>
            <a:r>
              <a:rPr lang="en-US" sz="4400" b="1" dirty="0">
                <a:solidFill>
                  <a:schemeClr val="tx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 Uptake</a:t>
            </a:r>
            <a:endParaRPr lang="en-US" sz="13800" b="1" dirty="0">
              <a:solidFill>
                <a:schemeClr val="tx1">
                  <a:lumMod val="95000"/>
                </a:schemeClr>
              </a:solidFill>
            </a:endParaRPr>
          </a:p>
        </p:txBody>
      </p:sp>
      <p:sp>
        <p:nvSpPr>
          <p:cNvPr id="4" name="TextBox 3">
            <a:extLst>
              <a:ext uri="{FF2B5EF4-FFF2-40B4-BE49-F238E27FC236}">
                <a16:creationId xmlns:a16="http://schemas.microsoft.com/office/drawing/2014/main" id="{FD4731D0-067A-46D9-8DA4-7999B32991DD}"/>
              </a:ext>
            </a:extLst>
          </p:cNvPr>
          <p:cNvSpPr txBox="1"/>
          <p:nvPr/>
        </p:nvSpPr>
        <p:spPr>
          <a:xfrm>
            <a:off x="1068513" y="2848980"/>
            <a:ext cx="2907586" cy="707886"/>
          </a:xfrm>
          <a:prstGeom prst="rect">
            <a:avLst/>
          </a:prstGeom>
          <a:noFill/>
        </p:spPr>
        <p:txBody>
          <a:bodyPr wrap="square" rtlCol="0">
            <a:spAutoFit/>
          </a:bodyPr>
          <a:lstStyle/>
          <a:p>
            <a:r>
              <a:rPr lang="en-US" sz="2000" i="1" dirty="0"/>
              <a:t>A presentation by:</a:t>
            </a:r>
            <a:br>
              <a:rPr lang="en-US" sz="2000" dirty="0"/>
            </a:br>
            <a:r>
              <a:rPr lang="en-US" sz="2000" b="1" dirty="0" err="1"/>
              <a:t>Shimul</a:t>
            </a:r>
            <a:r>
              <a:rPr lang="en-US" sz="2000" b="1" dirty="0"/>
              <a:t> </a:t>
            </a:r>
            <a:r>
              <a:rPr lang="en-US" sz="2000" b="1" dirty="0" err="1"/>
              <a:t>Bapari</a:t>
            </a:r>
            <a:endParaRPr lang="en-US" sz="2000" dirty="0"/>
          </a:p>
        </p:txBody>
      </p:sp>
      <p:sp>
        <p:nvSpPr>
          <p:cNvPr id="5" name="TextBox 4">
            <a:extLst>
              <a:ext uri="{FF2B5EF4-FFF2-40B4-BE49-F238E27FC236}">
                <a16:creationId xmlns:a16="http://schemas.microsoft.com/office/drawing/2014/main" id="{09A81474-A355-4AC0-A3E1-1CD50BF32E0A}"/>
              </a:ext>
            </a:extLst>
          </p:cNvPr>
          <p:cNvSpPr txBox="1"/>
          <p:nvPr/>
        </p:nvSpPr>
        <p:spPr>
          <a:xfrm>
            <a:off x="1068513" y="3708259"/>
            <a:ext cx="5229545" cy="1015663"/>
          </a:xfrm>
          <a:prstGeom prst="rect">
            <a:avLst/>
          </a:prstGeom>
          <a:noFill/>
        </p:spPr>
        <p:txBody>
          <a:bodyPr wrap="square" rtlCol="0">
            <a:spAutoFit/>
          </a:bodyPr>
          <a:lstStyle/>
          <a:p>
            <a:r>
              <a:rPr lang="en-US" sz="2000" b="1" dirty="0"/>
              <a:t>Course:</a:t>
            </a:r>
            <a:br>
              <a:rPr lang="en-US" sz="2000" dirty="0"/>
            </a:br>
            <a:r>
              <a:rPr lang="en-US" sz="2000" dirty="0"/>
              <a:t>Computer Fundamental and Office Application</a:t>
            </a:r>
          </a:p>
        </p:txBody>
      </p:sp>
      <p:sp>
        <p:nvSpPr>
          <p:cNvPr id="6" name="TextBox 5">
            <a:extLst>
              <a:ext uri="{FF2B5EF4-FFF2-40B4-BE49-F238E27FC236}">
                <a16:creationId xmlns:a16="http://schemas.microsoft.com/office/drawing/2014/main" id="{A7D7F40D-1136-4BF9-83E4-8D2323D88463}"/>
              </a:ext>
            </a:extLst>
          </p:cNvPr>
          <p:cNvSpPr txBox="1"/>
          <p:nvPr/>
        </p:nvSpPr>
        <p:spPr>
          <a:xfrm>
            <a:off x="6849438" y="2848980"/>
            <a:ext cx="4770634" cy="1938992"/>
          </a:xfrm>
          <a:prstGeom prst="rect">
            <a:avLst/>
          </a:prstGeom>
          <a:noFill/>
        </p:spPr>
        <p:txBody>
          <a:bodyPr wrap="square" rtlCol="0">
            <a:spAutoFit/>
          </a:bodyPr>
          <a:lstStyle/>
          <a:p>
            <a:r>
              <a:rPr lang="en-US" sz="2000" b="1" dirty="0"/>
              <a:t>Instructor:</a:t>
            </a:r>
            <a:br>
              <a:rPr lang="en-US" sz="2000" dirty="0"/>
            </a:br>
            <a:r>
              <a:rPr lang="en-US" sz="2000" dirty="0"/>
              <a:t>Md. Mahbub-E-Noor</a:t>
            </a:r>
          </a:p>
          <a:p>
            <a:endParaRPr lang="en-US" sz="2000" dirty="0"/>
          </a:p>
          <a:p>
            <a:r>
              <a:rPr lang="en-US" sz="2000" dirty="0"/>
              <a:t>Computer Science and Engineering</a:t>
            </a:r>
          </a:p>
          <a:p>
            <a:endParaRPr lang="en-US" sz="2000" dirty="0"/>
          </a:p>
          <a:p>
            <a:r>
              <a:rPr lang="en-US" sz="2000" dirty="0"/>
              <a:t>University of </a:t>
            </a:r>
            <a:r>
              <a:rPr lang="en-US" sz="2000" dirty="0" err="1"/>
              <a:t>Barishal</a:t>
            </a:r>
            <a:endParaRPr lang="en-US" sz="2000" dirty="0"/>
          </a:p>
        </p:txBody>
      </p:sp>
      <p:sp>
        <p:nvSpPr>
          <p:cNvPr id="7" name="TextBox 6">
            <a:extLst>
              <a:ext uri="{FF2B5EF4-FFF2-40B4-BE49-F238E27FC236}">
                <a16:creationId xmlns:a16="http://schemas.microsoft.com/office/drawing/2014/main" id="{A96B6A8A-6599-445D-A1B5-AF9905365BD9}"/>
              </a:ext>
            </a:extLst>
          </p:cNvPr>
          <p:cNvSpPr txBox="1"/>
          <p:nvPr/>
        </p:nvSpPr>
        <p:spPr>
          <a:xfrm>
            <a:off x="1068513" y="5009592"/>
            <a:ext cx="3719245" cy="646331"/>
          </a:xfrm>
          <a:prstGeom prst="rect">
            <a:avLst/>
          </a:prstGeom>
          <a:noFill/>
        </p:spPr>
        <p:txBody>
          <a:bodyPr wrap="square" rtlCol="0">
            <a:spAutoFit/>
          </a:bodyPr>
          <a:lstStyle/>
          <a:p>
            <a:r>
              <a:rPr lang="en-US" b="1" dirty="0"/>
              <a:t>Date:</a:t>
            </a:r>
            <a:br>
              <a:rPr lang="en-US" dirty="0"/>
            </a:br>
            <a:r>
              <a:rPr lang="en-US" dirty="0"/>
              <a:t>08-10-2024</a:t>
            </a:r>
          </a:p>
        </p:txBody>
      </p:sp>
      <p:sp>
        <p:nvSpPr>
          <p:cNvPr id="8" name="Rectangle 7">
            <a:extLst>
              <a:ext uri="{FF2B5EF4-FFF2-40B4-BE49-F238E27FC236}">
                <a16:creationId xmlns:a16="http://schemas.microsoft.com/office/drawing/2014/main" id="{E4C1031D-549A-4BBF-86D5-65D01C34F38D}"/>
              </a:ext>
            </a:extLst>
          </p:cNvPr>
          <p:cNvSpPr/>
          <p:nvPr/>
        </p:nvSpPr>
        <p:spPr>
          <a:xfrm>
            <a:off x="883578" y="2547991"/>
            <a:ext cx="5075433" cy="331855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CE65C2-3BD7-49FD-9CCE-9DEF03D928CF}"/>
              </a:ext>
            </a:extLst>
          </p:cNvPr>
          <p:cNvSpPr/>
          <p:nvPr/>
        </p:nvSpPr>
        <p:spPr>
          <a:xfrm>
            <a:off x="6544639" y="2556813"/>
            <a:ext cx="5075433" cy="331855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40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184094-1D14-4D9F-AF02-1AACC95DE894}"/>
              </a:ext>
            </a:extLst>
          </p:cNvPr>
          <p:cNvGraphicFramePr>
            <a:graphicFrameLocks noGrp="1"/>
          </p:cNvGraphicFramePr>
          <p:nvPr>
            <p:extLst>
              <p:ext uri="{D42A27DB-BD31-4B8C-83A1-F6EECF244321}">
                <p14:modId xmlns:p14="http://schemas.microsoft.com/office/powerpoint/2010/main" val="3236823940"/>
              </p:ext>
            </p:extLst>
          </p:nvPr>
        </p:nvGraphicFramePr>
        <p:xfrm>
          <a:off x="1474912" y="558460"/>
          <a:ext cx="9242176" cy="3803650"/>
        </p:xfrm>
        <a:graphic>
          <a:graphicData uri="http://schemas.openxmlformats.org/drawingml/2006/table">
            <a:tbl>
              <a:tblPr>
                <a:tableStyleId>{5C22544A-7EE6-4342-B048-85BDC9FD1C3A}</a:tableStyleId>
              </a:tblPr>
              <a:tblGrid>
                <a:gridCol w="835051">
                  <a:extLst>
                    <a:ext uri="{9D8B030D-6E8A-4147-A177-3AD203B41FA5}">
                      <a16:colId xmlns:a16="http://schemas.microsoft.com/office/drawing/2014/main" val="1162031558"/>
                    </a:ext>
                  </a:extLst>
                </a:gridCol>
                <a:gridCol w="679363">
                  <a:extLst>
                    <a:ext uri="{9D8B030D-6E8A-4147-A177-3AD203B41FA5}">
                      <a16:colId xmlns:a16="http://schemas.microsoft.com/office/drawing/2014/main" val="2033720021"/>
                    </a:ext>
                  </a:extLst>
                </a:gridCol>
                <a:gridCol w="679363">
                  <a:extLst>
                    <a:ext uri="{9D8B030D-6E8A-4147-A177-3AD203B41FA5}">
                      <a16:colId xmlns:a16="http://schemas.microsoft.com/office/drawing/2014/main" val="4143902101"/>
                    </a:ext>
                  </a:extLst>
                </a:gridCol>
                <a:gridCol w="608597">
                  <a:extLst>
                    <a:ext uri="{9D8B030D-6E8A-4147-A177-3AD203B41FA5}">
                      <a16:colId xmlns:a16="http://schemas.microsoft.com/office/drawing/2014/main" val="1827046880"/>
                    </a:ext>
                  </a:extLst>
                </a:gridCol>
                <a:gridCol w="615674">
                  <a:extLst>
                    <a:ext uri="{9D8B030D-6E8A-4147-A177-3AD203B41FA5}">
                      <a16:colId xmlns:a16="http://schemas.microsoft.com/office/drawing/2014/main" val="2346961856"/>
                    </a:ext>
                  </a:extLst>
                </a:gridCol>
                <a:gridCol w="658134">
                  <a:extLst>
                    <a:ext uri="{9D8B030D-6E8A-4147-A177-3AD203B41FA5}">
                      <a16:colId xmlns:a16="http://schemas.microsoft.com/office/drawing/2014/main" val="3513337225"/>
                    </a:ext>
                  </a:extLst>
                </a:gridCol>
                <a:gridCol w="1457801">
                  <a:extLst>
                    <a:ext uri="{9D8B030D-6E8A-4147-A177-3AD203B41FA5}">
                      <a16:colId xmlns:a16="http://schemas.microsoft.com/office/drawing/2014/main" val="1417423443"/>
                    </a:ext>
                  </a:extLst>
                </a:gridCol>
                <a:gridCol w="849205">
                  <a:extLst>
                    <a:ext uri="{9D8B030D-6E8A-4147-A177-3AD203B41FA5}">
                      <a16:colId xmlns:a16="http://schemas.microsoft.com/office/drawing/2014/main" val="3559944369"/>
                    </a:ext>
                  </a:extLst>
                </a:gridCol>
                <a:gridCol w="679363">
                  <a:extLst>
                    <a:ext uri="{9D8B030D-6E8A-4147-A177-3AD203B41FA5}">
                      <a16:colId xmlns:a16="http://schemas.microsoft.com/office/drawing/2014/main" val="814263083"/>
                    </a:ext>
                  </a:extLst>
                </a:gridCol>
                <a:gridCol w="1047352">
                  <a:extLst>
                    <a:ext uri="{9D8B030D-6E8A-4147-A177-3AD203B41FA5}">
                      <a16:colId xmlns:a16="http://schemas.microsoft.com/office/drawing/2014/main" val="3114864453"/>
                    </a:ext>
                  </a:extLst>
                </a:gridCol>
                <a:gridCol w="679363">
                  <a:extLst>
                    <a:ext uri="{9D8B030D-6E8A-4147-A177-3AD203B41FA5}">
                      <a16:colId xmlns:a16="http://schemas.microsoft.com/office/drawing/2014/main" val="4289498376"/>
                    </a:ext>
                  </a:extLst>
                </a:gridCol>
                <a:gridCol w="452910">
                  <a:extLst>
                    <a:ext uri="{9D8B030D-6E8A-4147-A177-3AD203B41FA5}">
                      <a16:colId xmlns:a16="http://schemas.microsoft.com/office/drawing/2014/main" val="1818476608"/>
                    </a:ext>
                  </a:extLst>
                </a:gridCol>
              </a:tblGrid>
              <a:tr h="471683">
                <a:tc gridSpan="12">
                  <a:txBody>
                    <a:bodyPr/>
                    <a:lstStyle/>
                    <a:p>
                      <a:pPr algn="ctr" fontAlgn="b"/>
                      <a:r>
                        <a:rPr lang="en-US" sz="3600" u="none" strike="noStrike" dirty="0">
                          <a:solidFill>
                            <a:srgbClr val="0070C0"/>
                          </a:solidFill>
                          <a:effectLst/>
                        </a:rPr>
                        <a:t>Plant Nutrient Uptake Data</a:t>
                      </a:r>
                      <a:endParaRPr lang="en-US" sz="3600" b="0" i="0" u="none" strike="noStrike" dirty="0">
                        <a:solidFill>
                          <a:srgbClr val="0070C0"/>
                        </a:solidFill>
                        <a:effectLst/>
                        <a:latin typeface="Bahnschrift SemiBold" panose="020B0502040204020203"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5502661"/>
                  </a:ext>
                </a:extLst>
              </a:tr>
              <a:tr h="432826">
                <a:tc>
                  <a:txBody>
                    <a:bodyPr/>
                    <a:lstStyle/>
                    <a:p>
                      <a:pPr algn="ctr" fontAlgn="b"/>
                      <a:r>
                        <a:rPr lang="en-US" sz="1100" u="none" strike="noStrike">
                          <a:effectLst/>
                        </a:rPr>
                        <a:t>Plant </a:t>
                      </a:r>
                      <a:br>
                        <a:rPr lang="en-US" sz="1100" u="none" strike="noStrike">
                          <a:effectLst/>
                        </a:rPr>
                      </a:br>
                      <a:r>
                        <a:rPr lang="en-US" sz="1100" u="none" strike="noStrike">
                          <a:effectLst/>
                        </a:rPr>
                        <a:t>Name</a:t>
                      </a:r>
                      <a:endParaRPr lang="en-US" sz="1100" b="0" i="0" u="none" strike="noStrike">
                        <a:solidFill>
                          <a:srgbClr val="00B05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Soil pH</a:t>
                      </a:r>
                      <a:endParaRPr lang="en-US" sz="1100" b="0" i="0" u="none" strike="noStrike">
                        <a:solidFill>
                          <a:srgbClr val="00B05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Soil moisture</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N uptake(mg)</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 uptake(mg)</a:t>
                      </a:r>
                      <a:endParaRPr lang="en-US" sz="1100" b="0" i="0" u="none" strike="noStrike">
                        <a:solidFill>
                          <a:srgbClr val="92D05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k uptake(mg)</a:t>
                      </a:r>
                      <a:endParaRPr lang="en-US" sz="1100" b="0" i="0" u="none" strike="noStrike">
                        <a:solidFill>
                          <a:srgbClr val="92D05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Micronutrient uptake</a:t>
                      </a:r>
                      <a:endParaRPr lang="en-US" sz="1100" b="0" i="0" u="none" strike="noStrike">
                        <a:solidFill>
                          <a:srgbClr val="FF6699"/>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Growth rate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Yield</a:t>
                      </a:r>
                      <a:endParaRPr lang="en-US" sz="1100" b="0" i="0" u="none" strike="noStrike">
                        <a:solidFill>
                          <a:srgbClr val="5B9BD5"/>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Total nutrient uptake</a:t>
                      </a:r>
                      <a:endParaRPr lang="en-US" sz="1100" b="0" i="0" u="none" strike="noStrike">
                        <a:solidFill>
                          <a:srgbClr val="70AD47"/>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Average nutrient uptake</a:t>
                      </a:r>
                      <a:endParaRPr lang="en-US" sz="1100" b="0" i="0" u="none" strike="noStrike">
                        <a:solidFill>
                          <a:srgbClr val="70AD47"/>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Deficiency</a:t>
                      </a:r>
                      <a:endParaRPr lang="en-US" sz="1100" b="0" i="0" u="none" strike="noStrike">
                        <a:solidFill>
                          <a:srgbClr val="0070C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7497314"/>
                  </a:ext>
                </a:extLst>
              </a:tr>
              <a:tr h="290350">
                <a:tc>
                  <a:txBody>
                    <a:bodyPr/>
                    <a:lstStyle/>
                    <a:p>
                      <a:pPr algn="ctr" fontAlgn="b"/>
                      <a:r>
                        <a:rPr lang="en-US" sz="1100" u="none" strike="noStrike">
                          <a:effectLst/>
                        </a:rPr>
                        <a:t>Wheat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20.75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3.614458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9531703"/>
                  </a:ext>
                </a:extLst>
              </a:tr>
              <a:tr h="290350">
                <a:tc>
                  <a:txBody>
                    <a:bodyPr/>
                    <a:lstStyle/>
                    <a:p>
                      <a:pPr algn="ctr" fontAlgn="b"/>
                      <a:r>
                        <a:rPr lang="en-US" sz="1100" u="none" strike="noStrike">
                          <a:effectLst/>
                        </a:rPr>
                        <a:t>Corn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19.75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3.164557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1770968"/>
                  </a:ext>
                </a:extLst>
              </a:tr>
              <a:tr h="290350">
                <a:tc>
                  <a:txBody>
                    <a:bodyPr/>
                    <a:lstStyle/>
                    <a:p>
                      <a:pPr algn="ctr" fontAlgn="b"/>
                      <a:r>
                        <a:rPr lang="en-US" sz="1100" u="none" strike="noStrike">
                          <a:effectLst/>
                        </a:rPr>
                        <a:t>Tomato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23.75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2.526316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5756521"/>
                  </a:ext>
                </a:extLst>
              </a:tr>
              <a:tr h="290350">
                <a:tc>
                  <a:txBody>
                    <a:bodyPr/>
                    <a:lstStyle/>
                    <a:p>
                      <a:pPr algn="ctr" fontAlgn="b"/>
                      <a:r>
                        <a:rPr lang="en-US" sz="1100" u="none" strike="noStrike">
                          <a:effectLst/>
                        </a:rPr>
                        <a:t>Rice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3.333333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18701969"/>
                  </a:ext>
                </a:extLst>
              </a:tr>
              <a:tr h="290350">
                <a:tc>
                  <a:txBody>
                    <a:bodyPr/>
                    <a:lstStyle/>
                    <a:p>
                      <a:pPr algn="ctr" fontAlgn="b"/>
                      <a:r>
                        <a:rPr lang="en-US" sz="1100" u="none" strike="noStrike">
                          <a:effectLst/>
                        </a:rPr>
                        <a:t>Maize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3.431373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736520"/>
                  </a:ext>
                </a:extLst>
              </a:tr>
              <a:tr h="147873">
                <a:tc>
                  <a:txBody>
                    <a:bodyPr/>
                    <a:lstStyle/>
                    <a:p>
                      <a:pPr algn="ctr" fontAlgn="b"/>
                      <a:r>
                        <a:rPr lang="en-US" sz="1100" u="none" strike="noStrike">
                          <a:effectLst/>
                        </a:rPr>
                        <a:t>Ground nut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27018451"/>
                  </a:ext>
                </a:extLst>
              </a:tr>
              <a:tr h="290350">
                <a:tc>
                  <a:txBody>
                    <a:bodyPr/>
                    <a:lstStyle/>
                    <a:p>
                      <a:pPr algn="ctr" fontAlgn="b"/>
                      <a:r>
                        <a:rPr lang="en-US" sz="1100" u="none" strike="noStrike">
                          <a:effectLst/>
                        </a:rPr>
                        <a:t>Barley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280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2.916667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02790771"/>
                  </a:ext>
                </a:extLst>
              </a:tr>
              <a:tr h="290350">
                <a:tc>
                  <a:txBody>
                    <a:bodyPr/>
                    <a:lstStyle/>
                    <a:p>
                      <a:pPr algn="ctr" fontAlgn="b"/>
                      <a:r>
                        <a:rPr lang="en-US" sz="1100" u="none" strike="noStrike">
                          <a:effectLst/>
                        </a:rPr>
                        <a:t>Sugarcane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2.314815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11978011"/>
                  </a:ext>
                </a:extLst>
              </a:tr>
              <a:tr h="147873">
                <a:tc>
                  <a:txBody>
                    <a:bodyPr/>
                    <a:lstStyle/>
                    <a:p>
                      <a:pPr algn="ctr" fontAlgn="b"/>
                      <a:r>
                        <a:rPr lang="en-US" sz="1100" u="none" strike="noStrike">
                          <a:effectLst/>
                        </a:rPr>
                        <a:t>Mustard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77565872"/>
                  </a:ext>
                </a:extLst>
              </a:tr>
            </a:tbl>
          </a:graphicData>
        </a:graphic>
      </p:graphicFrame>
      <p:sp>
        <p:nvSpPr>
          <p:cNvPr id="3" name="TextBox 2">
            <a:extLst>
              <a:ext uri="{FF2B5EF4-FFF2-40B4-BE49-F238E27FC236}">
                <a16:creationId xmlns:a16="http://schemas.microsoft.com/office/drawing/2014/main" id="{7A6E6322-5DA4-4A61-AD02-A97B9915F0B2}"/>
              </a:ext>
            </a:extLst>
          </p:cNvPr>
          <p:cNvSpPr txBox="1"/>
          <p:nvPr/>
        </p:nvSpPr>
        <p:spPr>
          <a:xfrm>
            <a:off x="1703797" y="4756935"/>
            <a:ext cx="8784405" cy="1323439"/>
          </a:xfrm>
          <a:prstGeom prst="rect">
            <a:avLst/>
          </a:prstGeom>
          <a:noFill/>
        </p:spPr>
        <p:txBody>
          <a:bodyPr wrap="square" rtlCol="0">
            <a:spAutoFit/>
          </a:bodyPr>
          <a:lstStyle/>
          <a:p>
            <a:pPr marL="285750" indent="-285750" algn="ctr">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This table presents a comparison of nutrient uptake, growth rate, and yield across various crops. It highlights essential macronutrient (N, P, K) and micronutrient absorption, offering insights into soil health and potential nutrient deficiencies for optimizing crop performance.</a:t>
            </a:r>
          </a:p>
        </p:txBody>
      </p:sp>
    </p:spTree>
    <p:extLst>
      <p:ext uri="{BB962C8B-B14F-4D97-AF65-F5344CB8AC3E}">
        <p14:creationId xmlns:p14="http://schemas.microsoft.com/office/powerpoint/2010/main" val="209378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A43EF-34AA-4A88-8556-BDA2AFA7361F}"/>
              </a:ext>
            </a:extLst>
          </p:cNvPr>
          <p:cNvPicPr>
            <a:picLocks noChangeAspect="1"/>
          </p:cNvPicPr>
          <p:nvPr/>
        </p:nvPicPr>
        <p:blipFill rotWithShape="1">
          <a:blip r:embed="rId2"/>
          <a:srcRect t="8525" r="1617" b="9560"/>
          <a:stretch/>
        </p:blipFill>
        <p:spPr>
          <a:xfrm>
            <a:off x="5609691" y="1684962"/>
            <a:ext cx="6250545" cy="3102796"/>
          </a:xfrm>
          <a:prstGeom prst="rect">
            <a:avLst/>
          </a:prstGeom>
          <a:ln>
            <a:solidFill>
              <a:schemeClr val="bg2">
                <a:lumMod val="50000"/>
              </a:schemeClr>
            </a:solidFill>
          </a:ln>
          <a:effectLst>
            <a:outerShdw blurRad="50800" dist="38100" algn="l" rotWithShape="0">
              <a:prstClr val="black">
                <a:alpha val="40000"/>
              </a:prstClr>
            </a:outerShdw>
          </a:effectLst>
        </p:spPr>
      </p:pic>
      <p:sp>
        <p:nvSpPr>
          <p:cNvPr id="4" name="TextBox 3">
            <a:extLst>
              <a:ext uri="{FF2B5EF4-FFF2-40B4-BE49-F238E27FC236}">
                <a16:creationId xmlns:a16="http://schemas.microsoft.com/office/drawing/2014/main" id="{A51671DE-ABCE-422D-9BCC-AFE79A3F54F9}"/>
              </a:ext>
            </a:extLst>
          </p:cNvPr>
          <p:cNvSpPr txBox="1"/>
          <p:nvPr/>
        </p:nvSpPr>
        <p:spPr>
          <a:xfrm>
            <a:off x="819790" y="1331229"/>
            <a:ext cx="4604966" cy="378565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This bar chart show the </a:t>
            </a:r>
            <a:r>
              <a:rPr lang="en-US" sz="200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yield of </a:t>
            </a:r>
            <a:r>
              <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various crops, including Barley, Corn,</a:t>
            </a:r>
          </a:p>
          <a:p>
            <a:endPar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endParaRPr>
          </a:p>
          <a:p>
            <a:pPr marL="342900" indent="-342900">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 Groundnut, Maize, and others. Maize has the highest yield at 350g, followed by Groundnut and Mustard. </a:t>
            </a:r>
          </a:p>
          <a:p>
            <a:endPar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endParaRPr>
          </a:p>
          <a:p>
            <a:pPr marL="342900" indent="-342900">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The chart provides a visual comparison of crop performance, useful for evaluating productivity and making informed agricultural decisions</a:t>
            </a:r>
            <a:r>
              <a:rPr lang="en-US" dirty="0">
                <a:solidFill>
                  <a:schemeClr val="bg2">
                    <a:lumMod val="25000"/>
                  </a:schemeClr>
                </a:solidFill>
                <a:latin typeface="Cambria" panose="02040503050406030204" pitchFamily="18" charset="0"/>
                <a:ea typeface="Cambria" panose="02040503050406030204" pitchFamily="18" charset="0"/>
                <a:cs typeface="Arial" panose="020B0604020202020204" pitchFamily="34" charset="0"/>
              </a:rPr>
              <a:t>.</a:t>
            </a:r>
          </a:p>
        </p:txBody>
      </p:sp>
    </p:spTree>
    <p:extLst>
      <p:ext uri="{BB962C8B-B14F-4D97-AF65-F5344CB8AC3E}">
        <p14:creationId xmlns:p14="http://schemas.microsoft.com/office/powerpoint/2010/main" val="142061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E7809-49B6-4289-8ADB-6D641A25CA90}"/>
              </a:ext>
            </a:extLst>
          </p:cNvPr>
          <p:cNvPicPr>
            <a:picLocks noChangeAspect="1"/>
          </p:cNvPicPr>
          <p:nvPr/>
        </p:nvPicPr>
        <p:blipFill rotWithShape="1">
          <a:blip r:embed="rId2"/>
          <a:srcRect t="9592" b="8099"/>
          <a:stretch/>
        </p:blipFill>
        <p:spPr>
          <a:xfrm>
            <a:off x="4931596" y="1479479"/>
            <a:ext cx="6530828" cy="3606229"/>
          </a:xfrm>
          <a:prstGeom prst="rect">
            <a:avLst/>
          </a:prstGeom>
          <a:ln>
            <a:solidFill>
              <a:schemeClr val="bg2">
                <a:lumMod val="25000"/>
              </a:schemeClr>
            </a:solidFill>
          </a:ln>
          <a:effectLst>
            <a:outerShdw blurRad="50800" dist="38100" algn="l" rotWithShape="0">
              <a:prstClr val="black">
                <a:alpha val="40000"/>
              </a:prstClr>
            </a:outerShdw>
          </a:effectLst>
        </p:spPr>
      </p:pic>
      <p:sp>
        <p:nvSpPr>
          <p:cNvPr id="4" name="TextBox 3">
            <a:extLst>
              <a:ext uri="{FF2B5EF4-FFF2-40B4-BE49-F238E27FC236}">
                <a16:creationId xmlns:a16="http://schemas.microsoft.com/office/drawing/2014/main" id="{E82D698F-90F0-4407-A703-A7AEB1E7EA33}"/>
              </a:ext>
            </a:extLst>
          </p:cNvPr>
          <p:cNvSpPr txBox="1"/>
          <p:nvPr/>
        </p:nvSpPr>
        <p:spPr>
          <a:xfrm>
            <a:off x="863140" y="1106756"/>
            <a:ext cx="3472665" cy="5016758"/>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rPr>
              <a:t>This chart displays the growth rates of various crops, with </a:t>
            </a:r>
            <a:r>
              <a:rPr lang="en-US" sz="2000" b="1" dirty="0">
                <a:solidFill>
                  <a:schemeClr val="accent2">
                    <a:lumMod val="75000"/>
                  </a:schemeClr>
                </a:solidFill>
                <a:latin typeface="Cambria" panose="02040503050406030204" pitchFamily="18" charset="0"/>
                <a:ea typeface="Cambria" panose="02040503050406030204" pitchFamily="18" charset="0"/>
              </a:rPr>
              <a:t>Groundnut</a:t>
            </a:r>
            <a:r>
              <a:rPr lang="en-US" sz="2000" dirty="0">
                <a:solidFill>
                  <a:schemeClr val="bg2">
                    <a:lumMod val="25000"/>
                  </a:schemeClr>
                </a:solidFill>
                <a:latin typeface="Cambria" panose="02040503050406030204" pitchFamily="18" charset="0"/>
                <a:ea typeface="Cambria" panose="02040503050406030204" pitchFamily="18" charset="0"/>
              </a:rPr>
              <a:t> achieving the highest rate at 1.8, followed by </a:t>
            </a:r>
            <a:r>
              <a:rPr lang="en-US" sz="2000" b="1" dirty="0">
                <a:solidFill>
                  <a:schemeClr val="accent2">
                    <a:lumMod val="75000"/>
                  </a:schemeClr>
                </a:solidFill>
                <a:latin typeface="Cambria" panose="02040503050406030204" pitchFamily="18" charset="0"/>
                <a:ea typeface="Cambria" panose="02040503050406030204" pitchFamily="18" charset="0"/>
              </a:rPr>
              <a:t>Tomato</a:t>
            </a:r>
            <a:r>
              <a:rPr lang="en-US" sz="2000" dirty="0">
                <a:solidFill>
                  <a:schemeClr val="bg2">
                    <a:lumMod val="25000"/>
                  </a:schemeClr>
                </a:solidFill>
                <a:latin typeface="Cambria" panose="02040503050406030204" pitchFamily="18" charset="0"/>
                <a:ea typeface="Cambria" panose="02040503050406030204" pitchFamily="18" charset="0"/>
              </a:rPr>
              <a:t> at 1.7. </a:t>
            </a:r>
          </a:p>
          <a:p>
            <a:pPr algn="just"/>
            <a:endParaRPr lang="en-US" sz="2000" dirty="0">
              <a:solidFill>
                <a:schemeClr val="bg2">
                  <a:lumMod val="25000"/>
                </a:schemeClr>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US" sz="2000" b="1" dirty="0">
                <a:solidFill>
                  <a:schemeClr val="accent5">
                    <a:lumMod val="75000"/>
                  </a:schemeClr>
                </a:solidFill>
                <a:latin typeface="Cambria" panose="02040503050406030204" pitchFamily="18" charset="0"/>
                <a:ea typeface="Cambria" panose="02040503050406030204" pitchFamily="18" charset="0"/>
              </a:rPr>
              <a:t>Barley</a:t>
            </a:r>
            <a:r>
              <a:rPr lang="en-US" sz="2000" dirty="0">
                <a:solidFill>
                  <a:schemeClr val="bg2">
                    <a:lumMod val="25000"/>
                  </a:schemeClr>
                </a:solidFill>
                <a:latin typeface="Cambria" panose="02040503050406030204" pitchFamily="18" charset="0"/>
                <a:ea typeface="Cambria" panose="02040503050406030204" pitchFamily="18" charset="0"/>
              </a:rPr>
              <a:t> has the lowest growth rate at 1.2. These growth rate differences reflect how effectively each crop converts nutrients into biomass, providing insights for optimizing growth conditions and crop selection.</a:t>
            </a:r>
          </a:p>
        </p:txBody>
      </p:sp>
    </p:spTree>
    <p:extLst>
      <p:ext uri="{BB962C8B-B14F-4D97-AF65-F5344CB8AC3E}">
        <p14:creationId xmlns:p14="http://schemas.microsoft.com/office/powerpoint/2010/main" val="158529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F822314-8CD4-4A91-846A-852DDAAE0338}"/>
              </a:ext>
            </a:extLst>
          </p:cNvPr>
          <p:cNvGraphicFramePr>
            <a:graphicFrameLocks/>
          </p:cNvGraphicFramePr>
          <p:nvPr>
            <p:extLst>
              <p:ext uri="{D42A27DB-BD31-4B8C-83A1-F6EECF244321}">
                <p14:modId xmlns:p14="http://schemas.microsoft.com/office/powerpoint/2010/main" val="1864115878"/>
              </p:ext>
            </p:extLst>
          </p:nvPr>
        </p:nvGraphicFramePr>
        <p:xfrm>
          <a:off x="852755" y="1426823"/>
          <a:ext cx="6205590" cy="400435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3990143-DCA0-49FF-9647-5C1B50D1CD94}"/>
              </a:ext>
            </a:extLst>
          </p:cNvPr>
          <p:cNvSpPr txBox="1"/>
          <p:nvPr/>
        </p:nvSpPr>
        <p:spPr>
          <a:xfrm>
            <a:off x="7654247" y="1228396"/>
            <a:ext cx="3441843" cy="4401205"/>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rPr>
              <a:t>This chart showcases the </a:t>
            </a:r>
            <a:r>
              <a:rPr lang="en-US" sz="2000" b="1" dirty="0">
                <a:solidFill>
                  <a:schemeClr val="bg2">
                    <a:lumMod val="25000"/>
                  </a:schemeClr>
                </a:solidFill>
                <a:latin typeface="Cambria" panose="02040503050406030204" pitchFamily="18" charset="0"/>
                <a:ea typeface="Cambria" panose="02040503050406030204" pitchFamily="18" charset="0"/>
              </a:rPr>
              <a:t>total nutrient uptake</a:t>
            </a:r>
            <a:r>
              <a:rPr lang="en-US" sz="2000" dirty="0">
                <a:solidFill>
                  <a:schemeClr val="bg2">
                    <a:lumMod val="25000"/>
                  </a:schemeClr>
                </a:solidFill>
                <a:latin typeface="Cambria" panose="02040503050406030204" pitchFamily="18" charset="0"/>
                <a:ea typeface="Cambria" panose="02040503050406030204" pitchFamily="18" charset="0"/>
              </a:rPr>
              <a:t> of different crops. </a:t>
            </a:r>
            <a:r>
              <a:rPr lang="en-US" sz="2000" b="1" dirty="0">
                <a:solidFill>
                  <a:schemeClr val="bg2">
                    <a:lumMod val="25000"/>
                  </a:schemeClr>
                </a:solidFill>
                <a:latin typeface="Cambria" panose="02040503050406030204" pitchFamily="18" charset="0"/>
                <a:ea typeface="Cambria" panose="02040503050406030204" pitchFamily="18" charset="0"/>
              </a:rPr>
              <a:t>Sugarcane</a:t>
            </a:r>
            <a:r>
              <a:rPr lang="en-US" sz="2000" dirty="0">
                <a:solidFill>
                  <a:schemeClr val="bg2">
                    <a:lumMod val="25000"/>
                  </a:schemeClr>
                </a:solidFill>
                <a:latin typeface="Cambria" panose="02040503050406030204" pitchFamily="18" charset="0"/>
                <a:ea typeface="Cambria" panose="02040503050406030204" pitchFamily="18" charset="0"/>
              </a:rPr>
              <a:t> leads with the highest nutrient uptake at 108, followed by </a:t>
            </a:r>
            <a:r>
              <a:rPr lang="en-US" sz="2000" b="1" dirty="0">
                <a:solidFill>
                  <a:schemeClr val="bg2">
                    <a:lumMod val="25000"/>
                  </a:schemeClr>
                </a:solidFill>
                <a:latin typeface="Cambria" panose="02040503050406030204" pitchFamily="18" charset="0"/>
                <a:ea typeface="Cambria" panose="02040503050406030204" pitchFamily="18" charset="0"/>
              </a:rPr>
              <a:t>Maize</a:t>
            </a:r>
            <a:r>
              <a:rPr lang="en-US" sz="2000" dirty="0">
                <a:solidFill>
                  <a:schemeClr val="bg2">
                    <a:lumMod val="25000"/>
                  </a:schemeClr>
                </a:solidFill>
                <a:latin typeface="Cambria" panose="02040503050406030204" pitchFamily="18" charset="0"/>
                <a:ea typeface="Cambria" panose="02040503050406030204" pitchFamily="18" charset="0"/>
              </a:rPr>
              <a:t> at 102, while </a:t>
            </a:r>
            <a:r>
              <a:rPr lang="en-US" sz="2000" b="1" dirty="0">
                <a:solidFill>
                  <a:schemeClr val="bg2">
                    <a:lumMod val="25000"/>
                  </a:schemeClr>
                </a:solidFill>
                <a:latin typeface="Cambria" panose="02040503050406030204" pitchFamily="18" charset="0"/>
                <a:ea typeface="Cambria" panose="02040503050406030204" pitchFamily="18" charset="0"/>
              </a:rPr>
              <a:t>Corn</a:t>
            </a:r>
            <a:r>
              <a:rPr lang="en-US" sz="2000" dirty="0">
                <a:solidFill>
                  <a:schemeClr val="bg2">
                    <a:lumMod val="25000"/>
                  </a:schemeClr>
                </a:solidFill>
                <a:latin typeface="Cambria" panose="02040503050406030204" pitchFamily="18" charset="0"/>
                <a:ea typeface="Cambria" panose="02040503050406030204" pitchFamily="18" charset="0"/>
              </a:rPr>
              <a:t> has the lowest at 79. </a:t>
            </a:r>
          </a:p>
          <a:p>
            <a:pPr marL="342900" indent="-342900" algn="just">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rPr>
              <a:t>These values reflect the crops' nutrient absorption efficiency, offering insights for improving fertilization strategies and boosting crop productivity.</a:t>
            </a:r>
          </a:p>
        </p:txBody>
      </p:sp>
    </p:spTree>
    <p:extLst>
      <p:ext uri="{BB962C8B-B14F-4D97-AF65-F5344CB8AC3E}">
        <p14:creationId xmlns:p14="http://schemas.microsoft.com/office/powerpoint/2010/main" val="180129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F81C827-8876-4305-AB48-159ADC5CADE1}"/>
              </a:ext>
            </a:extLst>
          </p:cNvPr>
          <p:cNvGraphicFramePr>
            <a:graphicFrameLocks/>
          </p:cNvGraphicFramePr>
          <p:nvPr>
            <p:extLst>
              <p:ext uri="{D42A27DB-BD31-4B8C-83A1-F6EECF244321}">
                <p14:modId xmlns:p14="http://schemas.microsoft.com/office/powerpoint/2010/main" val="215694606"/>
              </p:ext>
            </p:extLst>
          </p:nvPr>
        </p:nvGraphicFramePr>
        <p:xfrm>
          <a:off x="2565970" y="370318"/>
          <a:ext cx="7060060" cy="405784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5BB2F38-5D88-40C4-A9EC-1CFCBFE970B1}"/>
              </a:ext>
            </a:extLst>
          </p:cNvPr>
          <p:cNvSpPr txBox="1"/>
          <p:nvPr/>
        </p:nvSpPr>
        <p:spPr>
          <a:xfrm>
            <a:off x="1344202" y="4548690"/>
            <a:ext cx="9503596" cy="193899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rPr>
              <a:t>This chart highlights the micronutrient uptake of various crops. Tomato shows the highest uptake at 11, followed closely by Groundnut and Mustard. Rice has the lowest micronutrient uptake. </a:t>
            </a:r>
          </a:p>
          <a:p>
            <a:pPr marL="342900" indent="-342900">
              <a:buFont typeface="Wingdings" panose="05000000000000000000" pitchFamily="2" charset="2"/>
              <a:buChar char="q"/>
            </a:pPr>
            <a:r>
              <a:rPr lang="en-US" sz="2000" dirty="0">
                <a:solidFill>
                  <a:schemeClr val="bg2">
                    <a:lumMod val="25000"/>
                  </a:schemeClr>
                </a:solidFill>
                <a:latin typeface="Cambria" panose="02040503050406030204" pitchFamily="18" charset="0"/>
                <a:ea typeface="Cambria" panose="02040503050406030204" pitchFamily="18" charset="0"/>
              </a:rPr>
              <a:t>These differences underline the varied micronutrient needs of each crop, providing essential information for precise nutrient management to maximize crop health and yield.</a:t>
            </a:r>
          </a:p>
        </p:txBody>
      </p:sp>
    </p:spTree>
    <p:extLst>
      <p:ext uri="{BB962C8B-B14F-4D97-AF65-F5344CB8AC3E}">
        <p14:creationId xmlns:p14="http://schemas.microsoft.com/office/powerpoint/2010/main" val="120484262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58</TotalTime>
  <Words>457</Words>
  <Application>Microsoft Office PowerPoint</Application>
  <PresentationFormat>Widescreen</PresentationFormat>
  <Paragraphs>143</Paragraphs>
  <Slides>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Arial Black</vt:lpstr>
      <vt:lpstr>Bahnschrift SemiBold</vt:lpstr>
      <vt:lpstr>Calibri</vt:lpstr>
      <vt:lpstr>Calibri Light</vt:lpstr>
      <vt:lpstr>Cambria</vt:lpstr>
      <vt:lpstr>Century Gothic</vt:lpstr>
      <vt:lpstr>Wingdings</vt:lpstr>
      <vt:lpstr>Wingdings 3</vt:lpstr>
      <vt:lpstr>Office Theme</vt:lpstr>
      <vt:lpstr>Ion</vt:lpstr>
      <vt:lpstr>Plant Nutrient Uptake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Nutrient Uptake</dc:title>
  <dc:creator>anish</dc:creator>
  <cp:lastModifiedBy>anish</cp:lastModifiedBy>
  <cp:revision>7</cp:revision>
  <dcterms:created xsi:type="dcterms:W3CDTF">2024-10-07T15:07:11Z</dcterms:created>
  <dcterms:modified xsi:type="dcterms:W3CDTF">2024-10-07T16:07:10Z</dcterms:modified>
</cp:coreProperties>
</file>