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7" autoAdjust="0"/>
    <p:restoredTop sz="86342" autoAdjust="0"/>
  </p:normalViewPr>
  <p:slideViewPr>
    <p:cSldViewPr>
      <p:cViewPr varScale="1">
        <p:scale>
          <a:sx n="67" d="100"/>
          <a:sy n="67" d="100"/>
        </p:scale>
        <p:origin x="-883" y="-86"/>
      </p:cViewPr>
      <p:guideLst>
        <p:guide orient="horz" pos="2160"/>
        <p:guide pos="2880"/>
      </p:guideLst>
    </p:cSldViewPr>
  </p:slideViewPr>
  <p:outlineViewPr>
    <p:cViewPr>
      <p:scale>
        <a:sx n="33" d="100"/>
        <a:sy n="33" d="100"/>
      </p:scale>
      <p:origin x="230" y="791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t>2017/6/2</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2017/6/2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2017/6/2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2017/6/2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2017/6/2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2017/6/2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2017/6/2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2017/6/2</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2017/6/2</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t>2017/6/2</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67544" y="476672"/>
            <a:ext cx="8458200" cy="914400"/>
          </a:xfrm>
        </p:spPr>
        <p:txBody>
          <a:bodyPr>
            <a:normAutofit/>
          </a:bodyPr>
          <a:lstStyle/>
          <a:p>
            <a:r>
              <a:rPr lang="zh-CN" altLang="en-US" sz="4400" dirty="0" smtClean="0">
                <a:solidFill>
                  <a:srgbClr val="FFFF00"/>
                </a:solidFill>
                <a:latin typeface="微软雅黑B" panose="020B0703020204020201" pitchFamily="34" charset="-122"/>
                <a:ea typeface="微软雅黑B" panose="020B0703020204020201" pitchFamily="34" charset="-122"/>
              </a:rPr>
              <a:t>基于红黑树的</a:t>
            </a:r>
            <a:r>
              <a:rPr lang="en-US" altLang="zh-CN" sz="4400" dirty="0" smtClean="0">
                <a:solidFill>
                  <a:srgbClr val="FFFF00"/>
                </a:solidFill>
                <a:latin typeface="微软雅黑B" panose="020B0703020204020201" pitchFamily="34" charset="-122"/>
                <a:ea typeface="微软雅黑B" panose="020B0703020204020201" pitchFamily="34" charset="-122"/>
              </a:rPr>
              <a:t>MAP</a:t>
            </a:r>
            <a:r>
              <a:rPr lang="zh-CN" altLang="en-US" sz="4400" dirty="0" smtClean="0">
                <a:solidFill>
                  <a:srgbClr val="FFFF00"/>
                </a:solidFill>
                <a:latin typeface="微软雅黑B" panose="020B0703020204020201" pitchFamily="34" charset="-122"/>
                <a:ea typeface="微软雅黑B" panose="020B0703020204020201" pitchFamily="34" charset="-122"/>
              </a:rPr>
              <a:t>实现</a:t>
            </a:r>
            <a:endParaRPr lang="zh-CN" altLang="en-US" sz="4400" dirty="0">
              <a:solidFill>
                <a:srgbClr val="FFFF00"/>
              </a:solidFill>
              <a:latin typeface="微软雅黑B" panose="020B0703020204020201" pitchFamily="34" charset="-122"/>
              <a:ea typeface="微软雅黑B" panose="020B0703020204020201" pitchFamily="34" charset="-122"/>
            </a:endParaRPr>
          </a:p>
        </p:txBody>
      </p:sp>
      <p:sp>
        <p:nvSpPr>
          <p:cNvPr id="4" name="矩形 3"/>
          <p:cNvSpPr/>
          <p:nvPr/>
        </p:nvSpPr>
        <p:spPr>
          <a:xfrm>
            <a:off x="2879304" y="5630509"/>
            <a:ext cx="6264696" cy="1200329"/>
          </a:xfrm>
          <a:prstGeom prst="rect">
            <a:avLst/>
          </a:prstGeom>
        </p:spPr>
        <p:txBody>
          <a:bodyPr wrap="square">
            <a:spAutoFit/>
          </a:bodyPr>
          <a:lstStyle/>
          <a:p>
            <a:pPr lvl="0">
              <a:spcBef>
                <a:spcPct val="0"/>
              </a:spcBef>
            </a:pPr>
            <a:r>
              <a:rPr lang="en-US" altLang="zh-CN" sz="3600" cap="all" dirty="0">
                <a:solidFill>
                  <a:prstClr val="white"/>
                </a:solidFill>
                <a:effectLst>
                  <a:reflection blurRad="12700" stA="48000" endA="300" endPos="55000" dir="5400000" sy="-90000" algn="bl" rotWithShape="0"/>
                </a:effectLst>
                <a:latin typeface="Franklin Gothic Medium"/>
                <a:ea typeface="隶书"/>
              </a:rPr>
              <a:t>16 </a:t>
            </a:r>
            <a:r>
              <a:rPr lang="zh-CN" altLang="en-US" sz="3600" cap="all" dirty="0">
                <a:solidFill>
                  <a:prstClr val="white"/>
                </a:solidFill>
                <a:effectLst>
                  <a:reflection blurRad="12700" stA="48000" endA="300" endPos="55000" dir="5400000" sy="-90000" algn="bl" rotWithShape="0"/>
                </a:effectLst>
                <a:latin typeface="Franklin Gothic Medium"/>
                <a:ea typeface="隶书"/>
              </a:rPr>
              <a:t>计算机</a:t>
            </a:r>
            <a:r>
              <a:rPr lang="en-US" altLang="zh-CN" sz="3600" cap="all" dirty="0">
                <a:solidFill>
                  <a:prstClr val="white"/>
                </a:solidFill>
                <a:effectLst>
                  <a:reflection blurRad="12700" stA="48000" endA="300" endPos="55000" dir="5400000" sy="-90000" algn="bl" rotWithShape="0"/>
                </a:effectLst>
                <a:latin typeface="Franklin Gothic Medium"/>
                <a:ea typeface="隶书"/>
              </a:rPr>
              <a:t>2 </a:t>
            </a:r>
            <a:r>
              <a:rPr lang="zh-CN" altLang="en-US" sz="3600" cap="all" dirty="0" smtClean="0">
                <a:solidFill>
                  <a:prstClr val="white"/>
                </a:solidFill>
                <a:effectLst>
                  <a:reflection blurRad="12700" stA="48000" endA="300" endPos="55000" dir="5400000" sy="-90000" algn="bl" rotWithShape="0"/>
                </a:effectLst>
                <a:latin typeface="Franklin Gothic Medium"/>
                <a:ea typeface="隶书"/>
              </a:rPr>
              <a:t>黄睿博</a:t>
            </a:r>
            <a:endParaRPr lang="en-US" altLang="zh-CN" sz="3600" cap="all" dirty="0" smtClean="0">
              <a:solidFill>
                <a:prstClr val="white"/>
              </a:solidFill>
              <a:effectLst>
                <a:reflection blurRad="12700" stA="48000" endA="300" endPos="55000" dir="5400000" sy="-90000" algn="bl" rotWithShape="0"/>
              </a:effectLst>
              <a:latin typeface="Franklin Gothic Medium"/>
              <a:ea typeface="隶书"/>
            </a:endParaRPr>
          </a:p>
          <a:p>
            <a:pPr lvl="0">
              <a:spcBef>
                <a:spcPct val="0"/>
              </a:spcBef>
            </a:pPr>
            <a:r>
              <a:rPr lang="zh-CN" altLang="en-US" sz="3600" cap="all" dirty="0">
                <a:solidFill>
                  <a:prstClr val="white"/>
                </a:solidFill>
                <a:effectLst>
                  <a:reflection blurRad="12700" stA="48000" endA="300" endPos="55000" dir="5400000" sy="-90000" algn="bl" rotWithShape="0"/>
                </a:effectLst>
                <a:latin typeface="Franklin Gothic Medium"/>
                <a:ea typeface="隶书"/>
              </a:rPr>
              <a:t>指导老师：陈荣钦、王爱冬</a:t>
            </a:r>
            <a:endParaRPr lang="zh-CN" altLang="en-US" sz="3600" cap="all" dirty="0">
              <a:solidFill>
                <a:prstClr val="white"/>
              </a:solidFill>
              <a:effectLst>
                <a:reflection blurRad="12700" stA="48000" endA="300" endPos="55000" dir="5400000" sy="-90000" algn="bl" rotWithShape="0"/>
              </a:effectLst>
              <a:latin typeface="Franklin Gothic Medium"/>
              <a:ea typeface="隶书"/>
            </a:endParaRPr>
          </a:p>
        </p:txBody>
      </p:sp>
    </p:spTree>
    <p:extLst>
      <p:ext uri="{BB962C8B-B14F-4D97-AF65-F5344CB8AC3E}">
        <p14:creationId xmlns:p14="http://schemas.microsoft.com/office/powerpoint/2010/main" val="3470715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052736"/>
            <a:ext cx="7920880" cy="1800200"/>
          </a:xfrm>
        </p:spPr>
        <p:txBody>
          <a:bodyPr>
            <a:normAutofit fontScale="90000"/>
          </a:bodyPr>
          <a:lstStyle/>
          <a:p>
            <a:r>
              <a:rPr lang="zh-CN" altLang="zh-CN" dirty="0"/>
              <a:t>在树建立后，需要完美实现这种数据结构所有的功能最痴迷的就是其子树的左旋右旋。</a:t>
            </a:r>
            <a:br>
              <a:rPr lang="zh-CN" altLang="zh-CN" dirty="0"/>
            </a:br>
            <a:endParaRPr lang="zh-CN" altLang="en-US" dirty="0"/>
          </a:p>
        </p:txBody>
      </p:sp>
      <p:sp>
        <p:nvSpPr>
          <p:cNvPr id="3" name="内容占位符 2"/>
          <p:cNvSpPr>
            <a:spLocks noGrp="1"/>
          </p:cNvSpPr>
          <p:nvPr>
            <p:ph idx="1"/>
          </p:nvPr>
        </p:nvSpPr>
        <p:spPr>
          <a:xfrm>
            <a:off x="1043492" y="2323652"/>
            <a:ext cx="7416940" cy="4273700"/>
          </a:xfrm>
        </p:spPr>
        <p:txBody>
          <a:bodyPr>
            <a:normAutofit fontScale="62500" lnSpcReduction="20000"/>
          </a:bodyPr>
          <a:lstStyle/>
          <a:p>
            <a:r>
              <a:rPr lang="zh-CN" altLang="zh-CN" dirty="0" smtClean="0"/>
              <a:t>左旋</a:t>
            </a:r>
            <a:r>
              <a:rPr lang="zh-CN" altLang="zh-CN" dirty="0"/>
              <a:t>示意图</a:t>
            </a:r>
            <a:r>
              <a:rPr lang="en-US" altLang="zh-CN" dirty="0"/>
              <a:t>(</a:t>
            </a:r>
            <a:r>
              <a:rPr lang="zh-CN" altLang="zh-CN" dirty="0"/>
              <a:t>对节点</a:t>
            </a:r>
            <a:r>
              <a:rPr lang="en-US" altLang="zh-CN" dirty="0"/>
              <a:t>x</a:t>
            </a:r>
            <a:r>
              <a:rPr lang="zh-CN" altLang="zh-CN" dirty="0"/>
              <a:t>进行左旋</a:t>
            </a:r>
            <a:r>
              <a:rPr lang="en-US" altLang="zh-CN" dirty="0"/>
              <a:t>)</a:t>
            </a:r>
            <a:r>
              <a:rPr lang="zh-CN" altLang="zh-CN" dirty="0"/>
              <a:t>：</a:t>
            </a:r>
          </a:p>
          <a:p>
            <a:r>
              <a:rPr lang="en-US" altLang="zh-CN" dirty="0"/>
              <a:t>       </a:t>
            </a:r>
            <a:r>
              <a:rPr lang="en-US" altLang="zh-CN" dirty="0" err="1"/>
              <a:t>px</a:t>
            </a:r>
            <a:r>
              <a:rPr lang="en-US" altLang="zh-CN" dirty="0"/>
              <a:t>                          </a:t>
            </a:r>
            <a:r>
              <a:rPr lang="en-US" altLang="zh-CN" dirty="0" smtClean="0"/>
              <a:t>  </a:t>
            </a:r>
            <a:r>
              <a:rPr lang="en-US" altLang="zh-CN" dirty="0" err="1" smtClean="0"/>
              <a:t>px</a:t>
            </a:r>
            <a:endParaRPr lang="zh-CN" altLang="zh-CN" dirty="0"/>
          </a:p>
          <a:p>
            <a:r>
              <a:rPr lang="en-US" altLang="zh-CN" dirty="0"/>
              <a:t>      /                           </a:t>
            </a:r>
            <a:r>
              <a:rPr lang="en-US" altLang="zh-CN" dirty="0" smtClean="0"/>
              <a:t>     </a:t>
            </a:r>
            <a:r>
              <a:rPr lang="en-US" altLang="zh-CN" dirty="0"/>
              <a:t>/</a:t>
            </a:r>
            <a:endParaRPr lang="zh-CN" altLang="zh-CN" dirty="0"/>
          </a:p>
          <a:p>
            <a:r>
              <a:rPr lang="en-US" altLang="zh-CN" dirty="0"/>
              <a:t>     x                           </a:t>
            </a:r>
            <a:r>
              <a:rPr lang="en-US" altLang="zh-CN" dirty="0" smtClean="0"/>
              <a:t>     y                </a:t>
            </a:r>
            <a:endParaRPr lang="zh-CN" altLang="zh-CN" dirty="0"/>
          </a:p>
          <a:p>
            <a:r>
              <a:rPr lang="en-US" altLang="zh-CN" dirty="0"/>
              <a:t>    /  \      --(</a:t>
            </a:r>
            <a:r>
              <a:rPr lang="zh-CN" altLang="zh-CN" dirty="0"/>
              <a:t>左旋</a:t>
            </a:r>
            <a:r>
              <a:rPr lang="en-US" altLang="zh-CN" dirty="0"/>
              <a:t>)--&gt;     </a:t>
            </a:r>
            <a:r>
              <a:rPr lang="en-US" altLang="zh-CN" dirty="0" smtClean="0"/>
              <a:t>/ </a:t>
            </a:r>
            <a:r>
              <a:rPr lang="en-US" altLang="zh-CN" dirty="0"/>
              <a:t>\                </a:t>
            </a:r>
            <a:endParaRPr lang="zh-CN" altLang="zh-CN" dirty="0"/>
          </a:p>
          <a:p>
            <a:r>
              <a:rPr lang="en-US" altLang="zh-CN" dirty="0"/>
              <a:t>   lx   y                          x  </a:t>
            </a:r>
            <a:r>
              <a:rPr lang="en-US" altLang="zh-CN" dirty="0" err="1"/>
              <a:t>ry</a:t>
            </a:r>
            <a:r>
              <a:rPr lang="en-US" altLang="zh-CN" dirty="0"/>
              <a:t>     </a:t>
            </a:r>
            <a:endParaRPr lang="zh-CN" altLang="zh-CN" dirty="0"/>
          </a:p>
          <a:p>
            <a:r>
              <a:rPr lang="en-US" altLang="zh-CN" dirty="0"/>
              <a:t>      /   \                       /  \</a:t>
            </a:r>
            <a:endParaRPr lang="zh-CN" altLang="zh-CN" dirty="0"/>
          </a:p>
          <a:p>
            <a:r>
              <a:rPr lang="en-US" altLang="zh-CN" dirty="0"/>
              <a:t>     </a:t>
            </a:r>
            <a:r>
              <a:rPr lang="en-US" altLang="zh-CN" dirty="0" err="1"/>
              <a:t>ly</a:t>
            </a:r>
            <a:r>
              <a:rPr lang="en-US" altLang="zh-CN" dirty="0"/>
              <a:t>   </a:t>
            </a:r>
            <a:r>
              <a:rPr lang="en-US" altLang="zh-CN" dirty="0" err="1"/>
              <a:t>ry</a:t>
            </a:r>
            <a:r>
              <a:rPr lang="en-US" altLang="zh-CN" dirty="0"/>
              <a:t>                     lx  </a:t>
            </a:r>
            <a:r>
              <a:rPr lang="en-US" altLang="zh-CN" dirty="0" err="1"/>
              <a:t>ly</a:t>
            </a:r>
            <a:r>
              <a:rPr lang="en-US" altLang="zh-CN" dirty="0"/>
              <a:t>  </a:t>
            </a:r>
            <a:endParaRPr lang="zh-CN" altLang="zh-CN" dirty="0"/>
          </a:p>
          <a:p>
            <a:r>
              <a:rPr lang="zh-CN" altLang="zh-CN" dirty="0"/>
              <a:t>对红黑树的节点</a:t>
            </a:r>
            <a:r>
              <a:rPr lang="en-US" altLang="zh-CN" dirty="0"/>
              <a:t>(y)</a:t>
            </a:r>
            <a:r>
              <a:rPr lang="zh-CN" altLang="zh-CN" dirty="0"/>
              <a:t>进行右旋转</a:t>
            </a:r>
          </a:p>
          <a:p>
            <a:r>
              <a:rPr lang="zh-CN" altLang="zh-CN" dirty="0"/>
              <a:t>右旋示意图</a:t>
            </a:r>
            <a:r>
              <a:rPr lang="en-US" altLang="zh-CN" dirty="0"/>
              <a:t>(</a:t>
            </a:r>
            <a:r>
              <a:rPr lang="zh-CN" altLang="zh-CN" dirty="0"/>
              <a:t>对节点</a:t>
            </a:r>
            <a:r>
              <a:rPr lang="en-US" altLang="zh-CN" dirty="0"/>
              <a:t>y</a:t>
            </a:r>
            <a:r>
              <a:rPr lang="zh-CN" altLang="zh-CN" dirty="0"/>
              <a:t>进行左旋</a:t>
            </a:r>
            <a:r>
              <a:rPr lang="en-US" altLang="zh-CN" dirty="0"/>
              <a:t>)</a:t>
            </a:r>
            <a:r>
              <a:rPr lang="zh-CN" altLang="zh-CN" dirty="0"/>
              <a:t>：</a:t>
            </a:r>
          </a:p>
          <a:p>
            <a:r>
              <a:rPr lang="en-US" altLang="zh-CN" dirty="0"/>
              <a:t>            </a:t>
            </a:r>
            <a:r>
              <a:rPr lang="en-US" altLang="zh-CN" dirty="0" err="1"/>
              <a:t>py</a:t>
            </a:r>
            <a:r>
              <a:rPr lang="en-US" altLang="zh-CN" dirty="0"/>
              <a:t>                           </a:t>
            </a:r>
            <a:r>
              <a:rPr lang="en-US" altLang="zh-CN" dirty="0" err="1" smtClean="0"/>
              <a:t>py</a:t>
            </a:r>
            <a:endParaRPr lang="zh-CN" altLang="zh-CN" dirty="0"/>
          </a:p>
          <a:p>
            <a:r>
              <a:rPr lang="en-US" altLang="zh-CN" dirty="0"/>
              <a:t>           /                              /</a:t>
            </a:r>
            <a:endParaRPr lang="zh-CN" altLang="zh-CN" dirty="0"/>
          </a:p>
          <a:p>
            <a:r>
              <a:rPr lang="en-US" altLang="zh-CN" dirty="0"/>
              <a:t>          y                              x                  </a:t>
            </a:r>
            <a:endParaRPr lang="zh-CN" altLang="zh-CN" dirty="0"/>
          </a:p>
          <a:p>
            <a:r>
              <a:rPr lang="en-US" altLang="zh-CN" dirty="0"/>
              <a:t>         /  \      --(</a:t>
            </a:r>
            <a:r>
              <a:rPr lang="zh-CN" altLang="zh-CN" dirty="0"/>
              <a:t>右旋</a:t>
            </a:r>
            <a:r>
              <a:rPr lang="en-US" altLang="zh-CN" dirty="0"/>
              <a:t>)--&gt;  </a:t>
            </a:r>
            <a:r>
              <a:rPr lang="en-US" altLang="zh-CN" dirty="0" smtClean="0"/>
              <a:t>/  </a:t>
            </a:r>
            <a:r>
              <a:rPr lang="en-US" altLang="zh-CN" dirty="0"/>
              <a:t>\                 </a:t>
            </a:r>
            <a:endParaRPr lang="zh-CN" altLang="zh-CN" dirty="0"/>
          </a:p>
          <a:p>
            <a:r>
              <a:rPr lang="en-US" altLang="zh-CN" dirty="0"/>
              <a:t>        x   </a:t>
            </a:r>
            <a:r>
              <a:rPr lang="en-US" altLang="zh-CN" dirty="0" err="1"/>
              <a:t>ry</a:t>
            </a:r>
            <a:r>
              <a:rPr lang="en-US" altLang="zh-CN" dirty="0"/>
              <a:t>                        lx   </a:t>
            </a:r>
            <a:r>
              <a:rPr lang="en-US" altLang="zh-CN" dirty="0" smtClean="0"/>
              <a:t> </a:t>
            </a:r>
            <a:r>
              <a:rPr lang="en-US" altLang="zh-CN" dirty="0"/>
              <a:t>y  </a:t>
            </a:r>
            <a:endParaRPr lang="zh-CN" altLang="zh-CN" dirty="0"/>
          </a:p>
          <a:p>
            <a:r>
              <a:rPr lang="en-US" altLang="zh-CN" dirty="0"/>
              <a:t>       / \                                  </a:t>
            </a:r>
            <a:r>
              <a:rPr lang="en-US" altLang="zh-CN" dirty="0" smtClean="0"/>
              <a:t>/ </a:t>
            </a:r>
            <a:r>
              <a:rPr lang="en-US" altLang="zh-CN" dirty="0"/>
              <a:t>\              </a:t>
            </a:r>
            <a:endParaRPr lang="zh-CN" altLang="zh-CN" dirty="0"/>
          </a:p>
          <a:p>
            <a:r>
              <a:rPr lang="en-US" altLang="zh-CN" dirty="0"/>
              <a:t>      lx  </a:t>
            </a:r>
            <a:r>
              <a:rPr lang="en-US" altLang="zh-CN" dirty="0" err="1"/>
              <a:t>rx</a:t>
            </a:r>
            <a:r>
              <a:rPr lang="en-US" altLang="zh-CN" dirty="0"/>
              <a:t>                              </a:t>
            </a:r>
            <a:r>
              <a:rPr lang="en-US" altLang="zh-CN" dirty="0" smtClean="0"/>
              <a:t> </a:t>
            </a:r>
            <a:r>
              <a:rPr lang="en-US" altLang="zh-CN" dirty="0" err="1"/>
              <a:t>rx</a:t>
            </a:r>
            <a:r>
              <a:rPr lang="en-US" altLang="zh-CN" dirty="0"/>
              <a:t>  </a:t>
            </a:r>
            <a:r>
              <a:rPr lang="en-US" altLang="zh-CN" dirty="0" err="1"/>
              <a:t>ry</a:t>
            </a:r>
            <a:endParaRPr lang="zh-CN" altLang="zh-CN" dirty="0"/>
          </a:p>
          <a:p>
            <a:endParaRPr lang="zh-CN" altLang="en-US" dirty="0"/>
          </a:p>
        </p:txBody>
      </p:sp>
    </p:spTree>
    <p:extLst>
      <p:ext uri="{BB962C8B-B14F-4D97-AF65-F5344CB8AC3E}">
        <p14:creationId xmlns:p14="http://schemas.microsoft.com/office/powerpoint/2010/main" val="3660259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放进</a:t>
            </a:r>
            <a:r>
              <a:rPr lang="en-US" altLang="zh-CN" dirty="0" smtClean="0"/>
              <a:t>MFC</a:t>
            </a:r>
            <a:r>
              <a:rPr lang="zh-CN" altLang="en-US" dirty="0" smtClean="0"/>
              <a:t>的基本操作</a:t>
            </a:r>
            <a:endParaRPr lang="zh-CN" altLang="en-US" dirty="0"/>
          </a:p>
        </p:txBody>
      </p:sp>
      <p:sp>
        <p:nvSpPr>
          <p:cNvPr id="3" name="内容占位符 2"/>
          <p:cNvSpPr>
            <a:spLocks noGrp="1"/>
          </p:cNvSpPr>
          <p:nvPr>
            <p:ph idx="1"/>
          </p:nvPr>
        </p:nvSpPr>
        <p:spPr/>
        <p:txBody>
          <a:bodyPr/>
          <a:lstStyle/>
          <a:p>
            <a:r>
              <a:rPr lang="zh-CN" altLang="en-US" dirty="0" smtClean="0"/>
              <a:t>建立对话框</a:t>
            </a:r>
            <a:endParaRPr lang="en-US" altLang="zh-CN" dirty="0" smtClean="0"/>
          </a:p>
          <a:p>
            <a:r>
              <a:rPr lang="zh-CN" altLang="en-US" dirty="0" smtClean="0"/>
              <a:t>读取数据</a:t>
            </a:r>
            <a:endParaRPr lang="en-US" altLang="zh-CN" dirty="0" smtClean="0"/>
          </a:p>
          <a:p>
            <a:r>
              <a:rPr lang="zh-CN" altLang="en-US" dirty="0" smtClean="0"/>
              <a:t>用产生的对象处理数据</a:t>
            </a:r>
            <a:endParaRPr lang="en-US" altLang="zh-CN" dirty="0" smtClean="0"/>
          </a:p>
          <a:p>
            <a:r>
              <a:rPr lang="zh-CN" altLang="en-US" dirty="0"/>
              <a:t>得到结果</a:t>
            </a:r>
          </a:p>
        </p:txBody>
      </p:sp>
    </p:spTree>
    <p:extLst>
      <p:ext uri="{BB962C8B-B14F-4D97-AF65-F5344CB8AC3E}">
        <p14:creationId xmlns:p14="http://schemas.microsoft.com/office/powerpoint/2010/main" val="2602378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125760"/>
            <a:ext cx="7024744" cy="1143000"/>
          </a:xfrm>
        </p:spPr>
        <p:txBody>
          <a:bodyPr/>
          <a:lstStyle/>
          <a:p>
            <a:r>
              <a:rPr lang="zh-CN" altLang="en-US" dirty="0" smtClean="0"/>
              <a:t>成品</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2" descr="C:\Users\BobHuang\Desktop\QQ截图201706012108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25047"/>
            <a:ext cx="7029451" cy="473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111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操作说明</a:t>
            </a:r>
            <a:endParaRPr lang="zh-CN" altLang="en-US" dirty="0"/>
          </a:p>
        </p:txBody>
      </p:sp>
      <p:sp>
        <p:nvSpPr>
          <p:cNvPr id="3" name="内容占位符 2"/>
          <p:cNvSpPr>
            <a:spLocks noGrp="1"/>
          </p:cNvSpPr>
          <p:nvPr>
            <p:ph idx="1"/>
          </p:nvPr>
        </p:nvSpPr>
        <p:spPr/>
        <p:txBody>
          <a:bodyPr/>
          <a:lstStyle/>
          <a:p>
            <a:r>
              <a:rPr lang="zh-CN" altLang="en-US" dirty="0" smtClean="0"/>
              <a:t>在当前</a:t>
            </a:r>
            <a:r>
              <a:rPr lang="en-US" altLang="zh-CN" dirty="0" smtClean="0"/>
              <a:t>EXE</a:t>
            </a:r>
            <a:r>
              <a:rPr lang="zh-CN" altLang="en-US" dirty="0" smtClean="0"/>
              <a:t>文件夹下置入一个</a:t>
            </a:r>
            <a:r>
              <a:rPr lang="en-US" altLang="zh-CN" dirty="0" smtClean="0"/>
              <a:t>word.txt</a:t>
            </a:r>
            <a:r>
              <a:rPr lang="zh-CN" altLang="en-US" dirty="0" smtClean="0"/>
              <a:t>，读取</a:t>
            </a:r>
            <a:r>
              <a:rPr lang="en-US" altLang="zh-CN" dirty="0" smtClean="0"/>
              <a:t>word</a:t>
            </a:r>
            <a:r>
              <a:rPr lang="zh-CN" altLang="en-US" dirty="0" smtClean="0"/>
              <a:t>输入你需要查询的单词，如果没有你要的单词就进行添加，添加不要忘了保存文件哦</a:t>
            </a:r>
            <a:endParaRPr lang="en-US" altLang="zh-CN" dirty="0" smtClean="0"/>
          </a:p>
          <a:p>
            <a:r>
              <a:rPr lang="zh-CN" altLang="en-US" dirty="0"/>
              <a:t>都</a:t>
            </a:r>
            <a:r>
              <a:rPr lang="zh-CN" altLang="en-US" dirty="0" smtClean="0"/>
              <a:t>有些提示的</a:t>
            </a:r>
            <a:endParaRPr lang="en-US" altLang="zh-CN" dirty="0" smtClean="0"/>
          </a:p>
          <a:p>
            <a:r>
              <a:rPr lang="zh-CN" altLang="en-US" dirty="0" smtClean="0"/>
              <a:t>反正就是键值和值的映射，利用红黑树加快速度而已</a:t>
            </a:r>
            <a:endParaRPr lang="en-US" altLang="zh-CN" dirty="0" smtClean="0"/>
          </a:p>
          <a:p>
            <a:r>
              <a:rPr lang="zh-CN" altLang="en-US" dirty="0"/>
              <a:t>调整</a:t>
            </a:r>
            <a:r>
              <a:rPr lang="zh-CN" altLang="en-US" dirty="0" smtClean="0"/>
              <a:t>后显示了现有单词数和查询速度，确实很快</a:t>
            </a:r>
            <a:endParaRPr lang="en-US" altLang="zh-CN" dirty="0" smtClean="0"/>
          </a:p>
        </p:txBody>
      </p:sp>
    </p:spTree>
    <p:extLst>
      <p:ext uri="{BB962C8B-B14F-4D97-AF65-F5344CB8AC3E}">
        <p14:creationId xmlns:p14="http://schemas.microsoft.com/office/powerpoint/2010/main" val="3936179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2780928"/>
            <a:ext cx="7024744" cy="1143000"/>
          </a:xfrm>
        </p:spPr>
        <p:txBody>
          <a:bodyPr>
            <a:noAutofit/>
          </a:bodyPr>
          <a:lstStyle/>
          <a:p>
            <a:r>
              <a:rPr lang="zh-CN" altLang="en-US" sz="9600" dirty="0" smtClean="0"/>
              <a:t>谢谢观看</a:t>
            </a:r>
            <a:endParaRPr lang="zh-CN" altLang="en-US" sz="9600" dirty="0"/>
          </a:p>
        </p:txBody>
      </p:sp>
    </p:spTree>
    <p:extLst>
      <p:ext uri="{BB962C8B-B14F-4D97-AF65-F5344CB8AC3E}">
        <p14:creationId xmlns:p14="http://schemas.microsoft.com/office/powerpoint/2010/main" val="200099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红黑树是什么样的数据结构</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红黑树是</a:t>
            </a:r>
            <a:r>
              <a:rPr lang="en-US" altLang="zh-CN" dirty="0"/>
              <a:t>AVL</a:t>
            </a:r>
            <a:r>
              <a:rPr lang="zh-CN" altLang="zh-CN" dirty="0"/>
              <a:t>树的变种，红黑树通过一些着色法则确保没有一条路径会比其它路径长出两倍，因而达到接近平衡的目的。所谓红黑树，不仅是一个二叉搜索树，而且必须满足一下规则：</a:t>
            </a:r>
          </a:p>
          <a:p>
            <a:r>
              <a:rPr lang="en-US" altLang="zh-CN" dirty="0" smtClean="0"/>
              <a:t>1</a:t>
            </a:r>
            <a:r>
              <a:rPr lang="zh-CN" altLang="zh-CN" dirty="0"/>
              <a:t>、每个节点不是红色就是黑色。</a:t>
            </a:r>
          </a:p>
          <a:p>
            <a:r>
              <a:rPr lang="en-US" altLang="zh-CN" dirty="0" smtClean="0"/>
              <a:t>2</a:t>
            </a:r>
            <a:r>
              <a:rPr lang="zh-CN" altLang="zh-CN" dirty="0"/>
              <a:t>、根节点为黑色。</a:t>
            </a:r>
          </a:p>
          <a:p>
            <a:r>
              <a:rPr lang="en-US" altLang="zh-CN" dirty="0" smtClean="0"/>
              <a:t>3</a:t>
            </a:r>
            <a:r>
              <a:rPr lang="zh-CN" altLang="zh-CN" dirty="0"/>
              <a:t>、如果节点为红色，其子节点必须为黑色。</a:t>
            </a:r>
          </a:p>
          <a:p>
            <a:r>
              <a:rPr lang="en-US" altLang="zh-CN" dirty="0" smtClean="0"/>
              <a:t>4</a:t>
            </a:r>
            <a:r>
              <a:rPr lang="zh-CN" altLang="zh-CN" dirty="0"/>
              <a:t>、任意一个节点到到</a:t>
            </a:r>
            <a:r>
              <a:rPr lang="en-US" altLang="zh-CN" dirty="0"/>
              <a:t>NULL</a:t>
            </a:r>
            <a:r>
              <a:rPr lang="zh-CN" altLang="zh-CN" dirty="0"/>
              <a:t>（树尾端）的任何路径，所含之黑色节点数必须相同。</a:t>
            </a:r>
          </a:p>
          <a:p>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310387"/>
            <a:ext cx="1284762" cy="1286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5320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为什么</a:t>
            </a:r>
            <a:r>
              <a:rPr lang="en-US" altLang="zh-CN" dirty="0" smtClean="0"/>
              <a:t>map</a:t>
            </a:r>
            <a:r>
              <a:rPr lang="zh-CN" altLang="en-US" dirty="0" smtClean="0"/>
              <a:t>要选择红黑树</a:t>
            </a:r>
            <a:endParaRPr lang="zh-CN" altLang="en-US" dirty="0"/>
          </a:p>
        </p:txBody>
      </p:sp>
      <p:sp>
        <p:nvSpPr>
          <p:cNvPr id="3" name="内容占位符 2"/>
          <p:cNvSpPr>
            <a:spLocks noGrp="1"/>
          </p:cNvSpPr>
          <p:nvPr>
            <p:ph idx="1"/>
          </p:nvPr>
        </p:nvSpPr>
        <p:spPr/>
        <p:txBody>
          <a:bodyPr/>
          <a:lstStyle/>
          <a:p>
            <a:r>
              <a:rPr lang="zh-CN" altLang="en-US" dirty="0" smtClean="0"/>
              <a:t>二叉平衡树可以很好的把搜索和插入的复杂度降在</a:t>
            </a:r>
            <a:r>
              <a:rPr lang="en-US" altLang="zh-CN" dirty="0" smtClean="0"/>
              <a:t>log(n)</a:t>
            </a:r>
            <a:r>
              <a:rPr lang="zh-CN" altLang="en-US" dirty="0" smtClean="0"/>
              <a:t>内，但是在删除上就没什么效率可言，从而一种标记此节点颜色数据结构就出现了。浪费的空间也比较小。它</a:t>
            </a:r>
            <a:r>
              <a:rPr lang="zh-CN" altLang="en-US" dirty="0"/>
              <a:t>是在</a:t>
            </a:r>
            <a:r>
              <a:rPr lang="en-US" altLang="zh-CN" dirty="0"/>
              <a:t>1972</a:t>
            </a:r>
            <a:r>
              <a:rPr lang="zh-CN" altLang="en-US" dirty="0"/>
              <a:t>年由</a:t>
            </a:r>
            <a:r>
              <a:rPr lang="en-US" altLang="zh-CN" dirty="0"/>
              <a:t>Rudolf Bayer</a:t>
            </a:r>
            <a:r>
              <a:rPr lang="zh-CN" altLang="en-US" dirty="0"/>
              <a:t>发明</a:t>
            </a:r>
            <a:r>
              <a:rPr lang="zh-CN" altLang="en-US" dirty="0" smtClean="0"/>
              <a:t>的。</a:t>
            </a:r>
            <a:endParaRPr lang="zh-CN" altLang="en-US" dirty="0"/>
          </a:p>
        </p:txBody>
      </p:sp>
    </p:spTree>
    <p:extLst>
      <p:ext uri="{BB962C8B-B14F-4D97-AF65-F5344CB8AC3E}">
        <p14:creationId xmlns:p14="http://schemas.microsoft.com/office/powerpoint/2010/main" val="1798339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116632"/>
            <a:ext cx="7024744" cy="1143000"/>
          </a:xfrm>
        </p:spPr>
        <p:txBody>
          <a:bodyPr>
            <a:normAutofit fontScale="90000"/>
          </a:bodyPr>
          <a:lstStyle/>
          <a:p>
            <a:r>
              <a:rPr lang="en-US" altLang="zh-CN" dirty="0" smtClean="0"/>
              <a:t>C++ stl</a:t>
            </a:r>
            <a:r>
              <a:rPr lang="zh-CN" altLang="en-US" dirty="0" smtClean="0"/>
              <a:t>中的</a:t>
            </a:r>
            <a:r>
              <a:rPr lang="en-US" altLang="zh-CN" dirty="0" smtClean="0"/>
              <a:t>MAP</a:t>
            </a:r>
            <a:r>
              <a:rPr lang="zh-CN" altLang="en-US" dirty="0" smtClean="0"/>
              <a:t>是怎样一回事</a:t>
            </a:r>
            <a:endParaRPr lang="zh-CN" altLang="en-US" dirty="0"/>
          </a:p>
        </p:txBody>
      </p:sp>
      <p:sp>
        <p:nvSpPr>
          <p:cNvPr id="3" name="内容占位符 2"/>
          <p:cNvSpPr>
            <a:spLocks noGrp="1"/>
          </p:cNvSpPr>
          <p:nvPr>
            <p:ph idx="1"/>
          </p:nvPr>
        </p:nvSpPr>
        <p:spPr>
          <a:xfrm>
            <a:off x="899592" y="1196752"/>
            <a:ext cx="8244408" cy="5661248"/>
          </a:xfrm>
        </p:spPr>
        <p:txBody>
          <a:bodyPr>
            <a:normAutofit fontScale="47500" lnSpcReduction="20000"/>
          </a:bodyPr>
          <a:lstStyle/>
          <a:p>
            <a:r>
              <a:rPr lang="en-US" altLang="zh-CN" sz="6000" dirty="0">
                <a:solidFill>
                  <a:schemeClr val="accent6">
                    <a:lumMod val="75000"/>
                  </a:schemeClr>
                </a:solidFill>
              </a:rPr>
              <a:t>Map</a:t>
            </a:r>
            <a:r>
              <a:rPr lang="zh-CN" altLang="zh-CN" sz="6000" dirty="0">
                <a:solidFill>
                  <a:schemeClr val="accent6">
                    <a:lumMod val="75000"/>
                  </a:schemeClr>
                </a:solidFill>
              </a:rPr>
              <a:t>是在红黑树基础上的</a:t>
            </a:r>
            <a:r>
              <a:rPr lang="en-US" altLang="zh-CN" sz="6000" dirty="0" smtClean="0">
                <a:solidFill>
                  <a:schemeClr val="accent6">
                    <a:lumMod val="75000"/>
                  </a:schemeClr>
                </a:solidFill>
              </a:rPr>
              <a:t>Hash map</a:t>
            </a:r>
            <a:r>
              <a:rPr lang="zh-CN" altLang="zh-CN" sz="6000" dirty="0">
                <a:solidFill>
                  <a:schemeClr val="accent6">
                    <a:lumMod val="75000"/>
                  </a:schemeClr>
                </a:solidFill>
              </a:rPr>
              <a:t>，即存在唯一关键字与键值</a:t>
            </a:r>
            <a:r>
              <a:rPr lang="zh-CN" altLang="zh-CN" sz="6000" dirty="0" smtClean="0">
                <a:solidFill>
                  <a:schemeClr val="accent6">
                    <a:lumMod val="75000"/>
                  </a:schemeClr>
                </a:solidFill>
              </a:rPr>
              <a:t>对应</a:t>
            </a:r>
            <a:r>
              <a:rPr lang="zh-CN" altLang="en-US" sz="6000" dirty="0" smtClean="0">
                <a:solidFill>
                  <a:schemeClr val="accent6">
                    <a:lumMod val="75000"/>
                  </a:schemeClr>
                </a:solidFill>
              </a:rPr>
              <a:t>，还有</a:t>
            </a:r>
            <a:r>
              <a:rPr lang="en-US" altLang="zh-CN" sz="6000" dirty="0" smtClean="0">
                <a:solidFill>
                  <a:schemeClr val="accent6">
                    <a:lumMod val="75000"/>
                  </a:schemeClr>
                </a:solidFill>
              </a:rPr>
              <a:t>mutimap</a:t>
            </a:r>
            <a:r>
              <a:rPr lang="zh-CN" altLang="en-US" sz="6000" dirty="0" smtClean="0">
                <a:solidFill>
                  <a:schemeClr val="accent6">
                    <a:lumMod val="75000"/>
                  </a:schemeClr>
                </a:solidFill>
              </a:rPr>
              <a:t>，这种更依靠</a:t>
            </a:r>
            <a:r>
              <a:rPr lang="en-US" altLang="zh-CN" sz="6000" dirty="0" smtClean="0">
                <a:solidFill>
                  <a:schemeClr val="accent6">
                    <a:lumMod val="75000"/>
                  </a:schemeClr>
                </a:solidFill>
              </a:rPr>
              <a:t>Hash</a:t>
            </a:r>
            <a:r>
              <a:rPr lang="zh-CN" altLang="en-US" sz="6000" dirty="0" smtClean="0">
                <a:solidFill>
                  <a:schemeClr val="accent6">
                    <a:lumMod val="75000"/>
                  </a:schemeClr>
                </a:solidFill>
              </a:rPr>
              <a:t>算法，原理相同，值得一提的是</a:t>
            </a:r>
            <a:r>
              <a:rPr lang="en-US" altLang="zh-CN" sz="6000" dirty="0" smtClean="0">
                <a:solidFill>
                  <a:schemeClr val="accent6">
                    <a:lumMod val="75000"/>
                  </a:schemeClr>
                </a:solidFill>
              </a:rPr>
              <a:t>set</a:t>
            </a:r>
            <a:r>
              <a:rPr lang="zh-CN" altLang="en-US" sz="6000" dirty="0" smtClean="0">
                <a:solidFill>
                  <a:schemeClr val="accent6">
                    <a:lumMod val="75000"/>
                  </a:schemeClr>
                </a:solidFill>
              </a:rPr>
              <a:t>是键值和值相同的</a:t>
            </a:r>
            <a:r>
              <a:rPr lang="en-US" altLang="zh-CN" sz="6000" dirty="0" smtClean="0">
                <a:solidFill>
                  <a:schemeClr val="accent6">
                    <a:lumMod val="75000"/>
                  </a:schemeClr>
                </a:solidFill>
              </a:rPr>
              <a:t>set</a:t>
            </a:r>
            <a:r>
              <a:rPr lang="zh-CN" altLang="en-US" sz="6000" dirty="0" smtClean="0">
                <a:solidFill>
                  <a:schemeClr val="accent6">
                    <a:lumMod val="75000"/>
                  </a:schemeClr>
                </a:solidFill>
              </a:rPr>
              <a:t>。</a:t>
            </a:r>
            <a:r>
              <a:rPr lang="en-US" altLang="zh-CN" sz="6000" dirty="0" smtClean="0">
                <a:solidFill>
                  <a:schemeClr val="accent6">
                    <a:lumMod val="75000"/>
                  </a:schemeClr>
                </a:solidFill>
              </a:rPr>
              <a:t>Maps </a:t>
            </a:r>
            <a:r>
              <a:rPr lang="zh-CN" altLang="zh-CN" sz="6000" dirty="0">
                <a:solidFill>
                  <a:schemeClr val="accent6">
                    <a:lumMod val="75000"/>
                  </a:schemeClr>
                </a:solidFill>
              </a:rPr>
              <a:t>是一种关联式容器，包含“关键字</a:t>
            </a:r>
            <a:r>
              <a:rPr lang="en-US" altLang="zh-CN" sz="6000" dirty="0">
                <a:solidFill>
                  <a:schemeClr val="accent6">
                    <a:lumMod val="75000"/>
                  </a:schemeClr>
                </a:solidFill>
              </a:rPr>
              <a:t>/</a:t>
            </a:r>
            <a:r>
              <a:rPr lang="zh-CN" altLang="zh-CN" sz="6000" dirty="0">
                <a:solidFill>
                  <a:schemeClr val="accent6">
                    <a:lumMod val="75000"/>
                  </a:schemeClr>
                </a:solidFill>
              </a:rPr>
              <a:t>值”</a:t>
            </a:r>
            <a:r>
              <a:rPr lang="zh-CN" altLang="zh-CN" sz="6000" dirty="0" smtClean="0">
                <a:solidFill>
                  <a:schemeClr val="accent6">
                    <a:lumMod val="75000"/>
                  </a:schemeClr>
                </a:solidFill>
              </a:rPr>
              <a:t>对</a:t>
            </a:r>
            <a:endParaRPr lang="en-US" altLang="zh-CN" sz="6000" dirty="0" smtClean="0">
              <a:solidFill>
                <a:schemeClr val="accent6">
                  <a:lumMod val="75000"/>
                </a:schemeClr>
              </a:solidFill>
            </a:endParaRPr>
          </a:p>
          <a:p>
            <a:r>
              <a:rPr lang="en-US" altLang="zh-CN" dirty="0"/>
              <a:t>map</a:t>
            </a:r>
            <a:r>
              <a:rPr lang="zh-CN" altLang="zh-CN" dirty="0"/>
              <a:t>的基本操作</a:t>
            </a:r>
            <a:r>
              <a:rPr lang="zh-CN" altLang="zh-CN" dirty="0" smtClean="0"/>
              <a:t>函数</a:t>
            </a:r>
            <a:endParaRPr lang="zh-CN" altLang="zh-CN" dirty="0"/>
          </a:p>
          <a:p>
            <a:r>
              <a:rPr lang="en-US" altLang="zh-CN" dirty="0"/>
              <a:t>begin() </a:t>
            </a:r>
            <a:r>
              <a:rPr lang="zh-CN" altLang="zh-CN" dirty="0"/>
              <a:t>返回指向</a:t>
            </a:r>
            <a:r>
              <a:rPr lang="en-US" altLang="zh-CN" dirty="0"/>
              <a:t>map</a:t>
            </a:r>
            <a:r>
              <a:rPr lang="zh-CN" altLang="zh-CN" dirty="0"/>
              <a:t>头部的迭代</a:t>
            </a:r>
            <a:r>
              <a:rPr lang="zh-CN" altLang="zh-CN" dirty="0" smtClean="0"/>
              <a:t>器</a:t>
            </a:r>
            <a:endParaRPr lang="zh-CN" altLang="zh-CN" dirty="0"/>
          </a:p>
          <a:p>
            <a:r>
              <a:rPr lang="en-US" altLang="zh-CN" dirty="0"/>
              <a:t>clear() </a:t>
            </a:r>
            <a:r>
              <a:rPr lang="zh-CN" altLang="zh-CN" dirty="0"/>
              <a:t>删除所有元素 </a:t>
            </a:r>
          </a:p>
          <a:p>
            <a:r>
              <a:rPr lang="en-US" altLang="zh-CN" dirty="0"/>
              <a:t>count() </a:t>
            </a:r>
            <a:r>
              <a:rPr lang="zh-CN" altLang="zh-CN" dirty="0"/>
              <a:t>返回指定元素出现的次数 </a:t>
            </a:r>
          </a:p>
          <a:p>
            <a:r>
              <a:rPr lang="en-US" altLang="zh-CN" dirty="0"/>
              <a:t>empty() </a:t>
            </a:r>
            <a:r>
              <a:rPr lang="zh-CN" altLang="zh-CN" dirty="0"/>
              <a:t>如果</a:t>
            </a:r>
            <a:r>
              <a:rPr lang="en-US" altLang="zh-CN" dirty="0"/>
              <a:t>map</a:t>
            </a:r>
            <a:r>
              <a:rPr lang="zh-CN" altLang="zh-CN" dirty="0"/>
              <a:t>为空则返回</a:t>
            </a:r>
            <a:r>
              <a:rPr lang="en-US" altLang="zh-CN" dirty="0"/>
              <a:t>true </a:t>
            </a:r>
            <a:endParaRPr lang="zh-CN" altLang="zh-CN" dirty="0"/>
          </a:p>
          <a:p>
            <a:r>
              <a:rPr lang="en-US" altLang="zh-CN" dirty="0"/>
              <a:t>end() </a:t>
            </a:r>
            <a:r>
              <a:rPr lang="zh-CN" altLang="zh-CN" dirty="0"/>
              <a:t>返回指向</a:t>
            </a:r>
            <a:r>
              <a:rPr lang="en-US" altLang="zh-CN" dirty="0"/>
              <a:t>map</a:t>
            </a:r>
            <a:r>
              <a:rPr lang="zh-CN" altLang="zh-CN" dirty="0"/>
              <a:t>末尾的迭代器 </a:t>
            </a:r>
          </a:p>
          <a:p>
            <a:r>
              <a:rPr lang="en-US" altLang="zh-CN" dirty="0"/>
              <a:t>equal_range() </a:t>
            </a:r>
            <a:r>
              <a:rPr lang="zh-CN" altLang="zh-CN" dirty="0"/>
              <a:t>返回特殊条目的迭代器对 </a:t>
            </a:r>
          </a:p>
          <a:p>
            <a:r>
              <a:rPr lang="en-US" altLang="zh-CN" dirty="0"/>
              <a:t>erase() </a:t>
            </a:r>
            <a:r>
              <a:rPr lang="zh-CN" altLang="zh-CN" dirty="0"/>
              <a:t>删除一个元素 </a:t>
            </a:r>
          </a:p>
          <a:p>
            <a:r>
              <a:rPr lang="en-US" altLang="zh-CN" dirty="0"/>
              <a:t>find() </a:t>
            </a:r>
            <a:r>
              <a:rPr lang="zh-CN" altLang="zh-CN" dirty="0"/>
              <a:t>查找一个元素 </a:t>
            </a:r>
          </a:p>
          <a:p>
            <a:r>
              <a:rPr lang="en-US" altLang="zh-CN" dirty="0"/>
              <a:t>get_allocator() </a:t>
            </a:r>
            <a:r>
              <a:rPr lang="zh-CN" altLang="zh-CN" dirty="0"/>
              <a:t>返回</a:t>
            </a:r>
            <a:r>
              <a:rPr lang="en-US" altLang="zh-CN" dirty="0"/>
              <a:t>map</a:t>
            </a:r>
            <a:r>
              <a:rPr lang="zh-CN" altLang="zh-CN" dirty="0"/>
              <a:t>的配置器 </a:t>
            </a:r>
          </a:p>
          <a:p>
            <a:r>
              <a:rPr lang="en-US" altLang="zh-CN" dirty="0"/>
              <a:t>insert() </a:t>
            </a:r>
            <a:r>
              <a:rPr lang="zh-CN" altLang="zh-CN" dirty="0"/>
              <a:t>插入元素 </a:t>
            </a:r>
          </a:p>
          <a:p>
            <a:r>
              <a:rPr lang="en-US" altLang="zh-CN" dirty="0"/>
              <a:t>key_comp() </a:t>
            </a:r>
            <a:r>
              <a:rPr lang="zh-CN" altLang="zh-CN" dirty="0"/>
              <a:t>返回比较元素</a:t>
            </a:r>
            <a:r>
              <a:rPr lang="en-US" altLang="zh-CN" dirty="0"/>
              <a:t>key</a:t>
            </a:r>
            <a:r>
              <a:rPr lang="zh-CN" altLang="zh-CN" dirty="0"/>
              <a:t>的函数 </a:t>
            </a:r>
          </a:p>
          <a:p>
            <a:r>
              <a:rPr lang="en-US" altLang="zh-CN" dirty="0"/>
              <a:t>lower_bound() </a:t>
            </a:r>
            <a:r>
              <a:rPr lang="zh-CN" altLang="zh-CN" dirty="0"/>
              <a:t>返回键值</a:t>
            </a:r>
            <a:r>
              <a:rPr lang="en-US" altLang="zh-CN" dirty="0"/>
              <a:t>&gt;=</a:t>
            </a:r>
            <a:r>
              <a:rPr lang="zh-CN" altLang="zh-CN" dirty="0"/>
              <a:t>给定元素的第一个位置 </a:t>
            </a:r>
            <a:endParaRPr lang="en-US" altLang="zh-CN" dirty="0" smtClean="0"/>
          </a:p>
          <a:p>
            <a:r>
              <a:rPr lang="en-US" altLang="zh-CN" dirty="0"/>
              <a:t>upper_bound() </a:t>
            </a:r>
            <a:r>
              <a:rPr lang="zh-CN" altLang="zh-CN" dirty="0"/>
              <a:t>返回键值</a:t>
            </a:r>
            <a:r>
              <a:rPr lang="en-US" altLang="zh-CN" dirty="0"/>
              <a:t>&gt;</a:t>
            </a:r>
            <a:r>
              <a:rPr lang="zh-CN" altLang="zh-CN" dirty="0"/>
              <a:t>给定元素的第一个位置 </a:t>
            </a:r>
          </a:p>
          <a:p>
            <a:r>
              <a:rPr lang="en-US" altLang="zh-CN" dirty="0"/>
              <a:t>max_size() </a:t>
            </a:r>
            <a:r>
              <a:rPr lang="zh-CN" altLang="zh-CN" dirty="0"/>
              <a:t>返回可以容纳的最大元素个数 </a:t>
            </a:r>
          </a:p>
          <a:p>
            <a:r>
              <a:rPr lang="en-US" altLang="zh-CN" dirty="0"/>
              <a:t>rbegin() </a:t>
            </a:r>
            <a:r>
              <a:rPr lang="zh-CN" altLang="zh-CN" dirty="0"/>
              <a:t>返回一个指向</a:t>
            </a:r>
            <a:r>
              <a:rPr lang="en-US" altLang="zh-CN" dirty="0"/>
              <a:t>map</a:t>
            </a:r>
            <a:r>
              <a:rPr lang="zh-CN" altLang="zh-CN" dirty="0"/>
              <a:t>尾部的逆向迭代器 </a:t>
            </a:r>
          </a:p>
          <a:p>
            <a:r>
              <a:rPr lang="en-US" altLang="zh-CN" dirty="0"/>
              <a:t>rend() </a:t>
            </a:r>
            <a:r>
              <a:rPr lang="zh-CN" altLang="zh-CN" dirty="0"/>
              <a:t>返回一个指向</a:t>
            </a:r>
            <a:r>
              <a:rPr lang="en-US" altLang="zh-CN" dirty="0"/>
              <a:t>map</a:t>
            </a:r>
            <a:r>
              <a:rPr lang="zh-CN" altLang="zh-CN" dirty="0"/>
              <a:t>头部的逆向迭代器 </a:t>
            </a:r>
          </a:p>
          <a:p>
            <a:r>
              <a:rPr lang="en-US" altLang="zh-CN" dirty="0"/>
              <a:t>size() </a:t>
            </a:r>
            <a:r>
              <a:rPr lang="zh-CN" altLang="zh-CN" dirty="0"/>
              <a:t>返回</a:t>
            </a:r>
            <a:r>
              <a:rPr lang="en-US" altLang="zh-CN" dirty="0"/>
              <a:t>map</a:t>
            </a:r>
            <a:r>
              <a:rPr lang="zh-CN" altLang="zh-CN" dirty="0"/>
              <a:t>中元素的个数 </a:t>
            </a:r>
          </a:p>
          <a:p>
            <a:r>
              <a:rPr lang="en-US" altLang="zh-CN" dirty="0"/>
              <a:t>swap() </a:t>
            </a:r>
            <a:r>
              <a:rPr lang="zh-CN" altLang="zh-CN" dirty="0"/>
              <a:t>交换两个</a:t>
            </a:r>
            <a:r>
              <a:rPr lang="en-US" altLang="zh-CN" dirty="0"/>
              <a:t>map </a:t>
            </a:r>
            <a:endParaRPr lang="zh-CN" altLang="zh-CN" dirty="0"/>
          </a:p>
          <a:p>
            <a:r>
              <a:rPr lang="en-US" altLang="zh-CN" dirty="0" smtClean="0"/>
              <a:t>value_comp</a:t>
            </a:r>
            <a:r>
              <a:rPr lang="en-US" altLang="zh-CN" dirty="0"/>
              <a:t>() </a:t>
            </a:r>
            <a:r>
              <a:rPr lang="zh-CN" altLang="zh-CN" dirty="0"/>
              <a:t>返回比较元素</a:t>
            </a:r>
            <a:r>
              <a:rPr lang="en-US" altLang="zh-CN" dirty="0"/>
              <a:t>value</a:t>
            </a:r>
            <a:r>
              <a:rPr lang="zh-CN" altLang="zh-CN" dirty="0"/>
              <a:t>的函数</a:t>
            </a:r>
          </a:p>
          <a:p>
            <a:endParaRPr lang="zh-CN" altLang="zh-CN" dirty="0"/>
          </a:p>
          <a:p>
            <a:endParaRPr lang="zh-CN" altLang="en-US" dirty="0"/>
          </a:p>
        </p:txBody>
      </p:sp>
      <p:sp>
        <p:nvSpPr>
          <p:cNvPr id="4" name="TextBox 3"/>
          <p:cNvSpPr txBox="1"/>
          <p:nvPr/>
        </p:nvSpPr>
        <p:spPr>
          <a:xfrm>
            <a:off x="6156176" y="3717032"/>
            <a:ext cx="2520280" cy="2031325"/>
          </a:xfrm>
          <a:prstGeom prst="rect">
            <a:avLst/>
          </a:prstGeom>
          <a:noFill/>
        </p:spPr>
        <p:txBody>
          <a:bodyPr wrap="square" rtlCol="0">
            <a:spAutoFit/>
          </a:bodyPr>
          <a:lstStyle/>
          <a:p>
            <a:r>
              <a:rPr lang="zh-CN" altLang="en-US" dirty="0"/>
              <a:t>有</a:t>
            </a:r>
            <a:r>
              <a:rPr lang="zh-CN" altLang="en-US" dirty="0" smtClean="0"/>
              <a:t>个我还想说下，通过看</a:t>
            </a:r>
            <a:r>
              <a:rPr lang="en-US" altLang="zh-CN" dirty="0" smtClean="0"/>
              <a:t>stl</a:t>
            </a:r>
            <a:r>
              <a:rPr lang="zh-CN" altLang="en-US" dirty="0" smtClean="0"/>
              <a:t>的一些，发现用下标运算符确实会建立这个</a:t>
            </a:r>
            <a:r>
              <a:rPr lang="en-US" altLang="zh-CN" dirty="0" smtClean="0"/>
              <a:t>key</a:t>
            </a:r>
            <a:r>
              <a:rPr lang="zh-CN" altLang="en-US" dirty="0" smtClean="0"/>
              <a:t>的，真正要访问这个值是否存在用的是</a:t>
            </a:r>
            <a:endParaRPr lang="en-US" altLang="zh-CN" dirty="0" smtClean="0"/>
          </a:p>
          <a:p>
            <a:r>
              <a:rPr lang="en-US" altLang="zh-CN" dirty="0" smtClean="0"/>
              <a:t>Count</a:t>
            </a:r>
            <a:r>
              <a:rPr lang="zh-CN" altLang="en-US" dirty="0" smtClean="0"/>
              <a:t>，</a:t>
            </a:r>
            <a:r>
              <a:rPr lang="en-US" altLang="zh-CN" dirty="0" smtClean="0"/>
              <a:t>find</a:t>
            </a:r>
            <a:r>
              <a:rPr lang="zh-CN" altLang="en-US" dirty="0" smtClean="0"/>
              <a:t>这个算</a:t>
            </a:r>
            <a:r>
              <a:rPr lang="en-US" altLang="zh-CN" dirty="0" smtClean="0"/>
              <a:t>algorithm</a:t>
            </a:r>
            <a:r>
              <a:rPr lang="zh-CN" altLang="en-US" dirty="0" smtClean="0"/>
              <a:t>的</a:t>
            </a:r>
            <a:endParaRPr lang="zh-CN" altLang="en-US" dirty="0"/>
          </a:p>
        </p:txBody>
      </p:sp>
    </p:spTree>
    <p:extLst>
      <p:ext uri="{BB962C8B-B14F-4D97-AF65-F5344CB8AC3E}">
        <p14:creationId xmlns:p14="http://schemas.microsoft.com/office/powerpoint/2010/main" val="3058303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一些学习</a:t>
            </a:r>
            <a:r>
              <a:rPr lang="en-US" altLang="zh-CN" dirty="0" smtClean="0"/>
              <a:t>or</a:t>
            </a:r>
            <a:r>
              <a:rPr lang="zh-CN" altLang="en-US" dirty="0" smtClean="0"/>
              <a:t>感想</a:t>
            </a:r>
            <a:endParaRPr lang="zh-CN" altLang="en-US" dirty="0"/>
          </a:p>
        </p:txBody>
      </p:sp>
      <p:sp>
        <p:nvSpPr>
          <p:cNvPr id="3" name="内容占位符 2"/>
          <p:cNvSpPr>
            <a:spLocks noGrp="1"/>
          </p:cNvSpPr>
          <p:nvPr>
            <p:ph idx="1"/>
          </p:nvPr>
        </p:nvSpPr>
        <p:spPr/>
        <p:txBody>
          <a:bodyPr>
            <a:normAutofit/>
          </a:bodyPr>
          <a:lstStyle/>
          <a:p>
            <a:r>
              <a:rPr lang="zh-CN" altLang="en-US" sz="1800" dirty="0" smtClean="0"/>
              <a:t>我以前也只是知道这种数据结构，并不了解他是怎么运行的，所以就先百</a:t>
            </a:r>
            <a:r>
              <a:rPr lang="en-US" altLang="zh-CN" sz="1800" dirty="0" smtClean="0"/>
              <a:t>(chao)</a:t>
            </a:r>
            <a:r>
              <a:rPr lang="zh-CN" altLang="en-US" sz="1800" dirty="0" smtClean="0"/>
              <a:t>度</a:t>
            </a:r>
            <a:r>
              <a:rPr lang="en-US" altLang="zh-CN" sz="1800" dirty="0" smtClean="0"/>
              <a:t>(xi)</a:t>
            </a:r>
            <a:r>
              <a:rPr lang="zh-CN" altLang="en-US" sz="1800" dirty="0" smtClean="0"/>
              <a:t>别人的代码。</a:t>
            </a:r>
            <a:endParaRPr lang="en-US" altLang="zh-CN" sz="1800" dirty="0"/>
          </a:p>
          <a:p>
            <a:r>
              <a:rPr lang="zh-CN" altLang="en-US" dirty="0" smtClean="0"/>
              <a:t>奈何这种资料并不多，而且你可能百度的就是</a:t>
            </a:r>
            <a:r>
              <a:rPr lang="zh-CN" altLang="en-US" dirty="0"/>
              <a:t>不完整</a:t>
            </a:r>
            <a:r>
              <a:rPr lang="zh-CN" altLang="en-US" dirty="0" smtClean="0"/>
              <a:t>的或者错的。你没有看错，我一个新手发现了他们代码的错误，有些删除变颜色根本不对啊，另外发现一个很棒的博主，在左旋、右旋竟然不严格对称，改过来就好了。所以大神说的挺对，即使搞</a:t>
            </a:r>
            <a:r>
              <a:rPr lang="en-US" altLang="zh-CN" dirty="0" smtClean="0"/>
              <a:t>acm</a:t>
            </a:r>
            <a:r>
              <a:rPr lang="zh-CN" altLang="en-US" dirty="0" smtClean="0"/>
              <a:t>的，数据结构也很糟，或许都不能手打最短路。更别说普通学生了。</a:t>
            </a:r>
            <a:endParaRPr lang="en-US" altLang="zh-CN" dirty="0" smtClean="0"/>
          </a:p>
        </p:txBody>
      </p:sp>
    </p:spTree>
    <p:extLst>
      <p:ext uri="{BB962C8B-B14F-4D97-AF65-F5344CB8AC3E}">
        <p14:creationId xmlns:p14="http://schemas.microsoft.com/office/powerpoint/2010/main" val="745429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我</a:t>
            </a:r>
            <a:r>
              <a:rPr lang="zh-CN" altLang="en-US" dirty="0" smtClean="0"/>
              <a:t>需要做什么</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我要掌握红黑树插入删除，查询还有遍历这些基本操作。查询是一个类似于二分操作的东西，遍历是一个中序遍历，这些都并不难。主要是插入、查询，需要知道插入节点的颜色并进行左旋右旋，还有颜色的变化。</a:t>
            </a:r>
            <a:endParaRPr lang="zh-CN" altLang="en-US" dirty="0"/>
          </a:p>
        </p:txBody>
      </p:sp>
    </p:spTree>
    <p:extLst>
      <p:ext uri="{BB962C8B-B14F-4D97-AF65-F5344CB8AC3E}">
        <p14:creationId xmlns:p14="http://schemas.microsoft.com/office/powerpoint/2010/main" val="1449488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红黑树的插入</a:t>
            </a:r>
            <a:endParaRPr lang="zh-CN" altLang="en-US" dirty="0"/>
          </a:p>
        </p:txBody>
      </p:sp>
      <p:sp>
        <p:nvSpPr>
          <p:cNvPr id="3" name="内容占位符 2"/>
          <p:cNvSpPr>
            <a:spLocks noGrp="1"/>
          </p:cNvSpPr>
          <p:nvPr>
            <p:ph idx="1"/>
          </p:nvPr>
        </p:nvSpPr>
        <p:spPr>
          <a:xfrm>
            <a:off x="1043492" y="2323652"/>
            <a:ext cx="7560956" cy="3508977"/>
          </a:xfrm>
        </p:spPr>
        <p:txBody>
          <a:bodyPr/>
          <a:lstStyle/>
          <a:p>
            <a:r>
              <a:rPr lang="zh-CN" altLang="en-US" dirty="0" smtClean="0"/>
              <a:t>当树还没有节点，插入一个新节点，置为黑色。</a:t>
            </a:r>
            <a:endParaRPr lang="en-US" altLang="zh-CN" dirty="0" smtClean="0"/>
          </a:p>
          <a:p>
            <a:r>
              <a:rPr lang="zh-CN" altLang="en-US" dirty="0"/>
              <a:t> 给一个节点插入子节点，尽量把插入节点置成</a:t>
            </a:r>
            <a:r>
              <a:rPr lang="zh-CN" altLang="en-US" dirty="0" smtClean="0"/>
              <a:t>红色</a:t>
            </a:r>
            <a:endParaRPr lang="en-US" altLang="zh-CN" dirty="0" smtClean="0"/>
          </a:p>
          <a:p>
            <a:r>
              <a:rPr lang="zh-CN" altLang="en-US" dirty="0"/>
              <a:t>当父节点是黑色的，子节点只要置成红色；当父节点是红色的。考虑到“调整深度差比较麻烦”，我们还是先把子节点置成红色，之后开始调整树</a:t>
            </a:r>
            <a:r>
              <a:rPr lang="zh-CN" altLang="en-US" dirty="0" smtClean="0"/>
              <a:t>。然后考虑叔叔节点，</a:t>
            </a:r>
            <a:r>
              <a:rPr lang="zh-CN" altLang="en-US" dirty="0"/>
              <a:t>红</a:t>
            </a:r>
            <a:r>
              <a:rPr lang="zh-CN" altLang="en-US" dirty="0" smtClean="0"/>
              <a:t>叔</a:t>
            </a:r>
            <a:r>
              <a:rPr lang="en-US" altLang="zh-CN" dirty="0" smtClean="0"/>
              <a:t>G</a:t>
            </a:r>
            <a:r>
              <a:rPr lang="zh-CN" altLang="en-US" dirty="0"/>
              <a:t>改成红色，</a:t>
            </a:r>
            <a:r>
              <a:rPr lang="en-US" altLang="zh-CN" dirty="0"/>
              <a:t>P</a:t>
            </a:r>
            <a:r>
              <a:rPr lang="zh-CN" altLang="en-US" dirty="0"/>
              <a:t>、</a:t>
            </a:r>
            <a:r>
              <a:rPr lang="en-US" altLang="zh-CN" dirty="0"/>
              <a:t>U</a:t>
            </a:r>
            <a:r>
              <a:rPr lang="zh-CN" altLang="en-US" dirty="0"/>
              <a:t>改成黑色</a:t>
            </a:r>
            <a:r>
              <a:rPr lang="zh-CN" altLang="en-US" dirty="0" smtClean="0"/>
              <a:t>。黑叔就要进行右旋操作了。</a:t>
            </a:r>
            <a:endParaRPr lang="zh-CN" altLang="en-US" dirty="0"/>
          </a:p>
          <a:p>
            <a:pPr marL="68580" indent="0">
              <a:buNone/>
            </a:pPr>
            <a:endParaRPr lang="zh-CN" altLang="en-US" dirty="0"/>
          </a:p>
        </p:txBody>
      </p:sp>
    </p:spTree>
    <p:extLst>
      <p:ext uri="{BB962C8B-B14F-4D97-AF65-F5344CB8AC3E}">
        <p14:creationId xmlns:p14="http://schemas.microsoft.com/office/powerpoint/2010/main" val="405758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红黑树的</a:t>
            </a:r>
            <a:r>
              <a:rPr lang="zh-CN" altLang="en-US" dirty="0" smtClean="0"/>
              <a:t>删除</a:t>
            </a:r>
            <a:endParaRPr lang="zh-CN" altLang="en-US" dirty="0"/>
          </a:p>
        </p:txBody>
      </p:sp>
      <p:sp>
        <p:nvSpPr>
          <p:cNvPr id="3" name="内容占位符 2"/>
          <p:cNvSpPr>
            <a:spLocks noGrp="1"/>
          </p:cNvSpPr>
          <p:nvPr>
            <p:ph idx="1"/>
          </p:nvPr>
        </p:nvSpPr>
        <p:spPr/>
        <p:txBody>
          <a:bodyPr/>
          <a:lstStyle/>
          <a:p>
            <a:r>
              <a:rPr lang="zh-CN" altLang="en-US" dirty="0"/>
              <a:t>当删除节点</a:t>
            </a:r>
            <a:r>
              <a:rPr lang="en-US" altLang="zh-CN" dirty="0"/>
              <a:t>n</a:t>
            </a:r>
            <a:r>
              <a:rPr lang="zh-CN" altLang="en-US" dirty="0"/>
              <a:t>是红色的叶子节点，直接删除节点</a:t>
            </a:r>
            <a:r>
              <a:rPr lang="en-US" altLang="zh-CN" dirty="0"/>
              <a:t>n</a:t>
            </a:r>
            <a:r>
              <a:rPr lang="zh-CN" altLang="en-US" dirty="0"/>
              <a:t>，不影响红黑树平衡</a:t>
            </a:r>
            <a:r>
              <a:rPr lang="zh-CN" altLang="en-US" dirty="0" smtClean="0"/>
              <a:t>性质</a:t>
            </a:r>
            <a:endParaRPr lang="en-US" altLang="zh-CN" dirty="0" smtClean="0"/>
          </a:p>
          <a:p>
            <a:r>
              <a:rPr lang="zh-CN" altLang="en-US" dirty="0"/>
              <a:t>当删除节点</a:t>
            </a:r>
            <a:r>
              <a:rPr lang="en-US" altLang="zh-CN" dirty="0"/>
              <a:t>n</a:t>
            </a:r>
            <a:r>
              <a:rPr lang="zh-CN" altLang="en-US" dirty="0"/>
              <a:t>是黑色的单支节点，既</a:t>
            </a:r>
            <a:r>
              <a:rPr lang="en-US" altLang="zh-CN" dirty="0"/>
              <a:t>n</a:t>
            </a:r>
            <a:r>
              <a:rPr lang="zh-CN" altLang="en-US" dirty="0"/>
              <a:t>有一个黑色的子节点</a:t>
            </a:r>
            <a:r>
              <a:rPr lang="zh-CN" altLang="en-US" dirty="0" smtClean="0"/>
              <a:t>。</a:t>
            </a:r>
            <a:r>
              <a:rPr lang="zh-CN" altLang="en-US" dirty="0"/>
              <a:t>红</a:t>
            </a:r>
            <a:r>
              <a:rPr lang="zh-CN" altLang="en-US" dirty="0" smtClean="0"/>
              <a:t>兄。</a:t>
            </a:r>
            <a:r>
              <a:rPr lang="en-US" altLang="zh-CN" dirty="0" smtClean="0"/>
              <a:t>x</a:t>
            </a:r>
            <a:r>
              <a:rPr lang="zh-CN" altLang="en-US" dirty="0"/>
              <a:t>的兄弟</a:t>
            </a:r>
            <a:r>
              <a:rPr lang="en-US" altLang="zh-CN" dirty="0"/>
              <a:t>w</a:t>
            </a:r>
            <a:r>
              <a:rPr lang="zh-CN" altLang="en-US" dirty="0"/>
              <a:t>为红色，则</a:t>
            </a:r>
            <a:r>
              <a:rPr lang="en-US" altLang="zh-CN" dirty="0"/>
              <a:t>w</a:t>
            </a:r>
            <a:r>
              <a:rPr lang="zh-CN" altLang="en-US" dirty="0"/>
              <a:t>的儿子必然全黑，</a:t>
            </a:r>
            <a:r>
              <a:rPr lang="en-US" altLang="zh-CN" dirty="0"/>
              <a:t>w</a:t>
            </a:r>
            <a:r>
              <a:rPr lang="zh-CN" altLang="en-US" dirty="0"/>
              <a:t>父亲</a:t>
            </a:r>
            <a:r>
              <a:rPr lang="en-US" altLang="zh-CN" dirty="0"/>
              <a:t>p</a:t>
            </a:r>
            <a:r>
              <a:rPr lang="zh-CN" altLang="en-US" dirty="0"/>
              <a:t>也为黑</a:t>
            </a:r>
            <a:r>
              <a:rPr lang="zh-CN" altLang="en-US" dirty="0" smtClean="0"/>
              <a:t>。改变</a:t>
            </a:r>
            <a:r>
              <a:rPr lang="en-US" altLang="zh-CN" dirty="0"/>
              <a:t>p</a:t>
            </a:r>
            <a:r>
              <a:rPr lang="zh-CN" altLang="en-US" dirty="0"/>
              <a:t>与</a:t>
            </a:r>
            <a:r>
              <a:rPr lang="en-US" altLang="zh-CN" dirty="0"/>
              <a:t>w</a:t>
            </a:r>
            <a:r>
              <a:rPr lang="zh-CN" altLang="en-US" dirty="0"/>
              <a:t>的颜色，同时对</a:t>
            </a:r>
            <a:r>
              <a:rPr lang="en-US" altLang="zh-CN" dirty="0"/>
              <a:t>p</a:t>
            </a:r>
            <a:r>
              <a:rPr lang="zh-CN" altLang="en-US" dirty="0"/>
              <a:t>做一次左旋</a:t>
            </a:r>
            <a:r>
              <a:rPr lang="zh-CN" altLang="en-US" dirty="0" smtClean="0"/>
              <a:t>，这样就可以到下一情况。</a:t>
            </a:r>
            <a:endParaRPr lang="zh-CN" altLang="en-US" dirty="0"/>
          </a:p>
          <a:p>
            <a:endParaRPr lang="zh-CN" altLang="en-US" dirty="0"/>
          </a:p>
        </p:txBody>
      </p:sp>
    </p:spTree>
    <p:extLst>
      <p:ext uri="{BB962C8B-B14F-4D97-AF65-F5344CB8AC3E}">
        <p14:creationId xmlns:p14="http://schemas.microsoft.com/office/powerpoint/2010/main" val="1411768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836712"/>
            <a:ext cx="7024744" cy="1143000"/>
          </a:xfrm>
        </p:spPr>
        <p:txBody>
          <a:bodyPr/>
          <a:lstStyle/>
          <a:p>
            <a:r>
              <a:rPr lang="zh-CN" altLang="en-US" dirty="0" smtClean="0"/>
              <a:t>删除的黑兄问题</a:t>
            </a:r>
            <a:endParaRPr lang="zh-CN" altLang="en-US" dirty="0"/>
          </a:p>
        </p:txBody>
      </p:sp>
      <p:sp>
        <p:nvSpPr>
          <p:cNvPr id="3" name="内容占位符 2"/>
          <p:cNvSpPr>
            <a:spLocks noGrp="1"/>
          </p:cNvSpPr>
          <p:nvPr>
            <p:ph idx="1"/>
          </p:nvPr>
        </p:nvSpPr>
        <p:spPr>
          <a:xfrm>
            <a:off x="755576" y="2204864"/>
            <a:ext cx="7560956" cy="3985668"/>
          </a:xfrm>
        </p:spPr>
        <p:txBody>
          <a:bodyPr>
            <a:normAutofit lnSpcReduction="10000"/>
          </a:bodyPr>
          <a:lstStyle/>
          <a:p>
            <a:r>
              <a:rPr lang="zh-CN" altLang="en-US" dirty="0" smtClean="0"/>
              <a:t>黑兄二黑侄  </a:t>
            </a:r>
            <a:r>
              <a:rPr lang="zh-CN" altLang="en-US" dirty="0"/>
              <a:t> 黑兄二黑侄红</a:t>
            </a:r>
            <a:r>
              <a:rPr lang="zh-CN" altLang="en-US" dirty="0" smtClean="0"/>
              <a:t>父  </a:t>
            </a:r>
            <a:r>
              <a:rPr lang="en-US" altLang="zh-CN" dirty="0" smtClean="0"/>
              <a:t>p</a:t>
            </a:r>
            <a:r>
              <a:rPr lang="zh-CN" altLang="en-US" dirty="0"/>
              <a:t>变成黑色，</a:t>
            </a:r>
            <a:r>
              <a:rPr lang="en-US" altLang="zh-CN" dirty="0"/>
              <a:t>w</a:t>
            </a:r>
            <a:r>
              <a:rPr lang="zh-CN" altLang="en-US" dirty="0"/>
              <a:t>变成</a:t>
            </a:r>
            <a:r>
              <a:rPr lang="zh-CN" altLang="en-US" dirty="0" smtClean="0"/>
              <a:t>红色</a:t>
            </a:r>
            <a:endParaRPr lang="en-US" altLang="zh-CN" dirty="0" smtClean="0"/>
          </a:p>
          <a:p>
            <a:r>
              <a:rPr lang="zh-CN" altLang="en-US" dirty="0"/>
              <a:t> 黑兄二黑侄黑</a:t>
            </a:r>
            <a:r>
              <a:rPr lang="zh-CN" altLang="en-US" dirty="0" smtClean="0"/>
              <a:t>父</a:t>
            </a:r>
            <a:r>
              <a:rPr lang="zh-CN" altLang="en-US" dirty="0"/>
              <a:t>因为</a:t>
            </a:r>
            <a:r>
              <a:rPr lang="en-US" altLang="zh-CN" dirty="0"/>
              <a:t>x</a:t>
            </a:r>
            <a:r>
              <a:rPr lang="zh-CN" altLang="en-US" dirty="0"/>
              <a:t>子树相对于其兄弟</a:t>
            </a:r>
            <a:r>
              <a:rPr lang="en-US" altLang="zh-CN" dirty="0"/>
              <a:t>w</a:t>
            </a:r>
            <a:r>
              <a:rPr lang="zh-CN" altLang="en-US" dirty="0"/>
              <a:t>子树少一个黑色节点，可以将</a:t>
            </a:r>
            <a:r>
              <a:rPr lang="en-US" altLang="zh-CN" dirty="0"/>
              <a:t>w</a:t>
            </a:r>
            <a:r>
              <a:rPr lang="zh-CN" altLang="en-US" dirty="0"/>
              <a:t>置为红色，这样，</a:t>
            </a:r>
            <a:r>
              <a:rPr lang="en-US" altLang="zh-CN" dirty="0"/>
              <a:t>x</a:t>
            </a:r>
            <a:r>
              <a:rPr lang="zh-CN" altLang="en-US" dirty="0"/>
              <a:t>子树与</a:t>
            </a:r>
            <a:r>
              <a:rPr lang="en-US" altLang="zh-CN" dirty="0"/>
              <a:t>w</a:t>
            </a:r>
            <a:r>
              <a:rPr lang="zh-CN" altLang="en-US" dirty="0"/>
              <a:t>子树黑色节点一致，保持了平衡</a:t>
            </a:r>
            <a:r>
              <a:rPr lang="zh-CN" altLang="en-US" dirty="0" smtClean="0"/>
              <a:t>。</a:t>
            </a:r>
            <a:endParaRPr lang="en-US" altLang="zh-CN" dirty="0" smtClean="0"/>
          </a:p>
          <a:p>
            <a:r>
              <a:rPr lang="zh-CN" altLang="en-US" dirty="0"/>
              <a:t>黑兄左红侄右黑</a:t>
            </a:r>
            <a:r>
              <a:rPr lang="zh-CN" altLang="en-US" dirty="0" smtClean="0"/>
              <a:t>侄  </a:t>
            </a:r>
            <a:r>
              <a:rPr lang="en-US" altLang="zh-CN" dirty="0"/>
              <a:t>w</a:t>
            </a:r>
            <a:r>
              <a:rPr lang="zh-CN" altLang="en-US" dirty="0"/>
              <a:t>为黑色，</a:t>
            </a:r>
            <a:r>
              <a:rPr lang="en-US" altLang="zh-CN" dirty="0"/>
              <a:t>w</a:t>
            </a:r>
            <a:r>
              <a:rPr lang="zh-CN" altLang="en-US" dirty="0"/>
              <a:t>左孩子红色，右孩子黑色</a:t>
            </a:r>
            <a:r>
              <a:rPr lang="zh-CN" altLang="en-US" dirty="0" smtClean="0"/>
              <a:t>。交换</a:t>
            </a:r>
            <a:r>
              <a:rPr lang="en-US" altLang="zh-CN" dirty="0"/>
              <a:t>w</a:t>
            </a:r>
            <a:r>
              <a:rPr lang="zh-CN" altLang="en-US" dirty="0"/>
              <a:t>与左孩子的颜色，对</a:t>
            </a:r>
            <a:r>
              <a:rPr lang="en-US" altLang="zh-CN" dirty="0"/>
              <a:t>w</a:t>
            </a:r>
            <a:r>
              <a:rPr lang="zh-CN" altLang="en-US" dirty="0"/>
              <a:t>进行右旋</a:t>
            </a:r>
            <a:r>
              <a:rPr lang="zh-CN" altLang="en-US" dirty="0" smtClean="0"/>
              <a:t>。</a:t>
            </a:r>
            <a:endParaRPr lang="en-US" altLang="zh-CN" dirty="0" smtClean="0"/>
          </a:p>
          <a:p>
            <a:r>
              <a:rPr lang="zh-CN" altLang="en-US" dirty="0"/>
              <a:t>黑兄右红侄</a:t>
            </a:r>
          </a:p>
          <a:p>
            <a:r>
              <a:rPr lang="zh-CN" altLang="en-US" dirty="0"/>
              <a:t>由于是双黑问题的子情况，从左图可看出，“子”子树和“</a:t>
            </a:r>
            <a:r>
              <a:rPr lang="en-US" altLang="zh-CN" dirty="0"/>
              <a:t>1”</a:t>
            </a:r>
            <a:r>
              <a:rPr lang="zh-CN" altLang="en-US" dirty="0"/>
              <a:t>、“</a:t>
            </a:r>
            <a:r>
              <a:rPr lang="en-US" altLang="zh-CN" dirty="0"/>
              <a:t>2”</a:t>
            </a:r>
            <a:r>
              <a:rPr lang="zh-CN" altLang="en-US" dirty="0"/>
              <a:t>子树的黑色深度是一样的。</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1782890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65</TotalTime>
  <Words>1017</Words>
  <Application>Microsoft Office PowerPoint</Application>
  <PresentationFormat>全屏显示(4:3)</PresentationFormat>
  <Paragraphs>84</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奥斯汀</vt:lpstr>
      <vt:lpstr>PowerPoint 演示文稿</vt:lpstr>
      <vt:lpstr>红黑树是什么样的数据结构</vt:lpstr>
      <vt:lpstr>为什么map要选择红黑树</vt:lpstr>
      <vt:lpstr>C++ stl中的MAP是怎样一回事</vt:lpstr>
      <vt:lpstr>一些学习or感想</vt:lpstr>
      <vt:lpstr>我需要做什么</vt:lpstr>
      <vt:lpstr>红黑树的插入</vt:lpstr>
      <vt:lpstr>红黑树的删除</vt:lpstr>
      <vt:lpstr>删除的黑兄问题</vt:lpstr>
      <vt:lpstr>在树建立后，需要完美实现这种数据结构所有的功能最痴迷的就是其子树的左旋右旋。 </vt:lpstr>
      <vt:lpstr>放进MFC的基本操作</vt:lpstr>
      <vt:lpstr>成品</vt:lpstr>
      <vt:lpstr>操作说明</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16 计算机2 黄睿博</dc:title>
  <dc:creator>BobHuang</dc:creator>
  <cp:lastModifiedBy>BobHuang</cp:lastModifiedBy>
  <cp:revision>15</cp:revision>
  <dcterms:created xsi:type="dcterms:W3CDTF">2017-05-27T00:38:16Z</dcterms:created>
  <dcterms:modified xsi:type="dcterms:W3CDTF">2017-06-02T06:09:26Z</dcterms:modified>
</cp:coreProperties>
</file>