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56" r:id="rId2"/>
    <p:sldId id="261" r:id="rId3"/>
    <p:sldId id="262" r:id="rId4"/>
    <p:sldId id="264" r:id="rId5"/>
    <p:sldId id="265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94643" autoAdjust="0"/>
  </p:normalViewPr>
  <p:slideViewPr>
    <p:cSldViewPr>
      <p:cViewPr>
        <p:scale>
          <a:sx n="100" d="100"/>
          <a:sy n="100" d="100"/>
        </p:scale>
        <p:origin x="-78" y="-3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E3851-FE80-4663-968C-17564B4283FC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DF6DB-03A5-467F-B515-9DCC1C4B7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4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DF6DB-03A5-467F-B515-9DCC1C4B74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6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DF6DB-03A5-467F-B515-9DCC1C4B74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3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problem/21465/orig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85%AC%E7%BA%A6%E6%95%B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baike.baidu.com/item/%E5%8A%A0%E6%B3%95%E9%80%86%E5%85%83" TargetMode="External"/><Relationship Id="rId7" Type="http://schemas.openxmlformats.org/officeDocument/2006/relationships/hyperlink" Target="https://www.nowcoder.com/acm/contest/81/A" TargetMode="External"/><Relationship Id="rId2" Type="http://schemas.openxmlformats.org/officeDocument/2006/relationships/hyperlink" Target="https://baike.baidu.com/item/%E5%8A%A0%E6%B3%9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owcoder.com/acm/contest/80/B" TargetMode="External"/><Relationship Id="rId5" Type="http://schemas.openxmlformats.org/officeDocument/2006/relationships/hyperlink" Target="https://baike.baidu.com/item/%E5%80%92%E6%95%B0" TargetMode="External"/><Relationship Id="rId4" Type="http://schemas.openxmlformats.org/officeDocument/2006/relationships/hyperlink" Target="https://baike.baidu.com/item/%E4%B9%98%E6%B3%9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210.32.82.1/acmhome/problemdetail.do?&amp;method=showdetail&amp;id=100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210.32.82.1/acmhome/problemdetail.do?&amp;method=showdetail&amp;id=159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210.32.82.1/acmhome/problemdetail.do?&amp;method=showdetail&amp;id=243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owcoder.com/acm/contest/113/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210.32.82.1/acmhome/problemdetail.do?&amp;method=showdetail&amp;id=326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err="1"/>
              <a:t>acm</a:t>
            </a:r>
            <a:r>
              <a:rPr lang="zh-CN" altLang="en-US" smtClean="0"/>
              <a:t>入门之数学基础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计算机</a:t>
            </a:r>
            <a:r>
              <a:rPr lang="en-US" altLang="zh-CN"/>
              <a:t>2 </a:t>
            </a:r>
            <a:r>
              <a:rPr lang="zh-CN" altLang="en-US"/>
              <a:t>黄睿博</a:t>
            </a:r>
            <a:endParaRPr lang="en-US" altLang="zh-CN"/>
          </a:p>
          <a:p>
            <a:r>
              <a:rPr lang="en-US" altLang="zh-CN"/>
              <a:t>TZC-</a:t>
            </a:r>
            <a:r>
              <a:rPr lang="en-US" altLang="zh-CN" err="1"/>
              <a:t>BobHuang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July 1, 2018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扩展欧几里德算法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1742739"/>
            <a:ext cx="6912883" cy="284523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/>
              <a:t>什么是</a:t>
            </a:r>
            <a:r>
              <a:rPr lang="zh-CN" altLang="en-US" smtClean="0"/>
              <a:t>同余</a:t>
            </a:r>
            <a:endParaRPr lang="en-US" altLang="zh-CN" smtClean="0"/>
          </a:p>
          <a:p>
            <a:pPr marL="68580" indent="0">
              <a:buNone/>
            </a:pPr>
            <a:r>
              <a:rPr lang="zh-CN" altLang="en-US"/>
              <a:t>给定一个正整数</a:t>
            </a:r>
            <a:r>
              <a:rPr lang="en-US" altLang="zh-CN"/>
              <a:t>m</a:t>
            </a:r>
            <a:r>
              <a:rPr lang="zh-CN" altLang="en-US"/>
              <a:t>，如果两个整数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满足（</a:t>
            </a:r>
            <a:r>
              <a:rPr lang="en-US" altLang="zh-CN"/>
              <a:t>a-b</a:t>
            </a:r>
            <a:r>
              <a:rPr lang="zh-CN" altLang="en-US"/>
              <a:t>）能够被</a:t>
            </a:r>
            <a:r>
              <a:rPr lang="en-US" altLang="zh-CN"/>
              <a:t>m</a:t>
            </a:r>
            <a:r>
              <a:rPr lang="zh-CN" altLang="en-US"/>
              <a:t>整除，即（</a:t>
            </a:r>
            <a:r>
              <a:rPr lang="en-US" altLang="zh-CN"/>
              <a:t>a-b</a:t>
            </a:r>
            <a:r>
              <a:rPr lang="zh-CN" altLang="en-US"/>
              <a:t>）</a:t>
            </a:r>
            <a:r>
              <a:rPr lang="en-US" altLang="zh-CN"/>
              <a:t>/m</a:t>
            </a:r>
            <a:r>
              <a:rPr lang="zh-CN" altLang="en-US"/>
              <a:t>得到一个整数，那么就称整数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对模</a:t>
            </a:r>
            <a:r>
              <a:rPr lang="en-US" altLang="zh-CN"/>
              <a:t>m</a:t>
            </a:r>
            <a:r>
              <a:rPr lang="zh-CN" altLang="en-US"/>
              <a:t>同余，记作</a:t>
            </a:r>
            <a:r>
              <a:rPr lang="en-US" altLang="zh-CN"/>
              <a:t>a≡b(mod m)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68580" indent="0">
              <a:buNone/>
            </a:pPr>
            <a:r>
              <a:rPr lang="en-US" altLang="zh-CN"/>
              <a:t>ax≡b(mod n)</a:t>
            </a:r>
          </a:p>
          <a:p>
            <a:pPr marL="68580" indent="0">
              <a:buNone/>
            </a:pPr>
            <a:r>
              <a:rPr lang="zh-CN" altLang="en-US" smtClean="0"/>
              <a:t>假设</a:t>
            </a:r>
            <a:r>
              <a:rPr lang="zh-CN" altLang="en-US"/>
              <a:t>已知</a:t>
            </a:r>
            <a:r>
              <a:rPr lang="en-US" altLang="zh-CN"/>
              <a:t>a,b</a:t>
            </a:r>
            <a:r>
              <a:rPr lang="zh-CN" altLang="en-US"/>
              <a:t>和</a:t>
            </a:r>
            <a:r>
              <a:rPr lang="en-US" altLang="zh-CN"/>
              <a:t>n</a:t>
            </a:r>
            <a:r>
              <a:rPr lang="zh-CN" altLang="en-US"/>
              <a:t>，希望求出所有满足</a:t>
            </a:r>
            <a:r>
              <a:rPr lang="en-US" altLang="zh-CN"/>
              <a:t>ax≡b(mod n)</a:t>
            </a:r>
            <a:r>
              <a:rPr lang="zh-CN" altLang="en-US"/>
              <a:t>的对模</a:t>
            </a:r>
            <a:r>
              <a:rPr lang="en-US" altLang="zh-CN"/>
              <a:t>n</a:t>
            </a:r>
            <a:r>
              <a:rPr lang="zh-CN" altLang="en-US"/>
              <a:t>的</a:t>
            </a:r>
            <a:r>
              <a:rPr lang="en-US" altLang="zh-CN"/>
              <a:t>x</a:t>
            </a:r>
            <a:r>
              <a:rPr lang="zh-CN" altLang="en-US"/>
              <a:t>的值</a:t>
            </a:r>
          </a:p>
          <a:p>
            <a:pPr marL="68580" indent="0">
              <a:buNone/>
            </a:pPr>
            <a:r>
              <a:rPr lang="zh-CN" altLang="en-US"/>
              <a:t>同余方程 </a:t>
            </a:r>
            <a:r>
              <a:rPr lang="en-US" altLang="zh-CN"/>
              <a:t>ax≡b (modn)</a:t>
            </a:r>
            <a:r>
              <a:rPr lang="zh-CN" altLang="en-US"/>
              <a:t>对于未知数 </a:t>
            </a:r>
            <a:r>
              <a:rPr lang="en-US" altLang="zh-CN"/>
              <a:t>x </a:t>
            </a:r>
            <a:r>
              <a:rPr lang="zh-CN" altLang="en-US"/>
              <a:t>有解，当且仅当 </a:t>
            </a:r>
            <a:r>
              <a:rPr lang="en-US" altLang="zh-CN"/>
              <a:t>gcd(a,n) | b</a:t>
            </a:r>
            <a:r>
              <a:rPr lang="zh-CN" altLang="en-US"/>
              <a:t>。且方程有解时，方程有 </a:t>
            </a:r>
            <a:r>
              <a:rPr lang="en-US" altLang="zh-CN"/>
              <a:t>gcd(a,n) </a:t>
            </a:r>
            <a:r>
              <a:rPr lang="zh-CN" altLang="en-US"/>
              <a:t>个解。</a:t>
            </a:r>
            <a:br>
              <a:rPr lang="zh-CN" altLang="en-US"/>
            </a:br>
            <a:r>
              <a:rPr lang="zh-CN" altLang="en-US"/>
              <a:t>求解方程 </a:t>
            </a:r>
            <a:r>
              <a:rPr lang="en-US" altLang="zh-CN"/>
              <a:t>ax≡b (modn) </a:t>
            </a:r>
            <a:r>
              <a:rPr lang="zh-CN" altLang="en-US"/>
              <a:t>相当于求解方程 </a:t>
            </a:r>
            <a:r>
              <a:rPr lang="en-US" altLang="zh-CN"/>
              <a:t>ax+ny= b, (x, y</a:t>
            </a:r>
            <a:r>
              <a:rPr lang="zh-CN" altLang="en-US"/>
              <a:t>为整数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pPr latinLnBrk="1"/>
            <a:r>
              <a:rPr lang="zh-CN" altLang="en-US"/>
              <a:t>逆元一般用扩展欧几里得算法来求得，如果为素数，那么还可以根据费马小定理得到逆元为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0" y="4587974"/>
            <a:ext cx="3502152" cy="273844"/>
          </a:xfrm>
        </p:spPr>
        <p:txBody>
          <a:bodyPr/>
          <a:lstStyle/>
          <a:p>
            <a:r>
              <a:rPr lang="en-US" altLang="zh-CN" u="sng" smtClean="0">
                <a:hlinkClick r:id="rId2"/>
              </a:rPr>
              <a:t>POJ – 2142 The Balance</a:t>
            </a:r>
            <a:r>
              <a:rPr lang="en-US" altLang="zh-CN" u="sng">
                <a:hlinkClick r:id="rId2"/>
              </a:rPr>
              <a:t> </a:t>
            </a:r>
            <a:endParaRPr lang="en-US" altLang="zh-CN"/>
          </a:p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3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916732"/>
            <a:ext cx="4032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void exgcd </a:t>
            </a:r>
            <a:r>
              <a:rPr lang="en-US" altLang="zh-CN" smtClean="0"/>
              <a:t>(</a:t>
            </a:r>
            <a:r>
              <a:rPr lang="en-US" altLang="zh-CN"/>
              <a:t>int a,int b,int &amp;x,int &amp;y)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if(!b)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  x=1,y=0;</a:t>
            </a:r>
          </a:p>
          <a:p>
            <a:r>
              <a:rPr lang="en-US" altLang="zh-CN"/>
              <a:t>        return;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exgcd(b,a%b,x,y</a:t>
            </a:r>
            <a:r>
              <a:rPr lang="en-US" altLang="zh-CN"/>
              <a:t>);</a:t>
            </a:r>
          </a:p>
          <a:p>
            <a:r>
              <a:rPr lang="en-US" altLang="zh-CN"/>
              <a:t>    int t=x;</a:t>
            </a:r>
          </a:p>
          <a:p>
            <a:r>
              <a:rPr lang="en-US" altLang="zh-CN"/>
              <a:t>    x=y,y=t-a/b*y;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55576" y="834131"/>
            <a:ext cx="3165422" cy="36004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/>
              <a:t>gcd(a,b)=gcd(b,a mod b)</a:t>
            </a:r>
          </a:p>
          <a:p>
            <a:r>
              <a:rPr lang="zh-CN" altLang="en-US"/>
              <a:t>证明：</a:t>
            </a:r>
            <a:r>
              <a:rPr lang="en-US" altLang="zh-CN"/>
              <a:t>a</a:t>
            </a:r>
            <a:r>
              <a:rPr lang="zh-CN" altLang="en-US"/>
              <a:t>可以表示成</a:t>
            </a:r>
            <a:r>
              <a:rPr lang="en-US" altLang="zh-CN"/>
              <a:t>a = kb + r</a:t>
            </a:r>
            <a:r>
              <a:rPr lang="zh-CN" altLang="en-US"/>
              <a:t>，则</a:t>
            </a:r>
            <a:r>
              <a:rPr lang="en-US" altLang="zh-CN"/>
              <a:t>r = a mod b</a:t>
            </a:r>
          </a:p>
          <a:p>
            <a:r>
              <a:rPr lang="zh-CN" altLang="en-US"/>
              <a:t>假设</a:t>
            </a:r>
            <a:r>
              <a:rPr lang="en-US" altLang="zh-CN"/>
              <a:t>d</a:t>
            </a:r>
            <a:r>
              <a:rPr lang="zh-CN" altLang="en-US"/>
              <a:t>是</a:t>
            </a:r>
            <a:r>
              <a:rPr lang="en-US" altLang="zh-CN"/>
              <a:t>a,b</a:t>
            </a:r>
            <a:r>
              <a:rPr lang="zh-CN" altLang="en-US"/>
              <a:t>的一个</a:t>
            </a:r>
            <a:r>
              <a:rPr lang="zh-CN" altLang="en-US">
                <a:hlinkClick r:id="rId2"/>
              </a:rPr>
              <a:t>公约数</a:t>
            </a:r>
            <a:r>
              <a:rPr lang="zh-CN" altLang="en-US"/>
              <a:t>，则有</a:t>
            </a:r>
          </a:p>
          <a:p>
            <a:r>
              <a:rPr lang="en-US" altLang="zh-CN"/>
              <a:t>d|a, d|b</a:t>
            </a:r>
            <a:r>
              <a:rPr lang="zh-CN" altLang="en-US"/>
              <a:t>，而</a:t>
            </a:r>
            <a:r>
              <a:rPr lang="en-US" altLang="zh-CN"/>
              <a:t>r = a - kb</a:t>
            </a:r>
            <a:r>
              <a:rPr lang="zh-CN" altLang="en-US"/>
              <a:t>，因此</a:t>
            </a:r>
            <a:r>
              <a:rPr lang="en-US" altLang="zh-CN"/>
              <a:t>d|r</a:t>
            </a:r>
          </a:p>
          <a:p>
            <a:r>
              <a:rPr lang="zh-CN" altLang="en-US"/>
              <a:t>因此</a:t>
            </a:r>
            <a:r>
              <a:rPr lang="en-US" altLang="zh-CN"/>
              <a:t>d</a:t>
            </a:r>
            <a:r>
              <a:rPr lang="zh-CN" altLang="en-US"/>
              <a:t>是</a:t>
            </a:r>
            <a:r>
              <a:rPr lang="en-US" altLang="zh-CN"/>
              <a:t>(b,a mod b)</a:t>
            </a:r>
            <a:r>
              <a:rPr lang="zh-CN" altLang="en-US"/>
              <a:t>的公约数</a:t>
            </a:r>
          </a:p>
          <a:p>
            <a:r>
              <a:rPr lang="zh-CN" altLang="en-US"/>
              <a:t>假设</a:t>
            </a:r>
            <a:r>
              <a:rPr lang="en-US" altLang="zh-CN"/>
              <a:t>d </a:t>
            </a:r>
            <a:r>
              <a:rPr lang="zh-CN" altLang="en-US"/>
              <a:t>是</a:t>
            </a:r>
            <a:r>
              <a:rPr lang="en-US" altLang="zh-CN"/>
              <a:t>(b,a mod b)</a:t>
            </a:r>
            <a:r>
              <a:rPr lang="zh-CN" altLang="en-US"/>
              <a:t>的公约数，则</a:t>
            </a:r>
          </a:p>
          <a:p>
            <a:r>
              <a:rPr lang="en-US" altLang="zh-CN"/>
              <a:t>d | b , d |r </a:t>
            </a:r>
            <a:r>
              <a:rPr lang="zh-CN" altLang="en-US"/>
              <a:t>，但是</a:t>
            </a:r>
            <a:r>
              <a:rPr lang="en-US" altLang="zh-CN"/>
              <a:t>a = kb +r</a:t>
            </a:r>
          </a:p>
          <a:p>
            <a:r>
              <a:rPr lang="zh-CN" altLang="en-US"/>
              <a:t>因此</a:t>
            </a:r>
            <a:r>
              <a:rPr lang="en-US" altLang="zh-CN"/>
              <a:t>d</a:t>
            </a:r>
            <a:r>
              <a:rPr lang="zh-CN" altLang="en-US"/>
              <a:t>也是</a:t>
            </a:r>
            <a:r>
              <a:rPr lang="en-US" altLang="zh-CN"/>
              <a:t>(a,b)</a:t>
            </a:r>
            <a:r>
              <a:rPr lang="zh-CN" altLang="en-US"/>
              <a:t>的公约数</a:t>
            </a:r>
          </a:p>
          <a:p>
            <a:r>
              <a:rPr lang="zh-CN" altLang="en-US"/>
              <a:t>因此</a:t>
            </a:r>
            <a:r>
              <a:rPr lang="en-US" altLang="zh-CN"/>
              <a:t>(a,b)</a:t>
            </a:r>
            <a:r>
              <a:rPr lang="zh-CN" altLang="en-US"/>
              <a:t>和</a:t>
            </a:r>
            <a:r>
              <a:rPr lang="en-US" altLang="zh-CN"/>
              <a:t>(b,a mod b)</a:t>
            </a:r>
            <a:r>
              <a:rPr lang="zh-CN" altLang="en-US"/>
              <a:t>的公约数是一样的，其最大公约数也必然相等，得证</a:t>
            </a:r>
          </a:p>
          <a:p>
            <a:pPr marL="6858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逆元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3507854"/>
            <a:ext cx="6777317" cy="101063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zh-CN" altLang="en-US"/>
              <a:t>逆元素广义化了</a:t>
            </a:r>
            <a:r>
              <a:rPr lang="zh-CN" altLang="en-US">
                <a:hlinkClick r:id="rId2"/>
              </a:rPr>
              <a:t>加法</a:t>
            </a:r>
            <a:r>
              <a:rPr lang="zh-CN" altLang="en-US"/>
              <a:t>中的</a:t>
            </a:r>
            <a:r>
              <a:rPr lang="zh-CN" altLang="en-US">
                <a:hlinkClick r:id="rId3"/>
              </a:rPr>
              <a:t>加法逆元</a:t>
            </a:r>
            <a:r>
              <a:rPr lang="zh-CN" altLang="en-US"/>
              <a:t>和</a:t>
            </a:r>
            <a:r>
              <a:rPr lang="zh-CN" altLang="en-US">
                <a:hlinkClick r:id="rId4"/>
              </a:rPr>
              <a:t>乘法</a:t>
            </a:r>
            <a:r>
              <a:rPr lang="zh-CN" altLang="en-US"/>
              <a:t>中的</a:t>
            </a:r>
            <a:r>
              <a:rPr lang="zh-CN" altLang="en-US" u="sng">
                <a:hlinkClick r:id="rId5"/>
              </a:rPr>
              <a:t>倒数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99792" y="4389120"/>
            <a:ext cx="5443808" cy="558894"/>
          </a:xfrm>
        </p:spPr>
        <p:txBody>
          <a:bodyPr/>
          <a:lstStyle/>
          <a:p>
            <a:r>
              <a:rPr lang="en-US" altLang="zh-CN" smtClean="0">
                <a:hlinkClick r:id="rId6"/>
              </a:rPr>
              <a:t>Wanafly</a:t>
            </a:r>
            <a:r>
              <a:rPr lang="zh-CN" altLang="en-US" smtClean="0">
                <a:hlinkClick r:id="rId6"/>
              </a:rPr>
              <a:t>挑战赛</a:t>
            </a:r>
            <a:r>
              <a:rPr lang="en-US" altLang="zh-CN" smtClean="0">
                <a:hlinkClick r:id="rId6"/>
              </a:rPr>
              <a:t>13BJxc</a:t>
            </a:r>
            <a:r>
              <a:rPr lang="zh-CN" altLang="en-US" smtClean="0">
                <a:hlinkClick r:id="rId6"/>
              </a:rPr>
              <a:t>军训</a:t>
            </a:r>
            <a:r>
              <a:rPr lang="zh-CN" altLang="en-US" smtClean="0"/>
              <a:t> </a:t>
            </a:r>
            <a:r>
              <a:rPr lang="en-US" altLang="zh-CN">
                <a:hlinkClick r:id="rId7"/>
              </a:rPr>
              <a:t>Wanafly</a:t>
            </a:r>
            <a:r>
              <a:rPr lang="zh-CN" altLang="en-US">
                <a:hlinkClick r:id="rId7"/>
              </a:rPr>
              <a:t>挑战赛</a:t>
            </a:r>
            <a:r>
              <a:rPr lang="en-US" altLang="zh-CN">
                <a:hlinkClick r:id="rId7"/>
              </a:rPr>
              <a:t>14A</a:t>
            </a:r>
            <a:r>
              <a:rPr lang="zh-CN" altLang="en-US">
                <a:hlinkClick r:id="rId7"/>
              </a:rPr>
              <a:t>直角三棱锥</a:t>
            </a:r>
            <a:endParaRPr lang="zh-CN" altLang="en-US"/>
          </a:p>
          <a:p>
            <a:r>
              <a:rPr lang="zh-CN" altLang="en-US" smtClean="0"/>
              <a:t> 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771550"/>
            <a:ext cx="5235327" cy="248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1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求</a:t>
            </a:r>
            <a:r>
              <a:rPr lang="en-US" altLang="zh-CN"/>
              <a:t>2</a:t>
            </a:r>
            <a:r>
              <a:rPr lang="zh-CN" altLang="en-US"/>
              <a:t>对于</a:t>
            </a:r>
            <a:r>
              <a:rPr lang="en-US" altLang="zh-CN"/>
              <a:t>1e9+7</a:t>
            </a:r>
            <a:r>
              <a:rPr lang="zh-CN" altLang="en-US"/>
              <a:t>的逆元</a:t>
            </a:r>
            <a:r>
              <a:rPr lang="zh-CN" altLang="en-US" smtClean="0"/>
              <a:t>就是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1742739"/>
            <a:ext cx="6777317" cy="829011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利用扩展欧几里得算法</a:t>
            </a:r>
            <a:endParaRPr lang="en-US" altLang="zh-CN" smtClean="0"/>
          </a:p>
          <a:p>
            <a:pPr marL="68580" indent="0">
              <a:buNone/>
            </a:pPr>
            <a:r>
              <a:rPr lang="zh-CN" altLang="en-US" smtClean="0"/>
              <a:t> </a:t>
            </a:r>
            <a:r>
              <a:rPr lang="en-US" altLang="zh-CN"/>
              <a:t>exgcd(2, mod</a:t>
            </a:r>
            <a:r>
              <a:rPr lang="en-US" altLang="zh-CN" smtClean="0"/>
              <a:t>, </a:t>
            </a:r>
            <a:r>
              <a:rPr lang="en-US" altLang="zh-CN"/>
              <a:t>x, y),</a:t>
            </a:r>
            <a:r>
              <a:rPr lang="zh-CN" altLang="en-US"/>
              <a:t>其中</a:t>
            </a:r>
            <a:r>
              <a:rPr lang="en-US" altLang="zh-CN"/>
              <a:t>x</a:t>
            </a:r>
            <a:r>
              <a:rPr lang="zh-CN" altLang="en-US"/>
              <a:t>的值就是</a:t>
            </a:r>
            <a:r>
              <a:rPr lang="en-US" altLang="zh-CN" smtClean="0"/>
              <a:t>inv2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15616" y="2867181"/>
            <a:ext cx="6777317" cy="829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利用费马小定理</a:t>
            </a:r>
            <a:endParaRPr lang="en-US" altLang="zh-CN" smtClean="0"/>
          </a:p>
          <a:p>
            <a:pPr marL="68580" indent="0">
              <a:buNone/>
            </a:pPr>
            <a:r>
              <a:rPr lang="zh-CN" altLang="en-US" smtClean="0"/>
              <a:t> </a:t>
            </a:r>
            <a:r>
              <a:rPr lang="da-DK" altLang="zh-CN"/>
              <a:t>inv2 = power_mod(a, mod - 2, mod);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362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</a:t>
            </a:r>
            <a:r>
              <a:rPr lang="zh-CN" altLang="en-US" smtClean="0"/>
              <a:t>的更为简单的写法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int INV(int x)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    return x==1?x:1LL*(MD-MD/x)*INV(MD%x)%MD;</a:t>
            </a:r>
          </a:p>
          <a:p>
            <a:pPr marL="68580" indent="0">
              <a:buNone/>
            </a:pPr>
            <a:r>
              <a:rPr lang="en-US" altLang="zh-CN">
                <a:latin typeface="Consolas" pitchFamily="49" charset="0"/>
              </a:rPr>
              <a:t>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059582"/>
            <a:ext cx="7024744" cy="2531436"/>
          </a:xfrm>
        </p:spPr>
        <p:txBody>
          <a:bodyPr>
            <a:normAutofit/>
          </a:bodyPr>
          <a:lstStyle/>
          <a:p>
            <a:r>
              <a:rPr lang="zh-CN" altLang="en-US" sz="7200"/>
              <a:t>谢谢观看</a:t>
            </a:r>
            <a:r>
              <a:rPr lang="en-US" altLang="zh-CN" sz="7200" dirty="0"/>
              <a:t>!!!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850404"/>
            <a:ext cx="7024744" cy="857250"/>
          </a:xfrm>
        </p:spPr>
        <p:txBody>
          <a:bodyPr/>
          <a:lstStyle/>
          <a:p>
            <a:r>
              <a:rPr lang="zh-CN" altLang="en-US" smtClean="0"/>
              <a:t>数学小知识点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1742739"/>
            <a:ext cx="6777317" cy="2845235"/>
          </a:xfrm>
        </p:spPr>
        <p:txBody>
          <a:bodyPr>
            <a:normAutofit/>
          </a:bodyPr>
          <a:lstStyle/>
          <a:p>
            <a:r>
              <a:rPr lang="zh-CN" altLang="en-US" smtClean="0"/>
              <a:t>素数筛法</a:t>
            </a:r>
            <a:endParaRPr lang="en-US" altLang="zh-CN" smtClean="0"/>
          </a:p>
          <a:p>
            <a:r>
              <a:rPr lang="zh-CN" altLang="en-US"/>
              <a:t>二</a:t>
            </a:r>
            <a:r>
              <a:rPr lang="zh-CN" altLang="en-US" smtClean="0"/>
              <a:t>分</a:t>
            </a:r>
            <a:r>
              <a:rPr lang="en-US" altLang="zh-CN" smtClean="0"/>
              <a:t>(</a:t>
            </a:r>
            <a:r>
              <a:rPr lang="zh-CN" altLang="en-US" smtClean="0"/>
              <a:t>三分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快速幂</a:t>
            </a:r>
            <a:endParaRPr lang="en-US" altLang="zh-CN" smtClean="0"/>
          </a:p>
          <a:p>
            <a:r>
              <a:rPr lang="zh-CN" altLang="en-US" smtClean="0"/>
              <a:t>扩展欧几里得算法</a:t>
            </a:r>
            <a:endParaRPr lang="en-US" altLang="zh-CN" smtClean="0"/>
          </a:p>
          <a:p>
            <a:r>
              <a:rPr lang="zh-CN" altLang="en-US" smtClean="0"/>
              <a:t>逆元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素数筛选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最朴素的筛法</a:t>
            </a:r>
            <a:endParaRPr lang="en-US" altLang="zh-CN" smtClean="0"/>
          </a:p>
          <a:p>
            <a:r>
              <a:rPr lang="zh-CN" altLang="en-US" smtClean="0"/>
              <a:t>每个数都进行</a:t>
            </a:r>
            <a:r>
              <a:rPr lang="en-US" altLang="zh-CN" smtClean="0"/>
              <a:t>sqrt(n)</a:t>
            </a:r>
            <a:r>
              <a:rPr lang="zh-CN" altLang="en-US" smtClean="0"/>
              <a:t>的判断</a:t>
            </a:r>
            <a:endParaRPr lang="en-US" altLang="zh-CN" smtClean="0"/>
          </a:p>
          <a:p>
            <a:r>
              <a:rPr lang="zh-CN" altLang="en-US" smtClean="0"/>
              <a:t>是否和前面</a:t>
            </a:r>
            <a:r>
              <a:rPr lang="zh-CN" altLang="en-US"/>
              <a:t>出现</a:t>
            </a:r>
            <a:r>
              <a:rPr lang="zh-CN" altLang="en-US" smtClean="0"/>
              <a:t>的素数有关呢？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u="sng">
                <a:hlinkClick r:id="rId2"/>
              </a:rPr>
              <a:t>1006  Redraiment</a:t>
            </a:r>
            <a:r>
              <a:rPr lang="zh-CN" altLang="en-US" u="sng">
                <a:hlinkClick r:id="rId2"/>
              </a:rPr>
              <a:t>猜想</a:t>
            </a:r>
            <a:endParaRPr 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5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433113"/>
            <a:ext cx="7168642" cy="1194886"/>
          </a:xfrm>
        </p:spPr>
        <p:txBody>
          <a:bodyPr>
            <a:normAutofit/>
          </a:bodyPr>
          <a:lstStyle/>
          <a:p>
            <a:r>
              <a:rPr lang="zh-CN" altLang="en-US" smtClean="0"/>
              <a:t>埃拉托斯特尼</a:t>
            </a:r>
            <a:r>
              <a:rPr lang="zh-CN" altLang="en-US" dirty="0" smtClean="0"/>
              <a:t>筛法（</a:t>
            </a:r>
            <a:r>
              <a:rPr lang="zh-CN" altLang="en-US" dirty="0"/>
              <a:t>埃筛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7" y="1742739"/>
            <a:ext cx="7065234" cy="2631733"/>
          </a:xfrm>
        </p:spPr>
        <p:txBody>
          <a:bodyPr>
            <a:normAutofit/>
          </a:bodyPr>
          <a:lstStyle/>
          <a:p>
            <a:r>
              <a:rPr lang="zh-CN" altLang="en-US" dirty="0"/>
              <a:t>用一个长度为</a:t>
            </a:r>
            <a:r>
              <a:rPr lang="en-US" altLang="zh-CN" dirty="0"/>
              <a:t>N+1</a:t>
            </a:r>
            <a:r>
              <a:rPr lang="zh-CN" altLang="en-US" dirty="0"/>
              <a:t>的数组保存信息（</a:t>
            </a:r>
            <a:r>
              <a:rPr lang="en-US" altLang="zh-CN" dirty="0"/>
              <a:t>0</a:t>
            </a:r>
            <a:r>
              <a:rPr lang="zh-CN" altLang="en-US" dirty="0"/>
              <a:t>表示素数，</a:t>
            </a:r>
            <a:r>
              <a:rPr lang="en-US" altLang="zh-CN" dirty="0"/>
              <a:t>1</a:t>
            </a:r>
            <a:r>
              <a:rPr lang="zh-CN" altLang="en-US" dirty="0"/>
              <a:t>表示非素数） 先假设所有的数都是素数（初始化为</a:t>
            </a:r>
            <a:r>
              <a:rPr lang="en-US" altLang="zh-CN" dirty="0"/>
              <a:t>0</a:t>
            </a:r>
            <a:r>
              <a:rPr lang="zh-CN" altLang="en-US" dirty="0"/>
              <a:t>） 从第一个素数</a:t>
            </a:r>
            <a:r>
              <a:rPr lang="en-US" altLang="zh-CN" dirty="0"/>
              <a:t>2</a:t>
            </a:r>
            <a:r>
              <a:rPr lang="zh-CN" altLang="en-US" dirty="0"/>
              <a:t>开始，把</a:t>
            </a:r>
            <a:r>
              <a:rPr lang="en-US" altLang="zh-CN" dirty="0"/>
              <a:t>2</a:t>
            </a:r>
            <a:r>
              <a:rPr lang="zh-CN" altLang="en-US" dirty="0"/>
              <a:t>的倍数都标记为非素数（置为</a:t>
            </a:r>
            <a:r>
              <a:rPr lang="en-US" altLang="zh-CN" dirty="0"/>
              <a:t>1</a:t>
            </a:r>
            <a:r>
              <a:rPr lang="zh-CN" altLang="en-US" dirty="0"/>
              <a:t>），一直到大于</a:t>
            </a:r>
            <a:r>
              <a:rPr lang="en-US" altLang="zh-CN" dirty="0"/>
              <a:t>N</a:t>
            </a:r>
            <a:r>
              <a:rPr lang="zh-CN" altLang="en-US" dirty="0"/>
              <a:t>； 然后进行下一趟，找到</a:t>
            </a:r>
            <a:r>
              <a:rPr lang="en-US" altLang="zh-CN" dirty="0"/>
              <a:t>2</a:t>
            </a:r>
            <a:r>
              <a:rPr lang="zh-CN" altLang="en-US" dirty="0"/>
              <a:t>后面的下一个素数</a:t>
            </a:r>
            <a:r>
              <a:rPr lang="en-US" altLang="zh-CN" dirty="0"/>
              <a:t>3</a:t>
            </a:r>
            <a:r>
              <a:rPr lang="zh-CN" altLang="en-US" dirty="0"/>
              <a:t>，进行同样的处理 直到最后，数组中依然为</a:t>
            </a:r>
            <a:r>
              <a:rPr lang="en-US" altLang="zh-CN" dirty="0"/>
              <a:t>0</a:t>
            </a:r>
            <a:r>
              <a:rPr lang="zh-CN" altLang="en-US" dirty="0"/>
              <a:t>的数即为素数。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1, 2018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699542"/>
            <a:ext cx="3672526" cy="8572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我们来模拟一下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1742739"/>
            <a:ext cx="3312483" cy="2631733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altLang="zh-CN" dirty="0" smtClean="0"/>
              <a:t>1     2     3    4     5</a:t>
            </a:r>
          </a:p>
          <a:p>
            <a:pPr marL="68580" indent="0">
              <a:buNone/>
            </a:pPr>
            <a:r>
              <a:rPr lang="en-US" altLang="zh-CN" dirty="0" smtClean="0"/>
              <a:t>6     7     8    9    10</a:t>
            </a:r>
          </a:p>
          <a:p>
            <a:pPr marL="68580" indent="0">
              <a:buNone/>
            </a:pPr>
            <a:r>
              <a:rPr lang="en-US" altLang="zh-CN" dirty="0" smtClean="0"/>
              <a:t>11  12   13  14   15</a:t>
            </a:r>
          </a:p>
          <a:p>
            <a:pPr marL="68580" indent="0">
              <a:buNone/>
            </a:pPr>
            <a:r>
              <a:rPr lang="en-US" altLang="zh-CN" dirty="0" smtClean="0"/>
              <a:t>16  17   18  19   20</a:t>
            </a:r>
          </a:p>
          <a:p>
            <a:pPr marL="68580" indent="0">
              <a:buNone/>
            </a:pPr>
            <a:r>
              <a:rPr lang="en-US" altLang="zh-CN" dirty="0" smtClean="0"/>
              <a:t>21  22   23  24   25</a:t>
            </a:r>
          </a:p>
          <a:p>
            <a:pPr marL="68580" indent="0">
              <a:buNone/>
            </a:pPr>
            <a:r>
              <a:rPr lang="en-US" altLang="zh-CN" dirty="0" smtClean="0"/>
              <a:t>26  27   28   29  30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1, 2018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60032" y="1059582"/>
            <a:ext cx="338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itchFamily="49" charset="0"/>
              </a:rPr>
              <a:t>const int N=1e7+5;</a:t>
            </a:r>
          </a:p>
          <a:p>
            <a:r>
              <a:rPr lang="en-US" altLang="zh-CN">
                <a:latin typeface="Consolas" pitchFamily="49" charset="0"/>
              </a:rPr>
              <a:t>int f[N];</a:t>
            </a:r>
          </a:p>
          <a:p>
            <a:r>
              <a:rPr lang="en-US" altLang="zh-CN">
                <a:latin typeface="Consolas" pitchFamily="49" charset="0"/>
              </a:rPr>
              <a:t>void prime()</a:t>
            </a:r>
          </a:p>
          <a:p>
            <a:r>
              <a:rPr lang="en-US" altLang="zh-CN">
                <a:latin typeface="Consolas" pitchFamily="49" charset="0"/>
              </a:rPr>
              <a:t>{</a:t>
            </a:r>
          </a:p>
          <a:p>
            <a:r>
              <a:rPr lang="en-US" altLang="zh-CN">
                <a:latin typeface="Consolas" pitchFamily="49" charset="0"/>
              </a:rPr>
              <a:t>    f[0]=f[1]=1;</a:t>
            </a:r>
          </a:p>
          <a:p>
            <a:r>
              <a:rPr lang="en-US" altLang="zh-CN">
                <a:latin typeface="Consolas" pitchFamily="49" charset="0"/>
              </a:rPr>
              <a:t>    for(int i=2; i&lt;N; i++)</a:t>
            </a:r>
          </a:p>
          <a:p>
            <a:r>
              <a:rPr lang="en-US" altLang="zh-CN">
                <a:latin typeface="Consolas" pitchFamily="49" charset="0"/>
              </a:rPr>
              <a:t>    {</a:t>
            </a:r>
          </a:p>
          <a:p>
            <a:r>
              <a:rPr lang="en-US" altLang="zh-CN">
                <a:latin typeface="Consolas" pitchFamily="49" charset="0"/>
              </a:rPr>
              <a:t>        if(f[i]) continue;</a:t>
            </a:r>
          </a:p>
          <a:p>
            <a:r>
              <a:rPr lang="en-US" altLang="zh-CN">
                <a:latin typeface="Consolas" pitchFamily="49" charset="0"/>
              </a:rPr>
              <a:t>        for(int j=i+i; j&lt;N; j+=i)f[j]=1;</a:t>
            </a:r>
          </a:p>
          <a:p>
            <a:r>
              <a:rPr lang="en-US" altLang="zh-CN">
                <a:latin typeface="Consolas" pitchFamily="49" charset="0"/>
              </a:rPr>
              <a:t>    }</a:t>
            </a:r>
          </a:p>
          <a:p>
            <a:r>
              <a:rPr lang="en-US" altLang="zh-CN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11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83518"/>
            <a:ext cx="2232366" cy="857250"/>
          </a:xfrm>
        </p:spPr>
        <p:txBody>
          <a:bodyPr/>
          <a:lstStyle/>
          <a:p>
            <a:r>
              <a:rPr lang="zh-CN" altLang="en-US" smtClean="0"/>
              <a:t>欧拉筛选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9832" y="978858"/>
            <a:ext cx="54726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itchFamily="49" charset="0"/>
              </a:rPr>
              <a:t>for(int i=2; i&lt;=n; i++)</a:t>
            </a:r>
          </a:p>
          <a:p>
            <a:r>
              <a:rPr lang="en-US" altLang="zh-CN">
                <a:latin typeface="Consolas" pitchFamily="49" charset="0"/>
              </a:rPr>
              <a:t>{</a:t>
            </a:r>
          </a:p>
          <a:p>
            <a:r>
              <a:rPr lang="en-US" altLang="zh-CN">
                <a:latin typeface="Consolas" pitchFamily="49" charset="0"/>
              </a:rPr>
              <a:t>    if(!vis[i])//</a:t>
            </a:r>
            <a:r>
              <a:rPr lang="zh-CN" altLang="en-US">
                <a:latin typeface="Consolas" pitchFamily="49" charset="0"/>
              </a:rPr>
              <a:t>不是目前找到的素数的倍数</a:t>
            </a:r>
          </a:p>
          <a:p>
            <a:r>
              <a:rPr lang="zh-CN" altLang="en-US">
                <a:latin typeface="Consolas" pitchFamily="49" charset="0"/>
              </a:rPr>
              <a:t>        </a:t>
            </a:r>
            <a:r>
              <a:rPr lang="en-US" altLang="zh-CN">
                <a:latin typeface="Consolas" pitchFamily="49" charset="0"/>
              </a:rPr>
              <a:t>prime[cnt++] = i;//</a:t>
            </a:r>
            <a:r>
              <a:rPr lang="zh-CN" altLang="en-US">
                <a:latin typeface="Consolas" pitchFamily="49" charset="0"/>
              </a:rPr>
              <a:t>找到素数</a:t>
            </a:r>
            <a:r>
              <a:rPr lang="en-US" altLang="zh-CN">
                <a:latin typeface="Consolas" pitchFamily="49" charset="0"/>
              </a:rPr>
              <a:t>~</a:t>
            </a:r>
          </a:p>
          <a:p>
            <a:r>
              <a:rPr lang="en-US" altLang="zh-CN">
                <a:latin typeface="Consolas" pitchFamily="49" charset="0"/>
              </a:rPr>
              <a:t>    for(int j=0; j&lt;cnt&amp;&amp;i*prime[j]&lt;=n; j++)</a:t>
            </a:r>
          </a:p>
          <a:p>
            <a:r>
              <a:rPr lang="en-US" altLang="zh-CN">
                <a:latin typeface="Consolas" pitchFamily="49" charset="0"/>
              </a:rPr>
              <a:t>    {</a:t>
            </a:r>
          </a:p>
          <a:p>
            <a:r>
              <a:rPr lang="en-US" altLang="zh-CN">
                <a:latin typeface="Consolas" pitchFamily="49" charset="0"/>
              </a:rPr>
              <a:t>        vis[i*prime[j]]=true;//</a:t>
            </a:r>
            <a:r>
              <a:rPr lang="zh-CN" altLang="en-US">
                <a:latin typeface="Consolas" pitchFamily="49" charset="0"/>
              </a:rPr>
              <a:t>找到的素数的倍数不访问</a:t>
            </a:r>
          </a:p>
          <a:p>
            <a:r>
              <a:rPr lang="zh-CN" altLang="en-US">
                <a:latin typeface="Consolas" pitchFamily="49" charset="0"/>
              </a:rPr>
              <a:t>        </a:t>
            </a:r>
            <a:r>
              <a:rPr lang="en-US" altLang="zh-CN">
                <a:latin typeface="Consolas" pitchFamily="49" charset="0"/>
              </a:rPr>
              <a:t>if(i%prime[j]==0) break;//</a:t>
            </a:r>
            <a:r>
              <a:rPr lang="zh-CN" altLang="en-US">
                <a:latin typeface="Consolas" pitchFamily="49" charset="0"/>
              </a:rPr>
              <a:t>关键！！！！</a:t>
            </a:r>
          </a:p>
          <a:p>
            <a:r>
              <a:rPr lang="zh-CN" altLang="en-US">
                <a:latin typeface="Consolas" pitchFamily="49" charset="0"/>
              </a:rPr>
              <a:t>    </a:t>
            </a:r>
            <a:r>
              <a:rPr lang="en-US" altLang="zh-CN">
                <a:latin typeface="Consolas" pitchFamily="49" charset="0"/>
              </a:rPr>
              <a:t>}</a:t>
            </a:r>
          </a:p>
          <a:p>
            <a:r>
              <a:rPr lang="en-US" altLang="zh-CN" smtClean="0">
                <a:latin typeface="Consolas" pitchFamily="49" charset="0"/>
              </a:rPr>
              <a:t>}</a:t>
            </a:r>
            <a:endParaRPr lang="en-US" altLang="zh-CN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4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二分</a:t>
            </a:r>
            <a:r>
              <a:rPr lang="en-US" altLang="zh-CN" smtClean="0"/>
              <a:t>(</a:t>
            </a:r>
            <a:r>
              <a:rPr lang="zh-CN" altLang="en-US" smtClean="0"/>
              <a:t>三分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1742739"/>
            <a:ext cx="2376379" cy="2631733"/>
          </a:xfrm>
        </p:spPr>
        <p:txBody>
          <a:bodyPr/>
          <a:lstStyle/>
          <a:p>
            <a:r>
              <a:rPr lang="zh-CN" altLang="en-US" smtClean="0"/>
              <a:t>二分次数</a:t>
            </a:r>
            <a:endParaRPr lang="en-US" altLang="zh-CN" smtClean="0"/>
          </a:p>
          <a:p>
            <a:r>
              <a:rPr lang="zh-CN" altLang="en-US" smtClean="0"/>
              <a:t>选择</a:t>
            </a:r>
            <a:r>
              <a:rPr lang="en-US" altLang="zh-CN" smtClean="0"/>
              <a:t>for</a:t>
            </a:r>
            <a:r>
              <a:rPr lang="zh-CN" altLang="en-US" smtClean="0"/>
              <a:t>还是</a:t>
            </a:r>
            <a:r>
              <a:rPr lang="en-US" altLang="zh-CN" smtClean="0"/>
              <a:t>while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5752" y="4299942"/>
            <a:ext cx="3502152" cy="273844"/>
          </a:xfrm>
        </p:spPr>
        <p:txBody>
          <a:bodyPr/>
          <a:lstStyle/>
          <a:p>
            <a:r>
              <a:rPr lang="en-US" altLang="zh-CN" u="sng">
                <a:hlinkClick r:id="rId3"/>
              </a:rPr>
              <a:t>1597  Lost Cows</a:t>
            </a:r>
            <a:r>
              <a:rPr lang="en-US" altLang="zh-CN" u="sng"/>
              <a:t>  </a:t>
            </a:r>
            <a:r>
              <a:rPr lang="en-US" altLang="zh-CN" u="sng">
                <a:hlinkClick r:id="rId4"/>
              </a:rPr>
              <a:t>Advanced Causal Measurements (ACM)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644008" y="123478"/>
            <a:ext cx="1332156" cy="273844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07904" y="555525"/>
            <a:ext cx="4464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double solve()</a:t>
            </a:r>
          </a:p>
          <a:p>
            <a:r>
              <a:rPr lang="en-US" altLang="zh-CN" sz="1600"/>
              <a:t>{</a:t>
            </a:r>
          </a:p>
          <a:p>
            <a:r>
              <a:rPr lang="en-US" altLang="zh-CN" sz="1600"/>
              <a:t>    double l=-1&lt;&lt;30,r=1&lt;&lt;30,mid;</a:t>
            </a:r>
          </a:p>
          <a:p>
            <a:r>
              <a:rPr lang="en-US" altLang="zh-CN" sz="1600"/>
              <a:t>    for(int i=0; i&lt;n; i++)</a:t>
            </a:r>
          </a:p>
          <a:p>
            <a:r>
              <a:rPr lang="en-US" altLang="zh-CN" sz="1600"/>
              <a:t>        l=max(l,-b[i]);</a:t>
            </a:r>
          </a:p>
          <a:p>
            <a:r>
              <a:rPr lang="en-US" altLang="zh-CN" sz="1600"/>
              <a:t>    for(int i=0; i&lt;10000; i++)</a:t>
            </a:r>
          </a:p>
          <a:p>
            <a:r>
              <a:rPr lang="en-US" altLang="zh-CN" sz="1600"/>
              <a:t>    {</a:t>
            </a:r>
          </a:p>
          <a:p>
            <a:r>
              <a:rPr lang="en-US" altLang="zh-CN" sz="1600"/>
              <a:t>        mid=(l+r)/2;</a:t>
            </a:r>
          </a:p>
          <a:p>
            <a:r>
              <a:rPr lang="en-US" altLang="zh-CN" sz="1600"/>
              <a:t>        double sum=0.0;</a:t>
            </a:r>
          </a:p>
          <a:p>
            <a:r>
              <a:rPr lang="en-US" altLang="zh-CN" sz="1600"/>
              <a:t>        for(int j=0; j&lt;n; j++)</a:t>
            </a:r>
          </a:p>
          <a:p>
            <a:r>
              <a:rPr lang="en-US" altLang="zh-CN" sz="1600"/>
              <a:t>        {</a:t>
            </a:r>
          </a:p>
          <a:p>
            <a:r>
              <a:rPr lang="en-US" altLang="zh-CN" sz="1600"/>
              <a:t>            sum+=a[j]/(mid+b[j]);</a:t>
            </a:r>
          </a:p>
          <a:p>
            <a:r>
              <a:rPr lang="en-US" altLang="zh-CN" sz="1600"/>
              <a:t>        }</a:t>
            </a:r>
          </a:p>
          <a:p>
            <a:r>
              <a:rPr lang="en-US" altLang="zh-CN" sz="1600"/>
              <a:t>        if(sum-m&gt;0) l=mid;</a:t>
            </a:r>
          </a:p>
          <a:p>
            <a:r>
              <a:rPr lang="en-US" altLang="zh-CN" sz="1600"/>
              <a:t>        else r=mid;</a:t>
            </a:r>
          </a:p>
          <a:p>
            <a:r>
              <a:rPr lang="en-US" altLang="zh-CN" sz="1600"/>
              <a:t>    }</a:t>
            </a:r>
          </a:p>
          <a:p>
            <a:r>
              <a:rPr lang="en-US" altLang="zh-CN" sz="1600" smtClean="0"/>
              <a:t>    return r;</a:t>
            </a:r>
          </a:p>
          <a:p>
            <a:r>
              <a:rPr lang="en-US" altLang="zh-CN" sz="1600" smtClean="0"/>
              <a:t>}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1624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题目地址：</a:t>
            </a:r>
            <a:r>
              <a:rPr lang="en-US" altLang="zh-CN">
                <a:hlinkClick r:id="rId2"/>
              </a:rPr>
              <a:t>AB</a:t>
            </a:r>
            <a:r>
              <a:rPr lang="zh-CN" altLang="en-US">
                <a:hlinkClick r:id="rId2"/>
              </a:rPr>
              <a:t>序列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03" y="908800"/>
            <a:ext cx="311351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4729" y="932581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>
                <a:latin typeface="Consolas" pitchFamily="49" charset="0"/>
              </a:rPr>
              <a:t>    ll L=-1e9,R=1e9;</a:t>
            </a:r>
          </a:p>
          <a:p>
            <a:pPr fontAlgn="base"/>
            <a:r>
              <a:rPr lang="en-US" altLang="zh-CN">
                <a:latin typeface="Consolas" pitchFamily="49" charset="0"/>
              </a:rPr>
              <a:t>    while(L&lt;R-1)</a:t>
            </a:r>
          </a:p>
          <a:p>
            <a:pPr fontAlgn="base"/>
            <a:r>
              <a:rPr lang="en-US" altLang="zh-CN">
                <a:latin typeface="Consolas" pitchFamily="49" charset="0"/>
              </a:rPr>
              <a:t>    {</a:t>
            </a:r>
          </a:p>
          <a:p>
            <a:pPr fontAlgn="base"/>
            <a:r>
              <a:rPr lang="en-US" altLang="zh-CN">
                <a:latin typeface="Consolas" pitchFamily="49" charset="0"/>
              </a:rPr>
              <a:t>        ll mi=(L+R)&gt;&gt;1,mid=(mi+R)&gt;&gt;1</a:t>
            </a:r>
            <a:r>
              <a:rPr lang="en-US" altLang="zh-CN" smtClean="0">
                <a:latin typeface="Consolas" pitchFamily="49" charset="0"/>
              </a:rPr>
              <a:t>;</a:t>
            </a:r>
            <a:r>
              <a:rPr lang="en-US" altLang="zh-CN">
                <a:latin typeface="Consolas" pitchFamily="49" charset="0"/>
              </a:rPr>
              <a:t>      </a:t>
            </a:r>
            <a:endParaRPr lang="en-US" altLang="zh-CN" smtClean="0">
              <a:latin typeface="Consolas" pitchFamily="49" charset="0"/>
            </a:endParaRPr>
          </a:p>
          <a:p>
            <a:pPr fontAlgn="base"/>
            <a:r>
              <a:rPr lang="en-US" altLang="zh-CN" smtClean="0">
                <a:latin typeface="Consolas" pitchFamily="49" charset="0"/>
              </a:rPr>
              <a:t>if(la(mi</a:t>
            </a:r>
            <a:r>
              <a:rPr lang="en-US" altLang="zh-CN">
                <a:latin typeface="Consolas" pitchFamily="49" charset="0"/>
              </a:rPr>
              <a:t>)&lt;la(mid))R=mid;</a:t>
            </a:r>
          </a:p>
          <a:p>
            <a:pPr fontAlgn="base"/>
            <a:r>
              <a:rPr lang="en-US" altLang="zh-CN">
                <a:latin typeface="Consolas" pitchFamily="49" charset="0"/>
              </a:rPr>
              <a:t>        else L=mi;</a:t>
            </a:r>
          </a:p>
          <a:p>
            <a:pPr fontAlgn="base"/>
            <a:r>
              <a:rPr lang="en-US" altLang="zh-CN">
                <a:latin typeface="Consolas" pitchFamily="49" charset="0"/>
              </a:rPr>
              <a:t>    }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快速</a:t>
            </a:r>
            <a:r>
              <a:rPr lang="zh-CN" altLang="en-US" smtClean="0"/>
              <a:t>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9" y="1779662"/>
            <a:ext cx="3888431" cy="263173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我们要求</a:t>
            </a:r>
            <a:r>
              <a:rPr lang="en-US" altLang="zh-CN"/>
              <a:t>a^b</a:t>
            </a:r>
            <a:r>
              <a:rPr lang="zh-CN" altLang="en-US"/>
              <a:t>，那么其实</a:t>
            </a:r>
            <a:r>
              <a:rPr lang="en-US" altLang="zh-CN"/>
              <a:t>b</a:t>
            </a:r>
            <a:r>
              <a:rPr lang="zh-CN" altLang="en-US"/>
              <a:t>是可以拆成二进制的，该二进制数第</a:t>
            </a:r>
            <a:r>
              <a:rPr lang="en-US" altLang="zh-CN"/>
              <a:t>i</a:t>
            </a:r>
            <a:r>
              <a:rPr lang="zh-CN" altLang="en-US"/>
              <a:t>位的权为</a:t>
            </a:r>
            <a:r>
              <a:rPr lang="en-US" altLang="zh-CN"/>
              <a:t>2^(i-1)</a:t>
            </a:r>
            <a:r>
              <a:rPr lang="zh-CN" altLang="en-US"/>
              <a:t>，</a:t>
            </a:r>
          </a:p>
          <a:p>
            <a:r>
              <a:rPr lang="zh-CN" altLang="en-US"/>
              <a:t>例如当</a:t>
            </a:r>
            <a:r>
              <a:rPr lang="en-US" altLang="zh-CN"/>
              <a:t>b=11</a:t>
            </a:r>
            <a:r>
              <a:rPr lang="zh-CN" altLang="en-US"/>
              <a:t>时  </a:t>
            </a:r>
            <a:r>
              <a:rPr lang="en-US" altLang="zh-CN"/>
              <a:t>11</a:t>
            </a:r>
            <a:r>
              <a:rPr lang="zh-CN" altLang="en-US"/>
              <a:t>的二进制是</a:t>
            </a:r>
            <a:r>
              <a:rPr lang="en-US" altLang="zh-CN"/>
              <a:t>1011</a:t>
            </a:r>
          </a:p>
          <a:p>
            <a:r>
              <a:rPr lang="en-US" altLang="zh-CN"/>
              <a:t>11 = 2³×1 + 2²×0 + 2¹×1 + 2º×1</a:t>
            </a:r>
            <a:r>
              <a:rPr lang="zh-CN" altLang="en-US"/>
              <a:t>因此，我们将</a:t>
            </a:r>
            <a:r>
              <a:rPr lang="en-US" altLang="zh-CN"/>
              <a:t>a¹¹</a:t>
            </a:r>
            <a:r>
              <a:rPr lang="zh-CN" altLang="en-US"/>
              <a:t>转化为算 因为存在这一相等关系，所以将</a:t>
            </a:r>
            <a:r>
              <a:rPr lang="en-US" altLang="zh-CN"/>
              <a:t>O(n)</a:t>
            </a:r>
            <a:r>
              <a:rPr lang="zh-CN" altLang="en-US"/>
              <a:t>复杂度的算法降到了</a:t>
            </a:r>
            <a:r>
              <a:rPr lang="en-US" altLang="zh-CN"/>
              <a:t>O(logn)</a:t>
            </a:r>
            <a:r>
              <a:rPr lang="zh-CN" altLang="en-US"/>
              <a:t>，代码如下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3265  Fermat Primality Testing</a:t>
            </a:r>
            <a:r>
              <a:rPr lang="en-US" altLang="zh-CN"/>
              <a:t> 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987574"/>
            <a:ext cx="26642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int poww(int x, int n)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int ans=1;</a:t>
            </a:r>
          </a:p>
          <a:p>
            <a:r>
              <a:rPr lang="en-US" altLang="zh-CN"/>
              <a:t>    while(n)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  if(n&amp;1)ans=ans*x;</a:t>
            </a:r>
          </a:p>
          <a:p>
            <a:r>
              <a:rPr lang="en-US" altLang="zh-CN"/>
              <a:t>        x=x*x;</a:t>
            </a:r>
          </a:p>
          <a:p>
            <a:r>
              <a:rPr lang="en-US" altLang="zh-CN"/>
              <a:t>        n&gt;&gt;=1;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  return ans;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81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1353</TotalTime>
  <Words>880</Words>
  <Application>Microsoft Office PowerPoint</Application>
  <PresentationFormat>全屏显示(16:9)</PresentationFormat>
  <Paragraphs>166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奥斯汀</vt:lpstr>
      <vt:lpstr>acm入门之数学基础</vt:lpstr>
      <vt:lpstr>数学小知识点</vt:lpstr>
      <vt:lpstr>素数筛选</vt:lpstr>
      <vt:lpstr>埃拉托斯特尼筛法（埃筛）</vt:lpstr>
      <vt:lpstr>我们来模拟一下</vt:lpstr>
      <vt:lpstr>欧拉筛选</vt:lpstr>
      <vt:lpstr>二分(三分)</vt:lpstr>
      <vt:lpstr>PowerPoint 演示文稿</vt:lpstr>
      <vt:lpstr>快速幂</vt:lpstr>
      <vt:lpstr>扩展欧几里德算法</vt:lpstr>
      <vt:lpstr>PowerPoint 演示文稿</vt:lpstr>
      <vt:lpstr>逆元</vt:lpstr>
      <vt:lpstr>求2对于1e9+7的逆元就是</vt:lpstr>
      <vt:lpstr>我的更为简单的写法</vt:lpstr>
      <vt:lpstr>谢谢观看!!!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循环、数组、结构体</dc:title>
  <dc:creator>BobHuang</dc:creator>
  <cp:lastModifiedBy>Windows 用户</cp:lastModifiedBy>
  <cp:revision>59</cp:revision>
  <dcterms:created xsi:type="dcterms:W3CDTF">2017-11-14T12:05:12Z</dcterms:created>
  <dcterms:modified xsi:type="dcterms:W3CDTF">2018-07-01T00:41:15Z</dcterms:modified>
</cp:coreProperties>
</file>