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7"/>
  </p:notesMasterIdLst>
  <p:sldIdLst>
    <p:sldId id="256" r:id="rId2"/>
    <p:sldId id="272" r:id="rId3"/>
    <p:sldId id="261" r:id="rId4"/>
    <p:sldId id="263" r:id="rId5"/>
    <p:sldId id="265" r:id="rId6"/>
    <p:sldId id="273" r:id="rId7"/>
    <p:sldId id="274" r:id="rId8"/>
    <p:sldId id="267" r:id="rId9"/>
    <p:sldId id="275" r:id="rId10"/>
    <p:sldId id="276" r:id="rId11"/>
    <p:sldId id="277" r:id="rId12"/>
    <p:sldId id="278" r:id="rId13"/>
    <p:sldId id="279" r:id="rId14"/>
    <p:sldId id="281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43" autoAdjust="0"/>
  </p:normalViewPr>
  <p:slideViewPr>
    <p:cSldViewPr>
      <p:cViewPr>
        <p:scale>
          <a:sx n="100" d="100"/>
          <a:sy n="100" d="100"/>
        </p:scale>
        <p:origin x="-1104" y="-2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3851-FE80-4663-968C-17564B4283FC}" type="datetimeFigureOut">
              <a:rPr lang="zh-CN" altLang="en-US" smtClean="0"/>
              <a:t>2018/6/20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F6DB-03A5-467F-B515-9DCC1C4B7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14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3480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210.32.82.1/acmhome/problemdetail.do?&amp;method=showdetail&amp;id=436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contest/2348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210.32.82.1/acmhome/problemdetail.do?&amp;method=showdetail&amp;id=4702" TargetMode="External"/><Relationship Id="rId2" Type="http://schemas.openxmlformats.org/officeDocument/2006/relationships/hyperlink" Target="http://210.32.82.1/acmhome/problemdetail.do?&amp;method=showdetail&amp;id=546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acm</a:t>
            </a:r>
            <a:r>
              <a:rPr lang="zh-CN" altLang="en-US"/>
              <a:t>入门之背包（</a:t>
            </a:r>
            <a:r>
              <a:rPr lang="en-US" altLang="zh-CN"/>
              <a:t>Knapsack Algorithm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16</a:t>
            </a:r>
            <a:r>
              <a:rPr lang="zh-CN" altLang="en-US"/>
              <a:t>计算机</a:t>
            </a:r>
            <a:r>
              <a:rPr lang="en-US" altLang="zh-CN"/>
              <a:t>2 </a:t>
            </a:r>
            <a:r>
              <a:rPr lang="zh-CN" altLang="en-US"/>
              <a:t>黄睿博</a:t>
            </a:r>
            <a:endParaRPr lang="en-US" altLang="zh-CN"/>
          </a:p>
          <a:p>
            <a:r>
              <a:rPr lang="en-US" altLang="zh-CN"/>
              <a:t>TZC-</a:t>
            </a:r>
            <a:r>
              <a:rPr lang="en-US" altLang="zh-CN" err="1"/>
              <a:t>BobHuang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June 20, 2018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4008" y="4227934"/>
            <a:ext cx="3502152" cy="273844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题</a:t>
            </a:r>
            <a:r>
              <a:rPr lang="zh-CN" altLang="en-US" smtClean="0"/>
              <a:t>集</a:t>
            </a:r>
            <a:r>
              <a:rPr lang="zh-CN" altLang="en-US">
                <a:hlinkClick r:id="rId2"/>
              </a:rPr>
              <a:t>台州学院基础算法学习之背包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</a:t>
            </a:r>
            <a:r>
              <a:rPr lang="en-US" altLang="zh-CN"/>
              <a:t>N</a:t>
            </a:r>
            <a:r>
              <a:rPr lang="zh-CN" altLang="en-US"/>
              <a:t>种物品和一个容量为</a:t>
            </a:r>
            <a:r>
              <a:rPr lang="en-US" altLang="zh-CN"/>
              <a:t>V</a:t>
            </a:r>
            <a:r>
              <a:rPr lang="zh-CN" altLang="en-US"/>
              <a:t>的背包，每种物品都有无限件可用。第</a:t>
            </a:r>
            <a:r>
              <a:rPr lang="en-US" altLang="zh-CN"/>
              <a:t>i</a:t>
            </a:r>
            <a:r>
              <a:rPr lang="zh-CN" altLang="en-US"/>
              <a:t>种物品的费用是</a:t>
            </a:r>
            <a:r>
              <a:rPr lang="en-US" altLang="zh-CN"/>
              <a:t>c[i]</a:t>
            </a:r>
            <a:r>
              <a:rPr lang="zh-CN" altLang="en-US"/>
              <a:t>，价值是</a:t>
            </a:r>
            <a:r>
              <a:rPr lang="en-US" altLang="zh-CN"/>
              <a:t>w[i]</a:t>
            </a:r>
            <a:r>
              <a:rPr lang="zh-CN" altLang="en-US"/>
              <a:t>。求解将哪些物品装入背包可使这些物品的费用总和不超过背包容量，且价值总和最大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68580" indent="0">
              <a:buNone/>
            </a:pPr>
            <a:r>
              <a:rPr lang="en-US" altLang="zh-CN" sz="2000"/>
              <a:t>f[i][v]=max{f[i-1][v-k*c[i]]+k*w[i]|0&lt;=k*c[i]&lt;=v</a:t>
            </a:r>
            <a:r>
              <a:rPr lang="en-US" altLang="zh-CN" sz="2000" smtClean="0"/>
              <a:t>}</a:t>
            </a:r>
            <a:endParaRPr lang="en-US" altLang="zh-CN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043608" y="771550"/>
            <a:ext cx="7024744" cy="8572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sym typeface="Arial" pitchFamily="34" charset="0"/>
              </a:rPr>
              <a:t>完全背包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7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我们来看一个题目</a:t>
            </a:r>
            <a:r>
              <a:rPr lang="en-US" altLang="zh-CN" sz="2000">
                <a:solidFill>
                  <a:srgbClr val="0768AE"/>
                </a:solidFill>
                <a:latin typeface="宋u20307"/>
                <a:hlinkClick r:id="rId2"/>
              </a:rPr>
              <a:t>4365  Battle Ships</a:t>
            </a:r>
            <a:r>
              <a:rPr lang="en-US" altLang="zh-CN" sz="2000">
                <a:solidFill>
                  <a:srgbClr val="000000"/>
                </a:solidFill>
                <a:latin typeface="宋u20307"/>
              </a:rPr>
              <a:t> 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rol 1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Control 2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Control 3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Control 4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Control 5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Control 6"/>
          <p:cNvSpPr>
            <a:spLocks noChangeArrowheads="1" noChangeShapeType="1"/>
          </p:cNvSpPr>
          <p:nvPr/>
        </p:nvSpPr>
        <p:spPr bwMode="auto">
          <a:xfrm>
            <a:off x="1042988" y="2492375"/>
            <a:ext cx="914400" cy="9144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打一个血量为</a:t>
            </a:r>
            <a:r>
              <a:rPr lang="en-US" altLang="zh-CN"/>
              <a:t>L</a:t>
            </a:r>
            <a:r>
              <a:rPr lang="zh-CN" altLang="en-US"/>
              <a:t>的</a:t>
            </a:r>
            <a:r>
              <a:rPr lang="en-US" altLang="zh-CN"/>
              <a:t>baby</a:t>
            </a:r>
            <a:r>
              <a:rPr lang="zh-CN" altLang="en-US"/>
              <a:t>怪兽，可以建</a:t>
            </a:r>
            <a:r>
              <a:rPr lang="en-US" altLang="zh-CN"/>
              <a:t>N</a:t>
            </a:r>
            <a:r>
              <a:rPr lang="zh-CN" altLang="en-US"/>
              <a:t>种塔，每种塔耗时</a:t>
            </a:r>
            <a:r>
              <a:rPr lang="en-US" altLang="zh-CN"/>
              <a:t>ti</a:t>
            </a:r>
            <a:r>
              <a:rPr lang="zh-CN" altLang="en-US"/>
              <a:t>秒每秒打怪</a:t>
            </a:r>
            <a:r>
              <a:rPr lang="en-US" altLang="zh-CN"/>
              <a:t>ai</a:t>
            </a:r>
            <a:r>
              <a:rPr lang="zh-CN" altLang="en-US"/>
              <a:t>点血。最少要多少秒可以杀死小怪兽。 </a:t>
            </a:r>
            <a:endParaRPr lang="en-US" altLang="zh-CN" smtClean="0"/>
          </a:p>
          <a:p>
            <a:r>
              <a:rPr lang="zh-CN" altLang="en-US" smtClean="0"/>
              <a:t>思路</a:t>
            </a:r>
            <a:r>
              <a:rPr lang="zh-CN" altLang="en-US"/>
              <a:t>：以时间为容量，伤害的总血量为价值。因为塔可以在建造好后每一秒都造成伤害，所以建造同种塔的情况下，先后顺序会影响最终结果。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43748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7024744" cy="857250"/>
          </a:xfrm>
        </p:spPr>
        <p:txBody>
          <a:bodyPr/>
          <a:lstStyle/>
          <a:p>
            <a:r>
              <a:rPr lang="zh-CN" altLang="en-US" smtClean="0"/>
              <a:t>代码实现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6144" y="987574"/>
            <a:ext cx="4235896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/>
              <a:t>#include &lt;bits/stdc++.h&gt;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const int INF=0x3f3f3f3f;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int dp[350],n,L,ans;</a:t>
            </a:r>
          </a:p>
          <a:p>
            <a:r>
              <a:rPr lang="en-US" altLang="zh-CN"/>
              <a:t>    while(~scanf("%d %d",&amp;n,&amp;L))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memset(dp,0,sizeof(dp)),ans=INF;</a:t>
            </a:r>
          </a:p>
          <a:p>
            <a:r>
              <a:rPr lang="en-US" altLang="zh-CN"/>
              <a:t>        for(int i=0,j,x,y; i&lt;n; i++)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scanf("%d%d",&amp;x,&amp;y);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76056" y="771550"/>
            <a:ext cx="36004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/>
              <a:t> for(j=x; j; j++)</a:t>
            </a:r>
          </a:p>
          <a:p>
            <a:r>
              <a:rPr lang="en-US" altLang="zh-CN"/>
              <a:t>            {</a:t>
            </a:r>
          </a:p>
          <a:p>
            <a:r>
              <a:rPr lang="en-US" altLang="zh-CN"/>
              <a:t>                dp[j]=max(dp[j],dp[j-x]+(j-x)*y);</a:t>
            </a:r>
          </a:p>
          <a:p>
            <a:r>
              <a:rPr lang="en-US" altLang="zh-CN"/>
              <a:t>                if(dp[j]&gt;=L)break;</a:t>
            </a:r>
          </a:p>
          <a:p>
            <a:r>
              <a:rPr lang="en-US" altLang="zh-CN"/>
              <a:t>            }</a:t>
            </a:r>
          </a:p>
          <a:p>
            <a:r>
              <a:rPr lang="en-US" altLang="zh-CN"/>
              <a:t>            if(ans&gt;j)ans=j;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  printf("%d\n",ans);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20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sym typeface="Arial" pitchFamily="34" charset="0"/>
              </a:rPr>
              <a:t>多重背包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7056899" cy="29172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b="1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多重</a:t>
            </a: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背包特点: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一种物品有C个（既不是固定的1个，也不是无数个）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最朴素的想法?</a:t>
            </a:r>
          </a:p>
          <a:p>
            <a:pPr>
              <a:lnSpc>
                <a:spcPct val="80000"/>
              </a:lnSpc>
            </a:pPr>
            <a:endParaRPr lang="zh-CN" altLang="en-US" sz="2800" b="1">
              <a:latin typeface="仿宋_GB2312" pitchFamily="1" charset="-122"/>
              <a:ea typeface="仿宋_GB2312" pitchFamily="1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优化的方法：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运用神奇的二进制,进行物品拆分,转化成01背包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物品拆分,把13个相同的物品分成4组(1,2,4,6)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用这4组可以组成任意一个1~13之间的数!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原理:一个数总可以用2^k表示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而且总和等于13,所以不会组成超过</a:t>
            </a:r>
            <a:r>
              <a:rPr lang="en-US" altLang="zh-CN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13</a:t>
            </a:r>
            <a:r>
              <a:rPr lang="zh-CN" altLang="en-US" b="1">
                <a:latin typeface="仿宋_GB2312" pitchFamily="1" charset="-122"/>
                <a:ea typeface="仿宋_GB2312" pitchFamily="1" charset="-122"/>
                <a:sym typeface="Arial" pitchFamily="34" charset="0"/>
              </a:rPr>
              <a:t>的数</a:t>
            </a:r>
          </a:p>
          <a:p>
            <a:pPr>
              <a:lnSpc>
                <a:spcPct val="80000"/>
              </a:lnSpc>
            </a:pPr>
            <a:endParaRPr lang="zh-CN" altLang="en-US" sz="2800" b="1">
              <a:latin typeface="仿宋_GB2312" pitchFamily="1" charset="-122"/>
              <a:ea typeface="仿宋_GB2312" pitchFamily="1" charset="-122"/>
              <a:sym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所以可将一种有C个的物品拆分成1,2,4,...,2^(k-1),C-(2^k-1)</a:t>
            </a:r>
          </a:p>
          <a:p>
            <a:pPr>
              <a:lnSpc>
                <a:spcPct val="80000"/>
              </a:lnSpc>
            </a:pPr>
            <a:r>
              <a:rPr lang="zh-CN" altLang="en-US" b="1">
                <a:latin typeface="仿宋_GB2312" pitchFamily="1" charset="-122"/>
                <a:ea typeface="仿宋_GB2312" pitchFamily="1" charset="-122"/>
              </a:rPr>
              <a:t>然后进行01</a:t>
            </a:r>
            <a:r>
              <a:rPr lang="zh-CN" altLang="en-US" b="1" smtClean="0">
                <a:latin typeface="仿宋_GB2312" pitchFamily="1" charset="-122"/>
                <a:ea typeface="仿宋_GB2312" pitchFamily="1" charset="-122"/>
              </a:rPr>
              <a:t>背包</a:t>
            </a:r>
            <a:endParaRPr lang="zh-CN" altLang="en-US" b="1"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1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937" y="411510"/>
            <a:ext cx="7024744" cy="8572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sym typeface="Arial" pitchFamily="34" charset="0"/>
              </a:rPr>
              <a:t>混合三种背包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275606"/>
            <a:ext cx="7200800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混合</a:t>
            </a:r>
            <a:r>
              <a:rPr lang="zh-CN" altLang="en-US" sz="2000">
                <a:latin typeface="仿宋_GB2312" pitchFamily="1" charset="-122"/>
                <a:ea typeface="仿宋_GB2312" pitchFamily="1" charset="-122"/>
              </a:rPr>
              <a:t>背包特点:</a:t>
            </a:r>
          </a:p>
          <a:p>
            <a:pPr>
              <a:lnSpc>
                <a:spcPct val="80000"/>
              </a:lnSpc>
            </a:pPr>
            <a:r>
              <a:rPr lang="zh-CN" altLang="en-US" sz="2000">
                <a:latin typeface="仿宋_GB2312" pitchFamily="1" charset="-122"/>
                <a:ea typeface="仿宋_GB2312" pitchFamily="1" charset="-122"/>
              </a:rPr>
              <a:t>如果将三种背包问题混合起来，也就是说，有的物品只可以取一次（01背包），有的物品可以取无限次（完全背包），有的物品可以取的次数有一个上限（多重背包），应该怎么求解呢？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仿宋_GB2312" pitchFamily="1" charset="-122"/>
              <a:ea typeface="仿宋_GB2312" pitchFamily="1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for i=1..N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if 第i件物品属于01背包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    ZeroOnePack(c[i],w[i])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else if 第i件物品属于完全背包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    CompletePack(c[i],w[i])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else if 第i件物品属于多重背包</a:t>
            </a:r>
          </a:p>
          <a:p>
            <a:pPr>
              <a:lnSpc>
                <a:spcPct val="80000"/>
              </a:lnSpc>
            </a:pPr>
            <a:r>
              <a:rPr lang="zh-CN" altLang="en-US">
                <a:latin typeface="仿宋_GB2312" pitchFamily="1" charset="-122"/>
                <a:ea typeface="仿宋_GB2312" pitchFamily="1" charset="-122"/>
              </a:rPr>
              <a:t>        MultiplePack(c[i],w[i],n[i])</a:t>
            </a:r>
          </a:p>
          <a:p>
            <a:pPr>
              <a:lnSpc>
                <a:spcPct val="80000"/>
              </a:lnSpc>
            </a:pPr>
            <a:endParaRPr lang="zh-CN" altLang="en-US" sz="2000">
              <a:latin typeface="仿宋_GB2312" pitchFamily="1" charset="-122"/>
              <a:ea typeface="仿宋_GB2312" pitchFamily="1" charset="-12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hlink"/>
                </a:solidFill>
                <a:latin typeface="仿宋_GB2312" pitchFamily="1" charset="-122"/>
                <a:ea typeface="仿宋_GB2312" pitchFamily="1" charset="-122"/>
              </a:rPr>
              <a:t>详见：背包问题九讲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8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059582"/>
            <a:ext cx="7024744" cy="2531436"/>
          </a:xfrm>
        </p:spPr>
        <p:txBody>
          <a:bodyPr>
            <a:normAutofit/>
          </a:bodyPr>
          <a:lstStyle/>
          <a:p>
            <a:r>
              <a:rPr lang="zh-CN" altLang="en-US" sz="7200"/>
              <a:t>谢谢观看</a:t>
            </a:r>
            <a:r>
              <a:rPr lang="en-US" altLang="zh-CN" sz="7200" dirty="0"/>
              <a:t>!!!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导引问题-食堂就餐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现有餐券1张，面值10元</a:t>
            </a:r>
          </a:p>
          <a:p>
            <a:r>
              <a:rPr lang="zh-CN" altLang="en-US">
                <a:solidFill>
                  <a:schemeClr val="hlink"/>
                </a:solidFill>
              </a:rPr>
              <a:t>菜肴N种</a:t>
            </a:r>
            <a:r>
              <a:rPr lang="zh-CN" altLang="en-US"/>
              <a:t>（价格精确到0.1元）：炸鸡腿3元；大排1.5元；荷包蛋：1元；炒青菜：1.2元；番茄炒蛋：2.5元 ......</a:t>
            </a:r>
          </a:p>
          <a:p>
            <a:r>
              <a:rPr lang="zh-CN" altLang="en-US">
                <a:solidFill>
                  <a:schemeClr val="hlink"/>
                </a:solidFill>
              </a:rPr>
              <a:t>餐券的特点</a:t>
            </a:r>
            <a:r>
              <a:rPr lang="zh-CN" altLang="en-US"/>
              <a:t>：一次性使用，不找零；</a:t>
            </a:r>
          </a:p>
          <a:p>
            <a:r>
              <a:rPr lang="zh-CN" altLang="en-US">
                <a:solidFill>
                  <a:schemeClr val="hlink"/>
                </a:solidFill>
              </a:rPr>
              <a:t>问</a:t>
            </a:r>
            <a:r>
              <a:rPr lang="zh-CN" altLang="en-US"/>
              <a:t>：若每种菜只挑一个，为了充分发挥餐券的作用，最多可以消费多少元？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题</a:t>
            </a:r>
            <a:r>
              <a:rPr lang="zh-CN" altLang="en-US" smtClean="0"/>
              <a:t>集</a:t>
            </a:r>
            <a:r>
              <a:rPr lang="zh-CN" altLang="en-US">
                <a:hlinkClick r:id="rId2"/>
              </a:rPr>
              <a:t>台州学院基础算法学习之背包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699542"/>
            <a:ext cx="7024744" cy="85725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sym typeface="Arial" pitchFamily="34" charset="0"/>
              </a:rPr>
              <a:t>什么是背包问题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635646"/>
            <a:ext cx="6840875" cy="2917243"/>
          </a:xfrm>
        </p:spPr>
        <p:txBody>
          <a:bodyPr>
            <a:normAutofit/>
          </a:bodyPr>
          <a:lstStyle/>
          <a:p>
            <a:r>
              <a:rPr lang="zh-CN" altLang="en-US">
                <a:sym typeface="Arial" pitchFamily="34" charset="0"/>
              </a:rPr>
              <a:t>背包的基本模型：</a:t>
            </a:r>
          </a:p>
          <a:p>
            <a:r>
              <a:rPr lang="zh-CN" altLang="en-US" smtClean="0">
                <a:sym typeface="Arial" pitchFamily="34" charset="0"/>
              </a:rPr>
              <a:t>给</a:t>
            </a:r>
            <a:r>
              <a:rPr lang="zh-CN" altLang="en-US">
                <a:sym typeface="Arial" pitchFamily="34" charset="0"/>
              </a:rPr>
              <a:t>你一个容量为V的背包和若干种物品，在一定的限制条件下（每种物品都占用一定容量），问最多能放进多少价值的物品？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关于背包问题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、最典型、最基本的</a:t>
            </a:r>
            <a:r>
              <a:rPr lang="en-US" altLang="zh-CN"/>
              <a:t>DP</a:t>
            </a:r>
            <a:r>
              <a:rPr lang="zh-CN" altLang="en-US"/>
              <a:t>问题；</a:t>
            </a:r>
          </a:p>
          <a:p>
            <a:r>
              <a:rPr lang="en-US" altLang="zh-CN"/>
              <a:t>2</a:t>
            </a:r>
            <a:r>
              <a:rPr lang="zh-CN" altLang="en-US"/>
              <a:t>、理解并熟练掌握背包问题意义重大；</a:t>
            </a: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DP</a:t>
            </a:r>
            <a:r>
              <a:rPr lang="zh-CN" altLang="en-US"/>
              <a:t>问题中“状态”概念的理解；</a:t>
            </a:r>
          </a:p>
          <a:p>
            <a:r>
              <a:rPr lang="en-US" altLang="zh-CN"/>
              <a:t>4</a:t>
            </a:r>
            <a:r>
              <a:rPr lang="zh-CN" altLang="en-US"/>
              <a:t>、背包的每个容量就是“状态”</a:t>
            </a:r>
            <a:r>
              <a:rPr lang="en-US" altLang="zh-CN"/>
              <a:t>,</a:t>
            </a:r>
            <a:r>
              <a:rPr lang="zh-CN" altLang="en-US"/>
              <a:t>选择每个物品就是“状态的决策”；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9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95486"/>
            <a:ext cx="7024744" cy="857250"/>
          </a:xfrm>
        </p:spPr>
        <p:txBody>
          <a:bodyPr/>
          <a:lstStyle/>
          <a:p>
            <a:r>
              <a:rPr lang="en-US" altLang="zh-CN"/>
              <a:t>01</a:t>
            </a:r>
            <a:r>
              <a:rPr lang="zh-CN" altLang="en-US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9582"/>
            <a:ext cx="7704856" cy="3939902"/>
          </a:xfrm>
        </p:spPr>
        <p:txBody>
          <a:bodyPr>
            <a:normAutofit lnSpcReduction="10000"/>
          </a:bodyPr>
          <a:lstStyle/>
          <a:p>
            <a:r>
              <a:rPr lang="zh-CN" altLang="zh-CN"/>
              <a:t>有</a:t>
            </a:r>
            <a:r>
              <a:rPr lang="en-US" altLang="zh-CN"/>
              <a:t>N</a:t>
            </a:r>
            <a:r>
              <a:rPr lang="zh-CN" altLang="zh-CN"/>
              <a:t>件物品和一个容量为</a:t>
            </a:r>
            <a:r>
              <a:rPr lang="en-US" altLang="zh-CN"/>
              <a:t>V</a:t>
            </a:r>
            <a:r>
              <a:rPr lang="zh-CN" altLang="zh-CN"/>
              <a:t>的背包。第</a:t>
            </a:r>
            <a:r>
              <a:rPr lang="en-US" altLang="zh-CN"/>
              <a:t>i</a:t>
            </a:r>
            <a:r>
              <a:rPr lang="zh-CN" altLang="zh-CN"/>
              <a:t>件物品的费用是</a:t>
            </a:r>
            <a:r>
              <a:rPr lang="en-US" altLang="zh-CN"/>
              <a:t>c[i]</a:t>
            </a:r>
            <a:r>
              <a:rPr lang="zh-CN" altLang="zh-CN"/>
              <a:t>，价值是</a:t>
            </a:r>
            <a:r>
              <a:rPr lang="en-US" altLang="zh-CN"/>
              <a:t>w[i]</a:t>
            </a:r>
            <a:r>
              <a:rPr lang="zh-CN" altLang="zh-CN"/>
              <a:t>。求解将哪些物品装入背包可使价值总和最大。</a:t>
            </a:r>
          </a:p>
          <a:p>
            <a:r>
              <a:rPr lang="zh-CN" altLang="zh-CN" b="1"/>
              <a:t>基本思路</a:t>
            </a:r>
            <a:endParaRPr lang="zh-CN" altLang="zh-CN"/>
          </a:p>
          <a:p>
            <a:r>
              <a:rPr lang="zh-CN" altLang="zh-CN"/>
              <a:t>这是最基础的背包问题，特点是：每种物品仅有一件，可以选择放或不放。</a:t>
            </a:r>
          </a:p>
          <a:p>
            <a:r>
              <a:rPr lang="zh-CN" altLang="zh-CN"/>
              <a:t>用子问题定义状态：即</a:t>
            </a:r>
            <a:r>
              <a:rPr lang="en-US" altLang="zh-CN"/>
              <a:t>f[i][v]</a:t>
            </a:r>
            <a:r>
              <a:rPr lang="zh-CN" altLang="zh-CN"/>
              <a:t>表示前</a:t>
            </a:r>
            <a:r>
              <a:rPr lang="en-US" altLang="zh-CN"/>
              <a:t>i</a:t>
            </a:r>
            <a:r>
              <a:rPr lang="zh-CN" altLang="zh-CN"/>
              <a:t>件物品恰放入一个容量为</a:t>
            </a:r>
            <a:r>
              <a:rPr lang="en-US" altLang="zh-CN"/>
              <a:t>v</a:t>
            </a:r>
            <a:r>
              <a:rPr lang="zh-CN" altLang="zh-CN"/>
              <a:t>的背包可以获得的最大价值。则其状态转移方程便是：</a:t>
            </a:r>
          </a:p>
          <a:p>
            <a:r>
              <a:rPr lang="en-US" altLang="zh-CN"/>
              <a:t>f[i][v]=max{f[i-1][v],f[i-1][v-c[i]]+w[i]}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f[i][v]=max{f[i-1][v],f[i-1][v-c[i]]+w[i</a:t>
            </a:r>
            <a:r>
              <a:rPr lang="en-US" altLang="zh-CN" sz="3200" smtClean="0"/>
              <a:t>]}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zh-CN" altLang="zh-CN"/>
              <a:t>这个方程非常重要，基本上所有跟背包相关的问题的方程都是由它衍生出来的。所以有必要将它详细解释一下：</a:t>
            </a:r>
            <a:r>
              <a:rPr lang="en-US" altLang="zh-CN"/>
              <a:t>“</a:t>
            </a:r>
            <a:r>
              <a:rPr lang="zh-CN" altLang="zh-CN"/>
              <a:t>将前</a:t>
            </a:r>
            <a:r>
              <a:rPr lang="en-US" altLang="zh-CN"/>
              <a:t>i</a:t>
            </a:r>
            <a:r>
              <a:rPr lang="zh-CN" altLang="zh-CN"/>
              <a:t>件物品放入容量为</a:t>
            </a:r>
            <a:r>
              <a:rPr lang="en-US" altLang="zh-CN"/>
              <a:t>v</a:t>
            </a:r>
            <a:r>
              <a:rPr lang="zh-CN" altLang="zh-CN"/>
              <a:t>的背包中</a:t>
            </a:r>
            <a:r>
              <a:rPr lang="en-US" altLang="zh-CN"/>
              <a:t>”</a:t>
            </a:r>
            <a:r>
              <a:rPr lang="zh-CN" altLang="zh-CN"/>
              <a:t>这个子问题，若只考虑第</a:t>
            </a:r>
            <a:r>
              <a:rPr lang="en-US" altLang="zh-CN"/>
              <a:t>i</a:t>
            </a:r>
            <a:r>
              <a:rPr lang="zh-CN" altLang="zh-CN"/>
              <a:t>件物品的策略（放或不放），那么就可以转化为一个只牵扯前</a:t>
            </a:r>
            <a:r>
              <a:rPr lang="en-US" altLang="zh-CN"/>
              <a:t>i-1</a:t>
            </a:r>
            <a:r>
              <a:rPr lang="zh-CN" altLang="zh-CN"/>
              <a:t>件物品的问题。如果不放第</a:t>
            </a:r>
            <a:r>
              <a:rPr lang="en-US" altLang="zh-CN"/>
              <a:t>i</a:t>
            </a:r>
            <a:r>
              <a:rPr lang="zh-CN" altLang="zh-CN"/>
              <a:t>件物品，那么问题就转化为</a:t>
            </a:r>
            <a:r>
              <a:rPr lang="en-US" altLang="zh-CN"/>
              <a:t>“</a:t>
            </a:r>
            <a:r>
              <a:rPr lang="zh-CN" altLang="zh-CN"/>
              <a:t>前</a:t>
            </a:r>
            <a:r>
              <a:rPr lang="en-US" altLang="zh-CN"/>
              <a:t>i-1</a:t>
            </a:r>
            <a:r>
              <a:rPr lang="zh-CN" altLang="zh-CN"/>
              <a:t>件物品放入容量为</a:t>
            </a:r>
            <a:r>
              <a:rPr lang="en-US" altLang="zh-CN"/>
              <a:t>v</a:t>
            </a:r>
            <a:r>
              <a:rPr lang="zh-CN" altLang="zh-CN"/>
              <a:t>的背包中</a:t>
            </a:r>
            <a:r>
              <a:rPr lang="en-US" altLang="zh-CN"/>
              <a:t>”</a:t>
            </a:r>
            <a:r>
              <a:rPr lang="zh-CN" altLang="zh-CN"/>
              <a:t>，价值为</a:t>
            </a:r>
            <a:r>
              <a:rPr lang="en-US" altLang="zh-CN"/>
              <a:t>f[i-1][v]</a:t>
            </a:r>
            <a:r>
              <a:rPr lang="zh-CN" altLang="zh-CN"/>
              <a:t>；如果放第</a:t>
            </a:r>
            <a:r>
              <a:rPr lang="en-US" altLang="zh-CN"/>
              <a:t>i</a:t>
            </a:r>
            <a:r>
              <a:rPr lang="zh-CN" altLang="zh-CN"/>
              <a:t>件物品，那么问题就转化为</a:t>
            </a:r>
            <a:r>
              <a:rPr lang="en-US" altLang="zh-CN"/>
              <a:t>“</a:t>
            </a:r>
            <a:r>
              <a:rPr lang="zh-CN" altLang="zh-CN"/>
              <a:t>前</a:t>
            </a:r>
            <a:r>
              <a:rPr lang="en-US" altLang="zh-CN"/>
              <a:t>i-1</a:t>
            </a:r>
            <a:r>
              <a:rPr lang="zh-CN" altLang="zh-CN"/>
              <a:t>件物品放入剩下的容量为</a:t>
            </a:r>
            <a:r>
              <a:rPr lang="en-US" altLang="zh-CN"/>
              <a:t>v-c[i]</a:t>
            </a:r>
            <a:r>
              <a:rPr lang="zh-CN" altLang="zh-CN"/>
              <a:t>的背包中</a:t>
            </a:r>
            <a:r>
              <a:rPr lang="en-US" altLang="zh-CN"/>
              <a:t>”</a:t>
            </a:r>
            <a:r>
              <a:rPr lang="zh-CN" altLang="zh-CN"/>
              <a:t>，此时能获得的最大价值就是</a:t>
            </a:r>
            <a:r>
              <a:rPr lang="en-US" altLang="zh-CN"/>
              <a:t>f[i-1][v-c[i]]</a:t>
            </a:r>
            <a:r>
              <a:rPr lang="zh-CN" altLang="zh-CN"/>
              <a:t>再加上通过放入第</a:t>
            </a:r>
            <a:r>
              <a:rPr lang="en-US" altLang="zh-CN"/>
              <a:t>i</a:t>
            </a:r>
            <a:r>
              <a:rPr lang="zh-CN" altLang="zh-CN"/>
              <a:t>件物品获得的价值</a:t>
            </a:r>
            <a:r>
              <a:rPr lang="en-US" altLang="zh-CN"/>
              <a:t>w[i]</a:t>
            </a:r>
            <a:r>
              <a:rPr lang="zh-CN" altLang="zh-CN"/>
              <a:t>。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优化空间复杂度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以上方法的时间和空间复杂度均为</a:t>
            </a:r>
            <a:r>
              <a:rPr lang="en-US" altLang="zh-CN"/>
              <a:t>O(N*V)</a:t>
            </a:r>
            <a:r>
              <a:rPr lang="zh-CN" altLang="zh-CN"/>
              <a:t>，其中时间复杂度基本已经不能再优化了，但空间复杂度却可以优化到</a:t>
            </a:r>
            <a:r>
              <a:rPr lang="en-US" altLang="zh-CN"/>
              <a:t>O(V)</a:t>
            </a:r>
            <a:r>
              <a:rPr lang="zh-CN" altLang="zh-CN"/>
              <a:t>。</a:t>
            </a:r>
          </a:p>
          <a:p>
            <a:r>
              <a:rPr lang="zh-CN" altLang="zh-CN"/>
              <a:t>因为现在的</a:t>
            </a:r>
            <a:r>
              <a:rPr lang="en-US" altLang="zh-CN"/>
              <a:t>f[v-c[i]]</a:t>
            </a:r>
            <a:r>
              <a:rPr lang="zh-CN" altLang="zh-CN"/>
              <a:t>就相当于原来的</a:t>
            </a:r>
            <a:r>
              <a:rPr lang="en-US" altLang="zh-CN"/>
              <a:t>f[i-1][v-c[i]]</a:t>
            </a:r>
            <a:r>
              <a:rPr lang="zh-CN" altLang="zh-CN"/>
              <a:t>。如果将</a:t>
            </a:r>
            <a:r>
              <a:rPr lang="en-US" altLang="zh-CN"/>
              <a:t>v</a:t>
            </a:r>
            <a:r>
              <a:rPr lang="zh-CN" altLang="zh-CN"/>
              <a:t>的循环顺序从上面的逆序改成顺序的话，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我们来看一下校赛</a:t>
            </a:r>
            <a:r>
              <a:rPr lang="zh-CN" altLang="en-US" sz="1800" b="1">
                <a:hlinkClick r:id="rId2"/>
              </a:rPr>
              <a:t>学习之取得小姐姐芳心 </a:t>
            </a: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3" y="1742739"/>
            <a:ext cx="4896659" cy="29892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/>
              <a:t>他收集了很多叶脉书签，有桂花叶、石楠叶、木瓜叶、桉枝叶、茶树叶、玉兰叶等。每种书签都有一个漂亮值</a:t>
            </a:r>
            <a:r>
              <a:rPr lang="en-US" altLang="zh-CN"/>
              <a:t>a</a:t>
            </a:r>
            <a:r>
              <a:rPr lang="en-US" altLang="zh-CN" baseline="-25000"/>
              <a:t>i</a:t>
            </a:r>
            <a:r>
              <a:rPr lang="zh-CN" altLang="en-US"/>
              <a:t>，而且她拥有这些书签的数量是一定的。现在她要给闺蜜送一个漂亮值正好为</a:t>
            </a:r>
            <a:r>
              <a:rPr lang="en-US" altLang="zh-CN"/>
              <a:t>luck</a:t>
            </a:r>
            <a:r>
              <a:rPr lang="zh-CN" altLang="en-US"/>
              <a:t>的书签集，她将把它打包邮寄给闺蜜，她还想选择最少的叶子以便闺蜜得到好看的叶子更多。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输出哪种书签要几个是小姐姐的问题，为了简化问题，</a:t>
            </a:r>
            <a:r>
              <a:rPr lang="en-US" altLang="zh-CN"/>
              <a:t>BobHuang</a:t>
            </a:r>
            <a:r>
              <a:rPr lang="zh-CN" altLang="en-US"/>
              <a:t>决定只让你输出最少的叶子数（题目保证答案一定存在）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502152" cy="273844"/>
          </a:xfrm>
        </p:spPr>
        <p:txBody>
          <a:bodyPr/>
          <a:lstStyle/>
          <a:p>
            <a:r>
              <a:rPr lang="zh-CN" altLang="en-US" smtClean="0"/>
              <a:t>题目原型</a:t>
            </a:r>
            <a:r>
              <a:rPr lang="en-US" altLang="zh-CN">
                <a:hlinkClick r:id="rId3"/>
              </a:rPr>
              <a:t>4702  </a:t>
            </a:r>
            <a:r>
              <a:rPr lang="zh-CN" altLang="en-US">
                <a:hlinkClick r:id="rId3"/>
              </a:rPr>
              <a:t>分糖果系列一</a:t>
            </a:r>
            <a:r>
              <a:rPr lang="zh-CN" altLang="en-US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7024744" cy="857250"/>
          </a:xfrm>
        </p:spPr>
        <p:txBody>
          <a:bodyPr/>
          <a:lstStyle/>
          <a:p>
            <a:r>
              <a:rPr lang="zh-CN" altLang="en-US" smtClean="0"/>
              <a:t>代码实现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20, 2018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6144" y="987574"/>
            <a:ext cx="344380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/>
              <a:t>#include &lt;bits/stdc++.h&gt;</a:t>
            </a:r>
          </a:p>
          <a:p>
            <a:r>
              <a:rPr lang="en-US" altLang="zh-CN"/>
              <a:t>using namespace std;</a:t>
            </a:r>
          </a:p>
          <a:p>
            <a:r>
              <a:rPr lang="en-US" altLang="zh-CN"/>
              <a:t>const int N=1e5+5;</a:t>
            </a:r>
          </a:p>
          <a:p>
            <a:r>
              <a:rPr lang="en-US" altLang="zh-CN"/>
              <a:t>int dp[N];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int n,m;</a:t>
            </a:r>
          </a:p>
          <a:p>
            <a:r>
              <a:rPr lang="en-US" altLang="zh-CN"/>
              <a:t>    while(cin&gt;&gt;n&gt;&gt;m)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for(int i=1; i&lt;=m; i</a:t>
            </a:r>
            <a:r>
              <a:rPr lang="en-US" altLang="zh-CN" smtClean="0"/>
              <a:t>++)</a:t>
            </a:r>
          </a:p>
          <a:p>
            <a:r>
              <a:rPr lang="en-US" altLang="zh-CN" smtClean="0"/>
              <a:t>dp[i</a:t>
            </a:r>
            <a:r>
              <a:rPr lang="en-US" altLang="zh-CN"/>
              <a:t>]=N;</a:t>
            </a:r>
          </a:p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95936" y="1090998"/>
            <a:ext cx="4536504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CN"/>
              <a:t> for(int i=1,x,y; i&lt;=n; i++)</a:t>
            </a:r>
          </a:p>
          <a:p>
            <a:r>
              <a:rPr lang="en-US" altLang="zh-CN"/>
              <a:t>        {</a:t>
            </a:r>
          </a:p>
          <a:p>
            <a:r>
              <a:rPr lang="en-US" altLang="zh-CN"/>
              <a:t>            cin&gt;&gt;x&gt;&gt;y;</a:t>
            </a:r>
          </a:p>
          <a:p>
            <a:r>
              <a:rPr lang="en-US" altLang="zh-CN"/>
              <a:t>            for(int j=1; j&lt;=y; j++)</a:t>
            </a:r>
          </a:p>
          <a:p>
            <a:r>
              <a:rPr lang="en-US" altLang="zh-CN"/>
              <a:t>                for(int k=m; k&gt;=x; k-</a:t>
            </a:r>
            <a:r>
              <a:rPr lang="en-US" altLang="zh-CN" smtClean="0"/>
              <a:t>-)</a:t>
            </a:r>
          </a:p>
          <a:p>
            <a:r>
              <a:rPr lang="en-US" altLang="zh-CN" smtClean="0"/>
              <a:t>	dp[k</a:t>
            </a:r>
            <a:r>
              <a:rPr lang="en-US" altLang="zh-CN"/>
              <a:t>]=min(dp[k-x]+1,dp[k]);</a:t>
            </a:r>
          </a:p>
          <a:p>
            <a:r>
              <a:rPr lang="en-US" altLang="zh-CN"/>
              <a:t>        }</a:t>
            </a:r>
          </a:p>
          <a:p>
            <a:r>
              <a:rPr lang="en-US" altLang="zh-CN"/>
              <a:t>        printf("%d\n",dp[m]);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6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1339</TotalTime>
  <Words>1394</Words>
  <Application>Microsoft Office PowerPoint</Application>
  <PresentationFormat>全屏显示(16:9)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奥斯汀</vt:lpstr>
      <vt:lpstr>acm入门之背包（Knapsack Algorithm）</vt:lpstr>
      <vt:lpstr>导引问题-食堂就餐</vt:lpstr>
      <vt:lpstr>什么是背包问题</vt:lpstr>
      <vt:lpstr>关于背包问题</vt:lpstr>
      <vt:lpstr>01背包</vt:lpstr>
      <vt:lpstr>f[i][v]=max{f[i-1][v],f[i-1][v-c[i]]+w[i]}</vt:lpstr>
      <vt:lpstr>优化空间复杂度</vt:lpstr>
      <vt:lpstr>我们来看一下校赛学习之取得小姐姐芳心 </vt:lpstr>
      <vt:lpstr>代码实现</vt:lpstr>
      <vt:lpstr>完全背包</vt:lpstr>
      <vt:lpstr>我们来看一个题目4365  Battle Ships </vt:lpstr>
      <vt:lpstr>代码实现</vt:lpstr>
      <vt:lpstr>多重背包</vt:lpstr>
      <vt:lpstr>混合三种背包</vt:lpstr>
      <vt:lpstr>谢谢观看!!!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循环、数组、结构体</dc:title>
  <dc:creator>BobHuang</dc:creator>
  <cp:lastModifiedBy>Windows 用户</cp:lastModifiedBy>
  <cp:revision>61</cp:revision>
  <dcterms:created xsi:type="dcterms:W3CDTF">2017-11-14T12:05:12Z</dcterms:created>
  <dcterms:modified xsi:type="dcterms:W3CDTF">2018-06-20T03:06:49Z</dcterms:modified>
</cp:coreProperties>
</file>