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4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43" autoAdjust="0"/>
  </p:normalViewPr>
  <p:slideViewPr>
    <p:cSldViewPr>
      <p:cViewPr>
        <p:scale>
          <a:sx n="100" d="100"/>
          <a:sy n="100" d="100"/>
        </p:scale>
        <p:origin x="-66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210.32.82.1/acmhome/problemdetail.do?&amp;method=showdetail&amp;id=450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1146338/origin" TargetMode="External"/><Relationship Id="rId2" Type="http://schemas.openxmlformats.org/officeDocument/2006/relationships/hyperlink" Target="https://arc083.contest.atcoder.jp/tasks/arc083_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608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gc020.contest.atcoder.jp/tasks/agc020_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acm</a:t>
            </a:r>
            <a:r>
              <a:rPr lang="zh-CN" altLang="en-US" smtClean="0"/>
              <a:t>入门位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&amp;&amp;</a:t>
            </a:r>
            <a:r>
              <a:rPr lang="zh-CN" altLang="en-US" dirty="0"/>
              <a:t>状</a:t>
            </a:r>
            <a:r>
              <a:rPr lang="zh-CN" altLang="en-US" dirty="0" smtClean="0"/>
              <a:t>压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25,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“按位或”运算符（</a:t>
            </a:r>
            <a:r>
              <a:rPr lang="en-US" altLang="zh-CN" b="1" dirty="0"/>
              <a:t>|</a:t>
            </a:r>
            <a:r>
              <a:rPr lang="zh-CN" altLang="en-US" b="1" dirty="0"/>
              <a:t>）（有</a:t>
            </a:r>
            <a:r>
              <a:rPr lang="en-US" altLang="zh-CN" b="1" dirty="0"/>
              <a:t>1</a:t>
            </a:r>
            <a:r>
              <a:rPr lang="zh-CN" altLang="en-US" b="1" dirty="0"/>
              <a:t>得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有若干只单身狗排成一排，编号从 </a:t>
            </a:r>
            <a:r>
              <a:rPr lang="en-US" altLang="zh-CN" dirty="0"/>
              <a:t>l </a:t>
            </a:r>
            <a:r>
              <a:rPr lang="zh-CN" altLang="en-US" dirty="0"/>
              <a:t>到 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  <a:r>
              <a:rPr lang="en-US" altLang="zh-CN" dirty="0"/>
              <a:t>GBX </a:t>
            </a:r>
            <a:r>
              <a:rPr lang="zh-CN" altLang="en-US" dirty="0"/>
              <a:t>发现，一个单身狗的编号的二进制中 </a:t>
            </a:r>
            <a:r>
              <a:rPr lang="en-US" altLang="zh-CN" dirty="0"/>
              <a:t>1 </a:t>
            </a:r>
            <a:r>
              <a:rPr lang="zh-CN" altLang="en-US" dirty="0"/>
              <a:t>的数量越多，表示该单身狗越强</a:t>
            </a:r>
            <a:r>
              <a:rPr lang="en-US" altLang="zh-CN" dirty="0"/>
              <a:t>(</a:t>
            </a:r>
            <a:r>
              <a:rPr lang="zh-CN" altLang="en-US" dirty="0"/>
              <a:t>就是单身越久咯 </a:t>
            </a:r>
            <a:r>
              <a:rPr lang="en-US" altLang="zh-CN" dirty="0"/>
              <a:t>-_-|||)</a:t>
            </a:r>
            <a:r>
              <a:rPr lang="zh-CN" altLang="en-US" dirty="0"/>
              <a:t>。</a:t>
            </a:r>
            <a:r>
              <a:rPr lang="en-US" altLang="zh-CN" dirty="0"/>
              <a:t>GBX </a:t>
            </a:r>
            <a:r>
              <a:rPr lang="zh-CN" altLang="en-US" dirty="0"/>
              <a:t>想找到一只最强的单身狗和他做朋友</a:t>
            </a:r>
            <a:r>
              <a:rPr lang="en-US" altLang="zh-CN" dirty="0"/>
              <a:t>(</a:t>
            </a:r>
            <a:r>
              <a:rPr lang="zh-CN" altLang="en-US" dirty="0"/>
              <a:t>强者惺惺相惜吧 </a:t>
            </a:r>
            <a:r>
              <a:rPr lang="en-US" altLang="zh-CN" dirty="0"/>
              <a:t>&gt;_&lt;)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55526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stdio.h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</a:t>
            </a:r>
          </a:p>
          <a:p>
            <a:r>
              <a:rPr lang="en-US" altLang="zh-CN" dirty="0">
                <a:latin typeface="Consolas" pitchFamily="49" charset="0"/>
              </a:rPr>
              <a:t>{</a:t>
            </a:r>
          </a:p>
          <a:p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t;</a:t>
            </a:r>
          </a:p>
          <a:p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</a:rPr>
              <a:t>scanf</a:t>
            </a:r>
            <a:r>
              <a:rPr lang="en-US" altLang="zh-CN" dirty="0">
                <a:latin typeface="Consolas" pitchFamily="49" charset="0"/>
              </a:rPr>
              <a:t>("%</a:t>
            </a:r>
            <a:r>
              <a:rPr lang="en-US" altLang="zh-CN" dirty="0" err="1">
                <a:latin typeface="Consolas" pitchFamily="49" charset="0"/>
              </a:rPr>
              <a:t>d",&amp;t</a:t>
            </a:r>
            <a:r>
              <a:rPr lang="en-US" altLang="zh-CN" dirty="0">
                <a:latin typeface="Consolas" pitchFamily="49" charset="0"/>
              </a:rPr>
              <a:t>);</a:t>
            </a:r>
          </a:p>
          <a:p>
            <a:r>
              <a:rPr lang="en-US" altLang="zh-CN" dirty="0">
                <a:latin typeface="Consolas" pitchFamily="49" charset="0"/>
              </a:rPr>
              <a:t>    while(t--)</a:t>
            </a:r>
          </a:p>
          <a:p>
            <a:r>
              <a:rPr lang="en-US" altLang="zh-CN" dirty="0">
                <a:latin typeface="Consolas" pitchFamily="49" charset="0"/>
              </a:rPr>
              <a:t>    {</a:t>
            </a:r>
          </a:p>
          <a:p>
            <a:r>
              <a:rPr lang="en-US" altLang="zh-CN" dirty="0">
                <a:latin typeface="Consolas" pitchFamily="49" charset="0"/>
              </a:rPr>
              <a:t>        __int64 </a:t>
            </a:r>
            <a:r>
              <a:rPr lang="en-US" altLang="zh-CN" dirty="0" err="1">
                <a:latin typeface="Consolas" pitchFamily="49" charset="0"/>
              </a:rPr>
              <a:t>m,n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r>
              <a:rPr lang="en-US" altLang="zh-CN" dirty="0">
                <a:latin typeface="Consolas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</a:rPr>
              <a:t>scanf</a:t>
            </a:r>
            <a:r>
              <a:rPr lang="en-US" altLang="zh-CN" dirty="0">
                <a:latin typeface="Consolas" pitchFamily="49" charset="0"/>
              </a:rPr>
              <a:t>("%I64d%I64d",&amp;m,&amp;n);</a:t>
            </a:r>
          </a:p>
          <a:p>
            <a:r>
              <a:rPr lang="en-US" altLang="zh-CN" dirty="0">
                <a:latin typeface="Consolas" pitchFamily="49" charset="0"/>
              </a:rPr>
              <a:t>        while((m|m+1)&lt;=n)m=(m|m+1);</a:t>
            </a:r>
          </a:p>
          <a:p>
            <a:r>
              <a:rPr lang="en-US" altLang="zh-CN" dirty="0">
                <a:latin typeface="Consolas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</a:rPr>
              <a:t>printf</a:t>
            </a:r>
            <a:r>
              <a:rPr lang="en-US" altLang="zh-CN" dirty="0">
                <a:latin typeface="Consolas" pitchFamily="49" charset="0"/>
              </a:rPr>
              <a:t>("%I64d\</a:t>
            </a:r>
            <a:r>
              <a:rPr lang="en-US" altLang="zh-CN" dirty="0" err="1">
                <a:latin typeface="Consolas" pitchFamily="49" charset="0"/>
              </a:rPr>
              <a:t>n",m</a:t>
            </a:r>
            <a:r>
              <a:rPr lang="en-US" altLang="zh-CN" dirty="0">
                <a:latin typeface="Consolas" pitchFamily="49" charset="0"/>
              </a:rPr>
              <a:t>);</a:t>
            </a:r>
          </a:p>
          <a:p>
            <a:r>
              <a:rPr lang="en-US" altLang="zh-CN" dirty="0">
                <a:latin typeface="Consolas" pitchFamily="49" charset="0"/>
              </a:rPr>
              <a:t>    }</a:t>
            </a:r>
          </a:p>
          <a:p>
            <a:r>
              <a:rPr lang="en-US" altLang="zh-CN" dirty="0">
                <a:latin typeface="Consolas" pitchFamily="49" charset="0"/>
              </a:rPr>
              <a:t>    return 0;</a:t>
            </a:r>
          </a:p>
          <a:p>
            <a:r>
              <a:rPr lang="en-US" altLang="zh-CN" dirty="0">
                <a:latin typeface="Consolas" pitchFamily="49" charset="0"/>
              </a:rPr>
              <a:t>}</a:t>
            </a:r>
          </a:p>
          <a:p>
            <a:endParaRPr lang="zh-CN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7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 </a:t>
            </a:r>
            <a:r>
              <a:rPr lang="en-US" altLang="zh-CN" dirty="0" smtClean="0"/>
              <a:t>TOJ4505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n</a:t>
            </a:r>
            <a:r>
              <a:rPr lang="zh-CN" altLang="en-US" dirty="0"/>
              <a:t>个盒子，然后有</a:t>
            </a:r>
            <a:r>
              <a:rPr lang="en-US" altLang="zh-CN" dirty="0"/>
              <a:t>m</a:t>
            </a:r>
            <a:r>
              <a:rPr lang="zh-CN" altLang="en-US" dirty="0"/>
              <a:t>种物品。每个盒子各有</a:t>
            </a:r>
            <a:r>
              <a:rPr lang="en-US" altLang="zh-CN" dirty="0"/>
              <a:t>K</a:t>
            </a:r>
            <a:r>
              <a:rPr lang="zh-CN" altLang="en-US" dirty="0"/>
              <a:t>个物品，你有多少种方式拿盒子，把东西都拿</a:t>
            </a:r>
            <a:r>
              <a:rPr lang="zh-CN" altLang="en-US" dirty="0" smtClean="0"/>
              <a:t>完</a:t>
            </a:r>
            <a:endParaRPr lang="en-US" altLang="zh-CN" dirty="0" smtClean="0"/>
          </a:p>
          <a:p>
            <a:r>
              <a:rPr lang="en-US" altLang="zh-CN" dirty="0"/>
              <a:t>f|=(1</a:t>
            </a:r>
            <a:r>
              <a:rPr lang="en-US" altLang="zh-CN" dirty="0" smtClean="0"/>
              <a:t>&lt;&lt;x);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4505  KOSARE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71550"/>
            <a:ext cx="7024744" cy="857250"/>
          </a:xfrm>
        </p:spPr>
        <p:txBody>
          <a:bodyPr/>
          <a:lstStyle/>
          <a:p>
            <a:r>
              <a:rPr lang="zh-CN" altLang="en-US" dirty="0"/>
              <a:t>异或（</a:t>
            </a:r>
            <a:r>
              <a:rPr lang="en-US" altLang="zh-CN" dirty="0"/>
              <a:t>^</a:t>
            </a:r>
            <a:r>
              <a:rPr lang="zh-CN" altLang="en-US" dirty="0"/>
              <a:t>）（相同得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TOJ</a:t>
            </a:r>
            <a:r>
              <a:rPr lang="en-US" altLang="zh-CN" b="1" dirty="0"/>
              <a:t>4262: </a:t>
            </a:r>
            <a:r>
              <a:rPr lang="zh-CN" altLang="en-US" b="1" dirty="0"/>
              <a:t>区间异或</a:t>
            </a:r>
          </a:p>
          <a:p>
            <a:r>
              <a:rPr lang="zh-CN" altLang="en-US" dirty="0"/>
              <a:t>给出一个长为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{A1, A2, A3, ... , An}</a:t>
            </a:r>
            <a:r>
              <a:rPr lang="zh-CN" altLang="en-US" dirty="0"/>
              <a:t>。求解区间</a:t>
            </a:r>
            <a:r>
              <a:rPr lang="en-US" altLang="zh-CN" dirty="0"/>
              <a:t>[L,R]</a:t>
            </a:r>
            <a:r>
              <a:rPr lang="zh-CN" altLang="en-US" dirty="0"/>
              <a:t>的异或和 </a:t>
            </a:r>
            <a:r>
              <a:rPr lang="en-US" altLang="zh-CN" dirty="0"/>
              <a:t>A(L)^A(L+1)^ ... ^ A(R)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“取反”运算符（</a:t>
            </a:r>
            <a:r>
              <a:rPr lang="en-US" altLang="zh-CN" dirty="0"/>
              <a:t>~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一般都是</a:t>
            </a:r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~i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左移和右移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左移运算符是用来将一个数的各二进制位左移若干位，移动的位数由右操作数指定（右操作数必须是非负</a:t>
            </a:r>
          </a:p>
          <a:p>
            <a:r>
              <a:rPr lang="zh-CN" altLang="en-US" dirty="0"/>
              <a:t>值），其右边空出的位用</a:t>
            </a:r>
            <a:r>
              <a:rPr lang="en-US" altLang="zh-CN" dirty="0"/>
              <a:t>0</a:t>
            </a:r>
            <a:r>
              <a:rPr lang="zh-CN" altLang="en-US" dirty="0"/>
              <a:t>填补，高位左移溢出则舍弃该高位。</a:t>
            </a:r>
          </a:p>
          <a:p>
            <a:r>
              <a:rPr lang="zh-CN" altLang="en-US" dirty="0" smtClean="0"/>
              <a:t>右移与之相反。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1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27534"/>
            <a:ext cx="7024744" cy="857250"/>
          </a:xfrm>
        </p:spPr>
        <p:txBody>
          <a:bodyPr/>
          <a:lstStyle/>
          <a:p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35646"/>
            <a:ext cx="7056899" cy="3133267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altLang="zh-CN" dirty="0" err="1"/>
              <a:t>bi.size</a:t>
            </a:r>
            <a:r>
              <a:rPr lang="en-US" altLang="zh-CN" dirty="0"/>
              <a:t>() </a:t>
            </a:r>
            <a:r>
              <a:rPr lang="zh-CN" altLang="en-US" dirty="0"/>
              <a:t>返回大小（位数）</a:t>
            </a:r>
          </a:p>
          <a:p>
            <a:pPr marL="68580" indent="0">
              <a:buNone/>
            </a:pPr>
            <a:r>
              <a:rPr lang="en-US" altLang="zh-CN" dirty="0" err="1"/>
              <a:t>bi.count</a:t>
            </a:r>
            <a:r>
              <a:rPr lang="en-US" altLang="zh-CN" dirty="0"/>
              <a:t>() 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</a:p>
          <a:p>
            <a:pPr marL="68580" indent="0">
              <a:buNone/>
            </a:pPr>
            <a:r>
              <a:rPr lang="en-US" altLang="zh-CN" dirty="0" err="1"/>
              <a:t>bi.any</a:t>
            </a:r>
            <a:r>
              <a:rPr lang="en-US" altLang="zh-CN" dirty="0"/>
              <a:t>() </a:t>
            </a:r>
            <a:r>
              <a:rPr lang="zh-CN" altLang="en-US" dirty="0"/>
              <a:t>返回是否有</a:t>
            </a:r>
            <a:r>
              <a:rPr lang="en-US" altLang="zh-CN" dirty="0"/>
              <a:t>1</a:t>
            </a:r>
          </a:p>
          <a:p>
            <a:pPr marL="68580" indent="0">
              <a:buNone/>
            </a:pPr>
            <a:r>
              <a:rPr lang="en-US" altLang="zh-CN" dirty="0" err="1"/>
              <a:t>bi.none</a:t>
            </a:r>
            <a:r>
              <a:rPr lang="en-US" altLang="zh-CN" dirty="0"/>
              <a:t>() </a:t>
            </a:r>
            <a:r>
              <a:rPr lang="zh-CN" altLang="en-US" dirty="0"/>
              <a:t>返回是否没有</a:t>
            </a:r>
            <a:r>
              <a:rPr lang="en-US" altLang="zh-CN" dirty="0"/>
              <a:t>1</a:t>
            </a:r>
          </a:p>
          <a:p>
            <a:pPr marL="68580" indent="0">
              <a:buNone/>
            </a:pPr>
            <a:r>
              <a:rPr lang="en-US" altLang="zh-CN" dirty="0" err="1"/>
              <a:t>bi.set</a:t>
            </a:r>
            <a:r>
              <a:rPr lang="en-US" altLang="zh-CN" dirty="0"/>
              <a:t>() </a:t>
            </a:r>
            <a:r>
              <a:rPr lang="zh-CN" altLang="en-US" dirty="0"/>
              <a:t>全都变成</a:t>
            </a:r>
            <a:r>
              <a:rPr lang="en-US" altLang="zh-CN" dirty="0"/>
              <a:t>1</a:t>
            </a:r>
          </a:p>
          <a:p>
            <a:pPr marL="68580" indent="0">
              <a:buNone/>
            </a:pPr>
            <a:r>
              <a:rPr lang="en-US" altLang="zh-CN" dirty="0" err="1"/>
              <a:t>bi.set</a:t>
            </a:r>
            <a:r>
              <a:rPr lang="en-US" altLang="zh-CN" dirty="0"/>
              <a:t>(p) </a:t>
            </a:r>
            <a:r>
              <a:rPr lang="zh-CN" altLang="en-US" dirty="0"/>
              <a:t>将第</a:t>
            </a:r>
            <a:r>
              <a:rPr lang="en-US" altLang="zh-CN" dirty="0"/>
              <a:t>p + 1</a:t>
            </a:r>
            <a:r>
              <a:rPr lang="zh-CN" altLang="en-US" dirty="0"/>
              <a:t>位变成</a:t>
            </a:r>
            <a:r>
              <a:rPr lang="en-US" altLang="zh-CN" dirty="0"/>
              <a:t>1</a:t>
            </a:r>
          </a:p>
          <a:p>
            <a:pPr marL="68580" indent="0">
              <a:buNone/>
            </a:pPr>
            <a:r>
              <a:rPr lang="en-US" altLang="zh-CN" dirty="0" err="1"/>
              <a:t>bi.set</a:t>
            </a:r>
            <a:r>
              <a:rPr lang="en-US" altLang="zh-CN" dirty="0"/>
              <a:t>(p, x) </a:t>
            </a:r>
            <a:r>
              <a:rPr lang="zh-CN" altLang="en-US" dirty="0"/>
              <a:t>将第</a:t>
            </a:r>
            <a:r>
              <a:rPr lang="en-US" altLang="zh-CN" dirty="0"/>
              <a:t>p + 1</a:t>
            </a:r>
            <a:r>
              <a:rPr lang="zh-CN" altLang="en-US" dirty="0"/>
              <a:t>位变成</a:t>
            </a:r>
            <a:r>
              <a:rPr lang="en-US" altLang="zh-CN" dirty="0"/>
              <a:t>x</a:t>
            </a:r>
          </a:p>
          <a:p>
            <a:pPr marL="68580" indent="0">
              <a:buNone/>
            </a:pPr>
            <a:r>
              <a:rPr lang="en-US" altLang="zh-CN" dirty="0" err="1"/>
              <a:t>bi.reset</a:t>
            </a:r>
            <a:r>
              <a:rPr lang="en-US" altLang="zh-CN" dirty="0"/>
              <a:t>() </a:t>
            </a:r>
            <a:r>
              <a:rPr lang="zh-CN" altLang="en-US" dirty="0"/>
              <a:t>全都变成</a:t>
            </a:r>
            <a:r>
              <a:rPr lang="en-US" altLang="zh-CN" dirty="0"/>
              <a:t>0</a:t>
            </a:r>
          </a:p>
          <a:p>
            <a:pPr marL="68580" indent="0">
              <a:buNone/>
            </a:pPr>
            <a:r>
              <a:rPr lang="en-US" altLang="zh-CN" dirty="0" err="1"/>
              <a:t>bi.reset</a:t>
            </a:r>
            <a:r>
              <a:rPr lang="en-US" altLang="zh-CN" dirty="0"/>
              <a:t>(p) </a:t>
            </a:r>
            <a:r>
              <a:rPr lang="zh-CN" altLang="en-US" dirty="0"/>
              <a:t>将第</a:t>
            </a:r>
            <a:r>
              <a:rPr lang="en-US" altLang="zh-CN" dirty="0"/>
              <a:t>p + 1</a:t>
            </a:r>
            <a:r>
              <a:rPr lang="zh-CN" altLang="en-US" dirty="0"/>
              <a:t>位变成</a:t>
            </a:r>
            <a:r>
              <a:rPr lang="en-US" altLang="zh-CN" dirty="0"/>
              <a:t>0</a:t>
            </a:r>
          </a:p>
          <a:p>
            <a:pPr marL="68580" indent="0">
              <a:buNone/>
            </a:pPr>
            <a:r>
              <a:rPr lang="en-US" altLang="zh-CN" dirty="0" err="1"/>
              <a:t>bi.flip</a:t>
            </a:r>
            <a:r>
              <a:rPr lang="en-US" altLang="zh-CN" dirty="0"/>
              <a:t>() </a:t>
            </a:r>
            <a:r>
              <a:rPr lang="zh-CN" altLang="en-US" dirty="0"/>
              <a:t>全都取反</a:t>
            </a:r>
          </a:p>
          <a:p>
            <a:pPr marL="68580" indent="0">
              <a:buNone/>
            </a:pPr>
            <a:r>
              <a:rPr lang="en-US" altLang="zh-CN" dirty="0" err="1"/>
              <a:t>bi.flip</a:t>
            </a:r>
            <a:r>
              <a:rPr lang="en-US" altLang="zh-CN" dirty="0"/>
              <a:t>(p) </a:t>
            </a:r>
            <a:r>
              <a:rPr lang="zh-CN" altLang="en-US" dirty="0"/>
              <a:t>将第</a:t>
            </a:r>
            <a:r>
              <a:rPr lang="en-US" altLang="zh-CN" dirty="0"/>
              <a:t>p + 1</a:t>
            </a:r>
            <a:r>
              <a:rPr lang="zh-CN" altLang="en-US" dirty="0"/>
              <a:t>位取反</a:t>
            </a:r>
          </a:p>
          <a:p>
            <a:pPr marL="68580" indent="0">
              <a:buNone/>
            </a:pPr>
            <a:r>
              <a:rPr lang="en-US" altLang="zh-CN" dirty="0" err="1"/>
              <a:t>bi.to_ulong</a:t>
            </a:r>
            <a:r>
              <a:rPr lang="en-US" altLang="zh-CN" dirty="0"/>
              <a:t>() </a:t>
            </a:r>
            <a:r>
              <a:rPr lang="zh-CN" altLang="en-US" dirty="0"/>
              <a:t>返回它转换为</a:t>
            </a:r>
            <a:r>
              <a:rPr lang="en-US" altLang="zh-CN" dirty="0"/>
              <a:t>unsigned long</a:t>
            </a:r>
            <a:r>
              <a:rPr lang="zh-CN" altLang="en-US" dirty="0"/>
              <a:t>的结果，如果超出范围则报错</a:t>
            </a:r>
          </a:p>
          <a:p>
            <a:pPr marL="68580" indent="0">
              <a:buNone/>
            </a:pPr>
            <a:r>
              <a:rPr lang="en-US" altLang="zh-CN" dirty="0" err="1"/>
              <a:t>bi.to_ullong</a:t>
            </a:r>
            <a:r>
              <a:rPr lang="en-US" altLang="zh-CN" dirty="0"/>
              <a:t>() </a:t>
            </a:r>
            <a:r>
              <a:rPr lang="zh-CN" altLang="en-US" dirty="0"/>
              <a:t>返回它转换为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en-US" dirty="0"/>
              <a:t>的结果，如果超出范围则报错</a:t>
            </a:r>
          </a:p>
          <a:p>
            <a:pPr marL="68580" indent="0">
              <a:buNone/>
            </a:pPr>
            <a:r>
              <a:rPr lang="en-US" altLang="zh-CN" dirty="0" err="1"/>
              <a:t>bi.to_string</a:t>
            </a:r>
            <a:r>
              <a:rPr lang="en-US" altLang="zh-CN" dirty="0"/>
              <a:t>() </a:t>
            </a:r>
            <a:r>
              <a:rPr lang="zh-CN" altLang="en-US" dirty="0"/>
              <a:t>返回它转换为</a:t>
            </a:r>
            <a:r>
              <a:rPr lang="en-US" altLang="zh-CN" dirty="0"/>
              <a:t>string</a:t>
            </a:r>
            <a:r>
              <a:rPr lang="zh-CN" altLang="en-US" dirty="0"/>
              <a:t>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5936" y="4389120"/>
            <a:ext cx="4147664" cy="273844"/>
          </a:xfrm>
        </p:spPr>
        <p:txBody>
          <a:bodyPr/>
          <a:lstStyle/>
          <a:p>
            <a:r>
              <a:rPr lang="zh-CN" altLang="en-US" dirty="0" smtClean="0"/>
              <a:t>题目推荐</a:t>
            </a:r>
            <a:r>
              <a:rPr lang="en-US" altLang="zh-CN" u="sng" dirty="0" err="1">
                <a:hlinkClick r:id="rId2"/>
              </a:rPr>
              <a:t>Bichrome</a:t>
            </a:r>
            <a:r>
              <a:rPr lang="en-US" altLang="zh-CN" u="sng" dirty="0">
                <a:hlinkClick r:id="rId2"/>
              </a:rPr>
              <a:t> </a:t>
            </a:r>
            <a:r>
              <a:rPr lang="en-US" altLang="zh-CN" u="sng" dirty="0" smtClean="0">
                <a:hlinkClick r:id="rId2"/>
              </a:rPr>
              <a:t>Tre</a:t>
            </a:r>
            <a:r>
              <a:rPr lang="en-US" altLang="zh-CN" u="sng" dirty="0" smtClean="0"/>
              <a:t>e  </a:t>
            </a:r>
            <a:r>
              <a:rPr lang="en-US" altLang="zh-CN" u="sng" dirty="0">
                <a:hlinkClick r:id="rId3"/>
              </a:rPr>
              <a:t>51Nod </a:t>
            </a:r>
            <a:r>
              <a:rPr lang="en-US" altLang="zh-CN" u="sng" dirty="0" smtClean="0">
                <a:hlinkClick r:id="rId3"/>
              </a:rPr>
              <a:t>– 1573</a:t>
            </a:r>
            <a:r>
              <a:rPr lang="zh-CN" altLang="en-US" u="sng" dirty="0" smtClean="0"/>
              <a:t>美丽的集合</a:t>
            </a:r>
            <a:r>
              <a:rPr lang="en-US" altLang="zh-CN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Rikka</a:t>
            </a:r>
            <a:r>
              <a:rPr lang="en-US" altLang="zh-CN" dirty="0">
                <a:hlinkClick r:id="rId2"/>
              </a:rPr>
              <a:t> with Candies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 </a:t>
            </a:r>
            <a:r>
              <a:rPr lang="zh-CN" altLang="en-US" dirty="0" smtClean="0"/>
              <a:t>给定 </a:t>
            </a:r>
            <a:r>
              <a:rPr lang="en-US" altLang="zh-CN" dirty="0"/>
              <a:t>A[N], B[N], Q </a:t>
            </a:r>
            <a:r>
              <a:rPr lang="zh-CN" altLang="en-US" dirty="0"/>
              <a:t>个 </a:t>
            </a:r>
            <a:r>
              <a:rPr lang="en-US" altLang="zh-CN" dirty="0"/>
              <a:t>k</a:t>
            </a:r>
          </a:p>
          <a:p>
            <a:pPr fontAlgn="base"/>
            <a:r>
              <a:rPr lang="en-US" altLang="zh-CN" dirty="0"/>
              <a:t> </a:t>
            </a:r>
            <a:r>
              <a:rPr lang="zh-CN" altLang="en-US" dirty="0" smtClean="0"/>
              <a:t>对于</a:t>
            </a:r>
            <a:r>
              <a:rPr lang="zh-CN" altLang="en-US" dirty="0"/>
              <a:t>每个</a:t>
            </a:r>
            <a:r>
              <a:rPr lang="en-US" altLang="zh-CN" dirty="0"/>
              <a:t>k</a:t>
            </a:r>
            <a:r>
              <a:rPr lang="zh-CN" altLang="en-US" dirty="0"/>
              <a:t>， 求 </a:t>
            </a:r>
            <a:r>
              <a:rPr lang="en-US" altLang="zh-CN" dirty="0"/>
              <a:t>A[i] % B[j] == k </a:t>
            </a:r>
            <a:r>
              <a:rPr lang="zh-CN" altLang="en-US" dirty="0"/>
              <a:t>的 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对数</a:t>
            </a:r>
          </a:p>
          <a:p>
            <a:pPr fontAlgn="base"/>
            <a:r>
              <a:rPr lang="zh-CN" altLang="en-US" dirty="0"/>
              <a:t>  限制 </a:t>
            </a:r>
            <a:r>
              <a:rPr lang="en-US" altLang="zh-CN" dirty="0"/>
              <a:t>N, Q &lt;=</a:t>
            </a:r>
            <a:r>
              <a:rPr lang="en-US" altLang="zh-CN" dirty="0" smtClean="0"/>
              <a:t>50000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843558"/>
            <a:ext cx="6696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Consolas" pitchFamily="49" charset="0"/>
              </a:rPr>
              <a:t>#include&lt;bits/</a:t>
            </a:r>
            <a:r>
              <a:rPr lang="en-US" altLang="zh-CN" sz="500" dirty="0" err="1">
                <a:latin typeface="Consolas" pitchFamily="49" charset="0"/>
              </a:rPr>
              <a:t>stdc</a:t>
            </a:r>
            <a:r>
              <a:rPr lang="en-US" altLang="zh-CN" sz="500" dirty="0">
                <a:latin typeface="Consolas" pitchFamily="49" charset="0"/>
              </a:rPr>
              <a:t>++.h&gt;</a:t>
            </a:r>
          </a:p>
          <a:p>
            <a:r>
              <a:rPr lang="en-US" altLang="zh-CN" sz="500" dirty="0">
                <a:latin typeface="Consolas" pitchFamily="49" charset="0"/>
              </a:rPr>
              <a:t>using namespace </a:t>
            </a:r>
            <a:r>
              <a:rPr lang="en-US" altLang="zh-CN" sz="500" dirty="0" err="1">
                <a:latin typeface="Consolas" pitchFamily="49" charset="0"/>
              </a:rPr>
              <a:t>std</a:t>
            </a:r>
            <a:r>
              <a:rPr lang="en-US" altLang="zh-CN" sz="500" dirty="0">
                <a:latin typeface="Consolas" pitchFamily="49" charset="0"/>
              </a:rPr>
              <a:t>;</a:t>
            </a:r>
          </a:p>
          <a:p>
            <a:r>
              <a:rPr lang="en-US" altLang="zh-CN" sz="500" dirty="0">
                <a:latin typeface="Consolas" pitchFamily="49" charset="0"/>
              </a:rPr>
              <a:t>#define FOR(</a:t>
            </a:r>
            <a:r>
              <a:rPr lang="en-US" altLang="zh-CN" sz="500" dirty="0" err="1">
                <a:latin typeface="Consolas" pitchFamily="49" charset="0"/>
              </a:rPr>
              <a:t>i,n</a:t>
            </a:r>
            <a:r>
              <a:rPr lang="en-US" altLang="zh-CN" sz="500" dirty="0">
                <a:latin typeface="Consolas" pitchFamily="49" charset="0"/>
              </a:rPr>
              <a:t>,...) for (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i = 1 , ##__VA_ARGS__ ; i &lt;= n ; ++i)</a:t>
            </a:r>
          </a:p>
          <a:p>
            <a:r>
              <a:rPr lang="en-US" altLang="zh-CN" sz="500" dirty="0">
                <a:latin typeface="Consolas" pitchFamily="49" charset="0"/>
              </a:rPr>
              <a:t>#define REP(</a:t>
            </a:r>
            <a:r>
              <a:rPr lang="en-US" altLang="zh-CN" sz="500" dirty="0" err="1">
                <a:latin typeface="Consolas" pitchFamily="49" charset="0"/>
              </a:rPr>
              <a:t>i,s,n</a:t>
            </a:r>
            <a:r>
              <a:rPr lang="en-US" altLang="zh-CN" sz="500" dirty="0">
                <a:latin typeface="Consolas" pitchFamily="49" charset="0"/>
              </a:rPr>
              <a:t>,...) for (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i = s , ##__VA_ARGS__ ; i &lt;= n ; ++i)</a:t>
            </a:r>
          </a:p>
          <a:p>
            <a:r>
              <a:rPr lang="en-US" altLang="zh-CN" sz="500" dirty="0">
                <a:latin typeface="Consolas" pitchFamily="49" charset="0"/>
              </a:rPr>
              <a:t>#define </a:t>
            </a:r>
            <a:r>
              <a:rPr lang="en-US" altLang="zh-CN" sz="500" dirty="0" err="1">
                <a:latin typeface="Consolas" pitchFamily="49" charset="0"/>
              </a:rPr>
              <a:t>ll</a:t>
            </a:r>
            <a:r>
              <a:rPr lang="en-US" altLang="zh-CN" sz="500" dirty="0">
                <a:latin typeface="Consolas" pitchFamily="49" charset="0"/>
              </a:rPr>
              <a:t> long </a:t>
            </a:r>
            <a:r>
              <a:rPr lang="en-US" altLang="zh-CN" sz="500" dirty="0" err="1">
                <a:latin typeface="Consolas" pitchFamily="49" charset="0"/>
              </a:rPr>
              <a:t>long</a:t>
            </a:r>
            <a:endParaRPr lang="en-US" altLang="zh-CN" sz="500" dirty="0">
              <a:latin typeface="Consolas" pitchFamily="49" charset="0"/>
            </a:endParaRPr>
          </a:p>
          <a:p>
            <a:r>
              <a:rPr lang="en-US" altLang="zh-CN" sz="500" dirty="0">
                <a:latin typeface="Consolas" pitchFamily="49" charset="0"/>
              </a:rPr>
              <a:t>#define LL long </a:t>
            </a:r>
            <a:r>
              <a:rPr lang="en-US" altLang="zh-CN" sz="500" dirty="0" err="1">
                <a:latin typeface="Consolas" pitchFamily="49" charset="0"/>
              </a:rPr>
              <a:t>long</a:t>
            </a:r>
            <a:endParaRPr lang="en-US" altLang="zh-CN" sz="500" dirty="0">
              <a:latin typeface="Consolas" pitchFamily="49" charset="0"/>
            </a:endParaRPr>
          </a:p>
          <a:p>
            <a:endParaRPr lang="en-US" altLang="zh-CN" sz="500" dirty="0">
              <a:latin typeface="Consolas" pitchFamily="49" charset="0"/>
            </a:endParaRPr>
          </a:p>
          <a:p>
            <a:r>
              <a:rPr lang="en-US" altLang="zh-CN" sz="500" dirty="0" err="1">
                <a:latin typeface="Consolas" pitchFamily="49" charset="0"/>
              </a:rPr>
              <a:t>const</a:t>
            </a:r>
            <a:r>
              <a:rPr lang="en-US" altLang="zh-CN" sz="500" dirty="0">
                <a:latin typeface="Consolas" pitchFamily="49" charset="0"/>
              </a:rPr>
              <a:t> 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MAXN = 50004;</a:t>
            </a:r>
          </a:p>
          <a:p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a[MAXN], b[MAXN], k[MAXN], </a:t>
            </a:r>
            <a:r>
              <a:rPr lang="en-US" altLang="zh-CN" sz="500" dirty="0" err="1">
                <a:latin typeface="Consolas" pitchFamily="49" charset="0"/>
              </a:rPr>
              <a:t>ans</a:t>
            </a:r>
            <a:r>
              <a:rPr lang="en-US" altLang="zh-CN" sz="500" dirty="0">
                <a:latin typeface="Consolas" pitchFamily="49" charset="0"/>
              </a:rPr>
              <a:t>[MAXN] ;</a:t>
            </a:r>
          </a:p>
          <a:p>
            <a:r>
              <a:rPr lang="en-US" altLang="zh-CN" sz="500" dirty="0" err="1">
                <a:latin typeface="Consolas" pitchFamily="49" charset="0"/>
              </a:rPr>
              <a:t>bool</a:t>
            </a:r>
            <a:r>
              <a:rPr lang="en-US" altLang="zh-CN" sz="500" dirty="0">
                <a:latin typeface="Consolas" pitchFamily="49" charset="0"/>
              </a:rPr>
              <a:t> bb[MAXN] ;</a:t>
            </a:r>
          </a:p>
          <a:p>
            <a:r>
              <a:rPr lang="en-US" altLang="zh-CN" sz="500" dirty="0" err="1">
                <a:latin typeface="Consolas" pitchFamily="49" charset="0"/>
              </a:rPr>
              <a:t>bitset</a:t>
            </a:r>
            <a:r>
              <a:rPr lang="en-US" altLang="zh-CN" sz="500" dirty="0">
                <a:latin typeface="Consolas" pitchFamily="49" charset="0"/>
              </a:rPr>
              <a:t>&lt;50004&gt; </a:t>
            </a:r>
            <a:r>
              <a:rPr lang="en-US" altLang="zh-CN" sz="500" dirty="0" err="1">
                <a:latin typeface="Consolas" pitchFamily="49" charset="0"/>
              </a:rPr>
              <a:t>bs</a:t>
            </a:r>
            <a:r>
              <a:rPr lang="en-US" altLang="zh-CN" sz="500" dirty="0">
                <a:latin typeface="Consolas" pitchFamily="49" charset="0"/>
              </a:rPr>
              <a:t>, ac;</a:t>
            </a:r>
          </a:p>
          <a:p>
            <a:endParaRPr lang="en-US" altLang="zh-CN" sz="500" dirty="0">
              <a:latin typeface="Consolas" pitchFamily="49" charset="0"/>
            </a:endParaRPr>
          </a:p>
          <a:p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main ()</a:t>
            </a:r>
          </a:p>
          <a:p>
            <a:r>
              <a:rPr lang="en-US" altLang="zh-CN" sz="500" dirty="0">
                <a:latin typeface="Consolas" pitchFamily="49" charset="0"/>
              </a:rPr>
              <a:t>{</a:t>
            </a:r>
          </a:p>
          <a:p>
            <a:r>
              <a:rPr lang="en-US" altLang="zh-CN" sz="500" dirty="0">
                <a:latin typeface="Consolas" pitchFamily="49" charset="0"/>
              </a:rPr>
              <a:t>    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t ;</a:t>
            </a:r>
          </a:p>
          <a:p>
            <a:r>
              <a:rPr lang="en-US" altLang="zh-CN" sz="500" dirty="0">
                <a:latin typeface="Consolas" pitchFamily="49" charset="0"/>
              </a:rPr>
              <a:t>    </a:t>
            </a:r>
            <a:r>
              <a:rPr lang="en-US" altLang="zh-CN" sz="500" dirty="0" err="1">
                <a:latin typeface="Consolas" pitchFamily="49" charset="0"/>
              </a:rPr>
              <a:t>cin</a:t>
            </a:r>
            <a:r>
              <a:rPr lang="en-US" altLang="zh-CN" sz="500" dirty="0">
                <a:latin typeface="Consolas" pitchFamily="49" charset="0"/>
              </a:rPr>
              <a:t> &gt;&gt; t ;</a:t>
            </a:r>
          </a:p>
          <a:p>
            <a:r>
              <a:rPr lang="en-US" altLang="zh-CN" sz="500" dirty="0">
                <a:latin typeface="Consolas" pitchFamily="49" charset="0"/>
              </a:rPr>
              <a:t>    while(t--)</a:t>
            </a:r>
          </a:p>
          <a:p>
            <a:r>
              <a:rPr lang="en-US" altLang="zh-CN" sz="500" dirty="0">
                <a:latin typeface="Consolas" pitchFamily="49" charset="0"/>
              </a:rPr>
              <a:t>    {</a:t>
            </a:r>
          </a:p>
          <a:p>
            <a:r>
              <a:rPr lang="en-US" altLang="zh-CN" sz="500" dirty="0">
                <a:latin typeface="Consolas" pitchFamily="49" charset="0"/>
              </a:rPr>
              <a:t>        </a:t>
            </a:r>
            <a:r>
              <a:rPr lang="en-US" altLang="zh-CN" sz="500" dirty="0" err="1">
                <a:latin typeface="Consolas" pitchFamily="49" charset="0"/>
              </a:rPr>
              <a:t>bs.reset</a:t>
            </a:r>
            <a:r>
              <a:rPr lang="en-US" altLang="zh-CN" sz="500" dirty="0">
                <a:latin typeface="Consolas" pitchFamily="49" charset="0"/>
              </a:rPr>
              <a:t>();</a:t>
            </a:r>
          </a:p>
          <a:p>
            <a:r>
              <a:rPr lang="en-US" altLang="zh-CN" sz="500" dirty="0">
                <a:latin typeface="Consolas" pitchFamily="49" charset="0"/>
              </a:rPr>
              <a:t>        </a:t>
            </a:r>
            <a:r>
              <a:rPr lang="en-US" altLang="zh-CN" sz="500" dirty="0" err="1">
                <a:latin typeface="Consolas" pitchFamily="49" charset="0"/>
              </a:rPr>
              <a:t>ac.reset</a:t>
            </a:r>
            <a:r>
              <a:rPr lang="en-US" altLang="zh-CN" sz="500" dirty="0">
                <a:latin typeface="Consolas" pitchFamily="49" charset="0"/>
              </a:rPr>
              <a:t>();</a:t>
            </a:r>
          </a:p>
          <a:p>
            <a:r>
              <a:rPr lang="en-US" altLang="zh-CN" sz="500" dirty="0">
                <a:latin typeface="Consolas" pitchFamily="49" charset="0"/>
              </a:rPr>
              <a:t>        </a:t>
            </a:r>
            <a:r>
              <a:rPr lang="en-US" altLang="zh-CN" sz="500" dirty="0" err="1">
                <a:latin typeface="Consolas" pitchFamily="49" charset="0"/>
              </a:rPr>
              <a:t>memset</a:t>
            </a:r>
            <a:r>
              <a:rPr lang="en-US" altLang="zh-CN" sz="500" dirty="0">
                <a:latin typeface="Consolas" pitchFamily="49" charset="0"/>
              </a:rPr>
              <a:t>(bb,0,sizeof(bb));</a:t>
            </a:r>
          </a:p>
          <a:p>
            <a:r>
              <a:rPr lang="en-US" altLang="zh-CN" sz="500" dirty="0">
                <a:latin typeface="Consolas" pitchFamily="49" charset="0"/>
              </a:rPr>
              <a:t>        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n, m, q, </a:t>
            </a:r>
            <a:r>
              <a:rPr lang="en-US" altLang="zh-CN" sz="500" dirty="0" err="1">
                <a:latin typeface="Consolas" pitchFamily="49" charset="0"/>
              </a:rPr>
              <a:t>maxk</a:t>
            </a:r>
            <a:r>
              <a:rPr lang="en-US" altLang="zh-CN" sz="500" dirty="0">
                <a:latin typeface="Consolas" pitchFamily="49" charset="0"/>
              </a:rPr>
              <a:t> = 0;</a:t>
            </a:r>
          </a:p>
          <a:p>
            <a:r>
              <a:rPr lang="en-US" altLang="zh-CN" sz="500" dirty="0">
                <a:latin typeface="Consolas" pitchFamily="49" charset="0"/>
              </a:rPr>
              <a:t>        </a:t>
            </a:r>
            <a:r>
              <a:rPr lang="en-US" altLang="zh-CN" sz="500" dirty="0" err="1">
                <a:latin typeface="Consolas" pitchFamily="49" charset="0"/>
              </a:rPr>
              <a:t>cin</a:t>
            </a:r>
            <a:r>
              <a:rPr lang="en-US" altLang="zh-CN" sz="500" dirty="0">
                <a:latin typeface="Consolas" pitchFamily="49" charset="0"/>
              </a:rPr>
              <a:t> &gt;&gt; n &gt;&gt; m &gt;&gt; q;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i,n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scanf</a:t>
            </a:r>
            <a:r>
              <a:rPr lang="en-US" altLang="zh-CN" sz="500" dirty="0">
                <a:latin typeface="Consolas" pitchFamily="49" charset="0"/>
              </a:rPr>
              <a:t>("%d",</a:t>
            </a:r>
            <a:r>
              <a:rPr lang="en-US" altLang="zh-CN" sz="500" dirty="0" err="1">
                <a:latin typeface="Consolas" pitchFamily="49" charset="0"/>
              </a:rPr>
              <a:t>a+i</a:t>
            </a:r>
            <a:r>
              <a:rPr lang="en-US" altLang="zh-CN" sz="500" dirty="0">
                <a:latin typeface="Consolas" pitchFamily="49" charset="0"/>
              </a:rPr>
              <a:t>);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i,m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scanf</a:t>
            </a:r>
            <a:r>
              <a:rPr lang="en-US" altLang="zh-CN" sz="500" dirty="0">
                <a:latin typeface="Consolas" pitchFamily="49" charset="0"/>
              </a:rPr>
              <a:t>("%d",</a:t>
            </a:r>
            <a:r>
              <a:rPr lang="en-US" altLang="zh-CN" sz="500" dirty="0" err="1">
                <a:latin typeface="Consolas" pitchFamily="49" charset="0"/>
              </a:rPr>
              <a:t>b+i</a:t>
            </a:r>
            <a:r>
              <a:rPr lang="en-US" altLang="zh-CN" sz="500" dirty="0">
                <a:latin typeface="Consolas" pitchFamily="49" charset="0"/>
              </a:rPr>
              <a:t>);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i,q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scanf</a:t>
            </a:r>
            <a:r>
              <a:rPr lang="en-US" altLang="zh-CN" sz="500" dirty="0">
                <a:latin typeface="Consolas" pitchFamily="49" charset="0"/>
              </a:rPr>
              <a:t>("%d",</a:t>
            </a:r>
            <a:r>
              <a:rPr lang="en-US" altLang="zh-CN" sz="500" dirty="0" err="1">
                <a:latin typeface="Consolas" pitchFamily="49" charset="0"/>
              </a:rPr>
              <a:t>k+i</a:t>
            </a:r>
            <a:r>
              <a:rPr lang="en-US" altLang="zh-CN" sz="500" dirty="0">
                <a:latin typeface="Consolas" pitchFamily="49" charset="0"/>
              </a:rPr>
              <a:t>);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i,m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maxk</a:t>
            </a:r>
            <a:r>
              <a:rPr lang="en-US" altLang="zh-CN" sz="500" dirty="0">
                <a:latin typeface="Consolas" pitchFamily="49" charset="0"/>
              </a:rPr>
              <a:t> = max(</a:t>
            </a:r>
            <a:r>
              <a:rPr lang="en-US" altLang="zh-CN" sz="500" dirty="0" err="1">
                <a:latin typeface="Consolas" pitchFamily="49" charset="0"/>
              </a:rPr>
              <a:t>maxk,b</a:t>
            </a:r>
            <a:r>
              <a:rPr lang="en-US" altLang="zh-CN" sz="500" dirty="0">
                <a:latin typeface="Consolas" pitchFamily="49" charset="0"/>
              </a:rPr>
              <a:t>[i]);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i,n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ac.set</a:t>
            </a:r>
            <a:r>
              <a:rPr lang="en-US" altLang="zh-CN" sz="500" dirty="0">
                <a:latin typeface="Consolas" pitchFamily="49" charset="0"/>
              </a:rPr>
              <a:t>(a[i]);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i,m</a:t>
            </a:r>
            <a:r>
              <a:rPr lang="en-US" altLang="zh-CN" sz="500" dirty="0">
                <a:latin typeface="Consolas" pitchFamily="49" charset="0"/>
              </a:rPr>
              <a:t>) bb[b[i]] = true;</a:t>
            </a:r>
          </a:p>
          <a:p>
            <a:r>
              <a:rPr lang="en-US" altLang="zh-CN" sz="500" dirty="0">
                <a:latin typeface="Consolas" pitchFamily="49" charset="0"/>
              </a:rPr>
              <a:t>        for (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i = </a:t>
            </a:r>
            <a:r>
              <a:rPr lang="en-US" altLang="zh-CN" sz="500" dirty="0" err="1">
                <a:latin typeface="Consolas" pitchFamily="49" charset="0"/>
              </a:rPr>
              <a:t>maxk</a:t>
            </a:r>
            <a:r>
              <a:rPr lang="en-US" altLang="zh-CN" sz="500" dirty="0">
                <a:latin typeface="Consolas" pitchFamily="49" charset="0"/>
              </a:rPr>
              <a:t> ; i &gt;= 0 ; --i)</a:t>
            </a:r>
          </a:p>
          <a:p>
            <a:r>
              <a:rPr lang="en-US" altLang="zh-CN" sz="500" dirty="0">
                <a:latin typeface="Consolas" pitchFamily="49" charset="0"/>
              </a:rPr>
              <a:t>        {</a:t>
            </a:r>
          </a:p>
          <a:p>
            <a:r>
              <a:rPr lang="en-US" altLang="zh-CN" sz="500" dirty="0">
                <a:latin typeface="Consolas" pitchFamily="49" charset="0"/>
              </a:rPr>
              <a:t>            </a:t>
            </a:r>
            <a:r>
              <a:rPr lang="en-US" altLang="zh-CN" sz="500" dirty="0" err="1">
                <a:latin typeface="Consolas" pitchFamily="49" charset="0"/>
              </a:rPr>
              <a:t>ans</a:t>
            </a:r>
            <a:r>
              <a:rPr lang="en-US" altLang="zh-CN" sz="500" dirty="0">
                <a:latin typeface="Consolas" pitchFamily="49" charset="0"/>
              </a:rPr>
              <a:t>[i] = (</a:t>
            </a:r>
            <a:r>
              <a:rPr lang="en-US" altLang="zh-CN" sz="500" dirty="0" err="1">
                <a:latin typeface="Consolas" pitchFamily="49" charset="0"/>
              </a:rPr>
              <a:t>bs</a:t>
            </a:r>
            <a:r>
              <a:rPr lang="en-US" altLang="zh-CN" sz="500" dirty="0">
                <a:latin typeface="Consolas" pitchFamily="49" charset="0"/>
              </a:rPr>
              <a:t>&amp;(ac&gt;&gt;i)).count()&amp;1;</a:t>
            </a:r>
          </a:p>
          <a:p>
            <a:r>
              <a:rPr lang="en-US" altLang="zh-CN" sz="500" dirty="0">
                <a:latin typeface="Consolas" pitchFamily="49" charset="0"/>
              </a:rPr>
              <a:t>            if (bb[i])</a:t>
            </a:r>
          </a:p>
          <a:p>
            <a:r>
              <a:rPr lang="en-US" altLang="zh-CN" sz="500" dirty="0">
                <a:latin typeface="Consolas" pitchFamily="49" charset="0"/>
              </a:rPr>
              <a:t>            {</a:t>
            </a:r>
          </a:p>
          <a:p>
            <a:r>
              <a:rPr lang="en-US" altLang="zh-CN" sz="500" dirty="0">
                <a:latin typeface="Consolas" pitchFamily="49" charset="0"/>
              </a:rPr>
              <a:t>                for (</a:t>
            </a:r>
            <a:r>
              <a:rPr lang="en-US" altLang="zh-CN" sz="500" dirty="0" err="1">
                <a:latin typeface="Consolas" pitchFamily="49" charset="0"/>
              </a:rPr>
              <a:t>int</a:t>
            </a:r>
            <a:r>
              <a:rPr lang="en-US" altLang="zh-CN" sz="500" dirty="0">
                <a:latin typeface="Consolas" pitchFamily="49" charset="0"/>
              </a:rPr>
              <a:t> j = 0 ; j &lt;= </a:t>
            </a:r>
            <a:r>
              <a:rPr lang="en-US" altLang="zh-CN" sz="500" dirty="0" err="1">
                <a:latin typeface="Consolas" pitchFamily="49" charset="0"/>
              </a:rPr>
              <a:t>maxk</a:t>
            </a:r>
            <a:r>
              <a:rPr lang="en-US" altLang="zh-CN" sz="500" dirty="0">
                <a:latin typeface="Consolas" pitchFamily="49" charset="0"/>
              </a:rPr>
              <a:t> ; j += i)</a:t>
            </a:r>
          </a:p>
          <a:p>
            <a:r>
              <a:rPr lang="en-US" altLang="zh-CN" sz="500" dirty="0">
                <a:latin typeface="Consolas" pitchFamily="49" charset="0"/>
              </a:rPr>
              <a:t>                    </a:t>
            </a:r>
            <a:r>
              <a:rPr lang="en-US" altLang="zh-CN" sz="500" dirty="0" err="1">
                <a:latin typeface="Consolas" pitchFamily="49" charset="0"/>
              </a:rPr>
              <a:t>bs.flip</a:t>
            </a:r>
            <a:r>
              <a:rPr lang="en-US" altLang="zh-CN" sz="500" dirty="0">
                <a:latin typeface="Consolas" pitchFamily="49" charset="0"/>
              </a:rPr>
              <a:t>(j);</a:t>
            </a:r>
          </a:p>
          <a:p>
            <a:r>
              <a:rPr lang="en-US" altLang="zh-CN" sz="500" dirty="0">
                <a:latin typeface="Consolas" pitchFamily="49" charset="0"/>
              </a:rPr>
              <a:t>            }</a:t>
            </a:r>
          </a:p>
          <a:p>
            <a:r>
              <a:rPr lang="en-US" altLang="zh-CN" sz="500" dirty="0">
                <a:latin typeface="Consolas" pitchFamily="49" charset="0"/>
              </a:rPr>
              <a:t>        }</a:t>
            </a:r>
          </a:p>
          <a:p>
            <a:r>
              <a:rPr lang="en-US" altLang="zh-CN" sz="500" dirty="0">
                <a:latin typeface="Consolas" pitchFamily="49" charset="0"/>
              </a:rPr>
              <a:t>        FOR(</a:t>
            </a:r>
            <a:r>
              <a:rPr lang="en-US" altLang="zh-CN" sz="500" dirty="0" err="1">
                <a:latin typeface="Consolas" pitchFamily="49" charset="0"/>
              </a:rPr>
              <a:t>i,q</a:t>
            </a:r>
            <a:r>
              <a:rPr lang="en-US" altLang="zh-CN" sz="500" dirty="0">
                <a:latin typeface="Consolas" pitchFamily="49" charset="0"/>
              </a:rPr>
              <a:t>) </a:t>
            </a:r>
            <a:r>
              <a:rPr lang="en-US" altLang="zh-CN" sz="500" dirty="0" err="1">
                <a:latin typeface="Consolas" pitchFamily="49" charset="0"/>
              </a:rPr>
              <a:t>printf</a:t>
            </a:r>
            <a:r>
              <a:rPr lang="en-US" altLang="zh-CN" sz="500" dirty="0">
                <a:latin typeface="Consolas" pitchFamily="49" charset="0"/>
              </a:rPr>
              <a:t>("%d\n",</a:t>
            </a:r>
            <a:r>
              <a:rPr lang="en-US" altLang="zh-CN" sz="500" dirty="0" err="1">
                <a:latin typeface="Consolas" pitchFamily="49" charset="0"/>
              </a:rPr>
              <a:t>ans</a:t>
            </a:r>
            <a:r>
              <a:rPr lang="en-US" altLang="zh-CN" sz="500" dirty="0">
                <a:latin typeface="Consolas" pitchFamily="49" charset="0"/>
              </a:rPr>
              <a:t>[k[i]]);</a:t>
            </a:r>
          </a:p>
          <a:p>
            <a:r>
              <a:rPr lang="en-US" altLang="zh-CN" sz="500" dirty="0">
                <a:latin typeface="Consolas" pitchFamily="49" charset="0"/>
              </a:rPr>
              <a:t>    }</a:t>
            </a:r>
          </a:p>
          <a:p>
            <a:r>
              <a:rPr lang="en-US" altLang="zh-CN" sz="500" dirty="0">
                <a:latin typeface="Consolas" pitchFamily="49" charset="0"/>
              </a:rPr>
              <a:t>    return 0;</a:t>
            </a:r>
          </a:p>
          <a:p>
            <a:r>
              <a:rPr lang="en-US" altLang="zh-CN" sz="5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62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Median 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个数有</a:t>
            </a:r>
            <a:r>
              <a:rPr lang="en-US" altLang="zh-CN" dirty="0" smtClean="0"/>
              <a:t>2^N-1</a:t>
            </a:r>
            <a:r>
              <a:rPr lang="zh-CN" altLang="en-US" dirty="0" smtClean="0"/>
              <a:t>个集合，问你中位数</a:t>
            </a:r>
            <a:endParaRPr lang="en-US" altLang="zh-CN" dirty="0" smtClean="0"/>
          </a:p>
          <a:p>
            <a:r>
              <a:rPr lang="zh-CN" altLang="en-US" dirty="0" smtClean="0"/>
              <a:t>其实就是整个的中位数</a:t>
            </a:r>
            <a:endParaRPr lang="en-US" altLang="zh-CN" dirty="0" smtClean="0"/>
          </a:p>
          <a:p>
            <a:r>
              <a:rPr lang="zh-CN" altLang="en-US" dirty="0" smtClean="0"/>
              <a:t>背包的思想去</a:t>
            </a:r>
            <a:r>
              <a:rPr lang="en-US" altLang="zh-CN" dirty="0" err="1" smtClean="0"/>
              <a:t>bitset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9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程序中的所有数在计算机内存中都是以二进制的形式储存的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所以直接进行二进制的操作是很快的，而且可以把其二进制当作一种状态进行压缩。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651" y="843558"/>
            <a:ext cx="68407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</a:rPr>
              <a:t>#include&lt;bits/</a:t>
            </a:r>
            <a:r>
              <a:rPr lang="en-US" altLang="zh-CN" sz="1400" dirty="0" err="1">
                <a:latin typeface="Consolas" pitchFamily="49" charset="0"/>
              </a:rPr>
              <a:t>stdc</a:t>
            </a:r>
            <a:r>
              <a:rPr lang="en-US" altLang="zh-CN" sz="1400" dirty="0">
                <a:latin typeface="Consolas" pitchFamily="49" charset="0"/>
              </a:rPr>
              <a:t>++.h&gt;</a:t>
            </a:r>
          </a:p>
          <a:p>
            <a:r>
              <a:rPr lang="en-US" altLang="zh-CN" sz="1400" dirty="0">
                <a:latin typeface="Consolas" pitchFamily="49" charset="0"/>
              </a:rPr>
              <a:t>using namespace </a:t>
            </a:r>
            <a:r>
              <a:rPr lang="en-US" altLang="zh-CN" sz="1400" dirty="0" err="1">
                <a:latin typeface="Consolas" pitchFamily="49" charset="0"/>
              </a:rPr>
              <a:t>std</a:t>
            </a:r>
            <a:r>
              <a:rPr lang="en-US" altLang="zh-CN" sz="1400" dirty="0">
                <a:latin typeface="Consolas" pitchFamily="49" charset="0"/>
              </a:rPr>
              <a:t>;</a:t>
            </a:r>
          </a:p>
          <a:p>
            <a:r>
              <a:rPr lang="en-US" altLang="zh-CN" sz="1400" dirty="0" err="1">
                <a:latin typeface="Consolas" pitchFamily="49" charset="0"/>
              </a:rPr>
              <a:t>const</a:t>
            </a:r>
            <a:r>
              <a:rPr lang="en-US" altLang="zh-CN" sz="1400" dirty="0">
                <a:latin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</a:rPr>
              <a:t> N=2e6+5;</a:t>
            </a:r>
          </a:p>
          <a:p>
            <a:r>
              <a:rPr lang="en-US" altLang="zh-CN" sz="1400" dirty="0" err="1">
                <a:latin typeface="Consolas" pitchFamily="49" charset="0"/>
              </a:rPr>
              <a:t>bitset</a:t>
            </a:r>
            <a:r>
              <a:rPr lang="en-US" altLang="zh-CN" sz="1400" dirty="0">
                <a:latin typeface="Consolas" pitchFamily="49" charset="0"/>
              </a:rPr>
              <a:t>&lt;N&gt;V;</a:t>
            </a:r>
          </a:p>
          <a:p>
            <a:r>
              <a:rPr lang="en-US" altLang="zh-CN" sz="1400" dirty="0" err="1">
                <a:latin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</a:rPr>
              <a:t> main()</a:t>
            </a:r>
          </a:p>
          <a:p>
            <a:r>
              <a:rPr lang="en-US" altLang="zh-CN" sz="1400" dirty="0">
                <a:latin typeface="Consolas" pitchFamily="49" charset="0"/>
              </a:rPr>
              <a:t>{</a:t>
            </a:r>
          </a:p>
          <a:p>
            <a:r>
              <a:rPr lang="en-US" altLang="zh-CN" sz="1400" dirty="0">
                <a:latin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</a:rPr>
              <a:t>n,s</a:t>
            </a:r>
            <a:r>
              <a:rPr lang="en-US" altLang="zh-CN" sz="1400" dirty="0">
                <a:latin typeface="Consolas" pitchFamily="49" charset="0"/>
              </a:rPr>
              <a:t>=0;</a:t>
            </a:r>
          </a:p>
          <a:p>
            <a:r>
              <a:rPr lang="en-US" altLang="zh-CN" sz="1400" dirty="0">
                <a:latin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</a:rPr>
              <a:t>scanf</a:t>
            </a:r>
            <a:r>
              <a:rPr lang="en-US" altLang="zh-CN" sz="1400" dirty="0">
                <a:latin typeface="Consolas" pitchFamily="49" charset="0"/>
              </a:rPr>
              <a:t>("%</a:t>
            </a:r>
            <a:r>
              <a:rPr lang="en-US" altLang="zh-CN" sz="1400" dirty="0" err="1">
                <a:latin typeface="Consolas" pitchFamily="49" charset="0"/>
              </a:rPr>
              <a:t>d",&amp;n</a:t>
            </a:r>
            <a:r>
              <a:rPr lang="en-US" altLang="zh-CN" sz="1400" dirty="0">
                <a:latin typeface="Consolas" pitchFamily="49" charset="0"/>
              </a:rPr>
              <a:t>);</a:t>
            </a:r>
          </a:p>
          <a:p>
            <a:r>
              <a:rPr lang="en-US" altLang="zh-CN" sz="1400" dirty="0">
                <a:latin typeface="Consolas" pitchFamily="49" charset="0"/>
              </a:rPr>
              <a:t>    V[0]=1;</a:t>
            </a:r>
          </a:p>
          <a:p>
            <a:r>
              <a:rPr lang="en-US" altLang="zh-CN" sz="1400" dirty="0">
                <a:latin typeface="Consolas" pitchFamily="49" charset="0"/>
              </a:rPr>
              <a:t>    for(</a:t>
            </a:r>
            <a:r>
              <a:rPr lang="en-US" altLang="zh-CN" sz="1400" dirty="0" err="1">
                <a:latin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</a:rPr>
              <a:t> i=0,x; i&lt;n; i++)</a:t>
            </a:r>
            <a:r>
              <a:rPr lang="en-US" altLang="zh-CN" sz="1400" dirty="0" err="1">
                <a:latin typeface="Consolas" pitchFamily="49" charset="0"/>
              </a:rPr>
              <a:t>scanf</a:t>
            </a:r>
            <a:r>
              <a:rPr lang="en-US" altLang="zh-CN" sz="1400" dirty="0">
                <a:latin typeface="Consolas" pitchFamily="49" charset="0"/>
              </a:rPr>
              <a:t>("%</a:t>
            </a:r>
            <a:r>
              <a:rPr lang="en-US" altLang="zh-CN" sz="1400" dirty="0" err="1">
                <a:latin typeface="Consolas" pitchFamily="49" charset="0"/>
              </a:rPr>
              <a:t>d",&amp;x</a:t>
            </a:r>
            <a:r>
              <a:rPr lang="en-US" altLang="zh-CN" sz="1400" dirty="0">
                <a:latin typeface="Consolas" pitchFamily="49" charset="0"/>
              </a:rPr>
              <a:t>),s+=</a:t>
            </a:r>
            <a:r>
              <a:rPr lang="en-US" altLang="zh-CN" sz="1400" dirty="0" err="1">
                <a:latin typeface="Consolas" pitchFamily="49" charset="0"/>
              </a:rPr>
              <a:t>x,V</a:t>
            </a:r>
            <a:r>
              <a:rPr lang="en-US" altLang="zh-CN" sz="1400" dirty="0">
                <a:latin typeface="Consolas" pitchFamily="49" charset="0"/>
              </a:rPr>
              <a:t>|=V&lt;&lt;x;</a:t>
            </a:r>
          </a:p>
          <a:p>
            <a:r>
              <a:rPr lang="en-US" altLang="zh-CN" sz="1400" dirty="0">
                <a:latin typeface="Consolas" pitchFamily="49" charset="0"/>
              </a:rPr>
              <a:t>    for(</a:t>
            </a:r>
            <a:r>
              <a:rPr lang="en-US" altLang="zh-CN" sz="1400" dirty="0" err="1">
                <a:latin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</a:rPr>
              <a:t> i=s/2;;i--)</a:t>
            </a:r>
          </a:p>
          <a:p>
            <a:r>
              <a:rPr lang="en-US" altLang="zh-CN" sz="1400" dirty="0">
                <a:latin typeface="Consolas" pitchFamily="49" charset="0"/>
              </a:rPr>
              <a:t>    if(V[i])</a:t>
            </a:r>
          </a:p>
          <a:p>
            <a:r>
              <a:rPr lang="en-US" altLang="zh-CN" sz="1400" dirty="0">
                <a:latin typeface="Consolas" pitchFamily="49" charset="0"/>
              </a:rPr>
              <a:t>    {</a:t>
            </a:r>
          </a:p>
          <a:p>
            <a:r>
              <a:rPr lang="en-US" altLang="zh-CN" sz="1400" dirty="0">
                <a:latin typeface="Consolas" pitchFamily="49" charset="0"/>
              </a:rPr>
              <a:t>        </a:t>
            </a:r>
            <a:r>
              <a:rPr lang="en-US" altLang="zh-CN" sz="1400" dirty="0" err="1">
                <a:latin typeface="Consolas" pitchFamily="49" charset="0"/>
              </a:rPr>
              <a:t>printf</a:t>
            </a:r>
            <a:r>
              <a:rPr lang="en-US" altLang="zh-CN" sz="1400" dirty="0">
                <a:latin typeface="Consolas" pitchFamily="49" charset="0"/>
              </a:rPr>
              <a:t>("%d\</a:t>
            </a:r>
            <a:r>
              <a:rPr lang="en-US" altLang="zh-CN" sz="1400" dirty="0" err="1">
                <a:latin typeface="Consolas" pitchFamily="49" charset="0"/>
              </a:rPr>
              <a:t>n",s</a:t>
            </a:r>
            <a:r>
              <a:rPr lang="en-US" altLang="zh-CN" sz="1400" dirty="0">
                <a:latin typeface="Consolas" pitchFamily="49" charset="0"/>
              </a:rPr>
              <a:t>-i);</a:t>
            </a:r>
          </a:p>
          <a:p>
            <a:r>
              <a:rPr lang="en-US" altLang="zh-CN" sz="1400" dirty="0">
                <a:latin typeface="Consolas" pitchFamily="49" charset="0"/>
              </a:rPr>
              <a:t>        return 0;</a:t>
            </a:r>
          </a:p>
          <a:p>
            <a:r>
              <a:rPr lang="en-US" altLang="zh-CN" sz="1400" dirty="0">
                <a:latin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0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s://images2015.cnblogs.com/blog/1154439/201705/1154439-20170512165316097-846344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51668"/>
            <a:ext cx="40100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按位</a:t>
            </a:r>
            <a:r>
              <a:rPr lang="zh-CN" altLang="en-US" dirty="0" smtClean="0"/>
              <a:t>与（</a:t>
            </a:r>
            <a:r>
              <a:rPr lang="en-US" altLang="zh-CN" dirty="0"/>
              <a:t>&amp;</a:t>
            </a:r>
            <a:r>
              <a:rPr lang="zh-CN" altLang="en-US" dirty="0"/>
              <a:t>）（同</a:t>
            </a:r>
            <a:r>
              <a:rPr lang="en-US" altLang="zh-CN" dirty="0"/>
              <a:t>1</a:t>
            </a:r>
            <a:r>
              <a:rPr lang="zh-CN" altLang="en-US" dirty="0"/>
              <a:t>得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00000011(2)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&amp;00000101(2)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00000001(2)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由此可知</a:t>
            </a:r>
            <a:r>
              <a:rPr lang="en-US" altLang="zh-CN" dirty="0"/>
              <a:t>3&amp;5=1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5486"/>
            <a:ext cx="7024744" cy="857250"/>
          </a:xfrm>
        </p:spPr>
        <p:txBody>
          <a:bodyPr/>
          <a:lstStyle/>
          <a:p>
            <a:r>
              <a:rPr lang="zh-CN" altLang="en-US" dirty="0"/>
              <a:t>按位与的用途：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31590"/>
            <a:ext cx="7056784" cy="3744416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）清零</a:t>
            </a:r>
            <a:br>
              <a:rPr lang="zh-CN" altLang="en-US" dirty="0"/>
            </a:br>
            <a:r>
              <a:rPr lang="zh-CN" altLang="en-US" dirty="0"/>
              <a:t>若想对一个存储单元清零，即使其全部二进制位为</a:t>
            </a:r>
            <a:r>
              <a:rPr lang="en-US" altLang="zh-CN" dirty="0"/>
              <a:t>0</a:t>
            </a:r>
            <a:r>
              <a:rPr lang="zh-CN" altLang="en-US" dirty="0"/>
              <a:t>，只要找一个二进制数，其中各个位符合一下条件：</a:t>
            </a:r>
          </a:p>
          <a:p>
            <a:pPr marL="68580" indent="0">
              <a:buNone/>
            </a:pPr>
            <a:r>
              <a:rPr lang="zh-CN" altLang="en-US" dirty="0"/>
              <a:t>原来的数中为</a:t>
            </a:r>
            <a:r>
              <a:rPr lang="en-US" altLang="zh-CN" dirty="0"/>
              <a:t>1</a:t>
            </a:r>
            <a:r>
              <a:rPr lang="zh-CN" altLang="en-US" dirty="0"/>
              <a:t>的位，新数中相应位为</a:t>
            </a:r>
            <a:r>
              <a:rPr lang="en-US" altLang="zh-CN" dirty="0"/>
              <a:t>0</a:t>
            </a:r>
            <a:r>
              <a:rPr lang="zh-CN" altLang="en-US" dirty="0"/>
              <a:t>。然后使二者进行</a:t>
            </a:r>
            <a:r>
              <a:rPr lang="en-US" altLang="zh-CN" dirty="0"/>
              <a:t>&amp;</a:t>
            </a:r>
            <a:r>
              <a:rPr lang="zh-CN" altLang="en-US" dirty="0"/>
              <a:t>运算，即可达到清零目的。</a:t>
            </a:r>
            <a:br>
              <a:rPr lang="zh-CN" altLang="en-US" dirty="0"/>
            </a:br>
            <a:r>
              <a:rPr lang="zh-CN" altLang="en-US" dirty="0"/>
              <a:t>例：原数为</a:t>
            </a:r>
            <a:r>
              <a:rPr lang="en-US" altLang="zh-CN" dirty="0"/>
              <a:t>43</a:t>
            </a:r>
            <a:r>
              <a:rPr lang="zh-CN" altLang="en-US" dirty="0"/>
              <a:t>，即</a:t>
            </a:r>
            <a:r>
              <a:rPr lang="en-US" altLang="zh-CN" dirty="0"/>
              <a:t>00101011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），另找一个数，设它为</a:t>
            </a:r>
            <a:r>
              <a:rPr lang="en-US" altLang="zh-CN" dirty="0"/>
              <a:t>148</a:t>
            </a:r>
            <a:r>
              <a:rPr lang="zh-CN" altLang="en-US" dirty="0"/>
              <a:t>，即</a:t>
            </a:r>
            <a:r>
              <a:rPr lang="en-US" altLang="zh-CN" dirty="0"/>
              <a:t>10010100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），将两者按位与运算：</a:t>
            </a:r>
            <a:br>
              <a:rPr lang="zh-CN" altLang="en-US" dirty="0"/>
            </a:br>
            <a:r>
              <a:rPr lang="en-US" altLang="zh-CN" dirty="0"/>
              <a:t>00101011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&amp;10010100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00000000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）取一个数中某些指定位</a:t>
            </a:r>
            <a:br>
              <a:rPr lang="zh-CN" altLang="en-US" dirty="0"/>
            </a:br>
            <a:r>
              <a:rPr lang="zh-CN" altLang="en-US" dirty="0"/>
              <a:t>若有一个整数</a:t>
            </a:r>
            <a:r>
              <a:rPr lang="en-US" altLang="zh-CN" dirty="0"/>
              <a:t>a(2byte),</a:t>
            </a:r>
            <a:r>
              <a:rPr lang="zh-CN" altLang="en-US" dirty="0"/>
              <a:t>想要取其中的低字节，只需要将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按位与即可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）保留指定位：</a:t>
            </a:r>
            <a:br>
              <a:rPr lang="zh-CN" altLang="en-US" dirty="0"/>
            </a:br>
            <a:r>
              <a:rPr lang="zh-CN" altLang="en-US" dirty="0"/>
              <a:t>与一个数进行“按位与”运算，此数在该位取</a:t>
            </a:r>
            <a:r>
              <a:rPr lang="en-US" altLang="zh-CN" dirty="0"/>
              <a:t>1.</a:t>
            </a:r>
            <a:br>
              <a:rPr lang="en-US" altLang="zh-CN" dirty="0"/>
            </a:br>
            <a:r>
              <a:rPr lang="zh-CN" altLang="en-US" dirty="0"/>
              <a:t>例如：有一数</a:t>
            </a:r>
            <a:r>
              <a:rPr lang="en-US" altLang="zh-CN" dirty="0"/>
              <a:t>84</a:t>
            </a:r>
            <a:r>
              <a:rPr lang="zh-CN" altLang="en-US" dirty="0"/>
              <a:t>，即</a:t>
            </a:r>
            <a:r>
              <a:rPr lang="en-US" altLang="zh-CN" dirty="0"/>
              <a:t>01010100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），想把其中从左边算起的第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位保留下来，运算如下：</a:t>
            </a:r>
            <a:br>
              <a:rPr lang="zh-CN" altLang="en-US" dirty="0"/>
            </a:br>
            <a:r>
              <a:rPr lang="en-US" altLang="zh-CN" dirty="0"/>
              <a:t>01010100(2)</a:t>
            </a:r>
            <a:br>
              <a:rPr lang="en-US" altLang="zh-CN" dirty="0"/>
            </a:br>
            <a:r>
              <a:rPr lang="en-US" altLang="zh-CN" dirty="0"/>
              <a:t>&amp;00111011(2)</a:t>
            </a:r>
            <a:br>
              <a:rPr lang="en-US" altLang="zh-CN" dirty="0"/>
            </a:br>
            <a:r>
              <a:rPr lang="en-US" altLang="zh-CN" dirty="0"/>
              <a:t>00010000(2)</a:t>
            </a:r>
            <a:br>
              <a:rPr lang="en-US" altLang="zh-CN" dirty="0"/>
            </a:br>
            <a:r>
              <a:rPr lang="zh-CN" altLang="en-US" dirty="0"/>
              <a:t>即：</a:t>
            </a:r>
            <a:r>
              <a:rPr lang="en-US" altLang="zh-CN" dirty="0"/>
              <a:t>a=84,b=59</a:t>
            </a:r>
            <a:br>
              <a:rPr lang="en-US" altLang="zh-CN" dirty="0"/>
            </a:br>
            <a:r>
              <a:rPr lang="en-US" altLang="zh-CN" dirty="0"/>
              <a:t>    c=</a:t>
            </a:r>
            <a:r>
              <a:rPr lang="en-US" altLang="zh-CN" dirty="0" err="1"/>
              <a:t>a&amp;b</a:t>
            </a:r>
            <a:r>
              <a:rPr lang="en-US" altLang="zh-CN" dirty="0"/>
              <a:t>=16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大家可以思考一下，怎么判断他是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3168467" cy="2631733"/>
          </a:xfrm>
        </p:spPr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n&amp;(n-1)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求一个二进制数</a:t>
            </a:r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的个数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5501" y="1131590"/>
            <a:ext cx="282160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#include&lt;bits/</a:t>
            </a:r>
            <a:r>
              <a:rPr lang="en-US" altLang="zh-CN" sz="800" dirty="0" err="1">
                <a:latin typeface="Consolas" panose="020B0609020204030204" pitchFamily="49" charset="0"/>
              </a:rPr>
              <a:t>stdc</a:t>
            </a:r>
            <a:r>
              <a:rPr lang="en-US" altLang="zh-CN" sz="800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using namespace </a:t>
            </a:r>
            <a:r>
              <a:rPr lang="en-US" altLang="zh-CN" sz="800" dirty="0" err="1"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la(</a:t>
            </a:r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while(n)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if(n&amp;1)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n&gt;&gt;=1;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BT(</a:t>
            </a:r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while(n)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n&amp;=(n-1);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ans</a:t>
            </a:r>
            <a:r>
              <a:rPr lang="en-US" altLang="zh-CN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while(</a:t>
            </a:r>
            <a:r>
              <a:rPr lang="en-US" altLang="zh-CN" sz="800" dirty="0" err="1">
                <a:latin typeface="Consolas" panose="020B0609020204030204" pitchFamily="49" charset="0"/>
              </a:rPr>
              <a:t>cin</a:t>
            </a:r>
            <a:r>
              <a:rPr lang="en-US" altLang="zh-CN" sz="800" dirty="0">
                <a:latin typeface="Consolas" panose="020B0609020204030204" pitchFamily="49" charset="0"/>
              </a:rPr>
              <a:t>&gt;&gt;a)</a:t>
            </a:r>
            <a:r>
              <a:rPr lang="en-US" altLang="zh-CN" sz="800" dirty="0" err="1">
                <a:latin typeface="Consolas" panose="020B0609020204030204" pitchFamily="49" charset="0"/>
              </a:rPr>
              <a:t>cout</a:t>
            </a:r>
            <a:r>
              <a:rPr lang="en-US" altLang="zh-CN" sz="800" dirty="0">
                <a:latin typeface="Consolas" panose="020B0609020204030204" pitchFamily="49" charset="0"/>
              </a:rPr>
              <a:t>&lt;&lt;la(a)&lt;&lt;" "&lt;&lt;BT(a)&lt;&lt;"\n";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8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树状数组初入门（</a:t>
            </a:r>
            <a:r>
              <a:rPr lang="en-US" altLang="zh-CN" dirty="0" smtClean="0"/>
              <a:t>X&amp;</a:t>
            </a:r>
            <a:r>
              <a:rPr lang="en-US" altLang="zh-CN" dirty="0"/>
              <a:t>(</a:t>
            </a:r>
            <a:r>
              <a:rPr lang="en-US" altLang="zh-CN" dirty="0" smtClean="0"/>
              <a:t>-x</a:t>
            </a:r>
            <a:r>
              <a:rPr lang="en-US" altLang="zh-CN" dirty="0"/>
              <a:t>)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zh-CN" dirty="0"/>
              <a:t>C1 = A1</a:t>
            </a:r>
          </a:p>
          <a:p>
            <a:r>
              <a:rPr lang="pt-BR" altLang="zh-CN" dirty="0"/>
              <a:t>C2 = A1 + A2</a:t>
            </a:r>
          </a:p>
          <a:p>
            <a:r>
              <a:rPr lang="pt-BR" altLang="zh-CN" dirty="0"/>
              <a:t>C3 = A3</a:t>
            </a:r>
          </a:p>
          <a:p>
            <a:r>
              <a:rPr lang="pt-BR" altLang="zh-CN" dirty="0"/>
              <a:t>C4 = A1 + A2 + A3 + A4</a:t>
            </a:r>
          </a:p>
          <a:p>
            <a:r>
              <a:rPr lang="pt-BR" altLang="zh-CN" dirty="0"/>
              <a:t>C5 = A5</a:t>
            </a:r>
          </a:p>
          <a:p>
            <a:r>
              <a:rPr lang="pt-BR" altLang="zh-CN" dirty="0"/>
              <a:t>C6 = A5 + A6</a:t>
            </a:r>
          </a:p>
          <a:p>
            <a:r>
              <a:rPr lang="pt-BR" altLang="zh-CN" dirty="0"/>
              <a:t>C7 = A7</a:t>
            </a:r>
          </a:p>
          <a:p>
            <a:r>
              <a:rPr lang="pt-BR" altLang="zh-CN" dirty="0"/>
              <a:t>C8 = A1 + A2 + A3 + A4 + A5 + A6 + A7 + A8</a:t>
            </a:r>
          </a:p>
          <a:p>
            <a:r>
              <a:rPr lang="pt-BR" altLang="zh-CN" dirty="0"/>
              <a:t>...</a:t>
            </a:r>
          </a:p>
          <a:p>
            <a:r>
              <a:rPr lang="pt-BR" altLang="zh-CN" dirty="0"/>
              <a:t>C16 = A1 + A2 + A3 + A4 + A5 + A6 + A7 + A8 + A9 + A10 + A11 + A12 + A13 + A14 + A15 + </a:t>
            </a:r>
            <a:r>
              <a:rPr lang="pt-BR" altLang="zh-CN" dirty="0" smtClean="0"/>
              <a:t>A16</a:t>
            </a:r>
            <a:endParaRPr lang="pt-BR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TOJ4483: Common Digit </a:t>
            </a:r>
            <a:r>
              <a:rPr lang="en-US" altLang="zh-CN" dirty="0" smtClean="0"/>
              <a:t>Pairs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</a:t>
            </a:r>
            <a:r>
              <a:rPr lang="en-US" altLang="zh-CN" dirty="0"/>
              <a:t>N integers,  output the number of different pairs that two numbers have common digits. For example, given 3 integers: 1 11 21, there are 3 common digit pairs: &lt;1, 11&gt;, &lt;1, 21&gt;, &lt;11, 21</a:t>
            </a:r>
            <a:r>
              <a:rPr lang="en-US" altLang="zh-CN" dirty="0" smtClean="0"/>
              <a:t>&gt;.</a:t>
            </a:r>
          </a:p>
          <a:p>
            <a:r>
              <a:rPr lang="zh-CN" altLang="en-US" dirty="0"/>
              <a:t>有相同字符就视为一对，问你有多少对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67494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itchFamily="49" charset="0"/>
              </a:rPr>
              <a:t>#include &lt;</a:t>
            </a:r>
            <a:r>
              <a:rPr lang="en-US" altLang="zh-CN" sz="800" dirty="0" err="1">
                <a:latin typeface="Consolas" pitchFamily="49" charset="0"/>
              </a:rPr>
              <a:t>stdio.h</a:t>
            </a:r>
            <a:r>
              <a:rPr lang="en-US" altLang="zh-CN" sz="800" dirty="0">
                <a:latin typeface="Consolas" pitchFamily="49" charset="0"/>
              </a:rPr>
              <a:t>&gt;</a:t>
            </a:r>
          </a:p>
          <a:p>
            <a:r>
              <a:rPr lang="en-US" altLang="zh-CN" sz="800" dirty="0">
                <a:latin typeface="Consolas" pitchFamily="49" charset="0"/>
              </a:rPr>
              <a:t>__int64 s[1024];</a:t>
            </a:r>
          </a:p>
          <a:p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a[10];</a:t>
            </a:r>
          </a:p>
          <a:p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main()</a:t>
            </a:r>
          </a:p>
          <a:p>
            <a:r>
              <a:rPr lang="en-US" altLang="zh-CN" sz="800" dirty="0">
                <a:latin typeface="Consolas" pitchFamily="49" charset="0"/>
              </a:rPr>
              <a:t>{</a:t>
            </a:r>
          </a:p>
          <a:p>
            <a:r>
              <a:rPr lang="en-US" altLang="zh-CN" sz="800" dirty="0">
                <a:latin typeface="Consolas" pitchFamily="49" charset="0"/>
              </a:rPr>
              <a:t>    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n;</a:t>
            </a:r>
          </a:p>
          <a:p>
            <a:r>
              <a:rPr lang="en-US" altLang="zh-CN" sz="800" dirty="0">
                <a:latin typeface="Consolas" pitchFamily="49" charset="0"/>
              </a:rPr>
              <a:t>    a[0]=1;</a:t>
            </a:r>
          </a:p>
          <a:p>
            <a:r>
              <a:rPr lang="en-US" altLang="zh-CN" sz="800" dirty="0">
                <a:latin typeface="Consolas" pitchFamily="49" charset="0"/>
              </a:rPr>
              <a:t>    for(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i=1; i&lt;10; i++)</a:t>
            </a:r>
          </a:p>
          <a:p>
            <a:r>
              <a:rPr lang="en-US" altLang="zh-CN" sz="800" dirty="0">
                <a:latin typeface="Consolas" pitchFamily="49" charset="0"/>
              </a:rPr>
              <a:t>        a[i]=a[i-1]*2;</a:t>
            </a:r>
          </a:p>
          <a:p>
            <a:r>
              <a:rPr lang="en-US" altLang="zh-CN" sz="800" dirty="0">
                <a:latin typeface="Consolas" pitchFamily="49" charset="0"/>
              </a:rPr>
              <a:t>    </a:t>
            </a:r>
            <a:r>
              <a:rPr lang="en-US" altLang="zh-CN" sz="800" dirty="0" err="1">
                <a:latin typeface="Consolas" pitchFamily="49" charset="0"/>
              </a:rPr>
              <a:t>scanf</a:t>
            </a:r>
            <a:r>
              <a:rPr lang="en-US" altLang="zh-CN" sz="800" dirty="0">
                <a:latin typeface="Consolas" pitchFamily="49" charset="0"/>
              </a:rPr>
              <a:t>("%</a:t>
            </a:r>
            <a:r>
              <a:rPr lang="en-US" altLang="zh-CN" sz="800" dirty="0" err="1">
                <a:latin typeface="Consolas" pitchFamily="49" charset="0"/>
              </a:rPr>
              <a:t>d",&amp;n</a:t>
            </a:r>
            <a:r>
              <a:rPr lang="en-US" altLang="zh-CN" sz="800" dirty="0">
                <a:latin typeface="Consolas" pitchFamily="49" charset="0"/>
              </a:rPr>
              <a:t>);</a:t>
            </a:r>
          </a:p>
          <a:p>
            <a:r>
              <a:rPr lang="en-US" altLang="zh-CN" sz="800" dirty="0">
                <a:latin typeface="Consolas" pitchFamily="49" charset="0"/>
              </a:rPr>
              <a:t>    </a:t>
            </a:r>
            <a:r>
              <a:rPr lang="en-US" altLang="zh-CN" sz="800" dirty="0" err="1">
                <a:latin typeface="Consolas" pitchFamily="49" charset="0"/>
              </a:rPr>
              <a:t>getchar</a:t>
            </a:r>
            <a:r>
              <a:rPr lang="en-US" altLang="zh-CN" sz="800" dirty="0">
                <a:latin typeface="Consolas" pitchFamily="49" charset="0"/>
              </a:rPr>
              <a:t>();</a:t>
            </a:r>
          </a:p>
          <a:p>
            <a:r>
              <a:rPr lang="en-US" altLang="zh-CN" sz="800" dirty="0">
                <a:latin typeface="Consolas" pitchFamily="49" charset="0"/>
              </a:rPr>
              <a:t>    while(n--)</a:t>
            </a:r>
          </a:p>
          <a:p>
            <a:r>
              <a:rPr lang="en-US" altLang="zh-CN" sz="800" dirty="0">
                <a:latin typeface="Consolas" pitchFamily="49" charset="0"/>
              </a:rPr>
              <a:t>    {</a:t>
            </a:r>
          </a:p>
          <a:p>
            <a:r>
              <a:rPr lang="en-US" altLang="zh-CN" sz="800" dirty="0">
                <a:latin typeface="Consolas" pitchFamily="49" charset="0"/>
              </a:rPr>
              <a:t>        char c;</a:t>
            </a:r>
          </a:p>
          <a:p>
            <a:r>
              <a:rPr lang="en-US" altLang="zh-CN" sz="800" dirty="0">
                <a:latin typeface="Consolas" pitchFamily="49" charset="0"/>
              </a:rPr>
              <a:t>        </a:t>
            </a:r>
            <a:r>
              <a:rPr lang="en-US" altLang="zh-CN" sz="800" dirty="0" err="1">
                <a:latin typeface="Consolas" pitchFamily="49" charset="0"/>
              </a:rPr>
              <a:t>bool</a:t>
            </a:r>
            <a:r>
              <a:rPr lang="en-US" altLang="zh-CN" sz="800" dirty="0">
                <a:latin typeface="Consolas" pitchFamily="49" charset="0"/>
              </a:rPr>
              <a:t> b[10]= {0};</a:t>
            </a:r>
          </a:p>
          <a:p>
            <a:r>
              <a:rPr lang="en-US" altLang="zh-CN" sz="800" dirty="0">
                <a:latin typeface="Consolas" pitchFamily="49" charset="0"/>
              </a:rPr>
              <a:t>        while(c=</a:t>
            </a:r>
            <a:r>
              <a:rPr lang="en-US" altLang="zh-CN" sz="800" dirty="0" err="1">
                <a:latin typeface="Consolas" pitchFamily="49" charset="0"/>
              </a:rPr>
              <a:t>getchar</a:t>
            </a:r>
            <a:r>
              <a:rPr lang="en-US" altLang="zh-CN" sz="800" dirty="0">
                <a:latin typeface="Consolas" pitchFamily="49" charset="0"/>
              </a:rPr>
              <a:t>(),c!='\n')</a:t>
            </a:r>
          </a:p>
          <a:p>
            <a:r>
              <a:rPr lang="en-US" altLang="zh-CN" sz="800" dirty="0">
                <a:latin typeface="Consolas" pitchFamily="49" charset="0"/>
              </a:rPr>
              <a:t>        {</a:t>
            </a:r>
          </a:p>
          <a:p>
            <a:r>
              <a:rPr lang="en-US" altLang="zh-CN" sz="800" dirty="0">
                <a:latin typeface="Consolas" pitchFamily="49" charset="0"/>
              </a:rPr>
              <a:t>            b[c-48]=1;</a:t>
            </a:r>
          </a:p>
          <a:p>
            <a:r>
              <a:rPr lang="en-US" altLang="zh-CN" sz="800" dirty="0">
                <a:latin typeface="Consolas" pitchFamily="49" charset="0"/>
              </a:rPr>
              <a:t>        }</a:t>
            </a:r>
          </a:p>
          <a:p>
            <a:r>
              <a:rPr lang="en-US" altLang="zh-CN" sz="800" dirty="0">
                <a:latin typeface="Consolas" pitchFamily="49" charset="0"/>
              </a:rPr>
              <a:t>        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e=0;</a:t>
            </a:r>
          </a:p>
          <a:p>
            <a:r>
              <a:rPr lang="en-US" altLang="zh-CN" sz="800" dirty="0">
                <a:latin typeface="Consolas" pitchFamily="49" charset="0"/>
              </a:rPr>
              <a:t>        for(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k=0; k&lt;10; k++)</a:t>
            </a:r>
          </a:p>
          <a:p>
            <a:r>
              <a:rPr lang="en-US" altLang="zh-CN" sz="800" dirty="0">
                <a:latin typeface="Consolas" pitchFamily="49" charset="0"/>
              </a:rPr>
              <a:t>            if(b[k])</a:t>
            </a:r>
          </a:p>
          <a:p>
            <a:r>
              <a:rPr lang="en-US" altLang="zh-CN" sz="800" dirty="0">
                <a:latin typeface="Consolas" pitchFamily="49" charset="0"/>
              </a:rPr>
              <a:t>                e+=a[k];</a:t>
            </a:r>
          </a:p>
          <a:p>
            <a:r>
              <a:rPr lang="en-US" altLang="zh-CN" sz="800" dirty="0">
                <a:latin typeface="Consolas" pitchFamily="49" charset="0"/>
              </a:rPr>
              <a:t>        s[e]++;</a:t>
            </a:r>
          </a:p>
          <a:p>
            <a:r>
              <a:rPr lang="en-US" altLang="zh-CN" sz="800" dirty="0">
                <a:latin typeface="Consolas" pitchFamily="49" charset="0"/>
              </a:rPr>
              <a:t>    }</a:t>
            </a:r>
          </a:p>
          <a:p>
            <a:r>
              <a:rPr lang="en-US" altLang="zh-CN" sz="800" dirty="0">
                <a:latin typeface="Consolas" pitchFamily="49" charset="0"/>
              </a:rPr>
              <a:t>    __int64 f=0;</a:t>
            </a:r>
          </a:p>
          <a:p>
            <a:r>
              <a:rPr lang="en-US" altLang="zh-CN" sz="800" dirty="0">
                <a:latin typeface="Consolas" pitchFamily="49" charset="0"/>
              </a:rPr>
              <a:t>    for(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i=1; i&lt;1024; i++)</a:t>
            </a:r>
          </a:p>
          <a:p>
            <a:r>
              <a:rPr lang="en-US" altLang="zh-CN" sz="800" dirty="0">
                <a:latin typeface="Consolas" pitchFamily="49" charset="0"/>
              </a:rPr>
              <a:t>    {</a:t>
            </a:r>
          </a:p>
          <a:p>
            <a:r>
              <a:rPr lang="en-US" altLang="zh-CN" sz="800" dirty="0">
                <a:latin typeface="Consolas" pitchFamily="49" charset="0"/>
              </a:rPr>
              <a:t>        f+=s[i]*(s[i]-1)/2;</a:t>
            </a:r>
          </a:p>
          <a:p>
            <a:r>
              <a:rPr lang="en-US" altLang="zh-CN" sz="800" dirty="0">
                <a:latin typeface="Consolas" pitchFamily="49" charset="0"/>
              </a:rPr>
              <a:t>        for(</a:t>
            </a:r>
            <a:r>
              <a:rPr lang="en-US" altLang="zh-CN" sz="800" dirty="0" err="1">
                <a:latin typeface="Consolas" pitchFamily="49" charset="0"/>
              </a:rPr>
              <a:t>int</a:t>
            </a:r>
            <a:r>
              <a:rPr lang="en-US" altLang="zh-CN" sz="800" dirty="0">
                <a:latin typeface="Consolas" pitchFamily="49" charset="0"/>
              </a:rPr>
              <a:t> j=1; j&lt;i; j++)</a:t>
            </a:r>
          </a:p>
          <a:p>
            <a:r>
              <a:rPr lang="en-US" altLang="zh-CN" sz="800" dirty="0">
                <a:latin typeface="Consolas" pitchFamily="49" charset="0"/>
              </a:rPr>
              <a:t>            if(</a:t>
            </a:r>
            <a:r>
              <a:rPr lang="en-US" altLang="zh-CN" sz="800" dirty="0" err="1">
                <a:latin typeface="Consolas" pitchFamily="49" charset="0"/>
              </a:rPr>
              <a:t>i&amp;j</a:t>
            </a:r>
            <a:r>
              <a:rPr lang="en-US" altLang="zh-CN" sz="800" dirty="0">
                <a:latin typeface="Consolas" pitchFamily="49" charset="0"/>
              </a:rPr>
              <a:t>)</a:t>
            </a:r>
          </a:p>
          <a:p>
            <a:r>
              <a:rPr lang="en-US" altLang="zh-CN" sz="800" dirty="0">
                <a:latin typeface="Consolas" pitchFamily="49" charset="0"/>
              </a:rPr>
              <a:t>                f+=s[i]*s[j];</a:t>
            </a:r>
          </a:p>
          <a:p>
            <a:r>
              <a:rPr lang="en-US" altLang="zh-CN" sz="800" dirty="0">
                <a:latin typeface="Consolas" pitchFamily="49" charset="0"/>
              </a:rPr>
              <a:t>    }</a:t>
            </a:r>
          </a:p>
          <a:p>
            <a:r>
              <a:rPr lang="en-US" altLang="zh-CN" sz="800" dirty="0">
                <a:latin typeface="Consolas" pitchFamily="49" charset="0"/>
              </a:rPr>
              <a:t>    </a:t>
            </a:r>
            <a:r>
              <a:rPr lang="en-US" altLang="zh-CN" sz="800" dirty="0" err="1">
                <a:latin typeface="Consolas" pitchFamily="49" charset="0"/>
              </a:rPr>
              <a:t>printf</a:t>
            </a:r>
            <a:r>
              <a:rPr lang="en-US" altLang="zh-CN" sz="800" dirty="0">
                <a:latin typeface="Consolas" pitchFamily="49" charset="0"/>
              </a:rPr>
              <a:t>("%I64d",f);</a:t>
            </a:r>
          </a:p>
          <a:p>
            <a:r>
              <a:rPr lang="en-US" altLang="zh-CN" sz="800" dirty="0">
                <a:latin typeface="Consolas" pitchFamily="49" charset="0"/>
              </a:rPr>
              <a:t>    return 0;</a:t>
            </a:r>
          </a:p>
          <a:p>
            <a:r>
              <a:rPr lang="en-US" altLang="zh-CN" sz="800" dirty="0">
                <a:latin typeface="Consolas" pitchFamily="49" charset="0"/>
              </a:rPr>
              <a:t>}</a:t>
            </a:r>
            <a:endParaRPr lang="zh-CN" altLang="en-US" sz="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7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591</TotalTime>
  <Words>1290</Words>
  <Application>Microsoft Office PowerPoint</Application>
  <PresentationFormat>全屏显示(16:9)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奥斯汀</vt:lpstr>
      <vt:lpstr>acm入门位运算&amp;&amp;状压&amp;&amp;bitset</vt:lpstr>
      <vt:lpstr>位运算</vt:lpstr>
      <vt:lpstr>C++运算符优先级</vt:lpstr>
      <vt:lpstr>按位与（&amp;）（同1得1）</vt:lpstr>
      <vt:lpstr>按位与的用途：</vt:lpstr>
      <vt:lpstr>大家可以思考一下，怎么判断他是2的n次幂</vt:lpstr>
      <vt:lpstr>树状数组初入门（X&amp;(-x))</vt:lpstr>
      <vt:lpstr>TOJ4483: Common Digit Pairs</vt:lpstr>
      <vt:lpstr>PowerPoint 演示文稿</vt:lpstr>
      <vt:lpstr>“按位或”运算符（|）（有1得1）</vt:lpstr>
      <vt:lpstr>PowerPoint 演示文稿</vt:lpstr>
      <vt:lpstr>进阶 TOJ4505</vt:lpstr>
      <vt:lpstr>异或（^）（相同得0）</vt:lpstr>
      <vt:lpstr>“取反”运算符（~）</vt:lpstr>
      <vt:lpstr>左移和右移</vt:lpstr>
      <vt:lpstr>bitset</vt:lpstr>
      <vt:lpstr>Rikka with Candies</vt:lpstr>
      <vt:lpstr>PowerPoint 演示文稿</vt:lpstr>
      <vt:lpstr>Median Sum</vt:lpstr>
      <vt:lpstr>PowerPoint 演示文稿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Windows 用户</cp:lastModifiedBy>
  <cp:revision>48</cp:revision>
  <dcterms:created xsi:type="dcterms:W3CDTF">2017-11-14T12:05:12Z</dcterms:created>
  <dcterms:modified xsi:type="dcterms:W3CDTF">2018-03-25T04:28:57Z</dcterms:modified>
</cp:coreProperties>
</file>