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131"/>
    <a:srgbClr val="95122A"/>
    <a:srgbClr val="95011F"/>
    <a:srgbClr val="99001E"/>
    <a:srgbClr val="920E3B"/>
    <a:srgbClr val="A41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/>
    <p:restoredTop sz="94709"/>
  </p:normalViewPr>
  <p:slideViewPr>
    <p:cSldViewPr snapToGrid="0">
      <p:cViewPr varScale="1">
        <p:scale>
          <a:sx n="92" d="100"/>
          <a:sy n="92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4D37C-CC10-3841-B39E-8CAECC6CE5B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0DB80-38B0-874C-ADA9-E81E4001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3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8953-B011-1EE4-CE86-5AB976343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D8112-8C3F-CEA7-9C4D-14ED02DEA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257A-0740-539D-7DAF-FEF8A705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72DE-AA1D-928D-86EE-6945C5A3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2A6F-0938-C504-0959-003F4251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8BDD-1473-9E32-A82C-359592D8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24932-358E-2ED6-6EB9-18520EDF9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6670-2169-37B0-14E3-6FF54890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0139-1A86-FF37-BAA8-9DD8C7F9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7E9F-332B-559C-C24E-868B7046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A9530-BD38-4811-D5D5-E2768C071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5B2A4-1B94-7A46-22D4-BCCADDA07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2EE3-1A4E-5778-79D4-DEAD7758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1636-281F-17ED-F872-24BDC4CF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E3D8-46F2-9581-286D-A65FB0EC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C9C-82CD-224C-8C7B-E5CB1D68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98FB-4D65-FB1B-9C84-6BA374A9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BE8E-7F3B-93F9-57D5-F98861DF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4AD-235C-F514-32CA-460582C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F2F9-BC52-E31C-A3A8-97BBC524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8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5A58-F503-F23D-55AE-01A662F5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0DD42-D220-105C-D322-237F6534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B5EA-3882-2CB6-A8DD-BF8F6521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F9C43-16A6-1411-75AB-8D534509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6C9E5-396E-34B4-9430-561E4C42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31F9-B718-C4C8-52A4-72C31827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4258-07B0-B2CF-8BE7-49620CA4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3AAE0-68D0-B1CC-C323-37CDBA1A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0DADC-612E-8621-EFA9-456EA6BC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D02F7-5118-7E6F-321C-9771086C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6590-A906-8C15-C3AE-0EF50F33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CD-14B5-79C4-B04C-D1B27CEF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A9A46-5E5F-A987-A63D-11D2EC9A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AF43-16DC-BBAB-01BC-D5F743F31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A318E-343C-EB66-7019-35ED5CAAE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675AA-BC98-1BF0-A1FC-5351E9303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1E11D-C08A-64C6-7305-1D827F23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F86A5-BD14-99D6-6C65-53B30403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EECA8-1121-6638-FF25-D8759C96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0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978D-08E2-A55F-EB09-132F164C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957F1-E781-8426-CB08-A56F6E61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60A65-74B6-2BF7-58FA-EAEBAA57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FCF3A-2A25-5D2A-7290-34E9231F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3E639-8CCA-052B-7AE1-807600E4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7B127-A83A-E3C2-0A9D-EBB01D45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7FBF-576F-0053-E9C2-74E203BC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6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E392-3895-E926-2231-15AA792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EF81-4043-E9BA-CF3A-AF78E298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53CDA-74F8-FEB2-BBBF-1DC5FC24B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29BC4-8959-C3D6-670F-798D59C3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D3E8-9063-D10C-D25F-66936F14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B80E-E09D-CF23-9EBE-5B3A12D8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5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FBAD-A9E5-BF56-D63D-2335989A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5B2D3-9A93-E7EE-64DE-7A6D56960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4B473-9668-2E28-B10A-E0136E9B9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4ABC7-5680-A0B3-8A7C-38AF0BEE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8D3BD-1462-428C-CA0B-1C8CFB05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F8A60-89C7-8F52-80F9-1FE70A60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4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CA7E4-8DC0-9D57-F932-98B2B4A9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AB7A1-C9EF-FCA2-EEDF-84F9A78A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16B0-52BD-4FBB-66C2-20F059DA5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Arizona State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EDCF-68CC-5B2F-5752-4BF679E64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DF43-8F36-3151-5BB3-0C73DC802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echnologynetworks.com/informatics/articles/repeatability-vs-reproducibility-31715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Bwatts/table-making-stata" TargetMode="External"/><Relationship Id="rId2" Type="http://schemas.openxmlformats.org/officeDocument/2006/relationships/hyperlink" Target="https://github.com/sBwatts/figure-making-st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0DC1C3-B658-C6D6-54BB-26FEAFC85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2772289"/>
            <a:ext cx="9144000" cy="13134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Seth Watts, PhD candidate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School of Criminology and Criminal Justice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Arizona State University</a:t>
            </a:r>
          </a:p>
        </p:txBody>
      </p: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8E2579EF-4BB5-2315-DA3B-B71666C6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072" y="6096526"/>
            <a:ext cx="2130936" cy="597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E1767-1176-B8C2-D229-40332AE996BD}"/>
              </a:ext>
            </a:extLst>
          </p:cNvPr>
          <p:cNvSpPr txBox="1"/>
          <p:nvPr/>
        </p:nvSpPr>
        <p:spPr>
          <a:xfrm>
            <a:off x="4771694" y="4466047"/>
            <a:ext cx="2648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SIMD workshop</a:t>
            </a:r>
          </a:p>
          <a:p>
            <a:pPr algn="ctr"/>
            <a:r>
              <a:rPr lang="en-US" dirty="0"/>
              <a:t>Arizona State University</a:t>
            </a:r>
          </a:p>
          <a:p>
            <a:pPr algn="ctr"/>
            <a:r>
              <a:rPr lang="en-US" dirty="0"/>
              <a:t>September 20, 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66C6E2-6B40-E4C2-C132-7042B8C0F0A8}"/>
              </a:ext>
            </a:extLst>
          </p:cNvPr>
          <p:cNvSpPr/>
          <p:nvPr/>
        </p:nvSpPr>
        <p:spPr>
          <a:xfrm>
            <a:off x="-94596" y="-76996"/>
            <a:ext cx="12381186" cy="2364827"/>
          </a:xfrm>
          <a:prstGeom prst="rect">
            <a:avLst/>
          </a:prstGeom>
          <a:solidFill>
            <a:srgbClr val="90013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Stata Graphics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9B44AA-45DE-4F14-7ECD-F6DD7044B451}"/>
              </a:ext>
            </a:extLst>
          </p:cNvPr>
          <p:cNvCxnSpPr/>
          <p:nvPr/>
        </p:nvCxnSpPr>
        <p:spPr>
          <a:xfrm>
            <a:off x="-51053" y="2287831"/>
            <a:ext cx="1238118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0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2B56-2059-C88C-8FA1-D027A04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508"/>
            <a:ext cx="10515600" cy="9510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3FA1-D536-B6CC-D32A-01FA94A4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>
            <a:normAutofit/>
          </a:bodyPr>
          <a:lstStyle/>
          <a:p>
            <a:r>
              <a:rPr lang="en-US" sz="2000" dirty="0"/>
              <a:t>For starters, the more you can do in one software the better!</a:t>
            </a:r>
          </a:p>
          <a:p>
            <a:pPr lvl="1"/>
            <a:r>
              <a:rPr lang="en-US" sz="1800" dirty="0"/>
              <a:t>Efficient workflows are everything</a:t>
            </a:r>
          </a:p>
          <a:p>
            <a:pPr lvl="1"/>
            <a:endParaRPr lang="en-US" sz="1800" dirty="0"/>
          </a:p>
          <a:p>
            <a:r>
              <a:rPr lang="en-US" sz="2000" dirty="0"/>
              <a:t>Point and click graphics are so 2008 (see Black Eyed Peas, 2009)</a:t>
            </a:r>
          </a:p>
          <a:p>
            <a:endParaRPr lang="en-US" sz="2000" dirty="0"/>
          </a:p>
          <a:p>
            <a:r>
              <a:rPr lang="en-US" sz="2000" dirty="0"/>
              <a:t>Repeatability and reproducibility</a:t>
            </a:r>
          </a:p>
          <a:p>
            <a:pPr lvl="1"/>
            <a:r>
              <a:rPr lang="en-US" sz="1800" dirty="0"/>
              <a:t>Isn’t it </a:t>
            </a:r>
            <a:r>
              <a:rPr lang="en-US" sz="1800" i="1" dirty="0"/>
              <a:t>so</a:t>
            </a:r>
            <a:r>
              <a:rPr lang="en-US" sz="1800" dirty="0"/>
              <a:t> fun having to redo a figure you created time and time again, starting from the beginning each time?</a:t>
            </a:r>
          </a:p>
          <a:p>
            <a:pPr lvl="1"/>
            <a:endParaRPr lang="en-US" sz="1800" dirty="0"/>
          </a:p>
          <a:p>
            <a:r>
              <a:rPr lang="en-US" sz="2000" dirty="0"/>
              <a:t>Being able to present data/findings through effective visualizations is a powerful skill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B9A5-4DBC-FA9F-F953-27BEFC95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8E33B-BCEB-5609-C93C-5A0DA80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2B56-2059-C88C-8FA1-D027A04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508"/>
            <a:ext cx="10515600" cy="9510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Importance of using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3FA1-D536-B6CC-D32A-01FA94A4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>
            <a:normAutofit/>
          </a:bodyPr>
          <a:lstStyle/>
          <a:p>
            <a:r>
              <a:rPr lang="en-US" sz="2200" dirty="0"/>
              <a:t>Repeatability for yourself</a:t>
            </a:r>
          </a:p>
          <a:p>
            <a:r>
              <a:rPr lang="en-US" sz="2200" dirty="0"/>
              <a:t>Reproducibility for others</a:t>
            </a:r>
          </a:p>
          <a:p>
            <a:r>
              <a:rPr lang="en-US" sz="2200" dirty="0"/>
              <a:t>Efficiency</a:t>
            </a:r>
          </a:p>
          <a:p>
            <a:r>
              <a:rPr lang="en-US" sz="2200" dirty="0"/>
              <a:t>Highly flexible</a:t>
            </a:r>
          </a:p>
          <a:p>
            <a:r>
              <a:rPr lang="en-US" sz="2200" dirty="0"/>
              <a:t>Skill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B9A5-4DBC-FA9F-F953-27BEFC95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8E33B-BCEB-5609-C93C-5A0DA80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F15F3-9A5A-250E-A1C0-962A3297D649}"/>
              </a:ext>
            </a:extLst>
          </p:cNvPr>
          <p:cNvSpPr txBox="1"/>
          <p:nvPr/>
        </p:nvSpPr>
        <p:spPr>
          <a:xfrm>
            <a:off x="6761434" y="4897044"/>
            <a:ext cx="3088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i="1" dirty="0">
                <a:solidFill>
                  <a:srgbClr val="000000"/>
                </a:solidFill>
                <a:effectLst/>
                <a:hlinkClick r:id="rId2"/>
              </a:rPr>
              <a:t>Repeatability vs. Reproducibility</a:t>
            </a:r>
            <a:endParaRPr lang="en-US" sz="1200" i="1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7" name="Picture 4" descr="Repeatability vs. Reproducibility  content piece image">
            <a:extLst>
              <a:ext uri="{FF2B5EF4-FFF2-40B4-BE49-F238E27FC236}">
                <a16:creationId xmlns:a16="http://schemas.microsoft.com/office/drawing/2014/main" id="{7B1A8391-6441-A0FB-6FDB-0D77F2695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99309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2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with graphs and charts&#10;&#10;Description automatically generated">
            <a:extLst>
              <a:ext uri="{FF2B5EF4-FFF2-40B4-BE49-F238E27FC236}">
                <a16:creationId xmlns:a16="http://schemas.microsoft.com/office/drawing/2014/main" id="{10C9EF98-B200-AC00-3E39-86943AF3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94" b="2388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42B56-2059-C88C-8FA1-D027A04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power of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3FA1-D536-B6CC-D32A-01FA94A4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2265037"/>
            <a:ext cx="3822189" cy="3742762"/>
          </a:xfrm>
        </p:spPr>
        <p:txBody>
          <a:bodyPr>
            <a:normAutofit/>
          </a:bodyPr>
          <a:lstStyle/>
          <a:p>
            <a:r>
              <a:rPr lang="en-US" sz="1800" dirty="0"/>
              <a:t>Enhanced interpretation</a:t>
            </a:r>
          </a:p>
          <a:p>
            <a:pPr lvl="1"/>
            <a:r>
              <a:rPr lang="en-US" sz="1700" dirty="0"/>
              <a:t>Tables can sometimes be hard to interpret</a:t>
            </a:r>
          </a:p>
          <a:p>
            <a:pPr lvl="1"/>
            <a:endParaRPr lang="en-US" sz="1700" dirty="0"/>
          </a:p>
          <a:p>
            <a:r>
              <a:rPr lang="en-US" sz="1800" dirty="0"/>
              <a:t>Engagement </a:t>
            </a:r>
          </a:p>
          <a:p>
            <a:pPr lvl="1"/>
            <a:r>
              <a:rPr lang="en-US" sz="1700" dirty="0"/>
              <a:t>Your audience is likely going to appreciate an effective visual instead of a table – especially policy-makers and practitioners!</a:t>
            </a:r>
          </a:p>
          <a:p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B9A5-4DBC-FA9F-F953-27BEFC95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Arizona State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8E33B-BCEB-5609-C93C-5A0DA80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3E95FB-8D12-C344-AB71-10C6655E3EA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3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2B56-2059-C88C-8FA1-D027A04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508"/>
            <a:ext cx="10515600" cy="9510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walk through some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3FA1-D536-B6CC-D32A-01FA94A4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>
            <a:normAutofit/>
          </a:bodyPr>
          <a:lstStyle/>
          <a:p>
            <a:r>
              <a:rPr lang="en-US" sz="2000" dirty="0"/>
              <a:t>Visit my </a:t>
            </a:r>
            <a:r>
              <a:rPr lang="en-US" sz="2000" dirty="0" err="1"/>
              <a:t>Github</a:t>
            </a:r>
            <a:r>
              <a:rPr lang="en-US" sz="2000" dirty="0"/>
              <a:t> repository: </a:t>
            </a:r>
            <a:r>
              <a:rPr lang="en-US" sz="2000" dirty="0">
                <a:hlinkClick r:id="rId2"/>
              </a:rPr>
              <a:t>https://github.com/sBwatts/figure-making-stata</a:t>
            </a:r>
            <a:endParaRPr lang="en-US" sz="2000" dirty="0"/>
          </a:p>
          <a:p>
            <a:pPr lvl="1"/>
            <a:r>
              <a:rPr lang="en-US" sz="1800" dirty="0"/>
              <a:t>See “figure-making-</a:t>
            </a:r>
            <a:r>
              <a:rPr lang="en-US" sz="1800" dirty="0" err="1"/>
              <a:t>stata.do</a:t>
            </a:r>
            <a:r>
              <a:rPr lang="en-US" sz="1800" dirty="0"/>
              <a:t>”</a:t>
            </a:r>
          </a:p>
          <a:p>
            <a:pPr lvl="1"/>
            <a:r>
              <a:rPr lang="en-US" sz="1800" dirty="0"/>
              <a:t>Note: I consider this a work in progress and will update/add to it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Shameless plug </a:t>
            </a:r>
            <a:r>
              <a:rPr lang="en-US" sz="2000" dirty="0"/>
              <a:t>– If you are interested in how to make wonderful tables in Stata see my “table-making-</a:t>
            </a:r>
            <a:r>
              <a:rPr lang="en-US" sz="2000" dirty="0" err="1"/>
              <a:t>stata</a:t>
            </a:r>
            <a:r>
              <a:rPr lang="en-US" sz="2000" dirty="0"/>
              <a:t>” repository on </a:t>
            </a:r>
            <a:r>
              <a:rPr lang="en-US" sz="2000" dirty="0" err="1"/>
              <a:t>Github</a:t>
            </a:r>
            <a:r>
              <a:rPr lang="en-US" sz="2000" dirty="0"/>
              <a:t> for some tips: </a:t>
            </a:r>
            <a:r>
              <a:rPr lang="en-US" sz="2000" dirty="0">
                <a:hlinkClick r:id="rId3"/>
              </a:rPr>
              <a:t>https://github.com/sBwatts/table-making-stata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B9A5-4DBC-FA9F-F953-27BEFC95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8E33B-BCEB-5609-C93C-5A0DA80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2B56-2059-C88C-8FA1-D027A04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508"/>
            <a:ext cx="10515600" cy="9510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3FA1-D536-B6CC-D32A-01FA94A4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Black Eyed Peas. (2009). </a:t>
            </a:r>
            <a:r>
              <a:rPr lang="en-US" sz="2000" i="1" dirty="0"/>
              <a:t>Boom boom pow </a:t>
            </a:r>
            <a:r>
              <a:rPr lang="en-US" sz="2000" dirty="0"/>
              <a:t>[Song]. On </a:t>
            </a:r>
            <a:r>
              <a:rPr lang="en-US" sz="2000" i="1" dirty="0"/>
              <a:t>The E.N.D. (Energy Never Dies)</a:t>
            </a:r>
            <a:r>
              <a:rPr lang="en-US" sz="2000" dirty="0"/>
              <a:t>. Interscope Records.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B9A5-4DBC-FA9F-F953-27BEFC95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8E33B-BCEB-5609-C93C-5A0DA80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5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5BDEEDB5-E45A-6943-8A23-E17306D98950}" vid="{2D021C63-F1BD-254A-8A7A-375840C6D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7276</TotalTime>
  <Words>286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Tahoma</vt:lpstr>
      <vt:lpstr>Verdana</vt:lpstr>
      <vt:lpstr>Office Theme</vt:lpstr>
      <vt:lpstr>PowerPoint Presentation</vt:lpstr>
      <vt:lpstr>Why should you care?</vt:lpstr>
      <vt:lpstr>Importance of using code </vt:lpstr>
      <vt:lpstr>The power of visualization</vt:lpstr>
      <vt:lpstr>Let’s walk through some code!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Seth Watts (Student)</dc:creator>
  <cp:lastModifiedBy>Seth Watts (Student)</cp:lastModifiedBy>
  <cp:revision>12</cp:revision>
  <dcterms:created xsi:type="dcterms:W3CDTF">2024-08-27T18:42:17Z</dcterms:created>
  <dcterms:modified xsi:type="dcterms:W3CDTF">2024-09-17T19:48:19Z</dcterms:modified>
</cp:coreProperties>
</file>