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80" r:id="rId5"/>
    <p:sldId id="269" r:id="rId6"/>
    <p:sldId id="267" r:id="rId7"/>
    <p:sldId id="270" r:id="rId8"/>
    <p:sldId id="273" r:id="rId9"/>
    <p:sldId id="274" r:id="rId10"/>
    <p:sldId id="275" r:id="rId11"/>
    <p:sldId id="271" r:id="rId12"/>
    <p:sldId id="272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title>
      <c:tx>
        <c:rich>
          <a:bodyPr/>
          <a:lstStyle/>
          <a:p>
            <a:pPr>
              <a:defRPr/>
            </a:pPr>
            <a:r>
              <a:rPr lang="en-US" sz="1800" dirty="0" err="1" smtClean="0"/>
              <a:t>Insufficienza</a:t>
            </a:r>
            <a:r>
              <a:rPr lang="en-US" sz="1800" dirty="0" smtClean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convergenza</a:t>
            </a:r>
            <a:endParaRPr lang="en-US" sz="1800" dirty="0"/>
          </a:p>
        </c:rich>
      </c:tx>
      <c:layout>
        <c:manualLayout>
          <c:xMode val="edge"/>
          <c:yMode val="edge"/>
          <c:x val="0.17080690176482918"/>
          <c:y val="4.063463622801794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0.15445319838470986"/>
          <c:y val="0.14092519787388072"/>
          <c:w val="0.75852608145379985"/>
          <c:h val="0.46942763555210731"/>
        </c:manualLayout>
      </c:layout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insufficienza di convergenza</c:v>
                </c:pt>
              </c:strCache>
            </c:strRef>
          </c:tx>
          <c:dLbls>
            <c:showPercent val="1"/>
          </c:dLbls>
          <c:cat>
            <c:strRef>
              <c:f>Foglio1!$A$2:$A$5</c:f>
              <c:strCache>
                <c:ptCount val="4"/>
                <c:pt idx="0">
                  <c:v>I classe</c:v>
                </c:pt>
                <c:pt idx="1">
                  <c:v>II classe 1 divisione</c:v>
                </c:pt>
                <c:pt idx="2">
                  <c:v>II classe 2 divisione</c:v>
                </c:pt>
                <c:pt idx="3">
                  <c:v>III classe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49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>
        <c:manualLayout>
          <c:xMode val="edge"/>
          <c:yMode val="edge"/>
          <c:x val="0.11917109700140276"/>
          <c:y val="0.6438068175000905"/>
          <c:w val="0.58694614379867371"/>
          <c:h val="0.2552891018385573"/>
        </c:manualLayout>
      </c:layout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title>
      <c:tx>
        <c:rich>
          <a:bodyPr/>
          <a:lstStyle/>
          <a:p>
            <a:pPr>
              <a:defRPr/>
            </a:pPr>
            <a:r>
              <a:rPr lang="en-US" sz="1800" dirty="0" err="1"/>
              <a:t>Inclinazione testa</a:t>
            </a:r>
            <a:endParaRPr lang="en-US" sz="1800" dirty="0"/>
          </a:p>
        </c:rich>
      </c:tx>
      <c:layout>
        <c:manualLayout>
          <c:xMode val="edge"/>
          <c:yMode val="edge"/>
          <c:x val="0.29056556842189141"/>
          <c:y val="4.0634636228017912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9.8308754013700914E-2"/>
          <c:y val="2.9096159306971469E-2"/>
          <c:w val="0.82312903927450876"/>
          <c:h val="0.73268928501437858"/>
        </c:manualLayout>
      </c:layout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Inclinazione testa</c:v>
                </c:pt>
              </c:strCache>
            </c:strRef>
          </c:tx>
          <c:dLbls>
            <c:showPercent val="1"/>
          </c:dLbls>
          <c:cat>
            <c:strRef>
              <c:f>Foglio1!$A$2:$A$3</c:f>
              <c:strCache>
                <c:ptCount val="2"/>
                <c:pt idx="0">
                  <c:v>destra</c:v>
                </c:pt>
                <c:pt idx="1">
                  <c:v>sinistra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9.7426332031864155E-2"/>
          <c:y val="0.67046249895013854"/>
          <c:w val="0.26641687143450937"/>
          <c:h val="0.14097779093159704"/>
        </c:manualLayout>
      </c:layout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title>
      <c:tx>
        <c:rich>
          <a:bodyPr/>
          <a:lstStyle/>
          <a:p>
            <a:pPr>
              <a:defRPr/>
            </a:pPr>
            <a:r>
              <a:rPr lang="en-US" sz="1800" dirty="0" err="1" smtClean="0"/>
              <a:t>Strabismo</a:t>
            </a:r>
            <a:endParaRPr lang="en-US" sz="1800" dirty="0"/>
          </a:p>
        </c:rich>
      </c:tx>
      <c:layout>
        <c:manualLayout>
          <c:xMode val="edge"/>
          <c:yMode val="edge"/>
          <c:x val="0.30351173306140555"/>
          <c:y val="0.12345650209428889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6.6289554863503783E-2"/>
          <c:y val="1.3499336640023393E-2"/>
          <c:w val="0.7306290484910235"/>
          <c:h val="0.89020459172643096"/>
        </c:manualLayout>
      </c:layout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strabismo</c:v>
                </c:pt>
              </c:strCache>
            </c:strRef>
          </c:tx>
          <c:dLbls>
            <c:showPercent val="1"/>
          </c:dLbls>
          <c:cat>
            <c:strRef>
              <c:f>Foglio1!$A$2:$A$5</c:f>
              <c:strCache>
                <c:ptCount val="4"/>
                <c:pt idx="0">
                  <c:v>I classe</c:v>
                </c:pt>
                <c:pt idx="1">
                  <c:v>II classe 1 divisione</c:v>
                </c:pt>
                <c:pt idx="2">
                  <c:v>II classe 2 divisione</c:v>
                </c:pt>
                <c:pt idx="3">
                  <c:v>III classe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33</c:v>
                </c:pt>
                <c:pt idx="3">
                  <c:v>17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6.3276393278799067E-2"/>
          <c:y val="0.70607087142015068"/>
          <c:w val="0.5047271048357207"/>
          <c:h val="0.25195391786779148"/>
        </c:manualLayout>
      </c:layout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title>
      <c:tx>
        <c:rich>
          <a:bodyPr/>
          <a:lstStyle/>
          <a:p>
            <a:pPr>
              <a:defRPr/>
            </a:pPr>
            <a:r>
              <a:rPr lang="en-US" sz="1800" dirty="0" err="1"/>
              <a:t>Inclinazione</a:t>
            </a:r>
            <a:r>
              <a:rPr lang="en-US" sz="1800" dirty="0"/>
              <a:t> </a:t>
            </a:r>
            <a:r>
              <a:rPr lang="en-US" sz="1800" dirty="0" err="1"/>
              <a:t>testa</a:t>
            </a:r>
            <a:endParaRPr lang="en-US" sz="1800" dirty="0"/>
          </a:p>
        </c:rich>
      </c:tx>
      <c:layout>
        <c:manualLayout>
          <c:xMode val="edge"/>
          <c:yMode val="edge"/>
          <c:x val="0.25881650288828562"/>
          <c:y val="8.8888266748789219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7.1520707414769388E-2"/>
          <c:y val="7.3665276183543813E-4"/>
          <c:w val="0.77936138355662976"/>
          <c:h val="0.92253356931884956"/>
        </c:manualLayout>
      </c:layout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Inclinazione testa</c:v>
                </c:pt>
              </c:strCache>
            </c:strRef>
          </c:tx>
          <c:dLbls>
            <c:showPercent val="1"/>
          </c:dLbls>
          <c:cat>
            <c:strRef>
              <c:f>Foglio1!$A$2:$A$3</c:f>
              <c:strCache>
                <c:ptCount val="2"/>
                <c:pt idx="0">
                  <c:v>destra</c:v>
                </c:pt>
                <c:pt idx="1">
                  <c:v>sinistra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36</c:v>
                </c:pt>
                <c:pt idx="1">
                  <c:v>64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7.5543620834642458E-2"/>
          <c:y val="0.75557805157598013"/>
          <c:w val="0.25654957989989791"/>
          <c:h val="0.14952189947290603"/>
        </c:manualLayout>
      </c:layout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title>
      <c:tx>
        <c:rich>
          <a:bodyPr/>
          <a:lstStyle/>
          <a:p>
            <a:pPr>
              <a:defRPr/>
            </a:pPr>
            <a:r>
              <a:rPr lang="en-US" sz="1800" dirty="0" err="1"/>
              <a:t>Eteroforie</a:t>
            </a:r>
            <a:endParaRPr lang="en-US" sz="1800" dirty="0"/>
          </a:p>
        </c:rich>
      </c:tx>
      <c:layout>
        <c:manualLayout>
          <c:xMode val="edge"/>
          <c:yMode val="edge"/>
          <c:x val="0.39379522657726168"/>
          <c:y val="0.19516842881731014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0.13178494401003221"/>
          <c:y val="0.11991758709925569"/>
          <c:w val="0.82460949116980775"/>
          <c:h val="0.66365801658848111"/>
        </c:manualLayout>
      </c:layout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Eteroforie</c:v>
                </c:pt>
              </c:strCache>
            </c:strRef>
          </c:tx>
          <c:dLbls>
            <c:showPercent val="1"/>
          </c:dLbls>
          <c:cat>
            <c:strRef>
              <c:f>Foglio1!$A$2:$A$4</c:f>
              <c:strCache>
                <c:ptCount val="3"/>
                <c:pt idx="0">
                  <c:v>I classe</c:v>
                </c:pt>
                <c:pt idx="1">
                  <c:v>II classe 1 div</c:v>
                </c:pt>
                <c:pt idx="2">
                  <c:v>III classe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40</c:v>
                </c:pt>
                <c:pt idx="1">
                  <c:v>40</c:v>
                </c:pt>
                <c:pt idx="2">
                  <c:v>20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7.2518087989743935E-2"/>
          <c:y val="0.64295223934736723"/>
          <c:w val="0.54509465127961632"/>
          <c:h val="0.16966239403767133"/>
        </c:manualLayout>
      </c:layout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title>
      <c:tx>
        <c:rich>
          <a:bodyPr/>
          <a:lstStyle/>
          <a:p>
            <a:pPr>
              <a:defRPr/>
            </a:pPr>
            <a:r>
              <a:rPr lang="it-IT" sz="1800" dirty="0" smtClean="0"/>
              <a:t>Inclinazione </a:t>
            </a:r>
            <a:r>
              <a:rPr lang="it-IT" sz="1800" dirty="0"/>
              <a:t>testa</a:t>
            </a:r>
          </a:p>
        </c:rich>
      </c:tx>
      <c:layout>
        <c:manualLayout>
          <c:xMode val="edge"/>
          <c:yMode val="edge"/>
          <c:x val="0.33561975659060644"/>
          <c:y val="4.1829772587665445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0.14852554630875017"/>
          <c:y val="0.13349214374290844"/>
          <c:w val="0.80471148722539942"/>
          <c:h val="0.5266409539823097"/>
        </c:manualLayout>
      </c:layout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inclinazione testa</c:v>
                </c:pt>
              </c:strCache>
            </c:strRef>
          </c:tx>
          <c:dLbls>
            <c:showPercent val="1"/>
          </c:dLbls>
          <c:cat>
            <c:strRef>
              <c:f>Foglio1!$A$2:$A$3</c:f>
              <c:strCache>
                <c:ptCount val="2"/>
                <c:pt idx="0">
                  <c:v>destra</c:v>
                </c:pt>
                <c:pt idx="1">
                  <c:v>sinistra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15182841094810995"/>
          <c:y val="0.69327269388675949"/>
          <c:w val="0.26029429633833873"/>
          <c:h val="0.14512419654723238"/>
        </c:manualLayout>
      </c:layout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41C2-EB8C-45A5-84E6-9EF345CAB73C}" type="datetimeFigureOut">
              <a:rPr lang="it-IT" smtClean="0"/>
              <a:pPr/>
              <a:t>12/01/2016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13AFC-69A0-4F93-A49D-797E8377343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5ED-6754-44DD-9EC5-3B9D3794CDC2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712F-5196-453D-AC41-88C075344C4F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F8A3-C2AE-427B-B080-2138ABBE4088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7ED0-BF86-4B74-A138-6E7E34F53DBE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C9F7-AD73-4E8E-9A2D-891B52408383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7049-637A-4692-A0DC-9E45C1073384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A5C-656D-4D4F-9355-A28100423C6F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24D8-139B-415C-BBC3-F836DC1A2D90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3EA6-351C-4E89-B25C-8EB979F6CA4F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5382-6069-4246-8027-550578E23B27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D904-8DA1-4311-8CB2-664F55380542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672F-ED4F-454B-B113-264630B43CD2}" type="datetime1">
              <a:rPr lang="it-IT" smtClean="0"/>
              <a:pPr/>
              <a:t>12/01/2016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381F-04AF-4325-92B8-0452DFD2A38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tx2"/>
                </a:solidFill>
                <a:latin typeface="Bell MT" pitchFamily="18" charset="0"/>
                <a:cs typeface="Leelawadee UI Semilight" pitchFamily="34" charset="-34"/>
              </a:rPr>
              <a:t>Correlazione tra sistema visivo e squilibrio muscolare orofacciale</a:t>
            </a:r>
            <a:endParaRPr lang="it-IT" sz="6000" b="1" dirty="0">
              <a:solidFill>
                <a:schemeClr val="tx2"/>
              </a:solidFill>
              <a:latin typeface="Bell MT" pitchFamily="18" charset="0"/>
              <a:cs typeface="Leelawadee UI Semilight" pitchFamily="34" charset="-34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0166" y="5105400"/>
            <a:ext cx="6400800" cy="681054"/>
          </a:xfrm>
        </p:spPr>
        <p:txBody>
          <a:bodyPr>
            <a:normAutofit/>
          </a:bodyPr>
          <a:lstStyle/>
          <a:p>
            <a:r>
              <a:rPr lang="it-IT" sz="2000" dirty="0" smtClean="0">
                <a:latin typeface="Bell MT" pitchFamily="18" charset="0"/>
              </a:rPr>
              <a:t>Serena Delbono</a:t>
            </a:r>
            <a:endParaRPr lang="it-IT" sz="2000" dirty="0">
              <a:latin typeface="Bell MT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10</a:t>
            </a:fld>
            <a:endParaRPr lang="it-IT"/>
          </a:p>
        </p:txBody>
      </p:sp>
      <p:graphicFrame>
        <p:nvGraphicFramePr>
          <p:cNvPr id="3" name="Grafico 2"/>
          <p:cNvGraphicFramePr/>
          <p:nvPr/>
        </p:nvGraphicFramePr>
        <p:xfrm>
          <a:off x="428596" y="285728"/>
          <a:ext cx="3786214" cy="6572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/>
          <p:cNvGraphicFramePr/>
          <p:nvPr/>
        </p:nvGraphicFramePr>
        <p:xfrm>
          <a:off x="4500562" y="1357298"/>
          <a:ext cx="3802154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2857488" y="571480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accent1"/>
                </a:solidFill>
              </a:rPr>
              <a:t>RISULTATI</a:t>
            </a:r>
            <a:endParaRPr lang="it-IT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571472" y="571480"/>
            <a:ext cx="764386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/>
                </a:solidFill>
                <a:latin typeface="Bell MT" pitchFamily="18" charset="0"/>
              </a:rPr>
              <a:t>CONCLUSIONI:</a:t>
            </a:r>
          </a:p>
          <a:p>
            <a:endParaRPr lang="it-IT" sz="2400" b="1" dirty="0">
              <a:solidFill>
                <a:schemeClr val="accent1"/>
              </a:solidFill>
              <a:latin typeface="Bell MT" pitchFamily="18" charset="0"/>
            </a:endParaRPr>
          </a:p>
          <a:p>
            <a:r>
              <a:rPr lang="it-IT" sz="2600" dirty="0" smtClean="0">
                <a:latin typeface="Bell MT" pitchFamily="18" charset="0"/>
              </a:rPr>
              <a:t>Interazione sia neurofisiologica che neuromuscolare tra apparati </a:t>
            </a:r>
            <a:r>
              <a:rPr lang="it-IT" sz="2600" dirty="0" err="1" smtClean="0">
                <a:latin typeface="Bell MT" pitchFamily="18" charset="0"/>
              </a:rPr>
              <a:t>stomatognatico</a:t>
            </a:r>
            <a:r>
              <a:rPr lang="it-IT" sz="2600" dirty="0">
                <a:latin typeface="Bell MT" pitchFamily="18" charset="0"/>
              </a:rPr>
              <a:t>,</a:t>
            </a:r>
            <a:r>
              <a:rPr lang="it-IT" sz="2600" dirty="0" smtClean="0">
                <a:latin typeface="Bell MT" pitchFamily="18" charset="0"/>
              </a:rPr>
              <a:t> oculomotore e il sistema posturale. Sia la postura in toto che la postura testa-collo sono interessate da alterazione dei difetti degli assi visivi. Il difetto occlusale potrebbe ripercuotersi sul sistema motorio e quindi sul sistema oculomotore e difetti primari dell’occhio potrebbero ripercuotersi sull’apparato </a:t>
            </a:r>
            <a:r>
              <a:rPr lang="it-IT" sz="2600" dirty="0" err="1" smtClean="0">
                <a:latin typeface="Bell MT" pitchFamily="18" charset="0"/>
              </a:rPr>
              <a:t>stomatognatico</a:t>
            </a:r>
            <a:r>
              <a:rPr lang="it-IT" sz="2600" dirty="0" smtClean="0"/>
              <a:t>.</a:t>
            </a:r>
          </a:p>
          <a:p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00034" y="500042"/>
            <a:ext cx="842965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STUDIO SU ASSOCIAZIONE TRA MALOCCLUSIONI, POSTURA ERRATA E PROBLEMI </a:t>
            </a:r>
            <a:r>
              <a:rPr kumimoji="0" lang="it-IT" sz="2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CONVERGENZA OCULARE NEI BAMBINI DELLA SCUOLA ELEMENTARE (</a:t>
            </a:r>
            <a:r>
              <a:rPr kumimoji="0" lang="it-IT" sz="2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Silvestrini</a:t>
            </a: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it-IT" sz="2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et</a:t>
            </a: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al, 2013)</a:t>
            </a:r>
            <a:endParaRPr kumimoji="0" lang="it-IT" sz="2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1714488"/>
            <a:ext cx="7786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 smtClean="0">
                <a:latin typeface="Bell MT" pitchFamily="18" charset="0"/>
              </a:rPr>
              <a:t>MATERIALI E METODI</a:t>
            </a:r>
            <a:r>
              <a:rPr lang="it-IT" sz="2300" dirty="0" smtClean="0">
                <a:latin typeface="Bell MT" pitchFamily="18" charset="0"/>
              </a:rPr>
              <a:t>: </a:t>
            </a:r>
            <a:r>
              <a:rPr lang="it-IT" sz="2400" dirty="0" smtClean="0">
                <a:latin typeface="Bell MT" pitchFamily="18" charset="0"/>
              </a:rPr>
              <a:t>605 bambini sottoposti ad esami: </a:t>
            </a:r>
            <a:r>
              <a:rPr lang="it-IT" sz="1400" dirty="0" smtClean="0">
                <a:latin typeface="Bell MT" pitchFamily="18" charset="0"/>
              </a:rPr>
              <a:t/>
            </a:r>
            <a:br>
              <a:rPr lang="it-IT" sz="1400" dirty="0" smtClean="0">
                <a:latin typeface="Bell MT" pitchFamily="18" charset="0"/>
              </a:rPr>
            </a:br>
            <a:endParaRPr lang="it-IT" sz="2400" dirty="0" smtClean="0">
              <a:latin typeface="Bell MT" pitchFamily="18" charset="0"/>
            </a:endParaRPr>
          </a:p>
          <a:p>
            <a:pPr>
              <a:buFontTx/>
              <a:buChar char="-"/>
            </a:pPr>
            <a:r>
              <a:rPr lang="it-IT" sz="2400" i="1" dirty="0" smtClean="0">
                <a:latin typeface="Bell MT" pitchFamily="18" charset="0"/>
              </a:rPr>
              <a:t>Odontoiatrico</a:t>
            </a:r>
            <a:r>
              <a:rPr lang="it-IT" sz="2400" dirty="0" smtClean="0">
                <a:latin typeface="Bell MT" pitchFamily="18" charset="0"/>
              </a:rPr>
              <a:t>: </a:t>
            </a:r>
            <a:r>
              <a:rPr lang="it-IT" sz="2400" dirty="0">
                <a:latin typeface="Bell MT" pitchFamily="18" charset="0"/>
              </a:rPr>
              <a:t>presenza di </a:t>
            </a:r>
            <a:r>
              <a:rPr lang="it-IT" sz="2400" dirty="0" err="1">
                <a:latin typeface="Bell MT" pitchFamily="18" charset="0"/>
              </a:rPr>
              <a:t>cross-bite</a:t>
            </a:r>
            <a:r>
              <a:rPr lang="it-IT" sz="2400" dirty="0">
                <a:latin typeface="Bell MT" pitchFamily="18" charset="0"/>
              </a:rPr>
              <a:t>, deviazione della linea mediana con uno spostamento mandibolare, </a:t>
            </a:r>
            <a:r>
              <a:rPr lang="it-IT" sz="2400" dirty="0" smtClean="0">
                <a:latin typeface="Bell MT" pitchFamily="18" charset="0"/>
              </a:rPr>
              <a:t>abitudini viziate e </a:t>
            </a:r>
            <a:r>
              <a:rPr lang="it-IT" sz="2400" dirty="0">
                <a:latin typeface="Bell MT" pitchFamily="18" charset="0"/>
              </a:rPr>
              <a:t>morso profondo o </a:t>
            </a:r>
            <a:r>
              <a:rPr lang="it-IT" sz="2400" dirty="0" smtClean="0">
                <a:latin typeface="Bell MT" pitchFamily="18" charset="0"/>
              </a:rPr>
              <a:t>aperto.</a:t>
            </a:r>
          </a:p>
          <a:p>
            <a:endParaRPr lang="it-IT" sz="2400" dirty="0" smtClean="0">
              <a:latin typeface="Bell MT" pitchFamily="18" charset="0"/>
            </a:endParaRPr>
          </a:p>
          <a:p>
            <a:pPr>
              <a:buFontTx/>
              <a:buChar char="-"/>
            </a:pPr>
            <a:r>
              <a:rPr lang="it-IT" sz="2400" i="1" dirty="0" err="1" smtClean="0">
                <a:latin typeface="Bell MT" pitchFamily="18" charset="0"/>
              </a:rPr>
              <a:t>Posturologico</a:t>
            </a:r>
            <a:r>
              <a:rPr lang="it-IT" sz="2400" dirty="0" smtClean="0">
                <a:latin typeface="Bell MT" pitchFamily="18" charset="0"/>
              </a:rPr>
              <a:t>: osservazione frontale </a:t>
            </a:r>
            <a:r>
              <a:rPr lang="it-IT" sz="2400" dirty="0">
                <a:latin typeface="Bell MT" pitchFamily="18" charset="0"/>
              </a:rPr>
              <a:t>e laterale, </a:t>
            </a:r>
            <a:r>
              <a:rPr lang="it-IT" sz="2400" dirty="0" smtClean="0">
                <a:latin typeface="Bell MT" pitchFamily="18" charset="0"/>
              </a:rPr>
              <a:t>durante </a:t>
            </a:r>
            <a:r>
              <a:rPr lang="it-IT" sz="2400" dirty="0">
                <a:latin typeface="Bell MT" pitchFamily="18" charset="0"/>
              </a:rPr>
              <a:t>la flessione del </a:t>
            </a:r>
            <a:r>
              <a:rPr lang="it-IT" sz="2400" dirty="0" smtClean="0">
                <a:latin typeface="Bell MT" pitchFamily="18" charset="0"/>
              </a:rPr>
              <a:t>tronco </a:t>
            </a:r>
            <a:r>
              <a:rPr lang="it-IT" sz="2400" dirty="0">
                <a:latin typeface="Bell MT" pitchFamily="18" charset="0"/>
              </a:rPr>
              <a:t>e </a:t>
            </a:r>
            <a:r>
              <a:rPr lang="it-IT" sz="2400" dirty="0" smtClean="0">
                <a:latin typeface="Bell MT" pitchFamily="18" charset="0"/>
              </a:rPr>
              <a:t>la deambulazione e </a:t>
            </a:r>
            <a:r>
              <a:rPr lang="it-IT" sz="2400" dirty="0">
                <a:latin typeface="Bell MT" pitchFamily="18" charset="0"/>
              </a:rPr>
              <a:t>annotazione di ogni asimmetria nell’arto inferiore</a:t>
            </a:r>
            <a:r>
              <a:rPr lang="it-IT" sz="2400" dirty="0" smtClean="0">
                <a:latin typeface="Bell MT" pitchFamily="18" charset="0"/>
              </a:rPr>
              <a:t>.</a:t>
            </a:r>
          </a:p>
          <a:p>
            <a:endParaRPr lang="it-IT" sz="2400" dirty="0" smtClean="0">
              <a:latin typeface="Bell MT" pitchFamily="18" charset="0"/>
            </a:endParaRPr>
          </a:p>
          <a:p>
            <a:pPr>
              <a:buFontTx/>
              <a:buChar char="-"/>
            </a:pPr>
            <a:r>
              <a:rPr lang="it-IT" sz="2400" i="1" dirty="0" smtClean="0">
                <a:latin typeface="Bell MT" pitchFamily="18" charset="0"/>
              </a:rPr>
              <a:t>Ortottico</a:t>
            </a:r>
            <a:r>
              <a:rPr lang="it-IT" sz="2400" dirty="0" smtClean="0">
                <a:latin typeface="Bell MT" pitchFamily="18" charset="0"/>
              </a:rPr>
              <a:t>: dominanza </a:t>
            </a:r>
            <a:r>
              <a:rPr lang="it-IT" sz="2400" dirty="0">
                <a:latin typeface="Bell MT" pitchFamily="18" charset="0"/>
              </a:rPr>
              <a:t>oculare, cover test, </a:t>
            </a:r>
            <a:r>
              <a:rPr lang="it-IT" sz="2400" dirty="0" err="1">
                <a:latin typeface="Bell MT" pitchFamily="18" charset="0"/>
              </a:rPr>
              <a:t>test</a:t>
            </a:r>
            <a:r>
              <a:rPr lang="it-IT" sz="2400" dirty="0">
                <a:latin typeface="Bell MT" pitchFamily="18" charset="0"/>
              </a:rPr>
              <a:t> di convergenza e test della corda di </a:t>
            </a:r>
            <a:r>
              <a:rPr lang="it-IT" sz="2400" dirty="0" err="1">
                <a:latin typeface="Bell MT" pitchFamily="18" charset="0"/>
              </a:rPr>
              <a:t>Brock</a:t>
            </a:r>
            <a:r>
              <a:rPr lang="it-IT" sz="2400" dirty="0">
                <a:latin typeface="Bell MT" pitchFamily="18" charset="0"/>
              </a:rPr>
              <a:t>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8" name="Immagine 7" descr="andamento fisiologico o patologi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071546"/>
            <a:ext cx="8643966" cy="1759148"/>
          </a:xfrm>
          <a:prstGeom prst="rect">
            <a:avLst/>
          </a:prstGeom>
        </p:spPr>
      </p:pic>
      <p:pic>
        <p:nvPicPr>
          <p:cNvPr id="9" name="Immagine 8" descr="gambe asimmetric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857496"/>
            <a:ext cx="8643966" cy="1639614"/>
          </a:xfrm>
          <a:prstGeom prst="rect">
            <a:avLst/>
          </a:prstGeom>
        </p:spPr>
      </p:pic>
      <p:pic>
        <p:nvPicPr>
          <p:cNvPr id="10" name="Immagine 9" descr="occhio dominan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4643446"/>
            <a:ext cx="8715404" cy="165437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71670" y="357166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accent1"/>
                </a:solidFill>
              </a:rPr>
              <a:t>RISULTATI</a:t>
            </a:r>
            <a:endParaRPr lang="it-IT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14</a:t>
            </a:fld>
            <a:endParaRPr lang="it-IT"/>
          </a:p>
        </p:txBody>
      </p:sp>
      <p:pic>
        <p:nvPicPr>
          <p:cNvPr id="3" name="Immagine 2" descr="difetti convergenz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357298"/>
            <a:ext cx="8358246" cy="220812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071670" y="357166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accent1"/>
                </a:solidFill>
              </a:rPr>
              <a:t>RISULTATI</a:t>
            </a:r>
            <a:endParaRPr lang="it-IT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7715304" cy="2857520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4000" b="1" dirty="0" smtClean="0">
                <a:solidFill>
                  <a:schemeClr val="accent1"/>
                </a:solidFill>
              </a:rPr>
              <a:t>CONCLUSIONI:</a:t>
            </a:r>
            <a:r>
              <a:rPr lang="it-IT" sz="3600" b="1" dirty="0" smtClean="0">
                <a:solidFill>
                  <a:schemeClr val="accent1"/>
                </a:solidFill>
              </a:rPr>
              <a:t/>
            </a:r>
            <a:br>
              <a:rPr lang="it-IT" sz="3600" b="1" dirty="0" smtClean="0">
                <a:solidFill>
                  <a:schemeClr val="accent1"/>
                </a:solidFill>
              </a:rPr>
            </a:br>
            <a:r>
              <a:rPr lang="it-IT" sz="2900" dirty="0" smtClean="0">
                <a:latin typeface="Bell MT" pitchFamily="18" charset="0"/>
              </a:rPr>
              <a:t>Varie problematiche posturali, ortottiche, osteopatiche e occlusali sono risultate frequentemente clinicamente associate. Dunque questi disturbi richiedono una valutazione ed un trattamento di natura multidisciplinare. </a:t>
            </a:r>
            <a:r>
              <a:rPr lang="it-IT" sz="2900" b="1" dirty="0" smtClean="0">
                <a:solidFill>
                  <a:schemeClr val="accent1"/>
                </a:solidFill>
              </a:rPr>
              <a:t/>
            </a:r>
            <a:br>
              <a:rPr lang="it-IT" sz="2900" b="1" dirty="0" smtClean="0">
                <a:solidFill>
                  <a:schemeClr val="accent1"/>
                </a:solidFill>
              </a:rPr>
            </a:br>
            <a:r>
              <a:rPr lang="it-IT" sz="3600" b="1" dirty="0" smtClean="0">
                <a:solidFill>
                  <a:schemeClr val="accent1"/>
                </a:solidFill>
              </a:rPr>
              <a:t/>
            </a:r>
            <a:br>
              <a:rPr lang="it-IT" sz="3600" b="1" dirty="0" smtClean="0">
                <a:solidFill>
                  <a:schemeClr val="accent1"/>
                </a:solidFill>
              </a:rPr>
            </a:br>
            <a:endParaRPr lang="it-IT" sz="3600" b="1" dirty="0">
              <a:solidFill>
                <a:schemeClr val="accent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00100" y="571480"/>
            <a:ext cx="7286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accent1"/>
                </a:solidFill>
              </a:rPr>
              <a:t>Bibliografia:</a:t>
            </a:r>
            <a:r>
              <a:rPr lang="it-IT" sz="3600" b="1" i="1" dirty="0" smtClean="0">
                <a:solidFill>
                  <a:schemeClr val="accent1"/>
                </a:solidFill>
              </a:rPr>
              <a:t> </a:t>
            </a:r>
            <a:br>
              <a:rPr lang="it-IT" sz="3600" b="1" i="1" dirty="0" smtClean="0">
                <a:solidFill>
                  <a:schemeClr val="accent1"/>
                </a:solidFill>
              </a:rPr>
            </a:br>
            <a:endParaRPr lang="it-IT" sz="4400" b="1" dirty="0" smtClean="0">
              <a:solidFill>
                <a:schemeClr val="tx2"/>
              </a:solidFill>
            </a:endParaRPr>
          </a:p>
          <a:p>
            <a:r>
              <a:rPr lang="it-IT" sz="1600" i="1" dirty="0" smtClean="0"/>
              <a:t>Sergio Ettore Salteri </a:t>
            </a:r>
            <a:r>
              <a:rPr lang="it-IT" sz="1600" b="1" dirty="0" smtClean="0"/>
              <a:t>“Criteri di interdisciplinarietà del trattamento delle sindromi posturali con particolare riguardo al recettore oculare: esperienza personale – IMPATTO SOCIO-ECONOMICO DELLE PATOLOGIE POSTURALI” </a:t>
            </a:r>
          </a:p>
          <a:p>
            <a:endParaRPr lang="it-IT" sz="1600" b="1" dirty="0" smtClean="0"/>
          </a:p>
          <a:p>
            <a:r>
              <a:rPr lang="it-IT" sz="1600" i="1" dirty="0" smtClean="0"/>
              <a:t>Francesco </a:t>
            </a:r>
            <a:r>
              <a:rPr lang="it-IT" sz="1600" i="1" dirty="0" err="1" smtClean="0"/>
              <a:t>Fanottoli</a:t>
            </a:r>
            <a:r>
              <a:rPr lang="it-IT" sz="1600" i="1" dirty="0" smtClean="0"/>
              <a:t>  </a:t>
            </a:r>
            <a:r>
              <a:rPr lang="it-IT" sz="1600" b="1" dirty="0" smtClean="0"/>
              <a:t>http://www.francescofanottoli.com/</a:t>
            </a:r>
            <a:r>
              <a:rPr lang="it-IT" sz="1600" b="1" dirty="0" err="1" smtClean="0"/>
              <a:t>category</a:t>
            </a:r>
            <a:r>
              <a:rPr lang="it-IT" sz="1600" b="1" dirty="0" smtClean="0"/>
              <a:t>/optometria/ “Interferenza visiva e postura” (9 aprile 2015) </a:t>
            </a:r>
            <a:endParaRPr lang="it-IT" sz="1600" dirty="0" smtClean="0"/>
          </a:p>
          <a:p>
            <a:endParaRPr lang="it-IT" sz="1600" b="1" dirty="0" smtClean="0"/>
          </a:p>
          <a:p>
            <a:r>
              <a:rPr lang="it-IT" sz="1600" i="1" dirty="0" err="1" smtClean="0"/>
              <a:t>G.Bilello</a:t>
            </a:r>
            <a:r>
              <a:rPr lang="it-IT" sz="1600" i="1" dirty="0" smtClean="0"/>
              <a:t>, D. </a:t>
            </a:r>
            <a:r>
              <a:rPr lang="it-IT" sz="1600" i="1" dirty="0" err="1" smtClean="0"/>
              <a:t>Caradonna</a:t>
            </a:r>
            <a:r>
              <a:rPr lang="it-IT" sz="1600" i="1" dirty="0" smtClean="0"/>
              <a:t>, C. </a:t>
            </a:r>
            <a:r>
              <a:rPr lang="it-IT" sz="1600" i="1" dirty="0" err="1" smtClean="0"/>
              <a:t>Caradonna</a:t>
            </a:r>
            <a:r>
              <a:rPr lang="it-IT" sz="1600" i="1" dirty="0" smtClean="0"/>
              <a:t>, A.M. Cuccia, A. </a:t>
            </a:r>
            <a:r>
              <a:rPr lang="it-IT" sz="1600" i="1" dirty="0" err="1" smtClean="0"/>
              <a:t>Manzella</a:t>
            </a:r>
            <a:r>
              <a:rPr lang="it-IT" sz="1600" b="1" dirty="0" smtClean="0"/>
              <a:t> “Correlazione tra i sistemi </a:t>
            </a:r>
            <a:r>
              <a:rPr lang="it-IT" sz="1600" b="1" dirty="0" err="1" smtClean="0"/>
              <a:t>stomatognatico</a:t>
            </a:r>
            <a:r>
              <a:rPr lang="it-IT" sz="1600" b="1" dirty="0" smtClean="0"/>
              <a:t> e oculomotore nel determinismo della postura” (7 ottobre 2009)</a:t>
            </a:r>
          </a:p>
          <a:p>
            <a:endParaRPr lang="it-IT" sz="1600" dirty="0" smtClean="0"/>
          </a:p>
          <a:p>
            <a:r>
              <a:rPr lang="it-IT" sz="1600" i="1" dirty="0" smtClean="0"/>
              <a:t>Armando </a:t>
            </a:r>
            <a:r>
              <a:rPr lang="it-IT" sz="1600" i="1" dirty="0" err="1" smtClean="0"/>
              <a:t>Silvestrini-Biavati</a:t>
            </a:r>
            <a:r>
              <a:rPr lang="it-IT" sz="1600" i="1" dirty="0" smtClean="0"/>
              <a:t>, Marco Migliorati, Eleonora </a:t>
            </a:r>
            <a:r>
              <a:rPr lang="it-IT" sz="1600" i="1" dirty="0" err="1" smtClean="0"/>
              <a:t>Demarziani</a:t>
            </a:r>
            <a:r>
              <a:rPr lang="it-IT" sz="1600" i="1" dirty="0" smtClean="0"/>
              <a:t>, Simona </a:t>
            </a:r>
            <a:r>
              <a:rPr lang="it-IT" sz="1600" i="1" dirty="0" err="1" smtClean="0"/>
              <a:t>Tecco</a:t>
            </a:r>
            <a:r>
              <a:rPr lang="it-IT" sz="1600" i="1" dirty="0" smtClean="0"/>
              <a:t>, Piero </a:t>
            </a:r>
            <a:r>
              <a:rPr lang="it-IT" sz="1600" i="1" dirty="0" err="1" smtClean="0"/>
              <a:t>Silvestrini-Biavati</a:t>
            </a:r>
            <a:r>
              <a:rPr lang="it-IT" sz="1600" i="1" dirty="0" smtClean="0"/>
              <a:t>, Antonella </a:t>
            </a:r>
            <a:r>
              <a:rPr lang="it-IT" sz="1600" i="1" dirty="0" err="1" smtClean="0"/>
              <a:t>Polimeni</a:t>
            </a:r>
            <a:r>
              <a:rPr lang="it-IT" sz="1600" i="1" dirty="0" smtClean="0"/>
              <a:t>, Matteo </a:t>
            </a:r>
            <a:r>
              <a:rPr lang="it-IT" sz="1600" i="1" dirty="0" err="1" smtClean="0"/>
              <a:t>Saccucci</a:t>
            </a:r>
            <a:r>
              <a:rPr lang="it-IT" sz="1600" i="1" dirty="0" smtClean="0"/>
              <a:t> </a:t>
            </a:r>
            <a:r>
              <a:rPr lang="it-IT" sz="1600" b="1" dirty="0" smtClean="0"/>
              <a:t>“</a:t>
            </a:r>
            <a:r>
              <a:rPr lang="it-IT" sz="1600" b="1" dirty="0" err="1" smtClean="0"/>
              <a:t>Clinical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association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between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teeth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malocclusions</a:t>
            </a:r>
            <a:r>
              <a:rPr lang="it-IT" sz="1600" b="1" dirty="0" smtClean="0"/>
              <a:t>, wrong posture and </a:t>
            </a:r>
            <a:r>
              <a:rPr lang="it-IT" sz="1600" b="1" dirty="0" err="1" smtClean="0"/>
              <a:t>ocular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convergence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disorders</a:t>
            </a:r>
            <a:r>
              <a:rPr lang="it-IT" sz="1600" b="1" dirty="0" smtClean="0"/>
              <a:t>: </a:t>
            </a:r>
            <a:r>
              <a:rPr lang="it-IT" sz="1600" b="1" dirty="0" err="1" smtClean="0"/>
              <a:t>an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epidemiological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investigation</a:t>
            </a:r>
            <a:r>
              <a:rPr lang="it-IT" sz="1600" b="1" dirty="0" smtClean="0"/>
              <a:t> on </a:t>
            </a:r>
            <a:r>
              <a:rPr lang="it-IT" sz="1600" b="1" dirty="0" err="1" smtClean="0"/>
              <a:t>primary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school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children</a:t>
            </a:r>
            <a:r>
              <a:rPr lang="it-IT" sz="1600" b="1" dirty="0" smtClean="0"/>
              <a:t>” (2013)</a:t>
            </a:r>
          </a:p>
          <a:p>
            <a:endParaRPr lang="it-IT" sz="1600" dirty="0" smtClean="0"/>
          </a:p>
          <a:p>
            <a:r>
              <a:rPr lang="it-IT" sz="1600" i="1" dirty="0" smtClean="0"/>
              <a:t>Alice </a:t>
            </a:r>
            <a:r>
              <a:rPr lang="it-IT" sz="1600" i="1" dirty="0" err="1" smtClean="0"/>
              <a:t>Delbono</a:t>
            </a:r>
            <a:r>
              <a:rPr lang="it-IT" sz="1600" i="1" dirty="0" smtClean="0"/>
              <a:t> </a:t>
            </a:r>
            <a:r>
              <a:rPr lang="it-IT" sz="1600" b="1" dirty="0" smtClean="0"/>
              <a:t>Tesi di laurea in Logopedia “Correlazione tra Squilibrio Muscolare </a:t>
            </a:r>
            <a:r>
              <a:rPr lang="it-IT" sz="1600" b="1" dirty="0" err="1" smtClean="0"/>
              <a:t>Orofacciale</a:t>
            </a:r>
            <a:r>
              <a:rPr lang="it-IT" sz="1600" b="1" dirty="0" smtClean="0"/>
              <a:t> e disfunzioni di interesse osteopatico: studio su 21 soggetti” (2015)</a:t>
            </a:r>
            <a:endParaRPr lang="it-IT" sz="1600" dirty="0" smtClean="0"/>
          </a:p>
          <a:p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714348" y="1428736"/>
            <a:ext cx="78581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>
                <a:solidFill>
                  <a:schemeClr val="accent1"/>
                </a:solidFill>
                <a:latin typeface="+mj-lt"/>
              </a:rPr>
              <a:t>SALUTE: </a:t>
            </a:r>
            <a:r>
              <a:rPr lang="it-IT" sz="2600" dirty="0" smtClean="0">
                <a:latin typeface="Bell MT" pitchFamily="18" charset="0"/>
              </a:rPr>
              <a:t>"stato di completo benessere fisico, psichico e sociale e non semplice assenza di malattia"</a:t>
            </a:r>
            <a:endParaRPr lang="it-IT" sz="2600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Freccia in giù 5"/>
          <p:cNvSpPr/>
          <p:nvPr/>
        </p:nvSpPr>
        <p:spPr>
          <a:xfrm>
            <a:off x="4357686" y="2928934"/>
            <a:ext cx="500066" cy="8572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714480" y="4286256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smtClean="0"/>
              <a:t>INTERDISCIPLINARIETÀ</a:t>
            </a:r>
            <a:endParaRPr lang="it-IT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1571604" y="714356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accent1"/>
                </a:solidFill>
              </a:rPr>
              <a:t>SISTEMA TONICO POSTURALE</a:t>
            </a:r>
            <a:endParaRPr lang="it-IT" sz="3600" b="1" dirty="0">
              <a:solidFill>
                <a:schemeClr val="accent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71440" y="1714488"/>
            <a:ext cx="8572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Bell MT" pitchFamily="18" charset="0"/>
              </a:rPr>
              <a:t>Consente all'uomo la gestione delle sue masse nello spazio, </a:t>
            </a:r>
            <a:br>
              <a:rPr lang="it-IT" sz="2600" dirty="0" smtClean="0">
                <a:latin typeface="Bell MT" pitchFamily="18" charset="0"/>
              </a:rPr>
            </a:br>
            <a:r>
              <a:rPr lang="it-IT" sz="2600" dirty="0" smtClean="0">
                <a:latin typeface="Bell MT" pitchFamily="18" charset="0"/>
              </a:rPr>
              <a:t>sia </a:t>
            </a:r>
            <a:r>
              <a:rPr lang="it-IT" sz="2600" dirty="0">
                <a:latin typeface="Bell MT" pitchFamily="18" charset="0"/>
              </a:rPr>
              <a:t>in posizione statica che </a:t>
            </a:r>
            <a:r>
              <a:rPr lang="it-IT" sz="2600" dirty="0" smtClean="0">
                <a:latin typeface="Bell MT" pitchFamily="18" charset="0"/>
              </a:rPr>
              <a:t>in movimento, adattandosi ai</a:t>
            </a:r>
            <a:br>
              <a:rPr lang="it-IT" sz="2600" dirty="0" smtClean="0">
                <a:latin typeface="Bell MT" pitchFamily="18" charset="0"/>
              </a:rPr>
            </a:br>
            <a:r>
              <a:rPr lang="it-IT" sz="2600" dirty="0" smtClean="0">
                <a:latin typeface="Bell MT" pitchFamily="18" charset="0"/>
              </a:rPr>
              <a:t>continui cambiamenti ambientali</a:t>
            </a:r>
            <a:endParaRPr lang="it-IT" sz="2600" dirty="0">
              <a:latin typeface="Bell MT" pitchFamily="18" charset="0"/>
            </a:endParaRPr>
          </a:p>
        </p:txBody>
      </p:sp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571472" y="3429000"/>
            <a:ext cx="2428892" cy="164307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INPUT</a:t>
            </a: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itchFamily="18" charset="0"/>
                <a:cs typeface="Arial" pitchFamily="34" charset="0"/>
              </a:rPr>
              <a:t>esterocettori e propriocettori</a:t>
            </a:r>
          </a:p>
        </p:txBody>
      </p:sp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3357554" y="3500438"/>
            <a:ext cx="2214578" cy="150019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CENTRI SUPERIORI</a:t>
            </a:r>
            <a:endParaRPr kumimoji="0" 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auto">
          <a:xfrm>
            <a:off x="5929322" y="3429000"/>
            <a:ext cx="2500330" cy="17145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OUTPUT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 MT" pitchFamily="18" charset="0"/>
                <a:cs typeface="Arial" pitchFamily="34" charset="0"/>
              </a:rPr>
              <a:t>effettori (nuclei cranici oculomotori, midollo spinale)</a:t>
            </a:r>
          </a:p>
        </p:txBody>
      </p:sp>
      <p:sp>
        <p:nvSpPr>
          <p:cNvPr id="8" name="Freccia a destra 7"/>
          <p:cNvSpPr/>
          <p:nvPr/>
        </p:nvSpPr>
        <p:spPr>
          <a:xfrm>
            <a:off x="3071802" y="4071942"/>
            <a:ext cx="285752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5643570" y="4143380"/>
            <a:ext cx="285752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2214546" y="714356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/>
                </a:solidFill>
              </a:rPr>
              <a:t>VIA OCULOCEFALOGIRA</a:t>
            </a:r>
            <a:endParaRPr lang="it-IT" sz="3600" b="1" dirty="0">
              <a:solidFill>
                <a:schemeClr val="accent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928662" y="1714488"/>
            <a:ext cx="72866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t-IT" sz="2600" dirty="0" smtClean="0">
                <a:latin typeface="Bell MT" pitchFamily="18" charset="0"/>
              </a:rPr>
              <a:t>ASCENDENTE: </a:t>
            </a:r>
          </a:p>
          <a:p>
            <a:r>
              <a:rPr lang="it-IT" sz="2600" dirty="0" smtClean="0">
                <a:latin typeface="Bell MT" pitchFamily="18" charset="0"/>
              </a:rPr>
              <a:t>recettori </a:t>
            </a:r>
            <a:r>
              <a:rPr lang="it-IT" sz="2600" dirty="0" err="1" smtClean="0">
                <a:latin typeface="Bell MT" pitchFamily="18" charset="0"/>
              </a:rPr>
              <a:t>paradontali</a:t>
            </a:r>
            <a:r>
              <a:rPr lang="it-IT" sz="2600" dirty="0" smtClean="0">
                <a:latin typeface="Bell MT" pitchFamily="18" charset="0"/>
              </a:rPr>
              <a:t> delle arcate superiori e dello spot palatino </a:t>
            </a:r>
            <a:r>
              <a:rPr lang="it-IT" sz="2600" dirty="0" smtClean="0">
                <a:latin typeface="Bell MT" pitchFamily="18" charset="0"/>
                <a:sym typeface="Wingdings" pitchFamily="2" charset="2"/>
              </a:rPr>
              <a:t> Nucleo mesencefalico del Trigemino  Nuclei III, IV, </a:t>
            </a:r>
            <a:r>
              <a:rPr lang="it-IT" sz="2600" dirty="0" err="1" smtClean="0">
                <a:latin typeface="Bell MT" pitchFamily="18" charset="0"/>
                <a:sym typeface="Wingdings" pitchFamily="2" charset="2"/>
              </a:rPr>
              <a:t>VI</a:t>
            </a:r>
            <a:r>
              <a:rPr lang="it-IT" sz="2600" dirty="0" smtClean="0">
                <a:latin typeface="Bell MT" pitchFamily="18" charset="0"/>
                <a:sym typeface="Wingdings" pitchFamily="2" charset="2"/>
              </a:rPr>
              <a:t> nervo cranico</a:t>
            </a:r>
          </a:p>
          <a:p>
            <a:endParaRPr lang="it-IT" sz="2600" dirty="0" smtClean="0">
              <a:latin typeface="Bell MT" pitchFamily="18" charset="0"/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it-IT" sz="2600" dirty="0" smtClean="0">
                <a:latin typeface="Bell MT" pitchFamily="18" charset="0"/>
                <a:sym typeface="Wingdings" pitchFamily="2" charset="2"/>
              </a:rPr>
              <a:t>DISCENDENTE:</a:t>
            </a:r>
          </a:p>
          <a:p>
            <a:r>
              <a:rPr lang="it-IT" sz="2600" dirty="0" smtClean="0">
                <a:latin typeface="Bell MT" pitchFamily="18" charset="0"/>
                <a:sym typeface="Wingdings" pitchFamily="2" charset="2"/>
              </a:rPr>
              <a:t>  recettori </a:t>
            </a:r>
            <a:r>
              <a:rPr lang="it-IT" sz="2600" dirty="0" err="1" smtClean="0">
                <a:latin typeface="Bell MT" pitchFamily="18" charset="0"/>
                <a:sym typeface="Wingdings" pitchFamily="2" charset="2"/>
              </a:rPr>
              <a:t>paradontali</a:t>
            </a:r>
            <a:r>
              <a:rPr lang="it-IT" sz="2600" dirty="0" smtClean="0">
                <a:latin typeface="Bell MT" pitchFamily="18" charset="0"/>
                <a:sym typeface="Wingdings" pitchFamily="2" charset="2"/>
              </a:rPr>
              <a:t> delle arcate superiori, muscoli masticatori, ATM e muscoli oculomotori  Nucleo mesencefalico del Trigemino  Nucleo Accessorio Spinale  XI nervo cranico  Trapezio superiore e SCM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714348" y="571480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/>
                </a:solidFill>
              </a:rPr>
              <a:t>SQUILIBRIO MUSCOLARE OROFACCIALE</a:t>
            </a:r>
            <a:endParaRPr lang="it-IT" sz="36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 descr="https://andpalmieri.files.wordpress.com/2013/05/trigeminal1.png?w=4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786058"/>
            <a:ext cx="5002529" cy="3143272"/>
          </a:xfrm>
          <a:prstGeom prst="rect">
            <a:avLst/>
          </a:prstGeom>
          <a:noFill/>
        </p:spPr>
      </p:pic>
      <p:pic>
        <p:nvPicPr>
          <p:cNvPr id="14" name="Immagine 13" descr="ATM-osteopat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3000372"/>
            <a:ext cx="2830867" cy="2714644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714348" y="1357298"/>
            <a:ext cx="80010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Bell MT" pitchFamily="18" charset="0"/>
              </a:rPr>
              <a:t>Disfunzioni della deglutizione e ad ATM interferiscono con il sistema visivo (e viceversa) inducendo un adattamento della postura.</a:t>
            </a:r>
            <a:endParaRPr lang="it-IT" sz="26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575048" y="78579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STUDIO SU CORRELAZIONE TRA SISTEMA STOMATOGNATICO E OCULOMOTORE NEL DETERMINISMO DELLA </a:t>
            </a:r>
            <a:r>
              <a:rPr lang="it-IT" sz="2400" b="1" dirty="0" smtClean="0">
                <a:solidFill>
                  <a:schemeClr val="accent1"/>
                </a:solidFill>
              </a:rPr>
              <a:t>POSTURA </a:t>
            </a:r>
            <a:br>
              <a:rPr lang="it-IT" sz="2400" b="1" dirty="0" smtClean="0">
                <a:solidFill>
                  <a:schemeClr val="accent1"/>
                </a:solidFill>
              </a:rPr>
            </a:br>
            <a:r>
              <a:rPr lang="it-IT" sz="2400" b="1" dirty="0" smtClean="0">
                <a:solidFill>
                  <a:schemeClr val="accent1"/>
                </a:solidFill>
              </a:rPr>
              <a:t>(Cuccia </a:t>
            </a:r>
            <a:r>
              <a:rPr lang="it-IT" sz="2400" b="1" dirty="0" err="1" smtClean="0">
                <a:solidFill>
                  <a:schemeClr val="accent1"/>
                </a:solidFill>
              </a:rPr>
              <a:t>et</a:t>
            </a:r>
            <a:r>
              <a:rPr lang="it-IT" sz="2400" b="1" dirty="0" smtClean="0">
                <a:solidFill>
                  <a:schemeClr val="accent1"/>
                </a:solidFill>
              </a:rPr>
              <a:t> al, 2009)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00034" y="3286124"/>
            <a:ext cx="83582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MATERIALI E METODI</a:t>
            </a:r>
            <a:r>
              <a:rPr lang="it-IT" sz="3200" dirty="0" smtClean="0"/>
              <a:t>: </a:t>
            </a:r>
            <a:r>
              <a:rPr lang="it-IT" sz="2600" dirty="0" smtClean="0">
                <a:latin typeface="Bell MT" pitchFamily="18" charset="0"/>
              </a:rPr>
              <a:t>22 soggetti con disturbi alla propriocezione muscolare extra-oculare </a:t>
            </a:r>
          </a:p>
          <a:p>
            <a:r>
              <a:rPr lang="it-IT" sz="2600" dirty="0" smtClean="0">
                <a:latin typeface="Bell MT" pitchFamily="18" charset="0"/>
              </a:rPr>
              <a:t>(6 difetti di convergenza, 5 eteroforie, 11 strabismo). </a:t>
            </a:r>
          </a:p>
          <a:p>
            <a:r>
              <a:rPr lang="it-IT" sz="2600" dirty="0" smtClean="0">
                <a:latin typeface="Bell MT" pitchFamily="18" charset="0"/>
              </a:rPr>
              <a:t>Valutazione: tipo </a:t>
            </a:r>
            <a:r>
              <a:rPr lang="it-IT" sz="2600" dirty="0" err="1" smtClean="0">
                <a:latin typeface="Bell MT" pitchFamily="18" charset="0"/>
              </a:rPr>
              <a:t>malocclusione</a:t>
            </a:r>
            <a:r>
              <a:rPr lang="it-IT" sz="2600" dirty="0">
                <a:latin typeface="Bell MT" pitchFamily="18" charset="0"/>
              </a:rPr>
              <a:t> </a:t>
            </a:r>
            <a:r>
              <a:rPr lang="it-IT" sz="2600" dirty="0" smtClean="0">
                <a:latin typeface="Bell MT" pitchFamily="18" charset="0"/>
              </a:rPr>
              <a:t>con esame </a:t>
            </a:r>
            <a:r>
              <a:rPr lang="it-IT" sz="2600" dirty="0" err="1" smtClean="0">
                <a:latin typeface="Bell MT" pitchFamily="18" charset="0"/>
              </a:rPr>
              <a:t>intraorale</a:t>
            </a:r>
            <a:r>
              <a:rPr lang="it-IT" sz="2600" dirty="0" smtClean="0">
                <a:latin typeface="Bell MT" pitchFamily="18" charset="0"/>
              </a:rPr>
              <a:t> e tipo di difetto oculare con test convergenza e cover test.</a:t>
            </a: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71472" y="2143116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SISTEMA STOMATOGNATICO: </a:t>
            </a:r>
          </a:p>
          <a:p>
            <a:r>
              <a:rPr lang="it-IT" dirty="0" smtClean="0">
                <a:latin typeface="Bell MT" pitchFamily="18" charset="0"/>
              </a:rPr>
              <a:t>comprende la respirazione, fonazione, suzione, deglutizione e masticazione.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4" name="Immagine 3" descr="occlusion_c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1571612"/>
            <a:ext cx="5715040" cy="446628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643042" y="571480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accent1"/>
                </a:solidFill>
              </a:rPr>
              <a:t>CLASSI DENTALI</a:t>
            </a:r>
            <a:endParaRPr lang="it-IT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8</a:t>
            </a:fld>
            <a:endParaRPr lang="it-IT"/>
          </a:p>
        </p:txBody>
      </p:sp>
      <p:graphicFrame>
        <p:nvGraphicFramePr>
          <p:cNvPr id="3" name="Grafico 2"/>
          <p:cNvGraphicFramePr/>
          <p:nvPr/>
        </p:nvGraphicFramePr>
        <p:xfrm>
          <a:off x="285720" y="1357298"/>
          <a:ext cx="4143404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2000232" y="571480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accent1"/>
                </a:solidFill>
              </a:rPr>
              <a:t>RISULTATI</a:t>
            </a:r>
            <a:endParaRPr lang="it-IT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Grafico 6"/>
          <p:cNvGraphicFramePr/>
          <p:nvPr/>
        </p:nvGraphicFramePr>
        <p:xfrm>
          <a:off x="4714876" y="1357298"/>
          <a:ext cx="3714776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381F-04AF-4325-92B8-0452DFD2A38F}" type="slidenum">
              <a:rPr lang="it-IT" smtClean="0"/>
              <a:pPr/>
              <a:t>9</a:t>
            </a:fld>
            <a:endParaRPr lang="it-IT"/>
          </a:p>
        </p:txBody>
      </p:sp>
      <p:graphicFrame>
        <p:nvGraphicFramePr>
          <p:cNvPr id="3" name="Grafico 2"/>
          <p:cNvGraphicFramePr/>
          <p:nvPr/>
        </p:nvGraphicFramePr>
        <p:xfrm>
          <a:off x="642910" y="928670"/>
          <a:ext cx="4214842" cy="514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/>
          <p:nvPr/>
        </p:nvGraphicFramePr>
        <p:xfrm>
          <a:off x="4786314" y="1142984"/>
          <a:ext cx="3857652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2786050" y="571480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solidFill>
                  <a:schemeClr val="accent1"/>
                </a:solidFill>
              </a:rPr>
              <a:t>RISULTATI</a:t>
            </a:r>
            <a:endParaRPr lang="it-IT" sz="3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406</TotalTime>
  <Words>347</Words>
  <Application>Microsoft Office PowerPoint</Application>
  <PresentationFormat>Presentazione su schermo (4:3)</PresentationFormat>
  <Paragraphs>74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Correlazione tra sistema visivo e squilibrio muscolare orofacciale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CONCLUSIONI: Varie problematiche posturali, ortottiche, osteopatiche e occlusali sono risultate frequentemente clinicamente associate. Dunque questi disturbi richiedono una valutazione ed un trattamento di natura multidisciplinare.   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Correlazione tra sistema visivo e squilibrio muscolare orofacciale</dc:title>
  <dc:creator>Serena Delbono</dc:creator>
  <cp:lastModifiedBy>Serena Delbono</cp:lastModifiedBy>
  <cp:revision>59</cp:revision>
  <dcterms:created xsi:type="dcterms:W3CDTF">2015-12-28T11:22:18Z</dcterms:created>
  <dcterms:modified xsi:type="dcterms:W3CDTF">2016-01-12T08:50:46Z</dcterms:modified>
</cp:coreProperties>
</file>