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60" r:id="rId2"/>
    <p:sldId id="261" r:id="rId3"/>
    <p:sldId id="280" r:id="rId4"/>
    <p:sldId id="262" r:id="rId5"/>
    <p:sldId id="286" r:id="rId6"/>
    <p:sldId id="266" r:id="rId7"/>
    <p:sldId id="285" r:id="rId8"/>
    <p:sldId id="284" r:id="rId9"/>
    <p:sldId id="283" r:id="rId10"/>
    <p:sldId id="275" r:id="rId11"/>
    <p:sldId id="281" r:id="rId12"/>
    <p:sldId id="287" r:id="rId13"/>
    <p:sldId id="288" r:id="rId14"/>
    <p:sldId id="289" r:id="rId15"/>
    <p:sldId id="290" r:id="rId16"/>
    <p:sldId id="291" r:id="rId17"/>
    <p:sldId id="292" r:id="rId18"/>
    <p:sldId id="294" r:id="rId19"/>
    <p:sldId id="278" r:id="rId20"/>
    <p:sldId id="295" r:id="rId21"/>
    <p:sldId id="293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F5F"/>
    <a:srgbClr val="7D26CD"/>
    <a:srgbClr val="FA7768"/>
    <a:srgbClr val="32CD32"/>
    <a:srgbClr val="FFE4E1"/>
    <a:srgbClr val="FEE5E2"/>
    <a:srgbClr val="9DFF00"/>
    <a:srgbClr val="FFC000"/>
    <a:srgbClr val="FE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7" autoAdjust="0"/>
    <p:restoredTop sz="78272" autoAdjust="0"/>
  </p:normalViewPr>
  <p:slideViewPr>
    <p:cSldViewPr snapToGrid="0">
      <p:cViewPr varScale="1">
        <p:scale>
          <a:sx n="101" d="100"/>
          <a:sy n="101" d="100"/>
        </p:scale>
        <p:origin x="120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ED453-7467-4763-A023-3CBA9458DDA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287-0351-4250-A809-CAA5E936A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4EA1E-4A79-44B3-AA42-18A84773C7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63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4EA1E-4A79-44B3-AA42-18A84773C7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14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4EA1E-4A79-44B3-AA42-18A84773C7C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4EA1E-4A79-44B3-AA42-18A84773C7C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1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4EA1E-4A79-44B3-AA42-18A84773C7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4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4EA1E-4A79-44B3-AA42-18A84773C7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69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4EA1E-4A79-44B3-AA42-18A84773C7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5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4EA1E-4A79-44B3-AA42-18A84773C7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6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4EA1E-4A79-44B3-AA42-18A84773C7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6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4EA1E-4A79-44B3-AA42-18A84773C7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6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4EA1E-4A79-44B3-AA42-18A84773C7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12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4EA1E-4A79-44B3-AA42-18A84773C7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5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CE52-C3CF-4394-8D8D-E11F8C183B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265B-D47C-47C6-B133-68C343EB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CE52-C3CF-4394-8D8D-E11F8C183B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265B-D47C-47C6-B133-68C343EB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1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CE52-C3CF-4394-8D8D-E11F8C183B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265B-D47C-47C6-B133-68C343EB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6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CE52-C3CF-4394-8D8D-E11F8C183B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265B-D47C-47C6-B133-68C343EB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CE52-C3CF-4394-8D8D-E11F8C183B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265B-D47C-47C6-B133-68C343EB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CE52-C3CF-4394-8D8D-E11F8C183B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265B-D47C-47C6-B133-68C343EB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3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CE52-C3CF-4394-8D8D-E11F8C183B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265B-D47C-47C6-B133-68C343EB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5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CE52-C3CF-4394-8D8D-E11F8C183B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265B-D47C-47C6-B133-68C343EB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CE52-C3CF-4394-8D8D-E11F8C183B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265B-D47C-47C6-B133-68C343EB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5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CE52-C3CF-4394-8D8D-E11F8C183B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265B-D47C-47C6-B133-68C343EB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CE52-C3CF-4394-8D8D-E11F8C183B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265B-D47C-47C6-B133-68C343EB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0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7CE52-C3CF-4394-8D8D-E11F8C183B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B265B-D47C-47C6-B133-68C343EB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8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572" y="6027004"/>
            <a:ext cx="496685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ea typeface="Roboto Slab" pitchFamily="2" charset="0"/>
                <a:cs typeface="Segoe UI Semilight" panose="020B0402040204020203" pitchFamily="34" charset="0"/>
              </a:rPr>
              <a:t>ALLEN HURLBERT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ea typeface="Roboto Slab" pitchFamily="2" charset="0"/>
                <a:cs typeface="Segoe UI Semilight" panose="020B0402040204020203" pitchFamily="34" charset="0"/>
              </a:rPr>
              <a:t>University of North Carolina</a:t>
            </a:r>
          </a:p>
        </p:txBody>
      </p:sp>
      <p:sp>
        <p:nvSpPr>
          <p:cNvPr id="5" name="AutoShape 6" descr="http://img1.123freevectors.com/wp-content/uploads/animals_big/066_free-vector-birds-pack.png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1070043" y="139938"/>
            <a:ext cx="98995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Linking pattern and process: 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insights from comparing 12 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eco-evolutionary simulation models</a:t>
            </a:r>
            <a:endParaRPr lang="en-US" sz="32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" name="Picture 2" descr="Image result for unc logo">
            <a:extLst>
              <a:ext uri="{FF2B5EF4-FFF2-40B4-BE49-F238E27FC236}">
                <a16:creationId xmlns:a16="http://schemas.microsoft.com/office/drawing/2014/main" id="{A7E1E232-CEA5-4A80-877E-444942F91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" y="5021165"/>
            <a:ext cx="1210084" cy="177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4.googleusercontent.com/AQRzNNGW5eP8OSEWvPYdqZBln47cjKaAO5s71NdDmHBAsu5cJit-GcDCbr7k0VPDrg77-N003MkcvX0mzaJr1WvFbq7zrp0rEe25wgync5RLIA2yclryOf24YOrTwzeAB_dQF64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96"/>
          <a:stretch/>
        </p:blipFill>
        <p:spPr bwMode="auto">
          <a:xfrm>
            <a:off x="7714072" y="2022782"/>
            <a:ext cx="3190541" cy="360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6.googleusercontent.com/TENjI8q8eBhZXPhKdOHJjgxwrpSCrLx8bHDaV4dB57qKUmvmVbBfkbelfrCuFjplsN08zhlFS03p0Yu_kZwYdZtAioM4Ak-8DyVfQyi0pn13UYFFFjd3DNQhJk0F7YhqphaRqrq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2"/>
          <a:stretch/>
        </p:blipFill>
        <p:spPr bwMode="auto">
          <a:xfrm>
            <a:off x="1529089" y="2807368"/>
            <a:ext cx="4660206" cy="263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6296526" y="3633537"/>
            <a:ext cx="1211179" cy="43313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5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http://img1.123freevectors.com/wp-content/uploads/animals_big/066_free-vector-birds-pack.png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565985" y="601595"/>
            <a:ext cx="1137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Models participating in relevant experiments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90621"/>
              </p:ext>
            </p:extLst>
          </p:nvPr>
        </p:nvGraphicFramePr>
        <p:xfrm>
          <a:off x="1831473" y="1500726"/>
          <a:ext cx="6550525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979">
                  <a:extLst>
                    <a:ext uri="{9D8B030D-6E8A-4147-A177-3AD203B41FA5}">
                      <a16:colId xmlns:a16="http://schemas.microsoft.com/office/drawing/2014/main" val="1777069132"/>
                    </a:ext>
                  </a:extLst>
                </a:gridCol>
                <a:gridCol w="734591">
                  <a:extLst>
                    <a:ext uri="{9D8B030D-6E8A-4147-A177-3AD203B41FA5}">
                      <a16:colId xmlns:a16="http://schemas.microsoft.com/office/drawing/2014/main" val="980965826"/>
                    </a:ext>
                  </a:extLst>
                </a:gridCol>
                <a:gridCol w="734591">
                  <a:extLst>
                    <a:ext uri="{9D8B030D-6E8A-4147-A177-3AD203B41FA5}">
                      <a16:colId xmlns:a16="http://schemas.microsoft.com/office/drawing/2014/main" val="1587139107"/>
                    </a:ext>
                  </a:extLst>
                </a:gridCol>
                <a:gridCol w="734591">
                  <a:extLst>
                    <a:ext uri="{9D8B030D-6E8A-4147-A177-3AD203B41FA5}">
                      <a16:colId xmlns:a16="http://schemas.microsoft.com/office/drawing/2014/main" val="3861523712"/>
                    </a:ext>
                  </a:extLst>
                </a:gridCol>
                <a:gridCol w="734591">
                  <a:extLst>
                    <a:ext uri="{9D8B030D-6E8A-4147-A177-3AD203B41FA5}">
                      <a16:colId xmlns:a16="http://schemas.microsoft.com/office/drawing/2014/main" val="2314837296"/>
                    </a:ext>
                  </a:extLst>
                </a:gridCol>
                <a:gridCol w="734591">
                  <a:extLst>
                    <a:ext uri="{9D8B030D-6E8A-4147-A177-3AD203B41FA5}">
                      <a16:colId xmlns:a16="http://schemas.microsoft.com/office/drawing/2014/main" val="3549770043"/>
                    </a:ext>
                  </a:extLst>
                </a:gridCol>
                <a:gridCol w="734591">
                  <a:extLst>
                    <a:ext uri="{9D8B030D-6E8A-4147-A177-3AD203B41FA5}">
                      <a16:colId xmlns:a16="http://schemas.microsoft.com/office/drawing/2014/main" val="815129969"/>
                    </a:ext>
                  </a:extLst>
                </a:gridCol>
              </a:tblGrid>
              <a:tr h="296900"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23583"/>
                  </a:ext>
                </a:extLst>
              </a:tr>
              <a:tr h="296900">
                <a:tc>
                  <a:txBody>
                    <a:bodyPr/>
                    <a:lstStyle/>
                    <a:p>
                      <a:r>
                        <a:rPr lang="en-US" dirty="0"/>
                        <a:t>Yule (</a:t>
                      </a:r>
                      <a:r>
                        <a:rPr lang="en-US" dirty="0" err="1"/>
                        <a:t>yu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15508"/>
                  </a:ext>
                </a:extLst>
              </a:tr>
              <a:tr h="296900">
                <a:tc>
                  <a:txBody>
                    <a:bodyPr/>
                    <a:lstStyle/>
                    <a:p>
                      <a:r>
                        <a:rPr lang="en-US" dirty="0"/>
                        <a:t>PDA (</a:t>
                      </a:r>
                      <a:r>
                        <a:rPr lang="en-US" dirty="0" err="1"/>
                        <a:t>pda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45441"/>
                  </a:ext>
                </a:extLst>
              </a:tr>
              <a:tr h="296900">
                <a:tc>
                  <a:txBody>
                    <a:bodyPr/>
                    <a:lstStyle/>
                    <a:p>
                      <a:r>
                        <a:rPr lang="en-US" dirty="0" err="1"/>
                        <a:t>TreeSim</a:t>
                      </a:r>
                      <a:r>
                        <a:rPr lang="en-US" dirty="0"/>
                        <a:t> (oh)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15667"/>
                  </a:ext>
                </a:extLst>
              </a:tr>
              <a:tr h="296900">
                <a:tc>
                  <a:txBody>
                    <a:bodyPr/>
                    <a:lstStyle/>
                    <a:p>
                      <a:r>
                        <a:rPr lang="en-US" dirty="0"/>
                        <a:t>DAISIE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ve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93694"/>
                  </a:ext>
                </a:extLst>
              </a:tr>
              <a:tr h="296900">
                <a:tc>
                  <a:txBody>
                    <a:bodyPr/>
                    <a:lstStyle/>
                    <a:p>
                      <a:r>
                        <a:rPr lang="en-US" dirty="0"/>
                        <a:t>Hurlbert-Stegen (</a:t>
                      </a:r>
                      <a:r>
                        <a:rPr lang="en-US" dirty="0" err="1"/>
                        <a:t>hs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046206"/>
                  </a:ext>
                </a:extLst>
              </a:tr>
              <a:tr h="296900">
                <a:tc>
                  <a:txBody>
                    <a:bodyPr/>
                    <a:lstStyle/>
                    <a:p>
                      <a:r>
                        <a:rPr lang="en-US" dirty="0"/>
                        <a:t>Pontarp (</a:t>
                      </a:r>
                      <a:r>
                        <a:rPr lang="en-US" dirty="0" err="1"/>
                        <a:t>pontarp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99277"/>
                  </a:ext>
                </a:extLst>
              </a:tr>
              <a:tr h="296900">
                <a:tc>
                  <a:txBody>
                    <a:bodyPr/>
                    <a:lstStyle/>
                    <a:p>
                      <a:r>
                        <a:rPr lang="en-US" dirty="0"/>
                        <a:t>Hartig (</a:t>
                      </a:r>
                      <a:r>
                        <a:rPr lang="en-US" dirty="0" err="1"/>
                        <a:t>fh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57538"/>
                  </a:ext>
                </a:extLst>
              </a:tr>
              <a:tr h="296900">
                <a:tc>
                  <a:txBody>
                    <a:bodyPr/>
                    <a:lstStyle/>
                    <a:p>
                      <a:r>
                        <a:rPr lang="en-US" dirty="0"/>
                        <a:t>Coelho et al. (</a:t>
                      </a:r>
                      <a:r>
                        <a:rPr lang="en-US" dirty="0" err="1"/>
                        <a:t>mt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771622"/>
                  </a:ext>
                </a:extLst>
              </a:tr>
              <a:tr h="296900">
                <a:tc>
                  <a:txBody>
                    <a:bodyPr/>
                    <a:lstStyle/>
                    <a:p>
                      <a:r>
                        <a:rPr lang="en-US" dirty="0" err="1"/>
                        <a:t>Leprieur</a:t>
                      </a:r>
                      <a:r>
                        <a:rPr lang="en-US" dirty="0"/>
                        <a:t> et al. (split)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569547"/>
                  </a:ext>
                </a:extLst>
              </a:tr>
              <a:tr h="296900">
                <a:tc>
                  <a:txBody>
                    <a:bodyPr/>
                    <a:lstStyle/>
                    <a:p>
                      <a:r>
                        <a:rPr lang="en-US" dirty="0"/>
                        <a:t>Rangel (</a:t>
                      </a:r>
                      <a:r>
                        <a:rPr lang="en-US" dirty="0" err="1"/>
                        <a:t>ra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59355"/>
                  </a:ext>
                </a:extLst>
              </a:tr>
              <a:tr h="296900">
                <a:tc>
                  <a:txBody>
                    <a:bodyPr/>
                    <a:lstStyle/>
                    <a:p>
                      <a:r>
                        <a:rPr lang="en-US" dirty="0"/>
                        <a:t>gen3sis (</a:t>
                      </a:r>
                      <a:r>
                        <a:rPr lang="en-US" dirty="0" err="1"/>
                        <a:t>ga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24614"/>
                  </a:ext>
                </a:extLst>
              </a:tr>
              <a:tr h="296900">
                <a:tc>
                  <a:txBody>
                    <a:bodyPr/>
                    <a:lstStyle/>
                    <a:p>
                      <a:r>
                        <a:rPr lang="en-US" dirty="0"/>
                        <a:t>Xu-Etienne (</a:t>
                      </a:r>
                      <a:r>
                        <a:rPr lang="en-US" dirty="0" err="1"/>
                        <a:t>xe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9305"/>
                  </a:ext>
                </a:extLst>
              </a:tr>
              <a:tr h="296900">
                <a:tc>
                  <a:txBody>
                    <a:bodyPr/>
                    <a:lstStyle/>
                    <a:p>
                      <a:r>
                        <a:rPr lang="en-US" dirty="0"/>
                        <a:t>Cabral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4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91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6725D19B-4478-491B-9CE4-47EFCAB985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025" y="0"/>
            <a:ext cx="8502650" cy="6858000"/>
            <a:chOff x="1162" y="0"/>
            <a:chExt cx="5356" cy="4320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1B054E2B-6886-4946-B6A6-A4665CC1420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62" y="0"/>
              <a:ext cx="535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CD55BF8C-1341-446E-95EF-1500B65E5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" y="0"/>
              <a:ext cx="5362" cy="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10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6725D19B-4478-491B-9CE4-47EFCAB985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025" y="0"/>
            <a:ext cx="8502650" cy="6858000"/>
            <a:chOff x="1162" y="0"/>
            <a:chExt cx="5356" cy="4320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1B054E2B-6886-4946-B6A6-A4665CC1420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62" y="0"/>
              <a:ext cx="535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CD55BF8C-1341-446E-95EF-1500B65E5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" y="0"/>
              <a:ext cx="5362" cy="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4ED58935-7530-4B8A-B201-F26B9A66FFF3}"/>
              </a:ext>
            </a:extLst>
          </p:cNvPr>
          <p:cNvSpPr/>
          <p:nvPr/>
        </p:nvSpPr>
        <p:spPr>
          <a:xfrm>
            <a:off x="523875" y="1695450"/>
            <a:ext cx="695325" cy="32385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6A27AA-1983-4D7A-8444-FC87FE5333F3}"/>
              </a:ext>
            </a:extLst>
          </p:cNvPr>
          <p:cNvSpPr/>
          <p:nvPr/>
        </p:nvSpPr>
        <p:spPr>
          <a:xfrm>
            <a:off x="7153275" y="1771650"/>
            <a:ext cx="695325" cy="1504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160233-1271-4CA8-B26E-7A27B85A3695}"/>
              </a:ext>
            </a:extLst>
          </p:cNvPr>
          <p:cNvSpPr/>
          <p:nvPr/>
        </p:nvSpPr>
        <p:spPr>
          <a:xfrm>
            <a:off x="2743200" y="1771650"/>
            <a:ext cx="695325" cy="1504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F5CE52-DE74-4FDE-99AF-0A388711EC3E}"/>
              </a:ext>
            </a:extLst>
          </p:cNvPr>
          <p:cNvSpPr txBox="1"/>
          <p:nvPr/>
        </p:nvSpPr>
        <p:spPr>
          <a:xfrm>
            <a:off x="9036050" y="407727"/>
            <a:ext cx="28765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Several tree metrics show a consistent association with </a:t>
            </a: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dispersal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endParaRPr lang="en-US" sz="2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758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188B8FC7-8982-4CDD-9D6D-31BA2415839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438" y="0"/>
            <a:ext cx="8562975" cy="6858000"/>
            <a:chOff x="1143" y="0"/>
            <a:chExt cx="5394" cy="4320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3A1D2634-A8CB-4B44-82B7-FFA4E8E29A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43" y="0"/>
              <a:ext cx="5394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3" name="Picture 5">
              <a:extLst>
                <a:ext uri="{FF2B5EF4-FFF2-40B4-BE49-F238E27FC236}">
                  <a16:creationId xmlns:a16="http://schemas.microsoft.com/office/drawing/2014/main" id="{963CB5C8-B730-4B2B-A22B-92AA68D10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0"/>
              <a:ext cx="5400" cy="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D11A56-8217-4ED1-BEE8-002BCF111452}"/>
              </a:ext>
            </a:extLst>
          </p:cNvPr>
          <p:cNvSpPr txBox="1"/>
          <p:nvPr/>
        </p:nvSpPr>
        <p:spPr>
          <a:xfrm>
            <a:off x="9036050" y="407727"/>
            <a:ext cx="287655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Several tree metrics show a consistent association with </a:t>
            </a: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mutation/speciation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</a:p>
          <a:p>
            <a:endParaRPr lang="en-US" sz="2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but certain models are sometimes </a:t>
            </a: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outliers</a:t>
            </a:r>
          </a:p>
          <a:p>
            <a:endParaRPr lang="en-US" sz="2400" b="1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(e.g. Cabral or </a:t>
            </a:r>
            <a:r>
              <a:rPr lang="en-US" sz="2400" dirty="0" err="1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hs.N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here)</a:t>
            </a:r>
          </a:p>
          <a:p>
            <a:endParaRPr lang="en-US" sz="2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10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AA7A6650-5027-41FF-A49A-A3184A3A89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900" y="0"/>
            <a:ext cx="8528050" cy="6858000"/>
            <a:chOff x="1154" y="0"/>
            <a:chExt cx="5372" cy="4320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F096AA01-22F2-4CB6-A041-E2C342FF53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54" y="0"/>
              <a:ext cx="537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1541C644-4336-4042-8013-69589BCB0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" y="0"/>
              <a:ext cx="5378" cy="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CB51C47-9430-422A-A5C4-C08602070D90}"/>
              </a:ext>
            </a:extLst>
          </p:cNvPr>
          <p:cNvSpPr txBox="1"/>
          <p:nvPr/>
        </p:nvSpPr>
        <p:spPr>
          <a:xfrm>
            <a:off x="9036050" y="407727"/>
            <a:ext cx="28765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Some processes seem to result in larger absolute correlations than others</a:t>
            </a:r>
          </a:p>
          <a:p>
            <a:endParaRPr lang="en-US" sz="2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(but small sample size)</a:t>
            </a:r>
          </a:p>
          <a:p>
            <a:endParaRPr lang="en-US" sz="2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1150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AA7A6650-5027-41FF-A49A-A3184A3A89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900" y="0"/>
            <a:ext cx="8528050" cy="6858000"/>
            <a:chOff x="1154" y="0"/>
            <a:chExt cx="5372" cy="4320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F096AA01-22F2-4CB6-A041-E2C342FF53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54" y="0"/>
              <a:ext cx="537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1541C644-4336-4042-8013-69589BCB0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" y="0"/>
              <a:ext cx="5378" cy="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CB51C47-9430-422A-A5C4-C08602070D90}"/>
              </a:ext>
            </a:extLst>
          </p:cNvPr>
          <p:cNvSpPr txBox="1"/>
          <p:nvPr/>
        </p:nvSpPr>
        <p:spPr>
          <a:xfrm>
            <a:off x="9036050" y="407727"/>
            <a:ext cx="28765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Some processes seem to result in larger absolute correlations than others</a:t>
            </a:r>
          </a:p>
          <a:p>
            <a:endParaRPr lang="en-US" sz="2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(but small sample size)</a:t>
            </a:r>
          </a:p>
          <a:p>
            <a:endParaRPr lang="en-US" sz="2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Also, note clearly different implementations of the “process”</a:t>
            </a:r>
          </a:p>
          <a:p>
            <a:endParaRPr lang="en-US" sz="2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14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9E79DF3D-02D9-461F-8822-24FDFE6373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313" y="0"/>
            <a:ext cx="10179050" cy="6867525"/>
            <a:chOff x="61" y="0"/>
            <a:chExt cx="6412" cy="4326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45996F8D-FB92-4238-B609-C620B6EC816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07" y="0"/>
              <a:ext cx="526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id="{2EDCC7A9-3388-4799-A7C5-A8B4DAF13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" y="0"/>
              <a:ext cx="5272" cy="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4D4F87-2BCC-4640-96B9-DCC8DEF166D1}"/>
              </a:ext>
            </a:extLst>
          </p:cNvPr>
          <p:cNvSpPr txBox="1"/>
          <p:nvPr/>
        </p:nvSpPr>
        <p:spPr>
          <a:xfrm>
            <a:off x="9036050" y="407727"/>
            <a:ext cx="28765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Some processes seem to result in </a:t>
            </a: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weak correlations</a:t>
            </a:r>
          </a:p>
          <a:p>
            <a:endParaRPr lang="en-US" sz="2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Pontarp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stands out here, and often has relatively strong correlations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947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6">
            <a:extLst>
              <a:ext uri="{FF2B5EF4-FFF2-40B4-BE49-F238E27FC236}">
                <a16:creationId xmlns:a16="http://schemas.microsoft.com/office/drawing/2014/main" id="{4ECC6686-0257-4002-BB18-4C47F908D8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460" y="1089395"/>
            <a:ext cx="4217988" cy="5606679"/>
            <a:chOff x="2215" y="0"/>
            <a:chExt cx="3250" cy="4320"/>
          </a:xfrm>
        </p:grpSpPr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BCF6C1D2-41A0-4852-A998-80BF3BD305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15" y="0"/>
              <a:ext cx="32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37" name="Picture 17">
              <a:extLst>
                <a:ext uri="{FF2B5EF4-FFF2-40B4-BE49-F238E27FC236}">
                  <a16:creationId xmlns:a16="http://schemas.microsoft.com/office/drawing/2014/main" id="{B7351780-3602-4547-B364-AA25A2897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5" y="0"/>
              <a:ext cx="3255" cy="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ight Brace 8">
            <a:extLst>
              <a:ext uri="{FF2B5EF4-FFF2-40B4-BE49-F238E27FC236}">
                <a16:creationId xmlns:a16="http://schemas.microsoft.com/office/drawing/2014/main" id="{3C4F7C0E-38D4-43AB-B140-5787D5F02A43}"/>
              </a:ext>
            </a:extLst>
          </p:cNvPr>
          <p:cNvSpPr/>
          <p:nvPr/>
        </p:nvSpPr>
        <p:spPr>
          <a:xfrm>
            <a:off x="4143009" y="1766987"/>
            <a:ext cx="390525" cy="2009775"/>
          </a:xfrm>
          <a:prstGeom prst="rightBrace">
            <a:avLst>
              <a:gd name="adj1" fmla="val 327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3215D5-7FD2-4012-BD84-D8760CCF603B}"/>
              </a:ext>
            </a:extLst>
          </p:cNvPr>
          <p:cNvSpPr txBox="1"/>
          <p:nvPr/>
        </p:nvSpPr>
        <p:spPr>
          <a:xfrm>
            <a:off x="4657725" y="2179377"/>
            <a:ext cx="28765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Some processes seem to result in </a:t>
            </a: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weak correlations</a:t>
            </a:r>
          </a:p>
          <a:p>
            <a:endParaRPr lang="en-US" sz="2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Pontarp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stands out here, and often has relatively strong correlations </a:t>
            </a:r>
          </a:p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3E47F8-0977-41E3-B6B5-26F0BD4613A7}"/>
              </a:ext>
            </a:extLst>
          </p:cNvPr>
          <p:cNvSpPr txBox="1"/>
          <p:nvPr/>
        </p:nvSpPr>
        <p:spPr>
          <a:xfrm>
            <a:off x="1162050" y="174688"/>
            <a:ext cx="2876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By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9299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>
            <a:extLst>
              <a:ext uri="{FF2B5EF4-FFF2-40B4-BE49-F238E27FC236}">
                <a16:creationId xmlns:a16="http://schemas.microsoft.com/office/drawing/2014/main" id="{20D54405-765F-4B0E-A93A-D9D7F7EECB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26608" y="933651"/>
            <a:ext cx="4335156" cy="5762423"/>
            <a:chOff x="2215" y="0"/>
            <a:chExt cx="3250" cy="4320"/>
          </a:xfrm>
        </p:grpSpPr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F27E9A09-B8F7-4CB7-A473-2668E9A2BDA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15" y="0"/>
              <a:ext cx="32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33" name="Picture 13">
              <a:extLst>
                <a:ext uri="{FF2B5EF4-FFF2-40B4-BE49-F238E27FC236}">
                  <a16:creationId xmlns:a16="http://schemas.microsoft.com/office/drawing/2014/main" id="{99295E30-E278-45AB-9FAC-FBDC3374EC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5" y="0"/>
              <a:ext cx="3255" cy="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id="{4ECC6686-0257-4002-BB18-4C47F908D8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460" y="1089395"/>
            <a:ext cx="4217988" cy="5606679"/>
            <a:chOff x="2215" y="0"/>
            <a:chExt cx="3250" cy="4320"/>
          </a:xfrm>
        </p:grpSpPr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BCF6C1D2-41A0-4852-A998-80BF3BD305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15" y="0"/>
              <a:ext cx="32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37" name="Picture 17">
              <a:extLst>
                <a:ext uri="{FF2B5EF4-FFF2-40B4-BE49-F238E27FC236}">
                  <a16:creationId xmlns:a16="http://schemas.microsoft.com/office/drawing/2014/main" id="{B7351780-3602-4547-B364-AA25A2897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5" y="0"/>
              <a:ext cx="3255" cy="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ight Brace 8">
            <a:extLst>
              <a:ext uri="{FF2B5EF4-FFF2-40B4-BE49-F238E27FC236}">
                <a16:creationId xmlns:a16="http://schemas.microsoft.com/office/drawing/2014/main" id="{3C4F7C0E-38D4-43AB-B140-5787D5F02A43}"/>
              </a:ext>
            </a:extLst>
          </p:cNvPr>
          <p:cNvSpPr/>
          <p:nvPr/>
        </p:nvSpPr>
        <p:spPr>
          <a:xfrm>
            <a:off x="4143009" y="1766987"/>
            <a:ext cx="390525" cy="2009775"/>
          </a:xfrm>
          <a:prstGeom prst="rightBrace">
            <a:avLst>
              <a:gd name="adj1" fmla="val 327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3215D5-7FD2-4012-BD84-D8760CCF603B}"/>
              </a:ext>
            </a:extLst>
          </p:cNvPr>
          <p:cNvSpPr txBox="1"/>
          <p:nvPr/>
        </p:nvSpPr>
        <p:spPr>
          <a:xfrm>
            <a:off x="4657725" y="2179377"/>
            <a:ext cx="28765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Some processes seem to result in </a:t>
            </a: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weak correlations</a:t>
            </a:r>
          </a:p>
          <a:p>
            <a:endParaRPr lang="en-US" sz="2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Pontarp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stands out here, and often has relatively strong correlations </a:t>
            </a:r>
          </a:p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3E47F8-0977-41E3-B6B5-26F0BD4613A7}"/>
              </a:ext>
            </a:extLst>
          </p:cNvPr>
          <p:cNvSpPr txBox="1"/>
          <p:nvPr/>
        </p:nvSpPr>
        <p:spPr>
          <a:xfrm>
            <a:off x="1162050" y="174688"/>
            <a:ext cx="2876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By Model</a:t>
            </a:r>
            <a:endParaRPr 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B3FB1-959D-4C9C-9AA3-833A61536F17}"/>
              </a:ext>
            </a:extLst>
          </p:cNvPr>
          <p:cNvSpPr txBox="1"/>
          <p:nvPr/>
        </p:nvSpPr>
        <p:spPr>
          <a:xfrm>
            <a:off x="8077200" y="174688"/>
            <a:ext cx="3533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By Experiment</a:t>
            </a:r>
            <a:endParaRPr lang="en-US" sz="36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8C927D6-AE0D-45B6-A11F-05517636B4EE}"/>
              </a:ext>
            </a:extLst>
          </p:cNvPr>
          <p:cNvSpPr/>
          <p:nvPr/>
        </p:nvSpPr>
        <p:spPr>
          <a:xfrm flipH="1">
            <a:off x="7428011" y="4272062"/>
            <a:ext cx="390525" cy="2009775"/>
          </a:xfrm>
          <a:prstGeom prst="rightBrace">
            <a:avLst>
              <a:gd name="adj1" fmla="val 32723"/>
              <a:gd name="adj2" fmla="val 7701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7B4CE-D352-474B-9437-6E329BF2ED69}"/>
              </a:ext>
            </a:extLst>
          </p:cNvPr>
          <p:cNvSpPr txBox="1"/>
          <p:nvPr/>
        </p:nvSpPr>
        <p:spPr>
          <a:xfrm>
            <a:off x="4565393" y="5508850"/>
            <a:ext cx="3291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Mutation/speciation and competition result in stronger </a:t>
            </a:r>
            <a:r>
              <a:rPr lang="en-US" sz="2400" dirty="0" err="1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corrs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6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http://img1.123freevectors.com/wp-content/uploads/animals_big/066_free-vector-birds-pack.png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1070043" y="139938"/>
            <a:ext cx="9899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Moving forward</a:t>
            </a:r>
            <a:endParaRPr lang="en-US" sz="32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839" y="977506"/>
            <a:ext cx="115794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general search for consistency across all pattern-process linkages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 can models tell / not tell us about these processes?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Adding models to the experiment (e.g. gen3sis, </a:t>
            </a:r>
            <a:r>
              <a:rPr lang="en-US" sz="2000" dirty="0" err="1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rangel</a:t>
            </a:r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coelho</a:t>
            </a:r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…)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Clarifying / classifying interpretation of parameters relative to the experiment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“time” – so far only Cabral has run, but this should be possible for all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3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http://img1.123freevectors.com/wp-content/uploads/animals_big/066_free-vector-birds-pack.png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1070043" y="139938"/>
            <a:ext cx="9899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Motivation</a:t>
            </a:r>
            <a:endParaRPr lang="en-US" sz="32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832" y="1138988"/>
            <a:ext cx="111893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Simulation models produce patterns expected under a given set of rules, processes, and constraints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Models vary in complexity (designed for different purposes):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Statistical  vs  Conceptual  vs  </a:t>
            </a:r>
            <a:r>
              <a:rPr lang="en-US" sz="2800" dirty="0" err="1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Realistical</a:t>
            </a: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same process could be implemented in many different ways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1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http://img1.123freevectors.com/wp-content/uploads/animals_big/066_free-vector-birds-pack.png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1070043" y="139938"/>
            <a:ext cx="9899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Moving forward</a:t>
            </a:r>
            <a:endParaRPr lang="en-US" sz="32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839" y="977506"/>
            <a:ext cx="11579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general search for consistency across all pattern-process linkages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 can models tell / not tell us about these processes?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Adding models to the experiment (e.g. gen3sis, </a:t>
            </a:r>
            <a:r>
              <a:rPr lang="en-US" sz="2000" dirty="0" err="1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rangel</a:t>
            </a:r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coelho</a:t>
            </a:r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…)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Clarifying / classifying interpretation of parameters relative to the experiment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“time” – so far only Cabral has run, but this should be possible for all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Can we infer the strength of a process from tree shape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discriminant / classification analysis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within and across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(despite incomplete model-experiment combinations)</a:t>
            </a: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93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500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57" y="119314"/>
            <a:ext cx="5511967" cy="3312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5" y="63169"/>
            <a:ext cx="5560916" cy="3329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91" y="3597194"/>
            <a:ext cx="5402230" cy="3260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0378" y="11931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42421" y="171008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Diversity dependence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7874" y="3597194"/>
            <a:ext cx="20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Allopatric speciation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231" y="3597194"/>
            <a:ext cx="5655422" cy="30266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03943" y="3693446"/>
            <a:ext cx="2597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mutation speciation</a:t>
            </a:r>
          </a:p>
        </p:txBody>
      </p:sp>
    </p:spTree>
    <p:extLst>
      <p:ext uri="{BB962C8B-B14F-4D97-AF65-F5344CB8AC3E}">
        <p14:creationId xmlns:p14="http://schemas.microsoft.com/office/powerpoint/2010/main" val="131129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http://img1.123freevectors.com/wp-content/uploads/animals_big/066_free-vector-birds-pack.png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1070043" y="139938"/>
            <a:ext cx="9899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Motivation</a:t>
            </a:r>
            <a:endParaRPr lang="en-US" sz="32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832" y="1138988"/>
            <a:ext cx="111893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Simulation models produce patterns expected under a given set of rules, processes, and constraints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Models vary in complexity (designed for different purposes):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Statistical  vs  Conceptual  vs  </a:t>
            </a:r>
            <a:r>
              <a:rPr lang="en-US" sz="2800" dirty="0" err="1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Realistical</a:t>
            </a: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same process could be implemented in many different ways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GENERAL QUESTION</a:t>
            </a:r>
          </a:p>
          <a:p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How dependent is the perceived link between pattern and process on   the model </a:t>
            </a:r>
            <a:r>
              <a:rPr lang="en-US" sz="28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implementation choices </a:t>
            </a:r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 a given process?</a:t>
            </a:r>
          </a:p>
        </p:txBody>
      </p:sp>
    </p:spTree>
    <p:extLst>
      <p:ext uri="{BB962C8B-B14F-4D97-AF65-F5344CB8AC3E}">
        <p14:creationId xmlns:p14="http://schemas.microsoft.com/office/powerpoint/2010/main" val="106202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http://img1.123freevectors.com/wp-content/uploads/animals_big/066_free-vector-birds-pack.png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1070043" y="139938"/>
            <a:ext cx="9899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Research Questions</a:t>
            </a:r>
            <a:endParaRPr lang="en-US" sz="32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411" y="1034714"/>
            <a:ext cx="113738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PATTERNS</a:t>
            </a:r>
          </a:p>
          <a:p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Phylogenetic trees, metrics of tree shape </a:t>
            </a:r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Louca</a:t>
            </a:r>
            <a:r>
              <a:rPr lang="en-US" sz="20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&amp; Pennell 2020 highlight challenge)</a:t>
            </a:r>
          </a:p>
          <a:p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QUESTION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Are there any process-pattern linkages that are robust to details of model implementation?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Which process-pattern linkages are most sensitive to implementation?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can we infer the strength of a process from tree shape</a:t>
            </a:r>
          </a:p>
          <a:p>
            <a:pPr marL="1257300" lvl="2" indent="-342900">
              <a:buFontTx/>
              <a:buChar char="-"/>
            </a:pPr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discriminant / classification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31842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http://img1.123freevectors.com/wp-content/uploads/animals_big/066_free-vector-birds-pack.png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1070043" y="139938"/>
            <a:ext cx="9899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Research Questions</a:t>
            </a:r>
            <a:endParaRPr lang="en-US" sz="32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325" y="977506"/>
            <a:ext cx="1159693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Are there any process-pattern linkages that are robust to details of model implementation?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u="sng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Experimental design</a:t>
            </a:r>
          </a:p>
          <a:p>
            <a:pPr marL="742950" lvl="1" indent="-285750">
              <a:buAutoNum type="arabicParenR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simulation model, </a:t>
            </a: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sample uniformly 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across (“relevant”) parameter space.</a:t>
            </a:r>
          </a:p>
          <a:p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0768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http://img1.123freevectors.com/wp-content/uploads/animals_big/066_free-vector-birds-pack.png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1070043" y="139938"/>
            <a:ext cx="9899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Research Questions</a:t>
            </a:r>
            <a:endParaRPr lang="en-US" sz="32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325" y="977506"/>
            <a:ext cx="1159693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Are there any process-pattern linkages that are robust to details of model implementation?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u="sng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Experimental design</a:t>
            </a:r>
          </a:p>
          <a:p>
            <a:pPr marL="742950" lvl="1" indent="-285750">
              <a:buAutoNum type="arabicParenR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simulation model, </a:t>
            </a: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sample uniformly 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across (“relevant”) parameter space.</a:t>
            </a:r>
          </a:p>
          <a:p>
            <a:pPr marL="742950" lvl="1" indent="-285750">
              <a:buAutoNum type="arabicParenR"/>
            </a:pP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parameters 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most associated with key processes of interest: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Environmental filtering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Dispersal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Niche conservatism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Mutation/speciation rates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Competition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224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http://img1.123freevectors.com/wp-content/uploads/animals_big/066_free-vector-birds-pack.png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1070043" y="139938"/>
            <a:ext cx="9899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Research Questions</a:t>
            </a:r>
            <a:endParaRPr lang="en-US" sz="32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325" y="977506"/>
            <a:ext cx="1159693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Are there any process-pattern linkages that are robust to details of model implementation?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u="sng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Experimental design</a:t>
            </a:r>
          </a:p>
          <a:p>
            <a:pPr marL="742950" lvl="1" indent="-285750">
              <a:buAutoNum type="arabicParenR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simulation model, </a:t>
            </a: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sample uniformly 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across (“relevant”) parameter space.</a:t>
            </a:r>
          </a:p>
          <a:p>
            <a:pPr marL="742950" lvl="1" indent="-285750">
              <a:buAutoNum type="arabicParenR"/>
            </a:pP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parameters 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most associated with key processes of interest: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Environmental filtering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Dispersal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Niche conservatism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Mutation/speciation rates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Competition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D576F7-7758-4F2B-9CAA-D8819A1A6C60}"/>
              </a:ext>
            </a:extLst>
          </p:cNvPr>
          <p:cNvSpPr txBox="1"/>
          <p:nvPr/>
        </p:nvSpPr>
        <p:spPr>
          <a:xfrm>
            <a:off x="6350918" y="3731952"/>
            <a:ext cx="52886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3) </a:t>
            </a: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Confirm sign 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of parameter</a:t>
            </a:r>
          </a:p>
          <a:p>
            <a:endParaRPr lang="en-US" sz="2400" b="1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7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http://img1.123freevectors.com/wp-content/uploads/animals_big/066_free-vector-birds-pack.png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1070043" y="139938"/>
            <a:ext cx="9899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Research Questions</a:t>
            </a:r>
            <a:endParaRPr lang="en-US" sz="32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325" y="977506"/>
            <a:ext cx="1159693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Are there any process-pattern linkages that are robust to details of model implementation?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u="sng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Experimental design</a:t>
            </a:r>
          </a:p>
          <a:p>
            <a:pPr marL="742950" lvl="1" indent="-285750">
              <a:buAutoNum type="arabicParenR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simulation model, </a:t>
            </a: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sample uniformly 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across (“relevant”) parameter space.</a:t>
            </a:r>
          </a:p>
          <a:p>
            <a:pPr marL="742950" lvl="1" indent="-285750">
              <a:buAutoNum type="arabicParenR"/>
            </a:pP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parameters 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most associated with key processes of interest: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Environmental filtering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Dispersal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Niche conservatism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Mutation/speciation rates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Competition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D576F7-7758-4F2B-9CAA-D8819A1A6C60}"/>
              </a:ext>
            </a:extLst>
          </p:cNvPr>
          <p:cNvSpPr txBox="1"/>
          <p:nvPr/>
        </p:nvSpPr>
        <p:spPr>
          <a:xfrm>
            <a:off x="6350918" y="3731952"/>
            <a:ext cx="5288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3) </a:t>
            </a: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Confirm sign 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of parameter</a:t>
            </a:r>
          </a:p>
          <a:p>
            <a:endParaRPr lang="en-US" sz="2400" b="1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4) </a:t>
            </a: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Calculate metrics 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of tree shape</a:t>
            </a:r>
          </a:p>
        </p:txBody>
      </p:sp>
    </p:spTree>
    <p:extLst>
      <p:ext uri="{BB962C8B-B14F-4D97-AF65-F5344CB8AC3E}">
        <p14:creationId xmlns:p14="http://schemas.microsoft.com/office/powerpoint/2010/main" val="379191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http://img1.123freevectors.com/wp-content/uploads/animals_big/066_free-vector-birds-pack.png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1070043" y="139938"/>
            <a:ext cx="9899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Research Questions</a:t>
            </a:r>
            <a:endParaRPr lang="en-US" sz="32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325" y="977506"/>
            <a:ext cx="1159693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Are there any process-pattern linkages that are robust to details of model implementation?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u="sng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Experimental design</a:t>
            </a:r>
          </a:p>
          <a:p>
            <a:pPr marL="742950" lvl="1" indent="-285750">
              <a:buAutoNum type="arabicParenR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simulation model, </a:t>
            </a: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sample uniformly 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across (“relevant”) parameter space.</a:t>
            </a:r>
          </a:p>
          <a:p>
            <a:pPr marL="742950" lvl="1" indent="-285750">
              <a:buAutoNum type="arabicParenR"/>
            </a:pP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parameters 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most associated with key processes of interest: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Environmental filtering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Dispersal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Niche conservatism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Mutation/speciation rates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Competition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  <a:endParaRPr lang="en-US" sz="28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D576F7-7758-4F2B-9CAA-D8819A1A6C60}"/>
              </a:ext>
            </a:extLst>
          </p:cNvPr>
          <p:cNvSpPr txBox="1"/>
          <p:nvPr/>
        </p:nvSpPr>
        <p:spPr>
          <a:xfrm>
            <a:off x="6350918" y="3731952"/>
            <a:ext cx="52886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3) </a:t>
            </a: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Confirm sign 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of parameter</a:t>
            </a:r>
          </a:p>
          <a:p>
            <a:endParaRPr lang="en-US" sz="2400" b="1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4) </a:t>
            </a: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Calculate metrics 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of tree shape</a:t>
            </a:r>
          </a:p>
          <a:p>
            <a:endParaRPr lang="en-US" sz="2400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/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5) </a:t>
            </a:r>
            <a:r>
              <a:rPr lang="en-US" sz="2400" b="1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Correlation coefficient </a:t>
            </a:r>
            <a:r>
              <a:rPr lang="en-US" sz="2400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summarizes association between model parameters and tree metrics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160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25163</TotalTime>
  <Words>908</Words>
  <Application>Microsoft Office PowerPoint</Application>
  <PresentationFormat>Widescreen</PresentationFormat>
  <Paragraphs>225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hurlbert</dc:creator>
  <cp:lastModifiedBy>Hurlbert, Allen Hartley</cp:lastModifiedBy>
  <cp:revision>187</cp:revision>
  <dcterms:created xsi:type="dcterms:W3CDTF">2019-03-04T01:49:58Z</dcterms:created>
  <dcterms:modified xsi:type="dcterms:W3CDTF">2020-10-26T12:53:16Z</dcterms:modified>
</cp:coreProperties>
</file>