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A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0"/>
    <p:restoredTop sz="94663"/>
  </p:normalViewPr>
  <p:slideViewPr>
    <p:cSldViewPr snapToGrid="0" snapToObjects="1">
      <p:cViewPr varScale="1">
        <p:scale>
          <a:sx n="116" d="100"/>
          <a:sy n="116" d="100"/>
        </p:scale>
        <p:origin x="1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FF244-CC1A-FE42-A138-D1E795E5B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8F0C066-DB04-6C49-B66C-673909D9A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A925D8-F38D-F447-9A7C-C3AF52C4EB84}"/>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1B1235A7-CA01-6448-BB73-2F687267F2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64B064-0118-A44F-912F-C9222308A305}"/>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164231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6240F4-BD65-DC49-A16F-55C9E5F71BE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490A1B-1B99-644B-9B86-A1EBE7C9D4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3C3475-CCF6-3347-940E-0EC7A71582D9}"/>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60871610-7642-E847-B70E-976A200320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66B0DA-DE5C-F142-A531-938313C86E28}"/>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371727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7438EE6-7184-9D49-900C-A6A43E0569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5A7386-9B4A-E349-B326-2674F966A02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9E8053-C803-D841-A9B0-1906521DA362}"/>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22E8E918-8C89-D049-BD2E-FCC35095B0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31DF44-BA49-964C-BC92-4E28AD8C4486}"/>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1400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BAE0F-35FB-994E-A6A7-7A38749AF5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792239-ED7D-1F49-AD56-FF0A168BA0E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18B50B-2529-2748-BE63-2E35886BEFEE}"/>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C15818FF-4368-3A4E-94CA-DAB700C0AF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F564F1-D794-574C-A009-44D40152C6B5}"/>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187788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56345-FAEF-7E45-9538-CEF9FC5EED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B965AD-FA62-9C42-8F3F-30680DAA6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2C1D74B-A15A-CC46-A904-6EA5F68DAEF7}"/>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324741E6-9902-0D43-99CC-B3F26C1737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3CF1BA-C7CC-5140-941D-390EAA720CCE}"/>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41475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E384D-CF04-9F48-998C-4C1D3CD78D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1A23E6-F92D-AF48-8997-7A99BC5021A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03C0B1-031E-F146-9A56-CF310D708A9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C8F90E8-773E-3C46-9068-AD24D9265D73}"/>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6" name="フッター プレースホルダー 5">
            <a:extLst>
              <a:ext uri="{FF2B5EF4-FFF2-40B4-BE49-F238E27FC236}">
                <a16:creationId xmlns:a16="http://schemas.microsoft.com/office/drawing/2014/main" id="{86350904-4D84-7147-8813-C7E6D17FDA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0D17BC-0744-9C4E-AD7B-9C2AC0E0E9AA}"/>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190956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ED684-CBC3-0F44-BFE1-D6DEB63DC0A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DA2DC4-5EB5-3543-9B48-BC7059B964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EBF1FA3-2EF2-F74B-8130-651F8EA8B3E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B539934-6E6B-5040-A536-E5808FDF9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6850B16-0076-FC4E-9D86-9499EFAE5F3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06C72A3-A45C-6D47-A897-B55C9B7F9487}"/>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8" name="フッター プレースホルダー 7">
            <a:extLst>
              <a:ext uri="{FF2B5EF4-FFF2-40B4-BE49-F238E27FC236}">
                <a16:creationId xmlns:a16="http://schemas.microsoft.com/office/drawing/2014/main" id="{3B9994F4-95DA-8643-906E-CDE29CDB364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61E42C9-1098-F04F-BC6D-7DDDE0F652FD}"/>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89498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11832-C3D6-8648-89B7-18DE5B9296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64A0AF1-BB61-8E45-BE7F-BA9613395885}"/>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4" name="フッター プレースホルダー 3">
            <a:extLst>
              <a:ext uri="{FF2B5EF4-FFF2-40B4-BE49-F238E27FC236}">
                <a16:creationId xmlns:a16="http://schemas.microsoft.com/office/drawing/2014/main" id="{CA283EE0-40B1-764A-B4AA-A6366114B11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FE7BEB8-6DED-0D49-89C8-B9E8490A7B31}"/>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255214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38C44AC-069B-4A4F-AC47-368BB93585BD}"/>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3" name="フッター プレースホルダー 2">
            <a:extLst>
              <a:ext uri="{FF2B5EF4-FFF2-40B4-BE49-F238E27FC236}">
                <a16:creationId xmlns:a16="http://schemas.microsoft.com/office/drawing/2014/main" id="{48D98065-3091-0E45-A79B-F86A12656C2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38BD651-715F-9347-8B1C-9192B1080890}"/>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277819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6F691-7363-C84A-92F4-C01663D729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9FBF9E-6088-A942-B853-61758D0D7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6D1FA05-1A3A-1F42-A8C3-6986961CD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8F3BAA-76D8-594F-B4D5-A82254A460DE}"/>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6" name="フッター プレースホルダー 5">
            <a:extLst>
              <a:ext uri="{FF2B5EF4-FFF2-40B4-BE49-F238E27FC236}">
                <a16:creationId xmlns:a16="http://schemas.microsoft.com/office/drawing/2014/main" id="{CEFC26B4-DF82-224B-905B-BC257FF8CC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1E2D77-FA98-B848-BB4A-74C5D822CC95}"/>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4127986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3B7099-8C02-F349-A7B5-731F335527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E170E0-E202-6F4D-9734-704CB5D40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61442C7-3556-2F4F-9C2F-D860752BA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208F38-8BD3-5D48-85C1-3B9E81BFAC47}"/>
              </a:ext>
            </a:extLst>
          </p:cNvPr>
          <p:cNvSpPr>
            <a:spLocks noGrp="1"/>
          </p:cNvSpPr>
          <p:nvPr>
            <p:ph type="dt" sz="half" idx="10"/>
          </p:nvPr>
        </p:nvSpPr>
        <p:spPr/>
        <p:txBody>
          <a:bodyPr/>
          <a:lstStyle/>
          <a:p>
            <a:fld id="{A64F8776-0E87-8C4D-8EEF-A415FF60931C}" type="datetimeFigureOut">
              <a:rPr kumimoji="1" lang="ja-JP" altLang="en-US" smtClean="0"/>
              <a:t>2019/5/4</a:t>
            </a:fld>
            <a:endParaRPr kumimoji="1" lang="ja-JP" altLang="en-US"/>
          </a:p>
        </p:txBody>
      </p:sp>
      <p:sp>
        <p:nvSpPr>
          <p:cNvPr id="6" name="フッター プレースホルダー 5">
            <a:extLst>
              <a:ext uri="{FF2B5EF4-FFF2-40B4-BE49-F238E27FC236}">
                <a16:creationId xmlns:a16="http://schemas.microsoft.com/office/drawing/2014/main" id="{896B08F8-0055-E14D-B7E4-8F1507C814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60D827-1186-B44D-B126-E5E4B3A954D2}"/>
              </a:ext>
            </a:extLst>
          </p:cNvPr>
          <p:cNvSpPr>
            <a:spLocks noGrp="1"/>
          </p:cNvSpPr>
          <p:nvPr>
            <p:ph type="sldNum" sz="quarter" idx="12"/>
          </p:nvPr>
        </p:nvSpPr>
        <p:spPr/>
        <p:txBody>
          <a:body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221464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1BD8A6A-2A7C-FC4F-BF0F-47F1BA72A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2A3BA3-D8B0-C945-B077-4CDC09BB54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D29CD9-5AD6-3046-9F5D-789789A65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F8776-0E87-8C4D-8EEF-A415FF60931C}" type="datetimeFigureOut">
              <a:rPr kumimoji="1" lang="ja-JP" altLang="en-US" smtClean="0"/>
              <a:t>2019/5/4</a:t>
            </a:fld>
            <a:endParaRPr kumimoji="1" lang="ja-JP" altLang="en-US"/>
          </a:p>
        </p:txBody>
      </p:sp>
      <p:sp>
        <p:nvSpPr>
          <p:cNvPr id="5" name="フッター プレースホルダー 4">
            <a:extLst>
              <a:ext uri="{FF2B5EF4-FFF2-40B4-BE49-F238E27FC236}">
                <a16:creationId xmlns:a16="http://schemas.microsoft.com/office/drawing/2014/main" id="{B62FE558-D5CC-8546-ABE2-31ECF48BC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8AF34E9-C8EE-9C4D-B7DD-ADFFF6639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BA8F1-1C2C-234C-BC01-A04D0339C649}" type="slidenum">
              <a:rPr kumimoji="1" lang="ja-JP" altLang="en-US" smtClean="0"/>
              <a:t>‹#›</a:t>
            </a:fld>
            <a:endParaRPr kumimoji="1" lang="ja-JP" altLang="en-US"/>
          </a:p>
        </p:txBody>
      </p:sp>
    </p:spTree>
    <p:extLst>
      <p:ext uri="{BB962C8B-B14F-4D97-AF65-F5344CB8AC3E}">
        <p14:creationId xmlns:p14="http://schemas.microsoft.com/office/powerpoint/2010/main" val="1037025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グループ化 47">
            <a:extLst>
              <a:ext uri="{FF2B5EF4-FFF2-40B4-BE49-F238E27FC236}">
                <a16:creationId xmlns:a16="http://schemas.microsoft.com/office/drawing/2014/main" id="{22E95E02-1493-AB48-BD27-3B8726577032}"/>
              </a:ext>
            </a:extLst>
          </p:cNvPr>
          <p:cNvGrpSpPr/>
          <p:nvPr/>
        </p:nvGrpSpPr>
        <p:grpSpPr>
          <a:xfrm>
            <a:off x="267288" y="144134"/>
            <a:ext cx="11661284" cy="6425479"/>
            <a:chOff x="267288" y="101930"/>
            <a:chExt cx="11661284" cy="6425479"/>
          </a:xfrm>
        </p:grpSpPr>
        <p:grpSp>
          <p:nvGrpSpPr>
            <p:cNvPr id="39" name="グループ化 38">
              <a:extLst>
                <a:ext uri="{FF2B5EF4-FFF2-40B4-BE49-F238E27FC236}">
                  <a16:creationId xmlns:a16="http://schemas.microsoft.com/office/drawing/2014/main" id="{D5EF846C-2FC7-AA41-93E5-394E3C6C432E}"/>
                </a:ext>
              </a:extLst>
            </p:cNvPr>
            <p:cNvGrpSpPr/>
            <p:nvPr/>
          </p:nvGrpSpPr>
          <p:grpSpPr>
            <a:xfrm>
              <a:off x="267288" y="522742"/>
              <a:ext cx="11661284" cy="6004667"/>
              <a:chOff x="225086" y="508675"/>
              <a:chExt cx="11661284" cy="6004667"/>
            </a:xfrm>
          </p:grpSpPr>
          <p:grpSp>
            <p:nvGrpSpPr>
              <p:cNvPr id="37" name="グループ化 36">
                <a:extLst>
                  <a:ext uri="{FF2B5EF4-FFF2-40B4-BE49-F238E27FC236}">
                    <a16:creationId xmlns:a16="http://schemas.microsoft.com/office/drawing/2014/main" id="{356857FC-E44C-6643-8701-757D4AADE343}"/>
                  </a:ext>
                </a:extLst>
              </p:cNvPr>
              <p:cNvGrpSpPr/>
              <p:nvPr/>
            </p:nvGrpSpPr>
            <p:grpSpPr>
              <a:xfrm>
                <a:off x="1067073" y="508675"/>
                <a:ext cx="10819297" cy="6004667"/>
                <a:chOff x="645042" y="733758"/>
                <a:chExt cx="10819297" cy="6004667"/>
              </a:xfrm>
            </p:grpSpPr>
            <p:sp>
              <p:nvSpPr>
                <p:cNvPr id="4" name="角丸四角形 3">
                  <a:extLst>
                    <a:ext uri="{FF2B5EF4-FFF2-40B4-BE49-F238E27FC236}">
                      <a16:creationId xmlns:a16="http://schemas.microsoft.com/office/drawing/2014/main" id="{863615E9-2BE8-BB49-8444-2D4594F65E65}"/>
                    </a:ext>
                  </a:extLst>
                </p:cNvPr>
                <p:cNvSpPr/>
                <p:nvPr/>
              </p:nvSpPr>
              <p:spPr>
                <a:xfrm>
                  <a:off x="8933791" y="1314891"/>
                  <a:ext cx="2530548" cy="39021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a:extLst>
                    <a:ext uri="{FF2B5EF4-FFF2-40B4-BE49-F238E27FC236}">
                      <a16:creationId xmlns:a16="http://schemas.microsoft.com/office/drawing/2014/main" id="{F2B5E2BB-5891-3846-99BE-80B1C2478C3F}"/>
                    </a:ext>
                  </a:extLst>
                </p:cNvPr>
                <p:cNvSpPr/>
                <p:nvPr/>
              </p:nvSpPr>
              <p:spPr>
                <a:xfrm>
                  <a:off x="3974805" y="1314891"/>
                  <a:ext cx="2530548" cy="39021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3180B4DB-EBAC-784F-A908-DD9D3E66C2E8}"/>
                    </a:ext>
                  </a:extLst>
                </p:cNvPr>
                <p:cNvSpPr/>
                <p:nvPr/>
              </p:nvSpPr>
              <p:spPr>
                <a:xfrm>
                  <a:off x="645042" y="1314892"/>
                  <a:ext cx="2530548" cy="39021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C419EE4-386D-4C40-94A7-96D2045177F0}"/>
                    </a:ext>
                  </a:extLst>
                </p:cNvPr>
                <p:cNvSpPr/>
                <p:nvPr/>
              </p:nvSpPr>
              <p:spPr>
                <a:xfrm>
                  <a:off x="645042" y="5455974"/>
                  <a:ext cx="2530548" cy="128245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a:solidFill>
                        <a:schemeClr val="tx1"/>
                      </a:solidFill>
                    </a:rPr>
                    <a:t>・</a:t>
                  </a:r>
                  <a:r>
                    <a:rPr lang="en-US" altLang="ja-JP" sz="1600" b="1" dirty="0">
                      <a:solidFill>
                        <a:schemeClr val="tx1"/>
                      </a:solidFill>
                    </a:rPr>
                    <a:t>UI</a:t>
                  </a:r>
                  <a:r>
                    <a:rPr lang="ja-JP" altLang="en-US" sz="1600" b="1">
                      <a:solidFill>
                        <a:schemeClr val="tx1"/>
                      </a:solidFill>
                    </a:rPr>
                    <a:t>の更新</a:t>
                  </a:r>
                  <a:endParaRPr lang="en-US" altLang="ja-JP" sz="1600" b="1" dirty="0">
                    <a:solidFill>
                      <a:schemeClr val="tx1"/>
                    </a:solidFill>
                  </a:endParaRPr>
                </a:p>
                <a:p>
                  <a:r>
                    <a:rPr lang="ja-JP" altLang="en-US" sz="1600">
                      <a:solidFill>
                        <a:schemeClr val="tx1"/>
                      </a:solidFill>
                    </a:rPr>
                    <a:t>・</a:t>
                  </a:r>
                  <a:r>
                    <a:rPr lang="ja-JP" altLang="en-US" sz="1600" b="1">
                      <a:solidFill>
                        <a:schemeClr val="tx1"/>
                      </a:solidFill>
                    </a:rPr>
                    <a:t>ユーザアクション検知</a:t>
                  </a:r>
                  <a:endParaRPr kumimoji="1" lang="ja-JP" altLang="en-US" sz="1600" b="1">
                    <a:solidFill>
                      <a:schemeClr val="tx1"/>
                    </a:solidFill>
                  </a:endParaRPr>
                </a:p>
              </p:txBody>
            </p:sp>
            <p:sp>
              <p:nvSpPr>
                <p:cNvPr id="12" name="円/楕円 11">
                  <a:extLst>
                    <a:ext uri="{FF2B5EF4-FFF2-40B4-BE49-F238E27FC236}">
                      <a16:creationId xmlns:a16="http://schemas.microsoft.com/office/drawing/2014/main" id="{DB27985B-0D9B-6545-9210-2B480B140BDD}"/>
                    </a:ext>
                  </a:extLst>
                </p:cNvPr>
                <p:cNvSpPr/>
                <p:nvPr/>
              </p:nvSpPr>
              <p:spPr>
                <a:xfrm>
                  <a:off x="6783572" y="2562445"/>
                  <a:ext cx="1872000" cy="18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Repository</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CA4120A2-6532-1E43-963F-563AF8F30131}"/>
                    </a:ext>
                  </a:extLst>
                </p:cNvPr>
                <p:cNvSpPr/>
                <p:nvPr/>
              </p:nvSpPr>
              <p:spPr>
                <a:xfrm>
                  <a:off x="3974805" y="5455973"/>
                  <a:ext cx="2530548" cy="128245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tx1"/>
                      </a:solidFill>
                    </a:rPr>
                    <a:t>View</a:t>
                  </a:r>
                  <a:r>
                    <a:rPr kumimoji="1" lang="ja-JP" altLang="en-US" sz="1600" b="1">
                      <a:solidFill>
                        <a:schemeClr val="tx1"/>
                      </a:solidFill>
                    </a:rPr>
                    <a:t>に表示するためのデータ処理</a:t>
                  </a:r>
                  <a:endParaRPr kumimoji="1" lang="en-US" altLang="ja-JP" sz="1600" b="1" dirty="0">
                    <a:solidFill>
                      <a:schemeClr val="tx1"/>
                    </a:solidFill>
                  </a:endParaRPr>
                </a:p>
                <a:p>
                  <a:pPr algn="ctr"/>
                  <a:r>
                    <a:rPr lang="ja-JP" altLang="en-US" sz="1600">
                      <a:solidFill>
                        <a:schemeClr val="tx1"/>
                      </a:solidFill>
                    </a:rPr>
                    <a:t>（ビジネスロジック）</a:t>
                  </a: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EAD72D95-2EED-D14A-A793-FFFC4B782E59}"/>
                    </a:ext>
                  </a:extLst>
                </p:cNvPr>
                <p:cNvSpPr/>
                <p:nvPr/>
              </p:nvSpPr>
              <p:spPr>
                <a:xfrm>
                  <a:off x="8933791" y="5455973"/>
                  <a:ext cx="2530548" cy="128245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rPr>
                    <a:t>データの管理</a:t>
                  </a:r>
                  <a:endParaRPr kumimoji="1" lang="en-US" altLang="ja-JP" sz="1600" b="1" dirty="0">
                    <a:solidFill>
                      <a:schemeClr val="tx1"/>
                    </a:solidFill>
                  </a:endParaRPr>
                </a:p>
                <a:p>
                  <a:pPr algn="ctr"/>
                  <a:r>
                    <a:rPr lang="ja-JP" altLang="en-US" sz="1600">
                      <a:solidFill>
                        <a:schemeClr val="tx1"/>
                      </a:solidFill>
                    </a:rPr>
                    <a:t>（エンティティ）</a:t>
                  </a: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14C42B9-7971-E542-B1B5-4CDC1A4CF199}"/>
                    </a:ext>
                  </a:extLst>
                </p:cNvPr>
                <p:cNvSpPr/>
                <p:nvPr/>
              </p:nvSpPr>
              <p:spPr>
                <a:xfrm>
                  <a:off x="7031727" y="4575814"/>
                  <a:ext cx="1375690" cy="64122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データの</a:t>
                  </a:r>
                  <a:endParaRPr kumimoji="1" lang="en-US" altLang="ja-JP" sz="1600" dirty="0">
                    <a:solidFill>
                      <a:schemeClr val="tx1"/>
                    </a:solidFill>
                  </a:endParaRPr>
                </a:p>
                <a:p>
                  <a:pPr algn="ctr"/>
                  <a:r>
                    <a:rPr kumimoji="1" lang="ja-JP" altLang="en-US" sz="1600">
                      <a:solidFill>
                        <a:schemeClr val="tx1"/>
                      </a:solidFill>
                    </a:rPr>
                    <a:t>取得</a:t>
                  </a:r>
                  <a:r>
                    <a:rPr kumimoji="1" lang="en-US" altLang="ja-JP" sz="1600" dirty="0">
                      <a:solidFill>
                        <a:schemeClr val="tx1"/>
                      </a:solidFill>
                    </a:rPr>
                    <a:t>/</a:t>
                  </a:r>
                  <a:r>
                    <a:rPr kumimoji="1" lang="ja-JP" altLang="en-US" sz="1600">
                      <a:solidFill>
                        <a:schemeClr val="tx1"/>
                      </a:solidFill>
                    </a:rPr>
                    <a:t>保存</a:t>
                  </a:r>
                </a:p>
              </p:txBody>
            </p:sp>
            <p:sp>
              <p:nvSpPr>
                <p:cNvPr id="16" name="テキスト ボックス 15">
                  <a:extLst>
                    <a:ext uri="{FF2B5EF4-FFF2-40B4-BE49-F238E27FC236}">
                      <a16:creationId xmlns:a16="http://schemas.microsoft.com/office/drawing/2014/main" id="{AC385E6D-48A0-A747-B1E6-2C7CEEE12C3B}"/>
                    </a:ext>
                  </a:extLst>
                </p:cNvPr>
                <p:cNvSpPr txBox="1"/>
                <p:nvPr/>
              </p:nvSpPr>
              <p:spPr>
                <a:xfrm>
                  <a:off x="1448490" y="733760"/>
                  <a:ext cx="923651" cy="461665"/>
                </a:xfrm>
                <a:prstGeom prst="rect">
                  <a:avLst/>
                </a:prstGeom>
                <a:noFill/>
              </p:spPr>
              <p:txBody>
                <a:bodyPr wrap="none" rtlCol="0">
                  <a:spAutoFit/>
                </a:bodyPr>
                <a:lstStyle/>
                <a:p>
                  <a:r>
                    <a:rPr kumimoji="1" lang="en-US" altLang="ja-JP" sz="2400" b="1" u="sng" dirty="0"/>
                    <a:t>View</a:t>
                  </a:r>
                  <a:endParaRPr kumimoji="1" lang="ja-JP" altLang="en-US" sz="2400" b="1" u="sng"/>
                </a:p>
              </p:txBody>
            </p:sp>
            <p:sp>
              <p:nvSpPr>
                <p:cNvPr id="17" name="テキスト ボックス 16">
                  <a:extLst>
                    <a:ext uri="{FF2B5EF4-FFF2-40B4-BE49-F238E27FC236}">
                      <a16:creationId xmlns:a16="http://schemas.microsoft.com/office/drawing/2014/main" id="{3560702F-B1FE-584B-AA0A-14E349B6B9E0}"/>
                    </a:ext>
                  </a:extLst>
                </p:cNvPr>
                <p:cNvSpPr txBox="1"/>
                <p:nvPr/>
              </p:nvSpPr>
              <p:spPr>
                <a:xfrm>
                  <a:off x="4310978" y="733759"/>
                  <a:ext cx="1858201" cy="461665"/>
                </a:xfrm>
                <a:prstGeom prst="rect">
                  <a:avLst/>
                </a:prstGeom>
                <a:noFill/>
              </p:spPr>
              <p:txBody>
                <a:bodyPr wrap="none" rtlCol="0">
                  <a:spAutoFit/>
                </a:bodyPr>
                <a:lstStyle/>
                <a:p>
                  <a:r>
                    <a:rPr kumimoji="1" lang="en-US" altLang="ja-JP" sz="2400" b="1" u="sng" dirty="0" err="1"/>
                    <a:t>ViewModel</a:t>
                  </a:r>
                  <a:endParaRPr kumimoji="1" lang="ja-JP" altLang="en-US" sz="2400" b="1" u="sng"/>
                </a:p>
              </p:txBody>
            </p:sp>
            <p:sp>
              <p:nvSpPr>
                <p:cNvPr id="18" name="テキスト ボックス 17">
                  <a:extLst>
                    <a:ext uri="{FF2B5EF4-FFF2-40B4-BE49-F238E27FC236}">
                      <a16:creationId xmlns:a16="http://schemas.microsoft.com/office/drawing/2014/main" id="{EC1EE4C7-90EF-4A44-AAEF-A147AAB62441}"/>
                    </a:ext>
                  </a:extLst>
                </p:cNvPr>
                <p:cNvSpPr txBox="1"/>
                <p:nvPr/>
              </p:nvSpPr>
              <p:spPr>
                <a:xfrm>
                  <a:off x="9639456" y="733758"/>
                  <a:ext cx="1119217" cy="461665"/>
                </a:xfrm>
                <a:prstGeom prst="rect">
                  <a:avLst/>
                </a:prstGeom>
                <a:noFill/>
              </p:spPr>
              <p:txBody>
                <a:bodyPr wrap="none" rtlCol="0">
                  <a:spAutoFit/>
                </a:bodyPr>
                <a:lstStyle/>
                <a:p>
                  <a:r>
                    <a:rPr lang="en-US" altLang="ja-JP" sz="2400" b="1" u="sng" dirty="0"/>
                    <a:t>Model</a:t>
                  </a:r>
                  <a:endParaRPr kumimoji="1" lang="ja-JP" altLang="en-US" sz="2400" b="1" u="sng"/>
                </a:p>
              </p:txBody>
            </p:sp>
            <p:sp>
              <p:nvSpPr>
                <p:cNvPr id="19" name="正方形/長方形 18">
                  <a:extLst>
                    <a:ext uri="{FF2B5EF4-FFF2-40B4-BE49-F238E27FC236}">
                      <a16:creationId xmlns:a16="http://schemas.microsoft.com/office/drawing/2014/main" id="{026679EB-45DC-7B43-B1D4-D2091C03DB5F}"/>
                    </a:ext>
                  </a:extLst>
                </p:cNvPr>
                <p:cNvSpPr/>
                <p:nvPr/>
              </p:nvSpPr>
              <p:spPr>
                <a:xfrm>
                  <a:off x="4533846" y="1617785"/>
                  <a:ext cx="1412463" cy="470829"/>
                </a:xfrm>
                <a:prstGeom prst="rect">
                  <a:avLst/>
                </a:prstGeom>
                <a:solidFill>
                  <a:srgbClr val="FEA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LiveData</a:t>
                  </a: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BF015850-FD11-774F-9BCC-44231852766B}"/>
                    </a:ext>
                  </a:extLst>
                </p:cNvPr>
                <p:cNvSpPr/>
                <p:nvPr/>
              </p:nvSpPr>
              <p:spPr>
                <a:xfrm>
                  <a:off x="1139067" y="4567995"/>
                  <a:ext cx="1525049" cy="470829"/>
                </a:xfrm>
                <a:prstGeom prst="rect">
                  <a:avLst/>
                </a:prstGeom>
                <a:solidFill>
                  <a:srgbClr val="FEA8E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DataBinding</a:t>
                  </a:r>
                  <a:endParaRPr kumimoji="1" lang="ja-JP" altLang="en-US">
                    <a:solidFill>
                      <a:schemeClr val="tx1"/>
                    </a:solidFill>
                  </a:endParaRPr>
                </a:p>
              </p:txBody>
            </p:sp>
            <p:sp>
              <p:nvSpPr>
                <p:cNvPr id="21" name="右矢印 20">
                  <a:extLst>
                    <a:ext uri="{FF2B5EF4-FFF2-40B4-BE49-F238E27FC236}">
                      <a16:creationId xmlns:a16="http://schemas.microsoft.com/office/drawing/2014/main" id="{4F7D4748-08B0-4E45-B0AE-E3AF5EB16B6F}"/>
                    </a:ext>
                  </a:extLst>
                </p:cNvPr>
                <p:cNvSpPr/>
                <p:nvPr/>
              </p:nvSpPr>
              <p:spPr>
                <a:xfrm>
                  <a:off x="3026584" y="2320129"/>
                  <a:ext cx="109396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DFF5728C-832E-6C41-B9B9-1AB48DDD0AC4}"/>
                    </a:ext>
                  </a:extLst>
                </p:cNvPr>
                <p:cNvSpPr txBox="1"/>
                <p:nvPr/>
              </p:nvSpPr>
              <p:spPr>
                <a:xfrm>
                  <a:off x="873888" y="1590511"/>
                  <a:ext cx="2055408" cy="1384995"/>
                </a:xfrm>
                <a:prstGeom prst="rect">
                  <a:avLst/>
                </a:prstGeom>
                <a:solidFill>
                  <a:schemeClr val="bg1"/>
                </a:solidFill>
                <a:ln>
                  <a:solidFill>
                    <a:schemeClr val="tx1"/>
                  </a:solidFill>
                </a:ln>
              </p:spPr>
              <p:txBody>
                <a:bodyPr wrap="square" rtlCol="0">
                  <a:spAutoFit/>
                </a:bodyPr>
                <a:lstStyle/>
                <a:p>
                  <a:r>
                    <a:rPr lang="ja-JP" altLang="en-US" sz="1400"/>
                    <a:t>アクションが起きた時にデータ処理を依頼。</a:t>
                  </a:r>
                  <a:endParaRPr lang="en-US" altLang="ja-JP" sz="1400" dirty="0"/>
                </a:p>
                <a:p>
                  <a:endParaRPr lang="en-US" altLang="ja-JP" sz="1400" dirty="0"/>
                </a:p>
                <a:p>
                  <a:r>
                    <a:rPr kumimoji="1" lang="ja-JP" altLang="en-US" sz="1400"/>
                    <a:t>例）画面が開かれた時、ボタンがクリックされた時</a:t>
                  </a:r>
                </a:p>
              </p:txBody>
            </p:sp>
            <p:sp>
              <p:nvSpPr>
                <p:cNvPr id="23" name="右矢印 22">
                  <a:extLst>
                    <a:ext uri="{FF2B5EF4-FFF2-40B4-BE49-F238E27FC236}">
                      <a16:creationId xmlns:a16="http://schemas.microsoft.com/office/drawing/2014/main" id="{665D9DA5-A1CA-C144-933F-814ECA2797B2}"/>
                    </a:ext>
                  </a:extLst>
                </p:cNvPr>
                <p:cNvSpPr/>
                <p:nvPr/>
              </p:nvSpPr>
              <p:spPr>
                <a:xfrm>
                  <a:off x="6403491" y="2753562"/>
                  <a:ext cx="9720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右矢印 23">
                  <a:extLst>
                    <a:ext uri="{FF2B5EF4-FFF2-40B4-BE49-F238E27FC236}">
                      <a16:creationId xmlns:a16="http://schemas.microsoft.com/office/drawing/2014/main" id="{F49899B9-DD75-B942-9F97-4549530ED309}"/>
                    </a:ext>
                  </a:extLst>
                </p:cNvPr>
                <p:cNvSpPr/>
                <p:nvPr/>
              </p:nvSpPr>
              <p:spPr>
                <a:xfrm>
                  <a:off x="8027239" y="2753562"/>
                  <a:ext cx="9720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B662CDA2-E860-CA4D-B6F6-B20B7DCF8DB6}"/>
                    </a:ext>
                  </a:extLst>
                </p:cNvPr>
                <p:cNvSpPr txBox="1"/>
                <p:nvPr/>
              </p:nvSpPr>
              <p:spPr>
                <a:xfrm>
                  <a:off x="4209116" y="2327547"/>
                  <a:ext cx="2079141" cy="2246769"/>
                </a:xfrm>
                <a:prstGeom prst="rect">
                  <a:avLst/>
                </a:prstGeom>
                <a:solidFill>
                  <a:schemeClr val="bg1"/>
                </a:solidFill>
                <a:ln>
                  <a:solidFill>
                    <a:schemeClr val="tx1"/>
                  </a:solidFill>
                </a:ln>
              </p:spPr>
              <p:txBody>
                <a:bodyPr wrap="square" rtlCol="0">
                  <a:spAutoFit/>
                </a:bodyPr>
                <a:lstStyle/>
                <a:p>
                  <a:r>
                    <a:rPr lang="en-US" altLang="ja-JP" sz="1400" dirty="0"/>
                    <a:t>①Repository</a:t>
                  </a:r>
                  <a:r>
                    <a:rPr lang="ja-JP" altLang="en-US" sz="1400"/>
                    <a:t>経由でデータを取得し、</a:t>
                  </a:r>
                  <a:endParaRPr lang="en-US" altLang="ja-JP" sz="1400" dirty="0"/>
                </a:p>
                <a:p>
                  <a:r>
                    <a:rPr lang="en-US" altLang="ja-JP" sz="1400" dirty="0"/>
                    <a:t>②View</a:t>
                  </a:r>
                  <a:r>
                    <a:rPr lang="ja-JP" altLang="en-US" sz="1400"/>
                    <a:t>で表示できるように処理をする。</a:t>
                  </a:r>
                  <a:endParaRPr lang="en-US" altLang="ja-JP" sz="1400" dirty="0"/>
                </a:p>
                <a:p>
                  <a:endParaRPr lang="en-US" altLang="ja-JP" sz="1400" dirty="0"/>
                </a:p>
                <a:p>
                  <a:endParaRPr lang="en-US" altLang="ja-JP" sz="1400" dirty="0"/>
                </a:p>
                <a:p>
                  <a:r>
                    <a:rPr lang="en-US" altLang="ja-JP" sz="1400" dirty="0"/>
                    <a:t>③View</a:t>
                  </a:r>
                  <a:r>
                    <a:rPr lang="ja-JP" altLang="en-US" sz="1400"/>
                    <a:t>に処理結果を渡す用のプロパティ（</a:t>
                  </a:r>
                  <a:r>
                    <a:rPr lang="en-US" altLang="ja-JP" sz="1400" dirty="0" err="1"/>
                    <a:t>LiveData</a:t>
                  </a:r>
                  <a:r>
                    <a:rPr lang="ja-JP" altLang="en-US" sz="1400"/>
                    <a:t>）を更新する。</a:t>
                  </a:r>
                  <a:endParaRPr lang="en-US" altLang="ja-JP" sz="1400" dirty="0"/>
                </a:p>
              </p:txBody>
            </p:sp>
            <p:sp>
              <p:nvSpPr>
                <p:cNvPr id="26" name="テキスト ボックス 25">
                  <a:extLst>
                    <a:ext uri="{FF2B5EF4-FFF2-40B4-BE49-F238E27FC236}">
                      <a16:creationId xmlns:a16="http://schemas.microsoft.com/office/drawing/2014/main" id="{A707337E-FEF0-954D-97B7-893DD0E7BD1D}"/>
                    </a:ext>
                  </a:extLst>
                </p:cNvPr>
                <p:cNvSpPr txBox="1"/>
                <p:nvPr/>
              </p:nvSpPr>
              <p:spPr>
                <a:xfrm>
                  <a:off x="9171360" y="2573467"/>
                  <a:ext cx="2055408" cy="1384995"/>
                </a:xfrm>
                <a:prstGeom prst="rect">
                  <a:avLst/>
                </a:prstGeom>
                <a:solidFill>
                  <a:schemeClr val="bg1"/>
                </a:solidFill>
                <a:ln>
                  <a:solidFill>
                    <a:schemeClr val="tx1"/>
                  </a:solidFill>
                </a:ln>
              </p:spPr>
              <p:txBody>
                <a:bodyPr wrap="square" rtlCol="0">
                  <a:spAutoFit/>
                </a:bodyPr>
                <a:lstStyle/>
                <a:p>
                  <a:r>
                    <a:rPr lang="ja-JP" altLang="en-US" sz="1400"/>
                    <a:t>・</a:t>
                  </a:r>
                  <a:r>
                    <a:rPr lang="en-US" altLang="ja-JP" sz="1400" dirty="0" err="1"/>
                    <a:t>APIClient</a:t>
                  </a:r>
                  <a:endParaRPr lang="en-US" altLang="ja-JP" sz="1400" dirty="0"/>
                </a:p>
                <a:p>
                  <a:r>
                    <a:rPr lang="ja-JP" altLang="en-US" sz="1400"/>
                    <a:t>・</a:t>
                  </a:r>
                  <a:r>
                    <a:rPr lang="en-US" altLang="ja-JP" sz="1400" dirty="0"/>
                    <a:t>Dao</a:t>
                  </a:r>
                </a:p>
                <a:p>
                  <a:r>
                    <a:rPr lang="ja-JP" altLang="en-US" sz="1400"/>
                    <a:t>・独自に定義した</a:t>
                  </a:r>
                  <a:r>
                    <a:rPr lang="en-US" altLang="ja-JP" sz="1400" dirty="0"/>
                    <a:t>data</a:t>
                  </a:r>
                  <a:r>
                    <a:rPr lang="ja-JP" altLang="en-US" sz="1400"/>
                    <a:t>クラス</a:t>
                  </a:r>
                  <a:endParaRPr lang="en-US" altLang="ja-JP" sz="1400" dirty="0"/>
                </a:p>
                <a:p>
                  <a:endParaRPr lang="en-US" altLang="ja-JP" sz="1400" dirty="0"/>
                </a:p>
                <a:p>
                  <a:r>
                    <a:rPr lang="en-US" altLang="ja-JP" sz="1400" dirty="0"/>
                    <a:t>etc...</a:t>
                  </a:r>
                </a:p>
              </p:txBody>
            </p:sp>
            <p:cxnSp>
              <p:nvCxnSpPr>
                <p:cNvPr id="30" name="直線矢印コネクタ 29">
                  <a:extLst>
                    <a:ext uri="{FF2B5EF4-FFF2-40B4-BE49-F238E27FC236}">
                      <a16:creationId xmlns:a16="http://schemas.microsoft.com/office/drawing/2014/main" id="{8CABF152-2F68-7D4E-AC02-63EE3BCE4668}"/>
                    </a:ext>
                  </a:extLst>
                </p:cNvPr>
                <p:cNvCxnSpPr>
                  <a:cxnSpLocks/>
                </p:cNvCxnSpPr>
                <p:nvPr/>
              </p:nvCxnSpPr>
              <p:spPr>
                <a:xfrm flipH="1">
                  <a:off x="8027239" y="3958462"/>
                  <a:ext cx="972000" cy="0"/>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AA9C7C1-5E4E-B642-ABD1-CEF99060F228}"/>
                    </a:ext>
                  </a:extLst>
                </p:cNvPr>
                <p:cNvCxnSpPr>
                  <a:cxnSpLocks/>
                </p:cNvCxnSpPr>
                <p:nvPr/>
              </p:nvCxnSpPr>
              <p:spPr>
                <a:xfrm flipH="1">
                  <a:off x="6403491" y="3958462"/>
                  <a:ext cx="972000" cy="0"/>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F03133B-7327-6C41-BC0B-636C4F5DB5F6}"/>
                    </a:ext>
                  </a:extLst>
                </p:cNvPr>
                <p:cNvCxnSpPr>
                  <a:cxnSpLocks/>
                </p:cNvCxnSpPr>
                <p:nvPr/>
              </p:nvCxnSpPr>
              <p:spPr>
                <a:xfrm flipH="1">
                  <a:off x="3026584" y="3958462"/>
                  <a:ext cx="1093967" cy="0"/>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728490E1-4AFB-394A-A257-6D475564D8FC}"/>
                    </a:ext>
                  </a:extLst>
                </p:cNvPr>
                <p:cNvSpPr txBox="1"/>
                <p:nvPr/>
              </p:nvSpPr>
              <p:spPr>
                <a:xfrm>
                  <a:off x="882610" y="3089900"/>
                  <a:ext cx="2055408" cy="1384995"/>
                </a:xfrm>
                <a:prstGeom prst="rect">
                  <a:avLst/>
                </a:prstGeom>
                <a:solidFill>
                  <a:schemeClr val="bg1"/>
                </a:solidFill>
                <a:ln>
                  <a:solidFill>
                    <a:schemeClr val="tx1"/>
                  </a:solidFill>
                </a:ln>
              </p:spPr>
              <p:txBody>
                <a:bodyPr wrap="square" rtlCol="0">
                  <a:spAutoFit/>
                </a:bodyPr>
                <a:lstStyle/>
                <a:p>
                  <a:r>
                    <a:rPr kumimoji="1" lang="en-US" altLang="ja-JP" sz="1400" dirty="0" err="1"/>
                    <a:t>LiveData</a:t>
                  </a:r>
                  <a:r>
                    <a:rPr kumimoji="1" lang="ja-JP" altLang="en-US" sz="1400"/>
                    <a:t>を監視して更新されたら</a:t>
                  </a:r>
                  <a:r>
                    <a:rPr kumimoji="1" lang="en-US" altLang="ja-JP" sz="1400" dirty="0"/>
                    <a:t>UI</a:t>
                  </a:r>
                  <a:r>
                    <a:rPr kumimoji="1" lang="ja-JP" altLang="en-US" sz="1400"/>
                    <a:t>を更新する。</a:t>
                  </a:r>
                  <a:endParaRPr kumimoji="1" lang="en-US" altLang="ja-JP" sz="1400" dirty="0"/>
                </a:p>
                <a:p>
                  <a:endParaRPr kumimoji="1" lang="en-US" altLang="ja-JP" sz="1400" dirty="0"/>
                </a:p>
                <a:p>
                  <a:r>
                    <a:rPr kumimoji="1" lang="en-US" altLang="ja-JP" sz="1400" dirty="0" err="1"/>
                    <a:t>DataBinding</a:t>
                  </a:r>
                  <a:r>
                    <a:rPr kumimoji="1" lang="ja-JP" altLang="en-US" sz="1400"/>
                    <a:t>で</a:t>
                  </a:r>
                  <a:r>
                    <a:rPr kumimoji="1" lang="en-US" altLang="ja-JP" sz="1400" dirty="0"/>
                    <a:t>xml</a:t>
                  </a:r>
                  <a:r>
                    <a:rPr kumimoji="1" lang="ja-JP" altLang="en-US" sz="1400"/>
                    <a:t>から参照可。</a:t>
                  </a:r>
                </a:p>
              </p:txBody>
            </p:sp>
          </p:grpSp>
          <p:sp>
            <p:nvSpPr>
              <p:cNvPr id="38" name="テキスト ボックス 37">
                <a:extLst>
                  <a:ext uri="{FF2B5EF4-FFF2-40B4-BE49-F238E27FC236}">
                    <a16:creationId xmlns:a16="http://schemas.microsoft.com/office/drawing/2014/main" id="{24ED88E1-DBAE-FB46-BC7C-7BE9D2CDC1F5}"/>
                  </a:ext>
                </a:extLst>
              </p:cNvPr>
              <p:cNvSpPr txBox="1"/>
              <p:nvPr/>
            </p:nvSpPr>
            <p:spPr>
              <a:xfrm>
                <a:off x="225086" y="5641282"/>
                <a:ext cx="800219" cy="461665"/>
              </a:xfrm>
              <a:prstGeom prst="rect">
                <a:avLst/>
              </a:prstGeom>
              <a:noFill/>
            </p:spPr>
            <p:txBody>
              <a:bodyPr wrap="none" rtlCol="0">
                <a:spAutoFit/>
              </a:bodyPr>
              <a:lstStyle/>
              <a:p>
                <a:r>
                  <a:rPr kumimoji="1" lang="ja-JP" altLang="en-US" sz="2400" b="1"/>
                  <a:t>役割</a:t>
                </a:r>
              </a:p>
            </p:txBody>
          </p:sp>
        </p:grpSp>
        <p:grpSp>
          <p:nvGrpSpPr>
            <p:cNvPr id="47" name="グループ化 46">
              <a:extLst>
                <a:ext uri="{FF2B5EF4-FFF2-40B4-BE49-F238E27FC236}">
                  <a16:creationId xmlns:a16="http://schemas.microsoft.com/office/drawing/2014/main" id="{12E5F11B-9E8E-B646-9744-3F6680A296FE}"/>
                </a:ext>
              </a:extLst>
            </p:cNvPr>
            <p:cNvGrpSpPr/>
            <p:nvPr/>
          </p:nvGrpSpPr>
          <p:grpSpPr>
            <a:xfrm>
              <a:off x="7034861" y="101930"/>
              <a:ext cx="2124890" cy="914400"/>
              <a:chOff x="7034861" y="101930"/>
              <a:chExt cx="2124890" cy="914400"/>
            </a:xfrm>
          </p:grpSpPr>
          <p:sp>
            <p:nvSpPr>
              <p:cNvPr id="40" name="正方形/長方形 39">
                <a:extLst>
                  <a:ext uri="{FF2B5EF4-FFF2-40B4-BE49-F238E27FC236}">
                    <a16:creationId xmlns:a16="http://schemas.microsoft.com/office/drawing/2014/main" id="{D65346DF-E105-9E4C-BBB6-F73A682820C9}"/>
                  </a:ext>
                </a:extLst>
              </p:cNvPr>
              <p:cNvSpPr/>
              <p:nvPr/>
            </p:nvSpPr>
            <p:spPr>
              <a:xfrm>
                <a:off x="7034861" y="101930"/>
                <a:ext cx="212489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773AF3F8-2DEE-0442-9157-329D8D39C16F}"/>
                  </a:ext>
                </a:extLst>
              </p:cNvPr>
              <p:cNvSpPr txBox="1"/>
              <p:nvPr/>
            </p:nvSpPr>
            <p:spPr>
              <a:xfrm>
                <a:off x="7176118" y="269143"/>
                <a:ext cx="954107" cy="276999"/>
              </a:xfrm>
              <a:prstGeom prst="rect">
                <a:avLst/>
              </a:prstGeom>
              <a:noFill/>
            </p:spPr>
            <p:txBody>
              <a:bodyPr wrap="none" rtlCol="0">
                <a:spAutoFit/>
              </a:bodyPr>
              <a:lstStyle/>
              <a:p>
                <a:r>
                  <a:rPr kumimoji="1" lang="ja-JP" altLang="en-US" sz="1200"/>
                  <a:t>参照の向き</a:t>
                </a:r>
              </a:p>
            </p:txBody>
          </p:sp>
          <p:cxnSp>
            <p:nvCxnSpPr>
              <p:cNvPr id="43" name="直線矢印コネクタ 42">
                <a:extLst>
                  <a:ext uri="{FF2B5EF4-FFF2-40B4-BE49-F238E27FC236}">
                    <a16:creationId xmlns:a16="http://schemas.microsoft.com/office/drawing/2014/main" id="{BA7E2D5B-54FB-A14A-9412-7C4A6A31F54D}"/>
                  </a:ext>
                </a:extLst>
              </p:cNvPr>
              <p:cNvCxnSpPr>
                <a:cxnSpLocks/>
              </p:cNvCxnSpPr>
              <p:nvPr/>
            </p:nvCxnSpPr>
            <p:spPr>
              <a:xfrm>
                <a:off x="8183805" y="407106"/>
                <a:ext cx="72461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556B30C4-5E77-CD4B-96F5-76CD421668ED}"/>
                  </a:ext>
                </a:extLst>
              </p:cNvPr>
              <p:cNvCxnSpPr>
                <a:cxnSpLocks/>
              </p:cNvCxnSpPr>
              <p:nvPr/>
            </p:nvCxnSpPr>
            <p:spPr>
              <a:xfrm>
                <a:off x="8183805" y="736305"/>
                <a:ext cx="724618" cy="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7C311522-C49F-CA42-9612-2FC930DE3478}"/>
                  </a:ext>
                </a:extLst>
              </p:cNvPr>
              <p:cNvSpPr txBox="1"/>
              <p:nvPr/>
            </p:nvSpPr>
            <p:spPr>
              <a:xfrm>
                <a:off x="7098585" y="605706"/>
                <a:ext cx="1107996" cy="276999"/>
              </a:xfrm>
              <a:prstGeom prst="rect">
                <a:avLst/>
              </a:prstGeom>
              <a:noFill/>
            </p:spPr>
            <p:txBody>
              <a:bodyPr wrap="none" rtlCol="0">
                <a:spAutoFit/>
              </a:bodyPr>
              <a:lstStyle/>
              <a:p>
                <a:r>
                  <a:rPr lang="ja-JP" altLang="en-US" sz="1200"/>
                  <a:t>データ</a:t>
                </a:r>
                <a:r>
                  <a:rPr kumimoji="1" lang="ja-JP" altLang="en-US" sz="1200"/>
                  <a:t>の流れ</a:t>
                </a:r>
              </a:p>
            </p:txBody>
          </p:sp>
        </p:grpSp>
      </p:grpSp>
    </p:spTree>
    <p:extLst>
      <p:ext uri="{BB962C8B-B14F-4D97-AF65-F5344CB8AC3E}">
        <p14:creationId xmlns:p14="http://schemas.microsoft.com/office/powerpoint/2010/main" val="374806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281BE21-D5A4-3144-91A7-D7BFF373073A}"/>
              </a:ext>
            </a:extLst>
          </p:cNvPr>
          <p:cNvSpPr txBox="1"/>
          <p:nvPr/>
        </p:nvSpPr>
        <p:spPr>
          <a:xfrm>
            <a:off x="1547446" y="844062"/>
            <a:ext cx="8408071" cy="4801314"/>
          </a:xfrm>
          <a:prstGeom prst="rect">
            <a:avLst/>
          </a:prstGeom>
          <a:noFill/>
        </p:spPr>
        <p:txBody>
          <a:bodyPr wrap="none" rtlCol="0">
            <a:spAutoFit/>
          </a:bodyPr>
          <a:lstStyle/>
          <a:p>
            <a:r>
              <a:rPr kumimoji="1" lang="en-US" altLang="ja-JP" dirty="0"/>
              <a:t>MVVM</a:t>
            </a:r>
            <a:r>
              <a:rPr kumimoji="1" lang="ja-JP" altLang="en-US"/>
              <a:t>を構成する</a:t>
            </a:r>
            <a:r>
              <a:rPr kumimoji="1" lang="en-US" altLang="ja-JP" dirty="0"/>
              <a:t>View</a:t>
            </a:r>
            <a:r>
              <a:rPr kumimoji="1" lang="ja-JP" altLang="en-US"/>
              <a:t>、</a:t>
            </a:r>
            <a:r>
              <a:rPr kumimoji="1" lang="en-US" altLang="ja-JP" dirty="0" err="1"/>
              <a:t>ViewModel</a:t>
            </a:r>
            <a:r>
              <a:rPr kumimoji="1" lang="ja-JP" altLang="en-US"/>
              <a:t>、</a:t>
            </a:r>
            <a:r>
              <a:rPr kumimoji="1" lang="en-US" altLang="ja-JP" dirty="0"/>
              <a:t>Model</a:t>
            </a:r>
            <a:r>
              <a:rPr kumimoji="1" lang="ja-JP" altLang="en-US"/>
              <a:t>（、</a:t>
            </a:r>
            <a:r>
              <a:rPr kumimoji="1" lang="en-US" altLang="ja-JP" dirty="0"/>
              <a:t>Repository</a:t>
            </a:r>
            <a:r>
              <a:rPr kumimoji="1" lang="ja-JP" altLang="en-US"/>
              <a:t>）の役割</a:t>
            </a:r>
            <a:endParaRPr kumimoji="1" lang="en-US" altLang="ja-JP" dirty="0"/>
          </a:p>
          <a:p>
            <a:endParaRPr lang="en-US" altLang="ja-JP" dirty="0"/>
          </a:p>
          <a:p>
            <a:r>
              <a:rPr kumimoji="1" lang="en-US" altLang="ja-JP" b="1" u="sng" dirty="0"/>
              <a:t>View</a:t>
            </a:r>
          </a:p>
          <a:p>
            <a:r>
              <a:rPr lang="ja-JP" altLang="en-US"/>
              <a:t>・</a:t>
            </a:r>
            <a:r>
              <a:rPr lang="en-US" altLang="ja-JP" dirty="0"/>
              <a:t>UI</a:t>
            </a:r>
            <a:r>
              <a:rPr lang="ja-JP" altLang="en-US"/>
              <a:t>の更新</a:t>
            </a:r>
            <a:endParaRPr lang="en-US" altLang="ja-JP" dirty="0"/>
          </a:p>
          <a:p>
            <a:r>
              <a:rPr kumimoji="1" lang="ja-JP" altLang="en-US"/>
              <a:t>　データ処理の結果を画面に表示する</a:t>
            </a:r>
            <a:r>
              <a:rPr lang="ja-JP" altLang="en-US"/>
              <a:t>、画面遷移、</a:t>
            </a:r>
            <a:r>
              <a:rPr lang="en-US" altLang="ja-JP" dirty="0"/>
              <a:t>Fragment</a:t>
            </a:r>
            <a:r>
              <a:rPr lang="ja-JP" altLang="en-US"/>
              <a:t>の切り替え、</a:t>
            </a:r>
            <a:r>
              <a:rPr lang="en-US" altLang="ja-JP" dirty="0"/>
              <a:t>etc...</a:t>
            </a:r>
          </a:p>
          <a:p>
            <a:r>
              <a:rPr kumimoji="1" lang="ja-JP" altLang="en-US"/>
              <a:t>・ユーザのアクションを検知する</a:t>
            </a:r>
            <a:endParaRPr kumimoji="1" lang="en-US" altLang="ja-JP" dirty="0"/>
          </a:p>
          <a:p>
            <a:r>
              <a:rPr lang="ja-JP" altLang="en-US"/>
              <a:t>　ボタンのクリック、リストのスクロール、</a:t>
            </a:r>
            <a:r>
              <a:rPr lang="en-US" altLang="ja-JP" dirty="0"/>
              <a:t>etc...</a:t>
            </a:r>
          </a:p>
          <a:p>
            <a:endParaRPr kumimoji="1" lang="en-US" altLang="ja-JP" dirty="0"/>
          </a:p>
          <a:p>
            <a:r>
              <a:rPr lang="en-US" altLang="ja-JP" b="1" u="sng" dirty="0" err="1"/>
              <a:t>ViewModel</a:t>
            </a:r>
            <a:endParaRPr lang="en-US" altLang="ja-JP" b="1" u="sng" dirty="0"/>
          </a:p>
          <a:p>
            <a:r>
              <a:rPr lang="ja-JP" altLang="en-US"/>
              <a:t>・</a:t>
            </a:r>
            <a:r>
              <a:rPr lang="en-US" altLang="ja-JP" dirty="0"/>
              <a:t>Model</a:t>
            </a:r>
            <a:r>
              <a:rPr lang="ja-JP" altLang="en-US"/>
              <a:t>からデータを取得する（</a:t>
            </a:r>
            <a:r>
              <a:rPr lang="en-US" altLang="ja-JP" dirty="0"/>
              <a:t>Repository</a:t>
            </a:r>
            <a:r>
              <a:rPr lang="ja-JP" altLang="en-US"/>
              <a:t>経由で取得することもある）</a:t>
            </a:r>
            <a:endParaRPr lang="en-US" altLang="ja-JP" dirty="0"/>
          </a:p>
          <a:p>
            <a:r>
              <a:rPr lang="ja-JP" altLang="en-US"/>
              <a:t>・取得したデータを</a:t>
            </a:r>
            <a:r>
              <a:rPr lang="en-US" altLang="ja-JP" dirty="0"/>
              <a:t>View</a:t>
            </a:r>
            <a:r>
              <a:rPr lang="ja-JP" altLang="en-US"/>
              <a:t>で表示するための処理を行う</a:t>
            </a:r>
            <a:endParaRPr lang="en-US" altLang="ja-JP" dirty="0"/>
          </a:p>
          <a:p>
            <a:endParaRPr lang="en-US" altLang="ja-JP" dirty="0"/>
          </a:p>
          <a:p>
            <a:r>
              <a:rPr kumimoji="1" lang="en-US" altLang="ja-JP" b="1" u="sng" dirty="0"/>
              <a:t>Model</a:t>
            </a:r>
          </a:p>
          <a:p>
            <a:r>
              <a:rPr lang="ja-JP" altLang="en-US"/>
              <a:t>・データを管理する</a:t>
            </a:r>
            <a:endParaRPr lang="en-US" altLang="ja-JP" dirty="0"/>
          </a:p>
          <a:p>
            <a:endParaRPr kumimoji="1" lang="en-US" altLang="ja-JP" dirty="0"/>
          </a:p>
          <a:p>
            <a:r>
              <a:rPr lang="en-US" altLang="ja-JP" b="1" u="sng" dirty="0"/>
              <a:t>Repository</a:t>
            </a:r>
          </a:p>
          <a:p>
            <a:r>
              <a:rPr kumimoji="1" lang="ja-JP" altLang="en-US"/>
              <a:t>・</a:t>
            </a:r>
            <a:r>
              <a:rPr kumimoji="1" lang="en-US" altLang="ja-JP" dirty="0" err="1"/>
              <a:t>ViewModel</a:t>
            </a:r>
            <a:r>
              <a:rPr kumimoji="1" lang="ja-JP" altLang="en-US"/>
              <a:t>と</a:t>
            </a:r>
            <a:r>
              <a:rPr kumimoji="1" lang="en-US" altLang="ja-JP" dirty="0"/>
              <a:t>Model</a:t>
            </a:r>
            <a:r>
              <a:rPr kumimoji="1" lang="ja-JP" altLang="en-US"/>
              <a:t>を疎結合にする（必須ではない）</a:t>
            </a:r>
          </a:p>
        </p:txBody>
      </p:sp>
    </p:spTree>
    <p:extLst>
      <p:ext uri="{BB962C8B-B14F-4D97-AF65-F5344CB8AC3E}">
        <p14:creationId xmlns:p14="http://schemas.microsoft.com/office/powerpoint/2010/main" val="341464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3D693DB-577A-9F4C-BEA3-2B329F38E85D}"/>
              </a:ext>
            </a:extLst>
          </p:cNvPr>
          <p:cNvSpPr txBox="1"/>
          <p:nvPr/>
        </p:nvSpPr>
        <p:spPr>
          <a:xfrm>
            <a:off x="1491175" y="858128"/>
            <a:ext cx="9074920" cy="5078313"/>
          </a:xfrm>
          <a:prstGeom prst="rect">
            <a:avLst/>
          </a:prstGeom>
          <a:noFill/>
        </p:spPr>
        <p:txBody>
          <a:bodyPr wrap="none" rtlCol="0">
            <a:spAutoFit/>
          </a:bodyPr>
          <a:lstStyle/>
          <a:p>
            <a:r>
              <a:rPr lang="en-US" altLang="ja-JP" dirty="0"/>
              <a:t>MVVM</a:t>
            </a:r>
            <a:r>
              <a:rPr lang="ja-JP" altLang="en-US"/>
              <a:t>を構成する</a:t>
            </a:r>
            <a:r>
              <a:rPr lang="en-US" altLang="ja-JP" dirty="0"/>
              <a:t>View</a:t>
            </a:r>
            <a:r>
              <a:rPr lang="ja-JP" altLang="en-US"/>
              <a:t>、</a:t>
            </a:r>
            <a:r>
              <a:rPr lang="en-US" altLang="ja-JP" dirty="0" err="1"/>
              <a:t>ViewModel</a:t>
            </a:r>
            <a:r>
              <a:rPr lang="ja-JP" altLang="en-US"/>
              <a:t>、</a:t>
            </a:r>
            <a:r>
              <a:rPr lang="en-US" altLang="ja-JP" dirty="0"/>
              <a:t>Model</a:t>
            </a:r>
            <a:r>
              <a:rPr lang="ja-JP" altLang="en-US"/>
              <a:t>の関係</a:t>
            </a:r>
            <a:endParaRPr lang="en-US" altLang="ja-JP" dirty="0"/>
          </a:p>
          <a:p>
            <a:r>
              <a:rPr kumimoji="1" lang="ja-JP" altLang="en-US"/>
              <a:t>それぞれの役割を果たすために以下の内容を実装する</a:t>
            </a:r>
            <a:endParaRPr kumimoji="1" lang="en-US" altLang="ja-JP" dirty="0"/>
          </a:p>
          <a:p>
            <a:endParaRPr kumimoji="1" lang="en-US" altLang="ja-JP" dirty="0"/>
          </a:p>
          <a:p>
            <a:r>
              <a:rPr lang="en-US" altLang="ja-JP" b="1" u="sng" dirty="0"/>
              <a:t>View</a:t>
            </a:r>
          </a:p>
          <a:p>
            <a:r>
              <a:rPr lang="en-US" altLang="ja-JP" dirty="0" err="1"/>
              <a:t>ViewModel</a:t>
            </a:r>
            <a:r>
              <a:rPr lang="ja-JP" altLang="en-US"/>
              <a:t>のインスタンスを保持して</a:t>
            </a:r>
            <a:endParaRPr lang="en-US" altLang="ja-JP" dirty="0"/>
          </a:p>
          <a:p>
            <a:endParaRPr lang="en-US" altLang="ja-JP" dirty="0"/>
          </a:p>
          <a:p>
            <a:r>
              <a:rPr lang="ja-JP" altLang="en-US"/>
              <a:t>・</a:t>
            </a:r>
            <a:r>
              <a:rPr lang="en-US" altLang="ja-JP" dirty="0"/>
              <a:t> </a:t>
            </a:r>
            <a:r>
              <a:rPr lang="en-US" altLang="ja-JP" dirty="0" err="1"/>
              <a:t>ViewModel</a:t>
            </a:r>
            <a:r>
              <a:rPr lang="ja-JP" altLang="en-US"/>
              <a:t>のデータ処理を行うメソッドを呼ぶ</a:t>
            </a:r>
            <a:endParaRPr lang="en-US" altLang="ja-JP" dirty="0"/>
          </a:p>
          <a:p>
            <a:r>
              <a:rPr lang="ja-JP" altLang="en-US"/>
              <a:t>　ボタンがタップされたら</a:t>
            </a:r>
            <a:r>
              <a:rPr lang="en-US" altLang="ja-JP" dirty="0" err="1"/>
              <a:t>viewModel.loadData</a:t>
            </a:r>
            <a:r>
              <a:rPr lang="en-US" altLang="ja-JP" dirty="0"/>
              <a:t>()</a:t>
            </a:r>
            <a:r>
              <a:rPr lang="ja-JP" altLang="en-US"/>
              <a:t>を呼ぶ、</a:t>
            </a:r>
            <a:r>
              <a:rPr lang="en-US" altLang="ja-JP" dirty="0"/>
              <a:t>etc...</a:t>
            </a:r>
          </a:p>
          <a:p>
            <a:endParaRPr lang="en-US" altLang="ja-JP" dirty="0"/>
          </a:p>
          <a:p>
            <a:r>
              <a:rPr lang="ja-JP" altLang="en-US"/>
              <a:t>・</a:t>
            </a:r>
            <a:r>
              <a:rPr lang="en-US" altLang="ja-JP" dirty="0" err="1"/>
              <a:t>ViewModel</a:t>
            </a:r>
            <a:r>
              <a:rPr lang="ja-JP" altLang="en-US"/>
              <a:t>の</a:t>
            </a:r>
            <a:r>
              <a:rPr lang="en-US" altLang="ja-JP" dirty="0" err="1"/>
              <a:t>LiveData</a:t>
            </a:r>
            <a:r>
              <a:rPr lang="ja-JP" altLang="en-US"/>
              <a:t>プロパティを監視する</a:t>
            </a:r>
            <a:endParaRPr lang="en-US" altLang="ja-JP" dirty="0"/>
          </a:p>
          <a:p>
            <a:r>
              <a:rPr lang="ja-JP" altLang="en-US"/>
              <a:t>　</a:t>
            </a:r>
            <a:r>
              <a:rPr lang="en-US" altLang="ja-JP" dirty="0"/>
              <a:t>①</a:t>
            </a:r>
            <a:r>
              <a:rPr lang="ja-JP" altLang="en-US"/>
              <a:t>ソースコードで監視する</a:t>
            </a:r>
            <a:endParaRPr lang="en-US" altLang="ja-JP" dirty="0"/>
          </a:p>
          <a:p>
            <a:r>
              <a:rPr lang="ja-JP" altLang="en-US"/>
              <a:t>　</a:t>
            </a:r>
            <a:r>
              <a:rPr lang="en-US" altLang="ja-JP" dirty="0" err="1"/>
              <a:t>viewModel.sampleLiveData.observe</a:t>
            </a:r>
            <a:r>
              <a:rPr lang="en-US" altLang="ja-JP" dirty="0"/>
              <a:t>(this, Observer { </a:t>
            </a:r>
            <a:r>
              <a:rPr lang="ja-JP" altLang="en-US"/>
              <a:t>更新された時の処理</a:t>
            </a:r>
            <a:r>
              <a:rPr lang="en-US" altLang="ja-JP" dirty="0"/>
              <a:t> })</a:t>
            </a:r>
            <a:r>
              <a:rPr lang="ja-JP" altLang="en-US"/>
              <a:t>、</a:t>
            </a:r>
            <a:r>
              <a:rPr lang="en-US" altLang="ja-JP" dirty="0"/>
              <a:t>etc...</a:t>
            </a:r>
          </a:p>
          <a:p>
            <a:r>
              <a:rPr lang="ja-JP" altLang="en-US"/>
              <a:t>　</a:t>
            </a:r>
            <a:r>
              <a:rPr lang="en-US" altLang="ja-JP" dirty="0"/>
              <a:t>②</a:t>
            </a:r>
            <a:r>
              <a:rPr lang="en-US" altLang="ja-JP" dirty="0" err="1"/>
              <a:t>DataBinding</a:t>
            </a:r>
            <a:r>
              <a:rPr lang="ja-JP" altLang="en-US"/>
              <a:t>で</a:t>
            </a:r>
            <a:r>
              <a:rPr lang="en-US" altLang="ja-JP" dirty="0"/>
              <a:t>xml</a:t>
            </a:r>
            <a:r>
              <a:rPr lang="ja-JP" altLang="en-US"/>
              <a:t>ファイルから監視する</a:t>
            </a:r>
            <a:endParaRPr lang="en-US" altLang="ja-JP" dirty="0"/>
          </a:p>
          <a:p>
            <a:r>
              <a:rPr lang="ja-JP" altLang="en-US"/>
              <a:t>　</a:t>
            </a:r>
            <a:endParaRPr lang="en-US" altLang="ja-JP" dirty="0"/>
          </a:p>
          <a:p>
            <a:r>
              <a:rPr lang="ja-JP" altLang="en-US"/>
              <a:t>　</a:t>
            </a:r>
            <a:r>
              <a:rPr lang="en-US" altLang="ja-JP" dirty="0"/>
              <a:t>※</a:t>
            </a:r>
            <a:r>
              <a:rPr lang="ja-JP" altLang="en-US"/>
              <a:t>（リンク）</a:t>
            </a:r>
            <a:r>
              <a:rPr lang="en-US" altLang="ja-JP" dirty="0" err="1"/>
              <a:t>LiveData</a:t>
            </a:r>
            <a:r>
              <a:rPr lang="ja-JP" altLang="en-US"/>
              <a:t>についてはこちら</a:t>
            </a:r>
            <a:endParaRPr lang="en-US" altLang="ja-JP" dirty="0"/>
          </a:p>
          <a:p>
            <a:r>
              <a:rPr lang="ja-JP" altLang="en-US"/>
              <a:t>　　ざっくり言うと</a:t>
            </a:r>
            <a:r>
              <a:rPr lang="en-US" altLang="ja-JP" dirty="0"/>
              <a:t>View</a:t>
            </a:r>
            <a:r>
              <a:rPr lang="ja-JP" altLang="en-US"/>
              <a:t>のライフサイクルを考慮してくれる</a:t>
            </a:r>
            <a:r>
              <a:rPr lang="en-US" altLang="ja-JP" dirty="0"/>
              <a:t>Observable</a:t>
            </a:r>
          </a:p>
          <a:p>
            <a:r>
              <a:rPr lang="ja-JP" altLang="en-US"/>
              <a:t>　</a:t>
            </a:r>
            <a:r>
              <a:rPr lang="en-US" altLang="ja-JP" dirty="0"/>
              <a:t>※</a:t>
            </a:r>
            <a:r>
              <a:rPr lang="ja-JP" altLang="en-US"/>
              <a:t>（リンク）</a:t>
            </a:r>
            <a:r>
              <a:rPr lang="en-US" altLang="ja-JP" dirty="0" err="1"/>
              <a:t>DataBinding</a:t>
            </a:r>
            <a:r>
              <a:rPr lang="ja-JP" altLang="en-US"/>
              <a:t>についてはこちら</a:t>
            </a:r>
            <a:endParaRPr lang="en-US" altLang="ja-JP" dirty="0"/>
          </a:p>
          <a:p>
            <a:endParaRPr lang="en-US" altLang="ja-JP" dirty="0"/>
          </a:p>
        </p:txBody>
      </p:sp>
    </p:spTree>
    <p:extLst>
      <p:ext uri="{BB962C8B-B14F-4D97-AF65-F5344CB8AC3E}">
        <p14:creationId xmlns:p14="http://schemas.microsoft.com/office/powerpoint/2010/main" val="139643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D0F991F-22E3-E746-96CA-5FB1ECA3BC06}"/>
              </a:ext>
            </a:extLst>
          </p:cNvPr>
          <p:cNvSpPr txBox="1"/>
          <p:nvPr/>
        </p:nvSpPr>
        <p:spPr>
          <a:xfrm>
            <a:off x="1333041" y="782028"/>
            <a:ext cx="9704901" cy="5355312"/>
          </a:xfrm>
          <a:prstGeom prst="rect">
            <a:avLst/>
          </a:prstGeom>
          <a:noFill/>
        </p:spPr>
        <p:txBody>
          <a:bodyPr wrap="none" rtlCol="0">
            <a:spAutoFit/>
          </a:bodyPr>
          <a:lstStyle/>
          <a:p>
            <a:r>
              <a:rPr lang="en-US" altLang="ja-JP" dirty="0"/>
              <a:t>MVVM</a:t>
            </a:r>
            <a:r>
              <a:rPr lang="ja-JP" altLang="en-US"/>
              <a:t>を構成する</a:t>
            </a:r>
            <a:r>
              <a:rPr lang="en-US" altLang="ja-JP" dirty="0"/>
              <a:t>View</a:t>
            </a:r>
            <a:r>
              <a:rPr lang="ja-JP" altLang="en-US"/>
              <a:t>、</a:t>
            </a:r>
            <a:r>
              <a:rPr lang="en-US" altLang="ja-JP" dirty="0" err="1"/>
              <a:t>ViewModel</a:t>
            </a:r>
            <a:r>
              <a:rPr lang="ja-JP" altLang="en-US"/>
              <a:t>、</a:t>
            </a:r>
            <a:r>
              <a:rPr lang="en-US" altLang="ja-JP" dirty="0"/>
              <a:t>Model</a:t>
            </a:r>
            <a:r>
              <a:rPr lang="ja-JP" altLang="en-US"/>
              <a:t>の関係</a:t>
            </a:r>
            <a:endParaRPr lang="en-US" altLang="ja-JP" dirty="0"/>
          </a:p>
          <a:p>
            <a:r>
              <a:rPr kumimoji="1" lang="ja-JP" altLang="en-US"/>
              <a:t>それぞれの役割を果たすために以下の内容を実装する</a:t>
            </a:r>
            <a:endParaRPr kumimoji="1" lang="en-US" altLang="ja-JP" dirty="0"/>
          </a:p>
          <a:p>
            <a:endParaRPr kumimoji="1" lang="en-US" altLang="ja-JP" dirty="0"/>
          </a:p>
          <a:p>
            <a:endParaRPr lang="en-US" altLang="ja-JP" dirty="0"/>
          </a:p>
          <a:p>
            <a:r>
              <a:rPr lang="en-US" altLang="ja-JP" b="1" u="sng" dirty="0" err="1"/>
              <a:t>ViewModel</a:t>
            </a:r>
            <a:endParaRPr lang="en-US" altLang="ja-JP" b="1" u="sng" dirty="0"/>
          </a:p>
          <a:p>
            <a:r>
              <a:rPr lang="en-US" altLang="ja-JP" dirty="0"/>
              <a:t>Model</a:t>
            </a:r>
            <a:r>
              <a:rPr lang="ja-JP" altLang="en-US"/>
              <a:t>（</a:t>
            </a:r>
            <a:r>
              <a:rPr lang="en-US" altLang="ja-JP" dirty="0"/>
              <a:t>or Repository</a:t>
            </a:r>
            <a:r>
              <a:rPr lang="ja-JP" altLang="en-US"/>
              <a:t>）のインスタンスを保持して</a:t>
            </a:r>
            <a:endParaRPr lang="en-US" altLang="ja-JP" dirty="0"/>
          </a:p>
          <a:p>
            <a:endParaRPr lang="en-US" altLang="ja-JP" dirty="0"/>
          </a:p>
          <a:p>
            <a:r>
              <a:rPr lang="ja-JP" altLang="en-US"/>
              <a:t>・データ処理を行うメソッドを定義する（</a:t>
            </a:r>
            <a:r>
              <a:rPr lang="en-US" altLang="ja-JP" dirty="0"/>
              <a:t>View</a:t>
            </a:r>
            <a:r>
              <a:rPr lang="ja-JP" altLang="en-US"/>
              <a:t>から呼ばれる）</a:t>
            </a:r>
            <a:endParaRPr lang="en-US" altLang="ja-JP" dirty="0"/>
          </a:p>
          <a:p>
            <a:r>
              <a:rPr lang="ja-JP" altLang="en-US"/>
              <a:t>　</a:t>
            </a:r>
            <a:r>
              <a:rPr lang="en-US" altLang="ja-JP" dirty="0" err="1"/>
              <a:t>loadData</a:t>
            </a:r>
            <a:r>
              <a:rPr lang="en-US" altLang="ja-JP" dirty="0"/>
              <a:t>()</a:t>
            </a:r>
            <a:r>
              <a:rPr lang="ja-JP" altLang="en-US"/>
              <a:t>、</a:t>
            </a:r>
            <a:r>
              <a:rPr lang="en-US" altLang="ja-JP" dirty="0" err="1"/>
              <a:t>updateStatus</a:t>
            </a:r>
            <a:r>
              <a:rPr lang="en-US" altLang="ja-JP" dirty="0"/>
              <a:t>()</a:t>
            </a:r>
            <a:r>
              <a:rPr lang="ja-JP" altLang="en-US"/>
              <a:t>、</a:t>
            </a:r>
            <a:r>
              <a:rPr lang="en-US" altLang="ja-JP" dirty="0"/>
              <a:t>etc...</a:t>
            </a:r>
          </a:p>
          <a:p>
            <a:endParaRPr lang="en-US" altLang="ja-JP" dirty="0"/>
          </a:p>
          <a:p>
            <a:r>
              <a:rPr lang="ja-JP" altLang="en-US"/>
              <a:t>・</a:t>
            </a:r>
            <a:r>
              <a:rPr lang="en-US" altLang="ja-JP" dirty="0"/>
              <a:t>View</a:t>
            </a:r>
            <a:r>
              <a:rPr lang="ja-JP" altLang="en-US"/>
              <a:t>にデータを渡すための</a:t>
            </a:r>
            <a:r>
              <a:rPr lang="en-US" altLang="ja-JP" dirty="0" err="1"/>
              <a:t>LiveData</a:t>
            </a:r>
            <a:r>
              <a:rPr lang="ja-JP" altLang="en-US"/>
              <a:t>プロパティを定義する（</a:t>
            </a:r>
            <a:r>
              <a:rPr lang="en-US" altLang="ja-JP" dirty="0"/>
              <a:t>View</a:t>
            </a:r>
            <a:r>
              <a:rPr lang="ja-JP" altLang="en-US"/>
              <a:t>から監視される）</a:t>
            </a:r>
            <a:endParaRPr lang="en-US" altLang="ja-JP" dirty="0"/>
          </a:p>
          <a:p>
            <a:r>
              <a:rPr lang="ja-JP" altLang="en-US"/>
              <a:t>　</a:t>
            </a:r>
            <a:endParaRPr lang="en-US" altLang="ja-JP" dirty="0"/>
          </a:p>
          <a:p>
            <a:r>
              <a:rPr lang="ja-JP" altLang="en-US"/>
              <a:t>・</a:t>
            </a:r>
            <a:r>
              <a:rPr lang="en-US" altLang="ja-JP" dirty="0"/>
              <a:t> Model</a:t>
            </a:r>
            <a:r>
              <a:rPr lang="ja-JP" altLang="en-US"/>
              <a:t>（</a:t>
            </a:r>
            <a:r>
              <a:rPr lang="en-US" altLang="ja-JP" dirty="0"/>
              <a:t>or Repository</a:t>
            </a:r>
            <a:r>
              <a:rPr lang="ja-JP" altLang="en-US"/>
              <a:t>）のデータを取得するメソッドを呼ぶ</a:t>
            </a:r>
            <a:endParaRPr lang="en-US" altLang="ja-JP" dirty="0"/>
          </a:p>
          <a:p>
            <a:r>
              <a:rPr lang="ja-JP" altLang="en-US"/>
              <a:t>　データ処理メソッドが呼ばれたら</a:t>
            </a:r>
            <a:r>
              <a:rPr lang="en-US" altLang="ja-JP" dirty="0" err="1"/>
              <a:t>model.fetchData</a:t>
            </a:r>
            <a:r>
              <a:rPr lang="en-US" altLang="ja-JP" dirty="0"/>
              <a:t>()</a:t>
            </a:r>
            <a:r>
              <a:rPr lang="ja-JP" altLang="en-US"/>
              <a:t>を呼ぶ、</a:t>
            </a:r>
            <a:r>
              <a:rPr lang="en-US" altLang="ja-JP" dirty="0"/>
              <a:t>etc...</a:t>
            </a:r>
          </a:p>
          <a:p>
            <a:endParaRPr lang="en-US" altLang="ja-JP" dirty="0"/>
          </a:p>
          <a:p>
            <a:r>
              <a:rPr lang="ja-JP" altLang="en-US"/>
              <a:t>・取得したデータを</a:t>
            </a:r>
            <a:r>
              <a:rPr lang="en-US" altLang="ja-JP" dirty="0"/>
              <a:t>View</a:t>
            </a:r>
            <a:r>
              <a:rPr lang="ja-JP" altLang="en-US"/>
              <a:t>で表示するために処理を行うメソッドを定義する（必要に応じて）</a:t>
            </a:r>
            <a:endParaRPr lang="en-US" altLang="ja-JP" dirty="0"/>
          </a:p>
          <a:p>
            <a:r>
              <a:rPr lang="ja-JP" altLang="en-US"/>
              <a:t>　</a:t>
            </a:r>
            <a:r>
              <a:rPr lang="en-US" altLang="ja-JP" dirty="0" err="1"/>
              <a:t>model.fetchData</a:t>
            </a:r>
            <a:r>
              <a:rPr lang="en-US" altLang="ja-JP" dirty="0"/>
              <a:t>()</a:t>
            </a:r>
            <a:r>
              <a:rPr lang="ja-JP" altLang="en-US"/>
              <a:t>で取得したデータの内</a:t>
            </a:r>
            <a:r>
              <a:rPr lang="en-US" altLang="ja-JP" dirty="0"/>
              <a:t>View</a:t>
            </a:r>
            <a:r>
              <a:rPr lang="ja-JP" altLang="en-US"/>
              <a:t>が必要な値だけ取り出して</a:t>
            </a:r>
            <a:endParaRPr lang="en-US" altLang="ja-JP" dirty="0"/>
          </a:p>
          <a:p>
            <a:r>
              <a:rPr lang="ja-JP" altLang="en-US"/>
              <a:t>　</a:t>
            </a:r>
            <a:r>
              <a:rPr lang="en-US" altLang="ja-JP" dirty="0" err="1"/>
              <a:t>LiveData</a:t>
            </a:r>
            <a:r>
              <a:rPr lang="ja-JP" altLang="en-US"/>
              <a:t>プロパティを更新する、</a:t>
            </a:r>
            <a:r>
              <a:rPr lang="en-US" altLang="ja-JP" dirty="0"/>
              <a:t>etc...</a:t>
            </a:r>
          </a:p>
          <a:p>
            <a:endParaRPr lang="en-US" altLang="ja-JP" dirty="0"/>
          </a:p>
        </p:txBody>
      </p:sp>
    </p:spTree>
    <p:extLst>
      <p:ext uri="{BB962C8B-B14F-4D97-AF65-F5344CB8AC3E}">
        <p14:creationId xmlns:p14="http://schemas.microsoft.com/office/powerpoint/2010/main" val="343028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5BCCA9-0237-3A41-A92C-917992D3FA93}"/>
              </a:ext>
            </a:extLst>
          </p:cNvPr>
          <p:cNvSpPr txBox="1"/>
          <p:nvPr/>
        </p:nvSpPr>
        <p:spPr>
          <a:xfrm>
            <a:off x="1448973" y="1083212"/>
            <a:ext cx="8494633" cy="4801314"/>
          </a:xfrm>
          <a:prstGeom prst="rect">
            <a:avLst/>
          </a:prstGeom>
          <a:noFill/>
        </p:spPr>
        <p:txBody>
          <a:bodyPr wrap="none" rtlCol="0">
            <a:spAutoFit/>
          </a:bodyPr>
          <a:lstStyle/>
          <a:p>
            <a:r>
              <a:rPr lang="en-US" altLang="ja-JP" dirty="0"/>
              <a:t>MVVM</a:t>
            </a:r>
            <a:r>
              <a:rPr lang="ja-JP" altLang="en-US"/>
              <a:t>を構成する</a:t>
            </a:r>
            <a:r>
              <a:rPr lang="en-US" altLang="ja-JP" dirty="0"/>
              <a:t>View</a:t>
            </a:r>
            <a:r>
              <a:rPr lang="ja-JP" altLang="en-US"/>
              <a:t>、</a:t>
            </a:r>
            <a:r>
              <a:rPr lang="en-US" altLang="ja-JP" dirty="0" err="1"/>
              <a:t>ViewModel</a:t>
            </a:r>
            <a:r>
              <a:rPr lang="ja-JP" altLang="en-US"/>
              <a:t>、</a:t>
            </a:r>
            <a:r>
              <a:rPr lang="en-US" altLang="ja-JP" dirty="0"/>
              <a:t>Model</a:t>
            </a:r>
            <a:r>
              <a:rPr lang="ja-JP" altLang="en-US"/>
              <a:t>の関係</a:t>
            </a:r>
            <a:endParaRPr lang="en-US" altLang="ja-JP" dirty="0"/>
          </a:p>
          <a:p>
            <a:r>
              <a:rPr kumimoji="1" lang="ja-JP" altLang="en-US"/>
              <a:t>それぞれの役割を果たすために以下の内容を実装する</a:t>
            </a:r>
            <a:endParaRPr kumimoji="1" lang="en-US" altLang="ja-JP" dirty="0"/>
          </a:p>
          <a:p>
            <a:endParaRPr kumimoji="1" lang="en-US" altLang="ja-JP" dirty="0"/>
          </a:p>
          <a:p>
            <a:endParaRPr lang="en-US" altLang="ja-JP" dirty="0"/>
          </a:p>
          <a:p>
            <a:r>
              <a:rPr lang="en-US" altLang="ja-JP" b="1" u="sng" dirty="0"/>
              <a:t>Model</a:t>
            </a:r>
          </a:p>
          <a:p>
            <a:r>
              <a:rPr lang="ja-JP" altLang="en-US"/>
              <a:t>・実際にデータが保存されている場所へのアクセスを管理するクラスを用意する</a:t>
            </a:r>
            <a:endParaRPr lang="en-US" altLang="ja-JP" dirty="0"/>
          </a:p>
          <a:p>
            <a:r>
              <a:rPr lang="ja-JP" altLang="en-US"/>
              <a:t>　</a:t>
            </a:r>
            <a:r>
              <a:rPr lang="en-US" altLang="ja-JP" dirty="0" err="1"/>
              <a:t>APIClient</a:t>
            </a:r>
            <a:r>
              <a:rPr lang="ja-JP" altLang="en-US"/>
              <a:t>、</a:t>
            </a:r>
            <a:r>
              <a:rPr lang="en-US" altLang="ja-JP" dirty="0"/>
              <a:t>Dao</a:t>
            </a:r>
            <a:r>
              <a:rPr lang="ja-JP" altLang="en-US"/>
              <a:t>、</a:t>
            </a:r>
            <a:r>
              <a:rPr lang="en-US" altLang="ja-JP" dirty="0"/>
              <a:t>etc...</a:t>
            </a:r>
          </a:p>
          <a:p>
            <a:endParaRPr lang="en-US" altLang="ja-JP" dirty="0"/>
          </a:p>
          <a:p>
            <a:r>
              <a:rPr lang="ja-JP" altLang="en-US"/>
              <a:t>・アプリ内でデータを扱いやすくする独自のデータクラスを定義する</a:t>
            </a:r>
            <a:endParaRPr lang="en-US" altLang="ja-JP" dirty="0"/>
          </a:p>
          <a:p>
            <a:r>
              <a:rPr lang="ja-JP" altLang="en-US"/>
              <a:t>　</a:t>
            </a:r>
            <a:r>
              <a:rPr lang="en-US" altLang="ja-JP" dirty="0"/>
              <a:t>id</a:t>
            </a:r>
            <a:r>
              <a:rPr lang="ja-JP" altLang="en-US"/>
              <a:t>と</a:t>
            </a:r>
            <a:r>
              <a:rPr lang="en-US" altLang="ja-JP" dirty="0"/>
              <a:t>name</a:t>
            </a:r>
            <a:r>
              <a:rPr lang="ja-JP" altLang="en-US"/>
              <a:t>プロパティを持った</a:t>
            </a:r>
            <a:r>
              <a:rPr lang="en-US" altLang="ja-JP" dirty="0"/>
              <a:t>User</a:t>
            </a:r>
            <a:r>
              <a:rPr lang="ja-JP" altLang="en-US"/>
              <a:t>クラス、</a:t>
            </a:r>
            <a:r>
              <a:rPr lang="en-US" altLang="ja-JP" dirty="0"/>
              <a:t>etc...</a:t>
            </a:r>
          </a:p>
          <a:p>
            <a:endParaRPr lang="en-US" altLang="ja-JP" dirty="0"/>
          </a:p>
          <a:p>
            <a:r>
              <a:rPr lang="en-US" altLang="ja-JP" b="1" u="sng" dirty="0"/>
              <a:t>Repository</a:t>
            </a:r>
            <a:r>
              <a:rPr lang="ja-JP" altLang="en-US" b="1" u="sng"/>
              <a:t>（実装しない場合は</a:t>
            </a:r>
            <a:r>
              <a:rPr lang="en-US" altLang="ja-JP" b="1" u="sng" dirty="0"/>
              <a:t>Model</a:t>
            </a:r>
            <a:r>
              <a:rPr lang="ja-JP" altLang="en-US" b="1" u="sng"/>
              <a:t>へ）</a:t>
            </a:r>
            <a:endParaRPr lang="en-US" altLang="ja-JP" b="1" u="sng" dirty="0"/>
          </a:p>
          <a:p>
            <a:endParaRPr lang="en-US" altLang="ja-JP" dirty="0"/>
          </a:p>
          <a:p>
            <a:r>
              <a:rPr lang="ja-JP" altLang="en-US"/>
              <a:t>・実際にデータが保存されている場所に直接アクセスするクラスを用意する</a:t>
            </a:r>
            <a:endParaRPr lang="en-US" altLang="ja-JP" dirty="0"/>
          </a:p>
          <a:p>
            <a:r>
              <a:rPr lang="ja-JP" altLang="en-US"/>
              <a:t>　</a:t>
            </a:r>
            <a:r>
              <a:rPr lang="en-US" altLang="ja-JP" dirty="0"/>
              <a:t>API</a:t>
            </a:r>
            <a:r>
              <a:rPr lang="ja-JP" altLang="en-US"/>
              <a:t>、</a:t>
            </a:r>
            <a:r>
              <a:rPr lang="en-US" altLang="ja-JP" dirty="0"/>
              <a:t>DB</a:t>
            </a:r>
            <a:r>
              <a:rPr lang="ja-JP" altLang="en-US"/>
              <a:t>、</a:t>
            </a:r>
            <a:r>
              <a:rPr lang="en-US" altLang="ja-JP" dirty="0"/>
              <a:t>Preference</a:t>
            </a:r>
            <a:r>
              <a:rPr lang="ja-JP" altLang="en-US"/>
              <a:t>、</a:t>
            </a:r>
            <a:r>
              <a:rPr lang="en-US" altLang="ja-JP" dirty="0"/>
              <a:t>etc...</a:t>
            </a:r>
          </a:p>
          <a:p>
            <a:endParaRPr lang="en-US" altLang="ja-JP" dirty="0"/>
          </a:p>
          <a:p>
            <a:r>
              <a:rPr lang="ja-JP" altLang="en-US"/>
              <a:t>・必要に応じて、追加</a:t>
            </a:r>
            <a:r>
              <a:rPr lang="en-US" altLang="ja-JP" dirty="0"/>
              <a:t>/</a:t>
            </a:r>
            <a:r>
              <a:rPr lang="ja-JP" altLang="en-US"/>
              <a:t>取得</a:t>
            </a:r>
            <a:r>
              <a:rPr lang="en-US" altLang="ja-JP" dirty="0"/>
              <a:t>/</a:t>
            </a:r>
            <a:r>
              <a:rPr lang="ja-JP" altLang="en-US"/>
              <a:t>更新</a:t>
            </a:r>
            <a:r>
              <a:rPr lang="en-US" altLang="ja-JP" dirty="0"/>
              <a:t>/</a:t>
            </a:r>
            <a:r>
              <a:rPr lang="ja-JP" altLang="en-US"/>
              <a:t>削除を行うメソッドを実装する</a:t>
            </a:r>
            <a:endParaRPr lang="en-US" altLang="ja-JP" dirty="0"/>
          </a:p>
        </p:txBody>
      </p:sp>
    </p:spTree>
    <p:extLst>
      <p:ext uri="{BB962C8B-B14F-4D97-AF65-F5344CB8AC3E}">
        <p14:creationId xmlns:p14="http://schemas.microsoft.com/office/powerpoint/2010/main" val="39320514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285</Words>
  <Application>Microsoft Macintosh PowerPoint</Application>
  <PresentationFormat>ワイド画面</PresentationFormat>
  <Paragraphs>102</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江本匠</dc:creator>
  <cp:lastModifiedBy>江本匠</cp:lastModifiedBy>
  <cp:revision>17</cp:revision>
  <dcterms:created xsi:type="dcterms:W3CDTF">2019-05-03T23:33:40Z</dcterms:created>
  <dcterms:modified xsi:type="dcterms:W3CDTF">2019-05-04T02:05:16Z</dcterms:modified>
</cp:coreProperties>
</file>