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4" r:id="rId3"/>
    <p:sldId id="435" r:id="rId4"/>
    <p:sldId id="436" r:id="rId5"/>
    <p:sldId id="375" r:id="rId6"/>
    <p:sldId id="422" r:id="rId7"/>
    <p:sldId id="425" r:id="rId8"/>
    <p:sldId id="423" r:id="rId9"/>
    <p:sldId id="426" r:id="rId10"/>
    <p:sldId id="427" r:id="rId11"/>
    <p:sldId id="428" r:id="rId12"/>
    <p:sldId id="429" r:id="rId13"/>
    <p:sldId id="433" r:id="rId14"/>
    <p:sldId id="430" r:id="rId15"/>
    <p:sldId id="431" r:id="rId16"/>
    <p:sldId id="43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00"/>
    <a:srgbClr val="0000FF"/>
    <a:srgbClr val="92D050"/>
    <a:srgbClr val="FFCCFF"/>
    <a:srgbClr val="85DFFF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72" y="163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761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080" cy="612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268724"/>
            <a:ext cx="4140000" cy="5040946"/>
          </a:xfrm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3" y="1268724"/>
            <a:ext cx="4140000" cy="5040630"/>
          </a:xfrm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85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88586"/>
            <a:ext cx="4140000" cy="648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3" y="188586"/>
            <a:ext cx="4140000" cy="648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93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8641104" cy="216027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60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448" y="4509138"/>
            <a:ext cx="8640575" cy="198025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82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08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9" r:id="rId6"/>
    <p:sldLayoutId id="2147483654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494" y="2708910"/>
            <a:ext cx="7921012" cy="1440180"/>
          </a:xfrm>
        </p:spPr>
        <p:txBody>
          <a:bodyPr/>
          <a:lstStyle/>
          <a:p>
            <a:r>
              <a:rPr lang="en-US" altLang="zh-TW"/>
              <a:t>Assignment </a:t>
            </a:r>
            <a:r>
              <a:rPr lang="en-US" altLang="zh-TW" smtClean="0"/>
              <a:t>11 </a:t>
            </a:r>
            <a:r>
              <a:rPr lang="en-US" altLang="zh-TW" dirty="0" smtClean="0"/>
              <a:t>(ATM)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7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 // decide how to proceed based on user's menu selection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switch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mainMenuSelection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user chose to perform one of three transaction types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2F4F4F"/>
                </a:solidFill>
                <a:highlight>
                  <a:srgbClr val="FFFFFF"/>
                </a:highlight>
                <a:latin typeface="Lucida Console"/>
              </a:rPr>
              <a:t>BALANCE_INQUIRY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create new </a:t>
            </a:r>
            <a:r>
              <a:rPr lang="en-US" altLang="zh-TW" dirty="0" err="1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BalanceInquiry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transaction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balanceInquiryPtr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BalanceInquiry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accounts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balanceInquiryPtr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-&gt;execute();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delete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balanceInquiryPtr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2F4F4F"/>
                </a:solidFill>
                <a:highlight>
                  <a:srgbClr val="FFFFFF"/>
                </a:highlight>
                <a:latin typeface="Lucida Console"/>
              </a:rPr>
              <a:t>WITHDRAWAL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create new Withdrawal transaction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withdrawalPtr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Withdrawal(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            accounts,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remainingBills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withdrawalPtr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-&gt;execute();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delete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withdrawalPtr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2F4F4F"/>
                </a:solidFill>
                <a:highlight>
                  <a:srgbClr val="FFFFFF"/>
                </a:highlight>
                <a:latin typeface="Lucida Console"/>
              </a:rPr>
              <a:t>DEPOSIT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create new Deposit transaction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depositPtr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Deposit(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       accounts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depositPtr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-&gt;execute();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delete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depositPtr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983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2F4F4F"/>
                </a:solidFill>
                <a:highlight>
                  <a:srgbClr val="FFFFFF"/>
                </a:highlight>
                <a:latin typeface="Lucida Console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user chose to terminate session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nExiting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 the system..."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userExited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true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this ATM session should end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default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user did not enter an integer from 1-4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nYou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 did not enter a valid selection. Try</a:t>
            </a:r>
          </a:p>
          <a:p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                   again."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}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end switch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}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end while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3332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display the main menu and return an input selection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displayMainMenu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nMain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 menu:"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"1 - View my balance"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"2 - Withdraw cash"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"3 - Deposit funds"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"4 - Exit\n"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"Enter a choice: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choice;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choice;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choice;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return user's selection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29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Account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Account(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theAccountNumber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thePIN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theAvailableBalance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theTotalBalance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constructor sets attributes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validatePIN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userPIN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is user-specified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PIN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                                 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correct?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getAvailableBalance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returns available balance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getTotalBalance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returns total balance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credit(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amount );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adds an amount to the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Account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                        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balance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debit(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amount );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subtracts an amount from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the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                       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Account balance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returns account number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account number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pin;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PIN for authentication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availableBalance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funds available for withdrawal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totalBalance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funds available + funds waiting to clear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45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BalanceInquiry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BalanceInquiry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vector&lt; Account &gt;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atmAccounts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constructor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execute();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perform the balance inquiry transaction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indicates account involved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Account &gt; &amp;accounts;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reference to the vector of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the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                       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bank's Accounts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get pointer to Account object in "accounts" whose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account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number is equal to "</a:t>
            </a:r>
            <a:r>
              <a:rPr lang="en-US" altLang="zh-TW" dirty="0" err="1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Account *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getAccount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vector&lt; Account &gt; &amp;accounts ); 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95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Withdrawal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Withdrawal(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vector&lt; Account &gt;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atmAccounts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            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atmRemainingBills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execute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perform the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withdrawal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                               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transaction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indicates account involved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Account &gt; &amp;accounts;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reference to the vector of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the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                       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bank's Accounts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amount;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amount to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withdraw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remainingBills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F00"/>
                </a:solidFill>
                <a:latin typeface="+mn-lt"/>
                <a:ea typeface="細明體" panose="02020509000000000000" pitchFamily="49" charset="-120"/>
              </a:rPr>
              <a:t>// number of $20 bills </a:t>
            </a:r>
            <a:r>
              <a:rPr lang="en-US" altLang="zh-TW" dirty="0" smtClean="0">
                <a:solidFill>
                  <a:srgbClr val="00BF00"/>
                </a:solidFill>
                <a:latin typeface="+mn-lt"/>
                <a:ea typeface="細明體" panose="02020509000000000000" pitchFamily="49" charset="-120"/>
              </a:rPr>
              <a:t>remaining</a:t>
            </a:r>
            <a:endParaRPr lang="en-US" altLang="zh-TW" dirty="0">
              <a:solidFill>
                <a:srgbClr val="00BF00"/>
              </a:solidFill>
              <a:highlight>
                <a:srgbClr val="FFFFFF"/>
              </a:highlight>
              <a:latin typeface="+mn-lt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get pointer to Account object in "accounts" whose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account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number is equal to "</a:t>
            </a:r>
            <a:r>
              <a:rPr lang="en-US" altLang="zh-TW" dirty="0" err="1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Account *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getAccount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vector&lt; Account &gt; &amp;accounts );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display a menu of withdrawal amounts and the option to cancel;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return the chosen amount or 0 if the user chooses to cancel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displayMenuOfAmounts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78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Deposit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Deposit(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vector&lt; Account &gt;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atmAccounts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execute();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perform the deposit transaction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indicates account involved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Account &gt; &amp;accounts;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reference to the vector of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the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                       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bank's Accounts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amount;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amount to deposit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get pointer to Account object in "accounts" whose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account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number is equal to "</a:t>
            </a:r>
            <a:r>
              <a:rPr lang="en-US" altLang="zh-TW" dirty="0" err="1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Account *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getAccount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vector&lt; Account &gt; &amp;accounts );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promptForDepositAmount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prompt user to enter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</a:t>
            </a:r>
          </a:p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                                     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deposit amount in cents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38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ch25imageslides_Page_04.png"/>
          <p:cNvPicPr preferRelativeResize="0">
            <a:picLocks noChangeAspect="1"/>
          </p:cNvPicPr>
          <p:nvPr/>
        </p:nvPicPr>
        <p:blipFill>
          <a:blip r:embed="rId2" cstate="print"/>
          <a:srcRect l="4325" t="5912" r="23225" b="18119"/>
          <a:stretch>
            <a:fillRect/>
          </a:stretch>
        </p:blipFill>
        <p:spPr bwMode="auto">
          <a:xfrm>
            <a:off x="251448" y="548632"/>
            <a:ext cx="8640000" cy="550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16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h25imageslides_Page_05.png"/>
          <p:cNvPicPr preferRelativeResize="0">
            <a:picLocks noChangeAspect="1"/>
          </p:cNvPicPr>
          <p:nvPr/>
        </p:nvPicPr>
        <p:blipFill>
          <a:blip r:embed="rId2" cstate="print"/>
          <a:srcRect l="4325" t="5912" r="23225" b="19060"/>
          <a:stretch>
            <a:fillRect/>
          </a:stretch>
        </p:blipFill>
        <p:spPr bwMode="auto">
          <a:xfrm>
            <a:off x="251448" y="548588"/>
            <a:ext cx="8640000" cy="542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809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h25imageslides_Page_06.png"/>
          <p:cNvPicPr preferRelativeResize="0">
            <a:picLocks noChangeAspect="1"/>
          </p:cNvPicPr>
          <p:nvPr/>
        </p:nvPicPr>
        <p:blipFill>
          <a:blip r:embed="rId2" cstate="print"/>
          <a:srcRect l="4325" t="5912" r="23225" b="18119"/>
          <a:stretch>
            <a:fillRect/>
          </a:stretch>
        </p:blipFill>
        <p:spPr bwMode="auto">
          <a:xfrm>
            <a:off x="251448" y="548632"/>
            <a:ext cx="8640000" cy="550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1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userAuthenticated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whether user is authenticated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current user's account number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Account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12345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54321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1000.0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1200.0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 account2(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98765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56789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200.0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200.0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Account &gt; accounts;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vector of the bank's Accounts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add the Account objects to the vector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accounts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accounts.push_back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account1 );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accounts.push_back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753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welcome and authenticate user; perform transactions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loop while user is not yet authenticated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userAuthenticated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nWelcome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!"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authenticateUser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userAuthenticated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accounts );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authenticate user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display the main menu and perform transactions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performTransactions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accounts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remainingBills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userAuthenticated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nThank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 you! Goodbye!"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06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8641080" cy="6480828"/>
          </a:xfrm>
        </p:spPr>
        <p:txBody>
          <a:bodyPr/>
          <a:lstStyle/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attempt to authenticate user against database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authenticateUser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userAuthenticated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vector&lt; Account &gt; &amp;accounts )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nPlease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 enter your account number: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input account number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"\</a:t>
            </a:r>
            <a:r>
              <a:rPr lang="en-US" altLang="zh-TW" dirty="0" err="1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nEnter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 your PIN: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pin;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pin;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input PIN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Account *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userAccountPtr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getAccount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        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accounts );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if account exists, return result of Account function </a:t>
            </a:r>
            <a:r>
              <a:rPr lang="en-US" altLang="zh-TW" dirty="0" err="1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validatePIN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userAccountPtr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!= </a:t>
            </a:r>
            <a:r>
              <a:rPr lang="en-US" altLang="zh-TW" dirty="0">
                <a:solidFill>
                  <a:srgbClr val="6F008A"/>
                </a:solidFill>
                <a:highlight>
                  <a:srgbClr val="FFFFFF"/>
                </a:highlight>
                <a:latin typeface="Lucida Console"/>
              </a:rPr>
              <a:t>NULL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userAuthenticated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userAccountPtr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validatePIN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pin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userAuthenticated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account number not </a:t>
            </a:r>
            <a:r>
              <a:rPr lang="en-US" altLang="zh-TW" dirty="0" smtClean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found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check whether authentication succeeded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userAuthenticated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save user's account #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"Invalid account number or PIN. Please try again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.\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n</a:t>
            </a:r>
            <a:r>
              <a:rPr lang="en-US" altLang="zh-TW" dirty="0" smtClean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81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retrieve Account object containing specified account number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 *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getAccount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vector&lt; Account &gt; &amp;accounts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loop through accounts searching for matching account number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accounts.size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return current account if match found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accounts[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==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&amp;accounts[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6F008A"/>
                </a:solidFill>
                <a:highlight>
                  <a:srgbClr val="FFFFFF"/>
                </a:highlight>
                <a:latin typeface="Lucida Console"/>
              </a:rPr>
              <a:t>NULL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if no matching account was found, return NULL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0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display the main menu and perform transactions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performTransactions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currentAccountNumber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vector&lt; Account &gt;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accounts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fr-FR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enumeration constants represent main menu options</a:t>
            </a:r>
            <a:endParaRPr lang="fr-FR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MenuOption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{ </a:t>
            </a:r>
            <a:r>
              <a:rPr lang="en-US" altLang="zh-TW" dirty="0">
                <a:solidFill>
                  <a:srgbClr val="2F4F4F"/>
                </a:solidFill>
                <a:highlight>
                  <a:srgbClr val="FFFFFF"/>
                </a:highlight>
                <a:latin typeface="Lucida Console"/>
              </a:rPr>
              <a:t>BALANCE_INQUIRY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2F4F4F"/>
                </a:solidFill>
                <a:highlight>
                  <a:srgbClr val="FFFFFF"/>
                </a:highlight>
                <a:latin typeface="Lucida Console"/>
              </a:rPr>
              <a:t>WITHDRAWAL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2F4F4F"/>
                </a:solidFill>
                <a:highlight>
                  <a:srgbClr val="FFFFFF"/>
                </a:highlight>
                <a:latin typeface="Lucida Console"/>
              </a:rPr>
              <a:t>DEPOSIT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2F4F4F"/>
                </a:solidFill>
                <a:highlight>
                  <a:srgbClr val="FFFFFF"/>
                </a:highlight>
                <a:latin typeface="Lucida Console"/>
              </a:rPr>
              <a:t>EXIT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};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local pointer to store transaction currently being processed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BalanceInquiry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balanceInquiryPtr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Withdrawal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withdrawalPtr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Deposit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depositPtr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INITIAL_REMAINING_BILLS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128AFF"/>
                </a:solidFill>
                <a:highlight>
                  <a:srgbClr val="FFFFFF"/>
                </a:highlight>
                <a:latin typeface="Lucida Console"/>
              </a:rPr>
              <a:t>500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remainingBills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INITIAL_REMAINING_BILLS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userExited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user has not chosen to exit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loop while user has not chosen option to exit system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userExited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BF00"/>
                </a:solidFill>
                <a:highlight>
                  <a:srgbClr val="FFFFFF"/>
                </a:highlight>
                <a:latin typeface="Lucida Console"/>
              </a:rPr>
              <a:t>// show main menu and get user selection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mainMenuSelection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displayMainMenu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772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1401</Words>
  <Application>Microsoft Office PowerPoint</Application>
  <PresentationFormat>如螢幕大小 (4:3)</PresentationFormat>
  <Paragraphs>220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細明體</vt:lpstr>
      <vt:lpstr>新細明體</vt:lpstr>
      <vt:lpstr>Arial</vt:lpstr>
      <vt:lpstr>Calibri</vt:lpstr>
      <vt:lpstr>Lucida Console</vt:lpstr>
      <vt:lpstr>Office 佈景主題</vt:lpstr>
      <vt:lpstr>Assignment 11 (ATM)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189</cp:revision>
  <dcterms:created xsi:type="dcterms:W3CDTF">2013-03-13T12:22:18Z</dcterms:created>
  <dcterms:modified xsi:type="dcterms:W3CDTF">2020-05-25T05:02:19Z</dcterms:modified>
</cp:coreProperties>
</file>