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22" r:id="rId9"/>
    <p:sldId id="313" r:id="rId10"/>
    <p:sldId id="320" r:id="rId11"/>
    <p:sldId id="321" r:id="rId12"/>
    <p:sldId id="319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14" r:id="rId22"/>
    <p:sldId id="323" r:id="rId23"/>
    <p:sldId id="324" r:id="rId24"/>
    <p:sldId id="325" r:id="rId25"/>
    <p:sldId id="326" r:id="rId26"/>
    <p:sldId id="315" r:id="rId27"/>
    <p:sldId id="316" r:id="rId28"/>
    <p:sldId id="317" r:id="rId29"/>
    <p:sldId id="318" r:id="rId30"/>
    <p:sldId id="283" r:id="rId31"/>
    <p:sldId id="284" r:id="rId32"/>
    <p:sldId id="285" r:id="rId33"/>
    <p:sldId id="287" r:id="rId34"/>
    <p:sldId id="288" r:id="rId35"/>
    <p:sldId id="258" r:id="rId36"/>
    <p:sldId id="347" r:id="rId37"/>
    <p:sldId id="349" r:id="rId38"/>
    <p:sldId id="348" r:id="rId39"/>
    <p:sldId id="350" r:id="rId40"/>
    <p:sldId id="351" r:id="rId41"/>
    <p:sldId id="352" r:id="rId42"/>
    <p:sldId id="353" r:id="rId43"/>
    <p:sldId id="354" r:id="rId44"/>
    <p:sldId id="355" r:id="rId45"/>
    <p:sldId id="267" r:id="rId46"/>
    <p:sldId id="356" r:id="rId47"/>
    <p:sldId id="357" r:id="rId48"/>
    <p:sldId id="358" r:id="rId49"/>
    <p:sldId id="290" r:id="rId50"/>
    <p:sldId id="344" r:id="rId51"/>
    <p:sldId id="289" r:id="rId52"/>
    <p:sldId id="291" r:id="rId53"/>
    <p:sldId id="292" r:id="rId54"/>
    <p:sldId id="345" r:id="rId55"/>
    <p:sldId id="346" r:id="rId56"/>
    <p:sldId id="329" r:id="rId57"/>
    <p:sldId id="330" r:id="rId58"/>
    <p:sldId id="331" r:id="rId59"/>
    <p:sldId id="332" r:id="rId60"/>
    <p:sldId id="333" r:id="rId61"/>
    <p:sldId id="334" r:id="rId62"/>
    <p:sldId id="335" r:id="rId6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9">
          <p15:clr>
            <a:srgbClr val="A4A3A4"/>
          </p15:clr>
        </p15:guide>
        <p15:guide id="2" pos="2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4" autoAdjust="0"/>
    <p:restoredTop sz="94660"/>
  </p:normalViewPr>
  <p:slideViewPr>
    <p:cSldViewPr showGuides="1">
      <p:cViewPr varScale="1">
        <p:scale>
          <a:sx n="86" d="100"/>
          <a:sy n="86" d="100"/>
        </p:scale>
        <p:origin x="159" y="60"/>
      </p:cViewPr>
      <p:guideLst>
        <p:guide orient="horz" pos="1119"/>
        <p:guide pos="2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12601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628770"/>
            <a:ext cx="8641104" cy="4860621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10"/>
            <a:ext cx="8641104" cy="6120782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58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1813" y="1776413"/>
            <a:ext cx="3963987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6413"/>
            <a:ext cx="3963988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628770"/>
            <a:ext cx="8641103" cy="486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2" r:id="rId3"/>
    <p:sldLayoutId id="2147483654" r:id="rId4"/>
    <p:sldLayoutId id="21474836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text files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0"/>
            <a:ext cx="9001149" cy="4860621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Open an existing file; if the file doesn't exit, fail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Create a file; if the file have existed, the data in it will be deleted.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Create a file; if the file have existed, the data in it will be keep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Open an existing file; if the file doesn't exit, fail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binary file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324041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calculus,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calculus,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calculus )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r>
              <a:rPr lang="en-US" altLang="zh-TW" sz="4400" b="1" dirty="0" smtClean="0">
                <a:solidFill>
                  <a:srgbClr val="FF0000"/>
                </a:solidFill>
                <a:latin typeface="Courier New" pitchFamily="49" charset="0"/>
              </a:rPr>
              <a:t>      Wrong!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data from a binary file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1"/>
            <a:ext cx="9001149" cy="1440184"/>
          </a:xfrm>
        </p:spPr>
        <p:txBody>
          <a:bodyPr lIns="0" rIns="0"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&amp;calculus ),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&amp;calculus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),</a:t>
            </a:r>
            <a:r>
              <a:rPr lang="en-US" altLang="zh-TW" sz="1200" dirty="0" smtClean="0"/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calculus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)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);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binary file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1628770"/>
            <a:ext cx="8641104" cy="2340299"/>
          </a:xfrm>
        </p:spPr>
        <p:txBody>
          <a:bodyPr/>
          <a:lstStyle/>
          <a:p>
            <a:pPr marL="1800225" indent="-1800225"/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1800225" indent="-1800225"/>
            <a:r>
              <a:rPr lang="en-US" altLang="zh-TW" dirty="0" smtClean="0"/>
              <a:t>{</a:t>
            </a:r>
          </a:p>
          <a:p>
            <a:pPr marL="1800225" indent="-1800225"/>
            <a:r>
              <a:rPr lang="en-US" altLang="zh-TW" dirty="0" smtClean="0"/>
              <a:t>   </a:t>
            </a:r>
            <a:r>
              <a:rPr lang="en-US" altLang="zh-TW" smtClean="0">
                <a:solidFill>
                  <a:srgbClr val="0000FF"/>
                </a:solidFill>
              </a:rPr>
              <a:t>char</a:t>
            </a:r>
            <a:r>
              <a:rPr lang="en-US" altLang="zh-TW" smtClean="0"/>
              <a:t> </a:t>
            </a:r>
            <a:r>
              <a:rPr lang="en-US" altLang="zh-TW" smtClean="0"/>
              <a:t>name[4</a:t>
            </a:r>
            <a:r>
              <a:rPr lang="en-US" altLang="zh-TW" dirty="0" smtClean="0"/>
              <a:t>];</a:t>
            </a:r>
          </a:p>
          <a:p>
            <a:pPr marL="1800225" indent="-1800225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/>
            <a:r>
              <a:rPr lang="en-US" altLang="zh-TW" dirty="0" smtClean="0"/>
              <a:t>};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smtClean="0"/>
              <a:t>Grade grade;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&amp;grade ),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Prototype of read and write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971540" y="1628770"/>
            <a:ext cx="7200920" cy="900115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</a:rPr>
              <a:t>inFile.read</a:t>
            </a:r>
            <a:r>
              <a:rPr lang="en-US" altLang="zh-TW" dirty="0" smtClean="0">
                <a:solidFill>
                  <a:srgbClr val="000000"/>
                </a:solidFill>
              </a:rPr>
              <a:t>(	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</a:rPr>
              <a:t> *s,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n );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 </a:t>
            </a:r>
            <a:r>
              <a:rPr lang="en-US" altLang="zh-TW" dirty="0" smtClean="0">
                <a:solidFill>
                  <a:srgbClr val="000000"/>
                </a:solidFill>
              </a:rPr>
              <a:t>*s,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n </a:t>
            </a:r>
            <a:r>
              <a:rPr lang="en-US" altLang="zh-TW" dirty="0" smtClean="0">
                <a:solidFill>
                  <a:srgbClr val="000000"/>
                </a:solidFill>
              </a:rPr>
              <a:t>);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</a:rPr>
              <a:t>reinterpret_cast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396050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id[4] = "100";</a:t>
            </a:r>
          </a:p>
          <a:p>
            <a:pPr eaLnBrk="1" hangingPunct="1"/>
            <a:r>
              <a:rPr lang="en-US" altLang="zh-TW" dirty="0" smtClean="0"/>
              <a:t>   fun( id );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return</a:t>
            </a:r>
            <a:r>
              <a:rPr lang="en-US" altLang="zh-TW" dirty="0" smtClean="0"/>
              <a:t> 0;</a:t>
            </a:r>
          </a:p>
          <a:p>
            <a:pPr eaLnBrk="1" hangingPunct="1"/>
            <a:r>
              <a:rPr lang="en-US" altLang="zh-TW" dirty="0" smtClean="0"/>
              <a:t>}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/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</a:rPr>
              <a:t>reinterpret_cast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396050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number = 100;</a:t>
            </a:r>
          </a:p>
          <a:p>
            <a:pPr eaLnBrk="1" hangingPunct="1"/>
            <a:r>
              <a:rPr lang="en-US" altLang="zh-TW" dirty="0" smtClean="0"/>
              <a:t>   fun( &amp;number );    </a:t>
            </a:r>
            <a:r>
              <a:rPr lang="en-US" altLang="zh-TW" dirty="0" smtClean="0">
                <a:solidFill>
                  <a:srgbClr val="FF0000"/>
                </a:solidFill>
              </a:rPr>
              <a:t> Wrong!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return</a:t>
            </a:r>
            <a:r>
              <a:rPr lang="en-US" altLang="zh-TW" dirty="0" smtClean="0"/>
              <a:t> 0;</a:t>
            </a:r>
          </a:p>
          <a:p>
            <a:pPr eaLnBrk="1" hangingPunct="1"/>
            <a:r>
              <a:rPr lang="en-US" altLang="zh-TW" dirty="0" smtClean="0"/>
              <a:t>}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/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</a:rPr>
              <a:t>reinterpret_cast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396050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number = 100;</a:t>
            </a:r>
          </a:p>
          <a:p>
            <a:pPr eaLnBrk="1" hangingPunct="1"/>
            <a:r>
              <a:rPr lang="en-US" altLang="zh-TW" dirty="0" smtClean="0"/>
              <a:t>   fun(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&amp;number ) );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return</a:t>
            </a:r>
            <a:r>
              <a:rPr lang="en-US" altLang="zh-TW" dirty="0" smtClean="0"/>
              <a:t> 0;</a:t>
            </a:r>
          </a:p>
          <a:p>
            <a:pPr eaLnBrk="1" hangingPunct="1"/>
            <a:r>
              <a:rPr lang="en-US" altLang="zh-TW" dirty="0" smtClean="0"/>
              <a:t>}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/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</a:rPr>
              <a:t>reinterpret_cast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71539" y="1628771"/>
            <a:ext cx="7200921" cy="396050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number = 100;</a:t>
            </a:r>
          </a:p>
          <a:p>
            <a:pPr eaLnBrk="1" hangingPunct="1"/>
            <a:r>
              <a:rPr lang="en-US" altLang="zh-TW" dirty="0" smtClean="0"/>
              <a:t>   fun(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&gt;( &amp;number ) );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return</a:t>
            </a:r>
            <a:r>
              <a:rPr lang="en-US" altLang="zh-TW" dirty="0" smtClean="0"/>
              <a:t> 0;</a:t>
            </a:r>
          </a:p>
          <a:p>
            <a:pPr eaLnBrk="1" hangingPunct="1"/>
            <a:r>
              <a:rPr lang="en-US" altLang="zh-TW" dirty="0" smtClean="0"/>
              <a:t>}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*p 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/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900115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latin typeface="Courier New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088702"/>
            <a:ext cx="7200920" cy="5040643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id[4];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Grade grade = { "100",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 };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fun( &amp;grade );   </a:t>
            </a:r>
            <a:r>
              <a:rPr lang="en-US" altLang="zh-TW" dirty="0" smtClean="0">
                <a:solidFill>
                  <a:srgbClr val="FF0000"/>
                </a:solidFill>
              </a:rPr>
              <a:t>Wrong!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return</a:t>
            </a:r>
            <a:r>
              <a:rPr lang="en-US" altLang="zh-TW" dirty="0" smtClean="0"/>
              <a:t> 0;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7"/>
            <a:ext cx="8641104" cy="72009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latin typeface="Courier New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088702"/>
            <a:ext cx="7200920" cy="5040643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id[4];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Grade grade = { "100",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 };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fun(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&amp;grade )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return</a:t>
            </a:r>
            <a:r>
              <a:rPr lang="en-US" altLang="zh-TW" dirty="0" smtClean="0"/>
              <a:t> 0;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binary files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0"/>
            <a:ext cx="9001149" cy="4860621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Open an existing file; if the file doesn't exit, fail</a:t>
            </a:r>
            <a:endParaRPr lang="en-US" altLang="zh-TW" dirty="0" smtClean="0"/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Create a file; if the file have existed, the data in it will be deleted.</a:t>
            </a:r>
            <a:endParaRPr lang="en-US" altLang="zh-TW" dirty="0" smtClean="0"/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Create a file; if the file have existed, the data in it will be keep</a:t>
            </a:r>
            <a:endParaRPr lang="en-US" altLang="zh-TW" dirty="0" smtClean="0"/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Open an existing file; if the file doesn't exit, fail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7"/>
            <a:ext cx="8641104" cy="72009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latin typeface="Courier New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088702"/>
            <a:ext cx="7200920" cy="5040643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id[4];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Grade grade = { "100",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 };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fun(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&gt;( &amp;grade )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return</a:t>
            </a:r>
            <a:r>
              <a:rPr lang="en-US" altLang="zh-TW" dirty="0" smtClean="0"/>
              <a:t> 0;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fun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text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2520322"/>
          </a:xfrm>
        </p:spPr>
        <p:txBody>
          <a:bodyPr/>
          <a:lstStyle/>
          <a:p>
            <a:pPr marL="2057400" indent="-2057400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name[4];</a:t>
            </a:r>
          </a:p>
          <a:p>
            <a:pPr marL="2057400" indent="-2057400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2057400" indent="-2057400"/>
            <a:endParaRPr lang="en-US" altLang="zh-TW" dirty="0" smtClean="0"/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name &lt;&lt; calculus;</a:t>
            </a:r>
          </a:p>
          <a:p>
            <a:pPr marL="2057400" indent="-2057400">
              <a:spcBef>
                <a:spcPct val="50000"/>
              </a:spcBef>
            </a:pPr>
            <a:endParaRPr lang="en-US" altLang="zh-TW" dirty="0" smtClean="0"/>
          </a:p>
          <a:p>
            <a:pPr marL="2057400" indent="-2057400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/>
              <a:t>inFile.put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text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3420437"/>
          </a:xfrm>
        </p:spPr>
        <p:txBody>
          <a:bodyPr/>
          <a:lstStyle/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smtClean="0"/>
              <a:t>{</a:t>
            </a:r>
          </a:p>
          <a:p>
            <a:pPr marL="2057400" indent="-2057400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name[4];</a:t>
            </a:r>
          </a:p>
          <a:p>
            <a:pPr marL="2057400" indent="-2057400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2057400" indent="-2057400"/>
            <a:r>
              <a:rPr lang="en-US" altLang="zh-TW" dirty="0" smtClean="0"/>
              <a:t>};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smtClean="0"/>
              <a:t>Grade grade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35 };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grade.name &lt;&lt; </a:t>
            </a:r>
            <a:r>
              <a:rPr lang="en-US" altLang="zh-TW" dirty="0" err="1" smtClean="0"/>
              <a:t>grade.calculus</a:t>
            </a:r>
            <a:r>
              <a:rPr lang="en-US" altLang="zh-TW" dirty="0" smtClean="0"/>
              <a:t>;</a:t>
            </a:r>
          </a:p>
          <a:p>
            <a:pPr marL="2057400" indent="-2057400">
              <a:spcBef>
                <a:spcPct val="50000"/>
              </a:spcBef>
            </a:pPr>
            <a:endParaRPr lang="en-US" altLang="zh-TW" dirty="0" smtClean="0"/>
          </a:p>
          <a:p>
            <a:pPr marL="2057400" indent="-2057400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/>
              <a:t>inFile.put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144018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name[4] =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name,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name,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name ) 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324041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 = 85;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calculus,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calculus,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calculus )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r>
              <a:rPr lang="en-US" altLang="zh-TW" sz="4400" b="1" dirty="0" smtClean="0">
                <a:solidFill>
                  <a:srgbClr val="FF0000"/>
                </a:solidFill>
                <a:latin typeface="Courier New" pitchFamily="49" charset="0"/>
              </a:rPr>
              <a:t>      Wrong!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1"/>
            <a:ext cx="8281058" cy="1800230"/>
          </a:xfrm>
        </p:spPr>
        <p:txBody>
          <a:bodyPr/>
          <a:lstStyle/>
          <a:p>
            <a:pPr marL="1800225" indent="-1800225">
              <a:spcBef>
                <a:spcPct val="50000"/>
              </a:spcBef>
              <a:defRPr/>
            </a:pPr>
            <a:r>
              <a:rPr lang="en-US" altLang="zh-TW" spc="-5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pc="-50" dirty="0" smtClean="0"/>
              <a:t> calculus = 85;</a:t>
            </a:r>
          </a:p>
          <a:p>
            <a:pPr marL="1800225" indent="-1800225">
              <a:spcBef>
                <a:spcPct val="50000"/>
              </a:spcBef>
              <a:defRPr/>
            </a:pPr>
            <a:r>
              <a:rPr lang="en-US" altLang="zh-TW" spc="-50" dirty="0" err="1" smtClean="0"/>
              <a:t>outFile.write</a:t>
            </a:r>
            <a:r>
              <a:rPr lang="en-US" altLang="zh-TW" spc="-50" dirty="0" smtClean="0"/>
              <a:t>( </a:t>
            </a:r>
            <a:r>
              <a:rPr lang="en-US" altLang="zh-TW" spc="-5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pc="-50" dirty="0" smtClean="0"/>
              <a:t>&lt; </a:t>
            </a:r>
            <a:r>
              <a:rPr lang="en-US" altLang="zh-TW" spc="-50" dirty="0" smtClean="0">
                <a:solidFill>
                  <a:srgbClr val="0000FF"/>
                </a:solidFill>
              </a:rPr>
              <a:t>const</a:t>
            </a:r>
            <a:r>
              <a:rPr lang="en-US" altLang="zh-TW" spc="-50" dirty="0" smtClean="0"/>
              <a:t> </a:t>
            </a:r>
            <a:r>
              <a:rPr lang="en-US" altLang="zh-TW" spc="-50" dirty="0" smtClean="0">
                <a:solidFill>
                  <a:srgbClr val="0000FF"/>
                </a:solidFill>
              </a:rPr>
              <a:t>char</a:t>
            </a:r>
            <a:r>
              <a:rPr lang="en-US" altLang="zh-TW" spc="-50" dirty="0" smtClean="0"/>
              <a:t> * &gt;( &amp;calculus ), 4 );</a:t>
            </a:r>
          </a:p>
          <a:p>
            <a:pPr marL="1800225" indent="-1800225">
              <a:spcBef>
                <a:spcPct val="50000"/>
              </a:spcBef>
              <a:defRPr/>
            </a:pPr>
            <a:endParaRPr lang="en-US" altLang="zh-TW" spc="-50" dirty="0" smtClean="0"/>
          </a:p>
          <a:p>
            <a:pPr marL="1980000" indent="-1976438">
              <a:spcBef>
                <a:spcPct val="50000"/>
              </a:spcBef>
              <a:defRPr/>
            </a:pPr>
            <a:r>
              <a:rPr lang="en-US" altLang="zh-TW" spc="-50" dirty="0" err="1" smtClean="0"/>
              <a:t>outFile.write</a:t>
            </a:r>
            <a:r>
              <a:rPr lang="en-US" altLang="zh-TW" spc="-50" dirty="0" smtClean="0"/>
              <a:t>( </a:t>
            </a:r>
            <a:r>
              <a:rPr lang="en-US" altLang="zh-TW" spc="-5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pc="-50" dirty="0" smtClean="0"/>
              <a:t>&lt; </a:t>
            </a:r>
            <a:r>
              <a:rPr lang="en-US" altLang="zh-TW" spc="-50" dirty="0" smtClean="0">
                <a:solidFill>
                  <a:srgbClr val="0000FF"/>
                </a:solidFill>
              </a:rPr>
              <a:t>const</a:t>
            </a:r>
            <a:r>
              <a:rPr lang="en-US" altLang="zh-TW" spc="-50" dirty="0" smtClean="0"/>
              <a:t> </a:t>
            </a:r>
            <a:r>
              <a:rPr lang="en-US" altLang="zh-TW" spc="-50" dirty="0" smtClean="0">
                <a:solidFill>
                  <a:srgbClr val="0000FF"/>
                </a:solidFill>
              </a:rPr>
              <a:t>char</a:t>
            </a:r>
            <a:r>
              <a:rPr lang="en-US" altLang="zh-TW" spc="-50" dirty="0" smtClean="0"/>
              <a:t> * &gt;( &amp;calculus ),</a:t>
            </a:r>
          </a:p>
          <a:p>
            <a:pPr marL="1980000" indent="-1976438">
              <a:spcBef>
                <a:spcPct val="50000"/>
              </a:spcBef>
              <a:defRPr/>
            </a:pPr>
            <a:r>
              <a:rPr lang="en-US" altLang="zh-TW" spc="-50" dirty="0"/>
              <a:t> </a:t>
            </a:r>
            <a:r>
              <a:rPr lang="en-US" altLang="zh-TW" spc="-50" dirty="0" smtClean="0"/>
              <a:t>              </a:t>
            </a:r>
            <a:r>
              <a:rPr lang="en-US" altLang="zh-TW" spc="-5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pc="-50" dirty="0" smtClean="0"/>
              <a:t>( calculus ) 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0"/>
            <a:ext cx="8281059" cy="2700345"/>
          </a:xfrm>
        </p:spPr>
        <p:txBody>
          <a:bodyPr/>
          <a:lstStyle/>
          <a:p>
            <a:pPr marL="2068513" indent="-2057400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 smtClean="0"/>
              <a:t>{</a:t>
            </a:r>
          </a:p>
          <a:p>
            <a:pPr marL="2068513" indent="-2057400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name[4];</a:t>
            </a:r>
          </a:p>
          <a:p>
            <a:pPr marL="2068513" indent="-2057400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2068513" indent="-2057400"/>
            <a:r>
              <a:rPr lang="en-US" altLang="zh-TW" dirty="0" smtClean="0"/>
              <a:t>};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 smtClean="0"/>
              <a:t>Grade grade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85 };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&amp;grade ),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Move the file position pointer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2880368"/>
          </a:xfrm>
        </p:spPr>
        <p:txBody>
          <a:bodyPr/>
          <a:lstStyle/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inFile.seekg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inFile.seekg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::cur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inFile.seekg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::end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outFile.seekp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outFile.seekp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::cur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outFile.seekp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::end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Return the value of the file position pointer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900115"/>
          </a:xfrm>
        </p:spPr>
        <p:txBody>
          <a:bodyPr/>
          <a:lstStyle/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inFile.tellg</a:t>
            </a:r>
            <a:r>
              <a:rPr lang="en-US" altLang="zh-TW" dirty="0" smtClean="0"/>
              <a:t>();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outFile.tellp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Set iostream to good state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90011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 smtClean="0"/>
              <a:t>inFile.clear</a:t>
            </a:r>
            <a:r>
              <a:rPr lang="en-US" altLang="zh-TW" dirty="0" smtClean="0"/>
              <a:t>();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outFile.clear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binary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1"/>
            <a:ext cx="8281059" cy="432055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inFile.open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outFile.open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outFile.open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ioFile.open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from and write to a binary file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1"/>
            <a:ext cx="8281059" cy="3960506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id[ </a:t>
            </a:r>
            <a:r>
              <a:rPr lang="en-US" altLang="zh-TW" dirty="0" smtClean="0"/>
              <a:t>8 ] </a:t>
            </a:r>
            <a:r>
              <a:rPr lang="en-US" altLang="zh-TW" dirty="0" smtClean="0"/>
              <a:t>= </a:t>
            </a:r>
            <a:r>
              <a:rPr lang="en-US" altLang="zh-TW" dirty="0"/>
              <a:t>"1071405";</a:t>
            </a:r>
            <a:endParaRPr lang="en-US" altLang="zh-TW" dirty="0" smtClean="0"/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ioFile.write</a:t>
            </a:r>
            <a:r>
              <a:rPr lang="en-US" altLang="zh-TW" dirty="0"/>
              <a:t>(id, </a:t>
            </a:r>
            <a:r>
              <a:rPr lang="en-US" altLang="zh-TW" dirty="0" smtClean="0"/>
              <a:t>6 );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string[ 8 ];</a:t>
            </a:r>
            <a:endParaRPr lang="en-US" altLang="zh-TW" dirty="0" smtClean="0"/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string, 6 );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smtClean="0"/>
              <a:t>string[ 6 ] </a:t>
            </a:r>
            <a:r>
              <a:rPr lang="en-US" altLang="zh-TW" dirty="0" smtClean="0"/>
              <a:t>= '\0';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cout</a:t>
            </a:r>
            <a:r>
              <a:rPr lang="en-US" altLang="zh-TW" dirty="0" smtClean="0"/>
              <a:t> &lt;&lt; string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from and write to a binary file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0"/>
            <a:ext cx="8281058" cy="3420437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data = 10;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ioFile.write</a:t>
            </a:r>
            <a:r>
              <a:rPr lang="en-US" altLang="zh-TW" dirty="0" smtClean="0"/>
              <a:t>( data, 4 );    </a:t>
            </a:r>
            <a:r>
              <a:rPr lang="en-US" altLang="zh-TW" dirty="0" smtClean="0">
                <a:solidFill>
                  <a:srgbClr val="FF0000"/>
                </a:solidFill>
              </a:rPr>
              <a:t> Wrong!</a:t>
            </a:r>
            <a:endParaRPr lang="en-US" altLang="zh-TW" dirty="0" smtClean="0"/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number;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number, 4 );    </a:t>
            </a:r>
            <a:r>
              <a:rPr lang="en-US" altLang="zh-TW" dirty="0" smtClean="0">
                <a:solidFill>
                  <a:srgbClr val="FF0000"/>
                </a:solidFill>
              </a:rPr>
              <a:t> Wrong!</a:t>
            </a:r>
            <a:endParaRPr lang="en-US" altLang="zh-TW" dirty="0" smtClean="0"/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cout</a:t>
            </a:r>
            <a:r>
              <a:rPr lang="en-US" altLang="zh-TW" dirty="0" smtClean="0"/>
              <a:t> &lt;&lt; number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from and write to a binary file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0"/>
            <a:ext cx="8281058" cy="3420437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data = 10;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&amp;data ),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number;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&amp;number ),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cout</a:t>
            </a:r>
            <a:r>
              <a:rPr lang="en-US" altLang="zh-TW" dirty="0" smtClean="0"/>
              <a:t> &lt;&lt; number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720091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Read from and write to a binary file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088700"/>
            <a:ext cx="8281058" cy="5040645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struct</a:t>
            </a:r>
            <a:r>
              <a:rPr lang="en-US" altLang="zh-TW" dirty="0" smtClean="0"/>
              <a:t> Grade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id[ 8 ];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eaLnBrk="1" hangingPunct="1"/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smtClean="0"/>
              <a:t>Grade grade1 = { </a:t>
            </a:r>
            <a:r>
              <a:rPr lang="en-US" altLang="zh-TW" dirty="0"/>
              <a:t>"1071405", </a:t>
            </a:r>
            <a:r>
              <a:rPr lang="en-US" altLang="zh-TW" dirty="0" smtClean="0"/>
              <a:t>80 };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&gt;( &amp;grade1 ), 12 );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smtClean="0"/>
              <a:t>Grade grade2;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&amp;grade2 ), 12 );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smtClean="0"/>
              <a:t>cout &lt;&lt; </a:t>
            </a:r>
            <a:r>
              <a:rPr lang="en-US" altLang="zh-TW" dirty="0" err="1" smtClean="0"/>
              <a:t>grade2.id</a:t>
            </a:r>
            <a:r>
              <a:rPr lang="en-US" altLang="zh-TW" dirty="0" smtClean="0"/>
              <a:t> </a:t>
            </a:r>
            <a:r>
              <a:rPr lang="en-US" altLang="zh-TW" dirty="0" smtClean="0"/>
              <a:t>&lt;&lt; endl &lt;&lt; grade2.calculus &lt;&lt; endl;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72009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Read from and write to a binary file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088702"/>
            <a:ext cx="8281058" cy="5040643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struct</a:t>
            </a:r>
            <a:r>
              <a:rPr lang="en-US" altLang="zh-TW" dirty="0" smtClean="0"/>
              <a:t> Grade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id[ 8 ];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eaLnBrk="1" hangingPunct="1"/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Grade grade1 = { </a:t>
            </a:r>
            <a:r>
              <a:rPr lang="en-US" altLang="zh-TW" dirty="0"/>
              <a:t>"1071405", </a:t>
            </a:r>
            <a:r>
              <a:rPr lang="en-US" altLang="zh-TW" dirty="0" smtClean="0"/>
              <a:t>80 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&amp;grade1 ),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/>
              <a:t>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Grade grade2;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&amp;grade2 ),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cout &lt;&lt; </a:t>
            </a:r>
            <a:r>
              <a:rPr lang="en-US" altLang="zh-TW" dirty="0" err="1" smtClean="0"/>
              <a:t>grade2.id</a:t>
            </a:r>
            <a:r>
              <a:rPr lang="en-US" altLang="zh-TW" dirty="0" smtClean="0"/>
              <a:t> </a:t>
            </a:r>
            <a:r>
              <a:rPr lang="en-US" altLang="zh-TW" dirty="0" smtClean="0"/>
              <a:t>&lt;&lt; endl &lt;&lt; grade2.calculus &lt;&lt; endl;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1"/>
            <a:ext cx="8281059" cy="360046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name[ 4 ];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eaLnBrk="1" hangingPunct="1"/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</a:t>
            </a:r>
            <a:r>
              <a:rPr lang="zh-TW" altLang="en-US" dirty="0" smtClean="0"/>
              <a:t>成績</a:t>
            </a:r>
            <a:r>
              <a:rPr lang="en-US" altLang="zh-TW" dirty="0" smtClean="0"/>
              <a:t>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98143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8" y="368608"/>
            <a:ext cx="2700346" cy="30603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600" dirty="0" smtClean="0">
                <a:latin typeface="Lucida Console" panose="020B0609040504020204" pitchFamily="49" charset="0"/>
              </a:rPr>
              <a:t>0</a:t>
            </a:r>
            <a:endParaRPr lang="en-US" altLang="zh-TW" sz="36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87230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8" y="1448746"/>
            <a:ext cx="2700345" cy="19802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3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0871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8" y="1808792"/>
            <a:ext cx="2700345" cy="162020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600" dirty="0" smtClean="0">
                <a:latin typeface="Lucida Console" panose="020B0609040504020204" pitchFamily="49" charset="0"/>
              </a:rPr>
              <a:t>4</a:t>
            </a:r>
            <a:endParaRPr lang="en-US" altLang="zh-TW" sz="36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05836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8" y="2888930"/>
            <a:ext cx="2700345" cy="5400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600" dirty="0" smtClean="0">
                <a:latin typeface="Lucida Console" panose="020B0609040504020204" pitchFamily="49" charset="0"/>
              </a:rPr>
              <a:t>7</a:t>
            </a:r>
            <a:endParaRPr lang="en-US" altLang="zh-TW" sz="36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an existing file;</a:t>
            </a:r>
            <a:br>
              <a:rPr lang="en-US" altLang="zh-TW" smtClean="0"/>
            </a:br>
            <a:r>
              <a:rPr lang="en-US" altLang="zh-TW" smtClean="0"/>
              <a:t>if the file doesn't exit, fail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988816"/>
            <a:ext cx="8281058" cy="1980253"/>
          </a:xfrm>
        </p:spPr>
        <p:txBody>
          <a:bodyPr rIns="0"/>
          <a:lstStyle/>
          <a:p>
            <a:pPr>
              <a:spcBef>
                <a:spcPts val="24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74264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18002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600" dirty="0" smtClean="0">
                <a:latin typeface="Lucida Console" panose="020B0609040504020204" pitchFamily="49" charset="0"/>
              </a:rPr>
              <a:t>9</a:t>
            </a:r>
            <a:endParaRPr lang="en-US" altLang="zh-TW" sz="36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54977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126016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12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06630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162020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13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87433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23402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15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56559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30603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grade[ 0 ].</a:t>
            </a:r>
            <a:r>
              <a:rPr lang="en-US" altLang="zh-TW" dirty="0" smtClean="0"/>
              <a:t>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name &lt;&lt; " " &lt;&lt; </a:t>
            </a:r>
            <a:r>
              <a:rPr lang="en-US" altLang="zh-TW" dirty="0" smtClean="0"/>
              <a:t>grade[ 1 ].</a:t>
            </a:r>
            <a:r>
              <a:rPr lang="en-US" altLang="zh-TW" dirty="0" smtClean="0"/>
              <a:t>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17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file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1"/>
            <a:ext cx="8281058" cy="3960506"/>
          </a:xfrm>
        </p:spPr>
        <p:txBody>
          <a:bodyPr/>
          <a:lstStyle/>
          <a:p>
            <a:pPr marL="2057400" indent="-2057400" eaLnBrk="1" hangingPunct="1"/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2057400" indent="-2057400" eaLnBrk="1" hangingPunct="1"/>
            <a:r>
              <a:rPr lang="en-US" altLang="zh-TW" dirty="0" smtClean="0"/>
              <a:t>{</a:t>
            </a:r>
          </a:p>
          <a:p>
            <a:pPr marL="2057400" indent="-2057400"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name[ 4 ];</a:t>
            </a:r>
            <a:endParaRPr lang="en-US" altLang="zh-TW" dirty="0" smtClean="0"/>
          </a:p>
          <a:p>
            <a:pPr marL="2057400" indent="-2057400"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2057400" indent="-2057400" eaLnBrk="1" hangingPunct="1"/>
            <a:r>
              <a:rPr lang="en-US" altLang="zh-TW" dirty="0" smtClean="0"/>
              <a:t>};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grade[ 2 ] </a:t>
            </a:r>
            <a:r>
              <a:rPr lang="en-US" altLang="zh-TW" dirty="0" smtClean="0"/>
              <a:t>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</a:t>
            </a:r>
            <a:r>
              <a:rPr lang="zh-TW" altLang="en-US" dirty="0" smtClean="0"/>
              <a:t>成績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dat</a:t>
            </a:r>
            <a:r>
              <a:rPr lang="en-US" altLang="zh-TW" dirty="0" smtClean="0"/>
              <a:t>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marL="1884363" indent="-1884363" eaLnBrk="1" hangingPunct="1">
              <a:spcBef>
                <a:spcPct val="10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</a:t>
            </a:r>
            <a:r>
              <a:rPr lang="en-US" altLang="zh-TW" dirty="0" smtClean="0"/>
              <a:t>grade[ 0 ] </a:t>
            </a:r>
            <a:r>
              <a:rPr lang="en-US" altLang="zh-TW" dirty="0" smtClean="0"/>
              <a:t>) ),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);</a:t>
            </a:r>
          </a:p>
          <a:p>
            <a:pPr marL="1884363" indent="-1884363" eaLnBrk="1" hangingPunct="1">
              <a:spcBef>
                <a:spcPct val="10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&gt;( &amp;</a:t>
            </a:r>
            <a:r>
              <a:rPr lang="en-US" altLang="zh-TW" dirty="0" smtClean="0"/>
              <a:t>grade[ 1 ] </a:t>
            </a:r>
            <a:r>
              <a:rPr lang="en-US" altLang="zh-TW" dirty="0" smtClean="0"/>
              <a:t>) ),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609" y="5229230"/>
            <a:ext cx="252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Binary file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851908" y="548630"/>
            <a:ext cx="2880367" cy="28803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3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endParaRPr lang="en-US" altLang="zh-TW" sz="3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94423"/>
              </p:ext>
            </p:extLst>
          </p:nvPr>
        </p:nvGraphicFramePr>
        <p:xfrm>
          <a:off x="6192207" y="368609"/>
          <a:ext cx="2880000" cy="613224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791517" y="2888931"/>
            <a:ext cx="23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Rectangle 164"/>
          <p:cNvSpPr txBox="1">
            <a:spLocks noChangeArrowheads="1"/>
          </p:cNvSpPr>
          <p:nvPr/>
        </p:nvSpPr>
        <p:spPr bwMode="auto">
          <a:xfrm>
            <a:off x="431470" y="368609"/>
            <a:ext cx="5760737" cy="54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Grade </a:t>
            </a:r>
            <a:r>
              <a:rPr lang="en-US" altLang="zh-TW" dirty="0" smtClean="0">
                <a:solidFill>
                  <a:srgbClr val="000000"/>
                </a:solidFill>
              </a:rPr>
              <a:t>grade[ 2 ] </a:t>
            </a:r>
            <a:r>
              <a:rPr lang="en-US" altLang="zh-TW" dirty="0" smtClean="0">
                <a:solidFill>
                  <a:srgbClr val="000000"/>
                </a:solidFill>
              </a:rPr>
              <a:t>= { "aaa", 100, "</a:t>
            </a:r>
            <a:r>
              <a:rPr lang="en-US" altLang="zh-TW" dirty="0" err="1" smtClean="0">
                <a:solidFill>
                  <a:srgbClr val="000000"/>
                </a:solidFill>
              </a:rPr>
              <a:t>bbb</a:t>
            </a:r>
            <a:r>
              <a:rPr lang="en-US" altLang="zh-TW" dirty="0" smtClean="0">
                <a:solidFill>
                  <a:srgbClr val="000000"/>
                </a:solidFill>
              </a:rPr>
              <a:t>", 35 };</a:t>
            </a:r>
          </a:p>
        </p:txBody>
      </p:sp>
    </p:spTree>
    <p:extLst>
      <p:ext uri="{BB962C8B-B14F-4D97-AF65-F5344CB8AC3E}">
        <p14:creationId xmlns:p14="http://schemas.microsoft.com/office/powerpoint/2010/main" val="26464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609" y="5229230"/>
            <a:ext cx="252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Binary file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851908" y="3428998"/>
            <a:ext cx="2880368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3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endParaRPr lang="en-US" altLang="zh-TW" sz="3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98906"/>
              </p:ext>
            </p:extLst>
          </p:nvPr>
        </p:nvGraphicFramePr>
        <p:xfrm>
          <a:off x="6192207" y="368609"/>
          <a:ext cx="2880000" cy="613224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01100100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791517" y="2888931"/>
            <a:ext cx="23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Rectangle 164"/>
          <p:cNvSpPr txBox="1">
            <a:spLocks noChangeArrowheads="1"/>
          </p:cNvSpPr>
          <p:nvPr/>
        </p:nvSpPr>
        <p:spPr bwMode="auto">
          <a:xfrm>
            <a:off x="431471" y="368609"/>
            <a:ext cx="5760737" cy="54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Grade </a:t>
            </a:r>
            <a:r>
              <a:rPr lang="en-US" altLang="zh-TW" dirty="0" smtClean="0">
                <a:solidFill>
                  <a:srgbClr val="000000"/>
                </a:solidFill>
              </a:rPr>
              <a:t>grade[ 2 ] </a:t>
            </a:r>
            <a:r>
              <a:rPr lang="en-US" altLang="zh-TW" dirty="0" smtClean="0">
                <a:solidFill>
                  <a:srgbClr val="000000"/>
                </a:solidFill>
              </a:rPr>
              <a:t>= { "aaa", 100, "</a:t>
            </a:r>
            <a:r>
              <a:rPr lang="en-US" altLang="zh-TW" dirty="0" err="1" smtClean="0">
                <a:solidFill>
                  <a:srgbClr val="000000"/>
                </a:solidFill>
              </a:rPr>
              <a:t>bbb</a:t>
            </a:r>
            <a:r>
              <a:rPr lang="en-US" altLang="zh-TW" dirty="0" smtClean="0">
                <a:solidFill>
                  <a:srgbClr val="000000"/>
                </a:solidFill>
              </a:rPr>
              <a:t>", 35 };</a:t>
            </a:r>
          </a:p>
        </p:txBody>
      </p:sp>
    </p:spTree>
    <p:extLst>
      <p:ext uri="{BB962C8B-B14F-4D97-AF65-F5344CB8AC3E}">
        <p14:creationId xmlns:p14="http://schemas.microsoft.com/office/powerpoint/2010/main" val="37288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609" y="5229230"/>
            <a:ext cx="252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Binary file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3851908" y="3428999"/>
            <a:ext cx="2880368" cy="28803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16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96189"/>
              </p:ext>
            </p:extLst>
          </p:nvPr>
        </p:nvGraphicFramePr>
        <p:xfrm>
          <a:off x="6192207" y="368609"/>
          <a:ext cx="2880000" cy="613224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01100100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00100011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#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791517" y="2888931"/>
            <a:ext cx="23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Rectangle 164"/>
          <p:cNvSpPr txBox="1">
            <a:spLocks noChangeArrowheads="1"/>
          </p:cNvSpPr>
          <p:nvPr/>
        </p:nvSpPr>
        <p:spPr bwMode="auto">
          <a:xfrm>
            <a:off x="431471" y="368609"/>
            <a:ext cx="5760737" cy="54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Grade </a:t>
            </a:r>
            <a:r>
              <a:rPr lang="en-US" altLang="zh-TW" dirty="0" smtClean="0">
                <a:solidFill>
                  <a:srgbClr val="000000"/>
                </a:solidFill>
              </a:rPr>
              <a:t>grade[ 2 ] </a:t>
            </a:r>
            <a:r>
              <a:rPr lang="en-US" altLang="zh-TW" dirty="0" smtClean="0">
                <a:solidFill>
                  <a:srgbClr val="000000"/>
                </a:solidFill>
              </a:rPr>
              <a:t>= { "aaa", 100, "</a:t>
            </a:r>
            <a:r>
              <a:rPr lang="en-US" altLang="zh-TW" dirty="0" err="1" smtClean="0">
                <a:solidFill>
                  <a:srgbClr val="000000"/>
                </a:solidFill>
              </a:rPr>
              <a:t>bbb</a:t>
            </a:r>
            <a:r>
              <a:rPr lang="en-US" altLang="zh-TW" dirty="0" smtClean="0">
                <a:solidFill>
                  <a:srgbClr val="000000"/>
                </a:solidFill>
              </a:rPr>
              <a:t>", 35 };</a:t>
            </a:r>
          </a:p>
        </p:txBody>
      </p:sp>
    </p:spTree>
    <p:extLst>
      <p:ext uri="{BB962C8B-B14F-4D97-AF65-F5344CB8AC3E}">
        <p14:creationId xmlns:p14="http://schemas.microsoft.com/office/powerpoint/2010/main" val="19346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2878138"/>
            <a:ext cx="8080375" cy="1101725"/>
          </a:xfrm>
        </p:spPr>
        <p:txBody>
          <a:bodyPr/>
          <a:lstStyle/>
          <a:p>
            <a:pPr eaLnBrk="1" hangingPunct="1"/>
            <a:r>
              <a:rPr lang="en-US" altLang="zh-TW" smtClean="0"/>
              <a:t>Input all records from a binary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2160276"/>
          </a:xfrm>
        </p:spPr>
        <p:txBody>
          <a:bodyPr/>
          <a:lstStyle/>
          <a:p>
            <a:r>
              <a:rPr lang="en-US" altLang="zh-TW" dirty="0" smtClean="0"/>
              <a:t>Create a file;</a:t>
            </a:r>
            <a:br>
              <a:rPr lang="en-US" altLang="zh-TW" dirty="0" smtClean="0"/>
            </a:br>
            <a:r>
              <a:rPr lang="en-US" altLang="zh-TW" dirty="0" smtClean="0"/>
              <a:t>if the file have existed,</a:t>
            </a:r>
            <a:br>
              <a:rPr lang="en-US" altLang="zh-TW" dirty="0" smtClean="0"/>
            </a:br>
            <a:r>
              <a:rPr lang="en-US" altLang="zh-TW" dirty="0" smtClean="0"/>
              <a:t> the data in it will be deleted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2708908"/>
            <a:ext cx="8281059" cy="90011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</a:t>
            </a:r>
            <a:r>
              <a:rPr lang="en-US" altLang="zh-TW" dirty="0" smtClean="0"/>
              <a:t>);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id[ 8 ];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eaLnBrk="1" hangingPunct="1"/>
            <a:r>
              <a:rPr lang="en-US" altLang="zh-TW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548632"/>
            <a:ext cx="8281058" cy="5040644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grade[ 3 ] </a:t>
            </a:r>
            <a:r>
              <a:rPr lang="en-US" altLang="zh-TW" dirty="0" smtClean="0"/>
              <a:t>= { </a:t>
            </a:r>
            <a:r>
              <a:rPr lang="en-US" altLang="zh-TW" dirty="0"/>
              <a:t>"1071405", </a:t>
            </a:r>
            <a:r>
              <a:rPr lang="en-US" altLang="zh-TW" dirty="0" smtClean="0"/>
              <a:t>80, </a:t>
            </a:r>
            <a:r>
              <a:rPr lang="en-US" altLang="zh-TW" dirty="0"/>
              <a:t>"</a:t>
            </a:r>
            <a:r>
              <a:rPr lang="en-US" altLang="zh-TW" dirty="0" smtClean="0"/>
              <a:t>1071407", </a:t>
            </a:r>
            <a:r>
              <a:rPr lang="en-US" altLang="zh-TW" dirty="0" smtClean="0"/>
              <a:t>74, </a:t>
            </a:r>
            <a:r>
              <a:rPr lang="en-US" altLang="zh-TW" dirty="0"/>
              <a:t>"</a:t>
            </a:r>
            <a:r>
              <a:rPr lang="en-US" altLang="zh-TW" dirty="0" smtClean="0"/>
              <a:t>1071408", </a:t>
            </a:r>
            <a:r>
              <a:rPr lang="en-US" altLang="zh-TW" dirty="0" smtClean="0"/>
              <a:t>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</a:t>
            </a:r>
            <a:r>
              <a:rPr lang="en-US" altLang="zh-TW" dirty="0" smtClean="0"/>
              <a:t>grade[ i ] </a:t>
            </a:r>
            <a:r>
              <a:rPr lang="en-US" altLang="zh-TW" dirty="0" smtClean="0"/>
              <a:t>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/>
              <a:t> 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ioFile.seekp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points[ 3 ];</a:t>
            </a:r>
            <a:endParaRPr lang="en-US" altLang="zh-TW" dirty="0" smtClean="0"/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smtClean="0"/>
              <a:t>k </a:t>
            </a:r>
            <a:r>
              <a:rPr lang="en-US" altLang="zh-TW" dirty="0" smtClean="0"/>
              <a:t>= -1;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while</a:t>
            </a:r>
            <a:r>
              <a:rPr lang="en-US" altLang="zh-TW" dirty="0" smtClean="0"/>
              <a:t>( !</a:t>
            </a:r>
            <a:r>
              <a:rPr lang="en-US" altLang="zh-TW" dirty="0" err="1" smtClean="0"/>
              <a:t>ioFile.eof</a:t>
            </a:r>
            <a:r>
              <a:rPr lang="en-US" altLang="zh-TW" dirty="0" smtClean="0"/>
              <a:t>()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/>
              <a:t>k++;</a:t>
            </a:r>
            <a:endParaRPr lang="en-US" altLang="zh-TW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</a:t>
            </a:r>
            <a:r>
              <a:rPr lang="en-US" altLang="zh-TW" dirty="0" smtClean="0"/>
              <a:t>points[ k ] </a:t>
            </a:r>
            <a:r>
              <a:rPr lang="en-US" altLang="zh-TW" dirty="0" smtClean="0"/>
              <a:t>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31472" y="548633"/>
            <a:ext cx="8281058" cy="3960506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grade[ 3 ] </a:t>
            </a:r>
            <a:r>
              <a:rPr lang="en-US" altLang="zh-TW" dirty="0" smtClean="0"/>
              <a:t>= </a:t>
            </a:r>
            <a:r>
              <a:rPr lang="en-US" altLang="zh-TW" dirty="0" smtClean="0"/>
              <a:t>{ "</a:t>
            </a:r>
            <a:r>
              <a:rPr lang="en-US" altLang="zh-TW" dirty="0"/>
              <a:t>1071405", 80, "1071407", 74, "1071408", 69 </a:t>
            </a:r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</a:t>
            </a:r>
            <a:r>
              <a:rPr lang="en-US" altLang="zh-TW" dirty="0" smtClean="0"/>
              <a:t>grade[ i ] </a:t>
            </a:r>
            <a:r>
              <a:rPr lang="en-US" altLang="zh-TW" dirty="0" smtClean="0"/>
              <a:t>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ioFile.seekp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points[ 3 ];</a:t>
            </a:r>
            <a:endParaRPr lang="en-US" altLang="zh-TW" dirty="0" smtClean="0"/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smtClean="0"/>
              <a:t>k </a:t>
            </a:r>
            <a:r>
              <a:rPr lang="en-US" altLang="zh-TW" dirty="0" smtClean="0"/>
              <a:t>= 0;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while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</a:t>
            </a:r>
            <a:r>
              <a:rPr lang="en-US" altLang="zh-TW" dirty="0" smtClean="0"/>
              <a:t>points[ k ] </a:t>
            </a:r>
            <a:r>
              <a:rPr lang="en-US" altLang="zh-TW" dirty="0" smtClean="0"/>
              <a:t>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/>
              <a:t>k++;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31472" y="548632"/>
            <a:ext cx="8281058" cy="4860621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grade[ 3 ] </a:t>
            </a:r>
            <a:r>
              <a:rPr lang="en-US" altLang="zh-TW" dirty="0" smtClean="0"/>
              <a:t>= </a:t>
            </a:r>
            <a:r>
              <a:rPr lang="en-US" altLang="zh-TW" dirty="0" smtClean="0"/>
              <a:t>{ "</a:t>
            </a:r>
            <a:r>
              <a:rPr lang="en-US" altLang="zh-TW" dirty="0"/>
              <a:t>1071405", 80, "1071407", 74, "1071408", 69 </a:t>
            </a:r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</a:t>
            </a:r>
            <a:r>
              <a:rPr lang="en-US" altLang="zh-TW" dirty="0" smtClean="0"/>
              <a:t>grade[ i ] </a:t>
            </a:r>
            <a:r>
              <a:rPr lang="en-US" altLang="zh-TW" dirty="0" smtClean="0"/>
              <a:t>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/>
              <a:t> 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points[ 3 ];</a:t>
            </a:r>
            <a:endParaRPr lang="en-US" altLang="zh-TW" dirty="0" smtClean="0"/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>
                <a:solidFill>
                  <a:schemeClr val="bg1"/>
                </a:solidFill>
              </a:rPr>
              <a:t>ioFile.seekg</a:t>
            </a:r>
            <a:r>
              <a:rPr lang="en-US" altLang="zh-TW" dirty="0" smtClean="0">
                <a:solidFill>
                  <a:schemeClr val="bg1"/>
                </a:solidFill>
              </a:rPr>
              <a:t>( 0, </a:t>
            </a:r>
            <a:r>
              <a:rPr lang="en-US" altLang="zh-TW" dirty="0" err="1" smtClean="0">
                <a:solidFill>
                  <a:schemeClr val="bg1"/>
                </a:solidFill>
              </a:rPr>
              <a:t>ios</a:t>
            </a:r>
            <a:r>
              <a:rPr lang="en-US" altLang="zh-TW" dirty="0" smtClean="0">
                <a:solidFill>
                  <a:schemeClr val="bg1"/>
                </a:solidFill>
              </a:rPr>
              <a:t>::end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recordNumber</a:t>
            </a:r>
            <a:r>
              <a:rPr lang="en-US" altLang="zh-TW" dirty="0" smtClean="0">
                <a:solidFill>
                  <a:schemeClr val="bg1"/>
                </a:solidFill>
              </a:rPr>
              <a:t> = </a:t>
            </a:r>
            <a:r>
              <a:rPr lang="en-US" altLang="zh-TW" dirty="0" err="1" smtClean="0">
                <a:solidFill>
                  <a:schemeClr val="bg1"/>
                </a:solidFill>
              </a:rPr>
              <a:t>ioFile.tellg</a:t>
            </a:r>
            <a:r>
              <a:rPr lang="en-US" altLang="zh-TW" dirty="0" smtClean="0">
                <a:solidFill>
                  <a:schemeClr val="bg1"/>
                </a:solidFill>
              </a:rPr>
              <a:t>() / </a:t>
            </a:r>
            <a:r>
              <a:rPr lang="en-US" altLang="zh-TW" dirty="0" err="1" smtClean="0">
                <a:solidFill>
                  <a:schemeClr val="bg1"/>
                </a:solidFill>
              </a:rPr>
              <a:t>sizeof</a:t>
            </a:r>
            <a:r>
              <a:rPr lang="en-US" altLang="zh-TW" dirty="0" smtClean="0">
                <a:solidFill>
                  <a:schemeClr val="bg1"/>
                </a:solidFill>
              </a:rPr>
              <a:t>( Grade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</a:t>
            </a:r>
            <a:r>
              <a:rPr lang="en-US" altLang="zh-TW" dirty="0" err="1" smtClean="0"/>
              <a:t>recordNumber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</a:t>
            </a:r>
            <a:r>
              <a:rPr lang="en-US" altLang="zh-TW" dirty="0" smtClean="0"/>
              <a:t>points[ i ] </a:t>
            </a:r>
            <a:r>
              <a:rPr lang="en-US" altLang="zh-TW" dirty="0" smtClean="0"/>
              <a:t>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31472" y="548632"/>
            <a:ext cx="8281058" cy="4860621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grade[ 3 ] </a:t>
            </a:r>
            <a:r>
              <a:rPr lang="en-US" altLang="zh-TW" dirty="0" smtClean="0"/>
              <a:t>= </a:t>
            </a:r>
            <a:r>
              <a:rPr lang="en-US" altLang="zh-TW" dirty="0" smtClean="0"/>
              <a:t>{ "</a:t>
            </a:r>
            <a:r>
              <a:rPr lang="en-US" altLang="zh-TW" dirty="0"/>
              <a:t>1071405", 80, "1071407", 74, "1071408", 69 </a:t>
            </a:r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</a:t>
            </a:r>
            <a:r>
              <a:rPr lang="en-US" altLang="zh-TW" dirty="0" smtClean="0"/>
              <a:t>grade[ i ] </a:t>
            </a:r>
            <a:r>
              <a:rPr lang="en-US" altLang="zh-TW" dirty="0" smtClean="0"/>
              <a:t>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/>
              <a:t> 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points[ 3 ];</a:t>
            </a:r>
            <a:endParaRPr lang="en-US" altLang="zh-TW" dirty="0" smtClean="0"/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::end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recordNumber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ioFile.tellg</a:t>
            </a:r>
            <a:r>
              <a:rPr lang="en-US" altLang="zh-TW" dirty="0" smtClean="0"/>
              <a:t>() /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</a:t>
            </a:r>
            <a:r>
              <a:rPr lang="en-US" altLang="zh-TW" dirty="0" err="1" smtClean="0"/>
              <a:t>recordNumber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</a:t>
            </a:r>
            <a:r>
              <a:rPr lang="en-US" altLang="zh-TW" dirty="0" smtClean="0"/>
              <a:t>points[ i ] </a:t>
            </a:r>
            <a:r>
              <a:rPr lang="en-US" altLang="zh-TW" dirty="0" smtClean="0"/>
              <a:t>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</p:txBody>
      </p:sp>
    </p:spTree>
    <p:extLst>
      <p:ext uri="{BB962C8B-B14F-4D97-AF65-F5344CB8AC3E}">
        <p14:creationId xmlns:p14="http://schemas.microsoft.com/office/powerpoint/2010/main" val="36313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182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34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40102"/>
              </p:ext>
            </p:extLst>
          </p:nvPr>
        </p:nvGraphicFramePr>
        <p:xfrm>
          <a:off x="5112069" y="548632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129" name="Rectangle 37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4149092"/>
            <a:ext cx="7560000" cy="72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2000" b="1" smtClean="0">
                <a:latin typeface="Courier New" pitchFamily="49" charset="0"/>
              </a:rPr>
              <a:t>8 + 32 + 1024 + 8192 = 9256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2000" b="1" smtClean="0">
                <a:latin typeface="Courier New" pitchFamily="49" charset="0"/>
              </a:rPr>
              <a:t>(00000000 00000000 00100100 00101000)</a:t>
            </a:r>
            <a:r>
              <a:rPr lang="en-US" altLang="zh-TW" sz="2000" b="1" baseline="-25000" smtClean="0">
                <a:latin typeface="Courier New" pitchFamily="49" charset="0"/>
              </a:rPr>
              <a:t>2</a:t>
            </a:r>
            <a:r>
              <a:rPr lang="en-US" altLang="zh-TW" sz="2000" b="1" smtClean="0">
                <a:latin typeface="Courier New" pitchFamily="49" charset="0"/>
              </a:rPr>
              <a:t> = (9256)</a:t>
            </a:r>
            <a:r>
              <a:rPr lang="en-US" altLang="zh-TW" sz="2000" b="1" baseline="-25000" smtClean="0">
                <a:latin typeface="Courier New" pitchFamily="49" charset="0"/>
              </a:rPr>
              <a:t>10</a:t>
            </a:r>
            <a:endParaRPr lang="en-US" altLang="zh-TW" sz="2000" b="1" smtClean="0">
              <a:latin typeface="Courier New" pitchFamily="49" charset="0"/>
            </a:endParaRPr>
          </a:p>
        </p:txBody>
      </p:sp>
      <p:sp>
        <p:nvSpPr>
          <p:cNvPr id="46130" name="Rectangle 38"/>
          <p:cNvSpPr>
            <a:spLocks noGrp="1" noChangeArrowheads="1"/>
          </p:cNvSpPr>
          <p:nvPr>
            <p:ph type="body" sz="half" idx="2"/>
          </p:nvPr>
        </p:nvSpPr>
        <p:spPr>
          <a:xfrm>
            <a:off x="791517" y="728655"/>
            <a:ext cx="3240000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dirty="0" smtClean="0">
                <a:latin typeface="Courier New" pitchFamily="49" charset="0"/>
              </a:rPr>
              <a:t> </a:t>
            </a:r>
            <a:r>
              <a:rPr lang="en-US" altLang="zh-TW" sz="2000" b="1" dirty="0" err="1" smtClean="0">
                <a:latin typeface="Courier New" pitchFamily="49" charset="0"/>
              </a:rPr>
              <a:t>str</a:t>
            </a:r>
            <a:r>
              <a:rPr lang="en-US" altLang="zh-TW" sz="2000" b="1" dirty="0" smtClean="0">
                <a:latin typeface="Courier New" pitchFamily="49" charset="0"/>
              </a:rPr>
              <a:t>[] = "9256";</a:t>
            </a:r>
          </a:p>
          <a:p>
            <a:pPr marL="0" indent="0" eaLnBrk="1" hangingPunct="1"/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dirty="0" smtClean="0">
                <a:latin typeface="Courier New" pitchFamily="49" charset="0"/>
              </a:rPr>
              <a:t> </a:t>
            </a:r>
            <a:r>
              <a:rPr lang="en-US" altLang="zh-TW" sz="2000" b="1" dirty="0" err="1" smtClean="0">
                <a:latin typeface="Courier New" pitchFamily="49" charset="0"/>
              </a:rPr>
              <a:t>num</a:t>
            </a:r>
            <a:r>
              <a:rPr lang="en-US" altLang="zh-TW" sz="2000" b="1" dirty="0" smtClean="0">
                <a:latin typeface="Courier New" pitchFamily="49" charset="0"/>
              </a:rPr>
              <a:t> = 9256;</a:t>
            </a:r>
          </a:p>
        </p:txBody>
      </p:sp>
      <p:sp>
        <p:nvSpPr>
          <p:cNvPr id="46131" name="Rectangle 156"/>
          <p:cNvSpPr>
            <a:spLocks noChangeArrowheads="1"/>
          </p:cNvSpPr>
          <p:nvPr/>
        </p:nvSpPr>
        <p:spPr bwMode="auto">
          <a:xfrm>
            <a:off x="1204913" y="2438400"/>
            <a:ext cx="25749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577" name="Group 1353"/>
          <p:cNvGraphicFramePr>
            <a:graphicFrameLocks noGrp="1"/>
          </p:cNvGraphicFramePr>
          <p:nvPr/>
        </p:nvGraphicFramePr>
        <p:xfrm>
          <a:off x="531813" y="674688"/>
          <a:ext cx="7894637" cy="5502282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8300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ASCII character set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nul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soh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stx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etx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enq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ht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dle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dc1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dc2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dc3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dc4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syn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etb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can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em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esc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#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%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&amp;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,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/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&gt;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@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^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_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{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}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~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1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46071"/>
              </p:ext>
            </p:extLst>
          </p:nvPr>
        </p:nvGraphicFramePr>
        <p:xfrm>
          <a:off x="5652138" y="548632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174" name="Rectangle 74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149092"/>
            <a:ext cx="8640000" cy="72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outFile.write( </a:t>
            </a:r>
            <a:r>
              <a:rPr lang="en-US" altLang="zh-TW" sz="1800" b="1" smtClean="0">
                <a:solidFill>
                  <a:srgbClr val="0000FF"/>
                </a:solidFill>
                <a:latin typeface="Courier New" pitchFamily="49" charset="0"/>
              </a:rPr>
              <a:t>reinterpret_cast</a:t>
            </a:r>
            <a:r>
              <a:rPr lang="en-US" altLang="zh-TW" sz="1800" b="1" smtClean="0">
                <a:latin typeface="Courier New" pitchFamily="49" charset="0"/>
              </a:rPr>
              <a:t>&lt; </a:t>
            </a:r>
            <a:r>
              <a:rPr lang="en-US" altLang="zh-TW" sz="1800" b="1" smtClean="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altLang="zh-TW" sz="1800" b="1" smtClean="0">
                <a:latin typeface="Courier New" pitchFamily="49" charset="0"/>
              </a:rPr>
              <a:t> * &gt; ( &amp;num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outFile.write( str, 4 );</a:t>
            </a:r>
          </a:p>
        </p:txBody>
      </p:sp>
      <p:sp>
        <p:nvSpPr>
          <p:cNvPr id="48175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1331586" y="908678"/>
            <a:ext cx="3240000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"9256";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9256;</a:t>
            </a:r>
          </a:p>
        </p:txBody>
      </p:sp>
      <p:sp>
        <p:nvSpPr>
          <p:cNvPr id="48176" name="Rectangle 92"/>
          <p:cNvSpPr>
            <a:spLocks noChangeArrowheads="1"/>
          </p:cNvSpPr>
          <p:nvPr/>
        </p:nvSpPr>
        <p:spPr bwMode="auto">
          <a:xfrm>
            <a:off x="1511609" y="2528885"/>
            <a:ext cx="28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binary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7203"/>
              </p:ext>
            </p:extLst>
          </p:nvPr>
        </p:nvGraphicFramePr>
        <p:xfrm>
          <a:off x="5832161" y="548632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198" name="Rectangle 68"/>
          <p:cNvSpPr>
            <a:spLocks noGrp="1" noChangeArrowheads="1"/>
          </p:cNvSpPr>
          <p:nvPr>
            <p:ph type="body" sz="half" idx="1"/>
          </p:nvPr>
        </p:nvSpPr>
        <p:spPr>
          <a:xfrm>
            <a:off x="791517" y="4149092"/>
            <a:ext cx="3600000" cy="36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2000" b="1" smtClean="0">
                <a:latin typeface="Courier New" pitchFamily="49" charset="0"/>
              </a:rPr>
              <a:t>outFile &lt;&lt; num &lt;&lt; str;</a:t>
            </a:r>
          </a:p>
        </p:txBody>
      </p:sp>
      <p:sp>
        <p:nvSpPr>
          <p:cNvPr id="49199" name="Rectangle 69"/>
          <p:cNvSpPr>
            <a:spLocks noGrp="1" noChangeArrowheads="1"/>
          </p:cNvSpPr>
          <p:nvPr>
            <p:ph type="body" sz="half" idx="2"/>
          </p:nvPr>
        </p:nvSpPr>
        <p:spPr>
          <a:xfrm>
            <a:off x="971540" y="728655"/>
            <a:ext cx="3240000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"9256";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9256;</a:t>
            </a:r>
          </a:p>
        </p:txBody>
      </p:sp>
      <p:sp>
        <p:nvSpPr>
          <p:cNvPr id="49200" name="Rectangle 70"/>
          <p:cNvSpPr>
            <a:spLocks noChangeArrowheads="1"/>
          </p:cNvSpPr>
          <p:nvPr/>
        </p:nvSpPr>
        <p:spPr bwMode="auto">
          <a:xfrm>
            <a:off x="1511609" y="2348862"/>
            <a:ext cx="23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text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2160276"/>
          </a:xfrm>
        </p:spPr>
        <p:txBody>
          <a:bodyPr/>
          <a:lstStyle/>
          <a:p>
            <a:r>
              <a:rPr lang="en-US" altLang="zh-TW" dirty="0" smtClean="0"/>
              <a:t>Create a file;</a:t>
            </a:r>
            <a:br>
              <a:rPr lang="en-US" altLang="zh-TW" dirty="0" smtClean="0"/>
            </a:br>
            <a:r>
              <a:rPr lang="en-US" altLang="zh-TW" dirty="0" smtClean="0"/>
              <a:t>if the file have existed,</a:t>
            </a:r>
            <a:br>
              <a:rPr lang="en-US" altLang="zh-TW" dirty="0" smtClean="0"/>
            </a:br>
            <a:r>
              <a:rPr lang="en-US" altLang="zh-TW" dirty="0" smtClean="0"/>
              <a:t> the data in it will be keep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2708908"/>
            <a:ext cx="8281059" cy="90011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</a:t>
            </a:r>
            <a:r>
              <a:rPr lang="en-US" altLang="zh-TW" dirty="0" smtClean="0"/>
              <a:t>);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48" name="Group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51171"/>
              </p:ext>
            </p:extLst>
          </p:nvPr>
        </p:nvGraphicFramePr>
        <p:xfrm>
          <a:off x="5112069" y="548632"/>
          <a:ext cx="3060000" cy="46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9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0250" name="Rectangle 3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589276"/>
            <a:ext cx="8640000" cy="108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2 + 32 + 2048 + 8192 + 65536 + 2097152 + 67108864 + 536870912 = 606152738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(00100100 00100001 00101000 00100010)</a:t>
            </a:r>
            <a:r>
              <a:rPr lang="en-US" altLang="zh-TW" sz="1800" b="1" baseline="-25000" smtClean="0">
                <a:latin typeface="Courier New" pitchFamily="49" charset="0"/>
              </a:rPr>
              <a:t>2</a:t>
            </a:r>
            <a:r>
              <a:rPr lang="en-US" altLang="zh-TW" sz="1800" b="1" smtClean="0">
                <a:latin typeface="Courier New" pitchFamily="49" charset="0"/>
              </a:rPr>
              <a:t> = (606152738)</a:t>
            </a:r>
            <a:r>
              <a:rPr lang="en-US" altLang="zh-TW" sz="1800" b="1" baseline="-25000" smtClean="0">
                <a:latin typeface="Courier New" pitchFamily="49" charset="0"/>
              </a:rPr>
              <a:t>10</a:t>
            </a:r>
          </a:p>
        </p:txBody>
      </p:sp>
      <p:sp>
        <p:nvSpPr>
          <p:cNvPr id="50251" name="Rectangle 38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728655"/>
            <a:ext cx="3960813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"606152738";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606152738;</a:t>
            </a:r>
          </a:p>
        </p:txBody>
      </p:sp>
      <p:sp>
        <p:nvSpPr>
          <p:cNvPr id="50252" name="Rectangle 345"/>
          <p:cNvSpPr>
            <a:spLocks noChangeArrowheads="1"/>
          </p:cNvSpPr>
          <p:nvPr/>
        </p:nvSpPr>
        <p:spPr bwMode="auto">
          <a:xfrm>
            <a:off x="1601788" y="2835275"/>
            <a:ext cx="25733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88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15440"/>
              </p:ext>
            </p:extLst>
          </p:nvPr>
        </p:nvGraphicFramePr>
        <p:xfrm>
          <a:off x="5652138" y="548632"/>
          <a:ext cx="2880000" cy="46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271" name="Rectangle 109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589276"/>
            <a:ext cx="8640000" cy="72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outFile.write( </a:t>
            </a:r>
            <a:r>
              <a:rPr lang="en-US" altLang="zh-TW" sz="1800" b="1" smtClean="0">
                <a:solidFill>
                  <a:srgbClr val="0000FF"/>
                </a:solidFill>
                <a:latin typeface="Courier New" pitchFamily="49" charset="0"/>
              </a:rPr>
              <a:t>reinterpret_cast</a:t>
            </a:r>
            <a:r>
              <a:rPr lang="en-US" altLang="zh-TW" sz="1800" b="1" smtClean="0">
                <a:latin typeface="Courier New" pitchFamily="49" charset="0"/>
              </a:rPr>
              <a:t>&lt; </a:t>
            </a:r>
            <a:r>
              <a:rPr lang="en-US" altLang="zh-TW" sz="1800" b="1" smtClean="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altLang="zh-TW" sz="1800" b="1" smtClean="0">
                <a:latin typeface="Courier New" pitchFamily="49" charset="0"/>
              </a:rPr>
              <a:t> * &gt; ( &amp;num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outFile.write( str, 9 );</a:t>
            </a:r>
          </a:p>
        </p:txBody>
      </p:sp>
      <p:sp>
        <p:nvSpPr>
          <p:cNvPr id="51272" name="Rectangle 110"/>
          <p:cNvSpPr>
            <a:spLocks noGrp="1" noChangeArrowheads="1"/>
          </p:cNvSpPr>
          <p:nvPr>
            <p:ph type="body" sz="half" idx="2"/>
          </p:nvPr>
        </p:nvSpPr>
        <p:spPr>
          <a:xfrm>
            <a:off x="791517" y="728655"/>
            <a:ext cx="3960813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"606152738";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606152738;</a:t>
            </a:r>
          </a:p>
        </p:txBody>
      </p:sp>
      <p:sp>
        <p:nvSpPr>
          <p:cNvPr id="51273" name="Rectangle 137"/>
          <p:cNvSpPr>
            <a:spLocks noChangeArrowheads="1"/>
          </p:cNvSpPr>
          <p:nvPr/>
        </p:nvSpPr>
        <p:spPr bwMode="auto">
          <a:xfrm>
            <a:off x="1331586" y="2708908"/>
            <a:ext cx="28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binary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67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05354"/>
              </p:ext>
            </p:extLst>
          </p:nvPr>
        </p:nvGraphicFramePr>
        <p:xfrm>
          <a:off x="5832161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2320" name="Rectangle 103"/>
          <p:cNvSpPr>
            <a:spLocks noGrp="1" noChangeArrowheads="1"/>
          </p:cNvSpPr>
          <p:nvPr>
            <p:ph type="body" sz="half" idx="1"/>
          </p:nvPr>
        </p:nvSpPr>
        <p:spPr>
          <a:xfrm>
            <a:off x="971540" y="5409253"/>
            <a:ext cx="3600000" cy="36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2000" b="1" smtClean="0">
                <a:latin typeface="Courier New" pitchFamily="49" charset="0"/>
              </a:rPr>
              <a:t>outFile &lt;&lt; num &lt;&lt; str;</a:t>
            </a:r>
          </a:p>
        </p:txBody>
      </p:sp>
      <p:sp>
        <p:nvSpPr>
          <p:cNvPr id="52321" name="Rectangle 104"/>
          <p:cNvSpPr>
            <a:spLocks noGrp="1" noChangeArrowheads="1"/>
          </p:cNvSpPr>
          <p:nvPr>
            <p:ph type="body" sz="half" idx="2"/>
          </p:nvPr>
        </p:nvSpPr>
        <p:spPr>
          <a:xfrm>
            <a:off x="971540" y="908678"/>
            <a:ext cx="3960813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"606152738";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606152738;</a:t>
            </a:r>
          </a:p>
        </p:txBody>
      </p:sp>
      <p:sp>
        <p:nvSpPr>
          <p:cNvPr id="52322" name="Rectangle 105"/>
          <p:cNvSpPr>
            <a:spLocks noChangeArrowheads="1"/>
          </p:cNvSpPr>
          <p:nvPr/>
        </p:nvSpPr>
        <p:spPr bwMode="auto">
          <a:xfrm>
            <a:off x="1691632" y="2888931"/>
            <a:ext cx="23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text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text file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3960506"/>
          </a:xfrm>
        </p:spPr>
        <p:txBody>
          <a:bodyPr/>
          <a:lstStyle/>
          <a:p>
            <a:pPr marL="1800225" indent="-1800225"/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name[4</a:t>
            </a:r>
            <a:r>
              <a:rPr lang="en-US" altLang="zh-TW" dirty="0" smtClean="0"/>
              <a:t>];</a:t>
            </a:r>
          </a:p>
          <a:p>
            <a:pPr marL="1800225" indent="-1800225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/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</a:t>
            </a:r>
            <a:r>
              <a:rPr lang="en-US" altLang="zh-TW" dirty="0" smtClean="0"/>
              <a:t> &gt;&gt; </a:t>
            </a:r>
            <a:r>
              <a:rPr lang="en-US" altLang="zh-TW" dirty="0" smtClean="0"/>
              <a:t>name </a:t>
            </a:r>
            <a:r>
              <a:rPr lang="en-US" altLang="zh-TW" dirty="0" smtClean="0"/>
              <a:t>&gt;&gt; calculus;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[9];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inFile.getline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7"/>
            <a:ext cx="8641104" cy="1080138"/>
          </a:xfrm>
        </p:spPr>
        <p:txBody>
          <a:bodyPr/>
          <a:lstStyle/>
          <a:p>
            <a:r>
              <a:rPr lang="en-US" altLang="zh-TW" dirty="0" smtClean="0"/>
              <a:t>Load data from a text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448748"/>
            <a:ext cx="7200920" cy="4320551"/>
          </a:xfrm>
        </p:spPr>
        <p:txBody>
          <a:bodyPr/>
          <a:lstStyle/>
          <a:p>
            <a:pPr marL="1800225" indent="-1800225"/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1800225" indent="-1800225"/>
            <a:r>
              <a:rPr lang="en-US" altLang="zh-TW" dirty="0" smtClean="0"/>
              <a:t>{</a:t>
            </a:r>
          </a:p>
          <a:p>
            <a:pPr marL="1800225" indent="-1800225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name[4</a:t>
            </a:r>
            <a:r>
              <a:rPr lang="en-US" altLang="zh-TW" dirty="0" smtClean="0"/>
              <a:t>];</a:t>
            </a:r>
          </a:p>
          <a:p>
            <a:pPr marL="1800225" indent="-1800225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/>
            <a:r>
              <a:rPr lang="en-US" altLang="zh-TW" dirty="0" smtClean="0"/>
              <a:t>};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smtClean="0"/>
              <a:t>Grade grade;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</a:t>
            </a:r>
            <a:r>
              <a:rPr lang="en-US" altLang="zh-TW" dirty="0" smtClean="0"/>
              <a:t> &gt;&gt; </a:t>
            </a:r>
            <a:r>
              <a:rPr lang="en-US" altLang="zh-TW" dirty="0" err="1" smtClean="0"/>
              <a:t>grade.name</a:t>
            </a:r>
            <a:r>
              <a:rPr lang="en-US" altLang="zh-TW" dirty="0" smtClean="0"/>
              <a:t> </a:t>
            </a:r>
            <a:r>
              <a:rPr lang="en-US" altLang="zh-TW" dirty="0" smtClean="0"/>
              <a:t>&gt;&gt; </a:t>
            </a:r>
            <a:r>
              <a:rPr lang="en-US" altLang="zh-TW" dirty="0" err="1" smtClean="0"/>
              <a:t>grade.calculus</a:t>
            </a:r>
            <a:r>
              <a:rPr lang="en-US" altLang="zh-TW" dirty="0" smtClean="0"/>
              <a:t>;</a:t>
            </a:r>
          </a:p>
          <a:p>
            <a:pPr marL="1800225" indent="-1800225">
              <a:spcBef>
                <a:spcPts val="0"/>
              </a:spcBef>
            </a:pPr>
            <a:endParaRPr lang="en-US" altLang="zh-TW" dirty="0" smtClean="0"/>
          </a:p>
          <a:p>
            <a:pPr marL="1800225" indent="-1800225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[9];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inFile.getline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), '\n' );</a:t>
            </a:r>
          </a:p>
          <a:p>
            <a:pPr marL="1800225" indent="-1800225">
              <a:spcBef>
                <a:spcPts val="0"/>
              </a:spcBef>
            </a:pPr>
            <a:endParaRPr lang="en-US" altLang="zh-TW" dirty="0" smtClean="0"/>
          </a:p>
          <a:p>
            <a:pPr marL="1800225" indent="-1800225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binary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144018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smtClean="0"/>
              <a:t>name[4</a:t>
            </a:r>
            <a:r>
              <a:rPr lang="en-US" altLang="zh-TW" dirty="0" smtClean="0"/>
              <a:t>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smtClean="0"/>
              <a:t>name, </a:t>
            </a:r>
            <a:r>
              <a:rPr lang="en-US" altLang="zh-TW" dirty="0" smtClean="0"/>
              <a:t>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smtClean="0"/>
              <a:t>name,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</a:t>
            </a:r>
            <a:r>
              <a:rPr lang="en-US" altLang="zh-TW" dirty="0" smtClean="0"/>
              <a:t>name </a:t>
            </a:r>
            <a:r>
              <a:rPr lang="en-US" altLang="zh-TW" dirty="0" smtClean="0"/>
              <a:t>)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4203</Words>
  <Application>Microsoft Office PowerPoint</Application>
  <PresentationFormat>如螢幕大小 (4:3)</PresentationFormat>
  <Paragraphs>1443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8" baseType="lpstr">
      <vt:lpstr>新細明體</vt:lpstr>
      <vt:lpstr>Arial</vt:lpstr>
      <vt:lpstr>Courier New</vt:lpstr>
      <vt:lpstr>Lucida Console</vt:lpstr>
      <vt:lpstr>Times New Roman</vt:lpstr>
      <vt:lpstr>預設簡報設計</vt:lpstr>
      <vt:lpstr>Open text files</vt:lpstr>
      <vt:lpstr>Open binary files</vt:lpstr>
      <vt:lpstr>Open binary files</vt:lpstr>
      <vt:lpstr>Open an existing file; if the file doesn't exit, fail</vt:lpstr>
      <vt:lpstr>Create a file; if the file have existed,  the data in it will be deleted</vt:lpstr>
      <vt:lpstr>Create a file; if the file have existed,  the data in it will be keep</vt:lpstr>
      <vt:lpstr>Load data from a text file</vt:lpstr>
      <vt:lpstr>Load data from a text file</vt:lpstr>
      <vt:lpstr>Load data from a binary file</vt:lpstr>
      <vt:lpstr>Load data from a binary file</vt:lpstr>
      <vt:lpstr>Load data from a binary file</vt:lpstr>
      <vt:lpstr>Load data from a binary file</vt:lpstr>
      <vt:lpstr>The Prototype of read and write</vt:lpstr>
      <vt:lpstr>reinterpret_cast</vt:lpstr>
      <vt:lpstr>reinterpret_cast</vt:lpstr>
      <vt:lpstr>reinterpret_cast</vt:lpstr>
      <vt:lpstr>reinterpret_cast</vt:lpstr>
      <vt:lpstr>reinterpret_cast</vt:lpstr>
      <vt:lpstr>reinterpret_cast</vt:lpstr>
      <vt:lpstr>reinterpret_cast</vt:lpstr>
      <vt:lpstr>Save data to text file</vt:lpstr>
      <vt:lpstr>Save data to text file</vt:lpstr>
      <vt:lpstr>Save data to binary file</vt:lpstr>
      <vt:lpstr>Save data to binary file</vt:lpstr>
      <vt:lpstr>Save data to binary file</vt:lpstr>
      <vt:lpstr>Save data to binary file</vt:lpstr>
      <vt:lpstr>Move the file position pointer</vt:lpstr>
      <vt:lpstr>Return the value of the file position pointer</vt:lpstr>
      <vt:lpstr>Set iostream to good state</vt:lpstr>
      <vt:lpstr>Read from and write to a binary file</vt:lpstr>
      <vt:lpstr>Read from and write to a binary file</vt:lpstr>
      <vt:lpstr>Read from and write to a binary file</vt:lpstr>
      <vt:lpstr>Read from and write to a binary file</vt:lpstr>
      <vt:lpstr>Read from and write to a binary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Binary file</vt:lpstr>
      <vt:lpstr>Binary file</vt:lpstr>
      <vt:lpstr>Binary file</vt:lpstr>
      <vt:lpstr>Binary file</vt:lpstr>
      <vt:lpstr>Input all records from a binary file</vt:lpstr>
      <vt:lpstr>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 Lin</cp:lastModifiedBy>
  <cp:revision>151</cp:revision>
  <dcterms:created xsi:type="dcterms:W3CDTF">2005-04-28T14:15:10Z</dcterms:created>
  <dcterms:modified xsi:type="dcterms:W3CDTF">2018-12-03T02:50:04Z</dcterms:modified>
</cp:coreProperties>
</file>