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324" r:id="rId2"/>
    <p:sldId id="367" r:id="rId3"/>
    <p:sldId id="364" r:id="rId4"/>
    <p:sldId id="368" r:id="rId5"/>
    <p:sldId id="369" r:id="rId6"/>
    <p:sldId id="326" r:id="rId7"/>
    <p:sldId id="327" r:id="rId8"/>
    <p:sldId id="291" r:id="rId9"/>
    <p:sldId id="292" r:id="rId10"/>
    <p:sldId id="328" r:id="rId11"/>
    <p:sldId id="276" r:id="rId12"/>
    <p:sldId id="277" r:id="rId13"/>
    <p:sldId id="278" r:id="rId14"/>
    <p:sldId id="293" r:id="rId15"/>
    <p:sldId id="279" r:id="rId16"/>
    <p:sldId id="329" r:id="rId17"/>
    <p:sldId id="280" r:id="rId18"/>
    <p:sldId id="281" r:id="rId19"/>
    <p:sldId id="282" r:id="rId20"/>
    <p:sldId id="283" r:id="rId21"/>
    <p:sldId id="330" r:id="rId22"/>
    <p:sldId id="331" r:id="rId23"/>
    <p:sldId id="284" r:id="rId24"/>
    <p:sldId id="338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83" r:id="rId34"/>
    <p:sldId id="303" r:id="rId35"/>
    <p:sldId id="304" r:id="rId36"/>
    <p:sldId id="305" r:id="rId37"/>
    <p:sldId id="370" r:id="rId38"/>
    <p:sldId id="374" r:id="rId39"/>
    <p:sldId id="378" r:id="rId40"/>
    <p:sldId id="381" r:id="rId41"/>
    <p:sldId id="382" r:id="rId42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E6"/>
    <a:srgbClr val="CCCCFF"/>
    <a:srgbClr val="6699FF"/>
    <a:srgbClr val="99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60"/>
  </p:normalViewPr>
  <p:slideViewPr>
    <p:cSldViewPr showGuides="1">
      <p:cViewPr varScale="1">
        <p:scale>
          <a:sx n="76" d="100"/>
          <a:sy n="76" d="100"/>
        </p:scale>
        <p:origin x="-120" y="-72"/>
      </p:cViewPr>
      <p:guideLst>
        <p:guide orient="horz" pos="232"/>
        <p:guide pos="5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E6678AAF-82B9-4059-BE80-8B9BFB6C5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5B5E53-A958-42E3-B955-D7EA56C60A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8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120783"/>
          </a:xfrm>
        </p:spPr>
        <p:txBody>
          <a:bodyPr tIns="90000" bIns="900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47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8562"/>
            <a:ext cx="7200920" cy="6840875"/>
          </a:xfrm>
        </p:spPr>
        <p:txBody>
          <a:bodyPr tIns="90000" bIns="90000"/>
          <a:lstStyle>
            <a:lvl1pPr marL="0" indent="0">
              <a:buFontTx/>
              <a:buNone/>
              <a:defRPr sz="1800" b="1">
                <a:latin typeface="Courier New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08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270034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09253"/>
            <a:ext cx="8641104" cy="1080138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548633"/>
            <a:ext cx="3960506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8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792162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9" r:id="rId2"/>
    <p:sldLayoutId id="2147483843" r:id="rId3"/>
    <p:sldLayoutId id="2147483844" r:id="rId4"/>
    <p:sldLayoutId id="214748384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17.2  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Random-Access Files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21625" cy="46815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"606152738"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char *</a:t>
            </a:r>
            <a:r>
              <a:rPr lang="en-US" altLang="zh-TW" sz="2400" dirty="0" smtClean="0">
                <a:ea typeface="新細明體" pitchFamily="18" charset="-120"/>
              </a:rPr>
              <a:t>) </a:t>
            </a:r>
            <a:r>
              <a:rPr lang="en-US" altLang="zh-TW" sz="2600" dirty="0" err="1" smtClean="0">
                <a:ea typeface="新細明體" pitchFamily="18" charset="-120"/>
              </a:rPr>
              <a:t>vs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606152738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char *</a:t>
            </a:r>
            <a:r>
              <a:rPr lang="en-US" altLang="zh-TW" dirty="0" smtClean="0">
                <a:ea typeface="新細明體" pitchFamily="18" charset="-120"/>
              </a:rPr>
              <a:t> takes 10 bytes (1 for each character </a:t>
            </a:r>
            <a:r>
              <a:rPr lang="en-US" altLang="zh-TW" b="1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null)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takes 4 bytes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60 same size in bytes as 606152738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&lt;&lt;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operator and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write()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&lt;&lt; number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Outputs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) as a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char *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outFile.write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( </a:t>
            </a:r>
            <a:r>
              <a:rPr lang="en-US" altLang="zh-TW" sz="2000" b="1" i="1" dirty="0" err="1" smtClean="0"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2000" b="1" i="1" dirty="0" smtClean="0">
                <a:latin typeface="Courier New" pitchFamily="49" charset="0"/>
                <a:ea typeface="新細明體" pitchFamily="18" charset="-120"/>
              </a:rPr>
              <a:t> char *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b="1" i="1" dirty="0" smtClean="0">
                <a:latin typeface="Courier New" pitchFamily="49" charset="0"/>
                <a:ea typeface="新細明體" pitchFamily="18" charset="-120"/>
              </a:rPr>
              <a:t>size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Copies data directly from memory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17.4  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 Writing Data Randomly to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1625" cy="34210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Use </a:t>
            </a:r>
            <a:r>
              <a:rPr lang="en-US" altLang="zh-TW" smtClean="0"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mtClean="0">
                <a:ea typeface="新細明體" pitchFamily="18" charset="-120"/>
              </a:rPr>
              <a:t> to write to exact location in file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Where does the first record begin?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Byte 0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The second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mtClean="0">
                <a:latin typeface="Lucida Console" pitchFamily="49" charset="0"/>
                <a:ea typeface="新細明體" pitchFamily="18" charset="-120"/>
              </a:rPr>
              <a:t>sizeof( object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Any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mtClean="0">
                <a:latin typeface="Lucida Console" pitchFamily="49" charset="0"/>
                <a:ea typeface="新細明體" pitchFamily="18" charset="-120"/>
              </a:rPr>
              <a:t>( Recordnum - 1 ) * sizeof( object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17.5: fig17_05.cpp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Writing to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string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string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 "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"(1 to 100, 0 to end input)\n?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require user to specify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user enters information, which is copied into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set record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4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and balance values</a:t>
            </a:r>
            <a:endParaRPr lang="en-US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lastName.copy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firstName.copy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seek position in file of user-specified record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user-specified information in file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enable user to specify another account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sz="quarter" idx="1"/>
          </p:nvPr>
        </p:nvSpPr>
        <p:spPr>
          <a:solidFill>
            <a:schemeClr val="hlink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 (1 to 100, 0 to end input)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Barker Doug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29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Brown Nancy -24.54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96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Stone Sam 34.98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88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Smith Dave 258.34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Dunn Stacey 314.33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0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1260475"/>
          </a:xfrm>
        </p:spPr>
        <p:txBody>
          <a:bodyPr/>
          <a:lstStyle/>
          <a:p>
            <a:pPr eaLnBrk="1" hangingPunct="1">
              <a:tabLst>
                <a:tab pos="1438275" algn="l"/>
              </a:tabLst>
            </a:pPr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17.5  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Reading from a Random-Access File Sequentially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08163"/>
            <a:ext cx="7921625" cy="46815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dirty="0" smtClean="0">
                <a:ea typeface="新細明體" pitchFamily="18" charset="-120"/>
              </a:rPr>
              <a:t> - similar to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write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inFile.read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reinterpret_cast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&lt; char * &gt;( &amp;number ), 	      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)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&amp;number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location to store data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how many bytes to 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17.6: fig17_06.cpp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Reading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prototype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"Last 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"First 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read first record from file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inCredit.read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read all records from file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display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read next from file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inCredit.read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record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record.accountNumber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record.lastName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record.firstName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right &lt;&lt; fixed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87055"/>
              </p:ext>
            </p:extLst>
          </p:nvPr>
        </p:nvGraphicFramePr>
        <p:xfrm>
          <a:off x="5292092" y="368609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540000"/>
                <a:gridCol w="3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num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str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memory</a:t>
            </a:r>
          </a:p>
        </p:txBody>
      </p:sp>
      <p:sp>
        <p:nvSpPr>
          <p:cNvPr id="47178" name="Rectangle 10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smtClean="0">
                <a:latin typeface="Lucida Console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smtClean="0">
                <a:latin typeface="Lucida Console" pitchFamily="49" charset="0"/>
              </a:rPr>
              <a:t>(00100100 00100001 00101000 00100010)</a:t>
            </a:r>
            <a:r>
              <a:rPr lang="en-US" altLang="zh-TW" sz="1800" baseline="-25000" dirty="0" smtClean="0">
                <a:latin typeface="Lucida Console" pitchFamily="49" charset="0"/>
              </a:rPr>
              <a:t>2</a:t>
            </a:r>
            <a:r>
              <a:rPr lang="en-US" altLang="zh-TW" sz="1800" dirty="0" smtClean="0">
                <a:latin typeface="Lucida Console" pitchFamily="49" charset="0"/>
              </a:rPr>
              <a:t> = (606152738)</a:t>
            </a:r>
            <a:r>
              <a:rPr lang="en-US" altLang="zh-TW" sz="1800" baseline="-25000" dirty="0" smtClean="0">
                <a:latin typeface="Lucida Console" pitchFamily="49" charset="0"/>
              </a:rPr>
              <a:t>10</a:t>
            </a:r>
          </a:p>
        </p:txBody>
      </p:sp>
      <p:sp>
        <p:nvSpPr>
          <p:cNvPr id="47179" name="Rectangle 110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960506" cy="720092"/>
          </a:xfrm>
        </p:spPr>
        <p:txBody>
          <a:bodyPr/>
          <a:lstStyle/>
          <a:p>
            <a:pPr marL="0" indent="0" eaLnBrk="1" hangingPunct="1"/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str</a:t>
            </a:r>
            <a:r>
              <a:rPr lang="en-US" altLang="zh-TW" sz="2000" dirty="0" smtClean="0">
                <a:latin typeface="Lucida Console" pitchFamily="49" charset="0"/>
              </a:rPr>
              <a:t>[] = "606152738";</a:t>
            </a:r>
          </a:p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num</a:t>
            </a:r>
            <a:r>
              <a:rPr lang="en-US" altLang="zh-TW" sz="2000" dirty="0" smtClean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548633"/>
            <a:ext cx="7200920" cy="2160276"/>
          </a:xfrm>
          <a:solidFill>
            <a:schemeClr val="hlink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   Last Name       First Name   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29        Brown           Nancy          -24.54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33        Dunn            Stacey         314.33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88        Smith           Dave           258.34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96        Stone           Sam             34.98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00112"/>
          </a:xfrm>
        </p:spPr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17.6  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A Transaction-Processing Program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Give user menu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1: store accounts to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print.txt</a:t>
            </a:r>
          </a:p>
          <a:p>
            <a:pPr lvl="1" eaLnBrk="1" hangingPunct="1"/>
            <a:endParaRPr lang="en-US" altLang="zh-TW" b="1" smtClean="0">
              <a:latin typeface="Courier New" pitchFamily="49" charset="0"/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2: update record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11300" y="2241550"/>
            <a:ext cx="6661150" cy="17399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Last Name       First Name    Balance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29        Brown           Nancy          -24.54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33        Dunn            Stacey         314.33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88        Smith           Dave           258.34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96        Stone           Sam             34.98</a:t>
            </a:r>
            <a:endParaRPr lang="en-US" altLang="zh-TW" sz="180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11300" y="4689475"/>
            <a:ext cx="6661150" cy="14652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account to update (1 - 100): 37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charge (+) or payment (-): +87.99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87.99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00112"/>
          </a:xfrm>
        </p:spPr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17.6  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A Transaction-Processing Program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Menu options (continued)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3: add new record</a:t>
            </a: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4: delete record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11300" y="2349500"/>
            <a:ext cx="5400675" cy="9159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new account number (1 - 100): 22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lastname, firstname, balance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? Johnston Sarah 247.45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11300" y="3968750"/>
            <a:ext cx="5400675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account to delete (1 - 100): 29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Account #29 deleted.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8"/>
            <a:ext cx="8821127" cy="6120783"/>
          </a:xfrm>
        </p:spPr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17.7: fig17_07.cpp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This program reads a random access file sequentially, updates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data previously written to the file, creates data to be placed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 the file, and deletes data previously in the file.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438"/>
              </a:spcBef>
            </a:pP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24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25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enum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Choices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PRINT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UPDATE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END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open file for reading and writing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 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choice;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store user 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enable user to specify action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( choice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choice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text file from record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update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delete existing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error if user does not select valid choice</a:t>
            </a:r>
            <a:endParaRPr lang="en-US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"Incorrect choice"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switch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inOutCredit.clear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end-of-file indicator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enable user to input menu 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available options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your choice"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"1 - store a formatted text file of accounts"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   called \"print.txt\" for printing"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"2 - update an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"3 - add a new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"4 - delete an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"5 - end program\n?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menu selection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formatted text file for printing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text file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"print.txt"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create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created."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"Last Name"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"First Name"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right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set file-position pointer to beginning of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record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copy all records from record file into text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single record to text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skip empty records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next record from record file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update balance in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129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update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update"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133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136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update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146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57167"/>
              </p:ext>
            </p:extLst>
          </p:nvPr>
        </p:nvGraphicFramePr>
        <p:xfrm>
          <a:off x="611494" y="728655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nul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soh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eot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nl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vt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ff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nak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syn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etb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gs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rs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sp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request user to specify transaction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charge (+) or payment (-):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transaction;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charge or payment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transaction;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update record balance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transaction;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156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updated record over old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account does not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has no information."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168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169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and insert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170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create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new account number"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174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177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195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196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 values to populate account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lastName.copy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firstName.copy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insertInFile.write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      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&gt;( &amp;client ),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);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display error if account previously exists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already contains information."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newRecord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insertInFile.write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(       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* &gt;( &amp;client ),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207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) );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208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209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 // display error if account previously exists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accountNumber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211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 already contains information."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</a:rPr>
              <a:t>newRecord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94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213  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delete an existing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215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delete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delete"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delete record, if record exists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blank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236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replace existing record with blank record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deleted.\n"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record does not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is empty.\n"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249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record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record.accountNumber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record.lastName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record.firstName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257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account-number value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259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prompt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obtain account-number 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prompt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(1 - 100):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||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889250"/>
            <a:ext cx="7921625" cy="10795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solidFill>
                  <a:srgbClr val="3380E6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An advanced technique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17.5: fig17_05.cpp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Writing to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 "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"(1 to 100, 0 to end input)\n?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98973"/>
              </p:ext>
            </p:extLst>
          </p:nvPr>
        </p:nvGraphicFramePr>
        <p:xfrm>
          <a:off x="5652138" y="548632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331584" y="2888931"/>
            <a:ext cx="3240415" cy="900112"/>
          </a:xfrm>
        </p:spPr>
        <p:txBody>
          <a:bodyPr/>
          <a:lstStyle/>
          <a:p>
            <a:r>
              <a:rPr lang="en-US" altLang="zh-TW" dirty="0"/>
              <a:t>In binary file</a:t>
            </a:r>
          </a:p>
        </p:txBody>
      </p:sp>
      <p:sp>
        <p:nvSpPr>
          <p:cNvPr id="48199" name="Rectangle 103"/>
          <p:cNvSpPr>
            <a:spLocks noGrp="1" noChangeArrowheads="1"/>
          </p:cNvSpPr>
          <p:nvPr>
            <p:ph sz="half" idx="1"/>
          </p:nvPr>
        </p:nvSpPr>
        <p:spPr>
          <a:xfrm>
            <a:off x="251448" y="5589276"/>
            <a:ext cx="8641104" cy="720092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 smtClean="0">
                <a:latin typeface="Lucida Console" pitchFamily="49" charset="0"/>
              </a:rPr>
              <a:t>outFile.write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reinterpret_cast</a:t>
            </a:r>
            <a:r>
              <a:rPr lang="en-US" altLang="zh-TW" sz="1800" dirty="0" smtClean="0">
                <a:latin typeface="Lucida Console" pitchFamily="49" charset="0"/>
              </a:rPr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 char</a:t>
            </a:r>
            <a:r>
              <a:rPr lang="en-US" altLang="zh-TW" sz="1800" dirty="0" smtClean="0">
                <a:latin typeface="Lucida Console" pitchFamily="49" charset="0"/>
              </a:rPr>
              <a:t> * &gt; ( &amp;</a:t>
            </a:r>
            <a:r>
              <a:rPr lang="en-US" altLang="zh-TW" sz="1800" dirty="0" err="1" smtClean="0">
                <a:latin typeface="Lucida Console" pitchFamily="49" charset="0"/>
              </a:rPr>
              <a:t>num</a:t>
            </a:r>
            <a:r>
              <a:rPr lang="en-US" altLang="zh-TW" sz="1800" dirty="0" smtClean="0">
                <a:latin typeface="Lucida Console" pitchFamily="49" charset="0"/>
              </a:rPr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 smtClean="0">
                <a:latin typeface="Lucida Console" pitchFamily="49" charset="0"/>
              </a:rPr>
              <a:t>outFile.write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</a:rPr>
              <a:t>str</a:t>
            </a:r>
            <a:r>
              <a:rPr lang="en-US" altLang="zh-TW" sz="1800" dirty="0" smtClean="0">
                <a:latin typeface="Lucida Console" pitchFamily="49" charset="0"/>
              </a:rPr>
              <a:t>, 9 );</a:t>
            </a:r>
          </a:p>
        </p:txBody>
      </p:sp>
      <p:sp>
        <p:nvSpPr>
          <p:cNvPr id="48200" name="Rectangle 104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960506" cy="720092"/>
          </a:xfrm>
        </p:spPr>
        <p:txBody>
          <a:bodyPr/>
          <a:lstStyle/>
          <a:p>
            <a:pPr marL="0" indent="0" eaLnBrk="1" hangingPunct="1"/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str</a:t>
            </a:r>
            <a:r>
              <a:rPr lang="en-US" altLang="zh-TW" sz="2000" dirty="0" smtClean="0">
                <a:latin typeface="Lucida Console" pitchFamily="49" charset="0"/>
              </a:rPr>
              <a:t>[] = "606152738";</a:t>
            </a:r>
          </a:p>
          <a:p>
            <a:pPr marL="0" indent="0"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num</a:t>
            </a:r>
            <a:r>
              <a:rPr lang="en-US" altLang="zh-TW" sz="2000" dirty="0" smtClean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else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5093"/>
              </p:ext>
            </p:extLst>
          </p:nvPr>
        </p:nvGraphicFramePr>
        <p:xfrm>
          <a:off x="565213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text file</a:t>
            </a:r>
          </a:p>
        </p:txBody>
      </p:sp>
      <p:sp>
        <p:nvSpPr>
          <p:cNvPr id="49248" name="Rectangle 132"/>
          <p:cNvSpPr>
            <a:spLocks noGrp="1" noChangeArrowheads="1"/>
          </p:cNvSpPr>
          <p:nvPr>
            <p:ph sz="half" idx="1"/>
          </p:nvPr>
        </p:nvSpPr>
        <p:spPr>
          <a:xfrm>
            <a:off x="971540" y="5229230"/>
            <a:ext cx="3600460" cy="540069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dirty="0" err="1" smtClean="0">
                <a:latin typeface="Lucida Console" pitchFamily="49" charset="0"/>
              </a:rPr>
              <a:t>outFile</a:t>
            </a:r>
            <a:r>
              <a:rPr lang="en-US" altLang="zh-TW" sz="2000" dirty="0" smtClean="0">
                <a:latin typeface="Lucida Console" pitchFamily="49" charset="0"/>
              </a:rPr>
              <a:t> &lt;&lt; </a:t>
            </a:r>
            <a:r>
              <a:rPr lang="en-US" altLang="zh-TW" sz="2000" dirty="0" err="1" smtClean="0">
                <a:latin typeface="Lucida Console" pitchFamily="49" charset="0"/>
              </a:rPr>
              <a:t>str</a:t>
            </a:r>
            <a:r>
              <a:rPr lang="en-US" altLang="zh-TW" sz="2000" dirty="0" smtClean="0">
                <a:latin typeface="Lucida Console" pitchFamily="49" charset="0"/>
              </a:rPr>
              <a:t> &lt;&lt; </a:t>
            </a:r>
            <a:r>
              <a:rPr lang="en-US" altLang="zh-TW" sz="2000" dirty="0" err="1" smtClean="0">
                <a:latin typeface="Lucida Console" pitchFamily="49" charset="0"/>
              </a:rPr>
              <a:t>num</a:t>
            </a:r>
            <a:r>
              <a:rPr lang="en-US" altLang="zh-TW" sz="2000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49249" name="Rectangle 133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960506" cy="720092"/>
          </a:xfrm>
        </p:spPr>
        <p:txBody>
          <a:bodyPr/>
          <a:lstStyle/>
          <a:p>
            <a:pPr marL="0" indent="0" eaLnBrk="1" hangingPunct="1"/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str</a:t>
            </a:r>
            <a:r>
              <a:rPr lang="en-US" altLang="zh-TW" sz="2000" dirty="0" smtClean="0">
                <a:latin typeface="Lucida Console" pitchFamily="49" charset="0"/>
              </a:rPr>
              <a:t>[] = "606152738";</a:t>
            </a:r>
          </a:p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</a:rPr>
              <a:t>num</a:t>
            </a:r>
            <a:r>
              <a:rPr lang="en-US" altLang="zh-TW" sz="2000" dirty="0" smtClean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Creating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641727" cy="432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Example</a:t>
            </a:r>
          </a:p>
          <a:p>
            <a:pPr marL="628650" lvl="1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 &gt;( &amp;number ),</a:t>
            </a:r>
          </a:p>
          <a:p>
            <a:pPr marL="62865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   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number ) );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&amp;number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an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Convert to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char *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with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reinterpret_cast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(number)</a:t>
            </a:r>
            <a:endParaRPr lang="en-US" altLang="zh-TW" sz="1800" dirty="0" smtClean="0">
              <a:ea typeface="新細明體" pitchFamily="18" charset="-12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Size of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(an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) in bytes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function similar (more later)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Use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::binary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Creating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4"/>
            <a:ext cx="7921625" cy="486093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Usually write entire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struct</a:t>
            </a:r>
            <a:r>
              <a:rPr lang="en-US" altLang="zh-TW" sz="2400" dirty="0" smtClean="0">
                <a:ea typeface="新細明體" pitchFamily="18" charset="-120"/>
              </a:rPr>
              <a:t> or object to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Problem statement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Credit processing program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Store at most 100 fixed-length records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Record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Account number (key)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First and last name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Balance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Account operations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Update, create new, delete, list all accounts in a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Next: program to create blank 100-record file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17.4: fig17_04.cpp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Creating a randomly accessed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4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|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could 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with no information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output 100 blank records to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2395</TotalTime>
  <Words>3788</Words>
  <Application>Microsoft Office PowerPoint</Application>
  <PresentationFormat>如螢幕大小 (4:3)</PresentationFormat>
  <Paragraphs>981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ppt_template_07-25-2002</vt:lpstr>
      <vt:lpstr>17.2  Random-Access Files</vt:lpstr>
      <vt:lpstr>In memory</vt:lpstr>
      <vt:lpstr>PowerPoint 簡報</vt:lpstr>
      <vt:lpstr>In binary file</vt:lpstr>
      <vt:lpstr>In text file</vt:lpstr>
      <vt:lpstr>17.3  Creating a Random-Access File</vt:lpstr>
      <vt:lpstr>17.3  Creating a Random-Access File</vt:lpstr>
      <vt:lpstr>PowerPoint 簡報</vt:lpstr>
      <vt:lpstr>PowerPoint 簡報</vt:lpstr>
      <vt:lpstr>17.4   Writing Data Randomly to a Random-Access File</vt:lpstr>
      <vt:lpstr>PowerPoint 簡報</vt:lpstr>
      <vt:lpstr>PowerPoint 簡報</vt:lpstr>
      <vt:lpstr>PowerPoint 簡報</vt:lpstr>
      <vt:lpstr>PowerPoint 簡報</vt:lpstr>
      <vt:lpstr>PowerPoint 簡報</vt:lpstr>
      <vt:lpstr>17.5  Reading from a Random-Access File Sequentially</vt:lpstr>
      <vt:lpstr>PowerPoint 簡報</vt:lpstr>
      <vt:lpstr>PowerPoint 簡報</vt:lpstr>
      <vt:lpstr>PowerPoint 簡報</vt:lpstr>
      <vt:lpstr>PowerPoint 簡報</vt:lpstr>
      <vt:lpstr>17.6  Case Study: A Transaction-Processing Program</vt:lpstr>
      <vt:lpstr>17.6  Case Study: A Transaction-Processing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 advanced technique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james</cp:lastModifiedBy>
  <cp:revision>785</cp:revision>
  <dcterms:created xsi:type="dcterms:W3CDTF">2002-08-15T19:30:17Z</dcterms:created>
  <dcterms:modified xsi:type="dcterms:W3CDTF">2016-12-05T03:30:18Z</dcterms:modified>
</cp:coreProperties>
</file>