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  <p:sldId id="863" r:id="rId3"/>
    <p:sldId id="977" r:id="rId4"/>
    <p:sldId id="997" r:id="rId5"/>
    <p:sldId id="1002" r:id="rId6"/>
    <p:sldId id="1001" r:id="rId7"/>
    <p:sldId id="1000" r:id="rId8"/>
    <p:sldId id="999" r:id="rId9"/>
    <p:sldId id="998" r:id="rId10"/>
    <p:sldId id="896" r:id="rId11"/>
    <p:sldId id="967" r:id="rId12"/>
    <p:sldId id="1003" r:id="rId13"/>
    <p:sldId id="1007" r:id="rId14"/>
    <p:sldId id="1006" r:id="rId15"/>
    <p:sldId id="1005" r:id="rId16"/>
    <p:sldId id="1004" r:id="rId17"/>
    <p:sldId id="965" r:id="rId18"/>
    <p:sldId id="901" r:id="rId19"/>
    <p:sldId id="908" r:id="rId20"/>
    <p:sldId id="904" r:id="rId21"/>
    <p:sldId id="909" r:id="rId22"/>
    <p:sldId id="905" r:id="rId23"/>
    <p:sldId id="907" r:id="rId24"/>
    <p:sldId id="913" r:id="rId25"/>
    <p:sldId id="914" r:id="rId26"/>
    <p:sldId id="902" r:id="rId27"/>
    <p:sldId id="916" r:id="rId28"/>
    <p:sldId id="888" r:id="rId29"/>
    <p:sldId id="1008" r:id="rId30"/>
    <p:sldId id="919" r:id="rId31"/>
    <p:sldId id="920" r:id="rId32"/>
    <p:sldId id="917" r:id="rId33"/>
    <p:sldId id="923" r:id="rId34"/>
    <p:sldId id="925" r:id="rId35"/>
    <p:sldId id="926" r:id="rId36"/>
    <p:sldId id="928" r:id="rId37"/>
    <p:sldId id="930" r:id="rId38"/>
    <p:sldId id="932" r:id="rId39"/>
    <p:sldId id="933" r:id="rId40"/>
    <p:sldId id="934" r:id="rId41"/>
    <p:sldId id="936" r:id="rId42"/>
    <p:sldId id="937" r:id="rId43"/>
    <p:sldId id="922" r:id="rId44"/>
    <p:sldId id="939" r:id="rId45"/>
    <p:sldId id="941" r:id="rId46"/>
    <p:sldId id="943" r:id="rId47"/>
    <p:sldId id="945" r:id="rId48"/>
    <p:sldId id="947" r:id="rId49"/>
    <p:sldId id="948" r:id="rId50"/>
    <p:sldId id="1009" r:id="rId51"/>
    <p:sldId id="1011" r:id="rId52"/>
    <p:sldId id="1018" r:id="rId53"/>
    <p:sldId id="1012" r:id="rId54"/>
    <p:sldId id="1019" r:id="rId55"/>
    <p:sldId id="1013" r:id="rId56"/>
    <p:sldId id="1020" r:id="rId57"/>
    <p:sldId id="1022" r:id="rId58"/>
    <p:sldId id="1023" r:id="rId59"/>
    <p:sldId id="1021" r:id="rId60"/>
    <p:sldId id="1014" r:id="rId61"/>
    <p:sldId id="1015" r:id="rId62"/>
    <p:sldId id="1010" r:id="rId63"/>
    <p:sldId id="1016" r:id="rId64"/>
    <p:sldId id="1017" r:id="rId6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808080"/>
    <a:srgbClr val="74531F"/>
    <a:srgbClr val="800080"/>
    <a:srgbClr val="1F377F"/>
    <a:srgbClr val="92D050"/>
    <a:srgbClr val="66CCFF"/>
    <a:srgbClr val="FFCCFF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01" y="6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>
            <a:noAutofit/>
          </a:bodyPr>
          <a:lstStyle>
            <a:lvl1pPr>
              <a:defRPr sz="4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529000"/>
            <a:ext cx="3060530" cy="180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6042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529000"/>
            <a:ext cx="3960000" cy="216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73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4329000"/>
            <a:ext cx="3960000" cy="216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84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71999" y="2708910"/>
            <a:ext cx="7200001" cy="144018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Assignment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78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6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36296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06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24963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57428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52334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22007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62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88930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90517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52334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85910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21699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9286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46515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43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71296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01569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9286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7122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79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96770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6856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9286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16608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5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8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6166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19366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17332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57366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7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3390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07616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5581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0" name="流程圖: 程序 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42628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22036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endParaRPr lang="en-US" altLang="zh-TW" dirty="0"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resize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push_front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pop_front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clear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doubleMapSize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19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4075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23213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81064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7443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10767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4" name="流程圖: 程序 1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8201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72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0889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80097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31691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10921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29424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4" name="流程圖: 程序 1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146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39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6259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29023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46640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87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38664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3514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6" name="流程圖: 程序 1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43373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95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77158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7733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64902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81720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78394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08446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43970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62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74375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67805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4030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44359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20543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63208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1321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25376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98005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3674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14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286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40964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24764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196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7003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0902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05050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09879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6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055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90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57191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53799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64585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57754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67612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8346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00569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32856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15158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55116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16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02039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86597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4723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41878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48164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58625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60719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7712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64255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40788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36540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1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286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40964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24764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196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7003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0902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05050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09879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6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055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9000"/>
            <a:ext cx="8281059" cy="4679999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DequeVal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=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=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**;</a:t>
            </a:r>
          </a:p>
          <a:p>
            <a:pPr lvl="0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map;       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pointer to array of pointers to blocks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size of map array, zero or </a:t>
            </a:r>
            <a:r>
              <a:rPr lang="en-US" altLang="zh-TW" dirty="0" err="1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2^N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offset of initial element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current length of sequence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0630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61353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44948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85330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98318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86030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4521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04028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50212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6344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85432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323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97515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14772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76145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51578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6571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4116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46837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59900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27273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15040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40987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118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57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13;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14;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&lt;=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29;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30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919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0" name="流程圖: 程序 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7" name="Group 5"/>
          <p:cNvGraphicFramePr>
            <a:graphicFrameLocks noGrp="1"/>
          </p:cNvGraphicFramePr>
          <p:nvPr>
            <p:extLst/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/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18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30590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/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/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408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1134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4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7" name="Group 5"/>
          <p:cNvGraphicFramePr>
            <a:graphicFrameLocks noGrp="1"/>
          </p:cNvGraphicFramePr>
          <p:nvPr>
            <p:extLst/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5" name="Group 5"/>
          <p:cNvGraphicFramePr>
            <a:graphicFrameLocks noGrp="1"/>
          </p:cNvGraphicFramePr>
          <p:nvPr>
            <p:extLst/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857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98340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87317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11949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7181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3145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17616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69298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583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02597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86561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0559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64160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75394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2505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13778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7145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302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5140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68541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81918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2907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61094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56589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0035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1864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855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7557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8776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91722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8161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1261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13339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90913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37192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23660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86833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73370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2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02870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06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8590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32821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659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0919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7427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9434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19971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56550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74711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3099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099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3979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53278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08234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2436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55218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51818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2093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88685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9326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17343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0200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097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7108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66830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32562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77801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2586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81005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89093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3860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19655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45629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42206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66563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105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773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&lt;=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33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63274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3785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3335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41492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87827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9600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01887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10152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66398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83889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52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3887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65382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278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28177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98348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89286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87285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10065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6672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5" name="流程圖: 程序 24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05589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587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938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65384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7150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57154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45925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83277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41066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13425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24415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5" name="流程圖: 程序 24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00149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20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71566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2296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172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81690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22406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40202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67860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44116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19793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5" name="流程圖: 程序 24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7422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654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4757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87574"/>
              </p:ext>
            </p:extLst>
          </p:nvPr>
        </p:nvGraphicFramePr>
        <p:xfrm>
          <a:off x="727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46248"/>
              </p:ext>
            </p:extLst>
          </p:nvPr>
        </p:nvGraphicFramePr>
        <p:xfrm>
          <a:off x="727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72351"/>
              </p:ext>
            </p:extLst>
          </p:nvPr>
        </p:nvGraphicFramePr>
        <p:xfrm>
          <a:off x="72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83142"/>
              </p:ext>
            </p:extLst>
          </p:nvPr>
        </p:nvGraphicFramePr>
        <p:xfrm>
          <a:off x="25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7109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73386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93643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2432"/>
              </p:ext>
            </p:extLst>
          </p:nvPr>
        </p:nvGraphicFramePr>
        <p:xfrm>
          <a:off x="7272000" y="28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34693"/>
              </p:ext>
            </p:extLst>
          </p:nvPr>
        </p:nvGraphicFramePr>
        <p:xfrm>
          <a:off x="7272000" y="23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37000"/>
              </p:ext>
            </p:extLst>
          </p:nvPr>
        </p:nvGraphicFramePr>
        <p:xfrm>
          <a:off x="7272000" y="18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32868"/>
              </p:ext>
            </p:extLst>
          </p:nvPr>
        </p:nvGraphicFramePr>
        <p:xfrm>
          <a:off x="7272000" y="12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384"/>
              </p:ext>
            </p:extLst>
          </p:nvPr>
        </p:nvGraphicFramePr>
        <p:xfrm>
          <a:off x="7272000" y="50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6732000" y="30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6732000" y="25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6732000" y="19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6732000" y="144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33048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832000" y="729000"/>
            <a:ext cx="72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276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8831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 flipV="1">
            <a:off x="6732000" y="30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5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19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44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32594"/>
              </p:ext>
            </p:extLst>
          </p:nvPr>
        </p:nvGraphicFramePr>
        <p:xfrm>
          <a:off x="727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77335"/>
              </p:ext>
            </p:extLst>
          </p:nvPr>
        </p:nvGraphicFramePr>
        <p:xfrm>
          <a:off x="727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70392"/>
              </p:ext>
            </p:extLst>
          </p:nvPr>
        </p:nvGraphicFramePr>
        <p:xfrm>
          <a:off x="72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17167"/>
              </p:ext>
            </p:extLst>
          </p:nvPr>
        </p:nvGraphicFramePr>
        <p:xfrm>
          <a:off x="25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7109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73386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93643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2315"/>
              </p:ext>
            </p:extLst>
          </p:nvPr>
        </p:nvGraphicFramePr>
        <p:xfrm>
          <a:off x="7272000" y="28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69825"/>
              </p:ext>
            </p:extLst>
          </p:nvPr>
        </p:nvGraphicFramePr>
        <p:xfrm>
          <a:off x="7272000" y="23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09397"/>
              </p:ext>
            </p:extLst>
          </p:nvPr>
        </p:nvGraphicFramePr>
        <p:xfrm>
          <a:off x="7272000" y="18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34726"/>
              </p:ext>
            </p:extLst>
          </p:nvPr>
        </p:nvGraphicFramePr>
        <p:xfrm>
          <a:off x="7272000" y="12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07331"/>
              </p:ext>
            </p:extLst>
          </p:nvPr>
        </p:nvGraphicFramePr>
        <p:xfrm>
          <a:off x="7272000" y="50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62687"/>
              </p:ext>
            </p:extLst>
          </p:nvPr>
        </p:nvGraphicFramePr>
        <p:xfrm>
          <a:off x="727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6732000" y="504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4962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Line 43"/>
          <p:cNvSpPr>
            <a:spLocks noChangeShapeType="1"/>
          </p:cNvSpPr>
          <p:nvPr/>
        </p:nvSpPr>
        <p:spPr bwMode="auto">
          <a:xfrm flipV="1">
            <a:off x="5832000" y="729000"/>
            <a:ext cx="72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88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16744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6742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9839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92930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8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70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189000"/>
            <a:ext cx="8640000" cy="288036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bool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4531F"/>
                </a:solidFill>
              </a:rPr>
              <a:t>equal</a:t>
            </a:r>
            <a:r>
              <a:rPr lang="en-US" altLang="zh-TW" dirty="0"/>
              <a:t>( </a:t>
            </a:r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**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 = </a:t>
            </a:r>
            <a:r>
              <a:rPr lang="en-US" altLang="zh-TW" dirty="0" smtClean="0"/>
              <a:t>*( </a:t>
            </a:r>
            <a:r>
              <a:rPr lang="en-US" altLang="zh-TW" dirty="0" err="1" smtClean="0">
                <a:solidFill>
                  <a:srgbClr val="0000FF"/>
                </a:solidFill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*** &gt; 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+ 1 );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+ 2 );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+ 3 );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+ 4 );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**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*** &gt; 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mapSize2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+ 1 );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myOff2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+ 2 );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mySize2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+ 3 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pPr lvl="0"/>
            <a:endParaRPr lang="zh-TW" altLang="en-US" dirty="0">
              <a:solidFill>
                <a:srgbClr val="000000"/>
              </a:solidFill>
              <a:ea typeface="細明體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4752000" y="342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253" y="5228792"/>
            <a:ext cx="198000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28745"/>
              </p:ext>
            </p:extLst>
          </p:nvPr>
        </p:nvGraphicFramePr>
        <p:xfrm>
          <a:off x="4752253" y="360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Line 43"/>
          <p:cNvSpPr>
            <a:spLocks noChangeShapeType="1"/>
          </p:cNvSpPr>
          <p:nvPr/>
        </p:nvSpPr>
        <p:spPr bwMode="auto">
          <a:xfrm flipV="1">
            <a:off x="6012000" y="37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08404"/>
              </p:ext>
            </p:extLst>
          </p:nvPr>
        </p:nvGraphicFramePr>
        <p:xfrm>
          <a:off x="673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91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V="1">
            <a:off x="691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47788"/>
              </p:ext>
            </p:extLst>
          </p:nvPr>
        </p:nvGraphicFramePr>
        <p:xfrm>
          <a:off x="7452000" y="32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19276"/>
              </p:ext>
            </p:extLst>
          </p:nvPr>
        </p:nvGraphicFramePr>
        <p:xfrm>
          <a:off x="745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4" name="流程圖: 程序 13"/>
          <p:cNvSpPr/>
          <p:nvPr/>
        </p:nvSpPr>
        <p:spPr>
          <a:xfrm>
            <a:off x="252000" y="3429000"/>
            <a:ext cx="1799725" cy="216020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2000" y="5589000"/>
            <a:ext cx="180000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30778"/>
              </p:ext>
            </p:extLst>
          </p:nvPr>
        </p:nvGraphicFramePr>
        <p:xfrm>
          <a:off x="252000" y="3609000"/>
          <a:ext cx="162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793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 flipV="1">
            <a:off x="1692000" y="3789000"/>
            <a:ext cx="72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46598"/>
              </p:ext>
            </p:extLst>
          </p:nvPr>
        </p:nvGraphicFramePr>
        <p:xfrm>
          <a:off x="241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59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V="1">
            <a:off x="259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74058"/>
              </p:ext>
            </p:extLst>
          </p:nvPr>
        </p:nvGraphicFramePr>
        <p:xfrm>
          <a:off x="3132000" y="32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70760"/>
              </p:ext>
            </p:extLst>
          </p:nvPr>
        </p:nvGraphicFramePr>
        <p:xfrm>
          <a:off x="313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103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189000"/>
            <a:ext cx="8640000" cy="288036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bool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4531F"/>
                </a:solidFill>
              </a:rPr>
              <a:t>equal</a:t>
            </a:r>
            <a:r>
              <a:rPr lang="en-US" altLang="zh-TW" dirty="0"/>
              <a:t>( </a:t>
            </a:r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**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 = </a:t>
            </a:r>
            <a:r>
              <a:rPr lang="en-US" altLang="zh-TW" dirty="0" smtClean="0"/>
              <a:t>*( </a:t>
            </a:r>
            <a:r>
              <a:rPr lang="en-US" altLang="zh-TW" dirty="0" err="1" smtClean="0">
                <a:solidFill>
                  <a:srgbClr val="0000FF"/>
                </a:solidFill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*** &gt; 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+ 1 );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+ 2 );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+ 3 );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+ 4 );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**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*** &gt; 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mapSize2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+ 1 );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myOff2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+ 2 );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mySize2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+ 3 </a:t>
            </a:r>
            <a:r>
              <a:rPr lang="en-US" altLang="zh-TW" dirty="0" smtClean="0"/>
              <a:t>);</a:t>
            </a: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97615"/>
              </p:ext>
            </p:extLst>
          </p:nvPr>
        </p:nvGraphicFramePr>
        <p:xfrm>
          <a:off x="673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91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92015"/>
              </p:ext>
            </p:extLst>
          </p:nvPr>
        </p:nvGraphicFramePr>
        <p:xfrm>
          <a:off x="745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13436"/>
              </p:ext>
            </p:extLst>
          </p:nvPr>
        </p:nvGraphicFramePr>
        <p:xfrm>
          <a:off x="277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 flipV="1">
            <a:off x="295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21967"/>
              </p:ext>
            </p:extLst>
          </p:nvPr>
        </p:nvGraphicFramePr>
        <p:xfrm>
          <a:off x="349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39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57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93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83846"/>
              </p:ext>
            </p:extLst>
          </p:nvPr>
        </p:nvGraphicFramePr>
        <p:xfrm>
          <a:off x="457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583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252000" y="3249000"/>
            <a:ext cx="2160253" cy="270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32000" y="3429000"/>
            <a:ext cx="1799725" cy="216020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1747" y="594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1747" y="558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050"/>
              </p:ext>
            </p:extLst>
          </p:nvPr>
        </p:nvGraphicFramePr>
        <p:xfrm>
          <a:off x="432000" y="3609000"/>
          <a:ext cx="162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793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 flipV="1">
            <a:off x="1872000" y="378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2000" y="36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312000" y="3249000"/>
            <a:ext cx="72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H="1" flipV="1">
            <a:off x="313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5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81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flipH="1" flipV="1">
            <a:off x="709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5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81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81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81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09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1" y="549000"/>
            <a:ext cx="7380000" cy="3600361"/>
          </a:xfrm>
        </p:spPr>
        <p:txBody>
          <a:bodyPr/>
          <a:lstStyle/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mapSize2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mapSize2</a:t>
            </a:r>
            <a:r>
              <a:rPr lang="en-US" altLang="zh-TW" dirty="0"/>
              <a:t> == 0 )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mySize2</a:t>
            </a:r>
            <a:r>
              <a:rPr lang="en-US" altLang="zh-TW" dirty="0"/>
              <a:t> == 0 &amp;&amp; </a:t>
            </a:r>
            <a:r>
              <a:rPr lang="en-US" altLang="zh-TW" dirty="0" err="1">
                <a:solidFill>
                  <a:srgbClr val="1F377F"/>
                </a:solidFill>
              </a:rPr>
              <a:t>myOff2</a:t>
            </a:r>
            <a:r>
              <a:rPr lang="en-US" altLang="zh-TW" dirty="0"/>
              <a:t> == 0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 ==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else</a:t>
            </a:r>
          </a:p>
          <a:p>
            <a:r>
              <a:rPr lang="en-US" altLang="zh-TW" dirty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myOff2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mySize2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zh-TW" altLang="en-US" dirty="0"/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48087"/>
              </p:ext>
            </p:extLst>
          </p:nvPr>
        </p:nvGraphicFramePr>
        <p:xfrm>
          <a:off x="403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Line 43"/>
          <p:cNvSpPr>
            <a:spLocks noChangeShapeType="1"/>
          </p:cNvSpPr>
          <p:nvPr/>
        </p:nvSpPr>
        <p:spPr bwMode="auto">
          <a:xfrm flipV="1">
            <a:off x="421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215"/>
              </p:ext>
            </p:extLst>
          </p:nvPr>
        </p:nvGraphicFramePr>
        <p:xfrm>
          <a:off x="475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72517"/>
              </p:ext>
            </p:extLst>
          </p:nvPr>
        </p:nvGraphicFramePr>
        <p:xfrm>
          <a:off x="655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73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90085"/>
              </p:ext>
            </p:extLst>
          </p:nvPr>
        </p:nvGraphicFramePr>
        <p:xfrm>
          <a:off x="727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27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63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 flipH="1" flipV="1">
            <a:off x="691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7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3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7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3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11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 flipH="1" flipV="1">
            <a:off x="439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1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1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5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88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&gt;::</a:t>
            </a:r>
            <a:r>
              <a:rPr lang="en-US" altLang="zh-TW" dirty="0">
                <a:solidFill>
                  <a:srgbClr val="2B91AF"/>
                </a:solidFill>
              </a:rPr>
              <a:t>iterator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74531F"/>
                </a:solidFill>
              </a:rPr>
              <a:t>begin</a:t>
            </a:r>
            <a:r>
              <a:rPr lang="en-US" altLang="zh-TW" dirty="0"/>
              <a:t>()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;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&lt;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+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; ++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2B91AF"/>
                </a:solidFill>
              </a:rPr>
              <a:t>++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{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= (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/ 4 ) %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==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==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{</a:t>
            </a:r>
          </a:p>
          <a:p>
            <a:r>
              <a:rPr lang="en-US" altLang="zh-TW" dirty="0"/>
              <a:t>        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% 4;</a:t>
            </a:r>
          </a:p>
          <a:p>
            <a:r>
              <a:rPr lang="en-US" altLang="zh-TW" dirty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)</a:t>
            </a:r>
          </a:p>
          <a:p>
            <a:r>
              <a:rPr lang="en-US" altLang="zh-TW" dirty="0"/>
              <a:t>   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*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)</a:t>
            </a:r>
          </a:p>
          <a:p>
            <a:r>
              <a:rPr lang="en-US" altLang="zh-TW" dirty="0"/>
              <a:t>   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03346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7380530" cy="2520361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&gt;::</a:t>
            </a:r>
            <a:r>
              <a:rPr lang="en-US" altLang="zh-TW" dirty="0">
                <a:solidFill>
                  <a:srgbClr val="2B91AF"/>
                </a:solidFill>
              </a:rPr>
              <a:t>iterator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74531F"/>
                </a:solidFill>
              </a:rPr>
              <a:t>begin</a:t>
            </a:r>
            <a:r>
              <a:rPr lang="en-US" altLang="zh-TW" dirty="0"/>
              <a:t>() );</a:t>
            </a:r>
          </a:p>
          <a:p>
            <a:r>
              <a:rPr lang="en-US" altLang="zh-TW" dirty="0" err="1" smtClean="0">
                <a:solidFill>
                  <a:srgbClr val="2B91AF"/>
                </a:solidFill>
              </a:rPr>
              <a:t>size_t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;</a:t>
            </a:r>
          </a:p>
          <a:p>
            <a:r>
              <a:rPr lang="en-US" altLang="zh-TW" dirty="0" smtClean="0">
                <a:solidFill>
                  <a:srgbClr val="800080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;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&lt;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+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; ++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2B91AF"/>
                </a:solidFill>
              </a:rPr>
              <a:t>++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= (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/ 4 ) %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==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==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87350"/>
              </p:ext>
            </p:extLst>
          </p:nvPr>
        </p:nvGraphicFramePr>
        <p:xfrm>
          <a:off x="169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Line 43"/>
          <p:cNvSpPr>
            <a:spLocks noChangeShapeType="1"/>
          </p:cNvSpPr>
          <p:nvPr/>
        </p:nvSpPr>
        <p:spPr bwMode="auto">
          <a:xfrm flipV="1">
            <a:off x="187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10567"/>
              </p:ext>
            </p:extLst>
          </p:nvPr>
        </p:nvGraphicFramePr>
        <p:xfrm>
          <a:off x="241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45967"/>
              </p:ext>
            </p:extLst>
          </p:nvPr>
        </p:nvGraphicFramePr>
        <p:xfrm>
          <a:off x="529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547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31727"/>
              </p:ext>
            </p:extLst>
          </p:nvPr>
        </p:nvGraphicFramePr>
        <p:xfrm>
          <a:off x="601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01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37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565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1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7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77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205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7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7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7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373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369000"/>
            <a:ext cx="7200530" cy="2340361"/>
          </a:xfrm>
        </p:spPr>
        <p:txBody>
          <a:bodyPr/>
          <a:lstStyle/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% 4;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)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*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)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rgbClr val="800080"/>
                </a:solidFill>
              </a:rPr>
              <a:t>return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7884"/>
              </p:ext>
            </p:extLst>
          </p:nvPr>
        </p:nvGraphicFramePr>
        <p:xfrm>
          <a:off x="169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Line 43"/>
          <p:cNvSpPr>
            <a:spLocks noChangeShapeType="1"/>
          </p:cNvSpPr>
          <p:nvPr/>
        </p:nvSpPr>
        <p:spPr bwMode="auto">
          <a:xfrm flipV="1">
            <a:off x="187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61278"/>
              </p:ext>
            </p:extLst>
          </p:nvPr>
        </p:nvGraphicFramePr>
        <p:xfrm>
          <a:off x="241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5198"/>
              </p:ext>
            </p:extLst>
          </p:nvPr>
        </p:nvGraphicFramePr>
        <p:xfrm>
          <a:off x="529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547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45390"/>
              </p:ext>
            </p:extLst>
          </p:nvPr>
        </p:nvGraphicFramePr>
        <p:xfrm>
          <a:off x="601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01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37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565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1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7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77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205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7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7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7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07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369000"/>
            <a:ext cx="7200530" cy="2340361"/>
          </a:xfrm>
        </p:spPr>
        <p:txBody>
          <a:bodyPr/>
          <a:lstStyle/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% 4;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)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*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)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rgbClr val="800080"/>
                </a:solidFill>
              </a:rPr>
              <a:t>return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graphicFrame>
        <p:nvGraphicFramePr>
          <p:cNvPr id="2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51668"/>
              </p:ext>
            </p:extLst>
          </p:nvPr>
        </p:nvGraphicFramePr>
        <p:xfrm>
          <a:off x="655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Line 43"/>
          <p:cNvSpPr>
            <a:spLocks noChangeShapeType="1"/>
          </p:cNvSpPr>
          <p:nvPr/>
        </p:nvSpPr>
        <p:spPr bwMode="auto">
          <a:xfrm flipV="1">
            <a:off x="673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49409"/>
              </p:ext>
            </p:extLst>
          </p:nvPr>
        </p:nvGraphicFramePr>
        <p:xfrm>
          <a:off x="727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流程圖: 程序 29"/>
          <p:cNvSpPr/>
          <p:nvPr/>
        </p:nvSpPr>
        <p:spPr>
          <a:xfrm>
            <a:off x="4212000" y="32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4391747" y="34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571747" y="55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1747" y="52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3745"/>
              </p:ext>
            </p:extLst>
          </p:nvPr>
        </p:nvGraphicFramePr>
        <p:xfrm>
          <a:off x="4392000" y="36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5652000" y="37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72000" y="36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632000" y="360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691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632000" y="41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72000" y="46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468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72000" y="52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632000" y="522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832207" y="2349161"/>
            <a:ext cx="540000" cy="540207"/>
          </a:xfrm>
          <a:prstGeom prst="rect">
            <a:avLst/>
          </a:prstGeom>
          <a:noFill/>
        </p:spPr>
        <p:txBody>
          <a:bodyPr wrap="square" lIns="90000" tIns="36000" rIns="72000" bIns="36000" rtlCol="0" anchor="ctr" anchorCtr="0">
            <a:noAutofit/>
          </a:bodyPr>
          <a:lstStyle/>
          <a:p>
            <a:pPr lvl="0"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4031931" y="2169161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56415"/>
              </p:ext>
            </p:extLst>
          </p:nvPr>
        </p:nvGraphicFramePr>
        <p:xfrm>
          <a:off x="4212023" y="2529046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4932115" y="2169000"/>
            <a:ext cx="899908" cy="360046"/>
          </a:xfrm>
          <a:prstGeom prst="rect">
            <a:avLst/>
          </a:prstGeom>
          <a:noFill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032000" y="2169000"/>
            <a:ext cx="900115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 flipH="1">
            <a:off x="5291931" y="2709001"/>
            <a:ext cx="69" cy="72016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652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369000"/>
            <a:ext cx="8281059" cy="2880361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*()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/>
          </a:p>
          <a:p>
            <a:pPr lvl="0"/>
            <a:endParaRPr lang="en-US" altLang="zh-TW" dirty="0" smtClean="0">
              <a:solidFill>
                <a:srgbClr val="2B91AF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2B91AF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block =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% ( 4 *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myCont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/ 4;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off =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% 4;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myCont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-&gt;map[ block ][ off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71776"/>
              </p:ext>
            </p:extLst>
          </p:nvPr>
        </p:nvGraphicFramePr>
        <p:xfrm>
          <a:off x="655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Line 43"/>
          <p:cNvSpPr>
            <a:spLocks noChangeShapeType="1"/>
          </p:cNvSpPr>
          <p:nvPr/>
        </p:nvSpPr>
        <p:spPr bwMode="auto">
          <a:xfrm flipV="1">
            <a:off x="673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64137"/>
              </p:ext>
            </p:extLst>
          </p:nvPr>
        </p:nvGraphicFramePr>
        <p:xfrm>
          <a:off x="727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" name="流程圖: 程序 5"/>
          <p:cNvSpPr/>
          <p:nvPr/>
        </p:nvSpPr>
        <p:spPr>
          <a:xfrm>
            <a:off x="4212000" y="32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391747" y="34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71747" y="55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751747" y="52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37544"/>
              </p:ext>
            </p:extLst>
          </p:nvPr>
        </p:nvGraphicFramePr>
        <p:xfrm>
          <a:off x="4392000" y="36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 flipV="1">
            <a:off x="5652000" y="37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72000" y="36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632000" y="360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 flipH="1" flipV="1">
            <a:off x="691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32000" y="41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2000" y="46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000" y="468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72000" y="52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32000" y="522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32207" y="1449161"/>
            <a:ext cx="540000" cy="540207"/>
          </a:xfrm>
          <a:prstGeom prst="rect">
            <a:avLst/>
          </a:prstGeom>
          <a:noFill/>
        </p:spPr>
        <p:txBody>
          <a:bodyPr wrap="square" lIns="90000" tIns="36000" rIns="72000" bIns="36000" rtlCol="0" anchor="ctr" anchorCtr="0">
            <a:noAutofit/>
          </a:bodyPr>
          <a:lstStyle/>
          <a:p>
            <a:pPr lvl="0"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031931" y="1269161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25317"/>
              </p:ext>
            </p:extLst>
          </p:nvPr>
        </p:nvGraphicFramePr>
        <p:xfrm>
          <a:off x="4212023" y="1629046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932115" y="1269000"/>
            <a:ext cx="899908" cy="360046"/>
          </a:xfrm>
          <a:prstGeom prst="rect">
            <a:avLst/>
          </a:prstGeom>
          <a:noFill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1269000"/>
            <a:ext cx="900115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5291999" y="1809000"/>
            <a:ext cx="0" cy="16199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560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94036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DequeIterator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DequeConstIterator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DequeConstIterator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myCont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2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02026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6742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53542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9397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7306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7740530" cy="3780361"/>
          </a:xfrm>
        </p:spPr>
        <p:txBody>
          <a:bodyPr/>
          <a:lstStyle/>
          <a:p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>
                <a:solidFill>
                  <a:prstClr val="black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&gt;::</a:t>
            </a:r>
            <a:r>
              <a:rPr lang="en-US" altLang="zh-TW" dirty="0">
                <a:solidFill>
                  <a:srgbClr val="2B91AF"/>
                </a:solidFill>
              </a:rPr>
              <a:t>iterator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srgbClr val="1F377F"/>
                </a:solidFill>
              </a:rPr>
              <a:t>it1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err="1" smtClean="0">
                <a:solidFill>
                  <a:prstClr val="black"/>
                </a:solidFill>
              </a:rPr>
              <a:t>.</a:t>
            </a:r>
            <a:r>
              <a:rPr lang="en-US" altLang="zh-TW" dirty="0" err="1" smtClean="0">
                <a:solidFill>
                  <a:srgbClr val="74531F"/>
                </a:solidFill>
              </a:rPr>
              <a:t>begin</a:t>
            </a:r>
            <a:r>
              <a:rPr lang="en-US" altLang="zh-TW" dirty="0">
                <a:solidFill>
                  <a:prstClr val="black"/>
                </a:solidFill>
              </a:rPr>
              <a:t>() )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err="1" smtClean="0">
                <a:solidFill>
                  <a:srgbClr val="2B91AF"/>
                </a:solidFill>
              </a:rPr>
              <a:t>deque</a:t>
            </a:r>
            <a:r>
              <a:rPr lang="en-US" altLang="zh-TW" dirty="0">
                <a:solidFill>
                  <a:prstClr val="black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</a:t>
            </a:r>
            <a:r>
              <a:rPr lang="en-US" altLang="zh-TW" dirty="0" smtClean="0"/>
              <a:t> </a:t>
            </a:r>
            <a:r>
              <a:rPr lang="en-US" altLang="zh-TW" dirty="0"/>
              <a:t>*</a:t>
            </a:r>
            <a:r>
              <a:rPr lang="en-US" altLang="zh-TW" dirty="0" err="1">
                <a:solidFill>
                  <a:srgbClr val="1F377F"/>
                </a:solidFill>
              </a:rPr>
              <a:t>myCont2</a:t>
            </a:r>
            <a:r>
              <a:rPr lang="en-US" altLang="zh-TW" dirty="0"/>
              <a:t>;</a:t>
            </a:r>
          </a:p>
          <a:p>
            <a:r>
              <a:rPr lang="en-US" altLang="zh-TW" dirty="0" err="1" smtClean="0">
                <a:solidFill>
                  <a:srgbClr val="2B91AF"/>
                </a:solidFill>
              </a:rPr>
              <a:t>size_t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offset1</a:t>
            </a:r>
            <a:r>
              <a:rPr lang="en-US" altLang="zh-TW" dirty="0"/>
              <a:t>;</a:t>
            </a:r>
          </a:p>
          <a:p>
            <a:r>
              <a:rPr lang="en-US" altLang="zh-TW" dirty="0" err="1" smtClean="0">
                <a:solidFill>
                  <a:srgbClr val="2B91AF"/>
                </a:solidFill>
              </a:rPr>
              <a:t>size_t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offset2</a:t>
            </a:r>
            <a:r>
              <a:rPr lang="en-US" altLang="zh-TW" dirty="0"/>
              <a:t>;</a:t>
            </a:r>
          </a:p>
          <a:p>
            <a:r>
              <a:rPr lang="en-US" altLang="zh-TW" dirty="0" smtClean="0">
                <a:solidFill>
                  <a:srgbClr val="800080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2B91AF"/>
                </a:solidFill>
              </a:rPr>
              <a:t>=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74531F"/>
                </a:solidFill>
              </a:rPr>
              <a:t>begin</a:t>
            </a:r>
            <a:r>
              <a:rPr lang="en-US" altLang="zh-TW" dirty="0"/>
              <a:t>(); 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2B91AF"/>
                </a:solidFill>
              </a:rPr>
              <a:t>&lt;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74531F"/>
                </a:solidFill>
              </a:rPr>
              <a:t>end</a:t>
            </a:r>
            <a:r>
              <a:rPr lang="en-US" altLang="zh-TW" dirty="0"/>
              <a:t>(); </a:t>
            </a:r>
            <a:r>
              <a:rPr lang="en-US" altLang="zh-TW" dirty="0">
                <a:solidFill>
                  <a:srgbClr val="2B91AF"/>
                </a:solidFill>
              </a:rPr>
              <a:t>++</a:t>
            </a:r>
            <a:r>
              <a:rPr lang="en-US" altLang="zh-TW" dirty="0" err="1">
                <a:solidFill>
                  <a:srgbClr val="1F377F"/>
                </a:solidFill>
              </a:rPr>
              <a:t>it1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2B91AF"/>
                </a:solidFill>
              </a:rPr>
              <a:t>++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 err="1">
                <a:solidFill>
                  <a:srgbClr val="1F377F"/>
                </a:solidFill>
              </a:rPr>
              <a:t>myCont2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** &gt;( &amp;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) );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myCont2</a:t>
            </a:r>
            <a:r>
              <a:rPr lang="en-US" altLang="zh-TW" dirty="0"/>
              <a:t> !=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 err="1">
                <a:solidFill>
                  <a:srgbClr val="1F377F"/>
                </a:solidFill>
              </a:rPr>
              <a:t>offset1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1F377F"/>
                </a:solidFill>
              </a:rPr>
              <a:t>it1</a:t>
            </a:r>
            <a:r>
              <a:rPr lang="en-US" altLang="zh-TW" dirty="0"/>
              <a:t> ) + 2 );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>
                <a:solidFill>
                  <a:srgbClr val="1F377F"/>
                </a:solidFill>
              </a:rPr>
              <a:t>offset2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) + 1 );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offset1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offset2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0099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8639"/>
            <a:ext cx="8460000" cy="3240361"/>
          </a:xfrm>
        </p:spPr>
        <p:txBody>
          <a:bodyPr/>
          <a:lstStyle/>
          <a:p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>
                <a:solidFill>
                  <a:prstClr val="black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&gt;::</a:t>
            </a:r>
            <a:r>
              <a:rPr lang="en-US" altLang="zh-TW" dirty="0" err="1">
                <a:solidFill>
                  <a:srgbClr val="2B91AF"/>
                </a:solidFill>
              </a:rPr>
              <a:t>reverse_iterator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srgbClr val="1F377F"/>
                </a:solidFill>
              </a:rPr>
              <a:t>rIt1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err="1" smtClean="0">
                <a:solidFill>
                  <a:prstClr val="black"/>
                </a:solidFill>
              </a:rPr>
              <a:t>.</a:t>
            </a:r>
            <a:r>
              <a:rPr lang="en-US" altLang="zh-TW" dirty="0" err="1" smtClean="0">
                <a:solidFill>
                  <a:srgbClr val="74531F"/>
                </a:solidFill>
              </a:rPr>
              <a:t>rbegin</a:t>
            </a:r>
            <a:r>
              <a:rPr lang="en-US" altLang="zh-TW" dirty="0">
                <a:solidFill>
                  <a:prstClr val="black"/>
                </a:solidFill>
              </a:rPr>
              <a:t>() )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err="1" smtClean="0">
                <a:solidFill>
                  <a:srgbClr val="2B91AF"/>
                </a:solidFill>
              </a:rPr>
              <a:t>deque</a:t>
            </a:r>
            <a:r>
              <a:rPr lang="en-US" altLang="zh-TW" dirty="0">
                <a:solidFill>
                  <a:prstClr val="black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&gt;::</a:t>
            </a:r>
            <a:r>
              <a:rPr lang="en-US" altLang="zh-TW" dirty="0" err="1">
                <a:solidFill>
                  <a:srgbClr val="2B91AF"/>
                </a:solidFill>
              </a:rPr>
              <a:t>reverse_iterator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srgbClr val="1F377F"/>
                </a:solidFill>
              </a:rPr>
              <a:t>rIt2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err="1" smtClean="0">
                <a:solidFill>
                  <a:prstClr val="black"/>
                </a:solidFill>
              </a:rPr>
              <a:t>.</a:t>
            </a:r>
            <a:r>
              <a:rPr lang="en-US" altLang="zh-TW" dirty="0" err="1" smtClean="0">
                <a:solidFill>
                  <a:srgbClr val="74531F"/>
                </a:solidFill>
              </a:rPr>
              <a:t>rbegin</a:t>
            </a:r>
            <a:r>
              <a:rPr lang="en-US" altLang="zh-TW" dirty="0">
                <a:solidFill>
                  <a:prstClr val="black"/>
                </a:solidFill>
              </a:rPr>
              <a:t>() )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800080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rI</a:t>
            </a:r>
            <a:r>
              <a:rPr lang="en-US" altLang="zh-TW" dirty="0" err="1" smtClean="0">
                <a:solidFill>
                  <a:srgbClr val="1F377F"/>
                </a:solidFill>
              </a:rPr>
              <a:t>t2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2B91AF"/>
                </a:solidFill>
              </a:rPr>
              <a:t>=</a:t>
            </a:r>
            <a:r>
              <a:rPr lang="en-US" altLang="zh-TW" dirty="0"/>
              <a:t>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err="1" smtClean="0"/>
              <a:t>.</a:t>
            </a:r>
            <a:r>
              <a:rPr lang="en-US" altLang="zh-TW" dirty="0" err="1" smtClean="0">
                <a:solidFill>
                  <a:srgbClr val="74531F"/>
                </a:solidFill>
              </a:rPr>
              <a:t>rbegin</a:t>
            </a:r>
            <a:r>
              <a:rPr lang="en-US" altLang="zh-TW" dirty="0"/>
              <a:t>(); </a:t>
            </a:r>
            <a:r>
              <a:rPr lang="en-US" altLang="zh-TW" dirty="0" err="1">
                <a:solidFill>
                  <a:srgbClr val="1F377F"/>
                </a:solidFill>
              </a:rPr>
              <a:t>rIt2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2B91AF"/>
                </a:solidFill>
              </a:rPr>
              <a:t>&lt;</a:t>
            </a:r>
            <a:r>
              <a:rPr lang="en-US" altLang="zh-TW" dirty="0"/>
              <a:t>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err="1" smtClean="0"/>
              <a:t>.</a:t>
            </a:r>
            <a:r>
              <a:rPr lang="en-US" altLang="zh-TW" dirty="0" err="1" smtClean="0">
                <a:solidFill>
                  <a:srgbClr val="74531F"/>
                </a:solidFill>
              </a:rPr>
              <a:t>rend</a:t>
            </a:r>
            <a:r>
              <a:rPr lang="en-US" altLang="zh-TW" dirty="0"/>
              <a:t>(); </a:t>
            </a:r>
            <a:r>
              <a:rPr lang="en-US" altLang="zh-TW" dirty="0" smtClean="0">
                <a:solidFill>
                  <a:srgbClr val="2B91AF"/>
                </a:solidFill>
              </a:rPr>
              <a:t>++</a:t>
            </a:r>
            <a:r>
              <a:rPr lang="en-US" altLang="zh-TW" dirty="0" err="1">
                <a:solidFill>
                  <a:srgbClr val="1F377F"/>
                </a:solidFill>
              </a:rPr>
              <a:t>rIt1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2B91AF"/>
                </a:solidFill>
              </a:rPr>
              <a:t>++</a:t>
            </a:r>
            <a:r>
              <a:rPr lang="en-US" altLang="zh-TW" dirty="0" err="1">
                <a:solidFill>
                  <a:srgbClr val="1F377F"/>
                </a:solidFill>
              </a:rPr>
              <a:t>rIt2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 err="1">
                <a:solidFill>
                  <a:srgbClr val="1F377F"/>
                </a:solidFill>
              </a:rPr>
              <a:t>myCont2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** &gt;( </a:t>
            </a:r>
            <a:r>
              <a:rPr lang="en-US" altLang="zh-TW" dirty="0" smtClean="0"/>
              <a:t>&amp;</a:t>
            </a:r>
            <a:r>
              <a:rPr lang="en-US" altLang="zh-TW" dirty="0" err="1">
                <a:solidFill>
                  <a:srgbClr val="1F377F"/>
                </a:solidFill>
              </a:rPr>
              <a:t>rIt2</a:t>
            </a:r>
            <a:r>
              <a:rPr lang="en-US" altLang="zh-TW" dirty="0" smtClean="0"/>
              <a:t> </a:t>
            </a:r>
            <a:r>
              <a:rPr lang="en-US" altLang="zh-TW" dirty="0"/>
              <a:t>) );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myCont2</a:t>
            </a:r>
            <a:r>
              <a:rPr lang="en-US" altLang="zh-TW" dirty="0"/>
              <a:t> !=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 err="1">
                <a:solidFill>
                  <a:srgbClr val="1F377F"/>
                </a:solidFill>
              </a:rPr>
              <a:t>offset1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</a:t>
            </a:r>
            <a:r>
              <a:rPr lang="en-US" altLang="zh-TW" dirty="0" smtClean="0"/>
              <a:t>&amp;</a:t>
            </a:r>
            <a:r>
              <a:rPr lang="en-US" altLang="zh-TW" dirty="0" err="1">
                <a:solidFill>
                  <a:srgbClr val="1F377F"/>
                </a:solidFill>
              </a:rPr>
              <a:t>rIt1</a:t>
            </a:r>
            <a:r>
              <a:rPr lang="en-US" altLang="zh-TW" dirty="0" smtClean="0"/>
              <a:t> </a:t>
            </a:r>
            <a:r>
              <a:rPr lang="en-US" altLang="zh-TW" dirty="0"/>
              <a:t>) + 2 );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>
                <a:solidFill>
                  <a:srgbClr val="1F377F"/>
                </a:solidFill>
              </a:rPr>
              <a:t>offset2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</a:t>
            </a:r>
            <a:r>
              <a:rPr lang="en-US" altLang="zh-TW" dirty="0" smtClean="0"/>
              <a:t>&amp;</a:t>
            </a:r>
            <a:r>
              <a:rPr lang="en-US" altLang="zh-TW" dirty="0" err="1">
                <a:solidFill>
                  <a:srgbClr val="1F377F"/>
                </a:solidFill>
              </a:rPr>
              <a:t>rIt2</a:t>
            </a:r>
            <a:r>
              <a:rPr lang="en-US" altLang="zh-TW" dirty="0" smtClean="0"/>
              <a:t> </a:t>
            </a:r>
            <a:r>
              <a:rPr lang="en-US" altLang="zh-TW" dirty="0"/>
              <a:t>) + 1 );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offset1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offset2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6524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6372000" y="1809000"/>
            <a:ext cx="2340000" cy="108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2529000"/>
            <a:ext cx="3240000" cy="1800000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/>
              </a:rPr>
              <a:t>std</a:t>
            </a:r>
            <a:r>
              <a:rPr lang="en-US" altLang="zh-TW" dirty="0">
                <a:solidFill>
                  <a:prstClr val="black"/>
                </a:solidFill>
                <a:ea typeface="細明體"/>
              </a:rPr>
              <a:t>::</a:t>
            </a:r>
            <a:r>
              <a:rPr lang="en-US" altLang="zh-TW" dirty="0" err="1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90615"/>
              </p:ext>
            </p:extLst>
          </p:nvPr>
        </p:nvGraphicFramePr>
        <p:xfrm>
          <a:off x="4392000" y="7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310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49346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3852000" y="1809000"/>
            <a:ext cx="2160253" cy="270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4032000" y="1989000"/>
            <a:ext cx="1799725" cy="216020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391747" y="45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571747" y="41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7761"/>
              </p:ext>
            </p:extLst>
          </p:nvPr>
        </p:nvGraphicFramePr>
        <p:xfrm>
          <a:off x="4032000" y="2169000"/>
          <a:ext cx="162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793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5472000" y="2709000"/>
            <a:ext cx="90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23903"/>
              </p:ext>
            </p:extLst>
          </p:nvPr>
        </p:nvGraphicFramePr>
        <p:xfrm>
          <a:off x="6372000" y="306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6552000" y="57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2309"/>
              </p:ext>
            </p:extLst>
          </p:nvPr>
        </p:nvGraphicFramePr>
        <p:xfrm>
          <a:off x="7092000" y="522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18371"/>
              </p:ext>
            </p:extLst>
          </p:nvPr>
        </p:nvGraphicFramePr>
        <p:xfrm>
          <a:off x="6552000" y="1989000"/>
          <a:ext cx="19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66881790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Mycont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Myfirstiter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H="1" flipV="1">
            <a:off x="5832000" y="216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5472000" y="234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077915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2529000"/>
            <a:ext cx="3240000" cy="1800000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/>
              </a:rPr>
              <a:t>std</a:t>
            </a:r>
            <a:r>
              <a:rPr lang="en-US" altLang="zh-TW" dirty="0">
                <a:solidFill>
                  <a:prstClr val="black"/>
                </a:solidFill>
                <a:ea typeface="細明體"/>
              </a:rPr>
              <a:t>::</a:t>
            </a:r>
            <a:r>
              <a:rPr lang="en-US" altLang="zh-TW" dirty="0" err="1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90615"/>
              </p:ext>
            </p:extLst>
          </p:nvPr>
        </p:nvGraphicFramePr>
        <p:xfrm>
          <a:off x="4392000" y="7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310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49346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3852000" y="3069000"/>
            <a:ext cx="2160253" cy="270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4032000" y="3249000"/>
            <a:ext cx="1799725" cy="216020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391747" y="57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571747" y="54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34349"/>
              </p:ext>
            </p:extLst>
          </p:nvPr>
        </p:nvGraphicFramePr>
        <p:xfrm>
          <a:off x="4032000" y="3429000"/>
          <a:ext cx="162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793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5472000" y="3249000"/>
            <a:ext cx="90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23903"/>
              </p:ext>
            </p:extLst>
          </p:nvPr>
        </p:nvGraphicFramePr>
        <p:xfrm>
          <a:off x="6372000" y="306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6552000" y="57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2309"/>
              </p:ext>
            </p:extLst>
          </p:nvPr>
        </p:nvGraphicFramePr>
        <p:xfrm>
          <a:off x="7092000" y="522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352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2529000"/>
            <a:ext cx="3240000" cy="1800000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/>
              </a:rPr>
              <a:t>std</a:t>
            </a:r>
            <a:r>
              <a:rPr lang="en-US" altLang="zh-TW" dirty="0">
                <a:solidFill>
                  <a:prstClr val="black"/>
                </a:solidFill>
                <a:ea typeface="細明體"/>
              </a:rPr>
              <a:t>::</a:t>
            </a:r>
            <a:r>
              <a:rPr lang="en-US" altLang="zh-TW" dirty="0" err="1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90615"/>
              </p:ext>
            </p:extLst>
          </p:nvPr>
        </p:nvGraphicFramePr>
        <p:xfrm>
          <a:off x="4392000" y="7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310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49346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9" name="流程圖: 程序 28"/>
          <p:cNvSpPr/>
          <p:nvPr/>
        </p:nvSpPr>
        <p:spPr>
          <a:xfrm>
            <a:off x="4212000" y="3249000"/>
            <a:ext cx="1799725" cy="216020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212000" y="5409000"/>
            <a:ext cx="180000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79118"/>
              </p:ext>
            </p:extLst>
          </p:nvPr>
        </p:nvGraphicFramePr>
        <p:xfrm>
          <a:off x="4212000" y="3429000"/>
          <a:ext cx="162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793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5652000" y="32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23903"/>
              </p:ext>
            </p:extLst>
          </p:nvPr>
        </p:nvGraphicFramePr>
        <p:xfrm>
          <a:off x="6372000" y="306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6552000" y="57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2309"/>
              </p:ext>
            </p:extLst>
          </p:nvPr>
        </p:nvGraphicFramePr>
        <p:xfrm>
          <a:off x="7092000" y="522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09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3843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6742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7354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0109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22217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45009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01003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44470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0109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9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47781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45009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18105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78426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0109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98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14002</TotalTime>
  <Words>5643</Words>
  <Application>Microsoft Office PowerPoint</Application>
  <PresentationFormat>如螢幕大小 (4:3)</PresentationFormat>
  <Paragraphs>2907</Paragraphs>
  <Slides>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4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Homework Assignment 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855</cp:revision>
  <dcterms:created xsi:type="dcterms:W3CDTF">2013-03-13T12:22:18Z</dcterms:created>
  <dcterms:modified xsi:type="dcterms:W3CDTF">2020-05-04T03:10:02Z</dcterms:modified>
</cp:coreProperties>
</file>