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9"/>
  </p:notesMasterIdLst>
  <p:handoutMasterIdLst>
    <p:handoutMasterId r:id="rId40"/>
  </p:handoutMasterIdLst>
  <p:sldIdLst>
    <p:sldId id="808" r:id="rId2"/>
    <p:sldId id="806" r:id="rId3"/>
    <p:sldId id="562" r:id="rId4"/>
    <p:sldId id="563" r:id="rId5"/>
    <p:sldId id="564" r:id="rId6"/>
    <p:sldId id="565" r:id="rId7"/>
    <p:sldId id="566" r:id="rId8"/>
    <p:sldId id="567" r:id="rId9"/>
    <p:sldId id="568" r:id="rId10"/>
    <p:sldId id="569" r:id="rId11"/>
    <p:sldId id="570" r:id="rId12"/>
    <p:sldId id="571" r:id="rId13"/>
    <p:sldId id="572" r:id="rId14"/>
    <p:sldId id="573" r:id="rId15"/>
    <p:sldId id="574" r:id="rId16"/>
    <p:sldId id="575" r:id="rId17"/>
    <p:sldId id="576" r:id="rId18"/>
    <p:sldId id="577" r:id="rId19"/>
    <p:sldId id="578" r:id="rId20"/>
    <p:sldId id="509" r:id="rId21"/>
    <p:sldId id="807" r:id="rId22"/>
    <p:sldId id="582" r:id="rId23"/>
    <p:sldId id="583" r:id="rId24"/>
    <p:sldId id="584" r:id="rId25"/>
    <p:sldId id="585" r:id="rId26"/>
    <p:sldId id="586" r:id="rId27"/>
    <p:sldId id="587" r:id="rId28"/>
    <p:sldId id="588" r:id="rId29"/>
    <p:sldId id="589" r:id="rId30"/>
    <p:sldId id="590" r:id="rId31"/>
    <p:sldId id="591" r:id="rId32"/>
    <p:sldId id="592" r:id="rId33"/>
    <p:sldId id="593" r:id="rId34"/>
    <p:sldId id="594" r:id="rId35"/>
    <p:sldId id="595" r:id="rId36"/>
    <p:sldId id="596" r:id="rId37"/>
    <p:sldId id="597" r:id="rId38"/>
  </p:sldIdLst>
  <p:sldSz cx="9144000" cy="6858000" type="screen4x3"/>
  <p:notesSz cx="7010400" cy="9199563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1pPr>
    <a:lvl2pPr marL="4572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2pPr>
    <a:lvl3pPr marL="9144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3pPr>
    <a:lvl4pPr marL="13716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4pPr>
    <a:lvl5pPr marL="18288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3">
          <p15:clr>
            <a:srgbClr val="A4A3A4"/>
          </p15:clr>
        </p15:guide>
        <p15:guide id="2" pos="2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9" autoAdjust="0"/>
    <p:restoredTop sz="94637" autoAdjust="0"/>
  </p:normalViewPr>
  <p:slideViewPr>
    <p:cSldViewPr showGuides="1">
      <p:cViewPr varScale="1">
        <p:scale>
          <a:sx n="83" d="100"/>
          <a:sy n="83" d="100"/>
        </p:scale>
        <p:origin x="90" y="60"/>
      </p:cViewPr>
      <p:guideLst>
        <p:guide orient="horz" pos="73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26"/>
    </p:cViewPr>
  </p:sorterViewPr>
  <p:gridSpacing cx="144018" cy="14401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l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39188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l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739188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17456A38-10EA-45D7-A65B-673B8D5382D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60005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427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427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427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181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5427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427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7D753045-8815-4174-A5C7-AFFCEFE8F4D4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862699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18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60" y="260604"/>
            <a:ext cx="8641080" cy="633704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8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3845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460" y="2996946"/>
            <a:ext cx="8641080" cy="8636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8494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1460" y="260350"/>
            <a:ext cx="864108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460" y="1412875"/>
            <a:ext cx="8641080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9" r:id="rId2"/>
    <p:sldLayoutId id="2147483657" r:id="rId3"/>
    <p:sldLayoutId id="2147483660" r:id="rId4"/>
    <p:sldLayoutId id="2147483658" r:id="rId5"/>
  </p:sldLayoutIdLst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ts val="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ts val="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ts val="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ts val="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ts val="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/>
              <a:t>Huge integer division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89928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27532" y="548640"/>
            <a:ext cx="7488936" cy="2160270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223450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815731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337053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415691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227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27532" y="548640"/>
            <a:ext cx="7488936" cy="2160270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772537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54572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940757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526775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4940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27532" y="548640"/>
            <a:ext cx="7488936" cy="2160270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711399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385063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110002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212805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6647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27532" y="548640"/>
            <a:ext cx="7488936" cy="2160270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100824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293779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016875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360490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9457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27532" y="548640"/>
            <a:ext cx="7488936" cy="2160270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598383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633849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206749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587199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6523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27532" y="548640"/>
            <a:ext cx="7488936" cy="2160270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796181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105641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308583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715013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1873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27532" y="548640"/>
            <a:ext cx="7488936" cy="2160270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711020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322657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122301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779058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9625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27532" y="548640"/>
            <a:ext cx="7488936" cy="2160270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440079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603528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797832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828631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124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27532" y="548640"/>
            <a:ext cx="7488936" cy="2160270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353269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800206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090511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932090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9044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27532" y="548640"/>
            <a:ext cx="7488936" cy="2160270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974551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944514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512644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049447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2450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1550" y="548640"/>
            <a:ext cx="7200900" cy="5760720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( dividend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/>
              </a:rPr>
              <a:t>== 0 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)</a:t>
            </a:r>
          </a:p>
          <a:p>
            <a:r>
              <a:rPr lang="en-US" altLang="zh-TW" sz="1600" dirty="0" smtClean="0">
                <a:ea typeface="細明體"/>
              </a:rPr>
              <a:t>   quotient </a:t>
            </a:r>
            <a:r>
              <a:rPr lang="en-US" altLang="zh-TW" sz="1600" dirty="0">
                <a:ea typeface="細明體"/>
              </a:rPr>
              <a:t>= 0;</a:t>
            </a:r>
          </a:p>
          <a:p>
            <a:r>
              <a:rPr lang="en-US" altLang="zh-TW" sz="1600" dirty="0" smtClean="0">
                <a:ea typeface="細明體"/>
              </a:rPr>
              <a:t>   remainder </a:t>
            </a:r>
            <a:r>
              <a:rPr lang="en-US" altLang="zh-TW" sz="1600" dirty="0">
                <a:ea typeface="細明體"/>
              </a:rPr>
              <a:t>= 0;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/>
              </a:rPr>
              <a:t>  </a:t>
            </a:r>
            <a:r>
              <a:rPr lang="en-US" altLang="zh-TW" sz="1600" dirty="0" smtClean="0">
                <a:solidFill>
                  <a:srgbClr val="000000"/>
                </a:solidFill>
                <a:ea typeface="細明體"/>
              </a:rPr>
              <a:t> </a:t>
            </a:r>
            <a:r>
              <a:rPr lang="en-US" altLang="zh-TW" sz="1600" dirty="0">
                <a:solidFill>
                  <a:srgbClr val="0000FF"/>
                </a:solidFill>
                <a:ea typeface="細明體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ea typeface="細明體"/>
              </a:rPr>
              <a:t>;</a:t>
            </a:r>
            <a:r>
              <a:rPr lang="en-US" altLang="zh-TW" sz="1600" dirty="0" smtClean="0">
                <a:solidFill>
                  <a:srgbClr val="0000FF"/>
                </a:solidFill>
              </a:rPr>
              <a:t>   </a:t>
            </a:r>
          </a:p>
          <a:p>
            <a:pPr>
              <a:spcAft>
                <a:spcPts val="0"/>
              </a:spcAft>
            </a:pPr>
            <a:r>
              <a:rPr lang="en-US" altLang="zh-TW" sz="1600" dirty="0">
                <a:latin typeface="Lucida Console"/>
              </a:rPr>
              <a:t>remainder = dividend</a:t>
            </a:r>
          </a:p>
          <a:p>
            <a:pPr>
              <a:spcAft>
                <a:spcPts val="0"/>
              </a:spcAft>
            </a:pPr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latin typeface="Lucida Console"/>
              </a:rPr>
              <a:t>( dividend &lt; </a:t>
            </a:r>
            <a:r>
              <a:rPr lang="en-US" altLang="zh-TW" sz="1600" dirty="0" smtClean="0">
                <a:latin typeface="Lucida Console"/>
              </a:rPr>
              <a:t>divisor )</a:t>
            </a:r>
          </a:p>
          <a:p>
            <a:r>
              <a:rPr lang="en-US" altLang="zh-TW" sz="1600" dirty="0" smtClean="0">
                <a:ea typeface="細明體"/>
              </a:rPr>
              <a:t>   quotient </a:t>
            </a:r>
            <a:r>
              <a:rPr lang="en-US" altLang="zh-TW" sz="1600" dirty="0">
                <a:ea typeface="細明體"/>
              </a:rPr>
              <a:t>= 0</a:t>
            </a:r>
            <a:r>
              <a:rPr lang="en-US" altLang="zh-TW" sz="1600" dirty="0" smtClean="0">
                <a:ea typeface="細明體"/>
              </a:rPr>
              <a:t>;</a:t>
            </a:r>
            <a:endParaRPr lang="en-US" altLang="zh-TW" sz="1600" dirty="0" smtClean="0">
              <a:latin typeface="Lucida Console"/>
            </a:endParaRPr>
          </a:p>
          <a:p>
            <a:pPr>
              <a:spcAft>
                <a:spcPts val="0"/>
              </a:spcAft>
            </a:pPr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600" dirty="0" smtClean="0">
              <a:latin typeface="Lucida Console"/>
            </a:endParaRPr>
          </a:p>
          <a:p>
            <a:pPr>
              <a:spcAft>
                <a:spcPts val="0"/>
              </a:spcAft>
            </a:pPr>
            <a:r>
              <a:rPr lang="en-US" altLang="zh-TW" sz="1600" dirty="0" smtClean="0">
                <a:latin typeface="Lucida Console"/>
              </a:rPr>
              <a:t>   n = </a:t>
            </a:r>
            <a:r>
              <a:rPr lang="en-US" altLang="zh-TW" sz="1600" dirty="0" err="1">
                <a:latin typeface="Lucida Console"/>
              </a:rPr>
              <a:t>dividendSize</a:t>
            </a:r>
            <a:r>
              <a:rPr lang="en-US" altLang="zh-TW" sz="1600" dirty="0">
                <a:latin typeface="Lucida Console"/>
              </a:rPr>
              <a:t> </a:t>
            </a:r>
            <a:r>
              <a:rPr lang="fr-FR" altLang="zh-TW" sz="1600" dirty="0" smtClean="0">
                <a:latin typeface="Lucida Console"/>
              </a:rPr>
              <a:t>-</a:t>
            </a:r>
            <a:r>
              <a:rPr lang="en-US" altLang="zh-TW" sz="1600" dirty="0" smtClean="0">
                <a:latin typeface="Lucida Console"/>
              </a:rPr>
              <a:t> </a:t>
            </a:r>
            <a:r>
              <a:rPr lang="en-US" altLang="zh-TW" sz="1600" dirty="0" err="1">
                <a:latin typeface="Lucida Console"/>
              </a:rPr>
              <a:t>divisorSize</a:t>
            </a:r>
            <a:endParaRPr lang="en-US" altLang="zh-TW" sz="1600" dirty="0" smtClean="0">
              <a:latin typeface="Lucida Console"/>
            </a:endParaRPr>
          </a:p>
          <a:p>
            <a:pPr>
              <a:spcAft>
                <a:spcPts val="0"/>
              </a:spcAft>
            </a:pPr>
            <a:r>
              <a:rPr lang="en-US" altLang="zh-TW" sz="1600" dirty="0" smtClean="0">
                <a:latin typeface="Lucida Console"/>
              </a:rPr>
              <a:t>   buffer </a:t>
            </a:r>
            <a:r>
              <a:rPr lang="en-US" altLang="zh-TW" sz="1600" dirty="0">
                <a:latin typeface="Lucida Console"/>
              </a:rPr>
              <a:t>= divisor shift left by n </a:t>
            </a:r>
            <a:r>
              <a:rPr lang="en-US" altLang="zh-TW" sz="1600" dirty="0" smtClean="0">
                <a:latin typeface="Lucida Console"/>
              </a:rPr>
              <a:t>positions</a:t>
            </a:r>
          </a:p>
          <a:p>
            <a:pPr>
              <a:spcAft>
                <a:spcPts val="0"/>
              </a:spcAft>
            </a:pPr>
            <a:r>
              <a:rPr lang="en-US" altLang="zh-TW" sz="1600" dirty="0" smtClean="0">
                <a:latin typeface="Lucida Console"/>
              </a:rPr>
              <a:t>   </a:t>
            </a:r>
            <a:r>
              <a:rPr lang="en-US" altLang="zh-TW" sz="1600" dirty="0" err="1" smtClean="0">
                <a:latin typeface="Lucida Console"/>
              </a:rPr>
              <a:t>quotientSize</a:t>
            </a:r>
            <a:r>
              <a:rPr lang="en-US" altLang="zh-TW" sz="1600" dirty="0" smtClean="0">
                <a:latin typeface="Lucida Console"/>
              </a:rPr>
              <a:t> </a:t>
            </a:r>
            <a:r>
              <a:rPr lang="en-US" altLang="zh-TW" sz="1600" dirty="0">
                <a:latin typeface="Lucida Console"/>
              </a:rPr>
              <a:t>= </a:t>
            </a:r>
            <a:r>
              <a:rPr lang="en-US" altLang="zh-TW" sz="1600" dirty="0" err="1">
                <a:latin typeface="Lucida Console"/>
              </a:rPr>
              <a:t>dividendSize</a:t>
            </a:r>
            <a:r>
              <a:rPr lang="en-US" altLang="zh-TW" sz="1600" dirty="0">
                <a:latin typeface="Lucida Console"/>
              </a:rPr>
              <a:t> </a:t>
            </a:r>
            <a:r>
              <a:rPr lang="fr-FR" altLang="zh-TW" sz="1600" dirty="0" smtClean="0">
                <a:latin typeface="Lucida Console"/>
              </a:rPr>
              <a:t>-</a:t>
            </a:r>
            <a:r>
              <a:rPr lang="en-US" altLang="zh-TW" sz="1600" dirty="0" smtClean="0">
                <a:latin typeface="Lucida Console"/>
              </a:rPr>
              <a:t> </a:t>
            </a:r>
            <a:r>
              <a:rPr lang="en-US" altLang="zh-TW" sz="1600" dirty="0" err="1">
                <a:latin typeface="Lucida Console"/>
              </a:rPr>
              <a:t>divisorSize</a:t>
            </a:r>
            <a:endParaRPr lang="en-US" altLang="zh-TW" sz="1600" dirty="0" smtClean="0">
              <a:latin typeface="Lucida Console"/>
            </a:endParaRPr>
          </a:p>
          <a:p>
            <a:pPr>
              <a:spcAft>
                <a:spcPts val="0"/>
              </a:spcAft>
            </a:pPr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   if</a:t>
            </a:r>
            <a:r>
              <a:rPr lang="en-US" altLang="zh-TW" sz="1600" dirty="0" smtClean="0">
                <a:latin typeface="Lucida Console"/>
              </a:rPr>
              <a:t>( dividend &lt; buffer )</a:t>
            </a:r>
          </a:p>
          <a:p>
            <a:pPr>
              <a:spcAft>
                <a:spcPts val="0"/>
              </a:spcAft>
            </a:pPr>
            <a:r>
              <a:rPr lang="en-US" altLang="zh-TW" sz="1600" dirty="0" smtClean="0">
                <a:latin typeface="Lucida Console"/>
              </a:rPr>
              <a:t>      buffer = buffer / 10 (shift right by one position)</a:t>
            </a:r>
          </a:p>
          <a:p>
            <a:pPr>
              <a:spcAft>
                <a:spcPts val="0"/>
              </a:spcAft>
            </a:pPr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   else</a:t>
            </a:r>
            <a:endParaRPr lang="en-US" altLang="zh-TW" sz="1600" dirty="0" smtClean="0">
              <a:latin typeface="Lucida Console"/>
            </a:endParaRPr>
          </a:p>
          <a:p>
            <a:pPr>
              <a:spcAft>
                <a:spcPts val="0"/>
              </a:spcAft>
            </a:pPr>
            <a:r>
              <a:rPr lang="en-US" altLang="zh-TW" sz="1600" dirty="0" smtClean="0">
                <a:latin typeface="Lucida Console"/>
              </a:rPr>
              <a:t>      </a:t>
            </a:r>
            <a:r>
              <a:rPr lang="en-US" altLang="zh-TW" sz="1600" dirty="0" err="1" smtClean="0">
                <a:latin typeface="Lucida Console"/>
              </a:rPr>
              <a:t>quotientSize</a:t>
            </a:r>
            <a:r>
              <a:rPr lang="en-US" altLang="zh-TW" sz="1600" dirty="0" smtClean="0">
                <a:latin typeface="Lucida Console"/>
              </a:rPr>
              <a:t>++</a:t>
            </a:r>
          </a:p>
          <a:p>
            <a:r>
              <a:rPr lang="en-US" altLang="zh-TW" sz="1600" dirty="0" smtClean="0">
                <a:ea typeface="細明體"/>
              </a:rPr>
              <a:t>   quotient </a:t>
            </a:r>
            <a:r>
              <a:rPr lang="en-US" altLang="zh-TW" sz="1600" dirty="0">
                <a:ea typeface="細明體"/>
              </a:rPr>
              <a:t>= 0;</a:t>
            </a:r>
            <a:endParaRPr lang="en-US" altLang="zh-TW" sz="1600" dirty="0" smtClean="0"/>
          </a:p>
          <a:p>
            <a:pPr>
              <a:spcAft>
                <a:spcPts val="0"/>
              </a:spcAft>
            </a:pPr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   for</a:t>
            </a:r>
            <a:r>
              <a:rPr lang="en-US" altLang="zh-TW" sz="1600" dirty="0" smtClean="0">
                <a:latin typeface="Lucida Console"/>
              </a:rPr>
              <a:t>( k = </a:t>
            </a:r>
            <a:r>
              <a:rPr lang="fr-FR" altLang="zh-TW" sz="1600" dirty="0">
                <a:latin typeface="Lucida Console"/>
              </a:rPr>
              <a:t>quotientSize - 1; k &gt;= 0; k-- )</a:t>
            </a:r>
          </a:p>
          <a:p>
            <a:pPr>
              <a:spcAft>
                <a:spcPts val="0"/>
              </a:spcAft>
            </a:pPr>
            <a:r>
              <a:rPr lang="en-US" altLang="zh-TW" sz="1600" dirty="0" smtClean="0">
                <a:latin typeface="Lucida Console"/>
              </a:rPr>
              <a:t>    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sz="1600" dirty="0" smtClean="0">
                <a:latin typeface="Lucida Console"/>
              </a:rPr>
              <a:t>( buffer &lt;= remainder )</a:t>
            </a:r>
          </a:p>
          <a:p>
            <a:pPr>
              <a:spcAft>
                <a:spcPts val="0"/>
              </a:spcAft>
            </a:pPr>
            <a:r>
              <a:rPr lang="en-US" altLang="zh-TW" sz="1600" dirty="0" smtClean="0">
                <a:latin typeface="Lucida Console"/>
              </a:rPr>
              <a:t>         remainder = remainder </a:t>
            </a:r>
            <a:r>
              <a:rPr lang="fr-FR" altLang="zh-TW" sz="1600" dirty="0" smtClean="0">
                <a:latin typeface="Lucida Console"/>
              </a:rPr>
              <a:t>-</a:t>
            </a:r>
            <a:r>
              <a:rPr lang="en-US" altLang="zh-TW" sz="1600" dirty="0" smtClean="0">
                <a:latin typeface="Lucida Console"/>
              </a:rPr>
              <a:t> buffer</a:t>
            </a:r>
          </a:p>
          <a:p>
            <a:pPr>
              <a:spcAft>
                <a:spcPts val="0"/>
              </a:spcAft>
            </a:pPr>
            <a:r>
              <a:rPr lang="en-US" altLang="zh-TW" sz="1600" dirty="0" smtClean="0">
                <a:latin typeface="Lucida Console"/>
              </a:rPr>
              <a:t>         </a:t>
            </a:r>
            <a:r>
              <a:rPr lang="en-US" altLang="zh-TW" sz="1600" dirty="0">
                <a:latin typeface="Lucida Console"/>
              </a:rPr>
              <a:t>quotient[k</a:t>
            </a:r>
            <a:r>
              <a:rPr lang="en-US" altLang="zh-TW" sz="1600" dirty="0" smtClean="0">
                <a:latin typeface="Lucida Console"/>
              </a:rPr>
              <a:t>]++</a:t>
            </a:r>
          </a:p>
          <a:p>
            <a:pPr>
              <a:spcAft>
                <a:spcPts val="0"/>
              </a:spcAft>
            </a:pPr>
            <a:r>
              <a:rPr lang="en-US" altLang="zh-TW" sz="1600" dirty="0" smtClean="0">
                <a:latin typeface="Lucida Console"/>
              </a:rPr>
              <a:t>      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latin typeface="Lucida Console"/>
              </a:rPr>
              <a:t>( remainder </a:t>
            </a:r>
            <a:r>
              <a:rPr lang="en-US" altLang="zh-TW" sz="1600" dirty="0" smtClean="0">
                <a:latin typeface="Lucida Console"/>
              </a:rPr>
              <a:t>== 0 )</a:t>
            </a:r>
          </a:p>
          <a:p>
            <a:pPr>
              <a:spcAft>
                <a:spcPts val="0"/>
              </a:spcAft>
            </a:pPr>
            <a:r>
              <a:rPr lang="en-US" altLang="zh-TW" sz="1600" dirty="0" smtClean="0">
                <a:latin typeface="Lucida Console"/>
              </a:rPr>
              <a:t>          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sz="1600" dirty="0">
              <a:latin typeface="Lucida Console"/>
            </a:endParaRPr>
          </a:p>
          <a:p>
            <a:pPr>
              <a:spcAft>
                <a:spcPts val="0"/>
              </a:spcAft>
            </a:pPr>
            <a:r>
              <a:rPr lang="en-US" altLang="zh-TW" sz="1600" dirty="0" smtClean="0">
                <a:solidFill>
                  <a:srgbClr val="000000"/>
                </a:solidFill>
                <a:latin typeface="Lucida Console"/>
              </a:rPr>
              <a:t>      buffer = buffer / 10 </a:t>
            </a:r>
            <a:r>
              <a:rPr lang="en-US" altLang="zh-TW" sz="1600" dirty="0" smtClean="0">
                <a:latin typeface="Lucida Console"/>
              </a:rPr>
              <a:t>(</a:t>
            </a:r>
            <a:r>
              <a:rPr lang="en-US" altLang="zh-TW" sz="1600" dirty="0">
                <a:latin typeface="Lucida Console"/>
              </a:rPr>
              <a:t>shift right by one position)</a:t>
            </a:r>
          </a:p>
        </p:txBody>
      </p:sp>
    </p:spTree>
    <p:extLst>
      <p:ext uri="{BB962C8B-B14F-4D97-AF65-F5344CB8AC3E}">
        <p14:creationId xmlns:p14="http://schemas.microsoft.com/office/powerpoint/2010/main" val="47330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4201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1550" y="404622"/>
            <a:ext cx="7200900" cy="6048756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( dividend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/>
              </a:rPr>
              <a:t>== 0 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)</a:t>
            </a:r>
          </a:p>
          <a:p>
            <a:r>
              <a:rPr lang="en-US" altLang="zh-TW" sz="1600" dirty="0" smtClean="0">
                <a:ea typeface="細明體"/>
              </a:rPr>
              <a:t>   quotient </a:t>
            </a:r>
            <a:r>
              <a:rPr lang="en-US" altLang="zh-TW" sz="1600" dirty="0">
                <a:ea typeface="細明體"/>
              </a:rPr>
              <a:t>= 0;</a:t>
            </a:r>
          </a:p>
          <a:p>
            <a:r>
              <a:rPr lang="en-US" altLang="zh-TW" sz="1600" dirty="0" smtClean="0">
                <a:ea typeface="細明體"/>
              </a:rPr>
              <a:t>   remainder </a:t>
            </a:r>
            <a:r>
              <a:rPr lang="en-US" altLang="zh-TW" sz="1600" dirty="0">
                <a:ea typeface="細明體"/>
              </a:rPr>
              <a:t>= 0;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/>
              </a:rPr>
              <a:t>  </a:t>
            </a:r>
            <a:r>
              <a:rPr lang="en-US" altLang="zh-TW" sz="1600" dirty="0" smtClean="0">
                <a:solidFill>
                  <a:srgbClr val="000000"/>
                </a:solidFill>
                <a:ea typeface="細明體"/>
              </a:rPr>
              <a:t> </a:t>
            </a:r>
            <a:r>
              <a:rPr lang="en-US" altLang="zh-TW" sz="1600" dirty="0">
                <a:solidFill>
                  <a:srgbClr val="0000FF"/>
                </a:solidFill>
                <a:ea typeface="細明體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ea typeface="細明體"/>
              </a:rPr>
              <a:t>;</a:t>
            </a:r>
            <a:r>
              <a:rPr lang="en-US" altLang="zh-TW" sz="1600" dirty="0" smtClean="0">
                <a:solidFill>
                  <a:srgbClr val="0000FF"/>
                </a:solidFill>
              </a:rPr>
              <a:t>   </a:t>
            </a:r>
          </a:p>
          <a:p>
            <a:pPr>
              <a:spcAft>
                <a:spcPts val="0"/>
              </a:spcAft>
            </a:pPr>
            <a:r>
              <a:rPr lang="en-US" altLang="zh-TW" sz="1600" dirty="0">
                <a:latin typeface="Lucida Console"/>
              </a:rPr>
              <a:t>remainder = dividend</a:t>
            </a:r>
          </a:p>
          <a:p>
            <a:pPr>
              <a:spcAft>
                <a:spcPts val="0"/>
              </a:spcAft>
            </a:pPr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latin typeface="Lucida Console"/>
              </a:rPr>
              <a:t>( dividend &lt; </a:t>
            </a:r>
            <a:r>
              <a:rPr lang="en-US" altLang="zh-TW" sz="1600" dirty="0" smtClean="0">
                <a:latin typeface="Lucida Console"/>
              </a:rPr>
              <a:t>divisor )</a:t>
            </a:r>
          </a:p>
          <a:p>
            <a:r>
              <a:rPr lang="en-US" altLang="zh-TW" sz="1600" dirty="0" smtClean="0">
                <a:ea typeface="細明體"/>
              </a:rPr>
              <a:t>   quotient </a:t>
            </a:r>
            <a:r>
              <a:rPr lang="en-US" altLang="zh-TW" sz="1600" dirty="0">
                <a:ea typeface="細明體"/>
              </a:rPr>
              <a:t>= 0</a:t>
            </a:r>
            <a:r>
              <a:rPr lang="en-US" altLang="zh-TW" sz="1600" dirty="0" smtClean="0">
                <a:ea typeface="細明體"/>
              </a:rPr>
              <a:t>;</a:t>
            </a:r>
            <a:endParaRPr lang="en-US" altLang="zh-TW" sz="1600" dirty="0" smtClean="0">
              <a:latin typeface="Lucida Console"/>
            </a:endParaRPr>
          </a:p>
          <a:p>
            <a:pPr>
              <a:spcAft>
                <a:spcPts val="0"/>
              </a:spcAft>
            </a:pPr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600" dirty="0" smtClean="0">
              <a:latin typeface="Lucida Console"/>
            </a:endParaRPr>
          </a:p>
          <a:p>
            <a:pPr>
              <a:spcAft>
                <a:spcPts val="0"/>
              </a:spcAft>
            </a:pPr>
            <a:r>
              <a:rPr lang="en-US" altLang="zh-TW" sz="1600" dirty="0" smtClean="0">
                <a:latin typeface="Lucida Console"/>
              </a:rPr>
              <a:t>   n = </a:t>
            </a:r>
            <a:r>
              <a:rPr lang="en-US" altLang="zh-TW" sz="1600" dirty="0" err="1">
                <a:latin typeface="Lucida Console"/>
              </a:rPr>
              <a:t>dividendSize</a:t>
            </a:r>
            <a:r>
              <a:rPr lang="en-US" altLang="zh-TW" sz="1600" dirty="0">
                <a:latin typeface="Lucida Console"/>
              </a:rPr>
              <a:t> </a:t>
            </a:r>
            <a:r>
              <a:rPr lang="fr-FR" altLang="zh-TW" sz="1600" dirty="0" smtClean="0">
                <a:latin typeface="Lucida Console"/>
              </a:rPr>
              <a:t>-</a:t>
            </a:r>
            <a:r>
              <a:rPr lang="en-US" altLang="zh-TW" sz="1600" dirty="0" smtClean="0">
                <a:latin typeface="Lucida Console"/>
              </a:rPr>
              <a:t> </a:t>
            </a:r>
            <a:r>
              <a:rPr lang="en-US" altLang="zh-TW" sz="1600" dirty="0" err="1">
                <a:latin typeface="Lucida Console"/>
              </a:rPr>
              <a:t>divisorSize</a:t>
            </a:r>
            <a:endParaRPr lang="en-US" altLang="zh-TW" sz="1600" dirty="0" smtClean="0">
              <a:latin typeface="Lucida Console"/>
            </a:endParaRPr>
          </a:p>
          <a:p>
            <a:pPr>
              <a:spcAft>
                <a:spcPts val="0"/>
              </a:spcAft>
            </a:pPr>
            <a:r>
              <a:rPr lang="en-US" altLang="zh-TW" sz="1600" dirty="0" smtClean="0">
                <a:latin typeface="Lucida Console"/>
              </a:rPr>
              <a:t>   buffer </a:t>
            </a:r>
            <a:r>
              <a:rPr lang="en-US" altLang="zh-TW" sz="1600" dirty="0">
                <a:latin typeface="Lucida Console"/>
              </a:rPr>
              <a:t>= divisor shift left by n </a:t>
            </a:r>
            <a:r>
              <a:rPr lang="en-US" altLang="zh-TW" sz="1600" dirty="0" smtClean="0">
                <a:latin typeface="Lucida Console"/>
              </a:rPr>
              <a:t>positions</a:t>
            </a:r>
          </a:p>
          <a:p>
            <a:pPr>
              <a:spcAft>
                <a:spcPts val="0"/>
              </a:spcAft>
            </a:pPr>
            <a:r>
              <a:rPr lang="en-US" altLang="zh-TW" sz="1600" dirty="0" smtClean="0">
                <a:latin typeface="Lucida Console"/>
              </a:rPr>
              <a:t>   </a:t>
            </a:r>
            <a:r>
              <a:rPr lang="en-US" altLang="zh-TW" sz="1600" dirty="0" err="1" smtClean="0">
                <a:latin typeface="Lucida Console"/>
              </a:rPr>
              <a:t>quotientSize</a:t>
            </a:r>
            <a:r>
              <a:rPr lang="en-US" altLang="zh-TW" sz="1600" dirty="0" smtClean="0">
                <a:latin typeface="Lucida Console"/>
              </a:rPr>
              <a:t> </a:t>
            </a:r>
            <a:r>
              <a:rPr lang="en-US" altLang="zh-TW" sz="1600" dirty="0">
                <a:latin typeface="Lucida Console"/>
              </a:rPr>
              <a:t>= </a:t>
            </a:r>
            <a:r>
              <a:rPr lang="en-US" altLang="zh-TW" sz="1600" dirty="0" err="1">
                <a:latin typeface="Lucida Console"/>
              </a:rPr>
              <a:t>dividendSize</a:t>
            </a:r>
            <a:r>
              <a:rPr lang="en-US" altLang="zh-TW" sz="1600" dirty="0">
                <a:latin typeface="Lucida Console"/>
              </a:rPr>
              <a:t> </a:t>
            </a:r>
            <a:r>
              <a:rPr lang="fr-FR" altLang="zh-TW" sz="1600" dirty="0" smtClean="0">
                <a:latin typeface="Lucida Console"/>
              </a:rPr>
              <a:t>-</a:t>
            </a:r>
            <a:r>
              <a:rPr lang="en-US" altLang="zh-TW" sz="1600" dirty="0" smtClean="0">
                <a:latin typeface="Lucida Console"/>
              </a:rPr>
              <a:t> </a:t>
            </a:r>
            <a:r>
              <a:rPr lang="en-US" altLang="zh-TW" sz="1600" dirty="0" err="1">
                <a:latin typeface="Lucida Console"/>
              </a:rPr>
              <a:t>divisorSize</a:t>
            </a:r>
            <a:endParaRPr lang="en-US" altLang="zh-TW" sz="1600" dirty="0" smtClean="0">
              <a:latin typeface="Lucida Console"/>
            </a:endParaRPr>
          </a:p>
          <a:p>
            <a:pPr>
              <a:spcAft>
                <a:spcPts val="0"/>
              </a:spcAft>
            </a:pPr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   if</a:t>
            </a:r>
            <a:r>
              <a:rPr lang="en-US" altLang="zh-TW" sz="1600" dirty="0" smtClean="0">
                <a:latin typeface="Lucida Console"/>
              </a:rPr>
              <a:t>( dividend &lt; buffer )</a:t>
            </a:r>
          </a:p>
          <a:p>
            <a:pPr>
              <a:spcAft>
                <a:spcPts val="0"/>
              </a:spcAft>
            </a:pPr>
            <a:r>
              <a:rPr lang="en-US" altLang="zh-TW" sz="1600" dirty="0" smtClean="0">
                <a:latin typeface="Lucida Console"/>
              </a:rPr>
              <a:t>      buffer = buffer / 10 (shift right by one position)</a:t>
            </a:r>
          </a:p>
          <a:p>
            <a:pPr>
              <a:spcAft>
                <a:spcPts val="0"/>
              </a:spcAft>
            </a:pPr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   else</a:t>
            </a:r>
            <a:endParaRPr lang="en-US" altLang="zh-TW" sz="1600" dirty="0" smtClean="0">
              <a:latin typeface="Lucida Console"/>
            </a:endParaRPr>
          </a:p>
          <a:p>
            <a:pPr>
              <a:spcAft>
                <a:spcPts val="0"/>
              </a:spcAft>
            </a:pPr>
            <a:r>
              <a:rPr lang="en-US" altLang="zh-TW" sz="1600" dirty="0" smtClean="0">
                <a:latin typeface="Lucida Console"/>
              </a:rPr>
              <a:t>      </a:t>
            </a:r>
            <a:r>
              <a:rPr lang="en-US" altLang="zh-TW" sz="1600" dirty="0" err="1" smtClean="0">
                <a:latin typeface="Lucida Console"/>
              </a:rPr>
              <a:t>quotientSize</a:t>
            </a:r>
            <a:r>
              <a:rPr lang="en-US" altLang="zh-TW" sz="1600" dirty="0" smtClean="0">
                <a:latin typeface="Lucida Console"/>
              </a:rPr>
              <a:t>++</a:t>
            </a:r>
          </a:p>
          <a:p>
            <a:r>
              <a:rPr lang="en-US" altLang="zh-TW" sz="1600" dirty="0" smtClean="0">
                <a:latin typeface="Lucida Console"/>
              </a:rPr>
              <a:t> 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sz="1600" dirty="0" smtClean="0">
                <a:latin typeface="Lucida Console"/>
              </a:rPr>
              <a:t>( </a:t>
            </a:r>
            <a:r>
              <a:rPr lang="it-IT" altLang="zh-TW" sz="1600" dirty="0" smtClean="0">
                <a:ea typeface="細明體"/>
              </a:rPr>
              <a:t>i </a:t>
            </a:r>
            <a:r>
              <a:rPr lang="it-IT" altLang="zh-TW" sz="1600" dirty="0">
                <a:ea typeface="細明體"/>
              </a:rPr>
              <a:t>= 0; i &lt; quotientSize; i++ )</a:t>
            </a:r>
          </a:p>
          <a:p>
            <a:r>
              <a:rPr lang="en-US" altLang="zh-TW" sz="1600" dirty="0">
                <a:ea typeface="細明體"/>
              </a:rPr>
              <a:t>         quotient[ </a:t>
            </a:r>
            <a:r>
              <a:rPr lang="en-US" altLang="zh-TW" sz="1600" dirty="0" err="1">
                <a:ea typeface="細明體"/>
              </a:rPr>
              <a:t>i</a:t>
            </a:r>
            <a:r>
              <a:rPr lang="en-US" altLang="zh-TW" sz="1600" dirty="0">
                <a:ea typeface="細明體"/>
              </a:rPr>
              <a:t> ] = 0;</a:t>
            </a:r>
            <a:endParaRPr lang="en-US" altLang="zh-TW" sz="1600" dirty="0" smtClean="0"/>
          </a:p>
          <a:p>
            <a:pPr>
              <a:spcAft>
                <a:spcPts val="0"/>
              </a:spcAft>
            </a:pPr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   for</a:t>
            </a:r>
            <a:r>
              <a:rPr lang="en-US" altLang="zh-TW" sz="1600" dirty="0" smtClean="0">
                <a:latin typeface="Lucida Console"/>
              </a:rPr>
              <a:t>( k = </a:t>
            </a:r>
            <a:r>
              <a:rPr lang="fr-FR" altLang="zh-TW" sz="1600" dirty="0">
                <a:latin typeface="Lucida Console"/>
              </a:rPr>
              <a:t>quotientSize - 1; k &gt;= 0; k-- )</a:t>
            </a:r>
          </a:p>
          <a:p>
            <a:pPr>
              <a:spcAft>
                <a:spcPts val="0"/>
              </a:spcAft>
            </a:pPr>
            <a:r>
              <a:rPr lang="en-US" altLang="zh-TW" sz="1600" dirty="0" smtClean="0">
                <a:latin typeface="Lucida Console"/>
              </a:rPr>
              <a:t>    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sz="1600" dirty="0" smtClean="0">
                <a:latin typeface="Lucida Console"/>
              </a:rPr>
              <a:t>( buffer &lt;= remainder )</a:t>
            </a:r>
          </a:p>
          <a:p>
            <a:pPr>
              <a:spcAft>
                <a:spcPts val="0"/>
              </a:spcAft>
            </a:pPr>
            <a:r>
              <a:rPr lang="en-US" altLang="zh-TW" sz="1600" dirty="0" smtClean="0">
                <a:latin typeface="Lucida Console"/>
              </a:rPr>
              <a:t>         remainder = remainder </a:t>
            </a:r>
            <a:r>
              <a:rPr lang="fr-FR" altLang="zh-TW" sz="1600" dirty="0" smtClean="0">
                <a:latin typeface="Lucida Console"/>
              </a:rPr>
              <a:t>-</a:t>
            </a:r>
            <a:r>
              <a:rPr lang="en-US" altLang="zh-TW" sz="1600" dirty="0" smtClean="0">
                <a:latin typeface="Lucida Console"/>
              </a:rPr>
              <a:t> buffer</a:t>
            </a:r>
          </a:p>
          <a:p>
            <a:pPr>
              <a:spcAft>
                <a:spcPts val="0"/>
              </a:spcAft>
            </a:pPr>
            <a:r>
              <a:rPr lang="en-US" altLang="zh-TW" sz="1600" dirty="0" smtClean="0">
                <a:latin typeface="Lucida Console"/>
              </a:rPr>
              <a:t>         </a:t>
            </a:r>
            <a:r>
              <a:rPr lang="en-US" altLang="zh-TW" sz="1600" dirty="0">
                <a:latin typeface="Lucida Console"/>
              </a:rPr>
              <a:t>quotient[k</a:t>
            </a:r>
            <a:r>
              <a:rPr lang="en-US" altLang="zh-TW" sz="1600" dirty="0" smtClean="0">
                <a:latin typeface="Lucida Console"/>
              </a:rPr>
              <a:t>]++</a:t>
            </a:r>
          </a:p>
          <a:p>
            <a:pPr>
              <a:spcAft>
                <a:spcPts val="0"/>
              </a:spcAft>
            </a:pPr>
            <a:r>
              <a:rPr lang="en-US" altLang="zh-TW" sz="1600" dirty="0" smtClean="0">
                <a:latin typeface="Lucida Console"/>
              </a:rPr>
              <a:t>      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latin typeface="Lucida Console"/>
              </a:rPr>
              <a:t>( remainder </a:t>
            </a:r>
            <a:r>
              <a:rPr lang="en-US" altLang="zh-TW" sz="1600" dirty="0" smtClean="0">
                <a:latin typeface="Lucida Console"/>
              </a:rPr>
              <a:t>== 0 )</a:t>
            </a:r>
          </a:p>
          <a:p>
            <a:pPr>
              <a:spcAft>
                <a:spcPts val="0"/>
              </a:spcAft>
            </a:pPr>
            <a:r>
              <a:rPr lang="en-US" altLang="zh-TW" sz="1600" dirty="0" smtClean="0">
                <a:latin typeface="Lucida Console"/>
              </a:rPr>
              <a:t>          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sz="1600" dirty="0">
              <a:latin typeface="Lucida Console"/>
            </a:endParaRPr>
          </a:p>
          <a:p>
            <a:pPr>
              <a:spcAft>
                <a:spcPts val="0"/>
              </a:spcAft>
            </a:pPr>
            <a:r>
              <a:rPr lang="en-US" altLang="zh-TW" sz="1600" dirty="0" smtClean="0">
                <a:solidFill>
                  <a:srgbClr val="000000"/>
                </a:solidFill>
                <a:latin typeface="Lucida Console"/>
              </a:rPr>
              <a:t>      buffer = buffer / 10 </a:t>
            </a:r>
            <a:r>
              <a:rPr lang="en-US" altLang="zh-TW" sz="1600" dirty="0" smtClean="0">
                <a:latin typeface="Lucida Console"/>
              </a:rPr>
              <a:t>(</a:t>
            </a:r>
            <a:r>
              <a:rPr lang="en-US" altLang="zh-TW" sz="1600" dirty="0">
                <a:latin typeface="Lucida Console"/>
              </a:rPr>
              <a:t>shift right by one position)</a:t>
            </a:r>
          </a:p>
        </p:txBody>
      </p:sp>
    </p:spTree>
    <p:extLst>
      <p:ext uri="{BB962C8B-B14F-4D97-AF65-F5344CB8AC3E}">
        <p14:creationId xmlns:p14="http://schemas.microsoft.com/office/powerpoint/2010/main" val="202843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27532" y="404622"/>
            <a:ext cx="7488936" cy="2592324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remainder = dividend</a:t>
            </a: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n =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dividendSize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–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divisorSize</a:t>
            </a:r>
            <a:endParaRPr lang="en-US" altLang="zh-TW" sz="1600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buffer = divisor shift left by n positions</a:t>
            </a:r>
          </a:p>
          <a:p>
            <a:pPr lvl="0">
              <a:spcAft>
                <a:spcPts val="0"/>
              </a:spcAft>
            </a:pP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quotientSize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=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dividendSize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–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divisorSize</a:t>
            </a:r>
            <a:endParaRPr lang="en-US" altLang="zh-TW" sz="1600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( dividend &lt; buffer )</a:t>
            </a: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600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quotientSize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++</a:t>
            </a:r>
          </a:p>
          <a:p>
            <a:pPr lvl="0"/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( </a:t>
            </a:r>
            <a:r>
              <a:rPr lang="it-IT" altLang="zh-TW" sz="1600" dirty="0">
                <a:solidFill>
                  <a:srgbClr val="000000"/>
                </a:solidFill>
                <a:ea typeface="細明體"/>
              </a:rPr>
              <a:t>i = 0; i &lt; quotientSize; i++ 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ea typeface="細明體"/>
              </a:rPr>
              <a:t>   quotient[ </a:t>
            </a:r>
            <a:r>
              <a:rPr lang="en-US" altLang="zh-TW" sz="1600" dirty="0" err="1">
                <a:solidFill>
                  <a:srgbClr val="000000"/>
                </a:solidFill>
                <a:ea typeface="細明體"/>
              </a:rPr>
              <a:t>i</a:t>
            </a:r>
            <a:r>
              <a:rPr lang="en-US" altLang="zh-TW" sz="1600" dirty="0">
                <a:solidFill>
                  <a:srgbClr val="000000"/>
                </a:solidFill>
                <a:ea typeface="細明體"/>
              </a:rPr>
              <a:t> ] = 0;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395319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081045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691514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5018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27532" y="404622"/>
            <a:ext cx="7488936" cy="2592324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remainder = dividend</a:t>
            </a: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n =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dividendSize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–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divisorSize</a:t>
            </a:r>
            <a:endParaRPr lang="en-US" altLang="zh-TW" sz="1600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buffer = divisor shift left by n positions</a:t>
            </a:r>
          </a:p>
          <a:p>
            <a:pPr lvl="0">
              <a:spcAft>
                <a:spcPts val="0"/>
              </a:spcAft>
            </a:pP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quotientSize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=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dividendSize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–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divisorSize</a:t>
            </a:r>
            <a:endParaRPr lang="en-US" altLang="zh-TW" sz="1600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( dividend &lt; buffer )</a:t>
            </a: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600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quotientSize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++</a:t>
            </a:r>
          </a:p>
          <a:p>
            <a:pPr lvl="0"/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( </a:t>
            </a:r>
            <a:r>
              <a:rPr lang="it-IT" altLang="zh-TW" sz="1600" dirty="0">
                <a:solidFill>
                  <a:srgbClr val="000000"/>
                </a:solidFill>
                <a:ea typeface="細明體"/>
              </a:rPr>
              <a:t>i = 0; i &lt; quotientSize; i++ 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ea typeface="細明體"/>
              </a:rPr>
              <a:t>   quotient[ </a:t>
            </a:r>
            <a:r>
              <a:rPr lang="en-US" altLang="zh-TW" sz="1600" dirty="0" err="1">
                <a:solidFill>
                  <a:srgbClr val="000000"/>
                </a:solidFill>
                <a:ea typeface="細明體"/>
              </a:rPr>
              <a:t>i</a:t>
            </a:r>
            <a:r>
              <a:rPr lang="en-US" altLang="zh-TW" sz="1600" dirty="0">
                <a:solidFill>
                  <a:srgbClr val="000000"/>
                </a:solidFill>
                <a:ea typeface="細明體"/>
              </a:rPr>
              <a:t> ] = 0;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954864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324089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342401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9357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27532" y="548640"/>
            <a:ext cx="7488936" cy="2160270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481846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746639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145536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385039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23108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27532" y="548640"/>
            <a:ext cx="7488936" cy="2160270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60083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459671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985384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086128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530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27532" y="548640"/>
            <a:ext cx="7488936" cy="2160270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800891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747059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40569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662229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95347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27532" y="548640"/>
            <a:ext cx="7488936" cy="2160270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241571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767343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879323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842342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48697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27532" y="548640"/>
            <a:ext cx="7488936" cy="2160270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59042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61590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970238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847892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7293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27532" y="548640"/>
            <a:ext cx="7488936" cy="2160270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733822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016036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475032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85503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0578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27532" y="404622"/>
            <a:ext cx="7488936" cy="2592324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remainder = dividend</a:t>
            </a:r>
          </a:p>
          <a:p>
            <a:pPr lvl="0">
              <a:spcAft>
                <a:spcPts val="0"/>
              </a:spcAft>
            </a:pPr>
            <a:r>
              <a:rPr lang="en-US" altLang="zh-TW" dirty="0" smtClean="0">
                <a:solidFill>
                  <a:srgbClr val="000000"/>
                </a:solidFill>
                <a:latin typeface="Lucida Console"/>
              </a:rPr>
              <a:t>n 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dividendSize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–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divisorSize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buffer = divisor shift left by n positions</a:t>
            </a:r>
          </a:p>
          <a:p>
            <a:pPr lvl="0">
              <a:spcAft>
                <a:spcPts val="0"/>
              </a:spcAft>
            </a:pP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dividendSize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–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divisorSize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dividend &lt;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++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/>
              </a:rPr>
              <a:t>quotient = 0</a:t>
            </a:r>
            <a:r>
              <a:rPr lang="en-US" altLang="zh-TW" dirty="0" smtClean="0">
                <a:solidFill>
                  <a:srgbClr val="000000"/>
                </a:solidFill>
                <a:ea typeface="細明體"/>
              </a:rPr>
              <a:t>;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326431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57045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184067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090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27532" y="548640"/>
            <a:ext cx="7488936" cy="2160270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566283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291215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067077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929987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75103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27532" y="548640"/>
            <a:ext cx="7488936" cy="2160270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65844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98615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461345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042907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19037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27532" y="548640"/>
            <a:ext cx="7488936" cy="2160270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587077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992897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244834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152665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1576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27532" y="548640"/>
            <a:ext cx="7488936" cy="2160270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377236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747317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617782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193583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75024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27532" y="548640"/>
            <a:ext cx="7488936" cy="2160270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855920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376422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862674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265222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85268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27532" y="548640"/>
            <a:ext cx="7488936" cy="2160270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357944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67580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589604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091896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94063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27532" y="548640"/>
            <a:ext cx="7488936" cy="2160270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140349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299413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775970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706243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72064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27532" y="548640"/>
            <a:ext cx="7488936" cy="2160270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937553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037026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696343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451946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7084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27532" y="404622"/>
            <a:ext cx="7488936" cy="2592324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remainder = dividend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n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dividendSize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–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divisorSize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buffer = divisor shift left by n positions</a:t>
            </a:r>
          </a:p>
          <a:p>
            <a:pPr lvl="0">
              <a:spcAft>
                <a:spcPts val="0"/>
              </a:spcAft>
            </a:pP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dividendSize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–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divisorSize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dividend &lt;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++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/>
              </a:rPr>
              <a:t>quotient = 0</a:t>
            </a:r>
            <a:r>
              <a:rPr lang="en-US" altLang="zh-TW" dirty="0" smtClean="0">
                <a:solidFill>
                  <a:srgbClr val="000000"/>
                </a:solidFill>
                <a:ea typeface="細明體"/>
              </a:rPr>
              <a:t>;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218075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932434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659623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025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27532" y="548640"/>
            <a:ext cx="7488936" cy="2160270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 smtClean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 smtClean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 smtClean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 smtClean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 smtClean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 smtClean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 smtClean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 smtClean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401925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657427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239171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24297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49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27532" y="548640"/>
            <a:ext cx="7488936" cy="2160270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616955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827953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204463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835803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636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27532" y="548640"/>
            <a:ext cx="7488936" cy="2160270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33022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648799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672099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41027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31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27532" y="548640"/>
            <a:ext cx="7488936" cy="2160270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576124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102978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531643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655148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729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27532" y="548640"/>
            <a:ext cx="7488936" cy="2160270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732757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026219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994233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98660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801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template_07-25-2002">
  <a:themeElements>
    <a:clrScheme name="">
      <a:dk1>
        <a:srgbClr val="000000"/>
      </a:dk1>
      <a:lt1>
        <a:srgbClr val="FFFFFF"/>
      </a:lt1>
      <a:dk2>
        <a:srgbClr val="000000"/>
      </a:dk2>
      <a:lt2>
        <a:srgbClr val="FF0000"/>
      </a:lt2>
      <a:accent1>
        <a:srgbClr val="0099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CAFF"/>
      </a:accent5>
      <a:accent6>
        <a:srgbClr val="2D2DB9"/>
      </a:accent6>
      <a:hlink>
        <a:srgbClr val="0000FF"/>
      </a:hlink>
      <a:folHlink>
        <a:srgbClr val="B2B2B2"/>
      </a:folHlink>
    </a:clrScheme>
    <a:fontScheme name="ppt_template_07-25-200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imes New Roman" pitchFamily="18" charset="0"/>
          </a:defRPr>
        </a:defPPr>
      </a:lstStyle>
    </a:lnDef>
  </a:objectDefaults>
  <a:extraClrSchemeLst>
    <a:extraClrScheme>
      <a:clrScheme name="ppt_template_07-25-200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07-25-200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Designs\ppt_template_07-25-2002.pot</Template>
  <TotalTime>6291</TotalTime>
  <Words>4190</Words>
  <Application>Microsoft Office PowerPoint</Application>
  <PresentationFormat>如螢幕大小 (4:3)</PresentationFormat>
  <Paragraphs>2416</Paragraphs>
  <Slides>37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43" baseType="lpstr">
      <vt:lpstr>細明體</vt:lpstr>
      <vt:lpstr>新細明體</vt:lpstr>
      <vt:lpstr>Courier New</vt:lpstr>
      <vt:lpstr>Lucida Console</vt:lpstr>
      <vt:lpstr>Times New Roman</vt:lpstr>
      <vt:lpstr>ppt_template_07-25-2002</vt:lpstr>
      <vt:lpstr>Huge integer division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Deitel &amp; Associates,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2 - Control Structures</dc:title>
  <dc:creator>kalid</dc:creator>
  <cp:lastModifiedBy>james Lin</cp:lastModifiedBy>
  <cp:revision>1411</cp:revision>
  <dcterms:created xsi:type="dcterms:W3CDTF">2000-06-12T17:02:08Z</dcterms:created>
  <dcterms:modified xsi:type="dcterms:W3CDTF">2017-10-21T08:08:34Z</dcterms:modified>
</cp:coreProperties>
</file>