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sldIdLst>
    <p:sldId id="256" r:id="rId3"/>
    <p:sldId id="304" r:id="rId4"/>
    <p:sldId id="308" r:id="rId5"/>
    <p:sldId id="309" r:id="rId6"/>
    <p:sldId id="266" r:id="rId7"/>
    <p:sldId id="474" r:id="rId8"/>
    <p:sldId id="475" r:id="rId9"/>
    <p:sldId id="314" r:id="rId10"/>
    <p:sldId id="310" r:id="rId11"/>
    <p:sldId id="564" r:id="rId12"/>
    <p:sldId id="568" r:id="rId13"/>
    <p:sldId id="567" r:id="rId14"/>
    <p:sldId id="566" r:id="rId15"/>
    <p:sldId id="565" r:id="rId16"/>
    <p:sldId id="313" r:id="rId17"/>
    <p:sldId id="468" r:id="rId18"/>
    <p:sldId id="469" r:id="rId19"/>
    <p:sldId id="281" r:id="rId20"/>
    <p:sldId id="447" r:id="rId21"/>
    <p:sldId id="448" r:id="rId22"/>
    <p:sldId id="449" r:id="rId23"/>
    <p:sldId id="446" r:id="rId24"/>
    <p:sldId id="481" r:id="rId25"/>
    <p:sldId id="315" r:id="rId26"/>
    <p:sldId id="482" r:id="rId27"/>
    <p:sldId id="533" r:id="rId28"/>
    <p:sldId id="556" r:id="rId29"/>
    <p:sldId id="555" r:id="rId30"/>
    <p:sldId id="450" r:id="rId31"/>
    <p:sldId id="559" r:id="rId32"/>
    <p:sldId id="558" r:id="rId33"/>
    <p:sldId id="557" r:id="rId34"/>
    <p:sldId id="283" r:id="rId35"/>
    <p:sldId id="470" r:id="rId36"/>
    <p:sldId id="471" r:id="rId37"/>
    <p:sldId id="319" r:id="rId38"/>
    <p:sldId id="325" r:id="rId39"/>
    <p:sldId id="326" r:id="rId40"/>
    <p:sldId id="480" r:id="rId41"/>
    <p:sldId id="563" r:id="rId42"/>
    <p:sldId id="562" r:id="rId43"/>
    <p:sldId id="561" r:id="rId44"/>
    <p:sldId id="560" r:id="rId45"/>
    <p:sldId id="445" r:id="rId46"/>
    <p:sldId id="322" r:id="rId47"/>
    <p:sldId id="472" r:id="rId48"/>
    <p:sldId id="473" r:id="rId49"/>
    <p:sldId id="320" r:id="rId50"/>
    <p:sldId id="328" r:id="rId51"/>
    <p:sldId id="323" r:id="rId52"/>
    <p:sldId id="444" r:id="rId53"/>
    <p:sldId id="324" r:id="rId5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pos="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3300"/>
    <a:srgbClr val="002060"/>
    <a:srgbClr val="003366"/>
    <a:srgbClr val="00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41" autoAdjust="0"/>
    <p:restoredTop sz="94627" autoAdjust="0"/>
  </p:normalViewPr>
  <p:slideViewPr>
    <p:cSldViewPr showGuides="1">
      <p:cViewPr varScale="1">
        <p:scale>
          <a:sx n="91" d="100"/>
          <a:sy n="91" d="100"/>
        </p:scale>
        <p:origin x="86" y="125"/>
      </p:cViewPr>
      <p:guideLst>
        <p:guide orient="horz" pos="164"/>
        <p:guide pos="68"/>
      </p:guideLst>
    </p:cSldViewPr>
  </p:slideViewPr>
  <p:outlineViewPr>
    <p:cViewPr>
      <p:scale>
        <a:sx n="33" d="100"/>
        <a:sy n="33" d="100"/>
      </p:scale>
      <p:origin x="34" y="3365"/>
    </p:cViewPr>
  </p:outlineViewPr>
  <p:notesTextViewPr>
    <p:cViewPr>
      <p:scale>
        <a:sx n="100" d="100"/>
        <a:sy n="100" d="100"/>
      </p:scale>
      <p:origin x="0" y="0"/>
    </p:cViewPr>
  </p:notesTextViewPr>
  <p:gridSpacing cx="144018" cy="14401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4213" y="2133600"/>
            <a:ext cx="7776000" cy="1440000"/>
          </a:xfrm>
        </p:spPr>
        <p:txBody>
          <a:bodyPr/>
          <a:lstStyle>
            <a:lvl1pPr>
              <a:defRPr sz="48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350" y="3860800"/>
            <a:ext cx="6336000" cy="1728000"/>
          </a:xfrm>
        </p:spPr>
        <p:txBody>
          <a:bodyPr/>
          <a:lstStyle>
            <a:lvl1pPr marL="0" indent="0" algn="ctr">
              <a:buNone/>
              <a:defRPr sz="48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E87ED-D862-4FBE-80E3-9C095847995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CC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455D0-FB55-42FE-B0B7-643C17C1CA9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CC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6081" y="1268413"/>
            <a:ext cx="8351837" cy="1008000"/>
          </a:xfrm>
        </p:spPr>
        <p:txBody>
          <a:bodyPr/>
          <a:lstStyle>
            <a:lvl2pPr>
              <a:defRPr sz="24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396000" y="2420938"/>
            <a:ext cx="8352000" cy="38880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0F06E-545B-4FC8-9A38-5E09E954C12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CC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288" y="1268413"/>
            <a:ext cx="8351837" cy="4464000"/>
          </a:xfrm>
        </p:spPr>
        <p:txBody>
          <a:bodyPr/>
          <a:lstStyle>
            <a:lvl1pPr>
              <a:buNone/>
              <a:defRPr sz="2000"/>
            </a:lvl1pPr>
            <a:lvl2pPr>
              <a:defRPr sz="2400"/>
            </a:lvl2pPr>
          </a:lstStyle>
          <a:p>
            <a:pPr lvl="0"/>
            <a:endParaRPr lang="zh-TW" altLang="en-US" dirty="0" smtClean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395288" y="5876925"/>
            <a:ext cx="8352000" cy="4320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281C6-2051-4CA0-BA61-BEEBCD53923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288" y="260350"/>
            <a:ext cx="8351837" cy="5472000"/>
          </a:xfrm>
        </p:spPr>
        <p:txBody>
          <a:bodyPr/>
          <a:lstStyle>
            <a:lvl1pPr>
              <a:buNone/>
              <a:defRPr sz="2000"/>
            </a:lvl1pPr>
            <a:lvl2pPr>
              <a:defRPr sz="2400"/>
            </a:lvl2pPr>
          </a:lstStyle>
          <a:p>
            <a:pPr lvl="0"/>
            <a:endParaRPr lang="zh-TW" altLang="en-US" dirty="0" smtClean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395288" y="5876925"/>
            <a:ext cx="8352000" cy="4320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133BE-0E03-4506-A292-EC3F5867D92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CC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None/>
              <a:defRPr sz="2000">
                <a:latin typeface="Times New Roman" pitchFamily="18" charset="0"/>
                <a:cs typeface="Times New Roman" pitchFamily="18" charset="0"/>
              </a:defRPr>
            </a:lvl1pPr>
            <a:lvl2pPr>
              <a:defRPr sz="24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A9B8E-7418-4F40-AF4A-B6A701C98E9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288" y="260350"/>
            <a:ext cx="8352000" cy="6048000"/>
          </a:xfrm>
        </p:spPr>
        <p:txBody>
          <a:bodyPr>
            <a:normAutofit/>
          </a:bodyPr>
          <a:lstStyle>
            <a:lvl1pPr>
              <a:buFontTx/>
              <a:buNone/>
              <a:defRPr sz="2000">
                <a:latin typeface="Times New Roman" pitchFamily="18" charset="0"/>
                <a:cs typeface="Times New Roman" pitchFamily="18" charset="0"/>
              </a:defRPr>
            </a:lvl1pPr>
            <a:lvl2pPr>
              <a:defRPr sz="24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C2B98-6B3D-433C-8465-88CCA16590D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2000" y="260350"/>
            <a:ext cx="8640000" cy="3024187"/>
          </a:xfrm>
        </p:spPr>
        <p:txBody>
          <a:bodyPr/>
          <a:lstStyle>
            <a:lvl1pPr>
              <a:buFontTx/>
              <a:buNone/>
              <a:defRPr sz="2000">
                <a:latin typeface="Times New Roman" pitchFamily="18" charset="0"/>
                <a:cs typeface="Times New Roman" pitchFamily="18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zh-TW" altLang="en-US" dirty="0" smtClean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1"/>
          </p:nvPr>
        </p:nvSpPr>
        <p:spPr>
          <a:xfrm>
            <a:off x="252000" y="3429000"/>
            <a:ext cx="8640000" cy="28800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C9311-6648-432A-86CA-D621928D91C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72E73-5CF7-4170-A566-9A55E0B80B6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95288" y="260350"/>
            <a:ext cx="835183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395288" y="1268413"/>
            <a:ext cx="8351837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472488" y="6462713"/>
            <a:ext cx="433387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B00C88E-B69C-41D5-B310-0203206C538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60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標楷體" pitchFamily="65" charset="-120"/>
          <a:cs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標楷體" pitchFamily="65" charset="-120"/>
          <a:cs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標楷體" pitchFamily="65" charset="-120"/>
          <a:cs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標楷體" pitchFamily="65" charset="-120"/>
          <a:cs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新細明體" charset="-120"/>
          <a:cs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新細明體" charset="-120"/>
          <a:cs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新細明體" charset="-120"/>
          <a:cs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新細明體" charset="-120"/>
          <a:cs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Tx/>
        <a:buFont typeface="Arial" charset="0"/>
        <a:buChar char="•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88913"/>
            <a:ext cx="7920037" cy="9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449388"/>
            <a:ext cx="7920037" cy="485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ctrTitle"/>
          </p:nvPr>
        </p:nvSpPr>
        <p:spPr>
          <a:xfrm>
            <a:off x="671513" y="2128838"/>
            <a:ext cx="7800975" cy="1444625"/>
          </a:xfrm>
        </p:spPr>
        <p:txBody>
          <a:bodyPr/>
          <a:lstStyle/>
          <a:p>
            <a:pPr eaLnBrk="1" hangingPunct="1"/>
            <a:r>
              <a:rPr lang="en-US" altLang="zh-TW" smtClean="0"/>
              <a:t>Chapter 1</a:t>
            </a:r>
            <a:endParaRPr lang="zh-TW" altLang="en-US" smtClean="0"/>
          </a:p>
        </p:txBody>
      </p:sp>
      <p:sp>
        <p:nvSpPr>
          <p:cNvPr id="6147" name="副標題 2"/>
          <p:cNvSpPr>
            <a:spLocks noGrp="1"/>
          </p:cNvSpPr>
          <p:nvPr>
            <p:ph type="subTitle" idx="1"/>
          </p:nvPr>
        </p:nvSpPr>
        <p:spPr>
          <a:xfrm>
            <a:off x="1393825" y="3862388"/>
            <a:ext cx="6356350" cy="1733550"/>
          </a:xfrm>
        </p:spPr>
        <p:txBody>
          <a:bodyPr/>
          <a:lstStyle/>
          <a:p>
            <a:pPr eaLnBrk="1" hangingPunct="1"/>
            <a:r>
              <a:rPr lang="en-US" altLang="zh-TW" smtClean="0"/>
              <a:t>Basic Concepts</a:t>
            </a:r>
            <a:endParaRPr lang="zh-TW" alt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249" name="Group 2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223818"/>
              </p:ext>
            </p:extLst>
          </p:nvPr>
        </p:nvGraphicFramePr>
        <p:xfrm>
          <a:off x="1115568" y="1124712"/>
          <a:ext cx="6912000" cy="5184776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Alg. 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Alg. 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Alg. 1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Alg. 1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10000</a:t>
                      </a:r>
                      <a:r>
                        <a:rPr kumimoji="1" lang="en-US" altLang="zh-TW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n</a:t>
                      </a:r>
                      <a:endParaRPr kumimoji="1" lang="en-US" altLang="zh-TW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sym typeface="Symbol" pitchFamily="18" charset="2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10000</a:t>
                      </a:r>
                      <a:r>
                        <a:rPr kumimoji="1" lang="en-US" altLang="zh-TW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n</a:t>
                      </a:r>
                      <a:endParaRPr kumimoji="1" lang="en-US" altLang="zh-TW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sym typeface="Symbol" pitchFamily="18" charset="2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r>
                        <a:rPr kumimoji="1" lang="en-US" altLang="zh-TW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r>
                        <a:rPr kumimoji="1" lang="en-US" altLang="zh-TW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seconds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seconds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seconds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seconds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新細明體" pitchFamily="18" charset="-120"/>
                          <a:cs typeface="+mn-cs"/>
                        </a:rPr>
                        <a:t>10</a:t>
                      </a:r>
                      <a:r>
                        <a:rPr kumimoji="1" lang="en-US" altLang="zh-TW" sz="2000" b="0" i="0" u="none" strike="noStrike" kern="1200" cap="none" spc="0" normalizeH="0" baseline="5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ymbol" pitchFamily="18" charset="2"/>
                          <a:ea typeface="新細明體" pitchFamily="18" charset="-120"/>
                          <a:cs typeface="+mn-cs"/>
                        </a:rPr>
                        <a:t>-</a:t>
                      </a:r>
                      <a:r>
                        <a:rPr kumimoji="1" lang="en-US" altLang="zh-TW" sz="2000" b="0" i="0" u="none" strike="noStrike" kern="1200" cap="none" spc="0" normalizeH="0" baseline="5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seconds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seconds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新細明體" pitchFamily="18" charset="-120"/>
                          <a:cs typeface="+mn-cs"/>
                        </a:rPr>
                        <a:t>10</a:t>
                      </a:r>
                      <a:r>
                        <a:rPr kumimoji="1" lang="en-US" altLang="zh-TW" sz="2000" b="0" i="0" u="none" strike="noStrike" kern="1200" cap="none" spc="0" normalizeH="0" baseline="5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ymbol" pitchFamily="18" charset="2"/>
                          <a:ea typeface="新細明體" pitchFamily="18" charset="-120"/>
                          <a:cs typeface="+mn-cs"/>
                        </a:rPr>
                        <a:t>-</a:t>
                      </a:r>
                      <a:r>
                        <a:rPr kumimoji="1" lang="en-US" altLang="zh-TW" sz="2000" b="0" i="0" u="none" strike="noStrike" kern="1200" cap="none" spc="0" normalizeH="0" baseline="5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second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seconds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0.1 seconds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 second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 seconds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 minutes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1800" b="0" i="0" u="none" strike="noStrike" cap="none" normalizeH="0" baseline="5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1800" b="0" i="0" u="none" strike="noStrike" cap="none" normalizeH="0" baseline="5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8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zh-TW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1800" b="0" i="0" u="none" strike="noStrike" cap="none" normalizeH="0" baseline="5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8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zh-TW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13759" name="Rectangle 260"/>
          <p:cNvSpPr>
            <a:spLocks noGrp="1" noChangeArrowheads="1"/>
          </p:cNvSpPr>
          <p:nvPr>
            <p:ph idx="1"/>
          </p:nvPr>
        </p:nvSpPr>
        <p:spPr>
          <a:xfrm>
            <a:off x="395478" y="404622"/>
            <a:ext cx="8352000" cy="432054"/>
          </a:xfrm>
        </p:spPr>
        <p:txBody>
          <a:bodyPr rIns="72000"/>
          <a:lstStyle/>
          <a:p>
            <a:pPr algn="ctr">
              <a:buFont typeface="Arial" charset="0"/>
              <a:buNone/>
            </a:pPr>
            <a:r>
              <a:rPr lang="en-US" altLang="zh-TW" sz="2400" dirty="0" smtClean="0">
                <a:solidFill>
                  <a:srgbClr val="0000FF"/>
                </a:solidFill>
              </a:rPr>
              <a:t>Suppose the time to execute 10</a:t>
            </a:r>
            <a:r>
              <a:rPr lang="en-US" altLang="zh-TW" sz="2400" baseline="50000" dirty="0" smtClean="0">
                <a:solidFill>
                  <a:srgbClr val="0000FF"/>
                </a:solidFill>
              </a:rPr>
              <a:t>10</a:t>
            </a:r>
            <a:r>
              <a:rPr lang="en-US" altLang="zh-TW" sz="2400" dirty="0" smtClean="0">
                <a:solidFill>
                  <a:srgbClr val="0000FF"/>
                </a:solidFill>
              </a:rPr>
              <a:t> (100</a:t>
            </a:r>
            <a:r>
              <a:rPr lang="zh-TW" altLang="en-US" sz="2400" dirty="0" smtClean="0">
                <a:solidFill>
                  <a:srgbClr val="0000FF"/>
                </a:solidFill>
              </a:rPr>
              <a:t>億</a:t>
            </a:r>
            <a:r>
              <a:rPr lang="en-US" altLang="zh-TW" sz="2400" dirty="0" smtClean="0">
                <a:solidFill>
                  <a:srgbClr val="0000FF"/>
                </a:solidFill>
              </a:rPr>
              <a:t>) instructions is 1 second.</a:t>
            </a:r>
          </a:p>
        </p:txBody>
      </p:sp>
    </p:spTree>
    <p:extLst>
      <p:ext uri="{BB962C8B-B14F-4D97-AF65-F5344CB8AC3E}">
        <p14:creationId xmlns:p14="http://schemas.microsoft.com/office/powerpoint/2010/main" val="297232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249" name="Group 2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431423"/>
              </p:ext>
            </p:extLst>
          </p:nvPr>
        </p:nvGraphicFramePr>
        <p:xfrm>
          <a:off x="1115568" y="1124712"/>
          <a:ext cx="6912000" cy="5184776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Alg. 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Alg. 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Alg. 1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Alg. 1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10000</a:t>
                      </a:r>
                      <a:r>
                        <a:rPr kumimoji="1" lang="en-US" altLang="zh-TW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n</a:t>
                      </a:r>
                      <a:endParaRPr kumimoji="1" lang="en-US" altLang="zh-TW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sym typeface="Symbol" pitchFamily="18" charset="2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10000</a:t>
                      </a:r>
                      <a:r>
                        <a:rPr kumimoji="1" lang="en-US" altLang="zh-TW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n</a:t>
                      </a:r>
                      <a:endParaRPr kumimoji="1" lang="en-US" altLang="zh-TW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sym typeface="Symbol" pitchFamily="18" charset="2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r>
                        <a:rPr kumimoji="1" lang="en-US" altLang="zh-TW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r>
                        <a:rPr kumimoji="1" lang="en-US" altLang="zh-TW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seconds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seconds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seconds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seconds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新細明體" pitchFamily="18" charset="-120"/>
                          <a:cs typeface="+mn-cs"/>
                        </a:rPr>
                        <a:t>10</a:t>
                      </a:r>
                      <a:r>
                        <a:rPr kumimoji="1" lang="en-US" altLang="zh-TW" sz="2000" b="0" i="0" u="none" strike="noStrike" kern="1200" cap="none" spc="0" normalizeH="0" baseline="5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ymbol" pitchFamily="18" charset="2"/>
                          <a:ea typeface="新細明體" pitchFamily="18" charset="-120"/>
                          <a:cs typeface="+mn-cs"/>
                        </a:rPr>
                        <a:t>-</a:t>
                      </a:r>
                      <a:r>
                        <a:rPr kumimoji="1" lang="en-US" altLang="zh-TW" sz="2000" b="0" i="0" u="none" strike="noStrike" kern="1200" cap="none" spc="0" normalizeH="0" baseline="5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seconds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seconds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新細明體" pitchFamily="18" charset="-120"/>
                          <a:cs typeface="+mn-cs"/>
                        </a:rPr>
                        <a:t>10</a:t>
                      </a:r>
                      <a:r>
                        <a:rPr kumimoji="1" lang="en-US" altLang="zh-TW" sz="2000" b="0" i="0" u="none" strike="noStrike" kern="1200" cap="none" spc="0" normalizeH="0" baseline="5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ymbol" pitchFamily="18" charset="2"/>
                          <a:ea typeface="新細明體" pitchFamily="18" charset="-120"/>
                          <a:cs typeface="+mn-cs"/>
                        </a:rPr>
                        <a:t>-</a:t>
                      </a:r>
                      <a:r>
                        <a:rPr kumimoji="1" lang="en-US" altLang="zh-TW" sz="2000" b="0" i="0" u="none" strike="noStrike" kern="1200" cap="none" spc="0" normalizeH="0" baseline="5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second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seconds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0.1 seconds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 second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 seconds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 minutes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 seconds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 hours</a:t>
                      </a:r>
                      <a:endParaRPr kumimoji="1" lang="en-US" altLang="zh-TW" sz="1800" b="0" i="0" u="none" strike="noStrike" cap="none" normalizeH="0" baseline="5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1800" b="0" i="0" u="none" strike="noStrike" cap="none" normalizeH="0" baseline="5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8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zh-TW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1800" b="0" i="0" u="none" strike="noStrike" cap="none" normalizeH="0" baseline="5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8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zh-TW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13759" name="Rectangle 260"/>
          <p:cNvSpPr>
            <a:spLocks noGrp="1" noChangeArrowheads="1"/>
          </p:cNvSpPr>
          <p:nvPr>
            <p:ph idx="1"/>
          </p:nvPr>
        </p:nvSpPr>
        <p:spPr>
          <a:xfrm>
            <a:off x="395478" y="404622"/>
            <a:ext cx="8352000" cy="432054"/>
          </a:xfrm>
        </p:spPr>
        <p:txBody>
          <a:bodyPr rIns="72000"/>
          <a:lstStyle/>
          <a:p>
            <a:pPr algn="ctr">
              <a:buFont typeface="Arial" charset="0"/>
              <a:buNone/>
            </a:pPr>
            <a:r>
              <a:rPr lang="en-US" altLang="zh-TW" sz="2400" dirty="0" smtClean="0">
                <a:solidFill>
                  <a:srgbClr val="0000FF"/>
                </a:solidFill>
              </a:rPr>
              <a:t>Suppose the time to execute 10</a:t>
            </a:r>
            <a:r>
              <a:rPr lang="en-US" altLang="zh-TW" sz="2400" baseline="50000" dirty="0" smtClean="0">
                <a:solidFill>
                  <a:srgbClr val="0000FF"/>
                </a:solidFill>
              </a:rPr>
              <a:t>10</a:t>
            </a:r>
            <a:r>
              <a:rPr lang="en-US" altLang="zh-TW" sz="2400" dirty="0" smtClean="0">
                <a:solidFill>
                  <a:srgbClr val="0000FF"/>
                </a:solidFill>
              </a:rPr>
              <a:t> (100</a:t>
            </a:r>
            <a:r>
              <a:rPr lang="zh-TW" altLang="en-US" sz="2400" dirty="0" smtClean="0">
                <a:solidFill>
                  <a:srgbClr val="0000FF"/>
                </a:solidFill>
              </a:rPr>
              <a:t>億</a:t>
            </a:r>
            <a:r>
              <a:rPr lang="en-US" altLang="zh-TW" sz="2400" dirty="0" smtClean="0">
                <a:solidFill>
                  <a:srgbClr val="0000FF"/>
                </a:solidFill>
              </a:rPr>
              <a:t>) instructions is 1 second.</a:t>
            </a:r>
          </a:p>
        </p:txBody>
      </p:sp>
    </p:spTree>
    <p:extLst>
      <p:ext uri="{BB962C8B-B14F-4D97-AF65-F5344CB8AC3E}">
        <p14:creationId xmlns:p14="http://schemas.microsoft.com/office/powerpoint/2010/main" val="335394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249" name="Group 2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646890"/>
              </p:ext>
            </p:extLst>
          </p:nvPr>
        </p:nvGraphicFramePr>
        <p:xfrm>
          <a:off x="1115568" y="1124712"/>
          <a:ext cx="6912000" cy="5184776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Alg. 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Alg. 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Alg. 1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Alg. 1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10000</a:t>
                      </a:r>
                      <a:r>
                        <a:rPr kumimoji="1" lang="en-US" altLang="zh-TW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n</a:t>
                      </a:r>
                      <a:endParaRPr kumimoji="1" lang="en-US" altLang="zh-TW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sym typeface="Symbol" pitchFamily="18" charset="2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10000</a:t>
                      </a:r>
                      <a:r>
                        <a:rPr kumimoji="1" lang="en-US" altLang="zh-TW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n</a:t>
                      </a:r>
                      <a:endParaRPr kumimoji="1" lang="en-US" altLang="zh-TW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sym typeface="Symbol" pitchFamily="18" charset="2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r>
                        <a:rPr kumimoji="1" lang="en-US" altLang="zh-TW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r>
                        <a:rPr kumimoji="1" lang="en-US" altLang="zh-TW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seconds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seconds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seconds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seconds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新細明體" pitchFamily="18" charset="-120"/>
                          <a:cs typeface="+mn-cs"/>
                        </a:rPr>
                        <a:t>10</a:t>
                      </a:r>
                      <a:r>
                        <a:rPr kumimoji="1" lang="en-US" altLang="zh-TW" sz="2000" b="0" i="0" u="none" strike="noStrike" kern="1200" cap="none" spc="0" normalizeH="0" baseline="5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ymbol" pitchFamily="18" charset="2"/>
                          <a:ea typeface="新細明體" pitchFamily="18" charset="-120"/>
                          <a:cs typeface="+mn-cs"/>
                        </a:rPr>
                        <a:t>-</a:t>
                      </a:r>
                      <a:r>
                        <a:rPr kumimoji="1" lang="en-US" altLang="zh-TW" sz="2000" b="0" i="0" u="none" strike="noStrike" kern="1200" cap="none" spc="0" normalizeH="0" baseline="5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seconds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seconds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新細明體" pitchFamily="18" charset="-120"/>
                          <a:cs typeface="+mn-cs"/>
                        </a:rPr>
                        <a:t>10</a:t>
                      </a:r>
                      <a:r>
                        <a:rPr kumimoji="1" lang="en-US" altLang="zh-TW" sz="2000" b="0" i="0" u="none" strike="noStrike" kern="1200" cap="none" spc="0" normalizeH="0" baseline="5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ymbol" pitchFamily="18" charset="2"/>
                          <a:ea typeface="新細明體" pitchFamily="18" charset="-120"/>
                          <a:cs typeface="+mn-cs"/>
                        </a:rPr>
                        <a:t>-</a:t>
                      </a:r>
                      <a:r>
                        <a:rPr kumimoji="1" lang="en-US" altLang="zh-TW" sz="2000" b="0" i="0" u="none" strike="noStrike" kern="1200" cap="none" spc="0" normalizeH="0" baseline="5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second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seconds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0.1 seconds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 second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 seconds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 minutes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 seconds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 hours</a:t>
                      </a:r>
                      <a:endParaRPr kumimoji="1" lang="en-US" altLang="zh-TW" sz="1800" b="0" i="0" u="none" strike="noStrike" cap="none" normalizeH="0" baseline="5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 minutes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 days</a:t>
                      </a:r>
                      <a:endParaRPr kumimoji="1" lang="en-US" altLang="zh-TW" sz="1800" b="0" i="0" u="none" strike="noStrike" cap="none" normalizeH="0" baseline="5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8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zh-TW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1800" b="0" i="0" u="none" strike="noStrike" cap="none" normalizeH="0" baseline="5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8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zh-TW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13759" name="Rectangle 260"/>
          <p:cNvSpPr>
            <a:spLocks noGrp="1" noChangeArrowheads="1"/>
          </p:cNvSpPr>
          <p:nvPr>
            <p:ph idx="1"/>
          </p:nvPr>
        </p:nvSpPr>
        <p:spPr>
          <a:xfrm>
            <a:off x="395478" y="404622"/>
            <a:ext cx="8352000" cy="432054"/>
          </a:xfrm>
        </p:spPr>
        <p:txBody>
          <a:bodyPr rIns="72000"/>
          <a:lstStyle/>
          <a:p>
            <a:pPr algn="ctr">
              <a:buFont typeface="Arial" charset="0"/>
              <a:buNone/>
            </a:pPr>
            <a:r>
              <a:rPr lang="en-US" altLang="zh-TW" sz="2400" dirty="0" smtClean="0">
                <a:solidFill>
                  <a:srgbClr val="0000FF"/>
                </a:solidFill>
              </a:rPr>
              <a:t>Suppose the time to execute 10</a:t>
            </a:r>
            <a:r>
              <a:rPr lang="en-US" altLang="zh-TW" sz="2400" baseline="50000" dirty="0" smtClean="0">
                <a:solidFill>
                  <a:srgbClr val="0000FF"/>
                </a:solidFill>
              </a:rPr>
              <a:t>10</a:t>
            </a:r>
            <a:r>
              <a:rPr lang="en-US" altLang="zh-TW" sz="2400" dirty="0" smtClean="0">
                <a:solidFill>
                  <a:srgbClr val="0000FF"/>
                </a:solidFill>
              </a:rPr>
              <a:t> (100</a:t>
            </a:r>
            <a:r>
              <a:rPr lang="zh-TW" altLang="en-US" sz="2400" dirty="0" smtClean="0">
                <a:solidFill>
                  <a:srgbClr val="0000FF"/>
                </a:solidFill>
              </a:rPr>
              <a:t>億</a:t>
            </a:r>
            <a:r>
              <a:rPr lang="en-US" altLang="zh-TW" sz="2400" dirty="0" smtClean="0">
                <a:solidFill>
                  <a:srgbClr val="0000FF"/>
                </a:solidFill>
              </a:rPr>
              <a:t>) instructions is 1 second.</a:t>
            </a:r>
          </a:p>
        </p:txBody>
      </p:sp>
    </p:spTree>
    <p:extLst>
      <p:ext uri="{BB962C8B-B14F-4D97-AF65-F5344CB8AC3E}">
        <p14:creationId xmlns:p14="http://schemas.microsoft.com/office/powerpoint/2010/main" val="204945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249" name="Group 2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60489"/>
              </p:ext>
            </p:extLst>
          </p:nvPr>
        </p:nvGraphicFramePr>
        <p:xfrm>
          <a:off x="1115568" y="1124712"/>
          <a:ext cx="6912000" cy="5184776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Alg. 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Alg. 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Alg. 1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Alg. 1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10000</a:t>
                      </a:r>
                      <a:r>
                        <a:rPr kumimoji="1" lang="en-US" altLang="zh-TW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n</a:t>
                      </a:r>
                      <a:endParaRPr kumimoji="1" lang="en-US" altLang="zh-TW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sym typeface="Symbol" pitchFamily="18" charset="2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10000</a:t>
                      </a:r>
                      <a:r>
                        <a:rPr kumimoji="1" lang="en-US" altLang="zh-TW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n</a:t>
                      </a:r>
                      <a:endParaRPr kumimoji="1" lang="en-US" altLang="zh-TW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sym typeface="Symbol" pitchFamily="18" charset="2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r>
                        <a:rPr kumimoji="1" lang="en-US" altLang="zh-TW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r>
                        <a:rPr kumimoji="1" lang="en-US" altLang="zh-TW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seconds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seconds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seconds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seconds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新細明體" pitchFamily="18" charset="-120"/>
                          <a:cs typeface="+mn-cs"/>
                        </a:rPr>
                        <a:t>10</a:t>
                      </a:r>
                      <a:r>
                        <a:rPr kumimoji="1" lang="en-US" altLang="zh-TW" sz="2000" b="0" i="0" u="none" strike="noStrike" kern="1200" cap="none" spc="0" normalizeH="0" baseline="5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ymbol" pitchFamily="18" charset="2"/>
                          <a:ea typeface="新細明體" pitchFamily="18" charset="-120"/>
                          <a:cs typeface="+mn-cs"/>
                        </a:rPr>
                        <a:t>-</a:t>
                      </a:r>
                      <a:r>
                        <a:rPr kumimoji="1" lang="en-US" altLang="zh-TW" sz="2000" b="0" i="0" u="none" strike="noStrike" kern="1200" cap="none" spc="0" normalizeH="0" baseline="5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seconds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seconds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新細明體" pitchFamily="18" charset="-120"/>
                          <a:cs typeface="+mn-cs"/>
                        </a:rPr>
                        <a:t>10</a:t>
                      </a:r>
                      <a:r>
                        <a:rPr kumimoji="1" lang="en-US" altLang="zh-TW" sz="2000" b="0" i="0" u="none" strike="noStrike" kern="1200" cap="none" spc="0" normalizeH="0" baseline="5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ymbol" pitchFamily="18" charset="2"/>
                          <a:ea typeface="新細明體" pitchFamily="18" charset="-120"/>
                          <a:cs typeface="+mn-cs"/>
                        </a:rPr>
                        <a:t>-</a:t>
                      </a:r>
                      <a:r>
                        <a:rPr kumimoji="1" lang="en-US" altLang="zh-TW" sz="2000" b="0" i="0" u="none" strike="noStrike" kern="1200" cap="none" spc="0" normalizeH="0" baseline="5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second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seconds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0.1 seconds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 second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 seconds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 minutes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 seconds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 hours</a:t>
                      </a:r>
                      <a:endParaRPr kumimoji="1" lang="en-US" altLang="zh-TW" sz="1800" b="0" i="0" u="none" strike="noStrike" cap="none" normalizeH="0" baseline="5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 minutes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 days</a:t>
                      </a:r>
                      <a:endParaRPr kumimoji="1" lang="en-US" altLang="zh-TW" sz="1800" b="0" i="0" u="none" strike="noStrike" cap="none" normalizeH="0" baseline="5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8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新細明體" pitchFamily="18" charset="-120"/>
                          <a:cs typeface="+mn-cs"/>
                        </a:rPr>
                        <a:t>20 minutes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 years</a:t>
                      </a:r>
                      <a:endParaRPr kumimoji="1" lang="en-US" altLang="zh-TW" sz="1800" b="0" i="0" u="none" strike="noStrike" cap="none" normalizeH="0" baseline="5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8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zh-TW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13759" name="Rectangle 260"/>
          <p:cNvSpPr>
            <a:spLocks noGrp="1" noChangeArrowheads="1"/>
          </p:cNvSpPr>
          <p:nvPr>
            <p:ph idx="1"/>
          </p:nvPr>
        </p:nvSpPr>
        <p:spPr>
          <a:xfrm>
            <a:off x="395478" y="404622"/>
            <a:ext cx="8352000" cy="432054"/>
          </a:xfrm>
        </p:spPr>
        <p:txBody>
          <a:bodyPr rIns="72000"/>
          <a:lstStyle/>
          <a:p>
            <a:pPr algn="ctr">
              <a:buFont typeface="Arial" charset="0"/>
              <a:buNone/>
            </a:pPr>
            <a:r>
              <a:rPr lang="en-US" altLang="zh-TW" sz="2400" dirty="0" smtClean="0">
                <a:solidFill>
                  <a:srgbClr val="0000FF"/>
                </a:solidFill>
              </a:rPr>
              <a:t>Suppose the time to execute 10</a:t>
            </a:r>
            <a:r>
              <a:rPr lang="en-US" altLang="zh-TW" sz="2400" baseline="50000" dirty="0" smtClean="0">
                <a:solidFill>
                  <a:srgbClr val="0000FF"/>
                </a:solidFill>
              </a:rPr>
              <a:t>10</a:t>
            </a:r>
            <a:r>
              <a:rPr lang="en-US" altLang="zh-TW" sz="2400" dirty="0" smtClean="0">
                <a:solidFill>
                  <a:srgbClr val="0000FF"/>
                </a:solidFill>
              </a:rPr>
              <a:t> (100</a:t>
            </a:r>
            <a:r>
              <a:rPr lang="zh-TW" altLang="en-US" sz="2400" dirty="0" smtClean="0">
                <a:solidFill>
                  <a:srgbClr val="0000FF"/>
                </a:solidFill>
              </a:rPr>
              <a:t>億</a:t>
            </a:r>
            <a:r>
              <a:rPr lang="en-US" altLang="zh-TW" sz="2400" dirty="0" smtClean="0">
                <a:solidFill>
                  <a:srgbClr val="0000FF"/>
                </a:solidFill>
              </a:rPr>
              <a:t>) instructions is 1 second.</a:t>
            </a:r>
          </a:p>
        </p:txBody>
      </p:sp>
    </p:spTree>
    <p:extLst>
      <p:ext uri="{BB962C8B-B14F-4D97-AF65-F5344CB8AC3E}">
        <p14:creationId xmlns:p14="http://schemas.microsoft.com/office/powerpoint/2010/main" val="17777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249" name="Group 2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027058"/>
              </p:ext>
            </p:extLst>
          </p:nvPr>
        </p:nvGraphicFramePr>
        <p:xfrm>
          <a:off x="1115568" y="1124712"/>
          <a:ext cx="6912000" cy="5184776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Alg. 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Alg. 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Alg. 1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Alg. 1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10000</a:t>
                      </a:r>
                      <a:r>
                        <a:rPr kumimoji="1" lang="en-US" altLang="zh-TW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n</a:t>
                      </a:r>
                      <a:endParaRPr kumimoji="1" lang="en-US" altLang="zh-TW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sym typeface="Symbol" pitchFamily="18" charset="2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10000</a:t>
                      </a:r>
                      <a:r>
                        <a:rPr kumimoji="1" lang="en-US" altLang="zh-TW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n</a:t>
                      </a:r>
                      <a:endParaRPr kumimoji="1" lang="en-US" altLang="zh-TW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sym typeface="Symbol" pitchFamily="18" charset="2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r>
                        <a:rPr kumimoji="1" lang="en-US" altLang="zh-TW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r>
                        <a:rPr kumimoji="1" lang="en-US" altLang="zh-TW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seconds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seconds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seconds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seconds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新細明體" pitchFamily="18" charset="-120"/>
                          <a:cs typeface="+mn-cs"/>
                        </a:rPr>
                        <a:t>10</a:t>
                      </a:r>
                      <a:r>
                        <a:rPr kumimoji="1" lang="en-US" altLang="zh-TW" sz="2000" b="0" i="0" u="none" strike="noStrike" kern="1200" cap="none" spc="0" normalizeH="0" baseline="5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ymbol" pitchFamily="18" charset="2"/>
                          <a:ea typeface="新細明體" pitchFamily="18" charset="-120"/>
                          <a:cs typeface="+mn-cs"/>
                        </a:rPr>
                        <a:t>-</a:t>
                      </a:r>
                      <a:r>
                        <a:rPr kumimoji="1" lang="en-US" altLang="zh-TW" sz="2000" b="0" i="0" u="none" strike="noStrike" kern="1200" cap="none" spc="0" normalizeH="0" baseline="5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seconds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seconds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新細明體" pitchFamily="18" charset="-120"/>
                          <a:cs typeface="+mn-cs"/>
                        </a:rPr>
                        <a:t>10</a:t>
                      </a:r>
                      <a:r>
                        <a:rPr kumimoji="1" lang="en-US" altLang="zh-TW" sz="2000" b="0" i="0" u="none" strike="noStrike" kern="1200" cap="none" spc="0" normalizeH="0" baseline="5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ymbol" pitchFamily="18" charset="2"/>
                          <a:ea typeface="新細明體" pitchFamily="18" charset="-120"/>
                          <a:cs typeface="+mn-cs"/>
                        </a:rPr>
                        <a:t>-</a:t>
                      </a:r>
                      <a:r>
                        <a:rPr kumimoji="1" lang="en-US" altLang="zh-TW" sz="2000" b="0" i="0" u="none" strike="noStrike" kern="1200" cap="none" spc="0" normalizeH="0" baseline="5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second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seconds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0.1 seconds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 second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 seconds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 minutes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 seconds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 hours</a:t>
                      </a:r>
                      <a:endParaRPr kumimoji="1" lang="en-US" altLang="zh-TW" sz="1800" b="0" i="0" u="none" strike="noStrike" cap="none" normalizeH="0" baseline="5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 minutes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 days</a:t>
                      </a:r>
                      <a:endParaRPr kumimoji="1" lang="en-US" altLang="zh-TW" sz="1800" b="0" i="0" u="none" strike="noStrike" cap="none" normalizeH="0" baseline="5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8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新細明體" pitchFamily="18" charset="-120"/>
                          <a:cs typeface="+mn-cs"/>
                        </a:rPr>
                        <a:t>20 minutes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 years</a:t>
                      </a:r>
                      <a:endParaRPr kumimoji="1" lang="en-US" altLang="zh-TW" sz="1800" b="0" i="0" u="none" strike="noStrike" cap="none" normalizeH="0" baseline="5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8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新細明體" pitchFamily="18" charset="-120"/>
                          <a:cs typeface="+mn-cs"/>
                        </a:rPr>
                        <a:t>3 hours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0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 centuries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13759" name="Rectangle 260"/>
          <p:cNvSpPr>
            <a:spLocks noGrp="1" noChangeArrowheads="1"/>
          </p:cNvSpPr>
          <p:nvPr>
            <p:ph idx="1"/>
          </p:nvPr>
        </p:nvSpPr>
        <p:spPr>
          <a:xfrm>
            <a:off x="395478" y="404622"/>
            <a:ext cx="8352000" cy="432054"/>
          </a:xfrm>
        </p:spPr>
        <p:txBody>
          <a:bodyPr rIns="72000"/>
          <a:lstStyle/>
          <a:p>
            <a:pPr algn="ctr">
              <a:buFont typeface="Arial" charset="0"/>
              <a:buNone/>
            </a:pPr>
            <a:r>
              <a:rPr lang="en-US" altLang="zh-TW" sz="2400" dirty="0" smtClean="0">
                <a:solidFill>
                  <a:srgbClr val="0000FF"/>
                </a:solidFill>
              </a:rPr>
              <a:t>Suppose the time to execute 10</a:t>
            </a:r>
            <a:r>
              <a:rPr lang="en-US" altLang="zh-TW" sz="2400" baseline="50000" dirty="0" smtClean="0">
                <a:solidFill>
                  <a:srgbClr val="0000FF"/>
                </a:solidFill>
              </a:rPr>
              <a:t>10</a:t>
            </a:r>
            <a:r>
              <a:rPr lang="en-US" altLang="zh-TW" sz="2400" dirty="0" smtClean="0">
                <a:solidFill>
                  <a:srgbClr val="0000FF"/>
                </a:solidFill>
              </a:rPr>
              <a:t> (100</a:t>
            </a:r>
            <a:r>
              <a:rPr lang="zh-TW" altLang="en-US" sz="2400" dirty="0" smtClean="0">
                <a:solidFill>
                  <a:srgbClr val="0000FF"/>
                </a:solidFill>
              </a:rPr>
              <a:t>億</a:t>
            </a:r>
            <a:r>
              <a:rPr lang="en-US" altLang="zh-TW" sz="2400" dirty="0" smtClean="0">
                <a:solidFill>
                  <a:srgbClr val="0000FF"/>
                </a:solidFill>
              </a:rPr>
              <a:t>) instructions is 1 second.</a:t>
            </a:r>
          </a:p>
        </p:txBody>
      </p:sp>
    </p:spTree>
    <p:extLst>
      <p:ext uri="{BB962C8B-B14F-4D97-AF65-F5344CB8AC3E}">
        <p14:creationId xmlns:p14="http://schemas.microsoft.com/office/powerpoint/2010/main" val="270724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Motivation</a:t>
            </a:r>
            <a:endParaRPr lang="zh-TW" altLang="en-US" dirty="0" smtClean="0">
              <a:solidFill>
                <a:srgbClr val="0000CC"/>
              </a:solidFill>
            </a:endParaRPr>
          </a:p>
        </p:txBody>
      </p:sp>
      <p:sp>
        <p:nvSpPr>
          <p:cNvPr id="11469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80000"/>
              </a:spcBef>
              <a:buFontTx/>
              <a:buChar char="•"/>
            </a:pPr>
            <a:r>
              <a:rPr lang="en-US" altLang="zh-TW" dirty="0" smtClean="0"/>
              <a:t>Suppose that</a:t>
            </a:r>
          </a:p>
          <a:p>
            <a:pPr>
              <a:buFontTx/>
              <a:buNone/>
            </a:pPr>
            <a:r>
              <a:rPr lang="en-US" altLang="zh-TW" dirty="0" smtClean="0"/>
              <a:t>	the time complexity of Algorithm 1 is </a:t>
            </a:r>
            <a:r>
              <a:rPr lang="en-US" altLang="zh-TW" i="1" dirty="0" smtClean="0"/>
              <a:t>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, and</a:t>
            </a:r>
          </a:p>
          <a:p>
            <a:pPr>
              <a:buFontTx/>
              <a:buNone/>
            </a:pPr>
            <a:r>
              <a:rPr lang="en-US" altLang="zh-TW" dirty="0" smtClean="0"/>
              <a:t>	the time complexity of Algorithm 2 is </a:t>
            </a:r>
            <a:r>
              <a:rPr lang="en-US" altLang="zh-TW" dirty="0" err="1" smtClean="0"/>
              <a:t>10000</a:t>
            </a:r>
            <a:r>
              <a:rPr lang="en-US" altLang="zh-TW" i="1" dirty="0" err="1" smtClean="0"/>
              <a:t>n</a:t>
            </a:r>
            <a:r>
              <a:rPr lang="en-US" altLang="zh-TW" dirty="0" smtClean="0"/>
              <a:t>.</a:t>
            </a:r>
          </a:p>
          <a:p>
            <a:pPr>
              <a:spcBef>
                <a:spcPct val="80000"/>
              </a:spcBef>
              <a:buFontTx/>
              <a:buChar char="•"/>
            </a:pPr>
            <a:r>
              <a:rPr lang="en-US" altLang="zh-TW" dirty="0" smtClean="0"/>
              <a:t>Is Algorithm 1 faster than Algorithm 2?</a:t>
            </a:r>
          </a:p>
          <a:p>
            <a:pPr>
              <a:spcBef>
                <a:spcPct val="80000"/>
              </a:spcBef>
              <a:buFontTx/>
              <a:buChar char="•"/>
            </a:pPr>
            <a:r>
              <a:rPr lang="en-US" altLang="zh-TW" dirty="0" smtClean="0">
                <a:solidFill>
                  <a:srgbClr val="FF0000"/>
                </a:solidFill>
              </a:rPr>
              <a:t>For sufficiently large values of </a:t>
            </a:r>
            <a:r>
              <a:rPr lang="en-US" altLang="zh-TW" i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>
                <a:solidFill>
                  <a:srgbClr val="FF0000"/>
                </a:solidFill>
              </a:rPr>
              <a:t>, Algorithm 2 is faster than Algorithm 1.</a:t>
            </a:r>
          </a:p>
          <a:p>
            <a:pPr>
              <a:spcBef>
                <a:spcPct val="80000"/>
              </a:spcBef>
              <a:buFontTx/>
              <a:buChar char="•"/>
            </a:pPr>
            <a:r>
              <a:rPr lang="en-US" altLang="zh-TW" dirty="0" smtClean="0">
                <a:solidFill>
                  <a:srgbClr val="FF0000"/>
                </a:solidFill>
              </a:rPr>
              <a:t>For small values of </a:t>
            </a:r>
            <a:r>
              <a:rPr lang="en-US" altLang="zh-TW" i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>
                <a:solidFill>
                  <a:srgbClr val="FF0000"/>
                </a:solidFill>
              </a:rPr>
              <a:t>, both algorithms are very fast.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921625" cy="719137"/>
          </a:xfrm>
        </p:spPr>
        <p:txBody>
          <a:bodyPr/>
          <a:lstStyle/>
          <a:p>
            <a:pPr eaLnBrk="1" hangingPunct="1"/>
            <a:r>
              <a:rPr lang="en-US" altLang="zh-TW" sz="3600" smtClean="0">
                <a:ea typeface="標楷體" pitchFamily="65" charset="-120"/>
              </a:rPr>
              <a:t>Asymptotic Upper Bound</a:t>
            </a:r>
          </a:p>
        </p:txBody>
      </p:sp>
      <p:sp>
        <p:nvSpPr>
          <p:cNvPr id="717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640763" cy="4500562"/>
          </a:xfrm>
        </p:spPr>
        <p:txBody>
          <a:bodyPr rIns="36000"/>
          <a:lstStyle/>
          <a:p>
            <a:pPr marL="0" indent="0" eaLnBrk="1" hangingPunct="1">
              <a:tabLst>
                <a:tab pos="633413" algn="l"/>
                <a:tab pos="1168400" algn="l"/>
              </a:tabLst>
              <a:defRPr/>
            </a:pP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Let	</a:t>
            </a:r>
            <a:r>
              <a:rPr lang="en-US" altLang="zh-TW" sz="2400" b="1" i="1" dirty="0" smtClean="0">
                <a:ea typeface="標楷體" pitchFamily="65" charset="-120"/>
                <a:sym typeface="Symbol" pitchFamily="18" charset="2"/>
              </a:rPr>
              <a:t>R 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be the set of all real numbers,</a:t>
            </a:r>
          </a:p>
          <a:p>
            <a:pPr marL="0" indent="0" eaLnBrk="1" hangingPunct="1">
              <a:tabLst>
                <a:tab pos="633413" algn="l"/>
                <a:tab pos="1168400" algn="l"/>
              </a:tabLst>
              <a:defRPr/>
            </a:pP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	</a:t>
            </a:r>
            <a:r>
              <a:rPr lang="en-US" altLang="zh-TW" sz="2400" b="1" i="1" spc="100" dirty="0" smtClean="0">
                <a:ea typeface="標楷體" pitchFamily="65" charset="-120"/>
                <a:sym typeface="Symbol" pitchFamily="18" charset="2"/>
              </a:rPr>
              <a:t>R</a:t>
            </a:r>
            <a:r>
              <a:rPr lang="en-US" altLang="zh-TW" sz="2400" b="1" baseline="46000" dirty="0" smtClean="0"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 be the set of all positive real numbers,</a:t>
            </a:r>
          </a:p>
          <a:p>
            <a:pPr marL="0" indent="0" eaLnBrk="1" hangingPunct="1">
              <a:tabLst>
                <a:tab pos="633413" algn="l"/>
                <a:tab pos="1168400" algn="l"/>
              </a:tabLst>
              <a:defRPr/>
            </a:pPr>
            <a:r>
              <a:rPr lang="en-US" altLang="zh-TW" sz="2400" b="1" i="1" dirty="0" smtClean="0">
                <a:ea typeface="標楷體" pitchFamily="65" charset="-120"/>
                <a:sym typeface="Symbol" pitchFamily="18" charset="2"/>
              </a:rPr>
              <a:t>	</a:t>
            </a:r>
            <a:r>
              <a:rPr lang="en-US" altLang="zh-TW" sz="2400" b="1" i="1" spc="250" dirty="0" smtClean="0">
                <a:ea typeface="標楷體" pitchFamily="65" charset="-120"/>
                <a:sym typeface="Symbol" pitchFamily="18" charset="2"/>
              </a:rPr>
              <a:t>Z</a:t>
            </a:r>
            <a:r>
              <a:rPr lang="en-US" altLang="zh-TW" sz="2400" b="1" baseline="46000" dirty="0" smtClean="0"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 be the set of all positive integers, and</a:t>
            </a:r>
          </a:p>
          <a:p>
            <a:pPr marL="0" indent="0" eaLnBrk="1" hangingPunct="1">
              <a:tabLst>
                <a:tab pos="633413" algn="l"/>
                <a:tab pos="1168400" algn="l"/>
              </a:tabLst>
              <a:defRPr/>
            </a:pP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	</a:t>
            </a:r>
            <a:r>
              <a:rPr lang="en-US" altLang="zh-TW" sz="2400" i="1" dirty="0" smtClean="0">
                <a:ea typeface="標楷體" pitchFamily="65" charset="-120"/>
                <a:sym typeface="Symbol" pitchFamily="18" charset="2"/>
              </a:rPr>
              <a:t>g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2400" dirty="0" smtClean="0">
                <a:latin typeface="Symbol" pitchFamily="18" charset="2"/>
                <a:ea typeface="標楷體" pitchFamily="65" charset="-120"/>
                <a:sym typeface="Symbol" pitchFamily="18" charset="2"/>
              </a:rPr>
              <a:t>: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2400" b="1" i="1" spc="250" dirty="0" smtClean="0">
                <a:ea typeface="標楷體" pitchFamily="65" charset="-120"/>
                <a:sym typeface="Symbol" pitchFamily="18" charset="2"/>
              </a:rPr>
              <a:t>Z</a:t>
            </a:r>
            <a:r>
              <a:rPr lang="en-US" altLang="zh-TW" sz="2400" b="1" baseline="46000" dirty="0" smtClean="0"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  </a:t>
            </a:r>
            <a:r>
              <a:rPr lang="en-US" altLang="zh-TW" sz="2400" b="1" i="1" spc="100" dirty="0" smtClean="0">
                <a:ea typeface="標楷體" pitchFamily="65" charset="-120"/>
                <a:sym typeface="Symbol" pitchFamily="18" charset="2"/>
              </a:rPr>
              <a:t>R</a:t>
            </a:r>
            <a:r>
              <a:rPr lang="en-US" altLang="zh-TW" sz="2400" b="1" baseline="46000" dirty="0" smtClean="0"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sz="2400" dirty="0" smtClean="0">
                <a:ea typeface="標楷體" pitchFamily="65" charset="-120"/>
                <a:sym typeface="MT Extra" pitchFamily="18" charset="2"/>
              </a:rPr>
              <a:t> be a function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.</a:t>
            </a:r>
          </a:p>
          <a:p>
            <a:pPr marL="0" indent="0" eaLnBrk="1" hangingPunct="1">
              <a:tabLst>
                <a:tab pos="633413" algn="l"/>
                <a:tab pos="1168400" algn="l"/>
              </a:tabLst>
              <a:defRPr/>
            </a:pPr>
            <a:endParaRPr lang="en-US" altLang="zh-TW" sz="2400" dirty="0" smtClean="0">
              <a:ea typeface="標楷體" pitchFamily="65" charset="-120"/>
              <a:sym typeface="Symbol" pitchFamily="18" charset="2"/>
            </a:endParaRPr>
          </a:p>
          <a:p>
            <a:pPr marL="0" indent="0" eaLnBrk="1" hangingPunct="1">
              <a:tabLst>
                <a:tab pos="633413" algn="l"/>
                <a:tab pos="1168400" algn="l"/>
              </a:tabLst>
              <a:defRPr/>
            </a:pPr>
            <a:r>
              <a:rPr lang="en-US" altLang="zh-TW" sz="2400" i="1" dirty="0" smtClean="0">
                <a:ea typeface="標楷體" pitchFamily="65" charset="-120"/>
                <a:sym typeface="Symbol" pitchFamily="18" charset="2"/>
              </a:rPr>
              <a:t>O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(</a:t>
            </a:r>
            <a:r>
              <a:rPr lang="en-US" altLang="zh-TW" sz="2400" i="1" dirty="0" smtClean="0">
                <a:ea typeface="標楷體" pitchFamily="65" charset="-120"/>
                <a:sym typeface="Symbol" pitchFamily="18" charset="2"/>
              </a:rPr>
              <a:t>g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) </a:t>
            </a:r>
            <a:r>
              <a:rPr lang="en-US" altLang="zh-TW" sz="2400" dirty="0" smtClean="0">
                <a:latin typeface="Symbol" pitchFamily="18" charset="2"/>
                <a:ea typeface="標楷體" pitchFamily="65" charset="-120"/>
                <a:sym typeface="Symbol" pitchFamily="18" charset="2"/>
              </a:rPr>
              <a:t>=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2400" spc="300" dirty="0" smtClean="0">
                <a:ea typeface="標楷體" pitchFamily="65" charset="-120"/>
                <a:sym typeface="Symbol" pitchFamily="18" charset="2"/>
              </a:rPr>
              <a:t>{</a:t>
            </a:r>
            <a:r>
              <a:rPr lang="en-US" altLang="zh-TW" sz="2400" i="1" spc="100" dirty="0" smtClean="0">
                <a:ea typeface="標楷體" pitchFamily="65" charset="-120"/>
                <a:sym typeface="Symbol" pitchFamily="18" charset="2"/>
              </a:rPr>
              <a:t>f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2400" dirty="0" smtClean="0">
                <a:latin typeface="Symbol" pitchFamily="18" charset="2"/>
                <a:ea typeface="標楷體" pitchFamily="65" charset="-120"/>
                <a:sym typeface="Symbol" pitchFamily="18" charset="2"/>
              </a:rPr>
              <a:t>: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2400" b="1" i="1" spc="250" dirty="0" smtClean="0">
                <a:ea typeface="標楷體" pitchFamily="65" charset="-120"/>
                <a:sym typeface="Symbol" pitchFamily="18" charset="2"/>
              </a:rPr>
              <a:t>Z</a:t>
            </a:r>
            <a:r>
              <a:rPr lang="en-US" altLang="zh-TW" sz="2400" b="1" baseline="46000" dirty="0" smtClean="0"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  </a:t>
            </a:r>
            <a:r>
              <a:rPr lang="en-US" altLang="zh-TW" sz="2400" b="1" i="1" dirty="0" smtClean="0">
                <a:ea typeface="標楷體" pitchFamily="65" charset="-120"/>
                <a:sym typeface="Symbol" pitchFamily="18" charset="2"/>
              </a:rPr>
              <a:t>R</a:t>
            </a:r>
            <a:r>
              <a:rPr lang="en-US" altLang="zh-TW" sz="2400" dirty="0" smtClean="0">
                <a:ea typeface="標楷體" pitchFamily="65" charset="-120"/>
                <a:sym typeface="MT Extra" pitchFamily="18" charset="2"/>
              </a:rPr>
              <a:t> </a:t>
            </a:r>
            <a:r>
              <a:rPr lang="en-US" altLang="zh-TW" sz="2400" b="1" dirty="0" smtClean="0">
                <a:ea typeface="標楷體" pitchFamily="65" charset="-120"/>
                <a:sym typeface="Symbol" pitchFamily="18" charset="2"/>
              </a:rPr>
              <a:t>|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 </a:t>
            </a:r>
            <a:r>
              <a:rPr lang="en-US" altLang="zh-TW" sz="2400" i="1" dirty="0" smtClean="0">
                <a:ea typeface="標楷體" pitchFamily="65" charset="-120"/>
                <a:sym typeface="Symbol" pitchFamily="18" charset="2"/>
              </a:rPr>
              <a:t>c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  </a:t>
            </a:r>
            <a:r>
              <a:rPr lang="en-US" altLang="zh-TW" sz="2400" b="1" i="1" spc="100" dirty="0" smtClean="0">
                <a:ea typeface="標楷體" pitchFamily="65" charset="-120"/>
                <a:sym typeface="Symbol" pitchFamily="18" charset="2"/>
              </a:rPr>
              <a:t>R</a:t>
            </a:r>
            <a:r>
              <a:rPr lang="en-US" altLang="zh-TW" sz="2400" b="1" baseline="46000" dirty="0" smtClean="0"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, </a:t>
            </a:r>
            <a:r>
              <a:rPr lang="en-US" altLang="zh-TW" sz="2400" i="1" dirty="0" smtClean="0"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2400" baseline="-25000" dirty="0" smtClean="0">
                <a:ea typeface="標楷體" pitchFamily="65" charset="-120"/>
                <a:sym typeface="Symbol" pitchFamily="18" charset="2"/>
              </a:rPr>
              <a:t>0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  </a:t>
            </a:r>
            <a:r>
              <a:rPr lang="en-US" altLang="zh-TW" sz="2400" b="1" i="1" spc="250" dirty="0" smtClean="0">
                <a:ea typeface="標楷體" pitchFamily="65" charset="-120"/>
                <a:sym typeface="Symbol" pitchFamily="18" charset="2"/>
              </a:rPr>
              <a:t>Z</a:t>
            </a:r>
            <a:r>
              <a:rPr lang="en-US" altLang="zh-TW" sz="2400" b="1" baseline="46000" dirty="0" smtClean="0"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2400" dirty="0" err="1" smtClean="0">
                <a:ea typeface="標楷體" pitchFamily="65" charset="-120"/>
                <a:sym typeface="Symbol" pitchFamily="18" charset="2"/>
              </a:rPr>
              <a:t>s.t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. </a:t>
            </a:r>
            <a:r>
              <a:rPr lang="en-US" altLang="zh-TW" sz="2400" i="1" dirty="0" smtClean="0"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  </a:t>
            </a:r>
            <a:r>
              <a:rPr lang="en-US" altLang="zh-TW" sz="2400" i="1" dirty="0" smtClean="0"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2400" baseline="-25000" dirty="0" smtClean="0">
                <a:ea typeface="標楷體" pitchFamily="65" charset="-120"/>
                <a:sym typeface="Symbol" pitchFamily="18" charset="2"/>
              </a:rPr>
              <a:t>0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, 0  </a:t>
            </a:r>
            <a:r>
              <a:rPr lang="en-US" altLang="zh-TW" sz="2400" i="1" spc="300" dirty="0" smtClean="0">
                <a:ea typeface="標楷體" pitchFamily="65" charset="-120"/>
                <a:sym typeface="Symbol" pitchFamily="18" charset="2"/>
              </a:rPr>
              <a:t>f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(</a:t>
            </a:r>
            <a:r>
              <a:rPr lang="en-US" altLang="zh-TW" sz="2400" i="1" dirty="0" smtClean="0"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)  </a:t>
            </a:r>
            <a:r>
              <a:rPr lang="en-US" altLang="zh-TW" sz="2400" i="1" dirty="0" smtClean="0">
                <a:ea typeface="標楷體" pitchFamily="65" charset="-120"/>
                <a:sym typeface="Symbol" pitchFamily="18" charset="2"/>
              </a:rPr>
              <a:t>cg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(</a:t>
            </a:r>
            <a:r>
              <a:rPr lang="en-US" altLang="zh-TW" sz="2400" i="1" dirty="0" smtClean="0"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)}.</a:t>
            </a:r>
          </a:p>
          <a:p>
            <a:pPr marL="0" indent="0" eaLnBrk="1" hangingPunct="1">
              <a:tabLst>
                <a:tab pos="633413" algn="l"/>
                <a:tab pos="1168400" algn="l"/>
              </a:tabLst>
              <a:defRPr/>
            </a:pPr>
            <a:endParaRPr lang="en-US" altLang="zh-TW" sz="2400" dirty="0" smtClean="0">
              <a:ea typeface="標楷體" pitchFamily="65" charset="-120"/>
              <a:sym typeface="Symbol" pitchFamily="18" charset="2"/>
            </a:endParaRPr>
          </a:p>
          <a:p>
            <a:pPr marL="0" indent="0" eaLnBrk="1" hangingPunct="1">
              <a:tabLst>
                <a:tab pos="633413" algn="l"/>
                <a:tab pos="1168400" algn="l"/>
              </a:tabLst>
              <a:defRPr/>
            </a:pP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We write </a:t>
            </a:r>
            <a:r>
              <a:rPr lang="en-US" altLang="zh-TW" sz="2400" i="1" spc="300" dirty="0" smtClean="0">
                <a:ea typeface="標楷體" pitchFamily="65" charset="-120"/>
                <a:sym typeface="Symbol" pitchFamily="18" charset="2"/>
              </a:rPr>
              <a:t>f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2400" dirty="0" smtClean="0">
                <a:latin typeface="Symbol" pitchFamily="18" charset="2"/>
                <a:ea typeface="標楷體" pitchFamily="65" charset="-120"/>
                <a:sym typeface="Symbol" pitchFamily="18" charset="2"/>
              </a:rPr>
              <a:t>=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2400" i="1" dirty="0" smtClean="0">
                <a:ea typeface="標楷體" pitchFamily="65" charset="-120"/>
                <a:sym typeface="Symbol" pitchFamily="18" charset="2"/>
              </a:rPr>
              <a:t>O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(</a:t>
            </a:r>
            <a:r>
              <a:rPr lang="en-US" altLang="zh-TW" sz="2400" i="1" dirty="0" smtClean="0">
                <a:ea typeface="標楷體" pitchFamily="65" charset="-120"/>
                <a:sym typeface="Symbol" pitchFamily="18" charset="2"/>
              </a:rPr>
              <a:t>g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) to indicate that </a:t>
            </a:r>
            <a:r>
              <a:rPr lang="en-US" altLang="zh-TW" sz="2400" i="1" spc="300" dirty="0" smtClean="0">
                <a:ea typeface="標楷體" pitchFamily="65" charset="-120"/>
                <a:sym typeface="Symbol" pitchFamily="18" charset="2"/>
              </a:rPr>
              <a:t>f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 is a member of the set </a:t>
            </a:r>
            <a:r>
              <a:rPr lang="en-US" altLang="zh-TW" sz="2400" i="1" dirty="0" smtClean="0">
                <a:ea typeface="標楷體" pitchFamily="65" charset="-120"/>
                <a:sym typeface="Symbol" pitchFamily="18" charset="2"/>
              </a:rPr>
              <a:t>O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(</a:t>
            </a:r>
            <a:r>
              <a:rPr lang="en-US" altLang="zh-TW" sz="2400" i="1" dirty="0" smtClean="0">
                <a:ea typeface="標楷體" pitchFamily="65" charset="-120"/>
                <a:sym typeface="Symbol" pitchFamily="18" charset="2"/>
              </a:rPr>
              <a:t>g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). Therefore,</a:t>
            </a:r>
          </a:p>
          <a:p>
            <a:pPr marL="0" indent="0" eaLnBrk="1" hangingPunct="1">
              <a:tabLst>
                <a:tab pos="633413" algn="l"/>
                <a:tab pos="1168400" algn="l"/>
              </a:tabLst>
              <a:defRPr/>
            </a:pPr>
            <a:r>
              <a:rPr lang="en-US" altLang="zh-TW" sz="2400" i="1" spc="3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f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2400" dirty="0" smtClean="0">
                <a:solidFill>
                  <a:srgbClr val="0000FF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=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2400" i="1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O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(</a:t>
            </a:r>
            <a:r>
              <a:rPr lang="en-US" altLang="zh-TW" sz="2400" i="1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g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) if and only if </a:t>
            </a:r>
            <a:r>
              <a:rPr lang="en-US" altLang="zh-TW" sz="2400" i="1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c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  </a:t>
            </a:r>
            <a:r>
              <a:rPr lang="en-US" altLang="zh-TW" sz="2400" b="1" i="1" spc="1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R</a:t>
            </a:r>
            <a:r>
              <a:rPr lang="en-US" altLang="zh-TW" sz="2400" b="1" baseline="46000" dirty="0" smtClean="0">
                <a:solidFill>
                  <a:srgbClr val="0000FF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, </a:t>
            </a:r>
            <a:r>
              <a:rPr lang="en-US" altLang="zh-TW" sz="2400" i="1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2400" baseline="-250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0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  </a:t>
            </a:r>
            <a:r>
              <a:rPr lang="en-US" altLang="zh-TW" sz="2400" b="1" i="1" spc="25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Z</a:t>
            </a:r>
            <a:r>
              <a:rPr lang="en-US" altLang="zh-TW" sz="2400" b="1" baseline="46000" dirty="0" smtClean="0">
                <a:solidFill>
                  <a:srgbClr val="0000FF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2400" dirty="0" err="1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s.t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. </a:t>
            </a:r>
            <a:r>
              <a:rPr lang="en-US" altLang="zh-TW" sz="2400" i="1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  </a:t>
            </a:r>
            <a:r>
              <a:rPr lang="en-US" altLang="zh-TW" sz="2400" i="1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2400" baseline="-250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0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, 0  </a:t>
            </a:r>
            <a:r>
              <a:rPr lang="en-US" altLang="zh-TW" sz="2400" i="1" spc="3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f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(</a:t>
            </a:r>
            <a:r>
              <a:rPr lang="en-US" altLang="zh-TW" sz="2400" i="1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)  </a:t>
            </a:r>
            <a:r>
              <a:rPr lang="en-US" altLang="zh-TW" sz="2400" i="1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cg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(</a:t>
            </a:r>
            <a:r>
              <a:rPr lang="en-US" altLang="zh-TW" sz="2400" i="1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8"/>
          <p:cNvSpPr>
            <a:spLocks/>
          </p:cNvSpPr>
          <p:nvPr/>
        </p:nvSpPr>
        <p:spPr bwMode="auto">
          <a:xfrm>
            <a:off x="1690688" y="1268413"/>
            <a:ext cx="3602037" cy="3600450"/>
          </a:xfrm>
          <a:custGeom>
            <a:avLst/>
            <a:gdLst>
              <a:gd name="T0" fmla="*/ 2147483647 w 2269"/>
              <a:gd name="T1" fmla="*/ 2147483647 h 2268"/>
              <a:gd name="T2" fmla="*/ 2147483647 w 2269"/>
              <a:gd name="T3" fmla="*/ 2147483647 h 2268"/>
              <a:gd name="T4" fmla="*/ 2147483647 w 2269"/>
              <a:gd name="T5" fmla="*/ 2147483647 h 2268"/>
              <a:gd name="T6" fmla="*/ 2147483647 w 2269"/>
              <a:gd name="T7" fmla="*/ 0 h 2268"/>
              <a:gd name="T8" fmla="*/ 0 60000 65536"/>
              <a:gd name="T9" fmla="*/ 0 60000 65536"/>
              <a:gd name="T10" fmla="*/ 0 60000 65536"/>
              <a:gd name="T11" fmla="*/ 0 60000 65536"/>
              <a:gd name="T12" fmla="*/ 0 w 2269"/>
              <a:gd name="T13" fmla="*/ 0 h 2268"/>
              <a:gd name="T14" fmla="*/ 2269 w 2269"/>
              <a:gd name="T15" fmla="*/ 2268 h 22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9" h="2268">
                <a:moveTo>
                  <a:pt x="1" y="2268"/>
                </a:moveTo>
                <a:cubicBezTo>
                  <a:pt x="0" y="2022"/>
                  <a:pt x="0" y="1776"/>
                  <a:pt x="227" y="1587"/>
                </a:cubicBezTo>
                <a:cubicBezTo>
                  <a:pt x="454" y="1398"/>
                  <a:pt x="1021" y="1399"/>
                  <a:pt x="1361" y="1134"/>
                </a:cubicBezTo>
                <a:cubicBezTo>
                  <a:pt x="1701" y="869"/>
                  <a:pt x="1985" y="434"/>
                  <a:pt x="2269" y="0"/>
                </a:cubicBezTo>
              </a:path>
            </a:pathLst>
          </a:cu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8195" name="Line 9"/>
          <p:cNvSpPr>
            <a:spLocks noChangeShapeType="1"/>
          </p:cNvSpPr>
          <p:nvPr/>
        </p:nvSpPr>
        <p:spPr bwMode="auto">
          <a:xfrm>
            <a:off x="1692275" y="547688"/>
            <a:ext cx="0" cy="504031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triangle" w="lg" len="lg"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8196" name="Line 10"/>
          <p:cNvSpPr>
            <a:spLocks noChangeShapeType="1"/>
          </p:cNvSpPr>
          <p:nvPr/>
        </p:nvSpPr>
        <p:spPr bwMode="auto">
          <a:xfrm>
            <a:off x="971550" y="4868863"/>
            <a:ext cx="5761038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lg" len="lg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8197" name="Line 11"/>
          <p:cNvSpPr>
            <a:spLocks noChangeShapeType="1"/>
          </p:cNvSpPr>
          <p:nvPr/>
        </p:nvSpPr>
        <p:spPr bwMode="auto">
          <a:xfrm flipV="1">
            <a:off x="3851275" y="547688"/>
            <a:ext cx="0" cy="4321175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5291138" y="728663"/>
            <a:ext cx="1041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>
                <a:latin typeface="Times New Roman" pitchFamily="18" charset="0"/>
              </a:rPr>
              <a:t>cg</a:t>
            </a:r>
            <a:r>
              <a:rPr lang="en-US" altLang="zh-TW" sz="3200">
                <a:latin typeface="Times New Roman" pitchFamily="18" charset="0"/>
              </a:rPr>
              <a:t>(</a:t>
            </a:r>
            <a:r>
              <a:rPr lang="en-US" altLang="zh-TW" sz="3200" i="1">
                <a:latin typeface="Times New Roman" pitchFamily="18" charset="0"/>
              </a:rPr>
              <a:t>n</a:t>
            </a:r>
            <a:r>
              <a:rPr lang="en-US" altLang="zh-TW" sz="3200">
                <a:latin typeface="Times New Roman" pitchFamily="18" charset="0"/>
              </a:rPr>
              <a:t>)</a:t>
            </a:r>
          </a:p>
        </p:txBody>
      </p:sp>
      <p:sp>
        <p:nvSpPr>
          <p:cNvPr id="8199" name="Text Box 14"/>
          <p:cNvSpPr txBox="1">
            <a:spLocks noChangeArrowheads="1"/>
          </p:cNvSpPr>
          <p:nvPr/>
        </p:nvSpPr>
        <p:spPr bwMode="auto">
          <a:xfrm>
            <a:off x="5291138" y="1628775"/>
            <a:ext cx="7953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>
                <a:latin typeface="Times New Roman" pitchFamily="18" charset="0"/>
              </a:rPr>
              <a:t>f</a:t>
            </a:r>
            <a:r>
              <a:rPr lang="en-US" altLang="zh-TW" sz="800">
                <a:latin typeface="Times New Roman" pitchFamily="18" charset="0"/>
              </a:rPr>
              <a:t> </a:t>
            </a:r>
            <a:r>
              <a:rPr lang="en-US" altLang="zh-TW" sz="3200">
                <a:latin typeface="Times New Roman" pitchFamily="18" charset="0"/>
              </a:rPr>
              <a:t>(</a:t>
            </a:r>
            <a:r>
              <a:rPr lang="en-US" altLang="zh-TW" sz="3200" i="1">
                <a:latin typeface="Times New Roman" pitchFamily="18" charset="0"/>
              </a:rPr>
              <a:t>n</a:t>
            </a:r>
            <a:r>
              <a:rPr lang="en-US" altLang="zh-TW" sz="3200">
                <a:latin typeface="Times New Roman" pitchFamily="18" charset="0"/>
              </a:rPr>
              <a:t>)</a:t>
            </a:r>
          </a:p>
        </p:txBody>
      </p:sp>
      <p:sp>
        <p:nvSpPr>
          <p:cNvPr id="8200" name="Text Box 15"/>
          <p:cNvSpPr txBox="1">
            <a:spLocks noChangeArrowheads="1"/>
          </p:cNvSpPr>
          <p:nvPr/>
        </p:nvSpPr>
        <p:spPr bwMode="auto">
          <a:xfrm>
            <a:off x="3590925" y="4868863"/>
            <a:ext cx="520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>
                <a:latin typeface="Times New Roman" pitchFamily="18" charset="0"/>
              </a:rPr>
              <a:t>n</a:t>
            </a:r>
            <a:r>
              <a:rPr lang="en-US" altLang="zh-TW" sz="3200" baseline="-25000">
                <a:latin typeface="Times New Roman" pitchFamily="18" charset="0"/>
              </a:rPr>
              <a:t>0</a:t>
            </a:r>
          </a:p>
        </p:txBody>
      </p:sp>
      <p:sp>
        <p:nvSpPr>
          <p:cNvPr id="8201" name="Text Box 16"/>
          <p:cNvSpPr txBox="1">
            <a:spLocks noChangeArrowheads="1"/>
          </p:cNvSpPr>
          <p:nvPr/>
        </p:nvSpPr>
        <p:spPr bwMode="auto">
          <a:xfrm>
            <a:off x="6788150" y="4511675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>
                <a:latin typeface="Times New Roman" pitchFamily="18" charset="0"/>
              </a:rPr>
              <a:t>n</a:t>
            </a:r>
            <a:endParaRPr lang="en-US" altLang="zh-TW" sz="3200">
              <a:latin typeface="Times New Roman" pitchFamily="18" charset="0"/>
            </a:endParaRPr>
          </a:p>
        </p:txBody>
      </p:sp>
      <p:sp>
        <p:nvSpPr>
          <p:cNvPr id="8202" name="Text Box 17"/>
          <p:cNvSpPr txBox="1">
            <a:spLocks noChangeArrowheads="1"/>
          </p:cNvSpPr>
          <p:nvPr/>
        </p:nvSpPr>
        <p:spPr bwMode="auto">
          <a:xfrm>
            <a:off x="6551613" y="3068638"/>
            <a:ext cx="18192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4000" i="1">
                <a:latin typeface="Times New Roman" pitchFamily="18" charset="0"/>
              </a:rPr>
              <a:t>f</a:t>
            </a:r>
            <a:r>
              <a:rPr lang="en-US" altLang="zh-TW" sz="4000">
                <a:latin typeface="Times New Roman" pitchFamily="18" charset="0"/>
              </a:rPr>
              <a:t> </a:t>
            </a:r>
            <a:r>
              <a:rPr lang="en-US" altLang="zh-TW" sz="4000">
                <a:latin typeface="Symbol" pitchFamily="18" charset="2"/>
              </a:rPr>
              <a:t>=</a:t>
            </a:r>
            <a:r>
              <a:rPr lang="en-US" altLang="zh-TW" sz="4000">
                <a:latin typeface="Times New Roman" pitchFamily="18" charset="0"/>
              </a:rPr>
              <a:t> </a:t>
            </a:r>
            <a:r>
              <a:rPr lang="en-US" altLang="zh-TW" sz="4000" i="1">
                <a:latin typeface="Times New Roman" pitchFamily="18" charset="0"/>
              </a:rPr>
              <a:t>O</a:t>
            </a:r>
            <a:r>
              <a:rPr lang="en-US" altLang="zh-TW" sz="4000">
                <a:latin typeface="Times New Roman" pitchFamily="18" charset="0"/>
              </a:rPr>
              <a:t>(</a:t>
            </a:r>
            <a:r>
              <a:rPr lang="en-US" altLang="zh-TW" sz="4000" i="1">
                <a:latin typeface="Times New Roman" pitchFamily="18" charset="0"/>
              </a:rPr>
              <a:t>g</a:t>
            </a:r>
            <a:r>
              <a:rPr lang="en-US" altLang="zh-TW" sz="4000">
                <a:latin typeface="Times New Roman" pitchFamily="18" charset="0"/>
              </a:rPr>
              <a:t>)</a:t>
            </a:r>
          </a:p>
        </p:txBody>
      </p:sp>
      <p:sp>
        <p:nvSpPr>
          <p:cNvPr id="8203" name="Freeform 18"/>
          <p:cNvSpPr>
            <a:spLocks/>
          </p:cNvSpPr>
          <p:nvPr/>
        </p:nvSpPr>
        <p:spPr bwMode="auto">
          <a:xfrm>
            <a:off x="1692275" y="2168525"/>
            <a:ext cx="3600450" cy="2011363"/>
          </a:xfrm>
          <a:custGeom>
            <a:avLst/>
            <a:gdLst>
              <a:gd name="T0" fmla="*/ 0 w 2268"/>
              <a:gd name="T1" fmla="*/ 2147483647 h 1267"/>
              <a:gd name="T2" fmla="*/ 2147483647 w 2268"/>
              <a:gd name="T3" fmla="*/ 2147483647 h 1267"/>
              <a:gd name="T4" fmla="*/ 2147483647 w 2268"/>
              <a:gd name="T5" fmla="*/ 2147483647 h 1267"/>
              <a:gd name="T6" fmla="*/ 2147483647 w 2268"/>
              <a:gd name="T7" fmla="*/ 2147483647 h 1267"/>
              <a:gd name="T8" fmla="*/ 2147483647 w 2268"/>
              <a:gd name="T9" fmla="*/ 0 h 12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68"/>
              <a:gd name="T16" fmla="*/ 0 h 1267"/>
              <a:gd name="T17" fmla="*/ 2268 w 2268"/>
              <a:gd name="T18" fmla="*/ 1267 h 12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68" h="1267">
                <a:moveTo>
                  <a:pt x="0" y="794"/>
                </a:moveTo>
                <a:cubicBezTo>
                  <a:pt x="132" y="586"/>
                  <a:pt x="264" y="378"/>
                  <a:pt x="453" y="454"/>
                </a:cubicBezTo>
                <a:cubicBezTo>
                  <a:pt x="642" y="530"/>
                  <a:pt x="888" y="1267"/>
                  <a:pt x="1134" y="1248"/>
                </a:cubicBezTo>
                <a:cubicBezTo>
                  <a:pt x="1380" y="1229"/>
                  <a:pt x="1738" y="548"/>
                  <a:pt x="1927" y="340"/>
                </a:cubicBezTo>
                <a:cubicBezTo>
                  <a:pt x="2116" y="132"/>
                  <a:pt x="2211" y="57"/>
                  <a:pt x="2268" y="0"/>
                </a:cubicBezTo>
              </a:path>
            </a:pathLst>
          </a:cu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8204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1871663" y="5768975"/>
            <a:ext cx="6840537" cy="719138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標楷體" pitchFamily="65" charset="-120"/>
                <a:sym typeface="Symbol" pitchFamily="18" charset="2"/>
              </a:rPr>
              <a:t></a:t>
            </a:r>
            <a:r>
              <a:rPr lang="en-US" altLang="zh-TW" i="1" smtClean="0">
                <a:ea typeface="標楷體" pitchFamily="65" charset="-120"/>
                <a:sym typeface="Symbol" pitchFamily="18" charset="2"/>
              </a:rPr>
              <a:t>c</a:t>
            </a:r>
            <a:r>
              <a:rPr lang="en-US" altLang="zh-TW" smtClean="0">
                <a:ea typeface="標楷體" pitchFamily="65" charset="-120"/>
                <a:sym typeface="Symbol" pitchFamily="18" charset="2"/>
              </a:rPr>
              <a:t>  </a:t>
            </a:r>
            <a:r>
              <a:rPr lang="en-US" altLang="zh-TW" b="1" i="1" smtClean="0">
                <a:ea typeface="標楷體" pitchFamily="65" charset="-120"/>
                <a:sym typeface="Symbol" pitchFamily="18" charset="2"/>
              </a:rPr>
              <a:t>R</a:t>
            </a:r>
            <a:r>
              <a:rPr lang="en-US" altLang="zh-TW" sz="700" smtClean="0"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b="1" baseline="46000" smtClean="0"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smtClean="0">
                <a:ea typeface="標楷體" pitchFamily="65" charset="-120"/>
                <a:sym typeface="Symbol" pitchFamily="18" charset="2"/>
              </a:rPr>
              <a:t>, </a:t>
            </a:r>
            <a:r>
              <a:rPr lang="en-US" altLang="zh-TW" i="1" smtClean="0"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baseline="-25000" smtClean="0">
                <a:ea typeface="標楷體" pitchFamily="65" charset="-120"/>
                <a:sym typeface="Symbol" pitchFamily="18" charset="2"/>
              </a:rPr>
              <a:t>0</a:t>
            </a:r>
            <a:r>
              <a:rPr lang="en-US" altLang="zh-TW" smtClean="0">
                <a:ea typeface="標楷體" pitchFamily="65" charset="-120"/>
                <a:sym typeface="Symbol" pitchFamily="18" charset="2"/>
              </a:rPr>
              <a:t>  </a:t>
            </a:r>
            <a:r>
              <a:rPr lang="en-US" altLang="zh-TW" b="1" i="1" smtClean="0">
                <a:ea typeface="標楷體" pitchFamily="65" charset="-120"/>
                <a:sym typeface="Symbol" pitchFamily="18" charset="2"/>
              </a:rPr>
              <a:t>Z</a:t>
            </a:r>
            <a:r>
              <a:rPr lang="en-US" altLang="zh-TW" sz="1400" smtClean="0"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b="1" baseline="46000" smtClean="0"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smtClean="0">
                <a:ea typeface="標楷體" pitchFamily="65" charset="-120"/>
                <a:sym typeface="Symbol" pitchFamily="18" charset="2"/>
              </a:rPr>
              <a:t> s.t. </a:t>
            </a:r>
            <a:r>
              <a:rPr lang="en-US" altLang="zh-TW" i="1" smtClean="0"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mtClean="0">
                <a:ea typeface="標楷體" pitchFamily="65" charset="-120"/>
                <a:sym typeface="Symbol" pitchFamily="18" charset="2"/>
              </a:rPr>
              <a:t>  </a:t>
            </a:r>
            <a:r>
              <a:rPr lang="en-US" altLang="zh-TW" i="1" smtClean="0"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baseline="-25000" smtClean="0">
                <a:ea typeface="標楷體" pitchFamily="65" charset="-120"/>
                <a:sym typeface="Symbol" pitchFamily="18" charset="2"/>
              </a:rPr>
              <a:t>0</a:t>
            </a:r>
            <a:r>
              <a:rPr lang="en-US" altLang="zh-TW" smtClean="0">
                <a:ea typeface="標楷體" pitchFamily="65" charset="-120"/>
                <a:sym typeface="Symbol" pitchFamily="18" charset="2"/>
              </a:rPr>
              <a:t>, 0  </a:t>
            </a:r>
            <a:r>
              <a:rPr lang="en-US" altLang="zh-TW" i="1" smtClean="0">
                <a:ea typeface="標楷體" pitchFamily="65" charset="-120"/>
                <a:sym typeface="Symbol" pitchFamily="18" charset="2"/>
              </a:rPr>
              <a:t>f</a:t>
            </a:r>
            <a:r>
              <a:rPr lang="en-US" altLang="zh-TW" sz="1400" i="1" smtClean="0"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mtClean="0">
                <a:ea typeface="標楷體" pitchFamily="65" charset="-120"/>
                <a:sym typeface="Symbol" pitchFamily="18" charset="2"/>
              </a:rPr>
              <a:t>(</a:t>
            </a:r>
            <a:r>
              <a:rPr lang="en-US" altLang="zh-TW" i="1" smtClean="0"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mtClean="0">
                <a:ea typeface="標楷體" pitchFamily="65" charset="-120"/>
                <a:sym typeface="Symbol" pitchFamily="18" charset="2"/>
              </a:rPr>
              <a:t>)  </a:t>
            </a:r>
            <a:r>
              <a:rPr lang="en-US" altLang="zh-TW" i="1" smtClean="0">
                <a:ea typeface="標楷體" pitchFamily="65" charset="-120"/>
                <a:sym typeface="Symbol" pitchFamily="18" charset="2"/>
              </a:rPr>
              <a:t>cg</a:t>
            </a:r>
            <a:r>
              <a:rPr lang="en-US" altLang="zh-TW" smtClean="0">
                <a:ea typeface="標楷體" pitchFamily="65" charset="-120"/>
                <a:sym typeface="Symbol" pitchFamily="18" charset="2"/>
              </a:rPr>
              <a:t>(</a:t>
            </a:r>
            <a:r>
              <a:rPr lang="en-US" altLang="zh-TW" i="1" smtClean="0"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mtClean="0">
                <a:ea typeface="標楷體" pitchFamily="65" charset="-120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Asymptotic Notation (O)</a:t>
            </a:r>
            <a:endParaRPr lang="zh-TW" altLang="en-US" smtClean="0"/>
          </a:p>
        </p:txBody>
      </p:sp>
      <p:sp>
        <p:nvSpPr>
          <p:cNvPr id="45059" name="內容版面配置區 4"/>
          <p:cNvSpPr>
            <a:spLocks noGrp="1"/>
          </p:cNvSpPr>
          <p:nvPr>
            <p:ph idx="1"/>
          </p:nvPr>
        </p:nvSpPr>
        <p:spPr>
          <a:xfrm>
            <a:off x="250825" y="1268413"/>
            <a:ext cx="8640763" cy="5040312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TW" b="1" dirty="0" smtClean="0"/>
              <a:t>Definition</a:t>
            </a:r>
            <a:r>
              <a:rPr lang="en-US" altLang="zh-TW" dirty="0" smtClean="0"/>
              <a:t>: [Big “oh’’] </a:t>
            </a:r>
            <a:r>
              <a:rPr lang="en-US" altLang="zh-TW" i="1" spc="200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O(</a:t>
            </a:r>
            <a:r>
              <a:rPr lang="en-US" altLang="zh-TW" i="1" spc="100" dirty="0" smtClean="0"/>
              <a:t>g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)) (read as “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 of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is big oh of </a:t>
            </a:r>
            <a:r>
              <a:rPr lang="en-US" altLang="zh-TW" i="1" dirty="0" smtClean="0"/>
              <a:t>g</a:t>
            </a:r>
            <a:r>
              <a:rPr lang="en-US" altLang="zh-TW" dirty="0" smtClean="0"/>
              <a:t> of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”) </a:t>
            </a:r>
            <a:r>
              <a:rPr lang="en-US" altLang="zh-TW" dirty="0" err="1" smtClean="0"/>
              <a:t>iff</a:t>
            </a:r>
            <a:r>
              <a:rPr lang="en-US" altLang="zh-TW" dirty="0" smtClean="0"/>
              <a:t> there exist </a:t>
            </a:r>
            <a:r>
              <a:rPr kumimoji="1" lang="en-US" altLang="zh-TW" i="1" kern="0" dirty="0" smtClean="0">
                <a:solidFill>
                  <a:srgbClr val="000000"/>
                </a:solidFill>
                <a:latin typeface="Times New Roman"/>
                <a:ea typeface="標楷體" pitchFamily="65" charset="-120"/>
                <a:cs typeface="+mn-cs"/>
                <a:sym typeface="Symbol" pitchFamily="18" charset="2"/>
              </a:rPr>
              <a:t>c</a:t>
            </a:r>
            <a:r>
              <a:rPr kumimoji="1" lang="en-US" altLang="zh-TW" kern="0" dirty="0" smtClean="0">
                <a:solidFill>
                  <a:srgbClr val="000000"/>
                </a:solidFill>
                <a:latin typeface="Times New Roman"/>
                <a:ea typeface="標楷體" pitchFamily="65" charset="-120"/>
                <a:cs typeface="+mn-cs"/>
                <a:sym typeface="Symbol" pitchFamily="18" charset="2"/>
              </a:rPr>
              <a:t> </a:t>
            </a:r>
            <a:r>
              <a:rPr kumimoji="1" lang="en-US" altLang="zh-TW" kern="0" dirty="0">
                <a:solidFill>
                  <a:srgbClr val="000000"/>
                </a:solidFill>
                <a:latin typeface="Times New Roman"/>
                <a:ea typeface="標楷體" pitchFamily="65" charset="-120"/>
                <a:cs typeface="+mn-cs"/>
                <a:sym typeface="Symbol" pitchFamily="18" charset="2"/>
              </a:rPr>
              <a:t> </a:t>
            </a:r>
            <a:r>
              <a:rPr kumimoji="1" lang="en-US" altLang="zh-TW" b="1" i="1" kern="0" spc="100" dirty="0" smtClean="0">
                <a:solidFill>
                  <a:srgbClr val="000000"/>
                </a:solidFill>
                <a:latin typeface="Times New Roman"/>
                <a:ea typeface="標楷體" pitchFamily="65" charset="-120"/>
                <a:cs typeface="+mn-cs"/>
                <a:sym typeface="Symbol" pitchFamily="18" charset="2"/>
              </a:rPr>
              <a:t>R</a:t>
            </a:r>
            <a:r>
              <a:rPr kumimoji="1" lang="en-US" altLang="zh-TW" b="1" kern="0" baseline="46000" dirty="0" smtClean="0">
                <a:solidFill>
                  <a:srgbClr val="000000"/>
                </a:solidFill>
                <a:latin typeface="Symbol" pitchFamily="18" charset="2"/>
                <a:ea typeface="標楷體" pitchFamily="65" charset="-120"/>
                <a:cs typeface="+mn-cs"/>
                <a:sym typeface="Symbol" pitchFamily="18" charset="2"/>
              </a:rPr>
              <a:t>+</a:t>
            </a:r>
            <a:r>
              <a:rPr lang="en-US" altLang="zh-TW" dirty="0" smtClean="0"/>
              <a:t> and </a:t>
            </a:r>
            <a:r>
              <a:rPr lang="en-US" altLang="zh-TW" i="1" dirty="0" smtClean="0"/>
              <a:t>n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 </a:t>
            </a:r>
            <a:r>
              <a:rPr kumimoji="1" lang="en-US" altLang="zh-TW" kern="0" dirty="0">
                <a:solidFill>
                  <a:srgbClr val="000000"/>
                </a:solidFill>
                <a:latin typeface="Times New Roman"/>
                <a:ea typeface="標楷體" pitchFamily="65" charset="-120"/>
                <a:cs typeface="+mn-cs"/>
                <a:sym typeface="Symbol" pitchFamily="18" charset="2"/>
              </a:rPr>
              <a:t> </a:t>
            </a:r>
            <a:r>
              <a:rPr kumimoji="1" lang="en-US" altLang="zh-TW" b="1" i="1" kern="0" spc="250" dirty="0">
                <a:solidFill>
                  <a:srgbClr val="000000"/>
                </a:solidFill>
                <a:latin typeface="Times New Roman"/>
                <a:ea typeface="標楷體" pitchFamily="65" charset="-120"/>
                <a:cs typeface="+mn-cs"/>
                <a:sym typeface="Symbol" pitchFamily="18" charset="2"/>
              </a:rPr>
              <a:t>Z</a:t>
            </a:r>
            <a:r>
              <a:rPr kumimoji="1" lang="en-US" altLang="zh-TW" b="1" kern="0" baseline="46000" dirty="0">
                <a:solidFill>
                  <a:srgbClr val="000000"/>
                </a:solidFill>
                <a:latin typeface="Symbol" pitchFamily="18" charset="2"/>
                <a:ea typeface="標楷體" pitchFamily="65" charset="-120"/>
                <a:cs typeface="+mn-cs"/>
                <a:sym typeface="Symbol" pitchFamily="18" charset="2"/>
              </a:rPr>
              <a:t>+</a:t>
            </a:r>
            <a:r>
              <a:rPr lang="en-US" altLang="zh-TW" dirty="0" smtClean="0"/>
              <a:t> such that </a:t>
            </a:r>
            <a:r>
              <a:rPr lang="en-US" altLang="zh-TW" i="1" spc="200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</a:t>
            </a:r>
            <a:r>
              <a:rPr lang="en-US" altLang="zh-TW" dirty="0" smtClean="0">
                <a:sym typeface="Symbol" pitchFamily="18" charset="2"/>
              </a:rPr>
              <a:t> </a:t>
            </a:r>
            <a:r>
              <a:rPr lang="en-US" altLang="zh-TW" i="1" dirty="0" smtClean="0">
                <a:sym typeface="Symbol" pitchFamily="18" charset="2"/>
              </a:rPr>
              <a:t>c</a:t>
            </a:r>
            <a:r>
              <a:rPr lang="en-US" altLang="zh-TW" i="1" spc="100" dirty="0" smtClean="0">
                <a:sym typeface="Symbol" pitchFamily="18" charset="2"/>
              </a:rPr>
              <a:t>g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for all integer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0</a:t>
            </a:r>
            <a:r>
              <a:rPr lang="en-US" altLang="zh-TW" dirty="0" smtClean="0">
                <a:sym typeface="Symbol" pitchFamily="18" charset="2"/>
              </a:rPr>
              <a:t>.</a:t>
            </a:r>
            <a:endParaRPr lang="en-US" altLang="zh-TW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TW" dirty="0" smtClean="0"/>
              <a:t>Examples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r>
              <a:rPr lang="en-US" altLang="zh-TW" dirty="0" smtClean="0"/>
              <a:t>3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O(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	/* 3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 </a:t>
            </a:r>
            <a:r>
              <a:rPr lang="en-US" altLang="zh-TW" dirty="0" smtClean="0">
                <a:sym typeface="Symbol" pitchFamily="18" charset="2"/>
              </a:rPr>
              <a:t> 4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for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2 */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3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3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O(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	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/* 3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3  4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for 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 3 */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100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6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O(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	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/* 100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6  101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for 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 10 */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10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4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2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O(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)	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/* 10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baseline="30000" dirty="0" smtClean="0">
                <a:solidFill>
                  <a:schemeClr val="bg1"/>
                </a:solidFill>
                <a:sym typeface="Symbol" pitchFamily="18" charset="2"/>
              </a:rPr>
              <a:t>2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4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2  11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baseline="30000" dirty="0" smtClean="0">
                <a:solidFill>
                  <a:schemeClr val="bg1"/>
                </a:solidFill>
                <a:sym typeface="Symbol" pitchFamily="18" charset="2"/>
              </a:rPr>
              <a:t>2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for 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 5 */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  <a:tab pos="4487863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1000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100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6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O(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)	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/* 1000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baseline="30000" dirty="0" smtClean="0">
                <a:solidFill>
                  <a:schemeClr val="bg1"/>
                </a:solidFill>
                <a:sym typeface="Symbol" pitchFamily="18" charset="2"/>
              </a:rPr>
              <a:t>2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100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6  1001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baseline="30000" dirty="0" smtClean="0">
                <a:solidFill>
                  <a:schemeClr val="bg1"/>
                </a:solidFill>
                <a:sym typeface="Symbol" pitchFamily="18" charset="2"/>
              </a:rPr>
              <a:t>2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for 		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 100 */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Asymptotic Notation (O)</a:t>
            </a:r>
            <a:endParaRPr lang="zh-TW" altLang="en-US" smtClean="0"/>
          </a:p>
        </p:txBody>
      </p:sp>
      <p:sp>
        <p:nvSpPr>
          <p:cNvPr id="45059" name="內容版面配置區 4"/>
          <p:cNvSpPr>
            <a:spLocks noGrp="1"/>
          </p:cNvSpPr>
          <p:nvPr>
            <p:ph idx="1"/>
          </p:nvPr>
        </p:nvSpPr>
        <p:spPr>
          <a:xfrm>
            <a:off x="250825" y="1268413"/>
            <a:ext cx="8640763" cy="5040312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TW" b="1" dirty="0" smtClean="0"/>
              <a:t>Definition</a:t>
            </a:r>
            <a:r>
              <a:rPr lang="en-US" altLang="zh-TW" dirty="0" smtClean="0"/>
              <a:t>: [Big “oh’’] </a:t>
            </a:r>
            <a:r>
              <a:rPr lang="en-US" altLang="zh-TW" i="1" spc="200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O(</a:t>
            </a:r>
            <a:r>
              <a:rPr lang="en-US" altLang="zh-TW" i="1" spc="100" dirty="0" smtClean="0"/>
              <a:t>g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)) (read as “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 of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is big oh of </a:t>
            </a:r>
            <a:r>
              <a:rPr lang="en-US" altLang="zh-TW" i="1" dirty="0" smtClean="0"/>
              <a:t>g</a:t>
            </a:r>
            <a:r>
              <a:rPr lang="en-US" altLang="zh-TW" dirty="0" smtClean="0"/>
              <a:t> of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”) </a:t>
            </a:r>
            <a:r>
              <a:rPr lang="en-US" altLang="zh-TW" dirty="0" err="1" smtClean="0"/>
              <a:t>iff</a:t>
            </a:r>
            <a:r>
              <a:rPr lang="en-US" altLang="zh-TW" dirty="0" smtClean="0"/>
              <a:t> there </a:t>
            </a:r>
            <a:r>
              <a:rPr lang="en-US" altLang="zh-TW" dirty="0">
                <a:solidFill>
                  <a:prstClr val="black"/>
                </a:solidFill>
              </a:rPr>
              <a:t>exist </a:t>
            </a:r>
            <a:r>
              <a:rPr kumimoji="1" lang="en-US" altLang="zh-TW" i="1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c</a:t>
            </a:r>
            <a:r>
              <a:rPr kumimoji="1" lang="en-US" altLang="zh-TW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  </a:t>
            </a:r>
            <a:r>
              <a:rPr kumimoji="1" lang="en-US" altLang="zh-TW" b="1" i="1" kern="0" spc="10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R</a:t>
            </a:r>
            <a:r>
              <a:rPr kumimoji="1" lang="en-US" altLang="zh-TW" b="1" kern="0" baseline="46000" dirty="0">
                <a:solidFill>
                  <a:srgbClr val="000000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dirty="0">
                <a:solidFill>
                  <a:prstClr val="black"/>
                </a:solidFill>
              </a:rPr>
              <a:t> and </a:t>
            </a:r>
            <a:r>
              <a:rPr lang="en-US" altLang="zh-TW" i="1" dirty="0">
                <a:solidFill>
                  <a:prstClr val="black"/>
                </a:solidFill>
              </a:rPr>
              <a:t>n</a:t>
            </a:r>
            <a:r>
              <a:rPr lang="en-US" altLang="zh-TW" baseline="-25000" dirty="0">
                <a:solidFill>
                  <a:prstClr val="black"/>
                </a:solidFill>
              </a:rPr>
              <a:t>0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kumimoji="1" lang="en-US" altLang="zh-TW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 </a:t>
            </a:r>
            <a:r>
              <a:rPr kumimoji="1" lang="en-US" altLang="zh-TW" b="1" i="1" kern="0" spc="25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Z</a:t>
            </a:r>
            <a:r>
              <a:rPr kumimoji="1" lang="en-US" altLang="zh-TW" b="1" kern="0" baseline="46000" dirty="0">
                <a:solidFill>
                  <a:srgbClr val="000000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dirty="0">
                <a:solidFill>
                  <a:prstClr val="black"/>
                </a:solidFill>
              </a:rPr>
              <a:t> such that </a:t>
            </a:r>
            <a:r>
              <a:rPr lang="en-US" altLang="zh-TW" i="1" spc="200" dirty="0">
                <a:solidFill>
                  <a:prstClr val="black"/>
                </a:solidFill>
              </a:rPr>
              <a:t>f</a:t>
            </a:r>
            <a:r>
              <a:rPr lang="en-US" altLang="zh-TW" dirty="0">
                <a:solidFill>
                  <a:prstClr val="black"/>
                </a:solidFill>
              </a:rPr>
              <a:t>(</a:t>
            </a:r>
            <a:r>
              <a:rPr lang="en-US" altLang="zh-TW" i="1" dirty="0">
                <a:solidFill>
                  <a:prstClr val="black"/>
                </a:solidFill>
              </a:rPr>
              <a:t>n</a:t>
            </a:r>
            <a:r>
              <a:rPr lang="en-US" altLang="zh-TW" dirty="0">
                <a:solidFill>
                  <a:prstClr val="black"/>
                </a:solidFill>
              </a:rPr>
              <a:t>) </a:t>
            </a:r>
            <a:r>
              <a:rPr lang="en-US" altLang="zh-TW" dirty="0">
                <a:solidFill>
                  <a:prstClr val="black"/>
                </a:solidFill>
                <a:sym typeface="Symbol" pitchFamily="18" charset="2"/>
              </a:rPr>
              <a:t> </a:t>
            </a:r>
            <a:r>
              <a:rPr lang="en-US" altLang="zh-TW" i="1" dirty="0">
                <a:solidFill>
                  <a:prstClr val="black"/>
                </a:solidFill>
                <a:sym typeface="Symbol" pitchFamily="18" charset="2"/>
              </a:rPr>
              <a:t>c</a:t>
            </a:r>
            <a:r>
              <a:rPr lang="en-US" altLang="zh-TW" i="1" spc="100" dirty="0">
                <a:solidFill>
                  <a:prstClr val="black"/>
                </a:solidFill>
                <a:sym typeface="Symbol" pitchFamily="18" charset="2"/>
              </a:rPr>
              <a:t>g</a:t>
            </a:r>
            <a:r>
              <a:rPr lang="en-US" altLang="zh-TW" dirty="0">
                <a:solidFill>
                  <a:prstClr val="black"/>
                </a:solidFill>
                <a:sym typeface="Symbol" pitchFamily="18" charset="2"/>
              </a:rPr>
              <a:t>(</a:t>
            </a:r>
            <a:r>
              <a:rPr lang="en-US" altLang="zh-TW" i="1" dirty="0">
                <a:solidFill>
                  <a:prstClr val="black"/>
                </a:solidFill>
                <a:sym typeface="Symbol" pitchFamily="18" charset="2"/>
              </a:rPr>
              <a:t>n</a:t>
            </a:r>
            <a:r>
              <a:rPr lang="en-US" altLang="zh-TW" dirty="0">
                <a:solidFill>
                  <a:prstClr val="black"/>
                </a:solidFill>
                <a:sym typeface="Symbol" pitchFamily="18" charset="2"/>
              </a:rPr>
              <a:t>) for all integer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0</a:t>
            </a:r>
            <a:r>
              <a:rPr lang="en-US" altLang="zh-TW" dirty="0" smtClean="0">
                <a:sym typeface="Symbol" pitchFamily="18" charset="2"/>
              </a:rPr>
              <a:t>.</a:t>
            </a:r>
            <a:endParaRPr lang="en-US" altLang="zh-TW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TW" dirty="0" smtClean="0"/>
              <a:t>Examples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r>
              <a:rPr lang="en-US" altLang="zh-TW" dirty="0" smtClean="0"/>
              <a:t>3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O(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	/* 3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 </a:t>
            </a:r>
            <a:r>
              <a:rPr lang="en-US" altLang="zh-TW" dirty="0" smtClean="0">
                <a:sym typeface="Symbol" pitchFamily="18" charset="2"/>
              </a:rPr>
              <a:t> 4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for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2 */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3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3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O(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	/* 3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3  4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for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3 */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100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6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O(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	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/* 100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6  101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for 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 10 */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10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4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2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O(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)	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/* 10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baseline="30000" dirty="0" smtClean="0">
                <a:solidFill>
                  <a:schemeClr val="bg1"/>
                </a:solidFill>
                <a:sym typeface="Symbol" pitchFamily="18" charset="2"/>
              </a:rPr>
              <a:t>2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4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2  11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baseline="30000" dirty="0" smtClean="0">
                <a:solidFill>
                  <a:schemeClr val="bg1"/>
                </a:solidFill>
                <a:sym typeface="Symbol" pitchFamily="18" charset="2"/>
              </a:rPr>
              <a:t>2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for 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 5 */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  <a:tab pos="4487863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1000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100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6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O(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)	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/* 1000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baseline="30000" dirty="0" smtClean="0">
                <a:solidFill>
                  <a:schemeClr val="bg1"/>
                </a:solidFill>
                <a:sym typeface="Symbol" pitchFamily="18" charset="2"/>
              </a:rPr>
              <a:t>2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100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6  1001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baseline="30000" dirty="0" smtClean="0">
                <a:solidFill>
                  <a:schemeClr val="bg1"/>
                </a:solidFill>
                <a:sym typeface="Symbol" pitchFamily="18" charset="2"/>
              </a:rPr>
              <a:t>2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for 		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 100 */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標題 3"/>
          <p:cNvSpPr>
            <a:spLocks noGrp="1"/>
          </p:cNvSpPr>
          <p:nvPr>
            <p:ph type="ctrTitle"/>
          </p:nvPr>
        </p:nvSpPr>
        <p:spPr>
          <a:xfrm>
            <a:off x="684213" y="2133600"/>
            <a:ext cx="7775575" cy="1439863"/>
          </a:xfrm>
        </p:spPr>
        <p:txBody>
          <a:bodyPr/>
          <a:lstStyle/>
          <a:p>
            <a:r>
              <a:rPr lang="en-US" altLang="zh-TW" dirty="0" smtClean="0"/>
              <a:t>1.5 Time </a:t>
            </a:r>
            <a:r>
              <a:rPr lang="en-US" altLang="zh-TW" dirty="0"/>
              <a:t>Complexity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Asymptotic Notation (O)</a:t>
            </a:r>
            <a:endParaRPr lang="zh-TW" altLang="en-US" smtClean="0"/>
          </a:p>
        </p:txBody>
      </p:sp>
      <p:sp>
        <p:nvSpPr>
          <p:cNvPr id="45059" name="內容版面配置區 4"/>
          <p:cNvSpPr>
            <a:spLocks noGrp="1"/>
          </p:cNvSpPr>
          <p:nvPr>
            <p:ph idx="1"/>
          </p:nvPr>
        </p:nvSpPr>
        <p:spPr>
          <a:xfrm>
            <a:off x="250825" y="1268413"/>
            <a:ext cx="8640763" cy="5040312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TW" b="1" dirty="0" smtClean="0"/>
              <a:t>Definition</a:t>
            </a:r>
            <a:r>
              <a:rPr lang="en-US" altLang="zh-TW" dirty="0" smtClean="0"/>
              <a:t>: [Big “oh’’] </a:t>
            </a:r>
            <a:r>
              <a:rPr lang="en-US" altLang="zh-TW" i="1" spc="200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O(</a:t>
            </a:r>
            <a:r>
              <a:rPr lang="en-US" altLang="zh-TW" i="1" spc="100" dirty="0" smtClean="0"/>
              <a:t>g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)) (read as “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 of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is big oh of </a:t>
            </a:r>
            <a:r>
              <a:rPr lang="en-US" altLang="zh-TW" i="1" dirty="0" smtClean="0"/>
              <a:t>g</a:t>
            </a:r>
            <a:r>
              <a:rPr lang="en-US" altLang="zh-TW" dirty="0" smtClean="0"/>
              <a:t> of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”) </a:t>
            </a:r>
            <a:r>
              <a:rPr lang="en-US" altLang="zh-TW" dirty="0" err="1" smtClean="0"/>
              <a:t>iff</a:t>
            </a:r>
            <a:r>
              <a:rPr lang="en-US" altLang="zh-TW" dirty="0" smtClean="0"/>
              <a:t> there </a:t>
            </a:r>
            <a:r>
              <a:rPr lang="en-US" altLang="zh-TW" dirty="0"/>
              <a:t>exist </a:t>
            </a:r>
            <a:r>
              <a:rPr kumimoji="1" lang="en-US" altLang="zh-TW" i="1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c</a:t>
            </a:r>
            <a:r>
              <a:rPr kumimoji="1" lang="en-US" altLang="zh-TW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  </a:t>
            </a:r>
            <a:r>
              <a:rPr kumimoji="1" lang="en-US" altLang="zh-TW" b="1" i="1" kern="0" spc="10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R</a:t>
            </a:r>
            <a:r>
              <a:rPr kumimoji="1" lang="en-US" altLang="zh-TW" b="1" kern="0" baseline="46000" dirty="0">
                <a:solidFill>
                  <a:srgbClr val="000000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dirty="0"/>
              <a:t> and </a:t>
            </a:r>
            <a:r>
              <a:rPr lang="en-US" altLang="zh-TW" i="1" dirty="0"/>
              <a:t>n</a:t>
            </a:r>
            <a:r>
              <a:rPr lang="en-US" altLang="zh-TW" baseline="-25000" dirty="0"/>
              <a:t>0</a:t>
            </a:r>
            <a:r>
              <a:rPr lang="en-US" altLang="zh-TW" dirty="0"/>
              <a:t> </a:t>
            </a:r>
            <a:r>
              <a:rPr kumimoji="1" lang="en-US" altLang="zh-TW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 </a:t>
            </a:r>
            <a:r>
              <a:rPr kumimoji="1" lang="en-US" altLang="zh-TW" b="1" i="1" kern="0" spc="25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Z</a:t>
            </a:r>
            <a:r>
              <a:rPr kumimoji="1" lang="en-US" altLang="zh-TW" b="1" kern="0" baseline="46000" dirty="0">
                <a:solidFill>
                  <a:srgbClr val="000000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dirty="0"/>
              <a:t> such that </a:t>
            </a:r>
            <a:r>
              <a:rPr lang="en-US" altLang="zh-TW" i="1" spc="200" dirty="0"/>
              <a:t>f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dirty="0"/>
              <a:t>) </a:t>
            </a:r>
            <a:r>
              <a:rPr lang="en-US" altLang="zh-TW" dirty="0">
                <a:sym typeface="Symbol" pitchFamily="18" charset="2"/>
              </a:rPr>
              <a:t> </a:t>
            </a:r>
            <a:r>
              <a:rPr lang="en-US" altLang="zh-TW" i="1" dirty="0">
                <a:sym typeface="Symbol" pitchFamily="18" charset="2"/>
              </a:rPr>
              <a:t>c</a:t>
            </a:r>
            <a:r>
              <a:rPr lang="en-US" altLang="zh-TW" i="1" spc="100" dirty="0">
                <a:sym typeface="Symbol" pitchFamily="18" charset="2"/>
              </a:rPr>
              <a:t>g</a:t>
            </a:r>
            <a:r>
              <a:rPr lang="en-US" altLang="zh-TW" dirty="0">
                <a:sym typeface="Symbol" pitchFamily="18" charset="2"/>
              </a:rPr>
              <a:t>(</a:t>
            </a:r>
            <a:r>
              <a:rPr lang="en-US" altLang="zh-TW" i="1" dirty="0">
                <a:sym typeface="Symbol" pitchFamily="18" charset="2"/>
              </a:rPr>
              <a:t>n</a:t>
            </a:r>
            <a:r>
              <a:rPr lang="en-US" altLang="zh-TW" dirty="0">
                <a:sym typeface="Symbol" pitchFamily="18" charset="2"/>
              </a:rPr>
              <a:t>) for all integer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0</a:t>
            </a:r>
            <a:r>
              <a:rPr lang="en-US" altLang="zh-TW" dirty="0" smtClean="0">
                <a:sym typeface="Symbol" pitchFamily="18" charset="2"/>
              </a:rPr>
              <a:t>.</a:t>
            </a:r>
            <a:endParaRPr lang="en-US" altLang="zh-TW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TW" dirty="0" smtClean="0"/>
              <a:t>Examples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r>
              <a:rPr lang="en-US" altLang="zh-TW" dirty="0" smtClean="0"/>
              <a:t>3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O(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	/* 3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 </a:t>
            </a:r>
            <a:r>
              <a:rPr lang="en-US" altLang="zh-TW" dirty="0" smtClean="0">
                <a:sym typeface="Symbol" pitchFamily="18" charset="2"/>
              </a:rPr>
              <a:t> 4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for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2 */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3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3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O(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	/* 3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3  4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for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3 */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100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6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O(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	/* 100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6  101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for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10 */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10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4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2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O(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)	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/* 10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baseline="30000" dirty="0" smtClean="0">
                <a:solidFill>
                  <a:schemeClr val="bg1"/>
                </a:solidFill>
                <a:sym typeface="Symbol" pitchFamily="18" charset="2"/>
              </a:rPr>
              <a:t>2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4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2  11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baseline="30000" dirty="0" smtClean="0">
                <a:solidFill>
                  <a:schemeClr val="bg1"/>
                </a:solidFill>
                <a:sym typeface="Symbol" pitchFamily="18" charset="2"/>
              </a:rPr>
              <a:t>2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for 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 5 */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  <a:tab pos="4487863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1000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100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6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O(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)	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/* 1000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baseline="30000" dirty="0" smtClean="0">
                <a:solidFill>
                  <a:schemeClr val="bg1"/>
                </a:solidFill>
                <a:sym typeface="Symbol" pitchFamily="18" charset="2"/>
              </a:rPr>
              <a:t>2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100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6  1001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baseline="30000" dirty="0" smtClean="0">
                <a:solidFill>
                  <a:schemeClr val="bg1"/>
                </a:solidFill>
                <a:sym typeface="Symbol" pitchFamily="18" charset="2"/>
              </a:rPr>
              <a:t>2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for 		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 100 */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Asymptotic Notation (O)</a:t>
            </a:r>
            <a:endParaRPr lang="zh-TW" altLang="en-US" smtClean="0"/>
          </a:p>
        </p:txBody>
      </p:sp>
      <p:sp>
        <p:nvSpPr>
          <p:cNvPr id="45059" name="內容版面配置區 4"/>
          <p:cNvSpPr>
            <a:spLocks noGrp="1"/>
          </p:cNvSpPr>
          <p:nvPr>
            <p:ph idx="1"/>
          </p:nvPr>
        </p:nvSpPr>
        <p:spPr>
          <a:xfrm>
            <a:off x="250825" y="1268413"/>
            <a:ext cx="8640763" cy="5040312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TW" b="1" dirty="0" smtClean="0"/>
              <a:t>Definition</a:t>
            </a:r>
            <a:r>
              <a:rPr lang="en-US" altLang="zh-TW" dirty="0" smtClean="0"/>
              <a:t>: [Big “oh’’] </a:t>
            </a:r>
            <a:r>
              <a:rPr lang="en-US" altLang="zh-TW" i="1" spc="200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O(</a:t>
            </a:r>
            <a:r>
              <a:rPr lang="en-US" altLang="zh-TW" i="1" spc="100" dirty="0" smtClean="0"/>
              <a:t>g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)) (read as “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 of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is big oh of </a:t>
            </a:r>
            <a:r>
              <a:rPr lang="en-US" altLang="zh-TW" i="1" dirty="0" smtClean="0"/>
              <a:t>g</a:t>
            </a:r>
            <a:r>
              <a:rPr lang="en-US" altLang="zh-TW" dirty="0" smtClean="0"/>
              <a:t> of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”) </a:t>
            </a:r>
            <a:r>
              <a:rPr lang="en-US" altLang="zh-TW" dirty="0" err="1" smtClean="0"/>
              <a:t>iff</a:t>
            </a:r>
            <a:r>
              <a:rPr lang="en-US" altLang="zh-TW" dirty="0" smtClean="0"/>
              <a:t> there </a:t>
            </a:r>
            <a:r>
              <a:rPr lang="en-US" altLang="zh-TW" dirty="0"/>
              <a:t>exist </a:t>
            </a:r>
            <a:r>
              <a:rPr kumimoji="1" lang="en-US" altLang="zh-TW" i="1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c</a:t>
            </a:r>
            <a:r>
              <a:rPr kumimoji="1" lang="en-US" altLang="zh-TW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  </a:t>
            </a:r>
            <a:r>
              <a:rPr kumimoji="1" lang="en-US" altLang="zh-TW" b="1" i="1" kern="0" spc="10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R</a:t>
            </a:r>
            <a:r>
              <a:rPr kumimoji="1" lang="en-US" altLang="zh-TW" b="1" kern="0" baseline="46000" dirty="0">
                <a:solidFill>
                  <a:srgbClr val="000000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dirty="0"/>
              <a:t> and </a:t>
            </a:r>
            <a:r>
              <a:rPr lang="en-US" altLang="zh-TW" i="1" dirty="0"/>
              <a:t>n</a:t>
            </a:r>
            <a:r>
              <a:rPr lang="en-US" altLang="zh-TW" baseline="-25000" dirty="0"/>
              <a:t>0</a:t>
            </a:r>
            <a:r>
              <a:rPr lang="en-US" altLang="zh-TW" dirty="0"/>
              <a:t> </a:t>
            </a:r>
            <a:r>
              <a:rPr kumimoji="1" lang="en-US" altLang="zh-TW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 </a:t>
            </a:r>
            <a:r>
              <a:rPr kumimoji="1" lang="en-US" altLang="zh-TW" b="1" i="1" kern="0" spc="25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Z</a:t>
            </a:r>
            <a:r>
              <a:rPr kumimoji="1" lang="en-US" altLang="zh-TW" b="1" kern="0" baseline="46000" dirty="0">
                <a:solidFill>
                  <a:srgbClr val="000000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dirty="0"/>
              <a:t> such that </a:t>
            </a:r>
            <a:r>
              <a:rPr lang="en-US" altLang="zh-TW" i="1" spc="200" dirty="0"/>
              <a:t>f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dirty="0"/>
              <a:t>) </a:t>
            </a:r>
            <a:r>
              <a:rPr lang="en-US" altLang="zh-TW" dirty="0">
                <a:sym typeface="Symbol" pitchFamily="18" charset="2"/>
              </a:rPr>
              <a:t> </a:t>
            </a:r>
            <a:r>
              <a:rPr lang="en-US" altLang="zh-TW" i="1" dirty="0">
                <a:sym typeface="Symbol" pitchFamily="18" charset="2"/>
              </a:rPr>
              <a:t>c</a:t>
            </a:r>
            <a:r>
              <a:rPr lang="en-US" altLang="zh-TW" i="1" spc="100" dirty="0">
                <a:sym typeface="Symbol" pitchFamily="18" charset="2"/>
              </a:rPr>
              <a:t>g</a:t>
            </a:r>
            <a:r>
              <a:rPr lang="en-US" altLang="zh-TW" dirty="0">
                <a:sym typeface="Symbol" pitchFamily="18" charset="2"/>
              </a:rPr>
              <a:t>(</a:t>
            </a:r>
            <a:r>
              <a:rPr lang="en-US" altLang="zh-TW" i="1" dirty="0">
                <a:sym typeface="Symbol" pitchFamily="18" charset="2"/>
              </a:rPr>
              <a:t>n</a:t>
            </a:r>
            <a:r>
              <a:rPr lang="en-US" altLang="zh-TW" dirty="0">
                <a:sym typeface="Symbol" pitchFamily="18" charset="2"/>
              </a:rPr>
              <a:t>) for all integer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0</a:t>
            </a:r>
            <a:r>
              <a:rPr lang="en-US" altLang="zh-TW" dirty="0" smtClean="0">
                <a:sym typeface="Symbol" pitchFamily="18" charset="2"/>
              </a:rPr>
              <a:t>.</a:t>
            </a:r>
            <a:endParaRPr lang="en-US" altLang="zh-TW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TW" dirty="0" smtClean="0"/>
              <a:t>Examples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r>
              <a:rPr lang="en-US" altLang="zh-TW" dirty="0" smtClean="0"/>
              <a:t>3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O(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	/* 3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 </a:t>
            </a:r>
            <a:r>
              <a:rPr lang="en-US" altLang="zh-TW" dirty="0" smtClean="0">
                <a:sym typeface="Symbol" pitchFamily="18" charset="2"/>
              </a:rPr>
              <a:t> 4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for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2 */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3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3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O(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	/* 3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3  4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for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3 */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100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6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O(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	/* 100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6  101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for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10 */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10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4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2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O(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)	/* 10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4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2  11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for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5 */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  <a:tab pos="4487863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1000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100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6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O(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)	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/* 1000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baseline="30000" dirty="0" smtClean="0">
                <a:solidFill>
                  <a:schemeClr val="bg1"/>
                </a:solidFill>
                <a:sym typeface="Symbol" pitchFamily="18" charset="2"/>
              </a:rPr>
              <a:t>2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100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6  1001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baseline="30000" dirty="0" smtClean="0">
                <a:solidFill>
                  <a:schemeClr val="bg1"/>
                </a:solidFill>
                <a:sym typeface="Symbol" pitchFamily="18" charset="2"/>
              </a:rPr>
              <a:t>2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for 		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 100 */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Asymptotic Notation (O)</a:t>
            </a:r>
            <a:endParaRPr lang="zh-TW" altLang="en-US" smtClean="0"/>
          </a:p>
        </p:txBody>
      </p:sp>
      <p:sp>
        <p:nvSpPr>
          <p:cNvPr id="45059" name="內容版面配置區 4"/>
          <p:cNvSpPr>
            <a:spLocks noGrp="1"/>
          </p:cNvSpPr>
          <p:nvPr>
            <p:ph idx="1"/>
          </p:nvPr>
        </p:nvSpPr>
        <p:spPr>
          <a:xfrm>
            <a:off x="250825" y="1268413"/>
            <a:ext cx="8640763" cy="5040312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TW" b="1" dirty="0" smtClean="0"/>
              <a:t>Definition</a:t>
            </a:r>
            <a:r>
              <a:rPr lang="en-US" altLang="zh-TW" dirty="0" smtClean="0"/>
              <a:t>: [Big “oh’’] </a:t>
            </a:r>
            <a:r>
              <a:rPr lang="en-US" altLang="zh-TW" i="1" spc="200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O(</a:t>
            </a:r>
            <a:r>
              <a:rPr lang="en-US" altLang="zh-TW" i="1" spc="100" dirty="0" smtClean="0"/>
              <a:t>g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)) (read as “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 of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is big oh of </a:t>
            </a:r>
            <a:r>
              <a:rPr lang="en-US" altLang="zh-TW" i="1" dirty="0" smtClean="0"/>
              <a:t>g</a:t>
            </a:r>
            <a:r>
              <a:rPr lang="en-US" altLang="zh-TW" dirty="0" smtClean="0"/>
              <a:t> of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”) </a:t>
            </a:r>
            <a:r>
              <a:rPr lang="en-US" altLang="zh-TW" dirty="0" err="1" smtClean="0"/>
              <a:t>iff</a:t>
            </a:r>
            <a:r>
              <a:rPr lang="en-US" altLang="zh-TW" dirty="0" smtClean="0"/>
              <a:t> there </a:t>
            </a:r>
            <a:r>
              <a:rPr lang="en-US" altLang="zh-TW" dirty="0"/>
              <a:t>exist </a:t>
            </a:r>
            <a:r>
              <a:rPr kumimoji="1" lang="en-US" altLang="zh-TW" i="1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c</a:t>
            </a:r>
            <a:r>
              <a:rPr kumimoji="1" lang="en-US" altLang="zh-TW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  </a:t>
            </a:r>
            <a:r>
              <a:rPr kumimoji="1" lang="en-US" altLang="zh-TW" b="1" i="1" kern="0" spc="10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R</a:t>
            </a:r>
            <a:r>
              <a:rPr kumimoji="1" lang="en-US" altLang="zh-TW" b="1" kern="0" baseline="46000" dirty="0">
                <a:solidFill>
                  <a:srgbClr val="000000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dirty="0"/>
              <a:t> and </a:t>
            </a:r>
            <a:r>
              <a:rPr lang="en-US" altLang="zh-TW" i="1" dirty="0"/>
              <a:t>n</a:t>
            </a:r>
            <a:r>
              <a:rPr lang="en-US" altLang="zh-TW" baseline="-25000" dirty="0"/>
              <a:t>0</a:t>
            </a:r>
            <a:r>
              <a:rPr lang="en-US" altLang="zh-TW" dirty="0"/>
              <a:t> </a:t>
            </a:r>
            <a:r>
              <a:rPr kumimoji="1" lang="en-US" altLang="zh-TW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 </a:t>
            </a:r>
            <a:r>
              <a:rPr kumimoji="1" lang="en-US" altLang="zh-TW" b="1" i="1" kern="0" spc="25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Z</a:t>
            </a:r>
            <a:r>
              <a:rPr kumimoji="1" lang="en-US" altLang="zh-TW" b="1" kern="0" baseline="46000" dirty="0">
                <a:solidFill>
                  <a:srgbClr val="000000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dirty="0"/>
              <a:t> such that </a:t>
            </a:r>
            <a:r>
              <a:rPr lang="en-US" altLang="zh-TW" i="1" spc="200" dirty="0"/>
              <a:t>f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dirty="0"/>
              <a:t>) </a:t>
            </a:r>
            <a:r>
              <a:rPr lang="en-US" altLang="zh-TW" dirty="0">
                <a:sym typeface="Symbol" pitchFamily="18" charset="2"/>
              </a:rPr>
              <a:t> </a:t>
            </a:r>
            <a:r>
              <a:rPr lang="en-US" altLang="zh-TW" i="1" dirty="0">
                <a:sym typeface="Symbol" pitchFamily="18" charset="2"/>
              </a:rPr>
              <a:t>c</a:t>
            </a:r>
            <a:r>
              <a:rPr lang="en-US" altLang="zh-TW" i="1" spc="100" dirty="0">
                <a:sym typeface="Symbol" pitchFamily="18" charset="2"/>
              </a:rPr>
              <a:t>g</a:t>
            </a:r>
            <a:r>
              <a:rPr lang="en-US" altLang="zh-TW" dirty="0">
                <a:sym typeface="Symbol" pitchFamily="18" charset="2"/>
              </a:rPr>
              <a:t>(</a:t>
            </a:r>
            <a:r>
              <a:rPr lang="en-US" altLang="zh-TW" i="1" dirty="0">
                <a:sym typeface="Symbol" pitchFamily="18" charset="2"/>
              </a:rPr>
              <a:t>n</a:t>
            </a:r>
            <a:r>
              <a:rPr lang="en-US" altLang="zh-TW" dirty="0">
                <a:sym typeface="Symbol" pitchFamily="18" charset="2"/>
              </a:rPr>
              <a:t>) for all integer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0</a:t>
            </a:r>
            <a:r>
              <a:rPr lang="en-US" altLang="zh-TW" dirty="0" smtClean="0">
                <a:sym typeface="Symbol" pitchFamily="18" charset="2"/>
              </a:rPr>
              <a:t>.</a:t>
            </a:r>
            <a:endParaRPr lang="en-US" altLang="zh-TW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TW" dirty="0" smtClean="0"/>
              <a:t>Examples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r>
              <a:rPr lang="en-US" altLang="zh-TW" dirty="0" smtClean="0"/>
              <a:t>3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O(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	/* 3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 </a:t>
            </a:r>
            <a:r>
              <a:rPr lang="en-US" altLang="zh-TW" dirty="0" smtClean="0">
                <a:sym typeface="Symbol" pitchFamily="18" charset="2"/>
              </a:rPr>
              <a:t> 4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for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2 */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3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3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O(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	/* 3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3  4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for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3 */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100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6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O(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	/* 100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6  101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for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10 */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10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4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2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O(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)	/* 10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4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2  11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for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5 */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  <a:tab pos="4487863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1000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100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6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O(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)	/* 1000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100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6  1001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for 		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100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Asymptotic Notation (O)</a:t>
            </a:r>
            <a:endParaRPr lang="zh-TW" altLang="en-US" smtClean="0"/>
          </a:p>
        </p:txBody>
      </p:sp>
      <p:sp>
        <p:nvSpPr>
          <p:cNvPr id="45059" name="內容版面配置區 4"/>
          <p:cNvSpPr>
            <a:spLocks noGrp="1"/>
          </p:cNvSpPr>
          <p:nvPr>
            <p:ph idx="1"/>
          </p:nvPr>
        </p:nvSpPr>
        <p:spPr>
          <a:xfrm>
            <a:off x="250825" y="1268413"/>
            <a:ext cx="8640763" cy="5040312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TW" b="1" dirty="0" smtClean="0"/>
              <a:t>Definition</a:t>
            </a:r>
            <a:r>
              <a:rPr lang="en-US" altLang="zh-TW" dirty="0" smtClean="0"/>
              <a:t>: [Big “oh’’] </a:t>
            </a:r>
            <a:r>
              <a:rPr lang="en-US" altLang="zh-TW" i="1" spc="200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O(</a:t>
            </a:r>
            <a:r>
              <a:rPr lang="en-US" altLang="zh-TW" i="1" spc="100" dirty="0" smtClean="0"/>
              <a:t>g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)) (read as “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 of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is big oh of </a:t>
            </a:r>
            <a:r>
              <a:rPr lang="en-US" altLang="zh-TW" i="1" dirty="0" smtClean="0"/>
              <a:t>g</a:t>
            </a:r>
            <a:r>
              <a:rPr lang="en-US" altLang="zh-TW" dirty="0" smtClean="0"/>
              <a:t> of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”) </a:t>
            </a:r>
            <a:r>
              <a:rPr lang="en-US" altLang="zh-TW" dirty="0" err="1" smtClean="0"/>
              <a:t>iff</a:t>
            </a:r>
            <a:r>
              <a:rPr lang="en-US" altLang="zh-TW" dirty="0" smtClean="0"/>
              <a:t> there </a:t>
            </a:r>
            <a:r>
              <a:rPr lang="en-US" altLang="zh-TW" dirty="0"/>
              <a:t>exist </a:t>
            </a:r>
            <a:r>
              <a:rPr kumimoji="1" lang="en-US" altLang="zh-TW" i="1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c</a:t>
            </a:r>
            <a:r>
              <a:rPr kumimoji="1" lang="en-US" altLang="zh-TW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  </a:t>
            </a:r>
            <a:r>
              <a:rPr kumimoji="1" lang="en-US" altLang="zh-TW" b="1" i="1" kern="0" spc="10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R</a:t>
            </a:r>
            <a:r>
              <a:rPr kumimoji="1" lang="en-US" altLang="zh-TW" b="1" kern="0" baseline="46000" dirty="0">
                <a:solidFill>
                  <a:srgbClr val="000000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dirty="0"/>
              <a:t> and </a:t>
            </a:r>
            <a:r>
              <a:rPr lang="en-US" altLang="zh-TW" i="1" dirty="0"/>
              <a:t>n</a:t>
            </a:r>
            <a:r>
              <a:rPr lang="en-US" altLang="zh-TW" baseline="-25000" dirty="0"/>
              <a:t>0</a:t>
            </a:r>
            <a:r>
              <a:rPr lang="en-US" altLang="zh-TW" dirty="0"/>
              <a:t> </a:t>
            </a:r>
            <a:r>
              <a:rPr kumimoji="1" lang="en-US" altLang="zh-TW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 </a:t>
            </a:r>
            <a:r>
              <a:rPr kumimoji="1" lang="en-US" altLang="zh-TW" b="1" i="1" kern="0" spc="25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Z</a:t>
            </a:r>
            <a:r>
              <a:rPr kumimoji="1" lang="en-US" altLang="zh-TW" b="1" kern="0" baseline="46000" dirty="0">
                <a:solidFill>
                  <a:srgbClr val="000000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dirty="0"/>
              <a:t> such that </a:t>
            </a:r>
            <a:r>
              <a:rPr lang="en-US" altLang="zh-TW" i="1" spc="200" dirty="0"/>
              <a:t>f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dirty="0"/>
              <a:t>) </a:t>
            </a:r>
            <a:r>
              <a:rPr lang="en-US" altLang="zh-TW" dirty="0">
                <a:sym typeface="Symbol" pitchFamily="18" charset="2"/>
              </a:rPr>
              <a:t> </a:t>
            </a:r>
            <a:r>
              <a:rPr lang="en-US" altLang="zh-TW" i="1" dirty="0">
                <a:sym typeface="Symbol" pitchFamily="18" charset="2"/>
              </a:rPr>
              <a:t>c</a:t>
            </a:r>
            <a:r>
              <a:rPr lang="en-US" altLang="zh-TW" i="1" spc="100" dirty="0">
                <a:sym typeface="Symbol" pitchFamily="18" charset="2"/>
              </a:rPr>
              <a:t>g</a:t>
            </a:r>
            <a:r>
              <a:rPr lang="en-US" altLang="zh-TW" dirty="0">
                <a:sym typeface="Symbol" pitchFamily="18" charset="2"/>
              </a:rPr>
              <a:t>(</a:t>
            </a:r>
            <a:r>
              <a:rPr lang="en-US" altLang="zh-TW" i="1" dirty="0">
                <a:sym typeface="Symbol" pitchFamily="18" charset="2"/>
              </a:rPr>
              <a:t>n</a:t>
            </a:r>
            <a:r>
              <a:rPr lang="en-US" altLang="zh-TW" dirty="0">
                <a:sym typeface="Symbol" pitchFamily="18" charset="2"/>
              </a:rPr>
              <a:t>) for all integer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0</a:t>
            </a:r>
            <a:r>
              <a:rPr lang="en-US" altLang="zh-TW" dirty="0" smtClean="0">
                <a:sym typeface="Symbol" pitchFamily="18" charset="2"/>
              </a:rPr>
              <a:t>.</a:t>
            </a:r>
            <a:endParaRPr lang="en-US" altLang="zh-TW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TW" dirty="0" smtClean="0"/>
              <a:t>Examples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r>
              <a:rPr lang="en-US" altLang="zh-TW" dirty="0" smtClean="0"/>
              <a:t>3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O(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	/* 3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 </a:t>
            </a:r>
            <a:r>
              <a:rPr lang="en-US" altLang="zh-TW" dirty="0" smtClean="0">
                <a:sym typeface="Symbol" pitchFamily="18" charset="2"/>
              </a:rPr>
              <a:t> 5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for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1 */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3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3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O(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	/* 3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3  6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for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1 */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100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6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O(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	/* 100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6  106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for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1 */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10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4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2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O(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)	/* 10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4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2  16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for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1 */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  <a:tab pos="4487863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1000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100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6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O(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)	/* 1000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100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6  1100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for 		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1 */</a:t>
            </a:r>
          </a:p>
        </p:txBody>
      </p:sp>
    </p:spTree>
    <p:extLst>
      <p:ext uri="{BB962C8B-B14F-4D97-AF65-F5344CB8AC3E}">
        <p14:creationId xmlns:p14="http://schemas.microsoft.com/office/powerpoint/2010/main" val="202343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Asymptotic Notation (O)</a:t>
            </a:r>
            <a:endParaRPr lang="zh-TW" altLang="en-US" smtClean="0"/>
          </a:p>
        </p:txBody>
      </p:sp>
      <p:sp>
        <p:nvSpPr>
          <p:cNvPr id="45059" name="內容版面配置區 4"/>
          <p:cNvSpPr>
            <a:spLocks noGrp="1"/>
          </p:cNvSpPr>
          <p:nvPr>
            <p:ph idx="1"/>
          </p:nvPr>
        </p:nvSpPr>
        <p:spPr>
          <a:xfrm>
            <a:off x="250825" y="1268413"/>
            <a:ext cx="8640763" cy="5040312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TW" b="1" dirty="0" smtClean="0"/>
              <a:t>Definition</a:t>
            </a:r>
            <a:r>
              <a:rPr lang="en-US" altLang="zh-TW" dirty="0" smtClean="0"/>
              <a:t>: [Big “oh’’] </a:t>
            </a:r>
            <a:r>
              <a:rPr lang="en-US" altLang="zh-TW" i="1" spc="200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O(</a:t>
            </a:r>
            <a:r>
              <a:rPr lang="en-US" altLang="zh-TW" i="1" spc="100" dirty="0" smtClean="0"/>
              <a:t>g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)) (read as “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 of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is big oh of </a:t>
            </a:r>
            <a:r>
              <a:rPr lang="en-US" altLang="zh-TW" i="1" dirty="0" smtClean="0"/>
              <a:t>g</a:t>
            </a:r>
            <a:r>
              <a:rPr lang="en-US" altLang="zh-TW" dirty="0" smtClean="0"/>
              <a:t> of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”) </a:t>
            </a:r>
            <a:r>
              <a:rPr lang="en-US" altLang="zh-TW" dirty="0" err="1" smtClean="0"/>
              <a:t>iff</a:t>
            </a:r>
            <a:r>
              <a:rPr lang="en-US" altLang="zh-TW" dirty="0" smtClean="0"/>
              <a:t> there </a:t>
            </a:r>
            <a:r>
              <a:rPr lang="en-US" altLang="zh-TW" dirty="0"/>
              <a:t>exist </a:t>
            </a:r>
            <a:r>
              <a:rPr kumimoji="1" lang="en-US" altLang="zh-TW" i="1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c</a:t>
            </a:r>
            <a:r>
              <a:rPr kumimoji="1" lang="en-US" altLang="zh-TW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  </a:t>
            </a:r>
            <a:r>
              <a:rPr kumimoji="1" lang="en-US" altLang="zh-TW" b="1" i="1" kern="0" spc="10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R</a:t>
            </a:r>
            <a:r>
              <a:rPr kumimoji="1" lang="en-US" altLang="zh-TW" b="1" kern="0" baseline="46000" dirty="0">
                <a:solidFill>
                  <a:srgbClr val="000000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dirty="0"/>
              <a:t> and </a:t>
            </a:r>
            <a:r>
              <a:rPr lang="en-US" altLang="zh-TW" i="1" dirty="0"/>
              <a:t>n</a:t>
            </a:r>
            <a:r>
              <a:rPr lang="en-US" altLang="zh-TW" baseline="-25000" dirty="0"/>
              <a:t>0</a:t>
            </a:r>
            <a:r>
              <a:rPr lang="en-US" altLang="zh-TW" dirty="0"/>
              <a:t> </a:t>
            </a:r>
            <a:r>
              <a:rPr kumimoji="1" lang="en-US" altLang="zh-TW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 </a:t>
            </a:r>
            <a:r>
              <a:rPr kumimoji="1" lang="en-US" altLang="zh-TW" b="1" i="1" kern="0" spc="25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Z</a:t>
            </a:r>
            <a:r>
              <a:rPr kumimoji="1" lang="en-US" altLang="zh-TW" b="1" kern="0" baseline="46000" dirty="0">
                <a:solidFill>
                  <a:srgbClr val="000000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dirty="0"/>
              <a:t> such that </a:t>
            </a:r>
            <a:r>
              <a:rPr lang="en-US" altLang="zh-TW" i="1" spc="200" dirty="0"/>
              <a:t>f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dirty="0"/>
              <a:t>) </a:t>
            </a:r>
            <a:r>
              <a:rPr lang="en-US" altLang="zh-TW" dirty="0">
                <a:sym typeface="Symbol" pitchFamily="18" charset="2"/>
              </a:rPr>
              <a:t> </a:t>
            </a:r>
            <a:r>
              <a:rPr lang="en-US" altLang="zh-TW" i="1" dirty="0">
                <a:sym typeface="Symbol" pitchFamily="18" charset="2"/>
              </a:rPr>
              <a:t>c</a:t>
            </a:r>
            <a:r>
              <a:rPr lang="en-US" altLang="zh-TW" i="1" spc="100" dirty="0">
                <a:sym typeface="Symbol" pitchFamily="18" charset="2"/>
              </a:rPr>
              <a:t>g</a:t>
            </a:r>
            <a:r>
              <a:rPr lang="en-US" altLang="zh-TW" dirty="0">
                <a:sym typeface="Symbol" pitchFamily="18" charset="2"/>
              </a:rPr>
              <a:t>(</a:t>
            </a:r>
            <a:r>
              <a:rPr lang="en-US" altLang="zh-TW" i="1" dirty="0">
                <a:sym typeface="Symbol" pitchFamily="18" charset="2"/>
              </a:rPr>
              <a:t>n</a:t>
            </a:r>
            <a:r>
              <a:rPr lang="en-US" altLang="zh-TW" dirty="0">
                <a:sym typeface="Symbol" pitchFamily="18" charset="2"/>
              </a:rPr>
              <a:t>) for all integer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0</a:t>
            </a:r>
            <a:r>
              <a:rPr lang="en-US" altLang="zh-TW" dirty="0" smtClean="0">
                <a:sym typeface="Symbol" pitchFamily="18" charset="2"/>
              </a:rPr>
              <a:t>.</a:t>
            </a:r>
            <a:endParaRPr lang="en-US" altLang="zh-TW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TW" dirty="0" smtClean="0"/>
              <a:t>Examples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6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*</a:t>
            </a:r>
            <a:r>
              <a:rPr lang="en-US" altLang="zh-TW" dirty="0" smtClean="0">
                <a:sym typeface="Symbol" pitchFamily="18" charset="2"/>
              </a:rPr>
              <a:t>2</a:t>
            </a:r>
            <a:r>
              <a:rPr lang="en-US" altLang="zh-TW" i="1" baseline="40000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O(2</a:t>
            </a:r>
            <a:r>
              <a:rPr lang="en-US" altLang="zh-TW" i="1" baseline="40000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	/* 6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*</a:t>
            </a:r>
            <a:r>
              <a:rPr lang="en-US" altLang="zh-TW" dirty="0" smtClean="0">
                <a:sym typeface="Symbol" pitchFamily="18" charset="2"/>
              </a:rPr>
              <a:t>2</a:t>
            </a:r>
            <a:r>
              <a:rPr lang="en-US" altLang="zh-TW" i="1" baseline="40000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 7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*</a:t>
            </a:r>
            <a:r>
              <a:rPr lang="en-US" altLang="zh-TW" dirty="0" smtClean="0">
                <a:sym typeface="Symbol" pitchFamily="18" charset="2"/>
              </a:rPr>
              <a:t>2</a:t>
            </a:r>
            <a:r>
              <a:rPr lang="en-US" altLang="zh-TW" i="1" baseline="40000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for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4 */</a:t>
            </a:r>
            <a:endParaRPr lang="en-US" altLang="zh-TW" dirty="0" smtClean="0"/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3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3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O(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)	/* 3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3  3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for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2 */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10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4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2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O(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4</a:t>
            </a:r>
            <a:r>
              <a:rPr lang="en-US" altLang="zh-TW" dirty="0" smtClean="0">
                <a:sym typeface="Symbol" pitchFamily="18" charset="2"/>
              </a:rPr>
              <a:t>)	/* 10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4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2  10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4</a:t>
            </a:r>
            <a:r>
              <a:rPr lang="en-US" altLang="zh-TW" dirty="0" smtClean="0">
                <a:sym typeface="Symbol" pitchFamily="18" charset="2"/>
              </a:rPr>
              <a:t> for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2 */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r>
              <a:rPr lang="en-US" altLang="zh-TW" dirty="0" smtClean="0"/>
              <a:t>3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 </a:t>
            </a:r>
            <a:r>
              <a:rPr lang="en-US" altLang="zh-TW" dirty="0" smtClean="0">
                <a:sym typeface="Symbol"/>
              </a:rPr>
              <a:t></a:t>
            </a:r>
            <a:r>
              <a:rPr lang="en-US" altLang="zh-TW" dirty="0" smtClean="0"/>
              <a:t> O(1)</a:t>
            </a:r>
            <a:endParaRPr lang="en-US" altLang="zh-TW" dirty="0" smtClean="0">
              <a:sym typeface="Symbol" pitchFamily="18" charset="2"/>
            </a:endParaRP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10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4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2 </a:t>
            </a:r>
            <a:r>
              <a:rPr lang="en-US" altLang="zh-TW" dirty="0" smtClean="0">
                <a:sym typeface="Symbol"/>
              </a:rPr>
              <a:t></a:t>
            </a:r>
            <a:r>
              <a:rPr lang="en-US" altLang="zh-TW" dirty="0" smtClean="0">
                <a:sym typeface="Symbol" pitchFamily="18" charset="2"/>
              </a:rPr>
              <a:t> O(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Asymptotic Notation (O)</a:t>
            </a:r>
            <a:endParaRPr lang="zh-TW" altLang="en-US" smtClean="0"/>
          </a:p>
        </p:txBody>
      </p:sp>
      <p:sp>
        <p:nvSpPr>
          <p:cNvPr id="45059" name="內容版面配置區 4"/>
          <p:cNvSpPr>
            <a:spLocks noGrp="1"/>
          </p:cNvSpPr>
          <p:nvPr>
            <p:ph idx="1"/>
          </p:nvPr>
        </p:nvSpPr>
        <p:spPr>
          <a:xfrm>
            <a:off x="250825" y="1268413"/>
            <a:ext cx="8640763" cy="5040312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TW" b="1" dirty="0" smtClean="0"/>
              <a:t>Definition</a:t>
            </a:r>
            <a:r>
              <a:rPr lang="en-US" altLang="zh-TW" dirty="0" smtClean="0"/>
              <a:t>: [Big “oh’’] </a:t>
            </a:r>
            <a:r>
              <a:rPr lang="en-US" altLang="zh-TW" i="1" spc="200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O(</a:t>
            </a:r>
            <a:r>
              <a:rPr lang="en-US" altLang="zh-TW" i="1" spc="100" dirty="0" smtClean="0"/>
              <a:t>g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)) (read as “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 of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is big oh of </a:t>
            </a:r>
            <a:r>
              <a:rPr lang="en-US" altLang="zh-TW" i="1" dirty="0" smtClean="0"/>
              <a:t>g</a:t>
            </a:r>
            <a:r>
              <a:rPr lang="en-US" altLang="zh-TW" dirty="0" smtClean="0"/>
              <a:t> of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”) </a:t>
            </a:r>
            <a:r>
              <a:rPr lang="en-US" altLang="zh-TW" dirty="0" err="1" smtClean="0"/>
              <a:t>iff</a:t>
            </a:r>
            <a:r>
              <a:rPr lang="en-US" altLang="zh-TW" dirty="0" smtClean="0"/>
              <a:t> there </a:t>
            </a:r>
            <a:r>
              <a:rPr lang="en-US" altLang="zh-TW" dirty="0"/>
              <a:t>exist </a:t>
            </a:r>
            <a:r>
              <a:rPr kumimoji="1" lang="en-US" altLang="zh-TW" i="1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c</a:t>
            </a:r>
            <a:r>
              <a:rPr kumimoji="1" lang="en-US" altLang="zh-TW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  </a:t>
            </a:r>
            <a:r>
              <a:rPr kumimoji="1" lang="en-US" altLang="zh-TW" b="1" i="1" kern="0" spc="10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R</a:t>
            </a:r>
            <a:r>
              <a:rPr kumimoji="1" lang="en-US" altLang="zh-TW" b="1" kern="0" baseline="46000" dirty="0">
                <a:solidFill>
                  <a:srgbClr val="000000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dirty="0"/>
              <a:t> and </a:t>
            </a:r>
            <a:r>
              <a:rPr lang="en-US" altLang="zh-TW" i="1" dirty="0"/>
              <a:t>n</a:t>
            </a:r>
            <a:r>
              <a:rPr lang="en-US" altLang="zh-TW" baseline="-25000" dirty="0"/>
              <a:t>0</a:t>
            </a:r>
            <a:r>
              <a:rPr lang="en-US" altLang="zh-TW" dirty="0"/>
              <a:t> </a:t>
            </a:r>
            <a:r>
              <a:rPr kumimoji="1" lang="en-US" altLang="zh-TW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 </a:t>
            </a:r>
            <a:r>
              <a:rPr kumimoji="1" lang="en-US" altLang="zh-TW" b="1" i="1" kern="0" spc="25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Z</a:t>
            </a:r>
            <a:r>
              <a:rPr kumimoji="1" lang="en-US" altLang="zh-TW" b="1" kern="0" baseline="46000" dirty="0">
                <a:solidFill>
                  <a:srgbClr val="000000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dirty="0"/>
              <a:t> such that </a:t>
            </a:r>
            <a:r>
              <a:rPr lang="en-US" altLang="zh-TW" i="1" spc="200" dirty="0"/>
              <a:t>f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dirty="0"/>
              <a:t>) </a:t>
            </a:r>
            <a:r>
              <a:rPr lang="en-US" altLang="zh-TW" dirty="0">
                <a:sym typeface="Symbol" pitchFamily="18" charset="2"/>
              </a:rPr>
              <a:t> </a:t>
            </a:r>
            <a:r>
              <a:rPr lang="en-US" altLang="zh-TW" i="1" dirty="0">
                <a:sym typeface="Symbol" pitchFamily="18" charset="2"/>
              </a:rPr>
              <a:t>c</a:t>
            </a:r>
            <a:r>
              <a:rPr lang="en-US" altLang="zh-TW" i="1" spc="100" dirty="0">
                <a:sym typeface="Symbol" pitchFamily="18" charset="2"/>
              </a:rPr>
              <a:t>g</a:t>
            </a:r>
            <a:r>
              <a:rPr lang="en-US" altLang="zh-TW" dirty="0">
                <a:sym typeface="Symbol" pitchFamily="18" charset="2"/>
              </a:rPr>
              <a:t>(</a:t>
            </a:r>
            <a:r>
              <a:rPr lang="en-US" altLang="zh-TW" i="1" dirty="0">
                <a:sym typeface="Symbol" pitchFamily="18" charset="2"/>
              </a:rPr>
              <a:t>n</a:t>
            </a:r>
            <a:r>
              <a:rPr lang="en-US" altLang="zh-TW" dirty="0">
                <a:sym typeface="Symbol" pitchFamily="18" charset="2"/>
              </a:rPr>
              <a:t>) for all integer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0</a:t>
            </a:r>
            <a:r>
              <a:rPr lang="en-US" altLang="zh-TW" dirty="0" smtClean="0">
                <a:sym typeface="Symbol" pitchFamily="18" charset="2"/>
              </a:rPr>
              <a:t>.</a:t>
            </a:r>
            <a:endParaRPr lang="en-US" altLang="zh-TW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TW" dirty="0" smtClean="0"/>
              <a:t>Examples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6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*</a:t>
            </a:r>
            <a:r>
              <a:rPr lang="en-US" altLang="zh-TW" dirty="0" smtClean="0">
                <a:sym typeface="Symbol" pitchFamily="18" charset="2"/>
              </a:rPr>
              <a:t>2</a:t>
            </a:r>
            <a:r>
              <a:rPr lang="en-US" altLang="zh-TW" i="1" baseline="40000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O(2</a:t>
            </a:r>
            <a:r>
              <a:rPr lang="en-US" altLang="zh-TW" i="1" baseline="40000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	/* 6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*</a:t>
            </a:r>
            <a:r>
              <a:rPr lang="en-US" altLang="zh-TW" dirty="0" smtClean="0">
                <a:sym typeface="Symbol" pitchFamily="18" charset="2"/>
              </a:rPr>
              <a:t>2</a:t>
            </a:r>
            <a:r>
              <a:rPr lang="en-US" altLang="zh-TW" i="1" baseline="40000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 7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*</a:t>
            </a:r>
            <a:r>
              <a:rPr lang="en-US" altLang="zh-TW" dirty="0" smtClean="0">
                <a:sym typeface="Symbol" pitchFamily="18" charset="2"/>
              </a:rPr>
              <a:t>2</a:t>
            </a:r>
            <a:r>
              <a:rPr lang="en-US" altLang="zh-TW" i="1" baseline="40000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for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4 */</a:t>
            </a:r>
            <a:endParaRPr lang="en-US" altLang="zh-TW" dirty="0" smtClean="0"/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3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3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O(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)	/* 3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3  6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for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1 */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10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4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2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O(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4</a:t>
            </a:r>
            <a:r>
              <a:rPr lang="en-US" altLang="zh-TW" dirty="0" smtClean="0">
                <a:sym typeface="Symbol" pitchFamily="18" charset="2"/>
              </a:rPr>
              <a:t>)	/* 10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4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2  16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4</a:t>
            </a:r>
            <a:r>
              <a:rPr lang="en-US" altLang="zh-TW" dirty="0" smtClean="0">
                <a:sym typeface="Symbol" pitchFamily="18" charset="2"/>
              </a:rPr>
              <a:t> for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1 */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r>
              <a:rPr lang="en-US" altLang="zh-TW" dirty="0" smtClean="0"/>
              <a:t>3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 </a:t>
            </a:r>
            <a:r>
              <a:rPr lang="en-US" altLang="zh-TW" dirty="0" smtClean="0">
                <a:sym typeface="Symbol"/>
              </a:rPr>
              <a:t></a:t>
            </a:r>
            <a:r>
              <a:rPr lang="en-US" altLang="zh-TW" dirty="0" smtClean="0"/>
              <a:t> O(1)</a:t>
            </a:r>
            <a:endParaRPr lang="en-US" altLang="zh-TW" dirty="0" smtClean="0">
              <a:sym typeface="Symbol" pitchFamily="18" charset="2"/>
            </a:endParaRP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10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4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2 </a:t>
            </a:r>
            <a:r>
              <a:rPr lang="en-US" altLang="zh-TW" dirty="0" smtClean="0">
                <a:sym typeface="Symbol"/>
              </a:rPr>
              <a:t></a:t>
            </a:r>
            <a:r>
              <a:rPr lang="en-US" altLang="zh-TW" dirty="0" smtClean="0">
                <a:sym typeface="Symbol" pitchFamily="18" charset="2"/>
              </a:rPr>
              <a:t> O(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257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Asymptotic Notation (O)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826" y="1268413"/>
            <a:ext cx="8641714" cy="5040312"/>
          </a:xfrm>
        </p:spPr>
        <p:txBody>
          <a:bodyPr/>
          <a:lstStyle/>
          <a:p>
            <a:pPr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altLang="zh-TW" i="1" spc="200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O(</a:t>
            </a:r>
            <a:r>
              <a:rPr lang="en-US" altLang="zh-TW" i="1" spc="100" dirty="0" smtClean="0"/>
              <a:t>g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)) iff there </a:t>
            </a:r>
            <a:r>
              <a:rPr lang="en-US" altLang="zh-TW" dirty="0"/>
              <a:t>exist </a:t>
            </a:r>
            <a:r>
              <a:rPr kumimoji="1" lang="en-US" altLang="zh-TW" i="1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c</a:t>
            </a:r>
            <a:r>
              <a:rPr kumimoji="1" lang="en-US" altLang="zh-TW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  </a:t>
            </a:r>
            <a:r>
              <a:rPr kumimoji="1" lang="en-US" altLang="zh-TW" b="1" i="1" kern="0" spc="10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R</a:t>
            </a:r>
            <a:r>
              <a:rPr kumimoji="1" lang="en-US" altLang="zh-TW" b="1" kern="0" baseline="46000" dirty="0">
                <a:solidFill>
                  <a:srgbClr val="000000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dirty="0"/>
              <a:t> and </a:t>
            </a:r>
            <a:r>
              <a:rPr lang="en-US" altLang="zh-TW" i="1" dirty="0"/>
              <a:t>n</a:t>
            </a:r>
            <a:r>
              <a:rPr lang="en-US" altLang="zh-TW" baseline="-25000" dirty="0"/>
              <a:t>0</a:t>
            </a:r>
            <a:r>
              <a:rPr lang="en-US" altLang="zh-TW" dirty="0"/>
              <a:t> </a:t>
            </a:r>
            <a:r>
              <a:rPr kumimoji="1" lang="en-US" altLang="zh-TW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 </a:t>
            </a:r>
            <a:r>
              <a:rPr kumimoji="1" lang="en-US" altLang="zh-TW" b="1" i="1" kern="0" spc="25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Z</a:t>
            </a:r>
            <a:r>
              <a:rPr kumimoji="1" lang="en-US" altLang="zh-TW" b="1" kern="0" baseline="46000" dirty="0">
                <a:solidFill>
                  <a:srgbClr val="000000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dirty="0"/>
              <a:t> such </a:t>
            </a:r>
            <a:r>
              <a:rPr lang="en-US" altLang="zh-TW" dirty="0" smtClean="0"/>
              <a:t>that	 </a:t>
            </a:r>
            <a:r>
              <a:rPr lang="en-US" altLang="zh-TW" i="1" spc="200" dirty="0"/>
              <a:t>f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dirty="0"/>
              <a:t>) </a:t>
            </a:r>
            <a:r>
              <a:rPr lang="en-US" altLang="zh-TW" dirty="0">
                <a:sym typeface="Symbol" pitchFamily="18" charset="2"/>
              </a:rPr>
              <a:t> </a:t>
            </a:r>
            <a:r>
              <a:rPr lang="en-US" altLang="zh-TW" i="1" dirty="0">
                <a:sym typeface="Symbol" pitchFamily="18" charset="2"/>
              </a:rPr>
              <a:t>c</a:t>
            </a:r>
            <a:r>
              <a:rPr lang="en-US" altLang="zh-TW" i="1" spc="100" dirty="0">
                <a:sym typeface="Symbol" pitchFamily="18" charset="2"/>
              </a:rPr>
              <a:t>g</a:t>
            </a:r>
            <a:r>
              <a:rPr lang="en-US" altLang="zh-TW" dirty="0">
                <a:sym typeface="Symbol" pitchFamily="18" charset="2"/>
              </a:rPr>
              <a:t>(</a:t>
            </a:r>
            <a:r>
              <a:rPr lang="en-US" altLang="zh-TW" i="1" dirty="0">
                <a:sym typeface="Symbol" pitchFamily="18" charset="2"/>
              </a:rPr>
              <a:t>n</a:t>
            </a:r>
            <a:r>
              <a:rPr lang="en-US" altLang="zh-TW" dirty="0">
                <a:sym typeface="Symbol" pitchFamily="18" charset="2"/>
              </a:rPr>
              <a:t>) for all integer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0</a:t>
            </a:r>
            <a:r>
              <a:rPr lang="en-US" altLang="zh-TW" dirty="0" smtClean="0">
                <a:sym typeface="Symbol" pitchFamily="18" charset="2"/>
              </a:rPr>
              <a:t>.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altLang="zh-TW" i="1" spc="200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</a:t>
            </a:r>
            <a:r>
              <a:rPr lang="en-US" altLang="zh-TW" dirty="0" smtClean="0">
                <a:sym typeface="Symbol"/>
              </a:rPr>
              <a:t></a:t>
            </a:r>
            <a:r>
              <a:rPr lang="en-US" altLang="zh-TW" dirty="0" smtClean="0"/>
              <a:t> O(</a:t>
            </a:r>
            <a:r>
              <a:rPr lang="en-US" altLang="zh-TW" i="1" spc="100" dirty="0" smtClean="0"/>
              <a:t>g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)) iff for all </a:t>
            </a:r>
            <a:r>
              <a:rPr kumimoji="1" lang="en-US" altLang="zh-TW" i="1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c</a:t>
            </a:r>
            <a:r>
              <a:rPr kumimoji="1" lang="en-US" altLang="zh-TW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  </a:t>
            </a:r>
            <a:r>
              <a:rPr kumimoji="1" lang="en-US" altLang="zh-TW" b="1" i="1" kern="0" spc="10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R</a:t>
            </a:r>
            <a:r>
              <a:rPr kumimoji="1" lang="en-US" altLang="zh-TW" b="1" kern="0" baseline="46000" dirty="0">
                <a:solidFill>
                  <a:srgbClr val="000000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dirty="0"/>
              <a:t> and </a:t>
            </a:r>
            <a:r>
              <a:rPr lang="en-US" altLang="zh-TW" i="1" dirty="0"/>
              <a:t>n</a:t>
            </a:r>
            <a:r>
              <a:rPr lang="en-US" altLang="zh-TW" baseline="-25000" dirty="0"/>
              <a:t>0</a:t>
            </a:r>
            <a:r>
              <a:rPr lang="en-US" altLang="zh-TW" dirty="0"/>
              <a:t> </a:t>
            </a:r>
            <a:r>
              <a:rPr kumimoji="1" lang="en-US" altLang="zh-TW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 </a:t>
            </a:r>
            <a:r>
              <a:rPr kumimoji="1" lang="en-US" altLang="zh-TW" b="1" i="1" kern="0" spc="25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Z</a:t>
            </a:r>
            <a:r>
              <a:rPr kumimoji="1" lang="en-US" altLang="zh-TW" b="1" kern="0" baseline="46000" dirty="0" smtClean="0">
                <a:solidFill>
                  <a:srgbClr val="000000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dirty="0" smtClean="0"/>
              <a:t>,			 there exists an </a:t>
            </a:r>
            <a:r>
              <a:rPr lang="en-US" altLang="zh-TW" dirty="0">
                <a:sym typeface="Symbol" pitchFamily="18" charset="2"/>
              </a:rPr>
              <a:t>integer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0</a:t>
            </a:r>
            <a:r>
              <a:rPr lang="en-US" altLang="zh-TW" dirty="0" smtClean="0"/>
              <a:t> such that </a:t>
            </a:r>
            <a:r>
              <a:rPr lang="en-US" altLang="zh-TW" i="1" spc="200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</a:t>
            </a:r>
            <a:r>
              <a:rPr lang="en-US" altLang="zh-TW" dirty="0" smtClean="0">
                <a:latin typeface="Symbol" pitchFamily="18" charset="2"/>
              </a:rPr>
              <a:t>&gt;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c</a:t>
            </a:r>
            <a:r>
              <a:rPr lang="en-US" altLang="zh-TW" i="1" spc="100" dirty="0" smtClean="0">
                <a:sym typeface="Symbol" pitchFamily="18" charset="2"/>
              </a:rPr>
              <a:t>g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).</a:t>
            </a:r>
            <a:endParaRPr lang="en-US" altLang="zh-TW" dirty="0" smtClean="0"/>
          </a:p>
          <a:p>
            <a:pPr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altLang="zh-TW" dirty="0" smtClean="0"/>
              <a:t>For all </a:t>
            </a:r>
            <a:r>
              <a:rPr kumimoji="1" lang="en-US" altLang="zh-TW" i="1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c</a:t>
            </a:r>
            <a:r>
              <a:rPr kumimoji="1" lang="en-US" altLang="zh-TW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  </a:t>
            </a:r>
            <a:r>
              <a:rPr kumimoji="1" lang="en-US" altLang="zh-TW" b="1" i="1" kern="0" spc="10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R</a:t>
            </a:r>
            <a:r>
              <a:rPr kumimoji="1" lang="en-US" altLang="zh-TW" b="1" kern="0" baseline="46000" dirty="0">
                <a:solidFill>
                  <a:srgbClr val="000000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dirty="0"/>
              <a:t> and </a:t>
            </a:r>
            <a:r>
              <a:rPr lang="en-US" altLang="zh-TW" i="1" dirty="0"/>
              <a:t>n</a:t>
            </a:r>
            <a:r>
              <a:rPr lang="en-US" altLang="zh-TW" baseline="-25000" dirty="0"/>
              <a:t>0</a:t>
            </a:r>
            <a:r>
              <a:rPr lang="en-US" altLang="zh-TW" dirty="0"/>
              <a:t> </a:t>
            </a:r>
            <a:r>
              <a:rPr kumimoji="1" lang="en-US" altLang="zh-TW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 </a:t>
            </a:r>
            <a:r>
              <a:rPr kumimoji="1" lang="en-US" altLang="zh-TW" b="1" i="1" kern="0" spc="250" dirty="0" smtClean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Z</a:t>
            </a:r>
            <a:r>
              <a:rPr kumimoji="1" lang="en-US" altLang="zh-TW" b="1" kern="0" baseline="46000" dirty="0" smtClean="0">
                <a:solidFill>
                  <a:srgbClr val="000000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dirty="0" smtClean="0"/>
              <a:t>, let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max{</a:t>
            </a:r>
            <a:r>
              <a:rPr lang="en-US" altLang="zh-TW" sz="4000" b="1" baseline="-10000" dirty="0" smtClean="0">
                <a:solidFill>
                  <a:schemeClr val="bg1"/>
                </a:solidFill>
                <a:sym typeface="Symbol"/>
              </a:rPr>
              <a:t></a:t>
            </a:r>
            <a:r>
              <a:rPr lang="en-US" altLang="zh-TW" i="1" dirty="0">
                <a:solidFill>
                  <a:schemeClr val="bg1"/>
                </a:solidFill>
              </a:rPr>
              <a:t>c</a:t>
            </a:r>
            <a:r>
              <a:rPr lang="en-US" altLang="zh-TW" sz="4000" b="1" spc="300" baseline="-10000" dirty="0" smtClean="0">
                <a:solidFill>
                  <a:schemeClr val="bg1"/>
                </a:solidFill>
                <a:sym typeface="Symbol"/>
              </a:rPr>
              <a:t>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en-US" altLang="zh-TW" i="1" dirty="0" smtClean="0">
                <a:solidFill>
                  <a:schemeClr val="bg1"/>
                </a:solidFill>
              </a:rPr>
              <a:t>n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0</a:t>
            </a:r>
            <a:r>
              <a:rPr lang="en-US" altLang="zh-TW" dirty="0" smtClean="0">
                <a:solidFill>
                  <a:schemeClr val="bg1"/>
                </a:solidFill>
              </a:rPr>
              <a:t>}</a:t>
            </a:r>
            <a:r>
              <a:rPr lang="en-US" altLang="zh-TW" dirty="0" smtClean="0"/>
              <a:t>. 		       </a:t>
            </a:r>
            <a:r>
              <a:rPr lang="en-US" altLang="zh-TW" dirty="0" smtClean="0">
                <a:sym typeface="Symbol" pitchFamily="18" charset="2"/>
              </a:rPr>
              <a:t>Then </a:t>
            </a:r>
            <a:r>
              <a:rPr lang="en-US" altLang="zh-TW" dirty="0" smtClean="0"/>
              <a:t>3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 </a:t>
            </a:r>
            <a:r>
              <a:rPr lang="en-US" altLang="zh-TW" dirty="0" smtClean="0">
                <a:latin typeface="Symbol" pitchFamily="18" charset="2"/>
              </a:rPr>
              <a:t>&gt;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/>
              </a:rPr>
              <a:t> </a:t>
            </a:r>
            <a:r>
              <a:rPr lang="en-US" altLang="zh-TW" i="1" dirty="0" smtClean="0">
                <a:sym typeface="Symbol" pitchFamily="18" charset="2"/>
              </a:rPr>
              <a:t>c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spc="300" dirty="0" smtClean="0">
                <a:sym typeface="Symbol" pitchFamily="18" charset="2"/>
              </a:rPr>
              <a:t>c</a:t>
            </a:r>
            <a:r>
              <a:rPr lang="en-US" altLang="zh-TW" dirty="0" smtClean="0">
                <a:sym typeface="Symbol"/>
              </a:rPr>
              <a:t></a:t>
            </a:r>
            <a:r>
              <a:rPr lang="en-US" altLang="zh-TW" dirty="0" smtClean="0">
                <a:sym typeface="Symbol" pitchFamily="18" charset="2"/>
              </a:rPr>
              <a:t>1. Hence </a:t>
            </a:r>
            <a:r>
              <a:rPr lang="en-US" altLang="zh-TW" dirty="0" smtClean="0"/>
              <a:t>3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 </a:t>
            </a:r>
            <a:r>
              <a:rPr lang="en-US" altLang="zh-TW" dirty="0" smtClean="0">
                <a:sym typeface="Symbol"/>
              </a:rPr>
              <a:t></a:t>
            </a:r>
            <a:r>
              <a:rPr lang="en-US" altLang="zh-TW" dirty="0" smtClean="0"/>
              <a:t> O(1).</a:t>
            </a:r>
          </a:p>
          <a:p>
            <a:pPr marL="342900" lvl="1" indent="-342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altLang="zh-TW" dirty="0" smtClean="0"/>
              <a:t>For all </a:t>
            </a:r>
            <a:r>
              <a:rPr kumimoji="1" lang="en-US" altLang="zh-TW" i="1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c</a:t>
            </a:r>
            <a:r>
              <a:rPr kumimoji="1" lang="en-US" altLang="zh-TW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  </a:t>
            </a:r>
            <a:r>
              <a:rPr kumimoji="1" lang="en-US" altLang="zh-TW" b="1" i="1" kern="0" spc="10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R</a:t>
            </a:r>
            <a:r>
              <a:rPr kumimoji="1" lang="en-US" altLang="zh-TW" b="1" kern="0" baseline="46000" dirty="0">
                <a:solidFill>
                  <a:srgbClr val="000000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dirty="0"/>
              <a:t> and </a:t>
            </a:r>
            <a:r>
              <a:rPr lang="en-US" altLang="zh-TW" i="1" dirty="0"/>
              <a:t>n</a:t>
            </a:r>
            <a:r>
              <a:rPr lang="en-US" altLang="zh-TW" baseline="-25000" dirty="0"/>
              <a:t>0</a:t>
            </a:r>
            <a:r>
              <a:rPr lang="en-US" altLang="zh-TW" dirty="0"/>
              <a:t> </a:t>
            </a:r>
            <a:r>
              <a:rPr kumimoji="1" lang="en-US" altLang="zh-TW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 </a:t>
            </a:r>
            <a:r>
              <a:rPr kumimoji="1" lang="en-US" altLang="zh-TW" b="1" i="1" kern="0" spc="250" dirty="0" smtClean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Z</a:t>
            </a:r>
            <a:r>
              <a:rPr kumimoji="1" lang="en-US" altLang="zh-TW" b="1" kern="0" baseline="46000" dirty="0" smtClean="0">
                <a:solidFill>
                  <a:srgbClr val="000000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dirty="0" smtClean="0"/>
              <a:t>, let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max{</a:t>
            </a:r>
            <a:r>
              <a:rPr lang="en-US" altLang="zh-TW" sz="3600" b="1" baseline="-10000" dirty="0">
                <a:solidFill>
                  <a:schemeClr val="bg1"/>
                </a:solidFill>
                <a:sym typeface="Symbol"/>
              </a:rPr>
              <a:t></a:t>
            </a:r>
            <a:r>
              <a:rPr lang="en-US" altLang="zh-TW" i="1" dirty="0">
                <a:solidFill>
                  <a:schemeClr val="bg1"/>
                </a:solidFill>
              </a:rPr>
              <a:t>c</a:t>
            </a:r>
            <a:r>
              <a:rPr lang="en-US" altLang="zh-TW" sz="3600" b="1" spc="300" baseline="-10000" dirty="0">
                <a:solidFill>
                  <a:schemeClr val="bg1"/>
                </a:solidFill>
                <a:sym typeface="Symbol"/>
              </a:rPr>
              <a:t>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en-US" altLang="zh-TW" i="1" dirty="0" smtClean="0">
                <a:solidFill>
                  <a:schemeClr val="bg1"/>
                </a:solidFill>
              </a:rPr>
              <a:t>n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0</a:t>
            </a:r>
            <a:r>
              <a:rPr lang="en-US" altLang="zh-TW" dirty="0" smtClean="0">
                <a:solidFill>
                  <a:schemeClr val="bg1"/>
                </a:solidFill>
              </a:rPr>
              <a:t>}</a:t>
            </a:r>
            <a:r>
              <a:rPr lang="en-US" altLang="zh-TW" dirty="0" smtClean="0"/>
              <a:t>. 		       </a:t>
            </a:r>
            <a:r>
              <a:rPr lang="en-US" altLang="zh-TW" dirty="0" smtClean="0">
                <a:sym typeface="Symbol" pitchFamily="18" charset="2"/>
              </a:rPr>
              <a:t>Then</a:t>
            </a:r>
            <a:r>
              <a:rPr lang="en-US" altLang="zh-TW" spc="-3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10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4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2 </a:t>
            </a:r>
            <a:r>
              <a:rPr lang="en-US" altLang="zh-TW" dirty="0" smtClean="0">
                <a:latin typeface="Symbol" pitchFamily="18" charset="2"/>
              </a:rPr>
              <a:t>&gt;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/>
              </a:rPr>
              <a:t> </a:t>
            </a:r>
            <a:r>
              <a:rPr lang="en-US" altLang="zh-TW" i="1" dirty="0" err="1" smtClean="0">
                <a:sym typeface="Symbol" pitchFamily="18" charset="2"/>
              </a:rPr>
              <a:t>cn</a:t>
            </a:r>
            <a:r>
              <a:rPr lang="en-US" altLang="zh-TW" dirty="0" smtClean="0">
                <a:sym typeface="Symbol" pitchFamily="18" charset="2"/>
              </a:rPr>
              <a:t>. Thus</a:t>
            </a:r>
            <a:r>
              <a:rPr lang="en-US" altLang="zh-TW" spc="-3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10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4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2 </a:t>
            </a:r>
            <a:r>
              <a:rPr lang="en-US" altLang="zh-TW" dirty="0" smtClean="0">
                <a:sym typeface="Symbol"/>
              </a:rPr>
              <a:t></a:t>
            </a:r>
            <a:r>
              <a:rPr lang="en-US" altLang="zh-TW" dirty="0" smtClean="0">
                <a:sym typeface="Symbol" pitchFamily="18" charset="2"/>
              </a:rPr>
              <a:t> O(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).</a:t>
            </a:r>
          </a:p>
          <a:p>
            <a:pPr>
              <a:buFont typeface="Arial" pitchFamily="34" charset="0"/>
              <a:buNone/>
              <a:defRPr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793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Asymptotic Notation (O)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826" y="1268413"/>
            <a:ext cx="8641714" cy="5040312"/>
          </a:xfrm>
        </p:spPr>
        <p:txBody>
          <a:bodyPr/>
          <a:lstStyle/>
          <a:p>
            <a:pPr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altLang="zh-TW" i="1" spc="200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O(</a:t>
            </a:r>
            <a:r>
              <a:rPr lang="en-US" altLang="zh-TW" i="1" spc="100" dirty="0" smtClean="0"/>
              <a:t>g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)) iff there </a:t>
            </a:r>
            <a:r>
              <a:rPr lang="en-US" altLang="zh-TW" dirty="0"/>
              <a:t>exist </a:t>
            </a:r>
            <a:r>
              <a:rPr kumimoji="1" lang="en-US" altLang="zh-TW" i="1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c</a:t>
            </a:r>
            <a:r>
              <a:rPr kumimoji="1" lang="en-US" altLang="zh-TW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  </a:t>
            </a:r>
            <a:r>
              <a:rPr kumimoji="1" lang="en-US" altLang="zh-TW" b="1" i="1" kern="0" spc="10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R</a:t>
            </a:r>
            <a:r>
              <a:rPr kumimoji="1" lang="en-US" altLang="zh-TW" b="1" kern="0" baseline="46000" dirty="0">
                <a:solidFill>
                  <a:srgbClr val="000000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dirty="0"/>
              <a:t> and </a:t>
            </a:r>
            <a:r>
              <a:rPr lang="en-US" altLang="zh-TW" i="1" dirty="0"/>
              <a:t>n</a:t>
            </a:r>
            <a:r>
              <a:rPr lang="en-US" altLang="zh-TW" baseline="-25000" dirty="0"/>
              <a:t>0</a:t>
            </a:r>
            <a:r>
              <a:rPr lang="en-US" altLang="zh-TW" dirty="0"/>
              <a:t> </a:t>
            </a:r>
            <a:r>
              <a:rPr kumimoji="1" lang="en-US" altLang="zh-TW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 </a:t>
            </a:r>
            <a:r>
              <a:rPr kumimoji="1" lang="en-US" altLang="zh-TW" b="1" i="1" kern="0" spc="25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Z</a:t>
            </a:r>
            <a:r>
              <a:rPr kumimoji="1" lang="en-US" altLang="zh-TW" b="1" kern="0" baseline="46000" dirty="0">
                <a:solidFill>
                  <a:srgbClr val="000000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dirty="0"/>
              <a:t> such </a:t>
            </a:r>
            <a:r>
              <a:rPr lang="en-US" altLang="zh-TW" dirty="0" smtClean="0"/>
              <a:t>that	 </a:t>
            </a:r>
            <a:r>
              <a:rPr lang="en-US" altLang="zh-TW" i="1" spc="200" dirty="0"/>
              <a:t>f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dirty="0"/>
              <a:t>) </a:t>
            </a:r>
            <a:r>
              <a:rPr lang="en-US" altLang="zh-TW" dirty="0">
                <a:sym typeface="Symbol" pitchFamily="18" charset="2"/>
              </a:rPr>
              <a:t> </a:t>
            </a:r>
            <a:r>
              <a:rPr lang="en-US" altLang="zh-TW" i="1" dirty="0">
                <a:sym typeface="Symbol" pitchFamily="18" charset="2"/>
              </a:rPr>
              <a:t>c</a:t>
            </a:r>
            <a:r>
              <a:rPr lang="en-US" altLang="zh-TW" i="1" spc="100" dirty="0">
                <a:sym typeface="Symbol" pitchFamily="18" charset="2"/>
              </a:rPr>
              <a:t>g</a:t>
            </a:r>
            <a:r>
              <a:rPr lang="en-US" altLang="zh-TW" dirty="0">
                <a:sym typeface="Symbol" pitchFamily="18" charset="2"/>
              </a:rPr>
              <a:t>(</a:t>
            </a:r>
            <a:r>
              <a:rPr lang="en-US" altLang="zh-TW" i="1" dirty="0">
                <a:sym typeface="Symbol" pitchFamily="18" charset="2"/>
              </a:rPr>
              <a:t>n</a:t>
            </a:r>
            <a:r>
              <a:rPr lang="en-US" altLang="zh-TW" dirty="0">
                <a:sym typeface="Symbol" pitchFamily="18" charset="2"/>
              </a:rPr>
              <a:t>) for all integer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0</a:t>
            </a:r>
            <a:r>
              <a:rPr lang="en-US" altLang="zh-TW" dirty="0" smtClean="0">
                <a:sym typeface="Symbol" pitchFamily="18" charset="2"/>
              </a:rPr>
              <a:t>.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altLang="zh-TW" i="1" spc="200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</a:t>
            </a:r>
            <a:r>
              <a:rPr lang="en-US" altLang="zh-TW" dirty="0" smtClean="0">
                <a:sym typeface="Symbol"/>
              </a:rPr>
              <a:t></a:t>
            </a:r>
            <a:r>
              <a:rPr lang="en-US" altLang="zh-TW" dirty="0" smtClean="0"/>
              <a:t> O(</a:t>
            </a:r>
            <a:r>
              <a:rPr lang="en-US" altLang="zh-TW" i="1" spc="100" dirty="0" smtClean="0"/>
              <a:t>g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)) iff for all </a:t>
            </a:r>
            <a:r>
              <a:rPr kumimoji="1" lang="en-US" altLang="zh-TW" i="1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c</a:t>
            </a:r>
            <a:r>
              <a:rPr kumimoji="1" lang="en-US" altLang="zh-TW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  </a:t>
            </a:r>
            <a:r>
              <a:rPr kumimoji="1" lang="en-US" altLang="zh-TW" b="1" i="1" kern="0" spc="10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R</a:t>
            </a:r>
            <a:r>
              <a:rPr kumimoji="1" lang="en-US" altLang="zh-TW" b="1" kern="0" baseline="46000" dirty="0">
                <a:solidFill>
                  <a:srgbClr val="000000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dirty="0"/>
              <a:t> and </a:t>
            </a:r>
            <a:r>
              <a:rPr lang="en-US" altLang="zh-TW" i="1" dirty="0"/>
              <a:t>n</a:t>
            </a:r>
            <a:r>
              <a:rPr lang="en-US" altLang="zh-TW" baseline="-25000" dirty="0"/>
              <a:t>0</a:t>
            </a:r>
            <a:r>
              <a:rPr lang="en-US" altLang="zh-TW" dirty="0"/>
              <a:t> </a:t>
            </a:r>
            <a:r>
              <a:rPr kumimoji="1" lang="en-US" altLang="zh-TW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 </a:t>
            </a:r>
            <a:r>
              <a:rPr kumimoji="1" lang="en-US" altLang="zh-TW" b="1" i="1" kern="0" spc="25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Z</a:t>
            </a:r>
            <a:r>
              <a:rPr kumimoji="1" lang="en-US" altLang="zh-TW" b="1" kern="0" baseline="46000" dirty="0" smtClean="0">
                <a:solidFill>
                  <a:srgbClr val="000000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dirty="0" smtClean="0"/>
              <a:t>,			 there exists an </a:t>
            </a:r>
            <a:r>
              <a:rPr lang="en-US" altLang="zh-TW" dirty="0">
                <a:sym typeface="Symbol" pitchFamily="18" charset="2"/>
              </a:rPr>
              <a:t>integer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0</a:t>
            </a:r>
            <a:r>
              <a:rPr lang="en-US" altLang="zh-TW" dirty="0" smtClean="0"/>
              <a:t> such that </a:t>
            </a:r>
            <a:r>
              <a:rPr lang="en-US" altLang="zh-TW" i="1" spc="200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</a:t>
            </a:r>
            <a:r>
              <a:rPr lang="en-US" altLang="zh-TW" dirty="0" smtClean="0">
                <a:latin typeface="Symbol" pitchFamily="18" charset="2"/>
              </a:rPr>
              <a:t>&gt;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c</a:t>
            </a:r>
            <a:r>
              <a:rPr lang="en-US" altLang="zh-TW" i="1" spc="100" dirty="0" smtClean="0">
                <a:sym typeface="Symbol" pitchFamily="18" charset="2"/>
              </a:rPr>
              <a:t>g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).</a:t>
            </a:r>
            <a:endParaRPr lang="en-US" altLang="zh-TW" dirty="0" smtClean="0"/>
          </a:p>
          <a:p>
            <a:pPr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altLang="zh-TW" dirty="0" smtClean="0"/>
              <a:t>For all </a:t>
            </a:r>
            <a:r>
              <a:rPr kumimoji="1" lang="en-US" altLang="zh-TW" i="1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c</a:t>
            </a:r>
            <a:r>
              <a:rPr kumimoji="1" lang="en-US" altLang="zh-TW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  </a:t>
            </a:r>
            <a:r>
              <a:rPr kumimoji="1" lang="en-US" altLang="zh-TW" b="1" i="1" kern="0" spc="10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R</a:t>
            </a:r>
            <a:r>
              <a:rPr kumimoji="1" lang="en-US" altLang="zh-TW" b="1" kern="0" baseline="46000" dirty="0">
                <a:solidFill>
                  <a:srgbClr val="000000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dirty="0"/>
              <a:t> and </a:t>
            </a:r>
            <a:r>
              <a:rPr lang="en-US" altLang="zh-TW" i="1" dirty="0"/>
              <a:t>n</a:t>
            </a:r>
            <a:r>
              <a:rPr lang="en-US" altLang="zh-TW" baseline="-25000" dirty="0"/>
              <a:t>0</a:t>
            </a:r>
            <a:r>
              <a:rPr lang="en-US" altLang="zh-TW" dirty="0"/>
              <a:t> </a:t>
            </a:r>
            <a:r>
              <a:rPr kumimoji="1" lang="en-US" altLang="zh-TW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 </a:t>
            </a:r>
            <a:r>
              <a:rPr kumimoji="1" lang="en-US" altLang="zh-TW" b="1" i="1" kern="0" spc="250" dirty="0" smtClean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Z</a:t>
            </a:r>
            <a:r>
              <a:rPr kumimoji="1" lang="en-US" altLang="zh-TW" b="1" kern="0" baseline="46000" dirty="0" smtClean="0">
                <a:solidFill>
                  <a:srgbClr val="000000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dirty="0" smtClean="0"/>
              <a:t>, let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max{</a:t>
            </a:r>
            <a:r>
              <a:rPr lang="en-US" altLang="zh-TW" sz="4000" b="1" baseline="-10000" dirty="0" smtClean="0">
                <a:sym typeface="Symbol"/>
              </a:rPr>
              <a:t></a:t>
            </a:r>
            <a:r>
              <a:rPr lang="en-US" altLang="zh-TW" i="1" dirty="0"/>
              <a:t>c</a:t>
            </a:r>
            <a:r>
              <a:rPr lang="en-US" altLang="zh-TW" sz="4000" b="1" spc="300" baseline="-10000" dirty="0" smtClean="0">
                <a:sym typeface="Symbol"/>
              </a:rPr>
              <a:t>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n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}. 		       </a:t>
            </a:r>
            <a:r>
              <a:rPr lang="en-US" altLang="zh-TW" dirty="0" smtClean="0">
                <a:sym typeface="Symbol" pitchFamily="18" charset="2"/>
              </a:rPr>
              <a:t>Then </a:t>
            </a:r>
            <a:r>
              <a:rPr lang="en-US" altLang="zh-TW" dirty="0" smtClean="0"/>
              <a:t>3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 </a:t>
            </a:r>
            <a:r>
              <a:rPr lang="en-US" altLang="zh-TW" dirty="0" smtClean="0">
                <a:latin typeface="Symbol" pitchFamily="18" charset="2"/>
              </a:rPr>
              <a:t>&gt;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/>
              </a:rPr>
              <a:t> </a:t>
            </a:r>
            <a:r>
              <a:rPr lang="en-US" altLang="zh-TW" i="1" dirty="0" smtClean="0">
                <a:sym typeface="Symbol" pitchFamily="18" charset="2"/>
              </a:rPr>
              <a:t>c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spc="300" dirty="0" smtClean="0">
                <a:sym typeface="Symbol" pitchFamily="18" charset="2"/>
              </a:rPr>
              <a:t>c</a:t>
            </a:r>
            <a:r>
              <a:rPr lang="en-US" altLang="zh-TW" dirty="0" smtClean="0">
                <a:sym typeface="Symbol"/>
              </a:rPr>
              <a:t></a:t>
            </a:r>
            <a:r>
              <a:rPr lang="en-US" altLang="zh-TW" dirty="0" smtClean="0">
                <a:sym typeface="Symbol" pitchFamily="18" charset="2"/>
              </a:rPr>
              <a:t>1. Hence </a:t>
            </a:r>
            <a:r>
              <a:rPr lang="en-US" altLang="zh-TW" dirty="0" smtClean="0"/>
              <a:t>3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 </a:t>
            </a:r>
            <a:r>
              <a:rPr lang="en-US" altLang="zh-TW" dirty="0" smtClean="0">
                <a:sym typeface="Symbol"/>
              </a:rPr>
              <a:t></a:t>
            </a:r>
            <a:r>
              <a:rPr lang="en-US" altLang="zh-TW" dirty="0" smtClean="0"/>
              <a:t> O(1).</a:t>
            </a:r>
          </a:p>
          <a:p>
            <a:pPr marL="342900" lvl="1" indent="-342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altLang="zh-TW" dirty="0" smtClean="0"/>
              <a:t>For all </a:t>
            </a:r>
            <a:r>
              <a:rPr kumimoji="1" lang="en-US" altLang="zh-TW" i="1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c</a:t>
            </a:r>
            <a:r>
              <a:rPr kumimoji="1" lang="en-US" altLang="zh-TW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  </a:t>
            </a:r>
            <a:r>
              <a:rPr kumimoji="1" lang="en-US" altLang="zh-TW" b="1" i="1" kern="0" spc="10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R</a:t>
            </a:r>
            <a:r>
              <a:rPr kumimoji="1" lang="en-US" altLang="zh-TW" b="1" kern="0" baseline="46000" dirty="0">
                <a:solidFill>
                  <a:srgbClr val="000000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dirty="0"/>
              <a:t> and </a:t>
            </a:r>
            <a:r>
              <a:rPr lang="en-US" altLang="zh-TW" i="1" dirty="0"/>
              <a:t>n</a:t>
            </a:r>
            <a:r>
              <a:rPr lang="en-US" altLang="zh-TW" baseline="-25000" dirty="0"/>
              <a:t>0</a:t>
            </a:r>
            <a:r>
              <a:rPr lang="en-US" altLang="zh-TW" dirty="0"/>
              <a:t> </a:t>
            </a:r>
            <a:r>
              <a:rPr kumimoji="1" lang="en-US" altLang="zh-TW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 </a:t>
            </a:r>
            <a:r>
              <a:rPr kumimoji="1" lang="en-US" altLang="zh-TW" b="1" i="1" kern="0" spc="250" dirty="0" smtClean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Z</a:t>
            </a:r>
            <a:r>
              <a:rPr kumimoji="1" lang="en-US" altLang="zh-TW" b="1" kern="0" baseline="46000" dirty="0" smtClean="0">
                <a:solidFill>
                  <a:srgbClr val="000000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dirty="0" smtClean="0"/>
              <a:t>, let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max{</a:t>
            </a:r>
            <a:r>
              <a:rPr lang="en-US" altLang="zh-TW" sz="3600" b="1" baseline="-10000" dirty="0">
                <a:solidFill>
                  <a:schemeClr val="bg1"/>
                </a:solidFill>
                <a:sym typeface="Symbol"/>
              </a:rPr>
              <a:t></a:t>
            </a:r>
            <a:r>
              <a:rPr lang="en-US" altLang="zh-TW" i="1" dirty="0">
                <a:solidFill>
                  <a:schemeClr val="bg1"/>
                </a:solidFill>
              </a:rPr>
              <a:t>c</a:t>
            </a:r>
            <a:r>
              <a:rPr lang="en-US" altLang="zh-TW" sz="3600" b="1" spc="300" baseline="-10000" dirty="0">
                <a:solidFill>
                  <a:schemeClr val="bg1"/>
                </a:solidFill>
                <a:sym typeface="Symbol"/>
              </a:rPr>
              <a:t>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en-US" altLang="zh-TW" i="1" dirty="0" smtClean="0">
                <a:solidFill>
                  <a:schemeClr val="bg1"/>
                </a:solidFill>
              </a:rPr>
              <a:t>n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0</a:t>
            </a:r>
            <a:r>
              <a:rPr lang="en-US" altLang="zh-TW" dirty="0" smtClean="0">
                <a:solidFill>
                  <a:schemeClr val="bg1"/>
                </a:solidFill>
              </a:rPr>
              <a:t>}</a:t>
            </a:r>
            <a:r>
              <a:rPr lang="en-US" altLang="zh-TW" dirty="0" smtClean="0"/>
              <a:t>. 		       </a:t>
            </a:r>
            <a:r>
              <a:rPr lang="en-US" altLang="zh-TW" dirty="0" smtClean="0">
                <a:sym typeface="Symbol" pitchFamily="18" charset="2"/>
              </a:rPr>
              <a:t>Then</a:t>
            </a:r>
            <a:r>
              <a:rPr lang="en-US" altLang="zh-TW" spc="-3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10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4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2 </a:t>
            </a:r>
            <a:r>
              <a:rPr lang="en-US" altLang="zh-TW" dirty="0" smtClean="0">
                <a:latin typeface="Symbol" pitchFamily="18" charset="2"/>
              </a:rPr>
              <a:t>&gt;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/>
              </a:rPr>
              <a:t> </a:t>
            </a:r>
            <a:r>
              <a:rPr lang="en-US" altLang="zh-TW" i="1" dirty="0" err="1" smtClean="0">
                <a:sym typeface="Symbol" pitchFamily="18" charset="2"/>
              </a:rPr>
              <a:t>cn</a:t>
            </a:r>
            <a:r>
              <a:rPr lang="en-US" altLang="zh-TW" dirty="0" smtClean="0">
                <a:sym typeface="Symbol" pitchFamily="18" charset="2"/>
              </a:rPr>
              <a:t>. Thus</a:t>
            </a:r>
            <a:r>
              <a:rPr lang="en-US" altLang="zh-TW" spc="-3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10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4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2 </a:t>
            </a:r>
            <a:r>
              <a:rPr lang="en-US" altLang="zh-TW" dirty="0" smtClean="0">
                <a:sym typeface="Symbol"/>
              </a:rPr>
              <a:t></a:t>
            </a:r>
            <a:r>
              <a:rPr lang="en-US" altLang="zh-TW" dirty="0" smtClean="0">
                <a:sym typeface="Symbol" pitchFamily="18" charset="2"/>
              </a:rPr>
              <a:t> O(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).</a:t>
            </a:r>
          </a:p>
          <a:p>
            <a:pPr>
              <a:buFont typeface="Arial" pitchFamily="34" charset="0"/>
              <a:buNone/>
              <a:defRPr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803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Asymptotic Notation (O)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826" y="1268413"/>
            <a:ext cx="8641714" cy="5040312"/>
          </a:xfrm>
        </p:spPr>
        <p:txBody>
          <a:bodyPr/>
          <a:lstStyle/>
          <a:p>
            <a:pPr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altLang="zh-TW" i="1" spc="200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O(</a:t>
            </a:r>
            <a:r>
              <a:rPr lang="en-US" altLang="zh-TW" i="1" spc="100" dirty="0" smtClean="0"/>
              <a:t>g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)) iff there </a:t>
            </a:r>
            <a:r>
              <a:rPr lang="en-US" altLang="zh-TW" dirty="0"/>
              <a:t>exist </a:t>
            </a:r>
            <a:r>
              <a:rPr kumimoji="1" lang="en-US" altLang="zh-TW" i="1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c</a:t>
            </a:r>
            <a:r>
              <a:rPr kumimoji="1" lang="en-US" altLang="zh-TW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  </a:t>
            </a:r>
            <a:r>
              <a:rPr kumimoji="1" lang="en-US" altLang="zh-TW" b="1" i="1" kern="0" spc="10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R</a:t>
            </a:r>
            <a:r>
              <a:rPr kumimoji="1" lang="en-US" altLang="zh-TW" b="1" kern="0" baseline="46000" dirty="0">
                <a:solidFill>
                  <a:srgbClr val="000000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dirty="0"/>
              <a:t> and </a:t>
            </a:r>
            <a:r>
              <a:rPr lang="en-US" altLang="zh-TW" i="1" dirty="0"/>
              <a:t>n</a:t>
            </a:r>
            <a:r>
              <a:rPr lang="en-US" altLang="zh-TW" baseline="-25000" dirty="0"/>
              <a:t>0</a:t>
            </a:r>
            <a:r>
              <a:rPr lang="en-US" altLang="zh-TW" dirty="0"/>
              <a:t> </a:t>
            </a:r>
            <a:r>
              <a:rPr kumimoji="1" lang="en-US" altLang="zh-TW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 </a:t>
            </a:r>
            <a:r>
              <a:rPr kumimoji="1" lang="en-US" altLang="zh-TW" b="1" i="1" kern="0" spc="25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Z</a:t>
            </a:r>
            <a:r>
              <a:rPr kumimoji="1" lang="en-US" altLang="zh-TW" b="1" kern="0" baseline="46000" dirty="0">
                <a:solidFill>
                  <a:srgbClr val="000000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dirty="0"/>
              <a:t> such </a:t>
            </a:r>
            <a:r>
              <a:rPr lang="en-US" altLang="zh-TW" dirty="0" smtClean="0"/>
              <a:t>that	 </a:t>
            </a:r>
            <a:r>
              <a:rPr lang="en-US" altLang="zh-TW" i="1" spc="200" dirty="0"/>
              <a:t>f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dirty="0"/>
              <a:t>) </a:t>
            </a:r>
            <a:r>
              <a:rPr lang="en-US" altLang="zh-TW" dirty="0">
                <a:sym typeface="Symbol" pitchFamily="18" charset="2"/>
              </a:rPr>
              <a:t> </a:t>
            </a:r>
            <a:r>
              <a:rPr lang="en-US" altLang="zh-TW" i="1" dirty="0">
                <a:sym typeface="Symbol" pitchFamily="18" charset="2"/>
              </a:rPr>
              <a:t>c</a:t>
            </a:r>
            <a:r>
              <a:rPr lang="en-US" altLang="zh-TW" i="1" spc="100" dirty="0">
                <a:sym typeface="Symbol" pitchFamily="18" charset="2"/>
              </a:rPr>
              <a:t>g</a:t>
            </a:r>
            <a:r>
              <a:rPr lang="en-US" altLang="zh-TW" dirty="0">
                <a:sym typeface="Symbol" pitchFamily="18" charset="2"/>
              </a:rPr>
              <a:t>(</a:t>
            </a:r>
            <a:r>
              <a:rPr lang="en-US" altLang="zh-TW" i="1" dirty="0">
                <a:sym typeface="Symbol" pitchFamily="18" charset="2"/>
              </a:rPr>
              <a:t>n</a:t>
            </a:r>
            <a:r>
              <a:rPr lang="en-US" altLang="zh-TW" dirty="0">
                <a:sym typeface="Symbol" pitchFamily="18" charset="2"/>
              </a:rPr>
              <a:t>) for all integer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0</a:t>
            </a:r>
            <a:r>
              <a:rPr lang="en-US" altLang="zh-TW" dirty="0" smtClean="0">
                <a:sym typeface="Symbol" pitchFamily="18" charset="2"/>
              </a:rPr>
              <a:t>.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altLang="zh-TW" i="1" spc="200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</a:t>
            </a:r>
            <a:r>
              <a:rPr lang="en-US" altLang="zh-TW" dirty="0" smtClean="0">
                <a:sym typeface="Symbol"/>
              </a:rPr>
              <a:t></a:t>
            </a:r>
            <a:r>
              <a:rPr lang="en-US" altLang="zh-TW" dirty="0" smtClean="0"/>
              <a:t> O(</a:t>
            </a:r>
            <a:r>
              <a:rPr lang="en-US" altLang="zh-TW" i="1" spc="100" dirty="0" smtClean="0"/>
              <a:t>g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)) iff for all </a:t>
            </a:r>
            <a:r>
              <a:rPr kumimoji="1" lang="en-US" altLang="zh-TW" i="1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c</a:t>
            </a:r>
            <a:r>
              <a:rPr kumimoji="1" lang="en-US" altLang="zh-TW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  </a:t>
            </a:r>
            <a:r>
              <a:rPr kumimoji="1" lang="en-US" altLang="zh-TW" b="1" i="1" kern="0" spc="10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R</a:t>
            </a:r>
            <a:r>
              <a:rPr kumimoji="1" lang="en-US" altLang="zh-TW" b="1" kern="0" baseline="46000" dirty="0">
                <a:solidFill>
                  <a:srgbClr val="000000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dirty="0"/>
              <a:t> and </a:t>
            </a:r>
            <a:r>
              <a:rPr lang="en-US" altLang="zh-TW" i="1" dirty="0"/>
              <a:t>n</a:t>
            </a:r>
            <a:r>
              <a:rPr lang="en-US" altLang="zh-TW" baseline="-25000" dirty="0"/>
              <a:t>0</a:t>
            </a:r>
            <a:r>
              <a:rPr lang="en-US" altLang="zh-TW" dirty="0"/>
              <a:t> </a:t>
            </a:r>
            <a:r>
              <a:rPr kumimoji="1" lang="en-US" altLang="zh-TW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 </a:t>
            </a:r>
            <a:r>
              <a:rPr kumimoji="1" lang="en-US" altLang="zh-TW" b="1" i="1" kern="0" spc="25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Z</a:t>
            </a:r>
            <a:r>
              <a:rPr kumimoji="1" lang="en-US" altLang="zh-TW" b="1" kern="0" baseline="46000" dirty="0" smtClean="0">
                <a:solidFill>
                  <a:srgbClr val="000000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dirty="0" smtClean="0"/>
              <a:t>,			 there exists an </a:t>
            </a:r>
            <a:r>
              <a:rPr lang="en-US" altLang="zh-TW" dirty="0">
                <a:sym typeface="Symbol" pitchFamily="18" charset="2"/>
              </a:rPr>
              <a:t>integer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0</a:t>
            </a:r>
            <a:r>
              <a:rPr lang="en-US" altLang="zh-TW" dirty="0" smtClean="0"/>
              <a:t> such that </a:t>
            </a:r>
            <a:r>
              <a:rPr lang="en-US" altLang="zh-TW" i="1" spc="200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</a:t>
            </a:r>
            <a:r>
              <a:rPr lang="en-US" altLang="zh-TW" dirty="0" smtClean="0">
                <a:latin typeface="Symbol" pitchFamily="18" charset="2"/>
              </a:rPr>
              <a:t>&gt;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c</a:t>
            </a:r>
            <a:r>
              <a:rPr lang="en-US" altLang="zh-TW" i="1" spc="100" dirty="0" smtClean="0">
                <a:sym typeface="Symbol" pitchFamily="18" charset="2"/>
              </a:rPr>
              <a:t>g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).</a:t>
            </a:r>
            <a:endParaRPr lang="en-US" altLang="zh-TW" dirty="0" smtClean="0"/>
          </a:p>
          <a:p>
            <a:pPr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altLang="zh-TW" dirty="0" smtClean="0"/>
              <a:t>For all </a:t>
            </a:r>
            <a:r>
              <a:rPr kumimoji="1" lang="en-US" altLang="zh-TW" i="1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c</a:t>
            </a:r>
            <a:r>
              <a:rPr kumimoji="1" lang="en-US" altLang="zh-TW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  </a:t>
            </a:r>
            <a:r>
              <a:rPr kumimoji="1" lang="en-US" altLang="zh-TW" b="1" i="1" kern="0" spc="10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R</a:t>
            </a:r>
            <a:r>
              <a:rPr kumimoji="1" lang="en-US" altLang="zh-TW" b="1" kern="0" baseline="46000" dirty="0">
                <a:solidFill>
                  <a:srgbClr val="000000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dirty="0"/>
              <a:t> and </a:t>
            </a:r>
            <a:r>
              <a:rPr lang="en-US" altLang="zh-TW" i="1" dirty="0"/>
              <a:t>n</a:t>
            </a:r>
            <a:r>
              <a:rPr lang="en-US" altLang="zh-TW" baseline="-25000" dirty="0"/>
              <a:t>0</a:t>
            </a:r>
            <a:r>
              <a:rPr lang="en-US" altLang="zh-TW" dirty="0"/>
              <a:t> </a:t>
            </a:r>
            <a:r>
              <a:rPr kumimoji="1" lang="en-US" altLang="zh-TW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 </a:t>
            </a:r>
            <a:r>
              <a:rPr kumimoji="1" lang="en-US" altLang="zh-TW" b="1" i="1" kern="0" spc="250" dirty="0" smtClean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Z</a:t>
            </a:r>
            <a:r>
              <a:rPr kumimoji="1" lang="en-US" altLang="zh-TW" b="1" kern="0" baseline="46000" dirty="0" smtClean="0">
                <a:solidFill>
                  <a:srgbClr val="000000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dirty="0" smtClean="0"/>
              <a:t>, let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max{</a:t>
            </a:r>
            <a:r>
              <a:rPr lang="en-US" altLang="zh-TW" sz="4000" b="1" baseline="-10000" dirty="0" smtClean="0">
                <a:sym typeface="Symbol"/>
              </a:rPr>
              <a:t></a:t>
            </a:r>
            <a:r>
              <a:rPr lang="en-US" altLang="zh-TW" i="1" dirty="0"/>
              <a:t>c</a:t>
            </a:r>
            <a:r>
              <a:rPr lang="en-US" altLang="zh-TW" sz="4000" b="1" spc="300" baseline="-10000" dirty="0" smtClean="0">
                <a:sym typeface="Symbol"/>
              </a:rPr>
              <a:t>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n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}. 		       </a:t>
            </a:r>
            <a:r>
              <a:rPr lang="en-US" altLang="zh-TW" dirty="0" smtClean="0">
                <a:sym typeface="Symbol" pitchFamily="18" charset="2"/>
              </a:rPr>
              <a:t>Then </a:t>
            </a:r>
            <a:r>
              <a:rPr lang="en-US" altLang="zh-TW" dirty="0" smtClean="0"/>
              <a:t>3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 </a:t>
            </a:r>
            <a:r>
              <a:rPr lang="en-US" altLang="zh-TW" dirty="0" smtClean="0">
                <a:latin typeface="Symbol" pitchFamily="18" charset="2"/>
              </a:rPr>
              <a:t>&gt;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/>
              </a:rPr>
              <a:t> </a:t>
            </a:r>
            <a:r>
              <a:rPr lang="en-US" altLang="zh-TW" i="1" dirty="0" smtClean="0">
                <a:sym typeface="Symbol" pitchFamily="18" charset="2"/>
              </a:rPr>
              <a:t>c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spc="300" dirty="0" smtClean="0">
                <a:sym typeface="Symbol" pitchFamily="18" charset="2"/>
              </a:rPr>
              <a:t>c</a:t>
            </a:r>
            <a:r>
              <a:rPr lang="en-US" altLang="zh-TW" dirty="0" smtClean="0">
                <a:sym typeface="Symbol"/>
              </a:rPr>
              <a:t></a:t>
            </a:r>
            <a:r>
              <a:rPr lang="en-US" altLang="zh-TW" dirty="0" smtClean="0">
                <a:sym typeface="Symbol" pitchFamily="18" charset="2"/>
              </a:rPr>
              <a:t>1. Hence </a:t>
            </a:r>
            <a:r>
              <a:rPr lang="en-US" altLang="zh-TW" dirty="0" smtClean="0"/>
              <a:t>3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 </a:t>
            </a:r>
            <a:r>
              <a:rPr lang="en-US" altLang="zh-TW" dirty="0" smtClean="0">
                <a:sym typeface="Symbol"/>
              </a:rPr>
              <a:t></a:t>
            </a:r>
            <a:r>
              <a:rPr lang="en-US" altLang="zh-TW" dirty="0" smtClean="0"/>
              <a:t> O(1).</a:t>
            </a:r>
          </a:p>
          <a:p>
            <a:pPr marL="342900" lvl="1" indent="-342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altLang="zh-TW" dirty="0" smtClean="0"/>
              <a:t>For all </a:t>
            </a:r>
            <a:r>
              <a:rPr kumimoji="1" lang="en-US" altLang="zh-TW" i="1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c</a:t>
            </a:r>
            <a:r>
              <a:rPr kumimoji="1" lang="en-US" altLang="zh-TW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  </a:t>
            </a:r>
            <a:r>
              <a:rPr kumimoji="1" lang="en-US" altLang="zh-TW" b="1" i="1" kern="0" spc="10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R</a:t>
            </a:r>
            <a:r>
              <a:rPr kumimoji="1" lang="en-US" altLang="zh-TW" b="1" kern="0" baseline="46000" dirty="0">
                <a:solidFill>
                  <a:srgbClr val="000000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dirty="0"/>
              <a:t> and </a:t>
            </a:r>
            <a:r>
              <a:rPr lang="en-US" altLang="zh-TW" i="1" dirty="0"/>
              <a:t>n</a:t>
            </a:r>
            <a:r>
              <a:rPr lang="en-US" altLang="zh-TW" baseline="-25000" dirty="0"/>
              <a:t>0</a:t>
            </a:r>
            <a:r>
              <a:rPr lang="en-US" altLang="zh-TW" dirty="0"/>
              <a:t> </a:t>
            </a:r>
            <a:r>
              <a:rPr kumimoji="1" lang="en-US" altLang="zh-TW" kern="0" dirty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 </a:t>
            </a:r>
            <a:r>
              <a:rPr kumimoji="1" lang="en-US" altLang="zh-TW" b="1" i="1" kern="0" spc="250" dirty="0" smtClean="0">
                <a:solidFill>
                  <a:srgbClr val="000000"/>
                </a:solidFill>
                <a:latin typeface="Times New Roman"/>
                <a:ea typeface="標楷體" pitchFamily="65" charset="-120"/>
                <a:sym typeface="Symbol" pitchFamily="18" charset="2"/>
              </a:rPr>
              <a:t>Z</a:t>
            </a:r>
            <a:r>
              <a:rPr kumimoji="1" lang="en-US" altLang="zh-TW" b="1" kern="0" baseline="46000" dirty="0" smtClean="0">
                <a:solidFill>
                  <a:srgbClr val="000000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dirty="0" smtClean="0"/>
              <a:t>, let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max{</a:t>
            </a:r>
            <a:r>
              <a:rPr lang="en-US" altLang="zh-TW" sz="3600" b="1" baseline="-10000" dirty="0">
                <a:solidFill>
                  <a:prstClr val="black"/>
                </a:solidFill>
                <a:sym typeface="Symbol"/>
              </a:rPr>
              <a:t></a:t>
            </a:r>
            <a:r>
              <a:rPr lang="en-US" altLang="zh-TW" i="1" dirty="0">
                <a:solidFill>
                  <a:prstClr val="black"/>
                </a:solidFill>
              </a:rPr>
              <a:t>c</a:t>
            </a:r>
            <a:r>
              <a:rPr lang="en-US" altLang="zh-TW" sz="3600" b="1" spc="300" baseline="-10000" dirty="0">
                <a:solidFill>
                  <a:prstClr val="black"/>
                </a:solidFill>
                <a:sym typeface="Symbol"/>
              </a:rPr>
              <a:t>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n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}. 		       </a:t>
            </a:r>
            <a:r>
              <a:rPr lang="en-US" altLang="zh-TW" dirty="0" smtClean="0">
                <a:sym typeface="Symbol" pitchFamily="18" charset="2"/>
              </a:rPr>
              <a:t>Then</a:t>
            </a:r>
            <a:r>
              <a:rPr lang="en-US" altLang="zh-TW" spc="-3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10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4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2 </a:t>
            </a:r>
            <a:r>
              <a:rPr lang="en-US" altLang="zh-TW" dirty="0" smtClean="0">
                <a:latin typeface="Symbol" pitchFamily="18" charset="2"/>
              </a:rPr>
              <a:t>&gt;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/>
              </a:rPr>
              <a:t> </a:t>
            </a:r>
            <a:r>
              <a:rPr lang="en-US" altLang="zh-TW" i="1" dirty="0" err="1" smtClean="0">
                <a:sym typeface="Symbol" pitchFamily="18" charset="2"/>
              </a:rPr>
              <a:t>cn</a:t>
            </a:r>
            <a:r>
              <a:rPr lang="en-US" altLang="zh-TW" dirty="0" smtClean="0">
                <a:sym typeface="Symbol" pitchFamily="18" charset="2"/>
              </a:rPr>
              <a:t>. Thus</a:t>
            </a:r>
            <a:r>
              <a:rPr lang="en-US" altLang="zh-TW" spc="-3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10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4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2 </a:t>
            </a:r>
            <a:r>
              <a:rPr lang="en-US" altLang="zh-TW" dirty="0" smtClean="0">
                <a:sym typeface="Symbol"/>
              </a:rPr>
              <a:t></a:t>
            </a:r>
            <a:r>
              <a:rPr lang="en-US" altLang="zh-TW" dirty="0" smtClean="0">
                <a:sym typeface="Symbol" pitchFamily="18" charset="2"/>
              </a:rPr>
              <a:t> O(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).</a:t>
            </a:r>
          </a:p>
          <a:p>
            <a:pPr>
              <a:buFont typeface="Arial" pitchFamily="34" charset="0"/>
              <a:buNone/>
              <a:defRPr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964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49475" indent="-2149475">
              <a:buNone/>
              <a:tabLst>
                <a:tab pos="1701800" algn="l"/>
              </a:tabLst>
            </a:pPr>
            <a:r>
              <a:rPr lang="en-US" altLang="zh-TW" b="1" dirty="0" smtClean="0">
                <a:sym typeface="Symbol" pitchFamily="18" charset="2"/>
              </a:rPr>
              <a:t>Theorem 1.2</a:t>
            </a:r>
            <a:r>
              <a:rPr lang="en-US" altLang="zh-TW" dirty="0" smtClean="0">
                <a:sym typeface="Symbol" pitchFamily="18" charset="2"/>
              </a:rPr>
              <a:t>: If </a:t>
            </a:r>
            <a:r>
              <a:rPr lang="en-US" altLang="zh-TW" i="1" spc="200" dirty="0">
                <a:sym typeface="Symbol" pitchFamily="18" charset="2"/>
              </a:rPr>
              <a:t>f</a:t>
            </a:r>
            <a:r>
              <a:rPr lang="en-US" altLang="zh-TW" dirty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err="1" smtClean="0">
                <a:sym typeface="Symbol" pitchFamily="18" charset="2"/>
              </a:rPr>
              <a:t>a</a:t>
            </a:r>
            <a:r>
              <a:rPr lang="en-US" altLang="zh-TW" i="1" baseline="-25000" dirty="0" err="1" smtClean="0">
                <a:sym typeface="Symbol" pitchFamily="18" charset="2"/>
              </a:rPr>
              <a:t>m</a:t>
            </a:r>
            <a:r>
              <a:rPr lang="en-US" altLang="zh-TW" i="1" dirty="0" err="1" smtClean="0">
                <a:sym typeface="Symbol" pitchFamily="18" charset="2"/>
              </a:rPr>
              <a:t>n</a:t>
            </a:r>
            <a:r>
              <a:rPr lang="en-US" altLang="zh-TW" i="1" baseline="30000" dirty="0" err="1" smtClean="0">
                <a:sym typeface="Symbol" pitchFamily="18" charset="2"/>
              </a:rPr>
              <a:t>m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i="1" dirty="0" smtClean="0">
                <a:sym typeface="Symbol" pitchFamily="18" charset="2"/>
              </a:rPr>
              <a:t>n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0</a:t>
            </a:r>
            <a:r>
              <a:rPr lang="en-US" altLang="zh-TW" dirty="0" smtClean="0">
                <a:sym typeface="Symbol" pitchFamily="18" charset="2"/>
              </a:rPr>
              <a:t>, then</a:t>
            </a:r>
            <a:r>
              <a:rPr lang="en-US" altLang="zh-TW" sz="1400" dirty="0" smtClean="0">
                <a:sym typeface="Symbol" pitchFamily="18" charset="2"/>
              </a:rPr>
              <a:t>  </a:t>
            </a:r>
            <a:r>
              <a:rPr lang="en-US" altLang="zh-TW" i="1" spc="200" dirty="0" smtClean="0">
                <a:sym typeface="Symbol" pitchFamily="18" charset="2"/>
              </a:rPr>
              <a:t>f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O(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i="1" baseline="30000" dirty="0" smtClean="0">
                <a:sym typeface="Symbol" pitchFamily="18" charset="2"/>
              </a:rPr>
              <a:t>m</a:t>
            </a:r>
            <a:r>
              <a:rPr lang="en-US" altLang="zh-TW" dirty="0" smtClean="0">
                <a:sym typeface="Symbol" pitchFamily="18" charset="2"/>
              </a:rPr>
              <a:t>).</a:t>
            </a:r>
          </a:p>
          <a:p>
            <a:pPr marL="2149475" indent="-2149475">
              <a:buNone/>
              <a:tabLst>
                <a:tab pos="1431925" algn="l"/>
              </a:tabLst>
            </a:pPr>
            <a:r>
              <a:rPr lang="en-US" altLang="zh-TW" b="1" dirty="0" smtClean="0">
                <a:sym typeface="Symbol" pitchFamily="18" charset="2"/>
              </a:rPr>
              <a:t>Proof: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spc="200" dirty="0">
                <a:sym typeface="Symbol" pitchFamily="18" charset="2"/>
              </a:rPr>
              <a:t>f</a:t>
            </a:r>
            <a:r>
              <a:rPr lang="en-US" altLang="zh-TW" dirty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	 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|</a:t>
            </a:r>
            <a:r>
              <a:rPr lang="en-US" altLang="zh-TW" i="1" dirty="0" err="1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i="1" baseline="-25000" dirty="0" err="1" smtClean="0">
                <a:solidFill>
                  <a:schemeClr val="bg1"/>
                </a:solidFill>
                <a:sym typeface="Symbol" pitchFamily="18" charset="2"/>
              </a:rPr>
              <a:t>m</a:t>
            </a:r>
            <a:r>
              <a:rPr lang="en-US" altLang="zh-TW" dirty="0" err="1" smtClean="0">
                <a:solidFill>
                  <a:schemeClr val="bg1"/>
                </a:solidFill>
                <a:sym typeface="Symbol" pitchFamily="18" charset="2"/>
              </a:rPr>
              <a:t>|</a:t>
            </a:r>
            <a:r>
              <a:rPr lang="en-US" altLang="zh-TW" i="1" dirty="0" err="1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i="1" baseline="30000" dirty="0" err="1" smtClean="0">
                <a:solidFill>
                  <a:schemeClr val="bg1"/>
                </a:solidFill>
                <a:sym typeface="Symbol" pitchFamily="18" charset="2"/>
              </a:rPr>
              <a:t>m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</a:t>
            </a:r>
            <a:r>
              <a:rPr lang="en-US" altLang="zh-TW" sz="800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</a:t>
            </a:r>
            <a:r>
              <a:rPr lang="en-US" altLang="zh-TW" sz="800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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baseline="-25000" dirty="0" smtClean="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baseline="-25000" dirty="0" smtClean="0">
                <a:solidFill>
                  <a:schemeClr val="bg1"/>
                </a:solidFill>
                <a:sym typeface="Symbol" pitchFamily="18" charset="2"/>
              </a:rPr>
              <a:t>0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|</a:t>
            </a:r>
          </a:p>
          <a:p>
            <a:pPr marL="2149475" indent="-2149475">
              <a:buFont typeface="Arial" charset="0"/>
              <a:buNone/>
              <a:tabLst>
                <a:tab pos="1431925" algn="l"/>
              </a:tabLst>
            </a:pPr>
            <a:r>
              <a:rPr lang="en-US" altLang="zh-TW" dirty="0" smtClean="0">
                <a:sym typeface="Symbol" pitchFamily="18" charset="2"/>
              </a:rPr>
              <a:t>	 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|</a:t>
            </a:r>
            <a:r>
              <a:rPr lang="en-US" altLang="zh-TW" i="1" dirty="0" err="1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i="1" baseline="-25000" dirty="0" err="1" smtClean="0">
                <a:solidFill>
                  <a:schemeClr val="bg1"/>
                </a:solidFill>
                <a:sym typeface="Symbol" pitchFamily="18" charset="2"/>
              </a:rPr>
              <a:t>m</a:t>
            </a:r>
            <a:r>
              <a:rPr lang="en-US" altLang="zh-TW" dirty="0" err="1" smtClean="0">
                <a:solidFill>
                  <a:schemeClr val="bg1"/>
                </a:solidFill>
                <a:sym typeface="Symbol" pitchFamily="18" charset="2"/>
              </a:rPr>
              <a:t>|</a:t>
            </a:r>
            <a:r>
              <a:rPr lang="en-US" altLang="zh-TW" i="1" dirty="0" err="1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i="1" baseline="30000" dirty="0" err="1" smtClean="0">
                <a:solidFill>
                  <a:schemeClr val="bg1"/>
                </a:solidFill>
                <a:sym typeface="Symbol" pitchFamily="18" charset="2"/>
              </a:rPr>
              <a:t>m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</a:t>
            </a:r>
            <a:r>
              <a:rPr lang="en-US" altLang="zh-TW" sz="800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</a:t>
            </a:r>
            <a:r>
              <a:rPr lang="en-US" altLang="zh-TW" sz="800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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baseline="-25000" dirty="0" smtClean="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i="1" baseline="30000" dirty="0" smtClean="0">
                <a:solidFill>
                  <a:schemeClr val="bg1"/>
                </a:solidFill>
                <a:sym typeface="Symbol" pitchFamily="18" charset="2"/>
              </a:rPr>
              <a:t>m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baseline="-25000" dirty="0" smtClean="0">
                <a:solidFill>
                  <a:schemeClr val="bg1"/>
                </a:solidFill>
                <a:sym typeface="Symbol" pitchFamily="18" charset="2"/>
              </a:rPr>
              <a:t>0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i="1" baseline="30000" dirty="0" smtClean="0">
                <a:solidFill>
                  <a:schemeClr val="bg1"/>
                </a:solidFill>
                <a:sym typeface="Symbol" pitchFamily="18" charset="2"/>
              </a:rPr>
              <a:t>m</a:t>
            </a:r>
            <a:endParaRPr lang="en-US" altLang="zh-TW" dirty="0" smtClean="0">
              <a:solidFill>
                <a:schemeClr val="bg1"/>
              </a:solidFill>
              <a:sym typeface="Symbol" pitchFamily="18" charset="2"/>
            </a:endParaRPr>
          </a:p>
          <a:p>
            <a:pPr marL="2149475" indent="-2149475">
              <a:buFont typeface="Arial" charset="0"/>
              <a:buNone/>
              <a:tabLst>
                <a:tab pos="1431925" algn="l"/>
              </a:tabLst>
            </a:pP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(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i="1" baseline="-25000" dirty="0" smtClean="0">
                <a:solidFill>
                  <a:schemeClr val="bg1"/>
                </a:solidFill>
                <a:sym typeface="Symbol" pitchFamily="18" charset="2"/>
              </a:rPr>
              <a:t>m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</a:t>
            </a:r>
            <a:r>
              <a:rPr lang="en-US" altLang="zh-TW" sz="800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</a:t>
            </a:r>
            <a:r>
              <a:rPr lang="en-US" altLang="zh-TW" sz="800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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baseline="-25000" dirty="0" smtClean="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baseline="-25000" dirty="0" smtClean="0">
                <a:solidFill>
                  <a:schemeClr val="bg1"/>
                </a:solidFill>
                <a:sym typeface="Symbol" pitchFamily="18" charset="2"/>
              </a:rPr>
              <a:t>0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|</a:t>
            </a:r>
            <a:r>
              <a:rPr lang="en-US" altLang="zh-TW" dirty="0" smtClean="0">
                <a:sym typeface="Symbol" pitchFamily="18" charset="2"/>
              </a:rPr>
              <a:t>)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i="1" baseline="30000" dirty="0" smtClean="0">
                <a:sym typeface="Symbol" pitchFamily="18" charset="2"/>
              </a:rPr>
              <a:t>m</a:t>
            </a:r>
            <a:r>
              <a:rPr lang="en-US" altLang="zh-TW" dirty="0" smtClean="0"/>
              <a:t>, for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1</a:t>
            </a:r>
            <a:endParaRPr lang="en-US" altLang="zh-TW" dirty="0" smtClean="0"/>
          </a:p>
          <a:p>
            <a:pPr marL="2149475" indent="-2149475">
              <a:buNone/>
              <a:tabLst>
                <a:tab pos="1701800" algn="l"/>
              </a:tabLst>
            </a:pPr>
            <a:r>
              <a:rPr lang="en-US" altLang="zh-TW" dirty="0" smtClean="0"/>
              <a:t>So, </a:t>
            </a:r>
            <a:r>
              <a:rPr lang="en-US" altLang="zh-TW" i="1" spc="200" dirty="0">
                <a:sym typeface="Symbol" pitchFamily="18" charset="2"/>
              </a:rPr>
              <a:t>f</a:t>
            </a:r>
            <a:r>
              <a:rPr lang="en-US" altLang="zh-TW" dirty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O(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i="1" baseline="30000" dirty="0" smtClean="0">
                <a:sym typeface="Symbol" pitchFamily="18" charset="2"/>
              </a:rPr>
              <a:t>m</a:t>
            </a:r>
            <a:r>
              <a:rPr lang="en-US" altLang="zh-TW" dirty="0" smtClean="0">
                <a:sym typeface="Symbol" pitchFamily="18" charset="2"/>
              </a:rPr>
              <a:t>).</a:t>
            </a:r>
            <a:endParaRPr lang="en-US" altLang="zh-TW" dirty="0" smtClean="0"/>
          </a:p>
          <a:p>
            <a:pPr marL="2149475" indent="-2149475">
              <a:buFont typeface="Arial" charset="0"/>
              <a:buNone/>
              <a:tabLst>
                <a:tab pos="1701800" algn="l"/>
              </a:tabLst>
            </a:pP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 Complexity</a:t>
            </a:r>
            <a:endParaRPr lang="zh-TW" altLang="en-US" dirty="0" smtClean="0"/>
          </a:p>
        </p:txBody>
      </p:sp>
      <p:sp>
        <p:nvSpPr>
          <p:cNvPr id="98307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eaLnBrk="1" hangingPunct="1">
              <a:buClr>
                <a:srgbClr val="0099CC"/>
              </a:buClr>
              <a:buFont typeface="Arial" charset="0"/>
              <a:buChar char="•"/>
              <a:defRPr/>
            </a:pPr>
            <a:r>
              <a:rPr lang="en-US" altLang="zh-TW" sz="2800" dirty="0" smtClean="0"/>
              <a:t>The time, </a:t>
            </a:r>
            <a:r>
              <a:rPr lang="en-US" altLang="zh-TW" sz="2800" i="1" dirty="0" smtClean="0"/>
              <a:t>T</a:t>
            </a: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P</a:t>
            </a:r>
            <a:r>
              <a:rPr lang="en-US" altLang="zh-TW" sz="2800" dirty="0" smtClean="0"/>
              <a:t>), taken by a program, </a:t>
            </a:r>
            <a:r>
              <a:rPr lang="en-US" altLang="zh-TW" sz="2800" i="1" dirty="0" smtClean="0"/>
              <a:t>P</a:t>
            </a:r>
            <a:r>
              <a:rPr lang="en-US" altLang="zh-TW" sz="2800" dirty="0" smtClean="0"/>
              <a:t>, is the sum of its </a:t>
            </a:r>
            <a:r>
              <a:rPr lang="en-US" altLang="zh-TW" sz="2800" i="1" dirty="0" smtClean="0"/>
              <a:t>compile time C</a:t>
            </a:r>
            <a:r>
              <a:rPr lang="en-US" altLang="zh-TW" sz="2800" dirty="0" smtClean="0"/>
              <a:t> and its </a:t>
            </a:r>
            <a:r>
              <a:rPr lang="en-US" altLang="zh-TW" sz="2800" i="1" dirty="0" smtClean="0"/>
              <a:t>run</a:t>
            </a:r>
            <a:r>
              <a:rPr lang="en-US" altLang="zh-TW" sz="2800" dirty="0" smtClean="0"/>
              <a:t> (or </a:t>
            </a:r>
            <a:r>
              <a:rPr lang="en-US" altLang="zh-TW" sz="2800" i="1" dirty="0" smtClean="0"/>
              <a:t>execution</a:t>
            </a:r>
            <a:r>
              <a:rPr lang="en-US" altLang="zh-TW" sz="2800" dirty="0" smtClean="0"/>
              <a:t>) </a:t>
            </a:r>
            <a:r>
              <a:rPr lang="en-US" altLang="zh-TW" sz="2800" i="1" dirty="0" smtClean="0"/>
              <a:t>time</a:t>
            </a:r>
            <a:r>
              <a:rPr lang="en-US" altLang="zh-TW" sz="2800" dirty="0" smtClean="0"/>
              <a:t> </a:t>
            </a:r>
            <a:r>
              <a:rPr lang="en-US" altLang="zh-TW" sz="2800" i="1" dirty="0" smtClean="0"/>
              <a:t>T</a:t>
            </a:r>
            <a:r>
              <a:rPr lang="en-US" altLang="zh-TW" sz="2800" i="1" baseline="-25000" dirty="0" smtClean="0"/>
              <a:t>P</a:t>
            </a: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I</a:t>
            </a:r>
            <a:r>
              <a:rPr lang="en-US" altLang="zh-TW" sz="2800" dirty="0" smtClean="0"/>
              <a:t>), i.e., </a:t>
            </a:r>
            <a:r>
              <a:rPr lang="en-US" altLang="zh-TW" sz="2800" i="1" dirty="0" smtClean="0">
                <a:solidFill>
                  <a:srgbClr val="CC3300"/>
                </a:solidFill>
              </a:rPr>
              <a:t>T</a:t>
            </a:r>
            <a:r>
              <a:rPr lang="en-US" altLang="zh-TW" sz="2800" dirty="0" smtClean="0">
                <a:solidFill>
                  <a:srgbClr val="CC3300"/>
                </a:solidFill>
              </a:rPr>
              <a:t>(</a:t>
            </a:r>
            <a:r>
              <a:rPr lang="en-US" altLang="zh-TW" sz="2800" i="1" dirty="0" smtClean="0">
                <a:solidFill>
                  <a:srgbClr val="CC3300"/>
                </a:solidFill>
              </a:rPr>
              <a:t>P</a:t>
            </a:r>
            <a:r>
              <a:rPr lang="en-US" altLang="zh-TW" sz="2800" dirty="0" smtClean="0">
                <a:solidFill>
                  <a:srgbClr val="CC3300"/>
                </a:solidFill>
              </a:rPr>
              <a:t>) = </a:t>
            </a:r>
            <a:r>
              <a:rPr lang="en-US" altLang="zh-TW" sz="2800" i="1" dirty="0" smtClean="0">
                <a:solidFill>
                  <a:srgbClr val="CC3300"/>
                </a:solidFill>
              </a:rPr>
              <a:t>C</a:t>
            </a:r>
            <a:r>
              <a:rPr lang="en-US" altLang="zh-TW" sz="2800" dirty="0" smtClean="0">
                <a:solidFill>
                  <a:srgbClr val="CC3300"/>
                </a:solidFill>
              </a:rPr>
              <a:t> </a:t>
            </a:r>
            <a:r>
              <a:rPr lang="en-US" altLang="zh-TW" sz="2800" dirty="0" smtClean="0">
                <a:solidFill>
                  <a:srgbClr val="CC3300"/>
                </a:solidFill>
                <a:latin typeface="Symbol" pitchFamily="18" charset="2"/>
              </a:rPr>
              <a:t>+</a:t>
            </a:r>
            <a:r>
              <a:rPr lang="en-US" altLang="zh-TW" sz="2800" dirty="0" smtClean="0">
                <a:solidFill>
                  <a:srgbClr val="CC3300"/>
                </a:solidFill>
              </a:rPr>
              <a:t> </a:t>
            </a:r>
            <a:r>
              <a:rPr lang="en-US" altLang="zh-TW" sz="2800" i="1" dirty="0" smtClean="0">
                <a:solidFill>
                  <a:srgbClr val="CC3300"/>
                </a:solidFill>
              </a:rPr>
              <a:t>T</a:t>
            </a:r>
            <a:r>
              <a:rPr lang="en-US" altLang="zh-TW" sz="2800" i="1" spc="100" baseline="-25000" dirty="0" smtClean="0">
                <a:solidFill>
                  <a:srgbClr val="CC3300"/>
                </a:solidFill>
              </a:rPr>
              <a:t>P</a:t>
            </a:r>
            <a:r>
              <a:rPr lang="en-US" altLang="zh-TW" sz="2800" dirty="0" smtClean="0">
                <a:solidFill>
                  <a:srgbClr val="CC3300"/>
                </a:solidFill>
              </a:rPr>
              <a:t>(</a:t>
            </a:r>
            <a:r>
              <a:rPr lang="en-US" altLang="zh-TW" sz="2800" i="1" dirty="0" smtClean="0">
                <a:solidFill>
                  <a:srgbClr val="CC3300"/>
                </a:solidFill>
              </a:rPr>
              <a:t>I</a:t>
            </a:r>
            <a:r>
              <a:rPr lang="en-US" altLang="zh-TW" sz="2800" dirty="0" smtClean="0">
                <a:solidFill>
                  <a:srgbClr val="CC3300"/>
                </a:solidFill>
              </a:rPr>
              <a:t>)</a:t>
            </a:r>
            <a:r>
              <a:rPr lang="en-US" altLang="zh-TW" sz="2800" dirty="0" smtClean="0"/>
              <a:t>.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The compile time does not dependent on the instance characteristics.</a:t>
            </a:r>
          </a:p>
          <a:p>
            <a:pPr eaLnBrk="1" hangingPunct="1">
              <a:defRPr/>
            </a:pPr>
            <a:r>
              <a:rPr lang="en-US" altLang="zh-TW" dirty="0" smtClean="0"/>
              <a:t>We may run the program many times without recompilation.</a:t>
            </a:r>
          </a:p>
          <a:p>
            <a:pPr eaLnBrk="1" hangingPunct="1">
              <a:defRPr/>
            </a:pPr>
            <a:r>
              <a:rPr lang="en-US" altLang="zh-TW" dirty="0" smtClean="0"/>
              <a:t>Consequently, we are really concerned only with the program’s execution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49475" indent="-2149475">
              <a:buNone/>
              <a:tabLst>
                <a:tab pos="1701800" algn="l"/>
              </a:tabLst>
            </a:pPr>
            <a:r>
              <a:rPr lang="en-US" altLang="zh-TW" b="1" dirty="0" smtClean="0">
                <a:sym typeface="Symbol" pitchFamily="18" charset="2"/>
              </a:rPr>
              <a:t>Theorem 1.2</a:t>
            </a:r>
            <a:r>
              <a:rPr lang="en-US" altLang="zh-TW" dirty="0" smtClean="0">
                <a:sym typeface="Symbol" pitchFamily="18" charset="2"/>
              </a:rPr>
              <a:t>: If </a:t>
            </a:r>
            <a:r>
              <a:rPr lang="en-US" altLang="zh-TW" i="1" spc="200" dirty="0">
                <a:sym typeface="Symbol" pitchFamily="18" charset="2"/>
              </a:rPr>
              <a:t>f</a:t>
            </a:r>
            <a:r>
              <a:rPr lang="en-US" altLang="zh-TW" dirty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err="1" smtClean="0">
                <a:sym typeface="Symbol" pitchFamily="18" charset="2"/>
              </a:rPr>
              <a:t>a</a:t>
            </a:r>
            <a:r>
              <a:rPr lang="en-US" altLang="zh-TW" i="1" baseline="-25000" dirty="0" err="1" smtClean="0">
                <a:sym typeface="Symbol" pitchFamily="18" charset="2"/>
              </a:rPr>
              <a:t>m</a:t>
            </a:r>
            <a:r>
              <a:rPr lang="en-US" altLang="zh-TW" i="1" dirty="0" err="1" smtClean="0">
                <a:sym typeface="Symbol" pitchFamily="18" charset="2"/>
              </a:rPr>
              <a:t>n</a:t>
            </a:r>
            <a:r>
              <a:rPr lang="en-US" altLang="zh-TW" i="1" baseline="30000" dirty="0" err="1" smtClean="0">
                <a:sym typeface="Symbol" pitchFamily="18" charset="2"/>
              </a:rPr>
              <a:t>m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i="1" dirty="0" smtClean="0">
                <a:sym typeface="Symbol" pitchFamily="18" charset="2"/>
              </a:rPr>
              <a:t>n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0</a:t>
            </a:r>
            <a:r>
              <a:rPr lang="en-US" altLang="zh-TW" dirty="0" smtClean="0">
                <a:sym typeface="Symbol" pitchFamily="18" charset="2"/>
              </a:rPr>
              <a:t>, then</a:t>
            </a:r>
            <a:r>
              <a:rPr lang="en-US" altLang="zh-TW" sz="1400" dirty="0" smtClean="0">
                <a:sym typeface="Symbol" pitchFamily="18" charset="2"/>
              </a:rPr>
              <a:t>  </a:t>
            </a:r>
            <a:r>
              <a:rPr lang="en-US" altLang="zh-TW" i="1" spc="200" dirty="0" smtClean="0">
                <a:sym typeface="Symbol" pitchFamily="18" charset="2"/>
              </a:rPr>
              <a:t>f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O(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i="1" baseline="30000" dirty="0" smtClean="0">
                <a:sym typeface="Symbol" pitchFamily="18" charset="2"/>
              </a:rPr>
              <a:t>m</a:t>
            </a:r>
            <a:r>
              <a:rPr lang="en-US" altLang="zh-TW" dirty="0" smtClean="0">
                <a:sym typeface="Symbol" pitchFamily="18" charset="2"/>
              </a:rPr>
              <a:t>).</a:t>
            </a:r>
          </a:p>
          <a:p>
            <a:pPr marL="2149475" indent="-2149475">
              <a:buNone/>
              <a:tabLst>
                <a:tab pos="1431925" algn="l"/>
              </a:tabLst>
            </a:pPr>
            <a:r>
              <a:rPr lang="en-US" altLang="zh-TW" b="1" dirty="0" smtClean="0">
                <a:sym typeface="Symbol" pitchFamily="18" charset="2"/>
              </a:rPr>
              <a:t>Proof: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spc="200" dirty="0">
                <a:sym typeface="Symbol" pitchFamily="18" charset="2"/>
              </a:rPr>
              <a:t>f</a:t>
            </a:r>
            <a:r>
              <a:rPr lang="en-US" altLang="zh-TW" dirty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	 |</a:t>
            </a:r>
            <a:r>
              <a:rPr lang="en-US" altLang="zh-TW" i="1" dirty="0" err="1" smtClean="0">
                <a:sym typeface="Symbol" pitchFamily="18" charset="2"/>
              </a:rPr>
              <a:t>a</a:t>
            </a:r>
            <a:r>
              <a:rPr lang="en-US" altLang="zh-TW" i="1" baseline="-25000" dirty="0" err="1" smtClean="0">
                <a:sym typeface="Symbol" pitchFamily="18" charset="2"/>
              </a:rPr>
              <a:t>m</a:t>
            </a:r>
            <a:r>
              <a:rPr lang="en-US" altLang="zh-TW" dirty="0" err="1" smtClean="0">
                <a:sym typeface="Symbol" pitchFamily="18" charset="2"/>
              </a:rPr>
              <a:t>|</a:t>
            </a:r>
            <a:r>
              <a:rPr lang="en-US" altLang="zh-TW" i="1" dirty="0" err="1" smtClean="0">
                <a:sym typeface="Symbol" pitchFamily="18" charset="2"/>
              </a:rPr>
              <a:t>n</a:t>
            </a:r>
            <a:r>
              <a:rPr lang="en-US" altLang="zh-TW" i="1" baseline="30000" dirty="0" err="1" smtClean="0">
                <a:sym typeface="Symbol" pitchFamily="18" charset="2"/>
              </a:rPr>
              <a:t>m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dirty="0" smtClean="0">
                <a:sym typeface="Symbol" pitchFamily="18" charset="2"/>
              </a:rPr>
              <a:t>|</a:t>
            </a:r>
            <a:r>
              <a:rPr lang="en-US" altLang="zh-TW" i="1" dirty="0" smtClean="0">
                <a:sym typeface="Symbol" pitchFamily="18" charset="2"/>
              </a:rPr>
              <a:t>n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0</a:t>
            </a:r>
            <a:r>
              <a:rPr lang="en-US" altLang="zh-TW" dirty="0" smtClean="0">
                <a:sym typeface="Symbol" pitchFamily="18" charset="2"/>
              </a:rPr>
              <a:t>|</a:t>
            </a:r>
          </a:p>
          <a:p>
            <a:pPr marL="2149475" indent="-2149475">
              <a:buFont typeface="Arial" charset="0"/>
              <a:buNone/>
              <a:tabLst>
                <a:tab pos="1431925" algn="l"/>
              </a:tabLst>
            </a:pPr>
            <a:r>
              <a:rPr lang="en-US" altLang="zh-TW" dirty="0" smtClean="0">
                <a:sym typeface="Symbol" pitchFamily="18" charset="2"/>
              </a:rPr>
              <a:t>	 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|</a:t>
            </a:r>
            <a:r>
              <a:rPr lang="en-US" altLang="zh-TW" i="1" dirty="0" err="1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i="1" baseline="-25000" dirty="0" err="1" smtClean="0">
                <a:solidFill>
                  <a:schemeClr val="bg1"/>
                </a:solidFill>
                <a:sym typeface="Symbol" pitchFamily="18" charset="2"/>
              </a:rPr>
              <a:t>m</a:t>
            </a:r>
            <a:r>
              <a:rPr lang="en-US" altLang="zh-TW" dirty="0" err="1" smtClean="0">
                <a:solidFill>
                  <a:schemeClr val="bg1"/>
                </a:solidFill>
                <a:sym typeface="Symbol" pitchFamily="18" charset="2"/>
              </a:rPr>
              <a:t>|</a:t>
            </a:r>
            <a:r>
              <a:rPr lang="en-US" altLang="zh-TW" i="1" dirty="0" err="1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i="1" baseline="30000" dirty="0" err="1" smtClean="0">
                <a:solidFill>
                  <a:schemeClr val="bg1"/>
                </a:solidFill>
                <a:sym typeface="Symbol" pitchFamily="18" charset="2"/>
              </a:rPr>
              <a:t>m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</a:t>
            </a:r>
            <a:r>
              <a:rPr lang="en-US" altLang="zh-TW" sz="800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</a:t>
            </a:r>
            <a:r>
              <a:rPr lang="en-US" altLang="zh-TW" sz="800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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baseline="-25000" dirty="0" smtClean="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i="1" baseline="30000" dirty="0" smtClean="0">
                <a:solidFill>
                  <a:schemeClr val="bg1"/>
                </a:solidFill>
                <a:sym typeface="Symbol" pitchFamily="18" charset="2"/>
              </a:rPr>
              <a:t>m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baseline="-25000" dirty="0" smtClean="0">
                <a:solidFill>
                  <a:schemeClr val="bg1"/>
                </a:solidFill>
                <a:sym typeface="Symbol" pitchFamily="18" charset="2"/>
              </a:rPr>
              <a:t>0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i="1" baseline="30000" dirty="0" smtClean="0">
                <a:solidFill>
                  <a:schemeClr val="bg1"/>
                </a:solidFill>
                <a:sym typeface="Symbol" pitchFamily="18" charset="2"/>
              </a:rPr>
              <a:t>m</a:t>
            </a:r>
            <a:endParaRPr lang="en-US" altLang="zh-TW" dirty="0" smtClean="0">
              <a:solidFill>
                <a:schemeClr val="bg1"/>
              </a:solidFill>
              <a:sym typeface="Symbol" pitchFamily="18" charset="2"/>
            </a:endParaRPr>
          </a:p>
          <a:p>
            <a:pPr marL="2149475" indent="-2149475">
              <a:buFont typeface="Arial" charset="0"/>
              <a:buNone/>
              <a:tabLst>
                <a:tab pos="1431925" algn="l"/>
              </a:tabLst>
            </a:pP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(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i="1" baseline="-25000" dirty="0" smtClean="0">
                <a:solidFill>
                  <a:schemeClr val="bg1"/>
                </a:solidFill>
                <a:sym typeface="Symbol" pitchFamily="18" charset="2"/>
              </a:rPr>
              <a:t>m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</a:t>
            </a:r>
            <a:r>
              <a:rPr lang="en-US" altLang="zh-TW" sz="800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</a:t>
            </a:r>
            <a:r>
              <a:rPr lang="en-US" altLang="zh-TW" sz="800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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baseline="-25000" dirty="0" smtClean="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baseline="-25000" dirty="0" smtClean="0">
                <a:solidFill>
                  <a:schemeClr val="bg1"/>
                </a:solidFill>
                <a:sym typeface="Symbol" pitchFamily="18" charset="2"/>
              </a:rPr>
              <a:t>0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|</a:t>
            </a:r>
            <a:r>
              <a:rPr lang="en-US" altLang="zh-TW" dirty="0" smtClean="0">
                <a:sym typeface="Symbol" pitchFamily="18" charset="2"/>
              </a:rPr>
              <a:t>)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i="1" baseline="30000" dirty="0" smtClean="0">
                <a:sym typeface="Symbol" pitchFamily="18" charset="2"/>
              </a:rPr>
              <a:t>m</a:t>
            </a:r>
            <a:r>
              <a:rPr lang="en-US" altLang="zh-TW" dirty="0" smtClean="0"/>
              <a:t>, for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1</a:t>
            </a:r>
            <a:endParaRPr lang="en-US" altLang="zh-TW" dirty="0" smtClean="0"/>
          </a:p>
          <a:p>
            <a:pPr marL="2149475" indent="-2149475">
              <a:buNone/>
              <a:tabLst>
                <a:tab pos="1701800" algn="l"/>
              </a:tabLst>
            </a:pPr>
            <a:r>
              <a:rPr lang="en-US" altLang="zh-TW" dirty="0" smtClean="0"/>
              <a:t>So, </a:t>
            </a:r>
            <a:r>
              <a:rPr lang="en-US" altLang="zh-TW" i="1" spc="200" dirty="0">
                <a:sym typeface="Symbol" pitchFamily="18" charset="2"/>
              </a:rPr>
              <a:t>f</a:t>
            </a:r>
            <a:r>
              <a:rPr lang="en-US" altLang="zh-TW" dirty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O(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i="1" baseline="30000" dirty="0" smtClean="0">
                <a:sym typeface="Symbol" pitchFamily="18" charset="2"/>
              </a:rPr>
              <a:t>m</a:t>
            </a:r>
            <a:r>
              <a:rPr lang="en-US" altLang="zh-TW" dirty="0" smtClean="0">
                <a:sym typeface="Symbol" pitchFamily="18" charset="2"/>
              </a:rPr>
              <a:t>).</a:t>
            </a:r>
            <a:endParaRPr lang="en-US" altLang="zh-TW" dirty="0" smtClean="0"/>
          </a:p>
          <a:p>
            <a:pPr marL="2149475" indent="-2149475">
              <a:buFont typeface="Arial" charset="0"/>
              <a:buNone/>
              <a:tabLst>
                <a:tab pos="1701800" algn="l"/>
              </a:tabLst>
            </a:pP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90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49475" indent="-2149475">
              <a:buNone/>
              <a:tabLst>
                <a:tab pos="1701800" algn="l"/>
              </a:tabLst>
            </a:pPr>
            <a:r>
              <a:rPr lang="en-US" altLang="zh-TW" b="1" dirty="0" smtClean="0">
                <a:sym typeface="Symbol" pitchFamily="18" charset="2"/>
              </a:rPr>
              <a:t>Theorem 1.2</a:t>
            </a:r>
            <a:r>
              <a:rPr lang="en-US" altLang="zh-TW" dirty="0" smtClean="0">
                <a:sym typeface="Symbol" pitchFamily="18" charset="2"/>
              </a:rPr>
              <a:t>: If </a:t>
            </a:r>
            <a:r>
              <a:rPr lang="en-US" altLang="zh-TW" i="1" spc="200" dirty="0">
                <a:sym typeface="Symbol" pitchFamily="18" charset="2"/>
              </a:rPr>
              <a:t>f</a:t>
            </a:r>
            <a:r>
              <a:rPr lang="en-US" altLang="zh-TW" dirty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err="1" smtClean="0">
                <a:sym typeface="Symbol" pitchFamily="18" charset="2"/>
              </a:rPr>
              <a:t>a</a:t>
            </a:r>
            <a:r>
              <a:rPr lang="en-US" altLang="zh-TW" i="1" baseline="-25000" dirty="0" err="1" smtClean="0">
                <a:sym typeface="Symbol" pitchFamily="18" charset="2"/>
              </a:rPr>
              <a:t>m</a:t>
            </a:r>
            <a:r>
              <a:rPr lang="en-US" altLang="zh-TW" i="1" dirty="0" err="1" smtClean="0">
                <a:sym typeface="Symbol" pitchFamily="18" charset="2"/>
              </a:rPr>
              <a:t>n</a:t>
            </a:r>
            <a:r>
              <a:rPr lang="en-US" altLang="zh-TW" i="1" baseline="30000" dirty="0" err="1" smtClean="0">
                <a:sym typeface="Symbol" pitchFamily="18" charset="2"/>
              </a:rPr>
              <a:t>m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i="1" dirty="0" smtClean="0">
                <a:sym typeface="Symbol" pitchFamily="18" charset="2"/>
              </a:rPr>
              <a:t>n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0</a:t>
            </a:r>
            <a:r>
              <a:rPr lang="en-US" altLang="zh-TW" dirty="0" smtClean="0">
                <a:sym typeface="Symbol" pitchFamily="18" charset="2"/>
              </a:rPr>
              <a:t>, then</a:t>
            </a:r>
            <a:r>
              <a:rPr lang="en-US" altLang="zh-TW" sz="1400" dirty="0" smtClean="0">
                <a:sym typeface="Symbol" pitchFamily="18" charset="2"/>
              </a:rPr>
              <a:t>  </a:t>
            </a:r>
            <a:r>
              <a:rPr lang="en-US" altLang="zh-TW" i="1" spc="200" dirty="0" smtClean="0">
                <a:sym typeface="Symbol" pitchFamily="18" charset="2"/>
              </a:rPr>
              <a:t>f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O(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i="1" baseline="30000" dirty="0" smtClean="0">
                <a:sym typeface="Symbol" pitchFamily="18" charset="2"/>
              </a:rPr>
              <a:t>m</a:t>
            </a:r>
            <a:r>
              <a:rPr lang="en-US" altLang="zh-TW" dirty="0" smtClean="0">
                <a:sym typeface="Symbol" pitchFamily="18" charset="2"/>
              </a:rPr>
              <a:t>).</a:t>
            </a:r>
          </a:p>
          <a:p>
            <a:pPr marL="2149475" indent="-2149475">
              <a:buNone/>
              <a:tabLst>
                <a:tab pos="1431925" algn="l"/>
              </a:tabLst>
            </a:pPr>
            <a:r>
              <a:rPr lang="en-US" altLang="zh-TW" b="1" dirty="0" smtClean="0">
                <a:sym typeface="Symbol" pitchFamily="18" charset="2"/>
              </a:rPr>
              <a:t>Proof: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spc="200" dirty="0">
                <a:sym typeface="Symbol" pitchFamily="18" charset="2"/>
              </a:rPr>
              <a:t>f</a:t>
            </a:r>
            <a:r>
              <a:rPr lang="en-US" altLang="zh-TW" dirty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	 |</a:t>
            </a:r>
            <a:r>
              <a:rPr lang="en-US" altLang="zh-TW" i="1" dirty="0" err="1" smtClean="0">
                <a:sym typeface="Symbol" pitchFamily="18" charset="2"/>
              </a:rPr>
              <a:t>a</a:t>
            </a:r>
            <a:r>
              <a:rPr lang="en-US" altLang="zh-TW" i="1" baseline="-25000" dirty="0" err="1" smtClean="0">
                <a:sym typeface="Symbol" pitchFamily="18" charset="2"/>
              </a:rPr>
              <a:t>m</a:t>
            </a:r>
            <a:r>
              <a:rPr lang="en-US" altLang="zh-TW" dirty="0" err="1" smtClean="0">
                <a:sym typeface="Symbol" pitchFamily="18" charset="2"/>
              </a:rPr>
              <a:t>|</a:t>
            </a:r>
            <a:r>
              <a:rPr lang="en-US" altLang="zh-TW" i="1" dirty="0" err="1" smtClean="0">
                <a:sym typeface="Symbol" pitchFamily="18" charset="2"/>
              </a:rPr>
              <a:t>n</a:t>
            </a:r>
            <a:r>
              <a:rPr lang="en-US" altLang="zh-TW" i="1" baseline="30000" dirty="0" err="1" smtClean="0">
                <a:sym typeface="Symbol" pitchFamily="18" charset="2"/>
              </a:rPr>
              <a:t>m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dirty="0" smtClean="0">
                <a:sym typeface="Symbol" pitchFamily="18" charset="2"/>
              </a:rPr>
              <a:t>|</a:t>
            </a:r>
            <a:r>
              <a:rPr lang="en-US" altLang="zh-TW" i="1" dirty="0" smtClean="0">
                <a:sym typeface="Symbol" pitchFamily="18" charset="2"/>
              </a:rPr>
              <a:t>n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0</a:t>
            </a:r>
            <a:r>
              <a:rPr lang="en-US" altLang="zh-TW" dirty="0" smtClean="0">
                <a:sym typeface="Symbol" pitchFamily="18" charset="2"/>
              </a:rPr>
              <a:t>|</a:t>
            </a:r>
          </a:p>
          <a:p>
            <a:pPr marL="2149475" indent="-2149475">
              <a:buFont typeface="Arial" charset="0"/>
              <a:buNone/>
              <a:tabLst>
                <a:tab pos="1431925" algn="l"/>
              </a:tabLst>
            </a:pPr>
            <a:r>
              <a:rPr lang="en-US" altLang="zh-TW" dirty="0" smtClean="0">
                <a:sym typeface="Symbol" pitchFamily="18" charset="2"/>
              </a:rPr>
              <a:t>	 |</a:t>
            </a:r>
            <a:r>
              <a:rPr lang="en-US" altLang="zh-TW" i="1" dirty="0" err="1" smtClean="0">
                <a:sym typeface="Symbol" pitchFamily="18" charset="2"/>
              </a:rPr>
              <a:t>a</a:t>
            </a:r>
            <a:r>
              <a:rPr lang="en-US" altLang="zh-TW" i="1" baseline="-25000" dirty="0" err="1" smtClean="0">
                <a:sym typeface="Symbol" pitchFamily="18" charset="2"/>
              </a:rPr>
              <a:t>m</a:t>
            </a:r>
            <a:r>
              <a:rPr lang="en-US" altLang="zh-TW" dirty="0" err="1" smtClean="0">
                <a:sym typeface="Symbol" pitchFamily="18" charset="2"/>
              </a:rPr>
              <a:t>|</a:t>
            </a:r>
            <a:r>
              <a:rPr lang="en-US" altLang="zh-TW" i="1" dirty="0" err="1" smtClean="0">
                <a:sym typeface="Symbol" pitchFamily="18" charset="2"/>
              </a:rPr>
              <a:t>n</a:t>
            </a:r>
            <a:r>
              <a:rPr lang="en-US" altLang="zh-TW" i="1" baseline="30000" dirty="0" err="1" smtClean="0">
                <a:sym typeface="Symbol" pitchFamily="18" charset="2"/>
              </a:rPr>
              <a:t>m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dirty="0" smtClean="0">
                <a:sym typeface="Symbol" pitchFamily="18" charset="2"/>
              </a:rPr>
              <a:t>|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i="1" baseline="30000" dirty="0" smtClean="0">
                <a:sym typeface="Symbol" pitchFamily="18" charset="2"/>
              </a:rPr>
              <a:t>m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0</a:t>
            </a:r>
            <a:r>
              <a:rPr lang="en-US" altLang="zh-TW" dirty="0" smtClean="0">
                <a:sym typeface="Symbol" pitchFamily="18" charset="2"/>
              </a:rPr>
              <a:t>|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i="1" baseline="30000" dirty="0" smtClean="0">
                <a:sym typeface="Symbol" pitchFamily="18" charset="2"/>
              </a:rPr>
              <a:t>m</a:t>
            </a:r>
            <a:endParaRPr lang="en-US" altLang="zh-TW" dirty="0" smtClean="0">
              <a:sym typeface="Symbol" pitchFamily="18" charset="2"/>
            </a:endParaRPr>
          </a:p>
          <a:p>
            <a:pPr marL="2149475" indent="-2149475">
              <a:buFont typeface="Arial" charset="0"/>
              <a:buNone/>
              <a:tabLst>
                <a:tab pos="1431925" algn="l"/>
              </a:tabLst>
            </a:pP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(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i="1" baseline="-25000" dirty="0" smtClean="0">
                <a:solidFill>
                  <a:schemeClr val="bg1"/>
                </a:solidFill>
                <a:sym typeface="Symbol" pitchFamily="18" charset="2"/>
              </a:rPr>
              <a:t>m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</a:t>
            </a:r>
            <a:r>
              <a:rPr lang="en-US" altLang="zh-TW" sz="800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</a:t>
            </a:r>
            <a:r>
              <a:rPr lang="en-US" altLang="zh-TW" sz="800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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baseline="-25000" dirty="0" smtClean="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baseline="-25000" dirty="0" smtClean="0">
                <a:solidFill>
                  <a:schemeClr val="bg1"/>
                </a:solidFill>
                <a:sym typeface="Symbol" pitchFamily="18" charset="2"/>
              </a:rPr>
              <a:t>0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|</a:t>
            </a:r>
            <a:r>
              <a:rPr lang="en-US" altLang="zh-TW" dirty="0" smtClean="0">
                <a:sym typeface="Symbol" pitchFamily="18" charset="2"/>
              </a:rPr>
              <a:t>)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i="1" baseline="30000" dirty="0" smtClean="0">
                <a:sym typeface="Symbol" pitchFamily="18" charset="2"/>
              </a:rPr>
              <a:t>m</a:t>
            </a:r>
            <a:r>
              <a:rPr lang="en-US" altLang="zh-TW" dirty="0" smtClean="0"/>
              <a:t>, for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1</a:t>
            </a:r>
            <a:endParaRPr lang="en-US" altLang="zh-TW" dirty="0" smtClean="0"/>
          </a:p>
          <a:p>
            <a:pPr marL="2149475" indent="-2149475">
              <a:buNone/>
              <a:tabLst>
                <a:tab pos="1701800" algn="l"/>
              </a:tabLst>
            </a:pPr>
            <a:r>
              <a:rPr lang="en-US" altLang="zh-TW" dirty="0" smtClean="0"/>
              <a:t>So, </a:t>
            </a:r>
            <a:r>
              <a:rPr lang="en-US" altLang="zh-TW" i="1" spc="200" dirty="0">
                <a:sym typeface="Symbol" pitchFamily="18" charset="2"/>
              </a:rPr>
              <a:t>f</a:t>
            </a:r>
            <a:r>
              <a:rPr lang="en-US" altLang="zh-TW" dirty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O(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i="1" baseline="30000" dirty="0" smtClean="0">
                <a:sym typeface="Symbol" pitchFamily="18" charset="2"/>
              </a:rPr>
              <a:t>m</a:t>
            </a:r>
            <a:r>
              <a:rPr lang="en-US" altLang="zh-TW" dirty="0" smtClean="0">
                <a:sym typeface="Symbol" pitchFamily="18" charset="2"/>
              </a:rPr>
              <a:t>).</a:t>
            </a:r>
            <a:endParaRPr lang="en-US" altLang="zh-TW" dirty="0" smtClean="0"/>
          </a:p>
          <a:p>
            <a:pPr marL="2149475" indent="-2149475">
              <a:buFont typeface="Arial" charset="0"/>
              <a:buNone/>
              <a:tabLst>
                <a:tab pos="1701800" algn="l"/>
              </a:tabLst>
            </a:pP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20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49475" indent="-2149475">
              <a:buNone/>
              <a:tabLst>
                <a:tab pos="1701800" algn="l"/>
              </a:tabLst>
            </a:pPr>
            <a:r>
              <a:rPr lang="en-US" altLang="zh-TW" b="1" dirty="0" smtClean="0">
                <a:sym typeface="Symbol" pitchFamily="18" charset="2"/>
              </a:rPr>
              <a:t>Theorem 1.2</a:t>
            </a:r>
            <a:r>
              <a:rPr lang="en-US" altLang="zh-TW" dirty="0" smtClean="0">
                <a:sym typeface="Symbol" pitchFamily="18" charset="2"/>
              </a:rPr>
              <a:t>: If </a:t>
            </a:r>
            <a:r>
              <a:rPr lang="en-US" altLang="zh-TW" i="1" spc="200" dirty="0">
                <a:sym typeface="Symbol" pitchFamily="18" charset="2"/>
              </a:rPr>
              <a:t>f</a:t>
            </a:r>
            <a:r>
              <a:rPr lang="en-US" altLang="zh-TW" dirty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err="1" smtClean="0">
                <a:sym typeface="Symbol" pitchFamily="18" charset="2"/>
              </a:rPr>
              <a:t>a</a:t>
            </a:r>
            <a:r>
              <a:rPr lang="en-US" altLang="zh-TW" i="1" baseline="-25000" dirty="0" err="1" smtClean="0">
                <a:sym typeface="Symbol" pitchFamily="18" charset="2"/>
              </a:rPr>
              <a:t>m</a:t>
            </a:r>
            <a:r>
              <a:rPr lang="en-US" altLang="zh-TW" i="1" dirty="0" err="1" smtClean="0">
                <a:sym typeface="Symbol" pitchFamily="18" charset="2"/>
              </a:rPr>
              <a:t>n</a:t>
            </a:r>
            <a:r>
              <a:rPr lang="en-US" altLang="zh-TW" i="1" baseline="30000" dirty="0" err="1" smtClean="0">
                <a:sym typeface="Symbol" pitchFamily="18" charset="2"/>
              </a:rPr>
              <a:t>m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i="1" dirty="0" smtClean="0">
                <a:sym typeface="Symbol" pitchFamily="18" charset="2"/>
              </a:rPr>
              <a:t>n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0</a:t>
            </a:r>
            <a:r>
              <a:rPr lang="en-US" altLang="zh-TW" dirty="0" smtClean="0">
                <a:sym typeface="Symbol" pitchFamily="18" charset="2"/>
              </a:rPr>
              <a:t>, then</a:t>
            </a:r>
            <a:r>
              <a:rPr lang="en-US" altLang="zh-TW" sz="1400" dirty="0" smtClean="0">
                <a:sym typeface="Symbol" pitchFamily="18" charset="2"/>
              </a:rPr>
              <a:t>  </a:t>
            </a:r>
            <a:r>
              <a:rPr lang="en-US" altLang="zh-TW" i="1" spc="200" dirty="0" smtClean="0">
                <a:sym typeface="Symbol" pitchFamily="18" charset="2"/>
              </a:rPr>
              <a:t>f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O(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i="1" baseline="30000" dirty="0" smtClean="0">
                <a:sym typeface="Symbol" pitchFamily="18" charset="2"/>
              </a:rPr>
              <a:t>m</a:t>
            </a:r>
            <a:r>
              <a:rPr lang="en-US" altLang="zh-TW" dirty="0" smtClean="0">
                <a:sym typeface="Symbol" pitchFamily="18" charset="2"/>
              </a:rPr>
              <a:t>).</a:t>
            </a:r>
          </a:p>
          <a:p>
            <a:pPr marL="2149475" indent="-2149475">
              <a:buNone/>
              <a:tabLst>
                <a:tab pos="1431925" algn="l"/>
              </a:tabLst>
            </a:pPr>
            <a:r>
              <a:rPr lang="en-US" altLang="zh-TW" b="1" dirty="0" smtClean="0">
                <a:sym typeface="Symbol" pitchFamily="18" charset="2"/>
              </a:rPr>
              <a:t>Proof: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spc="200" dirty="0">
                <a:sym typeface="Symbol" pitchFamily="18" charset="2"/>
              </a:rPr>
              <a:t>f</a:t>
            </a:r>
            <a:r>
              <a:rPr lang="en-US" altLang="zh-TW" dirty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	 |</a:t>
            </a:r>
            <a:r>
              <a:rPr lang="en-US" altLang="zh-TW" i="1" dirty="0" err="1" smtClean="0">
                <a:sym typeface="Symbol" pitchFamily="18" charset="2"/>
              </a:rPr>
              <a:t>a</a:t>
            </a:r>
            <a:r>
              <a:rPr lang="en-US" altLang="zh-TW" i="1" baseline="-25000" dirty="0" err="1" smtClean="0">
                <a:sym typeface="Symbol" pitchFamily="18" charset="2"/>
              </a:rPr>
              <a:t>m</a:t>
            </a:r>
            <a:r>
              <a:rPr lang="en-US" altLang="zh-TW" dirty="0" err="1" smtClean="0">
                <a:sym typeface="Symbol" pitchFamily="18" charset="2"/>
              </a:rPr>
              <a:t>|</a:t>
            </a:r>
            <a:r>
              <a:rPr lang="en-US" altLang="zh-TW" i="1" dirty="0" err="1" smtClean="0">
                <a:sym typeface="Symbol" pitchFamily="18" charset="2"/>
              </a:rPr>
              <a:t>n</a:t>
            </a:r>
            <a:r>
              <a:rPr lang="en-US" altLang="zh-TW" i="1" baseline="30000" dirty="0" err="1" smtClean="0">
                <a:sym typeface="Symbol" pitchFamily="18" charset="2"/>
              </a:rPr>
              <a:t>m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dirty="0" smtClean="0">
                <a:sym typeface="Symbol" pitchFamily="18" charset="2"/>
              </a:rPr>
              <a:t>|</a:t>
            </a:r>
            <a:r>
              <a:rPr lang="en-US" altLang="zh-TW" i="1" dirty="0" smtClean="0">
                <a:sym typeface="Symbol" pitchFamily="18" charset="2"/>
              </a:rPr>
              <a:t>n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0</a:t>
            </a:r>
            <a:r>
              <a:rPr lang="en-US" altLang="zh-TW" dirty="0" smtClean="0">
                <a:sym typeface="Symbol" pitchFamily="18" charset="2"/>
              </a:rPr>
              <a:t>|</a:t>
            </a:r>
          </a:p>
          <a:p>
            <a:pPr marL="2149475" indent="-2149475">
              <a:buFont typeface="Arial" charset="0"/>
              <a:buNone/>
              <a:tabLst>
                <a:tab pos="1431925" algn="l"/>
              </a:tabLst>
            </a:pPr>
            <a:r>
              <a:rPr lang="en-US" altLang="zh-TW" dirty="0" smtClean="0">
                <a:sym typeface="Symbol" pitchFamily="18" charset="2"/>
              </a:rPr>
              <a:t>	 |</a:t>
            </a:r>
            <a:r>
              <a:rPr lang="en-US" altLang="zh-TW" i="1" dirty="0" err="1" smtClean="0">
                <a:sym typeface="Symbol" pitchFamily="18" charset="2"/>
              </a:rPr>
              <a:t>a</a:t>
            </a:r>
            <a:r>
              <a:rPr lang="en-US" altLang="zh-TW" i="1" baseline="-25000" dirty="0" err="1" smtClean="0">
                <a:sym typeface="Symbol" pitchFamily="18" charset="2"/>
              </a:rPr>
              <a:t>m</a:t>
            </a:r>
            <a:r>
              <a:rPr lang="en-US" altLang="zh-TW" dirty="0" err="1" smtClean="0">
                <a:sym typeface="Symbol" pitchFamily="18" charset="2"/>
              </a:rPr>
              <a:t>|</a:t>
            </a:r>
            <a:r>
              <a:rPr lang="en-US" altLang="zh-TW" i="1" dirty="0" err="1" smtClean="0">
                <a:sym typeface="Symbol" pitchFamily="18" charset="2"/>
              </a:rPr>
              <a:t>n</a:t>
            </a:r>
            <a:r>
              <a:rPr lang="en-US" altLang="zh-TW" i="1" baseline="30000" dirty="0" err="1" smtClean="0">
                <a:sym typeface="Symbol" pitchFamily="18" charset="2"/>
              </a:rPr>
              <a:t>m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dirty="0" smtClean="0">
                <a:sym typeface="Symbol" pitchFamily="18" charset="2"/>
              </a:rPr>
              <a:t>|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i="1" baseline="30000" dirty="0" smtClean="0">
                <a:sym typeface="Symbol" pitchFamily="18" charset="2"/>
              </a:rPr>
              <a:t>m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0</a:t>
            </a:r>
            <a:r>
              <a:rPr lang="en-US" altLang="zh-TW" dirty="0" smtClean="0">
                <a:sym typeface="Symbol" pitchFamily="18" charset="2"/>
              </a:rPr>
              <a:t>|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i="1" baseline="30000" dirty="0" smtClean="0">
                <a:sym typeface="Symbol" pitchFamily="18" charset="2"/>
              </a:rPr>
              <a:t>m</a:t>
            </a:r>
            <a:endParaRPr lang="en-US" altLang="zh-TW" dirty="0" smtClean="0">
              <a:sym typeface="Symbol" pitchFamily="18" charset="2"/>
            </a:endParaRPr>
          </a:p>
          <a:p>
            <a:pPr marL="2149475" indent="-2149475">
              <a:buFont typeface="Arial" charset="0"/>
              <a:buNone/>
              <a:tabLst>
                <a:tab pos="1431925" algn="l"/>
              </a:tabLst>
            </a:pPr>
            <a:r>
              <a:rPr lang="en-US" altLang="zh-TW" dirty="0" smtClean="0">
                <a:sym typeface="Symbol" pitchFamily="18" charset="2"/>
              </a:rPr>
              <a:t>	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(|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i="1" baseline="-25000" dirty="0" smtClean="0">
                <a:sym typeface="Symbol" pitchFamily="18" charset="2"/>
              </a:rPr>
              <a:t>m</a:t>
            </a:r>
            <a:r>
              <a:rPr lang="en-US" altLang="zh-TW" dirty="0" smtClean="0">
                <a:sym typeface="Symbol" pitchFamily="18" charset="2"/>
              </a:rPr>
              <a:t>|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dirty="0" smtClean="0">
                <a:sym typeface="Symbol" pitchFamily="18" charset="2"/>
              </a:rPr>
              <a:t>|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0</a:t>
            </a:r>
            <a:r>
              <a:rPr lang="en-US" altLang="zh-TW" dirty="0" smtClean="0">
                <a:sym typeface="Symbol" pitchFamily="18" charset="2"/>
              </a:rPr>
              <a:t>|)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i="1" baseline="30000" dirty="0" smtClean="0">
                <a:sym typeface="Symbol" pitchFamily="18" charset="2"/>
              </a:rPr>
              <a:t>m</a:t>
            </a:r>
            <a:r>
              <a:rPr lang="en-US" altLang="zh-TW" dirty="0" smtClean="0"/>
              <a:t>, for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1</a:t>
            </a:r>
            <a:endParaRPr lang="en-US" altLang="zh-TW" dirty="0" smtClean="0"/>
          </a:p>
          <a:p>
            <a:pPr marL="2149475" indent="-2149475">
              <a:buNone/>
              <a:tabLst>
                <a:tab pos="1701800" algn="l"/>
              </a:tabLst>
            </a:pPr>
            <a:r>
              <a:rPr lang="en-US" altLang="zh-TW" dirty="0" smtClean="0"/>
              <a:t>So, </a:t>
            </a:r>
            <a:r>
              <a:rPr lang="en-US" altLang="zh-TW" i="1" spc="200" dirty="0">
                <a:sym typeface="Symbol" pitchFamily="18" charset="2"/>
              </a:rPr>
              <a:t>f</a:t>
            </a:r>
            <a:r>
              <a:rPr lang="en-US" altLang="zh-TW" dirty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O(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i="1" baseline="30000" dirty="0" smtClean="0">
                <a:sym typeface="Symbol" pitchFamily="18" charset="2"/>
              </a:rPr>
              <a:t>m</a:t>
            </a:r>
            <a:r>
              <a:rPr lang="en-US" altLang="zh-TW" dirty="0" smtClean="0">
                <a:sym typeface="Symbol" pitchFamily="18" charset="2"/>
              </a:rPr>
              <a:t>).</a:t>
            </a:r>
            <a:endParaRPr lang="en-US" altLang="zh-TW" dirty="0" smtClean="0"/>
          </a:p>
          <a:p>
            <a:pPr marL="2149475" indent="-2149475">
              <a:buFont typeface="Arial" charset="0"/>
              <a:buNone/>
              <a:tabLst>
                <a:tab pos="1701800" algn="l"/>
              </a:tabLst>
            </a:pP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201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內容版面配置區 2"/>
          <p:cNvSpPr>
            <a:spLocks noGrp="1"/>
          </p:cNvSpPr>
          <p:nvPr>
            <p:ph idx="1"/>
          </p:nvPr>
        </p:nvSpPr>
        <p:spPr>
          <a:xfrm>
            <a:off x="684213" y="1268413"/>
            <a:ext cx="7775575" cy="5040312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O(1): constant</a:t>
            </a:r>
          </a:p>
          <a:p>
            <a:pPr eaLnBrk="1" hangingPunct="1"/>
            <a:r>
              <a:rPr lang="en-US" altLang="zh-TW" dirty="0" smtClean="0"/>
              <a:t>O(log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</a:t>
            </a:r>
          </a:p>
          <a:p>
            <a:pPr eaLnBrk="1" hangingPunct="1"/>
            <a:r>
              <a:rPr lang="en-US" altLang="zh-TW" dirty="0" smtClean="0"/>
              <a:t>O(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): linear</a:t>
            </a:r>
          </a:p>
          <a:p>
            <a:pPr eaLnBrk="1" hangingPunct="1"/>
            <a:r>
              <a:rPr lang="en-US" altLang="zh-TW" dirty="0" smtClean="0"/>
              <a:t>O(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log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</a:t>
            </a:r>
          </a:p>
          <a:p>
            <a:pPr eaLnBrk="1" hangingPunct="1"/>
            <a:r>
              <a:rPr lang="en-US" altLang="zh-TW" dirty="0" smtClean="0"/>
              <a:t>O(</a:t>
            </a:r>
            <a:r>
              <a:rPr lang="en-US" altLang="zh-TW" i="1" dirty="0" smtClean="0"/>
              <a:t>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): quadratic</a:t>
            </a:r>
          </a:p>
          <a:p>
            <a:pPr eaLnBrk="1" hangingPunct="1"/>
            <a:r>
              <a:rPr lang="en-US" altLang="zh-TW" dirty="0" smtClean="0"/>
              <a:t>O(</a:t>
            </a:r>
            <a:r>
              <a:rPr lang="en-US" altLang="zh-TW" i="1" dirty="0" smtClean="0"/>
              <a:t>n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): cubic</a:t>
            </a:r>
          </a:p>
          <a:p>
            <a:pPr eaLnBrk="1" hangingPunct="1"/>
            <a:r>
              <a:rPr lang="en-US" altLang="zh-TW" dirty="0" smtClean="0"/>
              <a:t>O(2</a:t>
            </a:r>
            <a:r>
              <a:rPr lang="en-US" altLang="zh-TW" i="1" baseline="40000" dirty="0" smtClean="0"/>
              <a:t>n</a:t>
            </a:r>
            <a:r>
              <a:rPr lang="en-US" altLang="zh-TW" dirty="0" smtClean="0"/>
              <a:t>): exponential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921625" cy="719137"/>
          </a:xfrm>
        </p:spPr>
        <p:txBody>
          <a:bodyPr/>
          <a:lstStyle/>
          <a:p>
            <a:pPr eaLnBrk="1" hangingPunct="1"/>
            <a:r>
              <a:rPr lang="en-US" altLang="zh-TW" sz="3600" smtClean="0">
                <a:ea typeface="標楷體" pitchFamily="65" charset="-120"/>
              </a:rPr>
              <a:t>Asymptotic Lower Bound</a:t>
            </a:r>
          </a:p>
        </p:txBody>
      </p:sp>
      <p:sp>
        <p:nvSpPr>
          <p:cNvPr id="717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31800" y="1268413"/>
            <a:ext cx="8280400" cy="4500562"/>
          </a:xfrm>
        </p:spPr>
        <p:txBody>
          <a:bodyPr rIns="36000"/>
          <a:lstStyle/>
          <a:p>
            <a:pPr marL="0" indent="0" eaLnBrk="1" hangingPunct="1">
              <a:tabLst>
                <a:tab pos="633413" algn="l"/>
                <a:tab pos="1168400" algn="l"/>
              </a:tabLst>
              <a:defRPr/>
            </a:pP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Let </a:t>
            </a:r>
            <a:r>
              <a:rPr lang="en-US" altLang="zh-TW" sz="2400" i="1" dirty="0" smtClean="0">
                <a:ea typeface="標楷體" pitchFamily="65" charset="-120"/>
                <a:sym typeface="Symbol" pitchFamily="18" charset="2"/>
              </a:rPr>
              <a:t>g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2400" dirty="0" smtClean="0">
                <a:latin typeface="Symbol" pitchFamily="18" charset="2"/>
                <a:ea typeface="標楷體" pitchFamily="65" charset="-120"/>
                <a:sym typeface="Symbol" pitchFamily="18" charset="2"/>
              </a:rPr>
              <a:t>: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2400" b="1" i="1" spc="250" dirty="0" smtClean="0">
                <a:ea typeface="標楷體" pitchFamily="65" charset="-120"/>
                <a:sym typeface="Symbol" pitchFamily="18" charset="2"/>
              </a:rPr>
              <a:t>Z</a:t>
            </a:r>
            <a:r>
              <a:rPr lang="en-US" altLang="zh-TW" sz="2400" b="1" baseline="46000" dirty="0" smtClean="0"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  </a:t>
            </a:r>
            <a:r>
              <a:rPr lang="en-US" altLang="zh-TW" sz="2400" b="1" i="1" spc="100" dirty="0" smtClean="0">
                <a:ea typeface="標楷體" pitchFamily="65" charset="-120"/>
                <a:sym typeface="Symbol" pitchFamily="18" charset="2"/>
              </a:rPr>
              <a:t>R</a:t>
            </a:r>
            <a:r>
              <a:rPr lang="en-US" altLang="zh-TW" sz="2400" b="1" baseline="46000" dirty="0" smtClean="0"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sz="2400" dirty="0" smtClean="0">
                <a:ea typeface="標楷體" pitchFamily="65" charset="-120"/>
                <a:sym typeface="MT Extra" pitchFamily="18" charset="2"/>
              </a:rPr>
              <a:t> be a function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.</a:t>
            </a:r>
          </a:p>
          <a:p>
            <a:pPr marL="0" indent="0" eaLnBrk="1" hangingPunct="1">
              <a:tabLst>
                <a:tab pos="633413" algn="l"/>
                <a:tab pos="1168400" algn="l"/>
              </a:tabLst>
              <a:defRPr/>
            </a:pPr>
            <a:endParaRPr lang="en-US" altLang="zh-TW" sz="2400" dirty="0" smtClean="0">
              <a:ea typeface="標楷體" pitchFamily="65" charset="-120"/>
              <a:sym typeface="Symbol" pitchFamily="18" charset="2"/>
            </a:endParaRPr>
          </a:p>
          <a:p>
            <a:pPr marL="0" indent="0" eaLnBrk="1" hangingPunct="1">
              <a:tabLst>
                <a:tab pos="633413" algn="l"/>
                <a:tab pos="1168400" algn="l"/>
              </a:tabLst>
              <a:defRPr/>
            </a:pPr>
            <a:r>
              <a:rPr lang="en-US" altLang="zh-TW" sz="2400" dirty="0" smtClean="0">
                <a:solidFill>
                  <a:srgbClr val="0000FF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W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(</a:t>
            </a:r>
            <a:r>
              <a:rPr lang="en-US" altLang="zh-TW" sz="2400" i="1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g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) </a:t>
            </a:r>
            <a:r>
              <a:rPr lang="en-US" altLang="zh-TW" sz="2400" dirty="0" smtClean="0">
                <a:solidFill>
                  <a:srgbClr val="0000FF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=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2400" spc="3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{</a:t>
            </a:r>
            <a:r>
              <a:rPr lang="en-US" altLang="zh-TW" sz="2400" i="1" spc="1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f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2400" dirty="0" smtClean="0">
                <a:solidFill>
                  <a:srgbClr val="0000FF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: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2400" b="1" i="1" spc="25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Z</a:t>
            </a:r>
            <a:r>
              <a:rPr lang="en-US" altLang="zh-TW" sz="2400" b="1" baseline="46000" dirty="0" smtClean="0">
                <a:solidFill>
                  <a:srgbClr val="0000FF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  </a:t>
            </a:r>
            <a:r>
              <a:rPr lang="en-US" altLang="zh-TW" sz="2400" b="1" i="1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R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MT Extra" pitchFamily="18" charset="2"/>
              </a:rPr>
              <a:t> </a:t>
            </a:r>
            <a:r>
              <a:rPr lang="en-US" altLang="zh-TW" sz="2400" b="1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|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 </a:t>
            </a:r>
            <a:r>
              <a:rPr lang="en-US" altLang="zh-TW" sz="2400" i="1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c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  </a:t>
            </a:r>
            <a:r>
              <a:rPr lang="en-US" altLang="zh-TW" sz="2400" b="1" i="1" spc="1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R</a:t>
            </a:r>
            <a:r>
              <a:rPr lang="en-US" altLang="zh-TW" sz="2400" b="1" baseline="46000" dirty="0" smtClean="0">
                <a:solidFill>
                  <a:srgbClr val="0000FF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, </a:t>
            </a:r>
            <a:r>
              <a:rPr lang="en-US" altLang="zh-TW" sz="2400" i="1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2400" baseline="-250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0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  </a:t>
            </a:r>
            <a:r>
              <a:rPr lang="en-US" altLang="zh-TW" sz="2400" b="1" i="1" spc="25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Z</a:t>
            </a:r>
            <a:r>
              <a:rPr lang="en-US" altLang="zh-TW" sz="2400" b="1" baseline="46000" dirty="0" smtClean="0">
                <a:solidFill>
                  <a:srgbClr val="0000FF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2400" dirty="0" err="1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s.t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. </a:t>
            </a:r>
            <a:r>
              <a:rPr lang="en-US" altLang="zh-TW" sz="2400" i="1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  </a:t>
            </a:r>
            <a:r>
              <a:rPr lang="en-US" altLang="zh-TW" sz="2400" i="1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2400" baseline="-250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0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, </a:t>
            </a:r>
            <a:r>
              <a:rPr lang="en-US" altLang="zh-TW" sz="2400" i="1" spc="3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f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(</a:t>
            </a:r>
            <a:r>
              <a:rPr lang="en-US" altLang="zh-TW" sz="2400" i="1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)  </a:t>
            </a:r>
            <a:r>
              <a:rPr lang="en-US" altLang="zh-TW" sz="2400" i="1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cg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(</a:t>
            </a:r>
            <a:r>
              <a:rPr lang="en-US" altLang="zh-TW" sz="2400" i="1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)}.</a:t>
            </a:r>
          </a:p>
          <a:p>
            <a:pPr marL="0" indent="0" eaLnBrk="1" hangingPunct="1">
              <a:tabLst>
                <a:tab pos="633413" algn="l"/>
                <a:tab pos="1168400" algn="l"/>
              </a:tabLst>
              <a:defRPr/>
            </a:pPr>
            <a:endParaRPr lang="en-US" altLang="zh-TW" sz="2400" dirty="0" smtClean="0">
              <a:ea typeface="標楷體" pitchFamily="65" charset="-120"/>
              <a:sym typeface="Symbol" pitchFamily="18" charset="2"/>
            </a:endParaRPr>
          </a:p>
          <a:p>
            <a:pPr marL="0" indent="0" eaLnBrk="1" hangingPunct="1">
              <a:tabLst>
                <a:tab pos="633413" algn="l"/>
                <a:tab pos="1168400" algn="l"/>
              </a:tabLst>
              <a:defRPr/>
            </a:pP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We write </a:t>
            </a:r>
            <a:r>
              <a:rPr lang="en-US" altLang="zh-TW" sz="2400" i="1" spc="300" dirty="0" smtClean="0">
                <a:ea typeface="標楷體" pitchFamily="65" charset="-120"/>
                <a:sym typeface="Symbol" pitchFamily="18" charset="2"/>
              </a:rPr>
              <a:t>f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2400" dirty="0" smtClean="0">
                <a:latin typeface="Symbol" pitchFamily="18" charset="2"/>
                <a:ea typeface="標楷體" pitchFamily="65" charset="-120"/>
                <a:sym typeface="Symbol" pitchFamily="18" charset="2"/>
              </a:rPr>
              <a:t>=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2400" dirty="0" smtClean="0">
                <a:latin typeface="Symbol" pitchFamily="18" charset="2"/>
                <a:ea typeface="標楷體" pitchFamily="65" charset="-120"/>
                <a:sym typeface="Symbol" pitchFamily="18" charset="2"/>
              </a:rPr>
              <a:t>W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(</a:t>
            </a:r>
            <a:r>
              <a:rPr lang="en-US" altLang="zh-TW" sz="2400" i="1" dirty="0" smtClean="0">
                <a:ea typeface="標楷體" pitchFamily="65" charset="-120"/>
                <a:sym typeface="Symbol" pitchFamily="18" charset="2"/>
              </a:rPr>
              <a:t>g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) to indicate that </a:t>
            </a:r>
            <a:r>
              <a:rPr lang="en-US" altLang="zh-TW" sz="2400" i="1" spc="300" dirty="0" smtClean="0">
                <a:ea typeface="標楷體" pitchFamily="65" charset="-120"/>
                <a:sym typeface="Symbol" pitchFamily="18" charset="2"/>
              </a:rPr>
              <a:t>f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 is a member of the set </a:t>
            </a:r>
            <a:r>
              <a:rPr lang="en-US" altLang="zh-TW" sz="2400" dirty="0" smtClean="0">
                <a:latin typeface="Symbol" pitchFamily="18" charset="2"/>
                <a:ea typeface="標楷體" pitchFamily="65" charset="-120"/>
                <a:sym typeface="Symbol" pitchFamily="18" charset="2"/>
              </a:rPr>
              <a:t>W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(</a:t>
            </a:r>
            <a:r>
              <a:rPr lang="en-US" altLang="zh-TW" sz="2400" i="1" dirty="0" smtClean="0">
                <a:ea typeface="標楷體" pitchFamily="65" charset="-120"/>
                <a:sym typeface="Symbol" pitchFamily="18" charset="2"/>
              </a:rPr>
              <a:t>g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). Therefore,</a:t>
            </a:r>
          </a:p>
          <a:p>
            <a:pPr marL="0" indent="0" eaLnBrk="1" hangingPunct="1">
              <a:tabLst>
                <a:tab pos="633413" algn="l"/>
                <a:tab pos="1168400" algn="l"/>
              </a:tabLst>
              <a:defRPr/>
            </a:pPr>
            <a:r>
              <a:rPr lang="en-US" altLang="zh-TW" sz="2400" i="1" spc="3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f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2400" dirty="0" smtClean="0">
                <a:solidFill>
                  <a:srgbClr val="0000FF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=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2400" dirty="0" smtClean="0">
                <a:solidFill>
                  <a:srgbClr val="0000FF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W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(</a:t>
            </a:r>
            <a:r>
              <a:rPr lang="en-US" altLang="zh-TW" sz="2400" i="1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g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) if and only if </a:t>
            </a:r>
            <a:r>
              <a:rPr lang="en-US" altLang="zh-TW" sz="2400" i="1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c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  </a:t>
            </a:r>
            <a:r>
              <a:rPr lang="en-US" altLang="zh-TW" sz="2400" b="1" i="1" spc="1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R</a:t>
            </a:r>
            <a:r>
              <a:rPr lang="en-US" altLang="zh-TW" sz="2400" b="1" baseline="46000" dirty="0" smtClean="0">
                <a:solidFill>
                  <a:srgbClr val="0000FF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, </a:t>
            </a:r>
            <a:r>
              <a:rPr lang="en-US" altLang="zh-TW" sz="2400" i="1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2400" baseline="-250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0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  </a:t>
            </a:r>
            <a:r>
              <a:rPr lang="en-US" altLang="zh-TW" sz="2400" b="1" i="1" spc="25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Z</a:t>
            </a:r>
            <a:r>
              <a:rPr lang="en-US" altLang="zh-TW" sz="2400" b="1" baseline="46000" dirty="0" smtClean="0">
                <a:solidFill>
                  <a:srgbClr val="0000FF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2400" dirty="0" err="1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s.t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. </a:t>
            </a:r>
            <a:r>
              <a:rPr lang="en-US" altLang="zh-TW" sz="2400" i="1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  </a:t>
            </a:r>
            <a:r>
              <a:rPr lang="en-US" altLang="zh-TW" sz="2400" i="1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2400" baseline="-250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0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, </a:t>
            </a:r>
            <a:r>
              <a:rPr lang="en-US" altLang="zh-TW" sz="2400" i="1" spc="3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f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(</a:t>
            </a:r>
            <a:r>
              <a:rPr lang="en-US" altLang="zh-TW" sz="2400" i="1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)  </a:t>
            </a:r>
            <a:r>
              <a:rPr lang="en-US" altLang="zh-TW" sz="2400" i="1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cg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(</a:t>
            </a:r>
            <a:r>
              <a:rPr lang="en-US" altLang="zh-TW" sz="2400" i="1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4"/>
          <p:cNvSpPr>
            <a:spLocks noChangeShapeType="1"/>
          </p:cNvSpPr>
          <p:nvPr/>
        </p:nvSpPr>
        <p:spPr bwMode="auto">
          <a:xfrm>
            <a:off x="1692275" y="547688"/>
            <a:ext cx="0" cy="504031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triangle" w="lg" len="lg"/>
            <a:tailEnd/>
          </a:ln>
        </p:spPr>
        <p:txBody>
          <a:bodyPr wrap="none"/>
          <a:lstStyle/>
          <a:p>
            <a:endParaRPr lang="zh-TW" alt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43" name="Line 5"/>
          <p:cNvSpPr>
            <a:spLocks noChangeShapeType="1"/>
          </p:cNvSpPr>
          <p:nvPr/>
        </p:nvSpPr>
        <p:spPr bwMode="auto">
          <a:xfrm>
            <a:off x="971550" y="4868863"/>
            <a:ext cx="5761038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lg" len="lg"/>
          </a:ln>
        </p:spPr>
        <p:txBody>
          <a:bodyPr wrap="none"/>
          <a:lstStyle/>
          <a:p>
            <a:endParaRPr lang="zh-TW" alt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44" name="Line 6"/>
          <p:cNvSpPr>
            <a:spLocks noChangeShapeType="1"/>
          </p:cNvSpPr>
          <p:nvPr/>
        </p:nvSpPr>
        <p:spPr bwMode="auto">
          <a:xfrm flipV="1">
            <a:off x="4572000" y="549275"/>
            <a:ext cx="0" cy="4321175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zh-TW" alt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45" name="Text Box 7"/>
          <p:cNvSpPr txBox="1">
            <a:spLocks noChangeArrowheads="1"/>
          </p:cNvSpPr>
          <p:nvPr/>
        </p:nvSpPr>
        <p:spPr bwMode="auto">
          <a:xfrm>
            <a:off x="5292725" y="1808163"/>
            <a:ext cx="1041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>
                <a:solidFill>
                  <a:srgbClr val="000000"/>
                </a:solidFill>
                <a:latin typeface="Times New Roman" pitchFamily="18" charset="0"/>
              </a:rPr>
              <a:t>cg</a:t>
            </a:r>
            <a:r>
              <a:rPr lang="en-US" altLang="zh-TW" sz="32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TW" sz="3200" i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TW" sz="320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10246" name="Text Box 8"/>
          <p:cNvSpPr txBox="1">
            <a:spLocks noChangeArrowheads="1"/>
          </p:cNvSpPr>
          <p:nvPr/>
        </p:nvSpPr>
        <p:spPr bwMode="auto">
          <a:xfrm>
            <a:off x="5292725" y="728663"/>
            <a:ext cx="7953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TW" sz="8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2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TW" sz="3200" i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TW" sz="320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10247" name="Text Box 9"/>
          <p:cNvSpPr txBox="1">
            <a:spLocks noChangeArrowheads="1"/>
          </p:cNvSpPr>
          <p:nvPr/>
        </p:nvSpPr>
        <p:spPr bwMode="auto">
          <a:xfrm>
            <a:off x="4316413" y="4868863"/>
            <a:ext cx="520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TW" sz="32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0248" name="Text Box 10"/>
          <p:cNvSpPr txBox="1">
            <a:spLocks noChangeArrowheads="1"/>
          </p:cNvSpPr>
          <p:nvPr/>
        </p:nvSpPr>
        <p:spPr bwMode="auto">
          <a:xfrm>
            <a:off x="6788150" y="4511675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>
                <a:solidFill>
                  <a:srgbClr val="000000"/>
                </a:solidFill>
                <a:latin typeface="Times New Roman" pitchFamily="18" charset="0"/>
              </a:rPr>
              <a:t>n</a:t>
            </a:r>
            <a:endParaRPr lang="en-US" altLang="zh-TW" sz="3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49" name="Text Box 11"/>
          <p:cNvSpPr txBox="1">
            <a:spLocks noChangeArrowheads="1"/>
          </p:cNvSpPr>
          <p:nvPr/>
        </p:nvSpPr>
        <p:spPr bwMode="auto">
          <a:xfrm>
            <a:off x="6551613" y="3068638"/>
            <a:ext cx="18430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4000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TW" sz="4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4000">
                <a:solidFill>
                  <a:srgbClr val="000000"/>
                </a:solidFill>
                <a:latin typeface="Symbol" pitchFamily="18" charset="2"/>
              </a:rPr>
              <a:t>=</a:t>
            </a:r>
            <a:r>
              <a:rPr lang="en-US" altLang="zh-TW" sz="4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40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W</a:t>
            </a:r>
            <a:r>
              <a:rPr lang="en-US" altLang="zh-TW" sz="4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TW" sz="4000" i="1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TW" sz="400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10250" name="Freeform 14"/>
          <p:cNvSpPr>
            <a:spLocks/>
          </p:cNvSpPr>
          <p:nvPr/>
        </p:nvSpPr>
        <p:spPr bwMode="auto">
          <a:xfrm>
            <a:off x="1692275" y="2168525"/>
            <a:ext cx="3600450" cy="1981200"/>
          </a:xfrm>
          <a:custGeom>
            <a:avLst/>
            <a:gdLst>
              <a:gd name="T0" fmla="*/ 0 w 2268"/>
              <a:gd name="T1" fmla="*/ 2147483647 h 1248"/>
              <a:gd name="T2" fmla="*/ 2147483647 w 2268"/>
              <a:gd name="T3" fmla="*/ 2147483647 h 1248"/>
              <a:gd name="T4" fmla="*/ 2147483647 w 2268"/>
              <a:gd name="T5" fmla="*/ 2147483647 h 1248"/>
              <a:gd name="T6" fmla="*/ 2147483647 w 2268"/>
              <a:gd name="T7" fmla="*/ 0 h 1248"/>
              <a:gd name="T8" fmla="*/ 0 60000 65536"/>
              <a:gd name="T9" fmla="*/ 0 60000 65536"/>
              <a:gd name="T10" fmla="*/ 0 60000 65536"/>
              <a:gd name="T11" fmla="*/ 0 60000 65536"/>
              <a:gd name="T12" fmla="*/ 0 w 2268"/>
              <a:gd name="T13" fmla="*/ 0 h 1248"/>
              <a:gd name="T14" fmla="*/ 2268 w 2268"/>
              <a:gd name="T15" fmla="*/ 1248 h 1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8" h="1248">
                <a:moveTo>
                  <a:pt x="0" y="1248"/>
                </a:moveTo>
                <a:cubicBezTo>
                  <a:pt x="103" y="1068"/>
                  <a:pt x="207" y="888"/>
                  <a:pt x="453" y="794"/>
                </a:cubicBezTo>
                <a:cubicBezTo>
                  <a:pt x="699" y="700"/>
                  <a:pt x="1172" y="813"/>
                  <a:pt x="1474" y="681"/>
                </a:cubicBezTo>
                <a:cubicBezTo>
                  <a:pt x="1776" y="549"/>
                  <a:pt x="2136" y="113"/>
                  <a:pt x="2268" y="0"/>
                </a:cubicBezTo>
              </a:path>
            </a:pathLst>
          </a:cu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51" name="Freeform 15"/>
          <p:cNvSpPr>
            <a:spLocks/>
          </p:cNvSpPr>
          <p:nvPr/>
        </p:nvSpPr>
        <p:spPr bwMode="auto">
          <a:xfrm>
            <a:off x="1692275" y="1268413"/>
            <a:ext cx="3600450" cy="3000375"/>
          </a:xfrm>
          <a:custGeom>
            <a:avLst/>
            <a:gdLst>
              <a:gd name="T0" fmla="*/ 0 w 2268"/>
              <a:gd name="T1" fmla="*/ 2147483647 h 1890"/>
              <a:gd name="T2" fmla="*/ 2147483647 w 2268"/>
              <a:gd name="T3" fmla="*/ 2147483647 h 1890"/>
              <a:gd name="T4" fmla="*/ 2147483647 w 2268"/>
              <a:gd name="T5" fmla="*/ 2147483647 h 1890"/>
              <a:gd name="T6" fmla="*/ 2147483647 w 2268"/>
              <a:gd name="T7" fmla="*/ 2147483647 h 1890"/>
              <a:gd name="T8" fmla="*/ 2147483647 w 2268"/>
              <a:gd name="T9" fmla="*/ 0 h 18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68"/>
              <a:gd name="T16" fmla="*/ 0 h 1890"/>
              <a:gd name="T17" fmla="*/ 2268 w 2268"/>
              <a:gd name="T18" fmla="*/ 1890 h 18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68" h="1890">
                <a:moveTo>
                  <a:pt x="0" y="1361"/>
                </a:moveTo>
                <a:cubicBezTo>
                  <a:pt x="132" y="1096"/>
                  <a:pt x="264" y="831"/>
                  <a:pt x="453" y="907"/>
                </a:cubicBezTo>
                <a:cubicBezTo>
                  <a:pt x="642" y="983"/>
                  <a:pt x="926" y="1890"/>
                  <a:pt x="1134" y="1815"/>
                </a:cubicBezTo>
                <a:cubicBezTo>
                  <a:pt x="1342" y="1740"/>
                  <a:pt x="1512" y="756"/>
                  <a:pt x="1701" y="454"/>
                </a:cubicBezTo>
                <a:cubicBezTo>
                  <a:pt x="1890" y="152"/>
                  <a:pt x="2079" y="76"/>
                  <a:pt x="2268" y="0"/>
                </a:cubicBezTo>
              </a:path>
            </a:pathLst>
          </a:cu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52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1871663" y="5768975"/>
            <a:ext cx="6300787" cy="719138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標楷體" pitchFamily="65" charset="-120"/>
                <a:sym typeface="Symbol" pitchFamily="18" charset="2"/>
              </a:rPr>
              <a:t></a:t>
            </a:r>
            <a:r>
              <a:rPr lang="en-US" altLang="zh-TW" i="1" smtClean="0">
                <a:ea typeface="標楷體" pitchFamily="65" charset="-120"/>
                <a:sym typeface="Symbol" pitchFamily="18" charset="2"/>
              </a:rPr>
              <a:t>c</a:t>
            </a:r>
            <a:r>
              <a:rPr lang="en-US" altLang="zh-TW" smtClean="0">
                <a:ea typeface="標楷體" pitchFamily="65" charset="-120"/>
                <a:sym typeface="Symbol" pitchFamily="18" charset="2"/>
              </a:rPr>
              <a:t>  </a:t>
            </a:r>
            <a:r>
              <a:rPr lang="en-US" altLang="zh-TW" b="1" i="1" smtClean="0">
                <a:ea typeface="標楷體" pitchFamily="65" charset="-120"/>
                <a:sym typeface="Symbol" pitchFamily="18" charset="2"/>
              </a:rPr>
              <a:t>R</a:t>
            </a:r>
            <a:r>
              <a:rPr lang="en-US" altLang="zh-TW" sz="1400" smtClean="0"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baseline="46000" smtClean="0"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smtClean="0">
                <a:ea typeface="標楷體" pitchFamily="65" charset="-120"/>
                <a:sym typeface="Symbol" pitchFamily="18" charset="2"/>
              </a:rPr>
              <a:t>, </a:t>
            </a:r>
            <a:r>
              <a:rPr lang="en-US" altLang="zh-TW" i="1" smtClean="0"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baseline="-25000" smtClean="0">
                <a:ea typeface="標楷體" pitchFamily="65" charset="-120"/>
                <a:sym typeface="Symbol" pitchFamily="18" charset="2"/>
              </a:rPr>
              <a:t>0</a:t>
            </a:r>
            <a:r>
              <a:rPr lang="en-US" altLang="zh-TW" smtClean="0">
                <a:ea typeface="標楷體" pitchFamily="65" charset="-120"/>
                <a:sym typeface="Symbol" pitchFamily="18" charset="2"/>
              </a:rPr>
              <a:t>  </a:t>
            </a:r>
            <a:r>
              <a:rPr lang="en-US" altLang="zh-TW" b="1" i="1" smtClean="0">
                <a:ea typeface="標楷體" pitchFamily="65" charset="-120"/>
                <a:sym typeface="Symbol" pitchFamily="18" charset="2"/>
              </a:rPr>
              <a:t>Z</a:t>
            </a:r>
            <a:r>
              <a:rPr lang="en-US" altLang="zh-TW" sz="1400" smtClean="0"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baseline="46000" smtClean="0"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smtClean="0">
                <a:ea typeface="標楷體" pitchFamily="65" charset="-120"/>
                <a:sym typeface="Symbol" pitchFamily="18" charset="2"/>
              </a:rPr>
              <a:t> s.t. </a:t>
            </a:r>
            <a:r>
              <a:rPr lang="en-US" altLang="zh-TW" i="1" smtClean="0"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mtClean="0">
                <a:ea typeface="標楷體" pitchFamily="65" charset="-120"/>
                <a:sym typeface="Symbol" pitchFamily="18" charset="2"/>
              </a:rPr>
              <a:t>  </a:t>
            </a:r>
            <a:r>
              <a:rPr lang="en-US" altLang="zh-TW" i="1" smtClean="0"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baseline="-25000" smtClean="0">
                <a:ea typeface="標楷體" pitchFamily="65" charset="-120"/>
                <a:sym typeface="Symbol" pitchFamily="18" charset="2"/>
              </a:rPr>
              <a:t>0</a:t>
            </a:r>
            <a:r>
              <a:rPr lang="en-US" altLang="zh-TW" smtClean="0">
                <a:ea typeface="標楷體" pitchFamily="65" charset="-120"/>
                <a:sym typeface="Symbol" pitchFamily="18" charset="2"/>
              </a:rPr>
              <a:t>,  </a:t>
            </a:r>
            <a:r>
              <a:rPr lang="en-US" altLang="zh-TW" i="1" smtClean="0">
                <a:ea typeface="標楷體" pitchFamily="65" charset="-120"/>
                <a:sym typeface="Symbol" pitchFamily="18" charset="2"/>
              </a:rPr>
              <a:t>f</a:t>
            </a:r>
            <a:r>
              <a:rPr lang="en-US" altLang="zh-TW" sz="1400" i="1" smtClean="0"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mtClean="0">
                <a:ea typeface="標楷體" pitchFamily="65" charset="-120"/>
                <a:sym typeface="Symbol" pitchFamily="18" charset="2"/>
              </a:rPr>
              <a:t>(</a:t>
            </a:r>
            <a:r>
              <a:rPr lang="en-US" altLang="zh-TW" i="1" smtClean="0"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mtClean="0">
                <a:ea typeface="標楷體" pitchFamily="65" charset="-120"/>
                <a:sym typeface="Symbol" pitchFamily="18" charset="2"/>
              </a:rPr>
              <a:t>)  </a:t>
            </a:r>
            <a:r>
              <a:rPr lang="en-US" altLang="zh-TW" i="1" smtClean="0">
                <a:ea typeface="標楷體" pitchFamily="65" charset="-120"/>
                <a:sym typeface="Symbol" pitchFamily="18" charset="2"/>
              </a:rPr>
              <a:t>cg</a:t>
            </a:r>
            <a:r>
              <a:rPr lang="en-US" altLang="zh-TW" smtClean="0">
                <a:ea typeface="標楷體" pitchFamily="65" charset="-120"/>
                <a:sym typeface="Symbol" pitchFamily="18" charset="2"/>
              </a:rPr>
              <a:t>(</a:t>
            </a:r>
            <a:r>
              <a:rPr lang="en-US" altLang="zh-TW" i="1" smtClean="0"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mtClean="0">
                <a:ea typeface="標楷體" pitchFamily="65" charset="-120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Asymptotic Notation (</a:t>
            </a:r>
            <a:r>
              <a:rPr lang="en-US" altLang="zh-TW" smtClean="0">
                <a:latin typeface="Symbol" pitchFamily="18" charset="2"/>
              </a:rPr>
              <a:t>W</a:t>
            </a:r>
            <a:r>
              <a:rPr lang="en-US" altLang="zh-TW" smtClean="0"/>
              <a:t>)</a:t>
            </a:r>
            <a:endParaRPr lang="zh-TW" altLang="en-US" smtClean="0"/>
          </a:p>
        </p:txBody>
      </p:sp>
      <p:sp>
        <p:nvSpPr>
          <p:cNvPr id="45059" name="內容版面配置區 4"/>
          <p:cNvSpPr>
            <a:spLocks noGrp="1"/>
          </p:cNvSpPr>
          <p:nvPr>
            <p:ph idx="1"/>
          </p:nvPr>
        </p:nvSpPr>
        <p:spPr>
          <a:xfrm>
            <a:off x="250825" y="1268413"/>
            <a:ext cx="8640763" cy="5040312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TW" b="1" dirty="0" smtClean="0"/>
              <a:t>Definition</a:t>
            </a:r>
            <a:r>
              <a:rPr lang="en-US" altLang="zh-TW" dirty="0" smtClean="0"/>
              <a:t>: [Omega] </a:t>
            </a:r>
            <a:r>
              <a:rPr lang="en-US" altLang="zh-TW" i="1" spc="200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W</a:t>
            </a:r>
            <a:r>
              <a:rPr lang="en-US" altLang="zh-TW" dirty="0" smtClean="0"/>
              <a:t>(</a:t>
            </a:r>
            <a:r>
              <a:rPr lang="en-US" altLang="zh-TW" i="1" spc="100" dirty="0" smtClean="0"/>
              <a:t>g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)) (read as “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 of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is omega of </a:t>
            </a:r>
            <a:r>
              <a:rPr lang="en-US" altLang="zh-TW" i="1" dirty="0" smtClean="0"/>
              <a:t>g</a:t>
            </a:r>
            <a:r>
              <a:rPr lang="en-US" altLang="zh-TW" dirty="0" smtClean="0"/>
              <a:t> of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”) </a:t>
            </a:r>
            <a:r>
              <a:rPr lang="en-US" altLang="zh-TW" dirty="0" err="1" smtClean="0"/>
              <a:t>iff</a:t>
            </a:r>
            <a:r>
              <a:rPr lang="en-US" altLang="zh-TW" dirty="0" smtClean="0"/>
              <a:t> there exist positive constants </a:t>
            </a:r>
            <a:r>
              <a:rPr lang="en-US" altLang="zh-TW" i="1" dirty="0" smtClean="0"/>
              <a:t>c</a:t>
            </a:r>
            <a:r>
              <a:rPr lang="en-US" altLang="zh-TW" dirty="0" smtClean="0"/>
              <a:t> and </a:t>
            </a:r>
            <a:r>
              <a:rPr lang="en-US" altLang="zh-TW" i="1" dirty="0" smtClean="0"/>
              <a:t>n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 such that </a:t>
            </a:r>
            <a:r>
              <a:rPr lang="en-US" altLang="zh-TW" i="1" spc="200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</a:t>
            </a:r>
            <a:r>
              <a:rPr lang="en-US" altLang="zh-TW" dirty="0" smtClean="0">
                <a:sym typeface="Symbol" pitchFamily="18" charset="2"/>
              </a:rPr>
              <a:t> </a:t>
            </a:r>
            <a:r>
              <a:rPr lang="en-US" altLang="zh-TW" i="1" dirty="0" smtClean="0">
                <a:sym typeface="Symbol" pitchFamily="18" charset="2"/>
              </a:rPr>
              <a:t>c</a:t>
            </a:r>
            <a:r>
              <a:rPr lang="en-US" altLang="zh-TW" i="1" spc="100" dirty="0" smtClean="0">
                <a:sym typeface="Symbol" pitchFamily="18" charset="2"/>
              </a:rPr>
              <a:t>g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for all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,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0</a:t>
            </a:r>
            <a:r>
              <a:rPr lang="en-US" altLang="zh-TW" dirty="0" smtClean="0">
                <a:sym typeface="Symbol" pitchFamily="18" charset="2"/>
              </a:rPr>
              <a:t>.</a:t>
            </a:r>
            <a:endParaRPr lang="en-US" altLang="zh-TW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TW" dirty="0" smtClean="0"/>
              <a:t>Examples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r>
              <a:rPr lang="en-US" altLang="zh-TW" dirty="0" smtClean="0"/>
              <a:t>3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W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	/* 3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 </a:t>
            </a:r>
            <a:r>
              <a:rPr lang="en-US" altLang="zh-TW" dirty="0" smtClean="0">
                <a:sym typeface="Symbol" pitchFamily="18" charset="2"/>
              </a:rPr>
              <a:t> 3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for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1 */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r>
              <a:rPr lang="en-US" altLang="zh-TW" dirty="0" smtClean="0"/>
              <a:t>3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W</a:t>
            </a:r>
            <a:r>
              <a:rPr lang="en-US" altLang="zh-TW" dirty="0" smtClean="0"/>
              <a:t>(1)	/* 3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 </a:t>
            </a:r>
            <a:r>
              <a:rPr lang="en-US" altLang="zh-TW" dirty="0" smtClean="0">
                <a:sym typeface="Symbol" pitchFamily="18" charset="2"/>
              </a:rPr>
              <a:t> 3 for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1 */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3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3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</a:rPr>
              <a:t>W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	/* 3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3  3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for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1 */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100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6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</a:rPr>
              <a:t>W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	/* 100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6  100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for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1 */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10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4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2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</a:rPr>
              <a:t>W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)	/* 10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4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2 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for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1 */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10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4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2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</a:rPr>
              <a:t>W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	/* 10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4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2 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for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1 */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10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4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2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</a:rPr>
              <a:t>W</a:t>
            </a:r>
            <a:r>
              <a:rPr lang="en-US" altLang="zh-TW" dirty="0" smtClean="0">
                <a:sym typeface="Symbol" pitchFamily="18" charset="2"/>
              </a:rPr>
              <a:t>(1) 	/* 10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4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2  10 for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1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Asymptotic Notation (</a:t>
            </a:r>
            <a:r>
              <a:rPr lang="en-US" altLang="zh-TW" smtClean="0">
                <a:latin typeface="Symbol" pitchFamily="18" charset="2"/>
              </a:rPr>
              <a:t>W</a:t>
            </a:r>
            <a:r>
              <a:rPr lang="en-US" altLang="zh-TW" smtClean="0"/>
              <a:t>)</a:t>
            </a:r>
            <a:endParaRPr lang="zh-TW" altLang="en-US" smtClean="0"/>
          </a:p>
        </p:txBody>
      </p:sp>
      <p:sp>
        <p:nvSpPr>
          <p:cNvPr id="45059" name="內容版面配置區 4"/>
          <p:cNvSpPr>
            <a:spLocks noGrp="1"/>
          </p:cNvSpPr>
          <p:nvPr>
            <p:ph idx="1"/>
          </p:nvPr>
        </p:nvSpPr>
        <p:spPr>
          <a:xfrm>
            <a:off x="250825" y="1268413"/>
            <a:ext cx="8640763" cy="5040312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TW" b="1" dirty="0" smtClean="0"/>
              <a:t>Definition</a:t>
            </a:r>
            <a:r>
              <a:rPr lang="en-US" altLang="zh-TW" dirty="0" smtClean="0"/>
              <a:t>: [Omega] </a:t>
            </a:r>
            <a:r>
              <a:rPr lang="en-US" altLang="zh-TW" i="1" spc="200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W</a:t>
            </a:r>
            <a:r>
              <a:rPr lang="en-US" altLang="zh-TW" dirty="0" smtClean="0"/>
              <a:t>(</a:t>
            </a:r>
            <a:r>
              <a:rPr lang="en-US" altLang="zh-TW" i="1" spc="100" dirty="0" smtClean="0"/>
              <a:t>g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)) (read as “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 of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is omega of </a:t>
            </a:r>
            <a:r>
              <a:rPr lang="en-US" altLang="zh-TW" i="1" dirty="0" smtClean="0"/>
              <a:t>g</a:t>
            </a:r>
            <a:r>
              <a:rPr lang="en-US" altLang="zh-TW" dirty="0" smtClean="0"/>
              <a:t> of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”) </a:t>
            </a:r>
            <a:r>
              <a:rPr lang="en-US" altLang="zh-TW" dirty="0" err="1" smtClean="0"/>
              <a:t>iff</a:t>
            </a:r>
            <a:r>
              <a:rPr lang="en-US" altLang="zh-TW" dirty="0" smtClean="0"/>
              <a:t> there exist positive constants </a:t>
            </a:r>
            <a:r>
              <a:rPr lang="en-US" altLang="zh-TW" i="1" dirty="0" smtClean="0"/>
              <a:t>c</a:t>
            </a:r>
            <a:r>
              <a:rPr lang="en-US" altLang="zh-TW" dirty="0" smtClean="0"/>
              <a:t> and </a:t>
            </a:r>
            <a:r>
              <a:rPr lang="en-US" altLang="zh-TW" i="1" dirty="0" smtClean="0"/>
              <a:t>n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 such that </a:t>
            </a:r>
            <a:r>
              <a:rPr lang="en-US" altLang="zh-TW" i="1" spc="200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</a:t>
            </a:r>
            <a:r>
              <a:rPr lang="en-US" altLang="zh-TW" dirty="0" smtClean="0">
                <a:sym typeface="Symbol" pitchFamily="18" charset="2"/>
              </a:rPr>
              <a:t> </a:t>
            </a:r>
            <a:r>
              <a:rPr lang="en-US" altLang="zh-TW" i="1" dirty="0" smtClean="0">
                <a:sym typeface="Symbol" pitchFamily="18" charset="2"/>
              </a:rPr>
              <a:t>c</a:t>
            </a:r>
            <a:r>
              <a:rPr lang="en-US" altLang="zh-TW" i="1" spc="100" dirty="0" smtClean="0">
                <a:sym typeface="Symbol" pitchFamily="18" charset="2"/>
              </a:rPr>
              <a:t>g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for all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,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0</a:t>
            </a:r>
            <a:r>
              <a:rPr lang="en-US" altLang="zh-TW" dirty="0" smtClean="0">
                <a:sym typeface="Symbol" pitchFamily="18" charset="2"/>
              </a:rPr>
              <a:t>.</a:t>
            </a:r>
            <a:endParaRPr lang="en-US" altLang="zh-TW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TW" dirty="0" smtClean="0"/>
              <a:t>Examples</a:t>
            </a:r>
            <a:endParaRPr lang="en-US" altLang="zh-TW" dirty="0" smtClean="0">
              <a:sym typeface="Symbol" pitchFamily="18" charset="2"/>
            </a:endParaRP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  <a:tab pos="4487863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6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*</a:t>
            </a:r>
            <a:r>
              <a:rPr lang="en-US" altLang="zh-TW" dirty="0" smtClean="0">
                <a:sym typeface="Symbol" pitchFamily="18" charset="2"/>
              </a:rPr>
              <a:t>2</a:t>
            </a:r>
            <a:r>
              <a:rPr lang="en-US" altLang="zh-TW" i="1" baseline="40000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</a:rPr>
              <a:t>W</a:t>
            </a:r>
            <a:r>
              <a:rPr lang="en-US" altLang="zh-TW" dirty="0" smtClean="0">
                <a:sym typeface="Symbol" pitchFamily="18" charset="2"/>
              </a:rPr>
              <a:t>(2</a:t>
            </a:r>
            <a:r>
              <a:rPr lang="en-US" altLang="zh-TW" i="1" baseline="40000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	/* 6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*</a:t>
            </a:r>
            <a:r>
              <a:rPr lang="en-US" altLang="zh-TW" dirty="0" smtClean="0">
                <a:sym typeface="Symbol" pitchFamily="18" charset="2"/>
              </a:rPr>
              <a:t>2</a:t>
            </a:r>
            <a:r>
              <a:rPr lang="en-US" altLang="zh-TW" i="1" baseline="40000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 2</a:t>
            </a:r>
            <a:r>
              <a:rPr lang="en-US" altLang="zh-TW" i="1" baseline="40000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for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1 */</a:t>
            </a:r>
            <a:endParaRPr lang="en-US" altLang="zh-TW" dirty="0" smtClean="0"/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  <a:tab pos="4487863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6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*</a:t>
            </a:r>
            <a:r>
              <a:rPr lang="en-US" altLang="zh-TW" dirty="0" smtClean="0">
                <a:sym typeface="Symbol" pitchFamily="18" charset="2"/>
              </a:rPr>
              <a:t>2</a:t>
            </a:r>
            <a:r>
              <a:rPr lang="en-US" altLang="zh-TW" i="1" baseline="40000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</a:rPr>
              <a:t>W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100</a:t>
            </a:r>
            <a:r>
              <a:rPr lang="en-US" altLang="zh-TW" dirty="0" smtClean="0">
                <a:sym typeface="Symbol" pitchFamily="18" charset="2"/>
              </a:rPr>
              <a:t>)	/* 6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*</a:t>
            </a:r>
            <a:r>
              <a:rPr lang="en-US" altLang="zh-TW" dirty="0" smtClean="0">
                <a:sym typeface="Symbol" pitchFamily="18" charset="2"/>
              </a:rPr>
              <a:t>2</a:t>
            </a:r>
            <a:r>
              <a:rPr lang="en-US" altLang="zh-TW" i="1" baseline="40000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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100</a:t>
            </a:r>
            <a:r>
              <a:rPr lang="en-US" altLang="zh-TW" dirty="0" smtClean="0">
                <a:sym typeface="Symbol" pitchFamily="18" charset="2"/>
              </a:rPr>
              <a:t> for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1000 */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  <a:tab pos="4487863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6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*</a:t>
            </a:r>
            <a:r>
              <a:rPr lang="en-US" altLang="zh-TW" dirty="0" smtClean="0">
                <a:sym typeface="Symbol" pitchFamily="18" charset="2"/>
              </a:rPr>
              <a:t>2</a:t>
            </a:r>
            <a:r>
              <a:rPr lang="en-US" altLang="zh-TW" i="1" baseline="40000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</a:rPr>
              <a:t>W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50.2</a:t>
            </a:r>
            <a:r>
              <a:rPr lang="en-US" altLang="zh-TW" dirty="0" smtClean="0">
                <a:sym typeface="Symbol" pitchFamily="18" charset="2"/>
              </a:rPr>
              <a:t>)	/* 6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*</a:t>
            </a:r>
            <a:r>
              <a:rPr lang="en-US" altLang="zh-TW" dirty="0" smtClean="0">
                <a:sym typeface="Symbol" pitchFamily="18" charset="2"/>
              </a:rPr>
              <a:t>2</a:t>
            </a:r>
            <a:r>
              <a:rPr lang="en-US" altLang="zh-TW" i="1" baseline="40000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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50.2</a:t>
            </a:r>
            <a:r>
              <a:rPr lang="en-US" altLang="zh-TW" dirty="0" smtClean="0">
                <a:sym typeface="Symbol" pitchFamily="18" charset="2"/>
              </a:rPr>
              <a:t> for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1000 */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  <a:tab pos="4487863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6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*</a:t>
            </a:r>
            <a:r>
              <a:rPr lang="en-US" altLang="zh-TW" dirty="0" smtClean="0">
                <a:sym typeface="Symbol" pitchFamily="18" charset="2"/>
              </a:rPr>
              <a:t>2</a:t>
            </a:r>
            <a:r>
              <a:rPr lang="en-US" altLang="zh-TW" i="1" baseline="40000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</a:rPr>
              <a:t>W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)	/* 6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*</a:t>
            </a:r>
            <a:r>
              <a:rPr lang="en-US" altLang="zh-TW" dirty="0" smtClean="0">
                <a:sym typeface="Symbol" pitchFamily="18" charset="2"/>
              </a:rPr>
              <a:t>2</a:t>
            </a:r>
            <a:r>
              <a:rPr lang="en-US" altLang="zh-TW" i="1" baseline="40000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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for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1 */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  <a:tab pos="4487863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6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*</a:t>
            </a:r>
            <a:r>
              <a:rPr lang="en-US" altLang="zh-TW" dirty="0" smtClean="0">
                <a:sym typeface="Symbol" pitchFamily="18" charset="2"/>
              </a:rPr>
              <a:t>2</a:t>
            </a:r>
            <a:r>
              <a:rPr lang="en-US" altLang="zh-TW" i="1" baseline="40000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</a:rPr>
              <a:t>W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	/* 6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*</a:t>
            </a:r>
            <a:r>
              <a:rPr lang="en-US" altLang="zh-TW" dirty="0" smtClean="0">
                <a:sym typeface="Symbol" pitchFamily="18" charset="2"/>
              </a:rPr>
              <a:t>2</a:t>
            </a:r>
            <a:r>
              <a:rPr lang="en-US" altLang="zh-TW" i="1" baseline="40000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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for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1 */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  <a:tab pos="4487863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6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*</a:t>
            </a:r>
            <a:r>
              <a:rPr lang="en-US" altLang="zh-TW" dirty="0" smtClean="0">
                <a:sym typeface="Symbol" pitchFamily="18" charset="2"/>
              </a:rPr>
              <a:t>2</a:t>
            </a:r>
            <a:r>
              <a:rPr lang="en-US" altLang="zh-TW" i="1" baseline="40000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</a:rPr>
              <a:t>W</a:t>
            </a:r>
            <a:r>
              <a:rPr lang="en-US" altLang="zh-TW" dirty="0" smtClean="0">
                <a:sym typeface="Symbol" pitchFamily="18" charset="2"/>
              </a:rPr>
              <a:t>(1)	/* 6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*</a:t>
            </a:r>
            <a:r>
              <a:rPr lang="en-US" altLang="zh-TW" dirty="0" smtClean="0">
                <a:sym typeface="Symbol" pitchFamily="18" charset="2"/>
              </a:rPr>
              <a:t>2</a:t>
            </a:r>
            <a:r>
              <a:rPr lang="en-US" altLang="zh-TW" i="1" baseline="40000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 1 for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1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內容版面配置區 2"/>
          <p:cNvSpPr>
            <a:spLocks noGrp="1"/>
          </p:cNvSpPr>
          <p:nvPr>
            <p:ph idx="1"/>
          </p:nvPr>
        </p:nvSpPr>
        <p:spPr>
          <a:xfrm>
            <a:off x="971551" y="548641"/>
            <a:ext cx="5616702" cy="4896612"/>
          </a:xfrm>
        </p:spPr>
        <p:txBody>
          <a:bodyPr>
            <a:normAutofit/>
          </a:bodyPr>
          <a:lstStyle/>
          <a:p>
            <a:pPr>
              <a:tabLst>
                <a:tab pos="3054350" algn="l"/>
              </a:tabLst>
            </a:pPr>
            <a:r>
              <a:rPr lang="en-US" altLang="zh-TW" sz="2400" dirty="0" smtClean="0">
                <a:sym typeface="Symbol" pitchFamily="18" charset="2"/>
              </a:rPr>
              <a:t>2</a:t>
            </a:r>
            <a:r>
              <a:rPr lang="en-US" altLang="zh-TW" sz="2400" baseline="40000" dirty="0" smtClean="0">
                <a:sym typeface="Symbol" pitchFamily="18" charset="2"/>
              </a:rPr>
              <a:t>1</a:t>
            </a:r>
            <a:r>
              <a:rPr lang="en-US" altLang="zh-TW" sz="2400" dirty="0" smtClean="0">
                <a:sym typeface="Symbol" pitchFamily="18" charset="2"/>
              </a:rPr>
              <a:t> </a:t>
            </a:r>
            <a:r>
              <a:rPr lang="en-US" altLang="zh-TW" sz="2400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sz="2400" dirty="0" smtClean="0">
                <a:sym typeface="Symbol" pitchFamily="18" charset="2"/>
              </a:rPr>
              <a:t> 2,	1</a:t>
            </a:r>
            <a:r>
              <a:rPr lang="en-US" altLang="zh-TW" sz="2400" baseline="40000" dirty="0" smtClean="0">
                <a:sym typeface="Symbol" pitchFamily="18" charset="2"/>
              </a:rPr>
              <a:t>100</a:t>
            </a:r>
            <a:r>
              <a:rPr lang="en-US" altLang="zh-TW" sz="2400" dirty="0" smtClean="0">
                <a:sym typeface="Symbol" pitchFamily="18" charset="2"/>
              </a:rPr>
              <a:t> </a:t>
            </a:r>
            <a:r>
              <a:rPr lang="en-US" altLang="zh-TW" sz="2400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sz="2400" dirty="0" smtClean="0">
                <a:sym typeface="Symbol" pitchFamily="18" charset="2"/>
              </a:rPr>
              <a:t> 1</a:t>
            </a:r>
          </a:p>
          <a:p>
            <a:pPr>
              <a:tabLst>
                <a:tab pos="3054350" algn="l"/>
              </a:tabLst>
            </a:pPr>
            <a:r>
              <a:rPr lang="en-US" altLang="zh-TW" sz="2400" dirty="0" smtClean="0">
                <a:sym typeface="Symbol" pitchFamily="18" charset="2"/>
              </a:rPr>
              <a:t>2</a:t>
            </a:r>
            <a:r>
              <a:rPr lang="en-US" altLang="zh-TW" sz="2400" baseline="40000" dirty="0" smtClean="0">
                <a:sym typeface="Symbol" pitchFamily="18" charset="2"/>
              </a:rPr>
              <a:t>2</a:t>
            </a:r>
            <a:r>
              <a:rPr lang="en-US" altLang="zh-TW" sz="2400" dirty="0" smtClean="0">
                <a:sym typeface="Symbol" pitchFamily="18" charset="2"/>
              </a:rPr>
              <a:t> </a:t>
            </a:r>
            <a:r>
              <a:rPr lang="en-US" altLang="zh-TW" sz="2400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sz="2400" dirty="0" smtClean="0">
                <a:sym typeface="Symbol" pitchFamily="18" charset="2"/>
              </a:rPr>
              <a:t> 4,	2</a:t>
            </a:r>
            <a:r>
              <a:rPr lang="en-US" altLang="zh-TW" sz="2400" baseline="40000" dirty="0" smtClean="0">
                <a:sym typeface="Symbol" pitchFamily="18" charset="2"/>
              </a:rPr>
              <a:t>100</a:t>
            </a:r>
            <a:r>
              <a:rPr lang="en-US" altLang="zh-TW" sz="2400" dirty="0" smtClean="0">
                <a:sym typeface="Symbol" pitchFamily="18" charset="2"/>
              </a:rPr>
              <a:t> </a:t>
            </a:r>
            <a:r>
              <a:rPr lang="en-US" altLang="zh-TW" sz="2400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sz="2400" dirty="0" smtClean="0">
                <a:sym typeface="Symbol" pitchFamily="18" charset="2"/>
              </a:rPr>
              <a:t> 1.3</a:t>
            </a:r>
            <a:r>
              <a:rPr lang="en-US" altLang="zh-TW" sz="2400" dirty="0" smtClean="0">
                <a:latin typeface="Symbol" pitchFamily="18" charset="2"/>
                <a:sym typeface="Symbol" pitchFamily="18" charset="2"/>
              </a:rPr>
              <a:t>*</a:t>
            </a:r>
            <a:r>
              <a:rPr lang="en-US" altLang="zh-TW" sz="2400" dirty="0" smtClean="0">
                <a:sym typeface="Symbol" pitchFamily="18" charset="2"/>
              </a:rPr>
              <a:t>10</a:t>
            </a:r>
            <a:r>
              <a:rPr lang="en-US" altLang="zh-TW" sz="2400" baseline="40000" dirty="0" smtClean="0">
                <a:sym typeface="Symbol" pitchFamily="18" charset="2"/>
              </a:rPr>
              <a:t>30</a:t>
            </a:r>
            <a:endParaRPr lang="en-US" altLang="zh-TW" sz="2400" dirty="0" smtClean="0">
              <a:sym typeface="Symbol" pitchFamily="18" charset="2"/>
            </a:endParaRPr>
          </a:p>
          <a:p>
            <a:pPr>
              <a:tabLst>
                <a:tab pos="3054350" algn="l"/>
              </a:tabLst>
            </a:pPr>
            <a:r>
              <a:rPr lang="en-US" altLang="zh-TW" sz="2400" dirty="0" smtClean="0">
                <a:sym typeface="Symbol" pitchFamily="18" charset="2"/>
              </a:rPr>
              <a:t>2</a:t>
            </a:r>
            <a:r>
              <a:rPr lang="en-US" altLang="zh-TW" sz="2400" baseline="40000" dirty="0" smtClean="0">
                <a:sym typeface="Symbol" pitchFamily="18" charset="2"/>
              </a:rPr>
              <a:t>3</a:t>
            </a:r>
            <a:r>
              <a:rPr lang="en-US" altLang="zh-TW" sz="2400" dirty="0" smtClean="0">
                <a:sym typeface="Symbol" pitchFamily="18" charset="2"/>
              </a:rPr>
              <a:t> </a:t>
            </a:r>
            <a:r>
              <a:rPr lang="en-US" altLang="zh-TW" sz="2400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sz="2400" dirty="0" smtClean="0">
                <a:sym typeface="Symbol" pitchFamily="18" charset="2"/>
              </a:rPr>
              <a:t> 8,	3</a:t>
            </a:r>
            <a:r>
              <a:rPr lang="en-US" altLang="zh-TW" sz="2400" baseline="40000" dirty="0" smtClean="0">
                <a:sym typeface="Symbol" pitchFamily="18" charset="2"/>
              </a:rPr>
              <a:t>100</a:t>
            </a:r>
            <a:r>
              <a:rPr lang="en-US" altLang="zh-TW" sz="2400" dirty="0" smtClean="0">
                <a:sym typeface="Symbol" pitchFamily="18" charset="2"/>
              </a:rPr>
              <a:t> </a:t>
            </a:r>
            <a:r>
              <a:rPr lang="en-US" altLang="zh-TW" sz="2400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sz="2400" dirty="0" smtClean="0">
                <a:sym typeface="Symbol" pitchFamily="18" charset="2"/>
              </a:rPr>
              <a:t> 5.2</a:t>
            </a:r>
            <a:r>
              <a:rPr lang="en-US" altLang="zh-TW" sz="2400" dirty="0" smtClean="0">
                <a:latin typeface="Symbol" pitchFamily="18" charset="2"/>
                <a:sym typeface="Symbol" pitchFamily="18" charset="2"/>
              </a:rPr>
              <a:t>*</a:t>
            </a:r>
            <a:r>
              <a:rPr lang="en-US" altLang="zh-TW" sz="2400" dirty="0" smtClean="0">
                <a:sym typeface="Symbol" pitchFamily="18" charset="2"/>
              </a:rPr>
              <a:t>10</a:t>
            </a:r>
            <a:r>
              <a:rPr lang="en-US" altLang="zh-TW" sz="2400" baseline="40000" dirty="0" smtClean="0">
                <a:sym typeface="Symbol" pitchFamily="18" charset="2"/>
              </a:rPr>
              <a:t>47</a:t>
            </a:r>
            <a:endParaRPr lang="en-US" altLang="zh-TW" sz="2400" dirty="0" smtClean="0">
              <a:sym typeface="Symbol" pitchFamily="18" charset="2"/>
            </a:endParaRPr>
          </a:p>
          <a:p>
            <a:pPr>
              <a:tabLst>
                <a:tab pos="3054350" algn="l"/>
              </a:tabLst>
            </a:pPr>
            <a:r>
              <a:rPr lang="en-US" altLang="zh-TW" sz="2400" dirty="0" smtClean="0">
                <a:sym typeface="Symbol" pitchFamily="18" charset="2"/>
              </a:rPr>
              <a:t>2</a:t>
            </a:r>
            <a:r>
              <a:rPr lang="en-US" altLang="zh-TW" sz="2400" baseline="40000" dirty="0" smtClean="0">
                <a:sym typeface="Symbol" pitchFamily="18" charset="2"/>
              </a:rPr>
              <a:t>4</a:t>
            </a:r>
            <a:r>
              <a:rPr lang="en-US" altLang="zh-TW" sz="2400" dirty="0" smtClean="0">
                <a:sym typeface="Symbol" pitchFamily="18" charset="2"/>
              </a:rPr>
              <a:t> </a:t>
            </a:r>
            <a:r>
              <a:rPr lang="en-US" altLang="zh-TW" sz="2400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sz="2400" dirty="0" smtClean="0">
                <a:sym typeface="Symbol" pitchFamily="18" charset="2"/>
              </a:rPr>
              <a:t> 16,	4</a:t>
            </a:r>
            <a:r>
              <a:rPr lang="en-US" altLang="zh-TW" sz="2400" baseline="40000" dirty="0" smtClean="0">
                <a:sym typeface="Symbol" pitchFamily="18" charset="2"/>
              </a:rPr>
              <a:t>100</a:t>
            </a:r>
            <a:r>
              <a:rPr lang="en-US" altLang="zh-TW" sz="2400" dirty="0" smtClean="0">
                <a:sym typeface="Symbol" pitchFamily="18" charset="2"/>
              </a:rPr>
              <a:t> </a:t>
            </a:r>
            <a:r>
              <a:rPr lang="en-US" altLang="zh-TW" sz="2400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sz="2400" dirty="0" smtClean="0">
                <a:sym typeface="Symbol" pitchFamily="18" charset="2"/>
              </a:rPr>
              <a:t> 1.6</a:t>
            </a:r>
            <a:r>
              <a:rPr lang="en-US" altLang="zh-TW" sz="2400" dirty="0" smtClean="0">
                <a:latin typeface="Symbol" pitchFamily="18" charset="2"/>
                <a:sym typeface="Symbol" pitchFamily="18" charset="2"/>
              </a:rPr>
              <a:t>*</a:t>
            </a:r>
            <a:r>
              <a:rPr lang="en-US" altLang="zh-TW" sz="2400" dirty="0" smtClean="0">
                <a:sym typeface="Symbol" pitchFamily="18" charset="2"/>
              </a:rPr>
              <a:t>10</a:t>
            </a:r>
            <a:r>
              <a:rPr lang="en-US" altLang="zh-TW" sz="2400" baseline="40000" dirty="0" smtClean="0">
                <a:sym typeface="Symbol" pitchFamily="18" charset="2"/>
              </a:rPr>
              <a:t>60</a:t>
            </a:r>
            <a:endParaRPr lang="en-US" altLang="zh-TW" sz="2400" dirty="0" smtClean="0">
              <a:sym typeface="Symbol" pitchFamily="18" charset="2"/>
            </a:endParaRPr>
          </a:p>
          <a:p>
            <a:pPr>
              <a:lnSpc>
                <a:spcPct val="30000"/>
              </a:lnSpc>
              <a:spcBef>
                <a:spcPct val="30000"/>
              </a:spcBef>
              <a:tabLst>
                <a:tab pos="3054350" algn="l"/>
              </a:tabLst>
            </a:pPr>
            <a:r>
              <a:rPr lang="en-US" altLang="zh-TW" sz="2400" dirty="0" smtClean="0">
                <a:sym typeface="MT Extra" pitchFamily="18" charset="2"/>
              </a:rPr>
              <a:t>	 </a:t>
            </a:r>
            <a:r>
              <a:rPr lang="en-US" altLang="zh-TW" sz="2400" dirty="0" smtClean="0">
                <a:sym typeface="Symbol" pitchFamily="18" charset="2"/>
              </a:rPr>
              <a:t></a:t>
            </a:r>
            <a:r>
              <a:rPr lang="en-US" altLang="zh-TW" sz="2400" dirty="0" smtClean="0">
                <a:sym typeface="MT Extra" pitchFamily="18" charset="2"/>
              </a:rPr>
              <a:t>	        </a:t>
            </a:r>
            <a:r>
              <a:rPr lang="en-US" altLang="zh-TW" sz="2400" dirty="0" smtClean="0">
                <a:sym typeface="Symbol" pitchFamily="18" charset="2"/>
              </a:rPr>
              <a:t></a:t>
            </a:r>
            <a:r>
              <a:rPr lang="en-US" altLang="zh-TW" sz="2400" dirty="0" smtClean="0">
                <a:sym typeface="MT Extra" pitchFamily="18" charset="2"/>
              </a:rPr>
              <a:t> </a:t>
            </a:r>
          </a:p>
          <a:p>
            <a:pPr>
              <a:lnSpc>
                <a:spcPct val="30000"/>
              </a:lnSpc>
              <a:spcBef>
                <a:spcPct val="0"/>
              </a:spcBef>
              <a:tabLst>
                <a:tab pos="3054350" algn="l"/>
              </a:tabLst>
            </a:pPr>
            <a:r>
              <a:rPr lang="en-US" altLang="zh-TW" sz="2400" dirty="0" smtClean="0">
                <a:sym typeface="Symbol" pitchFamily="18" charset="2"/>
              </a:rPr>
              <a:t>	 </a:t>
            </a:r>
            <a:r>
              <a:rPr lang="en-US" altLang="zh-TW" sz="2400" dirty="0" smtClean="0">
                <a:sym typeface="MT Extra" pitchFamily="18" charset="2"/>
              </a:rPr>
              <a:t>	        </a:t>
            </a:r>
            <a:r>
              <a:rPr lang="en-US" altLang="zh-TW" sz="2400" dirty="0" smtClean="0">
                <a:sym typeface="Symbol" pitchFamily="18" charset="2"/>
              </a:rPr>
              <a:t></a:t>
            </a:r>
            <a:r>
              <a:rPr lang="en-US" altLang="zh-TW" sz="2400" dirty="0" smtClean="0">
                <a:sym typeface="MT Extra" pitchFamily="18" charset="2"/>
              </a:rPr>
              <a:t> </a:t>
            </a:r>
          </a:p>
          <a:p>
            <a:pPr>
              <a:lnSpc>
                <a:spcPct val="30000"/>
              </a:lnSpc>
              <a:spcBef>
                <a:spcPct val="0"/>
              </a:spcBef>
              <a:tabLst>
                <a:tab pos="3054350" algn="l"/>
              </a:tabLst>
            </a:pPr>
            <a:r>
              <a:rPr lang="en-US" altLang="zh-TW" sz="2400" dirty="0" smtClean="0">
                <a:sym typeface="Symbol" pitchFamily="18" charset="2"/>
              </a:rPr>
              <a:t>	 </a:t>
            </a:r>
            <a:r>
              <a:rPr lang="en-US" altLang="zh-TW" sz="2400" dirty="0" smtClean="0">
                <a:sym typeface="MT Extra" pitchFamily="18" charset="2"/>
              </a:rPr>
              <a:t>	        </a:t>
            </a:r>
            <a:r>
              <a:rPr lang="en-US" altLang="zh-TW" sz="2400" dirty="0" smtClean="0">
                <a:sym typeface="Symbol" pitchFamily="18" charset="2"/>
              </a:rPr>
              <a:t></a:t>
            </a:r>
            <a:r>
              <a:rPr lang="en-US" altLang="zh-TW" sz="2400" dirty="0" smtClean="0">
                <a:sym typeface="MT Extra" pitchFamily="18" charset="2"/>
              </a:rPr>
              <a:t> </a:t>
            </a:r>
            <a:endParaRPr lang="en-US" altLang="zh-TW" sz="2400" dirty="0" smtClean="0">
              <a:sym typeface="Symbol" pitchFamily="18" charset="2"/>
            </a:endParaRPr>
          </a:p>
          <a:p>
            <a:pPr>
              <a:tabLst>
                <a:tab pos="3054350" algn="l"/>
              </a:tabLst>
            </a:pPr>
            <a:r>
              <a:rPr lang="en-US" altLang="zh-TW" sz="2400" dirty="0" smtClean="0">
                <a:sym typeface="Symbol" pitchFamily="18" charset="2"/>
              </a:rPr>
              <a:t>2</a:t>
            </a:r>
            <a:r>
              <a:rPr lang="en-US" altLang="zh-TW" sz="2400" baseline="40000" dirty="0" smtClean="0">
                <a:sym typeface="Symbol" pitchFamily="18" charset="2"/>
              </a:rPr>
              <a:t>995</a:t>
            </a:r>
            <a:r>
              <a:rPr lang="en-US" altLang="zh-TW" sz="2400" dirty="0" smtClean="0">
                <a:sym typeface="Symbol" pitchFamily="18" charset="2"/>
              </a:rPr>
              <a:t> </a:t>
            </a:r>
            <a:r>
              <a:rPr lang="en-US" altLang="zh-TW" sz="2400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sz="2400" dirty="0" smtClean="0">
                <a:sym typeface="Symbol" pitchFamily="18" charset="2"/>
              </a:rPr>
              <a:t> 3.3</a:t>
            </a:r>
            <a:r>
              <a:rPr lang="en-US" altLang="zh-TW" sz="2400" dirty="0" smtClean="0">
                <a:latin typeface="Symbol" pitchFamily="18" charset="2"/>
                <a:sym typeface="Symbol" pitchFamily="18" charset="2"/>
              </a:rPr>
              <a:t>*</a:t>
            </a:r>
            <a:r>
              <a:rPr lang="en-US" altLang="zh-TW" sz="2400" dirty="0" smtClean="0">
                <a:sym typeface="Symbol" pitchFamily="18" charset="2"/>
              </a:rPr>
              <a:t>10</a:t>
            </a:r>
            <a:r>
              <a:rPr lang="en-US" altLang="zh-TW" sz="2400" baseline="40000" dirty="0" smtClean="0">
                <a:sym typeface="Symbol" pitchFamily="18" charset="2"/>
              </a:rPr>
              <a:t>299</a:t>
            </a:r>
            <a:r>
              <a:rPr lang="en-US" altLang="zh-TW" sz="2400" dirty="0" smtClean="0">
                <a:sym typeface="Symbol" pitchFamily="18" charset="2"/>
              </a:rPr>
              <a:t>,	995</a:t>
            </a:r>
            <a:r>
              <a:rPr lang="en-US" altLang="zh-TW" sz="2400" baseline="40000" dirty="0" smtClean="0">
                <a:sym typeface="Symbol" pitchFamily="18" charset="2"/>
              </a:rPr>
              <a:t>100</a:t>
            </a:r>
            <a:r>
              <a:rPr lang="en-US" altLang="zh-TW" sz="2400" dirty="0" smtClean="0">
                <a:sym typeface="Symbol" pitchFamily="18" charset="2"/>
              </a:rPr>
              <a:t> </a:t>
            </a:r>
            <a:r>
              <a:rPr lang="en-US" altLang="zh-TW" sz="2400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sz="2400" dirty="0" smtClean="0">
                <a:sym typeface="Symbol" pitchFamily="18" charset="2"/>
              </a:rPr>
              <a:t> 6.1</a:t>
            </a:r>
            <a:r>
              <a:rPr lang="en-US" altLang="zh-TW" sz="2400" dirty="0" smtClean="0">
                <a:latin typeface="Symbol" pitchFamily="18" charset="2"/>
                <a:sym typeface="Symbol" pitchFamily="18" charset="2"/>
              </a:rPr>
              <a:t>*</a:t>
            </a:r>
            <a:r>
              <a:rPr lang="en-US" altLang="zh-TW" sz="2400" dirty="0" smtClean="0">
                <a:sym typeface="Symbol" pitchFamily="18" charset="2"/>
              </a:rPr>
              <a:t>10</a:t>
            </a:r>
            <a:r>
              <a:rPr lang="en-US" altLang="zh-TW" sz="2400" baseline="40000" dirty="0" smtClean="0">
                <a:sym typeface="Symbol" pitchFamily="18" charset="2"/>
              </a:rPr>
              <a:t>299</a:t>
            </a:r>
            <a:endParaRPr lang="en-US" altLang="zh-TW" sz="2400" dirty="0" smtClean="0">
              <a:sym typeface="Symbol" pitchFamily="18" charset="2"/>
            </a:endParaRPr>
          </a:p>
          <a:p>
            <a:pPr>
              <a:tabLst>
                <a:tab pos="3054350" algn="l"/>
              </a:tabLst>
            </a:pPr>
            <a:r>
              <a:rPr lang="en-US" altLang="zh-TW" sz="2400" dirty="0" smtClean="0">
                <a:solidFill>
                  <a:srgbClr val="CC3300"/>
                </a:solidFill>
                <a:sym typeface="Symbol" pitchFamily="18" charset="2"/>
              </a:rPr>
              <a:t>2</a:t>
            </a:r>
            <a:r>
              <a:rPr lang="en-US" altLang="zh-TW" sz="2400" baseline="40000" dirty="0" smtClean="0">
                <a:solidFill>
                  <a:srgbClr val="CC3300"/>
                </a:solidFill>
                <a:sym typeface="Symbol" pitchFamily="18" charset="2"/>
              </a:rPr>
              <a:t>996</a:t>
            </a:r>
            <a:r>
              <a:rPr lang="en-US" altLang="zh-TW" sz="2400" dirty="0" smtClean="0">
                <a:solidFill>
                  <a:srgbClr val="CC3300"/>
                </a:solidFill>
                <a:sym typeface="Symbol" pitchFamily="18" charset="2"/>
              </a:rPr>
              <a:t> </a:t>
            </a:r>
            <a:r>
              <a:rPr lang="en-US" altLang="zh-TW" sz="2400" dirty="0" smtClean="0">
                <a:solidFill>
                  <a:srgbClr val="CC3300"/>
                </a:solidFill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sz="2400" dirty="0" smtClean="0">
                <a:solidFill>
                  <a:srgbClr val="CC3300"/>
                </a:solidFill>
                <a:sym typeface="Symbol" pitchFamily="18" charset="2"/>
              </a:rPr>
              <a:t> 6.7</a:t>
            </a:r>
            <a:r>
              <a:rPr lang="en-US" altLang="zh-TW" sz="2400" dirty="0" smtClean="0">
                <a:solidFill>
                  <a:srgbClr val="CC3300"/>
                </a:solidFill>
                <a:latin typeface="Symbol" pitchFamily="18" charset="2"/>
                <a:sym typeface="Symbol" pitchFamily="18" charset="2"/>
              </a:rPr>
              <a:t>*</a:t>
            </a:r>
            <a:r>
              <a:rPr lang="en-US" altLang="zh-TW" sz="2400" dirty="0" smtClean="0">
                <a:solidFill>
                  <a:srgbClr val="CC3300"/>
                </a:solidFill>
                <a:sym typeface="Symbol" pitchFamily="18" charset="2"/>
              </a:rPr>
              <a:t>10</a:t>
            </a:r>
            <a:r>
              <a:rPr lang="en-US" altLang="zh-TW" sz="2400" baseline="40000" dirty="0" smtClean="0">
                <a:solidFill>
                  <a:srgbClr val="CC3300"/>
                </a:solidFill>
                <a:sym typeface="Symbol" pitchFamily="18" charset="2"/>
              </a:rPr>
              <a:t>299</a:t>
            </a:r>
            <a:r>
              <a:rPr lang="en-US" altLang="zh-TW" sz="2400" dirty="0" smtClean="0">
                <a:solidFill>
                  <a:srgbClr val="CC3300"/>
                </a:solidFill>
                <a:sym typeface="Symbol" pitchFamily="18" charset="2"/>
              </a:rPr>
              <a:t>,	996</a:t>
            </a:r>
            <a:r>
              <a:rPr lang="en-US" altLang="zh-TW" sz="2400" baseline="40000" dirty="0" smtClean="0">
                <a:solidFill>
                  <a:srgbClr val="CC3300"/>
                </a:solidFill>
                <a:sym typeface="Symbol" pitchFamily="18" charset="2"/>
              </a:rPr>
              <a:t>100</a:t>
            </a:r>
            <a:r>
              <a:rPr lang="en-US" altLang="zh-TW" sz="2400" dirty="0" smtClean="0">
                <a:solidFill>
                  <a:srgbClr val="CC3300"/>
                </a:solidFill>
                <a:sym typeface="Symbol" pitchFamily="18" charset="2"/>
              </a:rPr>
              <a:t> </a:t>
            </a:r>
            <a:r>
              <a:rPr lang="en-US" altLang="zh-TW" sz="2400" dirty="0" smtClean="0">
                <a:solidFill>
                  <a:srgbClr val="CC3300"/>
                </a:solidFill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sz="2400" dirty="0" smtClean="0">
                <a:solidFill>
                  <a:srgbClr val="CC3300"/>
                </a:solidFill>
                <a:sym typeface="Symbol" pitchFamily="18" charset="2"/>
              </a:rPr>
              <a:t> 6.7</a:t>
            </a:r>
            <a:r>
              <a:rPr lang="en-US" altLang="zh-TW" sz="2400" dirty="0" smtClean="0">
                <a:solidFill>
                  <a:srgbClr val="CC3300"/>
                </a:solidFill>
                <a:latin typeface="Symbol" pitchFamily="18" charset="2"/>
                <a:sym typeface="Symbol" pitchFamily="18" charset="2"/>
              </a:rPr>
              <a:t>*</a:t>
            </a:r>
            <a:r>
              <a:rPr lang="en-US" altLang="zh-TW" sz="2400" dirty="0" smtClean="0">
                <a:solidFill>
                  <a:srgbClr val="CC3300"/>
                </a:solidFill>
                <a:sym typeface="Symbol" pitchFamily="18" charset="2"/>
              </a:rPr>
              <a:t>10</a:t>
            </a:r>
            <a:r>
              <a:rPr lang="en-US" altLang="zh-TW" sz="2400" baseline="40000" dirty="0" smtClean="0">
                <a:solidFill>
                  <a:srgbClr val="CC3300"/>
                </a:solidFill>
                <a:sym typeface="Symbol" pitchFamily="18" charset="2"/>
              </a:rPr>
              <a:t>299</a:t>
            </a:r>
            <a:endParaRPr lang="en-US" altLang="zh-TW" sz="2400" dirty="0" smtClean="0">
              <a:sym typeface="Symbol" pitchFamily="18" charset="2"/>
            </a:endParaRPr>
          </a:p>
          <a:p>
            <a:pPr>
              <a:tabLst>
                <a:tab pos="3054350" algn="l"/>
              </a:tabLst>
            </a:pPr>
            <a:r>
              <a:rPr lang="en-US" altLang="zh-TW" sz="2400" dirty="0" smtClean="0">
                <a:sym typeface="Symbol" pitchFamily="18" charset="2"/>
              </a:rPr>
              <a:t>2</a:t>
            </a:r>
            <a:r>
              <a:rPr lang="en-US" altLang="zh-TW" sz="2400" baseline="40000" dirty="0" smtClean="0">
                <a:sym typeface="Symbol" pitchFamily="18" charset="2"/>
              </a:rPr>
              <a:t>997</a:t>
            </a:r>
            <a:r>
              <a:rPr lang="en-US" altLang="zh-TW" sz="2400" dirty="0" smtClean="0">
                <a:sym typeface="Symbol" pitchFamily="18" charset="2"/>
              </a:rPr>
              <a:t> </a:t>
            </a:r>
            <a:r>
              <a:rPr lang="en-US" altLang="zh-TW" sz="2400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sz="2400" dirty="0" smtClean="0">
                <a:sym typeface="Symbol" pitchFamily="18" charset="2"/>
              </a:rPr>
              <a:t> 1.3</a:t>
            </a:r>
            <a:r>
              <a:rPr lang="en-US" altLang="zh-TW" sz="2400" dirty="0" smtClean="0">
                <a:latin typeface="Symbol" pitchFamily="18" charset="2"/>
                <a:sym typeface="Symbol" pitchFamily="18" charset="2"/>
              </a:rPr>
              <a:t>*</a:t>
            </a:r>
            <a:r>
              <a:rPr lang="en-US" altLang="zh-TW" sz="2400" dirty="0" smtClean="0">
                <a:sym typeface="Symbol" pitchFamily="18" charset="2"/>
              </a:rPr>
              <a:t>10</a:t>
            </a:r>
            <a:r>
              <a:rPr lang="en-US" altLang="zh-TW" sz="2400" baseline="40000" dirty="0" smtClean="0">
                <a:sym typeface="Symbol" pitchFamily="18" charset="2"/>
              </a:rPr>
              <a:t>300</a:t>
            </a:r>
            <a:r>
              <a:rPr lang="en-US" altLang="zh-TW" sz="2400" dirty="0" smtClean="0">
                <a:sym typeface="Symbol" pitchFamily="18" charset="2"/>
              </a:rPr>
              <a:t>,	997</a:t>
            </a:r>
            <a:r>
              <a:rPr lang="en-US" altLang="zh-TW" sz="2400" baseline="40000" dirty="0" smtClean="0">
                <a:sym typeface="Symbol" pitchFamily="18" charset="2"/>
              </a:rPr>
              <a:t>100</a:t>
            </a:r>
            <a:r>
              <a:rPr lang="en-US" altLang="zh-TW" sz="2400" dirty="0" smtClean="0">
                <a:sym typeface="Symbol" pitchFamily="18" charset="2"/>
              </a:rPr>
              <a:t> </a:t>
            </a:r>
            <a:r>
              <a:rPr lang="en-US" altLang="zh-TW" sz="2400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sz="2400" dirty="0" smtClean="0">
                <a:sym typeface="Symbol" pitchFamily="18" charset="2"/>
              </a:rPr>
              <a:t> 7.4</a:t>
            </a:r>
            <a:r>
              <a:rPr lang="en-US" altLang="zh-TW" sz="2400" dirty="0" smtClean="0">
                <a:latin typeface="Symbol" pitchFamily="18" charset="2"/>
                <a:sym typeface="Symbol" pitchFamily="18" charset="2"/>
              </a:rPr>
              <a:t>*</a:t>
            </a:r>
            <a:r>
              <a:rPr lang="en-US" altLang="zh-TW" sz="2400" dirty="0" smtClean="0">
                <a:sym typeface="Symbol" pitchFamily="18" charset="2"/>
              </a:rPr>
              <a:t>10</a:t>
            </a:r>
            <a:r>
              <a:rPr lang="en-US" altLang="zh-TW" sz="2400" baseline="40000" dirty="0" smtClean="0">
                <a:sym typeface="Symbol" pitchFamily="18" charset="2"/>
              </a:rPr>
              <a:t>299</a:t>
            </a:r>
            <a:endParaRPr lang="en-US" altLang="zh-TW" sz="2400" dirty="0" smtClean="0">
              <a:sym typeface="Symbol" pitchFamily="18" charset="2"/>
            </a:endParaRPr>
          </a:p>
          <a:p>
            <a:pPr>
              <a:tabLst>
                <a:tab pos="3054350" algn="l"/>
              </a:tabLst>
            </a:pPr>
            <a:r>
              <a:rPr lang="en-US" altLang="zh-TW" sz="2400" dirty="0" smtClean="0">
                <a:sym typeface="Symbol" pitchFamily="18" charset="2"/>
              </a:rPr>
              <a:t>2</a:t>
            </a:r>
            <a:r>
              <a:rPr lang="en-US" altLang="zh-TW" sz="2400" baseline="40000" dirty="0" smtClean="0">
                <a:sym typeface="Symbol" pitchFamily="18" charset="2"/>
              </a:rPr>
              <a:t>998</a:t>
            </a:r>
            <a:r>
              <a:rPr lang="en-US" altLang="zh-TW" sz="2400" dirty="0" smtClean="0">
                <a:sym typeface="Symbol" pitchFamily="18" charset="2"/>
              </a:rPr>
              <a:t> </a:t>
            </a:r>
            <a:r>
              <a:rPr lang="en-US" altLang="zh-TW" sz="2400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sz="2400" dirty="0" smtClean="0">
                <a:sym typeface="Symbol" pitchFamily="18" charset="2"/>
              </a:rPr>
              <a:t> 2.7</a:t>
            </a:r>
            <a:r>
              <a:rPr lang="en-US" altLang="zh-TW" sz="2400" dirty="0" smtClean="0">
                <a:latin typeface="Symbol" pitchFamily="18" charset="2"/>
                <a:sym typeface="Symbol" pitchFamily="18" charset="2"/>
              </a:rPr>
              <a:t>*</a:t>
            </a:r>
            <a:r>
              <a:rPr lang="en-US" altLang="zh-TW" sz="2400" dirty="0" smtClean="0">
                <a:sym typeface="Symbol" pitchFamily="18" charset="2"/>
              </a:rPr>
              <a:t>10</a:t>
            </a:r>
            <a:r>
              <a:rPr lang="en-US" altLang="zh-TW" sz="2400" baseline="40000" dirty="0" smtClean="0">
                <a:sym typeface="Symbol" pitchFamily="18" charset="2"/>
              </a:rPr>
              <a:t>300</a:t>
            </a:r>
            <a:r>
              <a:rPr lang="en-US" altLang="zh-TW" sz="2400" dirty="0" smtClean="0">
                <a:sym typeface="Symbol" pitchFamily="18" charset="2"/>
              </a:rPr>
              <a:t>,	998</a:t>
            </a:r>
            <a:r>
              <a:rPr lang="en-US" altLang="zh-TW" sz="2400" baseline="40000" dirty="0" smtClean="0">
                <a:sym typeface="Symbol" pitchFamily="18" charset="2"/>
              </a:rPr>
              <a:t>100</a:t>
            </a:r>
            <a:r>
              <a:rPr lang="en-US" altLang="zh-TW" sz="2400" dirty="0" smtClean="0">
                <a:sym typeface="Symbol" pitchFamily="18" charset="2"/>
              </a:rPr>
              <a:t> </a:t>
            </a:r>
            <a:r>
              <a:rPr lang="en-US" altLang="zh-TW" sz="2400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sz="2400" dirty="0" smtClean="0">
                <a:sym typeface="Symbol" pitchFamily="18" charset="2"/>
              </a:rPr>
              <a:t> 8.2</a:t>
            </a:r>
            <a:r>
              <a:rPr lang="en-US" altLang="zh-TW" sz="2400" dirty="0" smtClean="0">
                <a:latin typeface="Symbol" pitchFamily="18" charset="2"/>
                <a:sym typeface="Symbol" pitchFamily="18" charset="2"/>
              </a:rPr>
              <a:t>*</a:t>
            </a:r>
            <a:r>
              <a:rPr lang="en-US" altLang="zh-TW" sz="2400" dirty="0" smtClean="0">
                <a:sym typeface="Symbol" pitchFamily="18" charset="2"/>
              </a:rPr>
              <a:t>10</a:t>
            </a:r>
            <a:r>
              <a:rPr lang="en-US" altLang="zh-TW" sz="2400" baseline="40000" dirty="0" smtClean="0">
                <a:sym typeface="Symbol" pitchFamily="18" charset="2"/>
              </a:rPr>
              <a:t>299</a:t>
            </a:r>
            <a:endParaRPr lang="en-US" altLang="zh-TW" sz="2400" dirty="0" smtClean="0">
              <a:sym typeface="Symbol" pitchFamily="18" charset="2"/>
            </a:endParaRPr>
          </a:p>
          <a:p>
            <a:pPr>
              <a:tabLst>
                <a:tab pos="3054350" algn="l"/>
              </a:tabLst>
            </a:pPr>
            <a:r>
              <a:rPr lang="en-US" altLang="zh-TW" sz="2400" dirty="0" smtClean="0">
                <a:sym typeface="Symbol" pitchFamily="18" charset="2"/>
              </a:rPr>
              <a:t>2</a:t>
            </a:r>
            <a:r>
              <a:rPr lang="en-US" altLang="zh-TW" sz="2400" baseline="40000" dirty="0" smtClean="0">
                <a:sym typeface="Symbol" pitchFamily="18" charset="2"/>
              </a:rPr>
              <a:t>999</a:t>
            </a:r>
            <a:r>
              <a:rPr lang="en-US" altLang="zh-TW" sz="2400" dirty="0" smtClean="0">
                <a:sym typeface="Symbol" pitchFamily="18" charset="2"/>
              </a:rPr>
              <a:t> </a:t>
            </a:r>
            <a:r>
              <a:rPr lang="en-US" altLang="zh-TW" sz="2400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sz="2400" dirty="0" smtClean="0">
                <a:sym typeface="Symbol" pitchFamily="18" charset="2"/>
              </a:rPr>
              <a:t> 5.4</a:t>
            </a:r>
            <a:r>
              <a:rPr lang="en-US" altLang="zh-TW" sz="2400" dirty="0" smtClean="0">
                <a:latin typeface="Symbol" pitchFamily="18" charset="2"/>
                <a:sym typeface="Symbol" pitchFamily="18" charset="2"/>
              </a:rPr>
              <a:t>*</a:t>
            </a:r>
            <a:r>
              <a:rPr lang="en-US" altLang="zh-TW" sz="2400" dirty="0" smtClean="0">
                <a:sym typeface="Symbol" pitchFamily="18" charset="2"/>
              </a:rPr>
              <a:t>10</a:t>
            </a:r>
            <a:r>
              <a:rPr lang="en-US" altLang="zh-TW" sz="2400" baseline="40000" dirty="0" smtClean="0">
                <a:sym typeface="Symbol" pitchFamily="18" charset="2"/>
              </a:rPr>
              <a:t>300</a:t>
            </a:r>
            <a:r>
              <a:rPr lang="en-US" altLang="zh-TW" sz="2400" dirty="0" smtClean="0">
                <a:sym typeface="Symbol" pitchFamily="18" charset="2"/>
              </a:rPr>
              <a:t>,	999</a:t>
            </a:r>
            <a:r>
              <a:rPr lang="en-US" altLang="zh-TW" sz="2400" baseline="40000" dirty="0" smtClean="0">
                <a:sym typeface="Symbol" pitchFamily="18" charset="2"/>
              </a:rPr>
              <a:t>100</a:t>
            </a:r>
            <a:r>
              <a:rPr lang="en-US" altLang="zh-TW" sz="2400" dirty="0" smtClean="0">
                <a:sym typeface="Symbol" pitchFamily="18" charset="2"/>
              </a:rPr>
              <a:t> </a:t>
            </a:r>
            <a:r>
              <a:rPr lang="en-US" altLang="zh-TW" sz="2400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sz="2400" dirty="0" smtClean="0">
                <a:sym typeface="Symbol" pitchFamily="18" charset="2"/>
              </a:rPr>
              <a:t> 9.0</a:t>
            </a:r>
            <a:r>
              <a:rPr lang="en-US" altLang="zh-TW" sz="2400" dirty="0" smtClean="0">
                <a:latin typeface="Symbol" pitchFamily="18" charset="2"/>
                <a:sym typeface="Symbol" pitchFamily="18" charset="2"/>
              </a:rPr>
              <a:t>*</a:t>
            </a:r>
            <a:r>
              <a:rPr lang="en-US" altLang="zh-TW" sz="2400" dirty="0" smtClean="0">
                <a:sym typeface="Symbol" pitchFamily="18" charset="2"/>
              </a:rPr>
              <a:t>10</a:t>
            </a:r>
            <a:r>
              <a:rPr lang="en-US" altLang="zh-TW" sz="2400" baseline="40000" dirty="0" smtClean="0">
                <a:sym typeface="Symbol" pitchFamily="18" charset="2"/>
              </a:rPr>
              <a:t>299</a:t>
            </a:r>
            <a:endParaRPr lang="en-US" altLang="zh-TW" sz="2400" dirty="0" smtClean="0">
              <a:sym typeface="Symbol" pitchFamily="18" charset="2"/>
            </a:endParaRPr>
          </a:p>
          <a:p>
            <a:pPr>
              <a:tabLst>
                <a:tab pos="3054350" algn="l"/>
              </a:tabLst>
            </a:pPr>
            <a:r>
              <a:rPr lang="en-US" altLang="zh-TW" sz="2400" dirty="0" smtClean="0">
                <a:sym typeface="Symbol" pitchFamily="18" charset="2"/>
              </a:rPr>
              <a:t>2</a:t>
            </a:r>
            <a:r>
              <a:rPr lang="en-US" altLang="zh-TW" sz="2400" baseline="40000" dirty="0" smtClean="0">
                <a:sym typeface="Symbol" pitchFamily="18" charset="2"/>
              </a:rPr>
              <a:t>1000</a:t>
            </a:r>
            <a:r>
              <a:rPr lang="en-US" altLang="zh-TW" sz="2400" dirty="0" smtClean="0">
                <a:sym typeface="Symbol" pitchFamily="18" charset="2"/>
              </a:rPr>
              <a:t> </a:t>
            </a:r>
            <a:r>
              <a:rPr lang="en-US" altLang="zh-TW" sz="2400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sz="2400" dirty="0" smtClean="0">
                <a:sym typeface="Symbol" pitchFamily="18" charset="2"/>
              </a:rPr>
              <a:t> 1.1</a:t>
            </a:r>
            <a:r>
              <a:rPr lang="en-US" altLang="zh-TW" sz="2400" dirty="0" smtClean="0">
                <a:latin typeface="Symbol" pitchFamily="18" charset="2"/>
                <a:sym typeface="Symbol" pitchFamily="18" charset="2"/>
              </a:rPr>
              <a:t>*</a:t>
            </a:r>
            <a:r>
              <a:rPr lang="en-US" altLang="zh-TW" sz="2400" dirty="0" smtClean="0">
                <a:sym typeface="Symbol" pitchFamily="18" charset="2"/>
              </a:rPr>
              <a:t>10</a:t>
            </a:r>
            <a:r>
              <a:rPr lang="en-US" altLang="zh-TW" sz="2400" baseline="40000" dirty="0" smtClean="0">
                <a:sym typeface="Symbol" pitchFamily="18" charset="2"/>
              </a:rPr>
              <a:t>301</a:t>
            </a:r>
            <a:r>
              <a:rPr lang="en-US" altLang="zh-TW" sz="2400" dirty="0" smtClean="0">
                <a:sym typeface="Symbol" pitchFamily="18" charset="2"/>
              </a:rPr>
              <a:t>,	1000</a:t>
            </a:r>
            <a:r>
              <a:rPr lang="en-US" altLang="zh-TW" sz="2400" baseline="40000" dirty="0" smtClean="0">
                <a:sym typeface="Symbol" pitchFamily="18" charset="2"/>
              </a:rPr>
              <a:t>100</a:t>
            </a:r>
            <a:r>
              <a:rPr lang="en-US" altLang="zh-TW" sz="2400" dirty="0" smtClean="0">
                <a:sym typeface="Symbol" pitchFamily="18" charset="2"/>
              </a:rPr>
              <a:t> </a:t>
            </a:r>
            <a:r>
              <a:rPr lang="en-US" altLang="zh-TW" sz="2400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sz="2400" dirty="0" smtClean="0">
                <a:sym typeface="Symbol" pitchFamily="18" charset="2"/>
              </a:rPr>
              <a:t> 1.0</a:t>
            </a:r>
            <a:r>
              <a:rPr lang="en-US" altLang="zh-TW" sz="2400" dirty="0" smtClean="0">
                <a:latin typeface="Symbol" pitchFamily="18" charset="2"/>
                <a:sym typeface="Symbol" pitchFamily="18" charset="2"/>
              </a:rPr>
              <a:t>*</a:t>
            </a:r>
            <a:r>
              <a:rPr lang="en-US" altLang="zh-TW" sz="2400" dirty="0" smtClean="0">
                <a:sym typeface="Symbol" pitchFamily="18" charset="2"/>
              </a:rPr>
              <a:t>10</a:t>
            </a:r>
            <a:r>
              <a:rPr lang="en-US" altLang="zh-TW" sz="2400" baseline="40000" dirty="0" smtClean="0">
                <a:sym typeface="Symbol" pitchFamily="18" charset="2"/>
              </a:rPr>
              <a:t>300</a:t>
            </a:r>
            <a:endParaRPr lang="zh-TW" altLang="en-US" sz="2400" baseline="40000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內容版面配置區 2"/>
          <p:cNvSpPr>
            <a:spLocks noGrp="1"/>
          </p:cNvSpPr>
          <p:nvPr>
            <p:ph idx="1"/>
          </p:nvPr>
        </p:nvSpPr>
        <p:spPr>
          <a:xfrm>
            <a:off x="539496" y="1268729"/>
            <a:ext cx="7632953" cy="5039995"/>
          </a:xfrm>
        </p:spPr>
        <p:txBody>
          <a:bodyPr/>
          <a:lstStyle/>
          <a:p>
            <a:pPr marL="1797050" indent="-1797050">
              <a:buFont typeface="Arial" charset="0"/>
              <a:buNone/>
              <a:defRPr/>
            </a:pPr>
            <a:r>
              <a:rPr lang="en-US" altLang="zh-TW" b="1" dirty="0" smtClean="0">
                <a:sym typeface="Symbol" pitchFamily="18" charset="2"/>
              </a:rPr>
              <a:t>Theorem 1.3</a:t>
            </a:r>
            <a:r>
              <a:rPr lang="en-US" altLang="zh-TW" dirty="0" smtClean="0">
                <a:sym typeface="Symbol" pitchFamily="18" charset="2"/>
              </a:rPr>
              <a:t>:	If </a:t>
            </a:r>
            <a:r>
              <a:rPr lang="en-US" altLang="zh-TW" i="1" spc="200" dirty="0" smtClean="0"/>
              <a:t>f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err="1" smtClean="0">
                <a:sym typeface="Symbol" pitchFamily="18" charset="2"/>
              </a:rPr>
              <a:t>a</a:t>
            </a:r>
            <a:r>
              <a:rPr lang="en-US" altLang="zh-TW" i="1" baseline="-25000" dirty="0" err="1" smtClean="0">
                <a:sym typeface="Symbol" pitchFamily="18" charset="2"/>
              </a:rPr>
              <a:t>m</a:t>
            </a:r>
            <a:r>
              <a:rPr lang="en-US" altLang="zh-TW" i="1" dirty="0" err="1" smtClean="0">
                <a:sym typeface="Symbol" pitchFamily="18" charset="2"/>
              </a:rPr>
              <a:t>n</a:t>
            </a:r>
            <a:r>
              <a:rPr lang="en-US" altLang="zh-TW" i="1" baseline="30000" dirty="0" err="1" smtClean="0">
                <a:sym typeface="Symbol" pitchFamily="18" charset="2"/>
              </a:rPr>
              <a:t>m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i="1" dirty="0" smtClean="0">
                <a:sym typeface="Symbol" pitchFamily="18" charset="2"/>
              </a:rPr>
              <a:t>n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0</a:t>
            </a:r>
            <a:r>
              <a:rPr lang="en-US" altLang="zh-TW" dirty="0" smtClean="0">
                <a:sym typeface="Symbol" pitchFamily="18" charset="2"/>
              </a:rPr>
              <a:t> and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i="1" baseline="-25000" dirty="0" smtClean="0">
                <a:sym typeface="Symbol" pitchFamily="18" charset="2"/>
              </a:rPr>
              <a:t>m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&gt;</a:t>
            </a:r>
            <a:r>
              <a:rPr lang="en-US" altLang="zh-TW" dirty="0" smtClean="0">
                <a:sym typeface="Symbol" pitchFamily="18" charset="2"/>
              </a:rPr>
              <a:t> 0, then</a:t>
            </a:r>
            <a:r>
              <a:rPr lang="en-US" altLang="zh-TW" sz="2000" dirty="0" smtClean="0">
                <a:sym typeface="Symbol" pitchFamily="18" charset="2"/>
              </a:rPr>
              <a:t>  </a:t>
            </a:r>
            <a:r>
              <a:rPr lang="en-US" altLang="zh-TW" i="1" spc="200" dirty="0" smtClean="0"/>
              <a:t>f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W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i="1" baseline="30000" dirty="0" smtClean="0">
                <a:sym typeface="Symbol" pitchFamily="18" charset="2"/>
              </a:rPr>
              <a:t>m</a:t>
            </a:r>
            <a:r>
              <a:rPr lang="en-US" altLang="zh-TW" dirty="0" smtClean="0">
                <a:sym typeface="Symbol" pitchFamily="18" charset="2"/>
              </a:rPr>
              <a:t>).</a:t>
            </a:r>
          </a:p>
          <a:p>
            <a:pPr marL="0" indent="0">
              <a:buFont typeface="Arial" charset="0"/>
              <a:buNone/>
              <a:tabLst>
                <a:tab pos="1431925" algn="l"/>
              </a:tabLst>
              <a:defRPr/>
            </a:pPr>
            <a:r>
              <a:rPr lang="en-US" altLang="zh-TW" b="1" dirty="0" smtClean="0">
                <a:sym typeface="Symbol" pitchFamily="18" charset="2"/>
              </a:rPr>
              <a:t>Proof: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spc="200" dirty="0" smtClean="0"/>
              <a:t>f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	 </a:t>
            </a:r>
            <a:r>
              <a:rPr lang="en-US" altLang="zh-TW" i="1" dirty="0" err="1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i="1" baseline="-25000" dirty="0" err="1" smtClean="0">
                <a:solidFill>
                  <a:schemeClr val="bg1"/>
                </a:solidFill>
                <a:sym typeface="Symbol" pitchFamily="18" charset="2"/>
              </a:rPr>
              <a:t>m</a:t>
            </a:r>
            <a:r>
              <a:rPr lang="en-US" altLang="zh-TW" i="1" dirty="0" err="1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i="1" baseline="30000" dirty="0" err="1" smtClean="0">
                <a:solidFill>
                  <a:schemeClr val="bg1"/>
                </a:solidFill>
                <a:sym typeface="Symbol" pitchFamily="18" charset="2"/>
              </a:rPr>
              <a:t>m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i="1" baseline="-25000" dirty="0" smtClean="0">
                <a:solidFill>
                  <a:schemeClr val="bg1"/>
                </a:solidFill>
                <a:sym typeface="Symbol" pitchFamily="18" charset="2"/>
              </a:rPr>
              <a:t>m</a:t>
            </a:r>
            <a:r>
              <a:rPr lang="en-US" altLang="zh-TW" baseline="-25000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baseline="-25000" dirty="0" smtClean="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i="1" baseline="30000" dirty="0" smtClean="0">
                <a:solidFill>
                  <a:schemeClr val="bg1"/>
                </a:solidFill>
                <a:sym typeface="Symbol" pitchFamily="18" charset="2"/>
              </a:rPr>
              <a:t>m</a:t>
            </a:r>
            <a:r>
              <a:rPr lang="en-US" altLang="zh-TW" baseline="30000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baseline="30000" dirty="0" smtClean="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</a:t>
            </a:r>
            <a:r>
              <a:rPr lang="en-US" altLang="zh-TW" sz="800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</a:t>
            </a:r>
            <a:r>
              <a:rPr lang="en-US" altLang="zh-TW" sz="800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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baseline="-25000" dirty="0" smtClean="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baseline="-25000" dirty="0" smtClean="0">
                <a:solidFill>
                  <a:schemeClr val="bg1"/>
                </a:solidFill>
                <a:sym typeface="Symbol" pitchFamily="18" charset="2"/>
              </a:rPr>
              <a:t>0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|</a:t>
            </a:r>
          </a:p>
          <a:p>
            <a:pPr marL="0" indent="0">
              <a:buFont typeface="Arial" charset="0"/>
              <a:buNone/>
              <a:tabLst>
                <a:tab pos="1431925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	 </a:t>
            </a:r>
            <a:r>
              <a:rPr lang="en-US" altLang="zh-TW" i="1" dirty="0" err="1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i="1" baseline="-25000" dirty="0" err="1" smtClean="0">
                <a:solidFill>
                  <a:schemeClr val="bg1"/>
                </a:solidFill>
                <a:sym typeface="Symbol" pitchFamily="18" charset="2"/>
              </a:rPr>
              <a:t>m</a:t>
            </a:r>
            <a:r>
              <a:rPr lang="en-US" altLang="zh-TW" i="1" dirty="0" err="1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i="1" baseline="30000" dirty="0" err="1" smtClean="0">
                <a:solidFill>
                  <a:schemeClr val="bg1"/>
                </a:solidFill>
                <a:sym typeface="Symbol" pitchFamily="18" charset="2"/>
              </a:rPr>
              <a:t>m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i="1" baseline="-25000" dirty="0" smtClean="0">
                <a:solidFill>
                  <a:schemeClr val="bg1"/>
                </a:solidFill>
                <a:sym typeface="Symbol" pitchFamily="18" charset="2"/>
              </a:rPr>
              <a:t>m</a:t>
            </a:r>
            <a:r>
              <a:rPr lang="en-US" altLang="zh-TW" baseline="-25000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baseline="-25000" dirty="0" smtClean="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i="1" baseline="30000" dirty="0" smtClean="0">
                <a:solidFill>
                  <a:schemeClr val="bg1"/>
                </a:solidFill>
                <a:sym typeface="Symbol" pitchFamily="18" charset="2"/>
              </a:rPr>
              <a:t>m</a:t>
            </a:r>
            <a:r>
              <a:rPr lang="en-US" altLang="zh-TW" baseline="30000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baseline="30000" dirty="0" smtClean="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</a:t>
            </a:r>
            <a:r>
              <a:rPr lang="en-US" altLang="zh-TW" sz="800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</a:t>
            </a:r>
            <a:r>
              <a:rPr lang="en-US" altLang="zh-TW" sz="800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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baseline="-25000" dirty="0" smtClean="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i="1" baseline="30000" dirty="0" smtClean="0">
                <a:solidFill>
                  <a:schemeClr val="bg1"/>
                </a:solidFill>
                <a:sym typeface="Symbol" pitchFamily="18" charset="2"/>
              </a:rPr>
              <a:t>m</a:t>
            </a:r>
            <a:r>
              <a:rPr lang="en-US" altLang="zh-TW" baseline="30000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baseline="30000" dirty="0" smtClean="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baseline="-25000" dirty="0" smtClean="0">
                <a:solidFill>
                  <a:schemeClr val="bg1"/>
                </a:solidFill>
                <a:sym typeface="Symbol" pitchFamily="18" charset="2"/>
              </a:rPr>
              <a:t>0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i="1" baseline="30000" dirty="0" smtClean="0">
                <a:solidFill>
                  <a:schemeClr val="bg1"/>
                </a:solidFill>
                <a:sym typeface="Symbol" pitchFamily="18" charset="2"/>
              </a:rPr>
              <a:t>m</a:t>
            </a:r>
            <a:r>
              <a:rPr lang="en-US" altLang="zh-TW" baseline="30000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baseline="30000" dirty="0" smtClean="0">
                <a:solidFill>
                  <a:schemeClr val="bg1"/>
                </a:solidFill>
                <a:sym typeface="Symbol" pitchFamily="18" charset="2"/>
              </a:rPr>
              <a:t>1</a:t>
            </a:r>
            <a:endParaRPr lang="en-US" altLang="zh-TW" dirty="0" smtClean="0">
              <a:solidFill>
                <a:schemeClr val="bg1"/>
              </a:solidFill>
              <a:sym typeface="Symbol" pitchFamily="18" charset="2"/>
            </a:endParaRPr>
          </a:p>
          <a:p>
            <a:pPr marL="0" indent="0">
              <a:buFont typeface="Arial" charset="0"/>
              <a:buNone/>
              <a:tabLst>
                <a:tab pos="1431925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	 </a:t>
            </a:r>
            <a:r>
              <a:rPr lang="en-US" altLang="zh-TW" i="1" dirty="0" err="1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i="1" baseline="-25000" dirty="0" err="1" smtClean="0">
                <a:solidFill>
                  <a:schemeClr val="bg1"/>
                </a:solidFill>
                <a:sym typeface="Symbol" pitchFamily="18" charset="2"/>
              </a:rPr>
              <a:t>m</a:t>
            </a:r>
            <a:r>
              <a:rPr lang="en-US" altLang="zh-TW" i="1" dirty="0" err="1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i="1" baseline="30000" dirty="0" err="1" smtClean="0">
                <a:solidFill>
                  <a:schemeClr val="bg1"/>
                </a:solidFill>
                <a:sym typeface="Symbol" pitchFamily="18" charset="2"/>
              </a:rPr>
              <a:t>m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(|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i="1" baseline="-25000" dirty="0" smtClean="0">
                <a:solidFill>
                  <a:schemeClr val="bg1"/>
                </a:solidFill>
                <a:sym typeface="Symbol" pitchFamily="18" charset="2"/>
              </a:rPr>
              <a:t>m</a:t>
            </a:r>
            <a:r>
              <a:rPr lang="en-US" altLang="zh-TW" baseline="-25000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baseline="-25000" dirty="0" smtClean="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</a:t>
            </a:r>
            <a:r>
              <a:rPr lang="en-US" altLang="zh-TW" sz="800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</a:t>
            </a:r>
            <a:r>
              <a:rPr lang="en-US" altLang="zh-TW" sz="800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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baseline="-25000" dirty="0" smtClean="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baseline="-25000" dirty="0" smtClean="0">
                <a:solidFill>
                  <a:schemeClr val="bg1"/>
                </a:solidFill>
                <a:sym typeface="Symbol" pitchFamily="18" charset="2"/>
              </a:rPr>
              <a:t>0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|)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i="1" baseline="30000" dirty="0" smtClean="0">
                <a:solidFill>
                  <a:schemeClr val="bg1"/>
                </a:solidFill>
                <a:sym typeface="Symbol" pitchFamily="18" charset="2"/>
              </a:rPr>
              <a:t>m</a:t>
            </a:r>
            <a:r>
              <a:rPr lang="en-US" altLang="zh-TW" baseline="30000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baseline="30000" dirty="0" smtClean="0">
                <a:solidFill>
                  <a:schemeClr val="bg1"/>
                </a:solidFill>
                <a:sym typeface="Symbol" pitchFamily="18" charset="2"/>
              </a:rPr>
              <a:t>1</a:t>
            </a:r>
            <a:endParaRPr lang="en-US" altLang="zh-TW" dirty="0" smtClean="0">
              <a:solidFill>
                <a:schemeClr val="bg1"/>
              </a:solidFill>
              <a:sym typeface="Symbol" pitchFamily="18" charset="2"/>
            </a:endParaRPr>
          </a:p>
          <a:p>
            <a:pPr marL="0" indent="0">
              <a:buFont typeface="Arial" charset="0"/>
              <a:buNone/>
              <a:tabLst>
                <a:tab pos="1431925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	 </a:t>
            </a:r>
            <a:r>
              <a:rPr lang="en-US" altLang="zh-TW" sz="4000" baseline="-12000" dirty="0" smtClean="0">
                <a:solidFill>
                  <a:schemeClr val="bg1"/>
                </a:solidFill>
                <a:sym typeface="Symbol" pitchFamily="18" charset="2"/>
              </a:rPr>
              <a:t>½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i="1" baseline="-25000" dirty="0" smtClean="0">
                <a:solidFill>
                  <a:schemeClr val="bg1"/>
                </a:solidFill>
                <a:sym typeface="Symbol" pitchFamily="18" charset="2"/>
              </a:rPr>
              <a:t>m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i="1" baseline="30000" dirty="0" smtClean="0">
                <a:sym typeface="Symbol" pitchFamily="18" charset="2"/>
              </a:rPr>
              <a:t>m</a:t>
            </a:r>
            <a:r>
              <a:rPr lang="en-US" altLang="zh-TW" dirty="0" smtClean="0"/>
              <a:t>, for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2(|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i="1" baseline="-25000" dirty="0" smtClean="0">
                <a:solidFill>
                  <a:schemeClr val="bg1"/>
                </a:solidFill>
                <a:sym typeface="Symbol" pitchFamily="18" charset="2"/>
              </a:rPr>
              <a:t>m</a:t>
            </a:r>
            <a:r>
              <a:rPr lang="en-US" altLang="zh-TW" baseline="-25000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baseline="-25000" dirty="0" smtClean="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</a:t>
            </a:r>
            <a:r>
              <a:rPr lang="en-US" altLang="zh-TW" sz="800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</a:t>
            </a:r>
            <a:r>
              <a:rPr lang="en-US" altLang="zh-TW" sz="800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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baseline="-25000" dirty="0" smtClean="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baseline="-25000" dirty="0" smtClean="0">
                <a:solidFill>
                  <a:schemeClr val="bg1"/>
                </a:solidFill>
                <a:sym typeface="Symbol" pitchFamily="18" charset="2"/>
              </a:rPr>
              <a:t>0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|)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/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i="1" baseline="-25000" dirty="0" smtClean="0">
                <a:solidFill>
                  <a:schemeClr val="bg1"/>
                </a:solidFill>
                <a:sym typeface="Symbol" pitchFamily="18" charset="2"/>
              </a:rPr>
              <a:t>m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2149475" indent="-2149475">
              <a:buFont typeface="Arial" charset="0"/>
              <a:buNone/>
              <a:tabLst>
                <a:tab pos="1701800" algn="l"/>
              </a:tabLst>
              <a:defRPr/>
            </a:pPr>
            <a:r>
              <a:rPr lang="en-US" altLang="zh-TW" dirty="0" smtClean="0"/>
              <a:t>So, </a:t>
            </a:r>
            <a:r>
              <a:rPr lang="en-US" altLang="zh-TW" i="1" spc="200" dirty="0" smtClean="0"/>
              <a:t>f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W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i="1" baseline="30000" dirty="0" smtClean="0">
                <a:sym typeface="Symbol" pitchFamily="18" charset="2"/>
              </a:rPr>
              <a:t>m</a:t>
            </a:r>
            <a:r>
              <a:rPr lang="en-US" altLang="zh-TW" dirty="0" smtClean="0">
                <a:sym typeface="Symbol" pitchFamily="18" charset="2"/>
              </a:rPr>
              <a:t>).</a:t>
            </a:r>
            <a:endParaRPr lang="en-US" altLang="zh-TW" dirty="0" smtClean="0"/>
          </a:p>
          <a:p>
            <a:pPr marL="2149475" indent="-2149475">
              <a:buFont typeface="Arial" charset="0"/>
              <a:buNone/>
              <a:tabLst>
                <a:tab pos="1701800" algn="l"/>
              </a:tabLst>
              <a:defRPr/>
            </a:pP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759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Time Complexity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288" y="1268413"/>
            <a:ext cx="8496300" cy="5040312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altLang="zh-TW" dirty="0" smtClean="0"/>
              <a:t>Determine </a:t>
            </a: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P</a:t>
            </a:r>
            <a:r>
              <a:rPr lang="en-US" altLang="zh-TW" dirty="0" smtClean="0"/>
              <a:t> is not an easy task. For example, suppose we have a simple program that adds and subtracts numbers.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altLang="zh-TW" dirty="0" smtClean="0"/>
              <a:t>Letting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denote the instance characteristic, we might express </a:t>
            </a:r>
            <a:r>
              <a:rPr lang="en-US" altLang="zh-TW" i="1" dirty="0" smtClean="0"/>
              <a:t>T</a:t>
            </a:r>
            <a:r>
              <a:rPr lang="en-US" altLang="zh-TW" i="1" spc="100" baseline="-25000" dirty="0" smtClean="0"/>
              <a:t>P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as:</a:t>
            </a:r>
          </a:p>
          <a:p>
            <a:pPr indent="11113">
              <a:buFont typeface="Arial" pitchFamily="34" charset="0"/>
              <a:buNone/>
              <a:defRPr/>
            </a:pPr>
            <a:r>
              <a:rPr lang="en-US" altLang="zh-TW" i="1" dirty="0" smtClean="0">
                <a:solidFill>
                  <a:srgbClr val="CC3300"/>
                </a:solidFill>
              </a:rPr>
              <a:t>T</a:t>
            </a:r>
            <a:r>
              <a:rPr lang="en-US" altLang="zh-TW" i="1" spc="100" baseline="-25000" dirty="0" smtClean="0">
                <a:solidFill>
                  <a:srgbClr val="CC3300"/>
                </a:solidFill>
              </a:rPr>
              <a:t>P</a:t>
            </a:r>
            <a:r>
              <a:rPr lang="en-US" altLang="zh-TW" dirty="0" smtClean="0">
                <a:solidFill>
                  <a:srgbClr val="CC3300"/>
                </a:solidFill>
              </a:rPr>
              <a:t>(</a:t>
            </a:r>
            <a:r>
              <a:rPr lang="en-US" altLang="zh-TW" i="1" dirty="0" smtClean="0">
                <a:solidFill>
                  <a:srgbClr val="CC3300"/>
                </a:solidFill>
              </a:rPr>
              <a:t>n</a:t>
            </a:r>
            <a:r>
              <a:rPr lang="en-US" altLang="zh-TW" dirty="0" smtClean="0">
                <a:solidFill>
                  <a:srgbClr val="CC3300"/>
                </a:solidFill>
              </a:rPr>
              <a:t>) = </a:t>
            </a:r>
            <a:r>
              <a:rPr lang="en-US" altLang="zh-TW" i="1" dirty="0" smtClean="0">
                <a:solidFill>
                  <a:srgbClr val="CC3300"/>
                </a:solidFill>
              </a:rPr>
              <a:t>c</a:t>
            </a:r>
            <a:r>
              <a:rPr lang="en-US" altLang="zh-TW" i="1" baseline="-25000" dirty="0" smtClean="0">
                <a:solidFill>
                  <a:srgbClr val="CC3300"/>
                </a:solidFill>
              </a:rPr>
              <a:t>a </a:t>
            </a:r>
            <a:r>
              <a:rPr lang="en-US" altLang="zh-TW" i="1" dirty="0" smtClean="0">
                <a:solidFill>
                  <a:srgbClr val="CC3300"/>
                </a:solidFill>
              </a:rPr>
              <a:t>ADD</a:t>
            </a:r>
            <a:r>
              <a:rPr lang="en-US" altLang="zh-TW" dirty="0" smtClean="0">
                <a:solidFill>
                  <a:srgbClr val="CC3300"/>
                </a:solidFill>
              </a:rPr>
              <a:t>(</a:t>
            </a:r>
            <a:r>
              <a:rPr lang="en-US" altLang="zh-TW" i="1" dirty="0" smtClean="0">
                <a:solidFill>
                  <a:srgbClr val="CC3300"/>
                </a:solidFill>
              </a:rPr>
              <a:t>n</a:t>
            </a:r>
            <a:r>
              <a:rPr lang="en-US" altLang="zh-TW" dirty="0" smtClean="0">
                <a:solidFill>
                  <a:srgbClr val="CC3300"/>
                </a:solidFill>
              </a:rPr>
              <a:t>) + </a:t>
            </a:r>
            <a:r>
              <a:rPr lang="en-US" altLang="zh-TW" i="1" dirty="0" err="1" smtClean="0">
                <a:solidFill>
                  <a:srgbClr val="CC3300"/>
                </a:solidFill>
              </a:rPr>
              <a:t>c</a:t>
            </a:r>
            <a:r>
              <a:rPr lang="en-US" altLang="zh-TW" i="1" baseline="-25000" dirty="0" err="1" smtClean="0">
                <a:solidFill>
                  <a:srgbClr val="CC3300"/>
                </a:solidFill>
              </a:rPr>
              <a:t>s</a:t>
            </a:r>
            <a:r>
              <a:rPr lang="en-US" altLang="zh-TW" i="1" baseline="-25000" dirty="0" smtClean="0">
                <a:solidFill>
                  <a:srgbClr val="CC3300"/>
                </a:solidFill>
              </a:rPr>
              <a:t> </a:t>
            </a:r>
            <a:r>
              <a:rPr lang="en-US" altLang="zh-TW" i="1" dirty="0" smtClean="0">
                <a:solidFill>
                  <a:srgbClr val="CC3300"/>
                </a:solidFill>
              </a:rPr>
              <a:t>SUB</a:t>
            </a:r>
            <a:r>
              <a:rPr lang="en-US" altLang="zh-TW" dirty="0" smtClean="0">
                <a:solidFill>
                  <a:srgbClr val="CC3300"/>
                </a:solidFill>
              </a:rPr>
              <a:t>(</a:t>
            </a:r>
            <a:r>
              <a:rPr lang="en-US" altLang="zh-TW" i="1" dirty="0" smtClean="0">
                <a:solidFill>
                  <a:srgbClr val="CC3300"/>
                </a:solidFill>
              </a:rPr>
              <a:t>n</a:t>
            </a:r>
            <a:r>
              <a:rPr lang="en-US" altLang="zh-TW" dirty="0" smtClean="0">
                <a:solidFill>
                  <a:srgbClr val="CC3300"/>
                </a:solidFill>
              </a:rPr>
              <a:t>) + </a:t>
            </a:r>
            <a:r>
              <a:rPr lang="en-US" altLang="zh-TW" i="1" dirty="0" err="1" smtClean="0">
                <a:solidFill>
                  <a:srgbClr val="CC3300"/>
                </a:solidFill>
              </a:rPr>
              <a:t>c</a:t>
            </a:r>
            <a:r>
              <a:rPr lang="en-US" altLang="zh-TW" i="1" baseline="-25000" dirty="0" err="1" smtClean="0">
                <a:solidFill>
                  <a:srgbClr val="CC3300"/>
                </a:solidFill>
              </a:rPr>
              <a:t>l</a:t>
            </a:r>
            <a:r>
              <a:rPr lang="en-US" altLang="zh-TW" i="1" baseline="-25000" dirty="0" smtClean="0">
                <a:solidFill>
                  <a:srgbClr val="CC3300"/>
                </a:solidFill>
              </a:rPr>
              <a:t> </a:t>
            </a:r>
            <a:r>
              <a:rPr lang="en-US" altLang="zh-TW" i="1" dirty="0" smtClean="0">
                <a:solidFill>
                  <a:srgbClr val="CC3300"/>
                </a:solidFill>
              </a:rPr>
              <a:t>LDA</a:t>
            </a:r>
            <a:r>
              <a:rPr lang="en-US" altLang="zh-TW" dirty="0" smtClean="0">
                <a:solidFill>
                  <a:srgbClr val="CC3300"/>
                </a:solidFill>
              </a:rPr>
              <a:t>(</a:t>
            </a:r>
            <a:r>
              <a:rPr lang="en-US" altLang="zh-TW" i="1" dirty="0" smtClean="0">
                <a:solidFill>
                  <a:srgbClr val="CC3300"/>
                </a:solidFill>
              </a:rPr>
              <a:t>n</a:t>
            </a:r>
            <a:r>
              <a:rPr lang="en-US" altLang="zh-TW" dirty="0" smtClean="0">
                <a:solidFill>
                  <a:srgbClr val="CC3300"/>
                </a:solidFill>
              </a:rPr>
              <a:t>) + </a:t>
            </a:r>
            <a:r>
              <a:rPr lang="en-US" altLang="zh-TW" i="1" dirty="0" err="1" smtClean="0">
                <a:solidFill>
                  <a:srgbClr val="CC3300"/>
                </a:solidFill>
              </a:rPr>
              <a:t>c</a:t>
            </a:r>
            <a:r>
              <a:rPr lang="en-US" altLang="zh-TW" i="1" baseline="-25000" dirty="0" err="1" smtClean="0">
                <a:solidFill>
                  <a:srgbClr val="CC3300"/>
                </a:solidFill>
              </a:rPr>
              <a:t>st</a:t>
            </a:r>
            <a:r>
              <a:rPr lang="en-US" altLang="zh-TW" i="1" baseline="-25000" dirty="0" smtClean="0">
                <a:solidFill>
                  <a:srgbClr val="CC3300"/>
                </a:solidFill>
              </a:rPr>
              <a:t> </a:t>
            </a:r>
            <a:r>
              <a:rPr lang="en-US" altLang="zh-TW" i="1" dirty="0" smtClean="0">
                <a:solidFill>
                  <a:srgbClr val="CC3300"/>
                </a:solidFill>
              </a:rPr>
              <a:t>STA</a:t>
            </a:r>
            <a:r>
              <a:rPr lang="en-US" altLang="zh-TW" dirty="0" smtClean="0">
                <a:solidFill>
                  <a:srgbClr val="CC3300"/>
                </a:solidFill>
              </a:rPr>
              <a:t>(</a:t>
            </a:r>
            <a:r>
              <a:rPr lang="en-US" altLang="zh-TW" i="1" dirty="0" smtClean="0">
                <a:solidFill>
                  <a:srgbClr val="CC3300"/>
                </a:solidFill>
              </a:rPr>
              <a:t>n</a:t>
            </a:r>
            <a:r>
              <a:rPr lang="en-US" altLang="zh-TW" dirty="0" smtClean="0">
                <a:solidFill>
                  <a:srgbClr val="CC3300"/>
                </a:solidFill>
              </a:rPr>
              <a:t>)</a:t>
            </a:r>
            <a:endParaRPr lang="zh-TW" altLang="en-US" dirty="0" smtClean="0">
              <a:solidFill>
                <a:srgbClr val="CC3300"/>
              </a:solidFill>
            </a:endParaRPr>
          </a:p>
          <a:p>
            <a:pPr indent="11113">
              <a:buFont typeface="Arial" pitchFamily="34" charset="0"/>
              <a:buNone/>
              <a:defRPr/>
            </a:pPr>
            <a:r>
              <a:rPr lang="en-US" altLang="zh-TW" dirty="0" smtClean="0"/>
              <a:t>where </a:t>
            </a:r>
            <a:r>
              <a:rPr lang="en-US" altLang="zh-TW" i="1" dirty="0" smtClean="0"/>
              <a:t>c</a:t>
            </a:r>
            <a:r>
              <a:rPr lang="en-US" altLang="zh-TW" i="1" baseline="-25000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err="1" smtClean="0"/>
              <a:t>c</a:t>
            </a:r>
            <a:r>
              <a:rPr lang="en-US" altLang="zh-TW" i="1" baseline="-25000" dirty="0" err="1" smtClean="0"/>
              <a:t>s</a:t>
            </a:r>
            <a:r>
              <a:rPr lang="en-US" altLang="zh-TW" dirty="0" smtClean="0"/>
              <a:t>, </a:t>
            </a:r>
            <a:r>
              <a:rPr lang="en-US" altLang="zh-TW" i="1" dirty="0" err="1" smtClean="0"/>
              <a:t>c</a:t>
            </a:r>
            <a:r>
              <a:rPr lang="en-US" altLang="zh-TW" i="1" baseline="-25000" dirty="0" err="1" smtClean="0"/>
              <a:t>l</a:t>
            </a:r>
            <a:r>
              <a:rPr lang="en-US" altLang="zh-TW" dirty="0" smtClean="0"/>
              <a:t>, </a:t>
            </a:r>
            <a:r>
              <a:rPr lang="en-US" altLang="zh-TW" i="1" dirty="0" err="1" smtClean="0"/>
              <a:t>c</a:t>
            </a:r>
            <a:r>
              <a:rPr lang="en-US" altLang="zh-TW" i="1" baseline="-25000" dirty="0" err="1" smtClean="0"/>
              <a:t>st</a:t>
            </a:r>
            <a:r>
              <a:rPr lang="en-US" altLang="zh-TW" dirty="0" smtClean="0"/>
              <a:t> refer to the time needed to perform each operation, and </a:t>
            </a:r>
            <a:r>
              <a:rPr lang="en-US" altLang="zh-TW" i="1" dirty="0" smtClean="0"/>
              <a:t>ADD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SUB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LDA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STA</a:t>
            </a:r>
            <a:r>
              <a:rPr lang="en-US" altLang="zh-TW" dirty="0" smtClean="0"/>
              <a:t> are the number of additions, subtractions, loads, and stores.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Obtaining such a detailed estimate of running time is rarely worth the effort.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內容版面配置區 2"/>
          <p:cNvSpPr>
            <a:spLocks noGrp="1"/>
          </p:cNvSpPr>
          <p:nvPr>
            <p:ph idx="1"/>
          </p:nvPr>
        </p:nvSpPr>
        <p:spPr>
          <a:xfrm>
            <a:off x="539496" y="1268729"/>
            <a:ext cx="7632953" cy="5039995"/>
          </a:xfrm>
        </p:spPr>
        <p:txBody>
          <a:bodyPr/>
          <a:lstStyle/>
          <a:p>
            <a:pPr marL="1797050" indent="-1797050">
              <a:buFont typeface="Arial" charset="0"/>
              <a:buNone/>
              <a:defRPr/>
            </a:pPr>
            <a:r>
              <a:rPr lang="en-US" altLang="zh-TW" b="1" dirty="0" smtClean="0">
                <a:sym typeface="Symbol" pitchFamily="18" charset="2"/>
              </a:rPr>
              <a:t>Theorem 1.3</a:t>
            </a:r>
            <a:r>
              <a:rPr lang="en-US" altLang="zh-TW" dirty="0" smtClean="0">
                <a:sym typeface="Symbol" pitchFamily="18" charset="2"/>
              </a:rPr>
              <a:t>:	If </a:t>
            </a:r>
            <a:r>
              <a:rPr lang="en-US" altLang="zh-TW" i="1" spc="200" dirty="0" smtClean="0"/>
              <a:t>f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err="1" smtClean="0">
                <a:sym typeface="Symbol" pitchFamily="18" charset="2"/>
              </a:rPr>
              <a:t>a</a:t>
            </a:r>
            <a:r>
              <a:rPr lang="en-US" altLang="zh-TW" i="1" baseline="-25000" dirty="0" err="1" smtClean="0">
                <a:sym typeface="Symbol" pitchFamily="18" charset="2"/>
              </a:rPr>
              <a:t>m</a:t>
            </a:r>
            <a:r>
              <a:rPr lang="en-US" altLang="zh-TW" i="1" dirty="0" err="1" smtClean="0">
                <a:sym typeface="Symbol" pitchFamily="18" charset="2"/>
              </a:rPr>
              <a:t>n</a:t>
            </a:r>
            <a:r>
              <a:rPr lang="en-US" altLang="zh-TW" i="1" baseline="30000" dirty="0" err="1" smtClean="0">
                <a:sym typeface="Symbol" pitchFamily="18" charset="2"/>
              </a:rPr>
              <a:t>m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i="1" dirty="0" smtClean="0">
                <a:sym typeface="Symbol" pitchFamily="18" charset="2"/>
              </a:rPr>
              <a:t>n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0</a:t>
            </a:r>
            <a:r>
              <a:rPr lang="en-US" altLang="zh-TW" dirty="0" smtClean="0">
                <a:sym typeface="Symbol" pitchFamily="18" charset="2"/>
              </a:rPr>
              <a:t> and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i="1" baseline="-25000" dirty="0" smtClean="0">
                <a:sym typeface="Symbol" pitchFamily="18" charset="2"/>
              </a:rPr>
              <a:t>m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&gt;</a:t>
            </a:r>
            <a:r>
              <a:rPr lang="en-US" altLang="zh-TW" dirty="0" smtClean="0">
                <a:sym typeface="Symbol" pitchFamily="18" charset="2"/>
              </a:rPr>
              <a:t> 0, then</a:t>
            </a:r>
            <a:r>
              <a:rPr lang="en-US" altLang="zh-TW" sz="2000" dirty="0" smtClean="0">
                <a:sym typeface="Symbol" pitchFamily="18" charset="2"/>
              </a:rPr>
              <a:t>  </a:t>
            </a:r>
            <a:r>
              <a:rPr lang="en-US" altLang="zh-TW" i="1" spc="200" dirty="0" smtClean="0"/>
              <a:t>f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W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i="1" baseline="30000" dirty="0" smtClean="0">
                <a:sym typeface="Symbol" pitchFamily="18" charset="2"/>
              </a:rPr>
              <a:t>m</a:t>
            </a:r>
            <a:r>
              <a:rPr lang="en-US" altLang="zh-TW" dirty="0" smtClean="0">
                <a:sym typeface="Symbol" pitchFamily="18" charset="2"/>
              </a:rPr>
              <a:t>).</a:t>
            </a:r>
          </a:p>
          <a:p>
            <a:pPr marL="0" indent="0">
              <a:buFont typeface="Arial" charset="0"/>
              <a:buNone/>
              <a:tabLst>
                <a:tab pos="1431925" algn="l"/>
              </a:tabLst>
              <a:defRPr/>
            </a:pPr>
            <a:r>
              <a:rPr lang="en-US" altLang="zh-TW" b="1" dirty="0" smtClean="0">
                <a:sym typeface="Symbol" pitchFamily="18" charset="2"/>
              </a:rPr>
              <a:t>Proof: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spc="200" dirty="0" smtClean="0"/>
              <a:t>f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	 </a:t>
            </a:r>
            <a:r>
              <a:rPr lang="en-US" altLang="zh-TW" i="1" dirty="0" err="1" smtClean="0">
                <a:sym typeface="Symbol" pitchFamily="18" charset="2"/>
              </a:rPr>
              <a:t>a</a:t>
            </a:r>
            <a:r>
              <a:rPr lang="en-US" altLang="zh-TW" i="1" baseline="-25000" dirty="0" err="1" smtClean="0">
                <a:sym typeface="Symbol" pitchFamily="18" charset="2"/>
              </a:rPr>
              <a:t>m</a:t>
            </a:r>
            <a:r>
              <a:rPr lang="en-US" altLang="zh-TW" i="1" dirty="0" err="1" smtClean="0">
                <a:sym typeface="Symbol" pitchFamily="18" charset="2"/>
              </a:rPr>
              <a:t>n</a:t>
            </a:r>
            <a:r>
              <a:rPr lang="en-US" altLang="zh-TW" i="1" baseline="30000" dirty="0" err="1" smtClean="0">
                <a:sym typeface="Symbol" pitchFamily="18" charset="2"/>
              </a:rPr>
              <a:t>m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i="1" baseline="-25000" dirty="0" smtClean="0">
                <a:sym typeface="Symbol" pitchFamily="18" charset="2"/>
              </a:rPr>
              <a:t>m</a:t>
            </a:r>
            <a:r>
              <a:rPr lang="en-US" altLang="zh-TW" baseline="-25000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dirty="0" smtClean="0">
                <a:sym typeface="Symbol" pitchFamily="18" charset="2"/>
              </a:rPr>
              <a:t>|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i="1" baseline="30000" dirty="0" smtClean="0">
                <a:sym typeface="Symbol" pitchFamily="18" charset="2"/>
              </a:rPr>
              <a:t>m</a:t>
            </a:r>
            <a:r>
              <a:rPr lang="en-US" altLang="zh-TW" baseline="30000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baseline="30000" dirty="0" smtClean="0">
                <a:sym typeface="Symbol" pitchFamily="18" charset="2"/>
              </a:rPr>
              <a:t>1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dirty="0" smtClean="0">
                <a:sym typeface="Symbol" pitchFamily="18" charset="2"/>
              </a:rPr>
              <a:t>|</a:t>
            </a:r>
            <a:r>
              <a:rPr lang="en-US" altLang="zh-TW" i="1" dirty="0" smtClean="0">
                <a:sym typeface="Symbol" pitchFamily="18" charset="2"/>
              </a:rPr>
              <a:t>n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0</a:t>
            </a:r>
            <a:r>
              <a:rPr lang="en-US" altLang="zh-TW" dirty="0" smtClean="0">
                <a:sym typeface="Symbol" pitchFamily="18" charset="2"/>
              </a:rPr>
              <a:t>|</a:t>
            </a:r>
          </a:p>
          <a:p>
            <a:pPr marL="0" indent="0">
              <a:buFont typeface="Arial" charset="0"/>
              <a:buNone/>
              <a:tabLst>
                <a:tab pos="1431925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	 </a:t>
            </a:r>
            <a:r>
              <a:rPr lang="en-US" altLang="zh-TW" i="1" dirty="0" err="1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i="1" baseline="-25000" dirty="0" err="1" smtClean="0">
                <a:solidFill>
                  <a:schemeClr val="bg1"/>
                </a:solidFill>
                <a:sym typeface="Symbol" pitchFamily="18" charset="2"/>
              </a:rPr>
              <a:t>m</a:t>
            </a:r>
            <a:r>
              <a:rPr lang="en-US" altLang="zh-TW" i="1" dirty="0" err="1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i="1" baseline="30000" dirty="0" err="1" smtClean="0">
                <a:solidFill>
                  <a:schemeClr val="bg1"/>
                </a:solidFill>
                <a:sym typeface="Symbol" pitchFamily="18" charset="2"/>
              </a:rPr>
              <a:t>m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i="1" baseline="-25000" dirty="0" smtClean="0">
                <a:solidFill>
                  <a:schemeClr val="bg1"/>
                </a:solidFill>
                <a:sym typeface="Symbol" pitchFamily="18" charset="2"/>
              </a:rPr>
              <a:t>m</a:t>
            </a:r>
            <a:r>
              <a:rPr lang="en-US" altLang="zh-TW" baseline="-25000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baseline="-25000" dirty="0" smtClean="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i="1" baseline="30000" dirty="0" smtClean="0">
                <a:solidFill>
                  <a:schemeClr val="bg1"/>
                </a:solidFill>
                <a:sym typeface="Symbol" pitchFamily="18" charset="2"/>
              </a:rPr>
              <a:t>m</a:t>
            </a:r>
            <a:r>
              <a:rPr lang="en-US" altLang="zh-TW" baseline="30000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baseline="30000" dirty="0" smtClean="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</a:t>
            </a:r>
            <a:r>
              <a:rPr lang="en-US" altLang="zh-TW" sz="800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</a:t>
            </a:r>
            <a:r>
              <a:rPr lang="en-US" altLang="zh-TW" sz="800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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baseline="-25000" dirty="0" smtClean="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i="1" baseline="30000" dirty="0" smtClean="0">
                <a:solidFill>
                  <a:schemeClr val="bg1"/>
                </a:solidFill>
                <a:sym typeface="Symbol" pitchFamily="18" charset="2"/>
              </a:rPr>
              <a:t>m</a:t>
            </a:r>
            <a:r>
              <a:rPr lang="en-US" altLang="zh-TW" baseline="30000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baseline="30000" dirty="0" smtClean="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baseline="-25000" dirty="0" smtClean="0">
                <a:solidFill>
                  <a:schemeClr val="bg1"/>
                </a:solidFill>
                <a:sym typeface="Symbol" pitchFamily="18" charset="2"/>
              </a:rPr>
              <a:t>0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i="1" baseline="30000" dirty="0" smtClean="0">
                <a:solidFill>
                  <a:schemeClr val="bg1"/>
                </a:solidFill>
                <a:sym typeface="Symbol" pitchFamily="18" charset="2"/>
              </a:rPr>
              <a:t>m</a:t>
            </a:r>
            <a:r>
              <a:rPr lang="en-US" altLang="zh-TW" baseline="30000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baseline="30000" dirty="0" smtClean="0">
                <a:solidFill>
                  <a:schemeClr val="bg1"/>
                </a:solidFill>
                <a:sym typeface="Symbol" pitchFamily="18" charset="2"/>
              </a:rPr>
              <a:t>1</a:t>
            </a:r>
            <a:endParaRPr lang="en-US" altLang="zh-TW" dirty="0" smtClean="0">
              <a:solidFill>
                <a:schemeClr val="bg1"/>
              </a:solidFill>
              <a:sym typeface="Symbol" pitchFamily="18" charset="2"/>
            </a:endParaRPr>
          </a:p>
          <a:p>
            <a:pPr marL="0" indent="0">
              <a:buFont typeface="Arial" charset="0"/>
              <a:buNone/>
              <a:tabLst>
                <a:tab pos="1431925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	 </a:t>
            </a:r>
            <a:r>
              <a:rPr lang="en-US" altLang="zh-TW" i="1" dirty="0" err="1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i="1" baseline="-25000" dirty="0" err="1" smtClean="0">
                <a:solidFill>
                  <a:schemeClr val="bg1"/>
                </a:solidFill>
                <a:sym typeface="Symbol" pitchFamily="18" charset="2"/>
              </a:rPr>
              <a:t>m</a:t>
            </a:r>
            <a:r>
              <a:rPr lang="en-US" altLang="zh-TW" i="1" dirty="0" err="1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i="1" baseline="30000" dirty="0" err="1" smtClean="0">
                <a:solidFill>
                  <a:schemeClr val="bg1"/>
                </a:solidFill>
                <a:sym typeface="Symbol" pitchFamily="18" charset="2"/>
              </a:rPr>
              <a:t>m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(|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i="1" baseline="-25000" dirty="0" smtClean="0">
                <a:solidFill>
                  <a:schemeClr val="bg1"/>
                </a:solidFill>
                <a:sym typeface="Symbol" pitchFamily="18" charset="2"/>
              </a:rPr>
              <a:t>m</a:t>
            </a:r>
            <a:r>
              <a:rPr lang="en-US" altLang="zh-TW" baseline="-25000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baseline="-25000" dirty="0" smtClean="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</a:t>
            </a:r>
            <a:r>
              <a:rPr lang="en-US" altLang="zh-TW" sz="800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</a:t>
            </a:r>
            <a:r>
              <a:rPr lang="en-US" altLang="zh-TW" sz="800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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baseline="-25000" dirty="0" smtClean="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baseline="-25000" dirty="0" smtClean="0">
                <a:solidFill>
                  <a:schemeClr val="bg1"/>
                </a:solidFill>
                <a:sym typeface="Symbol" pitchFamily="18" charset="2"/>
              </a:rPr>
              <a:t>0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|)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i="1" baseline="30000" dirty="0" smtClean="0">
                <a:solidFill>
                  <a:schemeClr val="bg1"/>
                </a:solidFill>
                <a:sym typeface="Symbol" pitchFamily="18" charset="2"/>
              </a:rPr>
              <a:t>m</a:t>
            </a:r>
            <a:r>
              <a:rPr lang="en-US" altLang="zh-TW" baseline="30000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baseline="30000" dirty="0" smtClean="0">
                <a:solidFill>
                  <a:schemeClr val="bg1"/>
                </a:solidFill>
                <a:sym typeface="Symbol" pitchFamily="18" charset="2"/>
              </a:rPr>
              <a:t>1</a:t>
            </a:r>
            <a:endParaRPr lang="en-US" altLang="zh-TW" dirty="0" smtClean="0">
              <a:solidFill>
                <a:schemeClr val="bg1"/>
              </a:solidFill>
              <a:sym typeface="Symbol" pitchFamily="18" charset="2"/>
            </a:endParaRPr>
          </a:p>
          <a:p>
            <a:pPr marL="0" indent="0">
              <a:buFont typeface="Arial" charset="0"/>
              <a:buNone/>
              <a:tabLst>
                <a:tab pos="1431925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	 </a:t>
            </a:r>
            <a:r>
              <a:rPr lang="en-US" altLang="zh-TW" sz="4000" baseline="-12000" dirty="0" smtClean="0">
                <a:solidFill>
                  <a:schemeClr val="bg1"/>
                </a:solidFill>
                <a:sym typeface="Symbol" pitchFamily="18" charset="2"/>
              </a:rPr>
              <a:t>½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i="1" baseline="-25000" dirty="0" smtClean="0">
                <a:solidFill>
                  <a:schemeClr val="bg1"/>
                </a:solidFill>
                <a:sym typeface="Symbol" pitchFamily="18" charset="2"/>
              </a:rPr>
              <a:t>m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i="1" baseline="30000" dirty="0" smtClean="0">
                <a:sym typeface="Symbol" pitchFamily="18" charset="2"/>
              </a:rPr>
              <a:t>m</a:t>
            </a:r>
            <a:r>
              <a:rPr lang="en-US" altLang="zh-TW" dirty="0" smtClean="0"/>
              <a:t>, for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2(|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i="1" baseline="-25000" dirty="0" smtClean="0">
                <a:solidFill>
                  <a:schemeClr val="bg1"/>
                </a:solidFill>
                <a:sym typeface="Symbol" pitchFamily="18" charset="2"/>
              </a:rPr>
              <a:t>m</a:t>
            </a:r>
            <a:r>
              <a:rPr lang="en-US" altLang="zh-TW" baseline="-25000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baseline="-25000" dirty="0" smtClean="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</a:t>
            </a:r>
            <a:r>
              <a:rPr lang="en-US" altLang="zh-TW" sz="800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</a:t>
            </a:r>
            <a:r>
              <a:rPr lang="en-US" altLang="zh-TW" sz="800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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baseline="-25000" dirty="0" smtClean="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baseline="-25000" dirty="0" smtClean="0">
                <a:solidFill>
                  <a:schemeClr val="bg1"/>
                </a:solidFill>
                <a:sym typeface="Symbol" pitchFamily="18" charset="2"/>
              </a:rPr>
              <a:t>0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|)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/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i="1" baseline="-25000" dirty="0" smtClean="0">
                <a:solidFill>
                  <a:schemeClr val="bg1"/>
                </a:solidFill>
                <a:sym typeface="Symbol" pitchFamily="18" charset="2"/>
              </a:rPr>
              <a:t>m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2149475" indent="-2149475">
              <a:buFont typeface="Arial" charset="0"/>
              <a:buNone/>
              <a:tabLst>
                <a:tab pos="1701800" algn="l"/>
              </a:tabLst>
              <a:defRPr/>
            </a:pPr>
            <a:r>
              <a:rPr lang="en-US" altLang="zh-TW" dirty="0" smtClean="0"/>
              <a:t>So, </a:t>
            </a:r>
            <a:r>
              <a:rPr lang="en-US" altLang="zh-TW" i="1" spc="200" dirty="0" smtClean="0"/>
              <a:t>f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W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i="1" baseline="30000" dirty="0" smtClean="0">
                <a:sym typeface="Symbol" pitchFamily="18" charset="2"/>
              </a:rPr>
              <a:t>m</a:t>
            </a:r>
            <a:r>
              <a:rPr lang="en-US" altLang="zh-TW" dirty="0" smtClean="0">
                <a:sym typeface="Symbol" pitchFamily="18" charset="2"/>
              </a:rPr>
              <a:t>).</a:t>
            </a:r>
            <a:endParaRPr lang="en-US" altLang="zh-TW" dirty="0" smtClean="0"/>
          </a:p>
          <a:p>
            <a:pPr marL="2149475" indent="-2149475">
              <a:buFont typeface="Arial" charset="0"/>
              <a:buNone/>
              <a:tabLst>
                <a:tab pos="1701800" algn="l"/>
              </a:tabLst>
              <a:defRPr/>
            </a:pP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094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內容版面配置區 2"/>
          <p:cNvSpPr>
            <a:spLocks noGrp="1"/>
          </p:cNvSpPr>
          <p:nvPr>
            <p:ph idx="1"/>
          </p:nvPr>
        </p:nvSpPr>
        <p:spPr>
          <a:xfrm>
            <a:off x="539496" y="1268729"/>
            <a:ext cx="7632953" cy="5039995"/>
          </a:xfrm>
        </p:spPr>
        <p:txBody>
          <a:bodyPr/>
          <a:lstStyle/>
          <a:p>
            <a:pPr marL="1797050" indent="-1797050">
              <a:buFont typeface="Arial" charset="0"/>
              <a:buNone/>
              <a:defRPr/>
            </a:pPr>
            <a:r>
              <a:rPr lang="en-US" altLang="zh-TW" b="1" dirty="0" smtClean="0">
                <a:sym typeface="Symbol" pitchFamily="18" charset="2"/>
              </a:rPr>
              <a:t>Theorem 1.3</a:t>
            </a:r>
            <a:r>
              <a:rPr lang="en-US" altLang="zh-TW" dirty="0" smtClean="0">
                <a:sym typeface="Symbol" pitchFamily="18" charset="2"/>
              </a:rPr>
              <a:t>:	If </a:t>
            </a:r>
            <a:r>
              <a:rPr lang="en-US" altLang="zh-TW" i="1" spc="200" dirty="0" smtClean="0"/>
              <a:t>f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err="1" smtClean="0">
                <a:sym typeface="Symbol" pitchFamily="18" charset="2"/>
              </a:rPr>
              <a:t>a</a:t>
            </a:r>
            <a:r>
              <a:rPr lang="en-US" altLang="zh-TW" i="1" baseline="-25000" dirty="0" err="1" smtClean="0">
                <a:sym typeface="Symbol" pitchFamily="18" charset="2"/>
              </a:rPr>
              <a:t>m</a:t>
            </a:r>
            <a:r>
              <a:rPr lang="en-US" altLang="zh-TW" i="1" dirty="0" err="1" smtClean="0">
                <a:sym typeface="Symbol" pitchFamily="18" charset="2"/>
              </a:rPr>
              <a:t>n</a:t>
            </a:r>
            <a:r>
              <a:rPr lang="en-US" altLang="zh-TW" i="1" baseline="30000" dirty="0" err="1" smtClean="0">
                <a:sym typeface="Symbol" pitchFamily="18" charset="2"/>
              </a:rPr>
              <a:t>m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i="1" dirty="0" smtClean="0">
                <a:sym typeface="Symbol" pitchFamily="18" charset="2"/>
              </a:rPr>
              <a:t>n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0</a:t>
            </a:r>
            <a:r>
              <a:rPr lang="en-US" altLang="zh-TW" dirty="0" smtClean="0">
                <a:sym typeface="Symbol" pitchFamily="18" charset="2"/>
              </a:rPr>
              <a:t> and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i="1" baseline="-25000" dirty="0" smtClean="0">
                <a:sym typeface="Symbol" pitchFamily="18" charset="2"/>
              </a:rPr>
              <a:t>m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&gt;</a:t>
            </a:r>
            <a:r>
              <a:rPr lang="en-US" altLang="zh-TW" dirty="0" smtClean="0">
                <a:sym typeface="Symbol" pitchFamily="18" charset="2"/>
              </a:rPr>
              <a:t> 0, then</a:t>
            </a:r>
            <a:r>
              <a:rPr lang="en-US" altLang="zh-TW" sz="2000" dirty="0" smtClean="0">
                <a:sym typeface="Symbol" pitchFamily="18" charset="2"/>
              </a:rPr>
              <a:t>  </a:t>
            </a:r>
            <a:r>
              <a:rPr lang="en-US" altLang="zh-TW" i="1" spc="200" dirty="0" smtClean="0"/>
              <a:t>f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W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i="1" baseline="30000" dirty="0" smtClean="0">
                <a:sym typeface="Symbol" pitchFamily="18" charset="2"/>
              </a:rPr>
              <a:t>m</a:t>
            </a:r>
            <a:r>
              <a:rPr lang="en-US" altLang="zh-TW" dirty="0" smtClean="0">
                <a:sym typeface="Symbol" pitchFamily="18" charset="2"/>
              </a:rPr>
              <a:t>).</a:t>
            </a:r>
          </a:p>
          <a:p>
            <a:pPr marL="0" indent="0">
              <a:buFont typeface="Arial" charset="0"/>
              <a:buNone/>
              <a:tabLst>
                <a:tab pos="1431925" algn="l"/>
              </a:tabLst>
              <a:defRPr/>
            </a:pPr>
            <a:r>
              <a:rPr lang="en-US" altLang="zh-TW" b="1" dirty="0" smtClean="0">
                <a:sym typeface="Symbol" pitchFamily="18" charset="2"/>
              </a:rPr>
              <a:t>Proof: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spc="200" dirty="0" smtClean="0"/>
              <a:t>f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	 </a:t>
            </a:r>
            <a:r>
              <a:rPr lang="en-US" altLang="zh-TW" i="1" dirty="0" err="1" smtClean="0">
                <a:sym typeface="Symbol" pitchFamily="18" charset="2"/>
              </a:rPr>
              <a:t>a</a:t>
            </a:r>
            <a:r>
              <a:rPr lang="en-US" altLang="zh-TW" i="1" baseline="-25000" dirty="0" err="1" smtClean="0">
                <a:sym typeface="Symbol" pitchFamily="18" charset="2"/>
              </a:rPr>
              <a:t>m</a:t>
            </a:r>
            <a:r>
              <a:rPr lang="en-US" altLang="zh-TW" i="1" dirty="0" err="1" smtClean="0">
                <a:sym typeface="Symbol" pitchFamily="18" charset="2"/>
              </a:rPr>
              <a:t>n</a:t>
            </a:r>
            <a:r>
              <a:rPr lang="en-US" altLang="zh-TW" i="1" baseline="30000" dirty="0" err="1" smtClean="0">
                <a:sym typeface="Symbol" pitchFamily="18" charset="2"/>
              </a:rPr>
              <a:t>m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i="1" baseline="-25000" dirty="0" smtClean="0">
                <a:sym typeface="Symbol" pitchFamily="18" charset="2"/>
              </a:rPr>
              <a:t>m</a:t>
            </a:r>
            <a:r>
              <a:rPr lang="en-US" altLang="zh-TW" baseline="-25000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dirty="0" smtClean="0">
                <a:sym typeface="Symbol" pitchFamily="18" charset="2"/>
              </a:rPr>
              <a:t>|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i="1" baseline="30000" dirty="0" smtClean="0">
                <a:sym typeface="Symbol" pitchFamily="18" charset="2"/>
              </a:rPr>
              <a:t>m</a:t>
            </a:r>
            <a:r>
              <a:rPr lang="en-US" altLang="zh-TW" baseline="30000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baseline="30000" dirty="0" smtClean="0">
                <a:sym typeface="Symbol" pitchFamily="18" charset="2"/>
              </a:rPr>
              <a:t>1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dirty="0" smtClean="0">
                <a:sym typeface="Symbol" pitchFamily="18" charset="2"/>
              </a:rPr>
              <a:t>|</a:t>
            </a:r>
            <a:r>
              <a:rPr lang="en-US" altLang="zh-TW" i="1" dirty="0" smtClean="0">
                <a:sym typeface="Symbol" pitchFamily="18" charset="2"/>
              </a:rPr>
              <a:t>n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0</a:t>
            </a:r>
            <a:r>
              <a:rPr lang="en-US" altLang="zh-TW" dirty="0" smtClean="0">
                <a:sym typeface="Symbol" pitchFamily="18" charset="2"/>
              </a:rPr>
              <a:t>|</a:t>
            </a:r>
          </a:p>
          <a:p>
            <a:pPr marL="0" indent="0">
              <a:buFont typeface="Arial" charset="0"/>
              <a:buNone/>
              <a:tabLst>
                <a:tab pos="1431925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	 </a:t>
            </a:r>
            <a:r>
              <a:rPr lang="en-US" altLang="zh-TW" i="1" dirty="0" err="1" smtClean="0">
                <a:sym typeface="Symbol" pitchFamily="18" charset="2"/>
              </a:rPr>
              <a:t>a</a:t>
            </a:r>
            <a:r>
              <a:rPr lang="en-US" altLang="zh-TW" i="1" baseline="-25000" dirty="0" err="1" smtClean="0">
                <a:sym typeface="Symbol" pitchFamily="18" charset="2"/>
              </a:rPr>
              <a:t>m</a:t>
            </a:r>
            <a:r>
              <a:rPr lang="en-US" altLang="zh-TW" i="1" dirty="0" err="1" smtClean="0">
                <a:sym typeface="Symbol" pitchFamily="18" charset="2"/>
              </a:rPr>
              <a:t>n</a:t>
            </a:r>
            <a:r>
              <a:rPr lang="en-US" altLang="zh-TW" i="1" baseline="30000" dirty="0" err="1" smtClean="0">
                <a:sym typeface="Symbol" pitchFamily="18" charset="2"/>
              </a:rPr>
              <a:t>m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i="1" baseline="-25000" dirty="0" smtClean="0">
                <a:sym typeface="Symbol" pitchFamily="18" charset="2"/>
              </a:rPr>
              <a:t>m</a:t>
            </a:r>
            <a:r>
              <a:rPr lang="en-US" altLang="zh-TW" baseline="-25000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dirty="0" smtClean="0">
                <a:sym typeface="Symbol" pitchFamily="18" charset="2"/>
              </a:rPr>
              <a:t>|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i="1" baseline="30000" dirty="0" smtClean="0">
                <a:sym typeface="Symbol" pitchFamily="18" charset="2"/>
              </a:rPr>
              <a:t>m</a:t>
            </a:r>
            <a:r>
              <a:rPr lang="en-US" altLang="zh-TW" baseline="30000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baseline="30000" dirty="0" smtClean="0">
                <a:sym typeface="Symbol" pitchFamily="18" charset="2"/>
              </a:rPr>
              <a:t>1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dirty="0" smtClean="0">
                <a:sym typeface="Symbol" pitchFamily="18" charset="2"/>
              </a:rPr>
              <a:t>|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i="1" baseline="30000" dirty="0" smtClean="0">
                <a:sym typeface="Symbol" pitchFamily="18" charset="2"/>
              </a:rPr>
              <a:t>m</a:t>
            </a:r>
            <a:r>
              <a:rPr lang="en-US" altLang="zh-TW" baseline="30000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baseline="30000" dirty="0" smtClean="0">
                <a:sym typeface="Symbol" pitchFamily="18" charset="2"/>
              </a:rPr>
              <a:t>1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0</a:t>
            </a:r>
            <a:r>
              <a:rPr lang="en-US" altLang="zh-TW" dirty="0" smtClean="0">
                <a:sym typeface="Symbol" pitchFamily="18" charset="2"/>
              </a:rPr>
              <a:t>|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i="1" baseline="30000" dirty="0" smtClean="0">
                <a:sym typeface="Symbol" pitchFamily="18" charset="2"/>
              </a:rPr>
              <a:t>m</a:t>
            </a:r>
            <a:r>
              <a:rPr lang="en-US" altLang="zh-TW" baseline="30000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baseline="30000" dirty="0" smtClean="0">
                <a:sym typeface="Symbol" pitchFamily="18" charset="2"/>
              </a:rPr>
              <a:t>1</a:t>
            </a:r>
            <a:endParaRPr lang="en-US" altLang="zh-TW" dirty="0" smtClean="0">
              <a:sym typeface="Symbol" pitchFamily="18" charset="2"/>
            </a:endParaRPr>
          </a:p>
          <a:p>
            <a:pPr marL="0" indent="0">
              <a:buFont typeface="Arial" charset="0"/>
              <a:buNone/>
              <a:tabLst>
                <a:tab pos="1431925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	 </a:t>
            </a:r>
            <a:r>
              <a:rPr lang="en-US" altLang="zh-TW" i="1" dirty="0" err="1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i="1" baseline="-25000" dirty="0" err="1" smtClean="0">
                <a:solidFill>
                  <a:schemeClr val="bg1"/>
                </a:solidFill>
                <a:sym typeface="Symbol" pitchFamily="18" charset="2"/>
              </a:rPr>
              <a:t>m</a:t>
            </a:r>
            <a:r>
              <a:rPr lang="en-US" altLang="zh-TW" i="1" dirty="0" err="1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i="1" baseline="30000" dirty="0" err="1" smtClean="0">
                <a:solidFill>
                  <a:schemeClr val="bg1"/>
                </a:solidFill>
                <a:sym typeface="Symbol" pitchFamily="18" charset="2"/>
              </a:rPr>
              <a:t>m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(|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i="1" baseline="-25000" dirty="0" smtClean="0">
                <a:solidFill>
                  <a:schemeClr val="bg1"/>
                </a:solidFill>
                <a:sym typeface="Symbol" pitchFamily="18" charset="2"/>
              </a:rPr>
              <a:t>m</a:t>
            </a:r>
            <a:r>
              <a:rPr lang="en-US" altLang="zh-TW" baseline="-25000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baseline="-25000" dirty="0" smtClean="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</a:t>
            </a:r>
            <a:r>
              <a:rPr lang="en-US" altLang="zh-TW" sz="800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</a:t>
            </a:r>
            <a:r>
              <a:rPr lang="en-US" altLang="zh-TW" sz="800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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baseline="-25000" dirty="0" smtClean="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baseline="-25000" dirty="0" smtClean="0">
                <a:solidFill>
                  <a:schemeClr val="bg1"/>
                </a:solidFill>
                <a:sym typeface="Symbol" pitchFamily="18" charset="2"/>
              </a:rPr>
              <a:t>0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|)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i="1" baseline="30000" dirty="0" smtClean="0">
                <a:solidFill>
                  <a:schemeClr val="bg1"/>
                </a:solidFill>
                <a:sym typeface="Symbol" pitchFamily="18" charset="2"/>
              </a:rPr>
              <a:t>m</a:t>
            </a:r>
            <a:r>
              <a:rPr lang="en-US" altLang="zh-TW" baseline="30000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baseline="30000" dirty="0" smtClean="0">
                <a:solidFill>
                  <a:schemeClr val="bg1"/>
                </a:solidFill>
                <a:sym typeface="Symbol" pitchFamily="18" charset="2"/>
              </a:rPr>
              <a:t>1</a:t>
            </a:r>
            <a:endParaRPr lang="en-US" altLang="zh-TW" dirty="0" smtClean="0">
              <a:solidFill>
                <a:schemeClr val="bg1"/>
              </a:solidFill>
              <a:sym typeface="Symbol" pitchFamily="18" charset="2"/>
            </a:endParaRPr>
          </a:p>
          <a:p>
            <a:pPr marL="0" indent="0">
              <a:buFont typeface="Arial" charset="0"/>
              <a:buNone/>
              <a:tabLst>
                <a:tab pos="1431925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	 </a:t>
            </a:r>
            <a:r>
              <a:rPr lang="en-US" altLang="zh-TW" sz="4000" baseline="-12000" dirty="0" smtClean="0">
                <a:solidFill>
                  <a:schemeClr val="bg1"/>
                </a:solidFill>
                <a:sym typeface="Symbol" pitchFamily="18" charset="2"/>
              </a:rPr>
              <a:t>½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i="1" baseline="-25000" dirty="0" smtClean="0">
                <a:solidFill>
                  <a:schemeClr val="bg1"/>
                </a:solidFill>
                <a:sym typeface="Symbol" pitchFamily="18" charset="2"/>
              </a:rPr>
              <a:t>m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i="1" baseline="30000" dirty="0" smtClean="0">
                <a:sym typeface="Symbol" pitchFamily="18" charset="2"/>
              </a:rPr>
              <a:t>m</a:t>
            </a:r>
            <a:r>
              <a:rPr lang="en-US" altLang="zh-TW" dirty="0" smtClean="0"/>
              <a:t>, for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2(|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i="1" baseline="-25000" dirty="0" smtClean="0">
                <a:solidFill>
                  <a:schemeClr val="bg1"/>
                </a:solidFill>
                <a:sym typeface="Symbol" pitchFamily="18" charset="2"/>
              </a:rPr>
              <a:t>m</a:t>
            </a:r>
            <a:r>
              <a:rPr lang="en-US" altLang="zh-TW" baseline="-25000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baseline="-25000" dirty="0" smtClean="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</a:t>
            </a:r>
            <a:r>
              <a:rPr lang="en-US" altLang="zh-TW" sz="800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</a:t>
            </a:r>
            <a:r>
              <a:rPr lang="en-US" altLang="zh-TW" sz="800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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baseline="-25000" dirty="0" smtClean="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baseline="-25000" dirty="0" smtClean="0">
                <a:solidFill>
                  <a:schemeClr val="bg1"/>
                </a:solidFill>
                <a:sym typeface="Symbol" pitchFamily="18" charset="2"/>
              </a:rPr>
              <a:t>0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|)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/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i="1" baseline="-25000" dirty="0" smtClean="0">
                <a:solidFill>
                  <a:schemeClr val="bg1"/>
                </a:solidFill>
                <a:sym typeface="Symbol" pitchFamily="18" charset="2"/>
              </a:rPr>
              <a:t>m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2149475" indent="-2149475">
              <a:buFont typeface="Arial" charset="0"/>
              <a:buNone/>
              <a:tabLst>
                <a:tab pos="1701800" algn="l"/>
              </a:tabLst>
              <a:defRPr/>
            </a:pPr>
            <a:r>
              <a:rPr lang="en-US" altLang="zh-TW" dirty="0" smtClean="0"/>
              <a:t>So, </a:t>
            </a:r>
            <a:r>
              <a:rPr lang="en-US" altLang="zh-TW" i="1" spc="200" dirty="0" smtClean="0"/>
              <a:t>f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W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i="1" baseline="30000" dirty="0" smtClean="0">
                <a:sym typeface="Symbol" pitchFamily="18" charset="2"/>
              </a:rPr>
              <a:t>m</a:t>
            </a:r>
            <a:r>
              <a:rPr lang="en-US" altLang="zh-TW" dirty="0" smtClean="0">
                <a:sym typeface="Symbol" pitchFamily="18" charset="2"/>
              </a:rPr>
              <a:t>).</a:t>
            </a:r>
            <a:endParaRPr lang="en-US" altLang="zh-TW" dirty="0" smtClean="0"/>
          </a:p>
          <a:p>
            <a:pPr marL="2149475" indent="-2149475">
              <a:buFont typeface="Arial" charset="0"/>
              <a:buNone/>
              <a:tabLst>
                <a:tab pos="1701800" algn="l"/>
              </a:tabLst>
              <a:defRPr/>
            </a:pP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441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內容版面配置區 2"/>
          <p:cNvSpPr>
            <a:spLocks noGrp="1"/>
          </p:cNvSpPr>
          <p:nvPr>
            <p:ph idx="1"/>
          </p:nvPr>
        </p:nvSpPr>
        <p:spPr>
          <a:xfrm>
            <a:off x="539496" y="1268729"/>
            <a:ext cx="7632953" cy="5039995"/>
          </a:xfrm>
        </p:spPr>
        <p:txBody>
          <a:bodyPr/>
          <a:lstStyle/>
          <a:p>
            <a:pPr marL="1797050" indent="-1797050">
              <a:buFont typeface="Arial" charset="0"/>
              <a:buNone/>
              <a:defRPr/>
            </a:pPr>
            <a:r>
              <a:rPr lang="en-US" altLang="zh-TW" b="1" dirty="0" smtClean="0">
                <a:sym typeface="Symbol" pitchFamily="18" charset="2"/>
              </a:rPr>
              <a:t>Theorem 1.3</a:t>
            </a:r>
            <a:r>
              <a:rPr lang="en-US" altLang="zh-TW" dirty="0" smtClean="0">
                <a:sym typeface="Symbol" pitchFamily="18" charset="2"/>
              </a:rPr>
              <a:t>:	If </a:t>
            </a:r>
            <a:r>
              <a:rPr lang="en-US" altLang="zh-TW" i="1" spc="200" dirty="0" smtClean="0"/>
              <a:t>f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err="1" smtClean="0">
                <a:sym typeface="Symbol" pitchFamily="18" charset="2"/>
              </a:rPr>
              <a:t>a</a:t>
            </a:r>
            <a:r>
              <a:rPr lang="en-US" altLang="zh-TW" i="1" baseline="-25000" dirty="0" err="1" smtClean="0">
                <a:sym typeface="Symbol" pitchFamily="18" charset="2"/>
              </a:rPr>
              <a:t>m</a:t>
            </a:r>
            <a:r>
              <a:rPr lang="en-US" altLang="zh-TW" i="1" dirty="0" err="1" smtClean="0">
                <a:sym typeface="Symbol" pitchFamily="18" charset="2"/>
              </a:rPr>
              <a:t>n</a:t>
            </a:r>
            <a:r>
              <a:rPr lang="en-US" altLang="zh-TW" i="1" baseline="30000" dirty="0" err="1" smtClean="0">
                <a:sym typeface="Symbol" pitchFamily="18" charset="2"/>
              </a:rPr>
              <a:t>m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i="1" dirty="0" smtClean="0">
                <a:sym typeface="Symbol" pitchFamily="18" charset="2"/>
              </a:rPr>
              <a:t>n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0</a:t>
            </a:r>
            <a:r>
              <a:rPr lang="en-US" altLang="zh-TW" dirty="0" smtClean="0">
                <a:sym typeface="Symbol" pitchFamily="18" charset="2"/>
              </a:rPr>
              <a:t> and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i="1" baseline="-25000" dirty="0" smtClean="0">
                <a:sym typeface="Symbol" pitchFamily="18" charset="2"/>
              </a:rPr>
              <a:t>m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&gt;</a:t>
            </a:r>
            <a:r>
              <a:rPr lang="en-US" altLang="zh-TW" dirty="0" smtClean="0">
                <a:sym typeface="Symbol" pitchFamily="18" charset="2"/>
              </a:rPr>
              <a:t> 0, then</a:t>
            </a:r>
            <a:r>
              <a:rPr lang="en-US" altLang="zh-TW" sz="2000" dirty="0" smtClean="0">
                <a:sym typeface="Symbol" pitchFamily="18" charset="2"/>
              </a:rPr>
              <a:t>  </a:t>
            </a:r>
            <a:r>
              <a:rPr lang="en-US" altLang="zh-TW" i="1" spc="200" dirty="0" smtClean="0"/>
              <a:t>f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W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i="1" baseline="30000" dirty="0" smtClean="0">
                <a:sym typeface="Symbol" pitchFamily="18" charset="2"/>
              </a:rPr>
              <a:t>m</a:t>
            </a:r>
            <a:r>
              <a:rPr lang="en-US" altLang="zh-TW" dirty="0" smtClean="0">
                <a:sym typeface="Symbol" pitchFamily="18" charset="2"/>
              </a:rPr>
              <a:t>).</a:t>
            </a:r>
          </a:p>
          <a:p>
            <a:pPr marL="0" indent="0">
              <a:buFont typeface="Arial" charset="0"/>
              <a:buNone/>
              <a:tabLst>
                <a:tab pos="1431925" algn="l"/>
              </a:tabLst>
              <a:defRPr/>
            </a:pPr>
            <a:r>
              <a:rPr lang="en-US" altLang="zh-TW" b="1" dirty="0" smtClean="0">
                <a:sym typeface="Symbol" pitchFamily="18" charset="2"/>
              </a:rPr>
              <a:t>Proof: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spc="200" dirty="0" smtClean="0"/>
              <a:t>f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	 </a:t>
            </a:r>
            <a:r>
              <a:rPr lang="en-US" altLang="zh-TW" i="1" dirty="0" err="1" smtClean="0">
                <a:sym typeface="Symbol" pitchFamily="18" charset="2"/>
              </a:rPr>
              <a:t>a</a:t>
            </a:r>
            <a:r>
              <a:rPr lang="en-US" altLang="zh-TW" i="1" baseline="-25000" dirty="0" err="1" smtClean="0">
                <a:sym typeface="Symbol" pitchFamily="18" charset="2"/>
              </a:rPr>
              <a:t>m</a:t>
            </a:r>
            <a:r>
              <a:rPr lang="en-US" altLang="zh-TW" i="1" dirty="0" err="1" smtClean="0">
                <a:sym typeface="Symbol" pitchFamily="18" charset="2"/>
              </a:rPr>
              <a:t>n</a:t>
            </a:r>
            <a:r>
              <a:rPr lang="en-US" altLang="zh-TW" i="1" baseline="30000" dirty="0" err="1" smtClean="0">
                <a:sym typeface="Symbol" pitchFamily="18" charset="2"/>
              </a:rPr>
              <a:t>m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i="1" baseline="-25000" dirty="0" smtClean="0">
                <a:sym typeface="Symbol" pitchFamily="18" charset="2"/>
              </a:rPr>
              <a:t>m</a:t>
            </a:r>
            <a:r>
              <a:rPr lang="en-US" altLang="zh-TW" baseline="-25000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dirty="0" smtClean="0">
                <a:sym typeface="Symbol" pitchFamily="18" charset="2"/>
              </a:rPr>
              <a:t>|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i="1" baseline="30000" dirty="0" smtClean="0">
                <a:sym typeface="Symbol" pitchFamily="18" charset="2"/>
              </a:rPr>
              <a:t>m</a:t>
            </a:r>
            <a:r>
              <a:rPr lang="en-US" altLang="zh-TW" baseline="30000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baseline="30000" dirty="0" smtClean="0">
                <a:sym typeface="Symbol" pitchFamily="18" charset="2"/>
              </a:rPr>
              <a:t>1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dirty="0" smtClean="0">
                <a:sym typeface="Symbol" pitchFamily="18" charset="2"/>
              </a:rPr>
              <a:t>|</a:t>
            </a:r>
            <a:r>
              <a:rPr lang="en-US" altLang="zh-TW" i="1" dirty="0" smtClean="0">
                <a:sym typeface="Symbol" pitchFamily="18" charset="2"/>
              </a:rPr>
              <a:t>n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0</a:t>
            </a:r>
            <a:r>
              <a:rPr lang="en-US" altLang="zh-TW" dirty="0" smtClean="0">
                <a:sym typeface="Symbol" pitchFamily="18" charset="2"/>
              </a:rPr>
              <a:t>|</a:t>
            </a:r>
          </a:p>
          <a:p>
            <a:pPr marL="0" indent="0">
              <a:buFont typeface="Arial" charset="0"/>
              <a:buNone/>
              <a:tabLst>
                <a:tab pos="1431925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	 </a:t>
            </a:r>
            <a:r>
              <a:rPr lang="en-US" altLang="zh-TW" i="1" dirty="0" err="1" smtClean="0">
                <a:sym typeface="Symbol" pitchFamily="18" charset="2"/>
              </a:rPr>
              <a:t>a</a:t>
            </a:r>
            <a:r>
              <a:rPr lang="en-US" altLang="zh-TW" i="1" baseline="-25000" dirty="0" err="1" smtClean="0">
                <a:sym typeface="Symbol" pitchFamily="18" charset="2"/>
              </a:rPr>
              <a:t>m</a:t>
            </a:r>
            <a:r>
              <a:rPr lang="en-US" altLang="zh-TW" i="1" dirty="0" err="1" smtClean="0">
                <a:sym typeface="Symbol" pitchFamily="18" charset="2"/>
              </a:rPr>
              <a:t>n</a:t>
            </a:r>
            <a:r>
              <a:rPr lang="en-US" altLang="zh-TW" i="1" baseline="30000" dirty="0" err="1" smtClean="0">
                <a:sym typeface="Symbol" pitchFamily="18" charset="2"/>
              </a:rPr>
              <a:t>m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i="1" baseline="-25000" dirty="0" smtClean="0">
                <a:sym typeface="Symbol" pitchFamily="18" charset="2"/>
              </a:rPr>
              <a:t>m</a:t>
            </a:r>
            <a:r>
              <a:rPr lang="en-US" altLang="zh-TW" baseline="-25000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dirty="0" smtClean="0">
                <a:sym typeface="Symbol" pitchFamily="18" charset="2"/>
              </a:rPr>
              <a:t>|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i="1" baseline="30000" dirty="0" smtClean="0">
                <a:sym typeface="Symbol" pitchFamily="18" charset="2"/>
              </a:rPr>
              <a:t>m</a:t>
            </a:r>
            <a:r>
              <a:rPr lang="en-US" altLang="zh-TW" baseline="30000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baseline="30000" dirty="0" smtClean="0">
                <a:sym typeface="Symbol" pitchFamily="18" charset="2"/>
              </a:rPr>
              <a:t>1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dirty="0" smtClean="0">
                <a:sym typeface="Symbol" pitchFamily="18" charset="2"/>
              </a:rPr>
              <a:t>|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i="1" baseline="30000" dirty="0" smtClean="0">
                <a:sym typeface="Symbol" pitchFamily="18" charset="2"/>
              </a:rPr>
              <a:t>m</a:t>
            </a:r>
            <a:r>
              <a:rPr lang="en-US" altLang="zh-TW" baseline="30000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baseline="30000" dirty="0" smtClean="0">
                <a:sym typeface="Symbol" pitchFamily="18" charset="2"/>
              </a:rPr>
              <a:t>1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0</a:t>
            </a:r>
            <a:r>
              <a:rPr lang="en-US" altLang="zh-TW" dirty="0" smtClean="0">
                <a:sym typeface="Symbol" pitchFamily="18" charset="2"/>
              </a:rPr>
              <a:t>|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i="1" baseline="30000" dirty="0" smtClean="0">
                <a:sym typeface="Symbol" pitchFamily="18" charset="2"/>
              </a:rPr>
              <a:t>m</a:t>
            </a:r>
            <a:r>
              <a:rPr lang="en-US" altLang="zh-TW" baseline="30000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baseline="30000" dirty="0" smtClean="0">
                <a:sym typeface="Symbol" pitchFamily="18" charset="2"/>
              </a:rPr>
              <a:t>1</a:t>
            </a:r>
            <a:endParaRPr lang="en-US" altLang="zh-TW" dirty="0" smtClean="0">
              <a:sym typeface="Symbol" pitchFamily="18" charset="2"/>
            </a:endParaRPr>
          </a:p>
          <a:p>
            <a:pPr marL="0" indent="0">
              <a:buFont typeface="Arial" charset="0"/>
              <a:buNone/>
              <a:tabLst>
                <a:tab pos="1431925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	 </a:t>
            </a:r>
            <a:r>
              <a:rPr lang="en-US" altLang="zh-TW" i="1" dirty="0" err="1" smtClean="0">
                <a:sym typeface="Symbol" pitchFamily="18" charset="2"/>
              </a:rPr>
              <a:t>a</a:t>
            </a:r>
            <a:r>
              <a:rPr lang="en-US" altLang="zh-TW" i="1" baseline="-25000" dirty="0" err="1" smtClean="0">
                <a:sym typeface="Symbol" pitchFamily="18" charset="2"/>
              </a:rPr>
              <a:t>m</a:t>
            </a:r>
            <a:r>
              <a:rPr lang="en-US" altLang="zh-TW" i="1" dirty="0" err="1" smtClean="0">
                <a:sym typeface="Symbol" pitchFamily="18" charset="2"/>
              </a:rPr>
              <a:t>n</a:t>
            </a:r>
            <a:r>
              <a:rPr lang="en-US" altLang="zh-TW" i="1" baseline="30000" dirty="0" err="1" smtClean="0">
                <a:sym typeface="Symbol" pitchFamily="18" charset="2"/>
              </a:rPr>
              <a:t>m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(|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i="1" baseline="-25000" dirty="0" smtClean="0">
                <a:sym typeface="Symbol" pitchFamily="18" charset="2"/>
              </a:rPr>
              <a:t>m</a:t>
            </a:r>
            <a:r>
              <a:rPr lang="en-US" altLang="zh-TW" baseline="-25000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dirty="0" smtClean="0">
                <a:sym typeface="Symbol" pitchFamily="18" charset="2"/>
              </a:rPr>
              <a:t>|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dirty="0" smtClean="0">
                <a:sym typeface="Symbol" pitchFamily="18" charset="2"/>
              </a:rPr>
              <a:t>|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0</a:t>
            </a:r>
            <a:r>
              <a:rPr lang="en-US" altLang="zh-TW" dirty="0" smtClean="0">
                <a:sym typeface="Symbol" pitchFamily="18" charset="2"/>
              </a:rPr>
              <a:t>|)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i="1" baseline="30000" dirty="0" smtClean="0">
                <a:sym typeface="Symbol" pitchFamily="18" charset="2"/>
              </a:rPr>
              <a:t>m</a:t>
            </a:r>
            <a:r>
              <a:rPr lang="en-US" altLang="zh-TW" baseline="30000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baseline="30000" dirty="0" smtClean="0">
                <a:sym typeface="Symbol" pitchFamily="18" charset="2"/>
              </a:rPr>
              <a:t>1</a:t>
            </a:r>
            <a:endParaRPr lang="en-US" altLang="zh-TW" dirty="0" smtClean="0">
              <a:sym typeface="Symbol" pitchFamily="18" charset="2"/>
            </a:endParaRPr>
          </a:p>
          <a:p>
            <a:pPr marL="0" indent="0">
              <a:buFont typeface="Arial" charset="0"/>
              <a:buNone/>
              <a:tabLst>
                <a:tab pos="1431925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	 </a:t>
            </a:r>
            <a:r>
              <a:rPr lang="en-US" altLang="zh-TW" sz="4000" baseline="-12000" dirty="0" smtClean="0">
                <a:solidFill>
                  <a:schemeClr val="bg1"/>
                </a:solidFill>
                <a:sym typeface="Symbol" pitchFamily="18" charset="2"/>
              </a:rPr>
              <a:t>½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i="1" baseline="-25000" dirty="0" smtClean="0">
                <a:solidFill>
                  <a:schemeClr val="bg1"/>
                </a:solidFill>
                <a:sym typeface="Symbol" pitchFamily="18" charset="2"/>
              </a:rPr>
              <a:t>m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i="1" baseline="30000" dirty="0" smtClean="0">
                <a:sym typeface="Symbol" pitchFamily="18" charset="2"/>
              </a:rPr>
              <a:t>m</a:t>
            </a:r>
            <a:r>
              <a:rPr lang="en-US" altLang="zh-TW" dirty="0" smtClean="0"/>
              <a:t>, for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2(|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i="1" baseline="-25000" dirty="0" smtClean="0">
                <a:solidFill>
                  <a:schemeClr val="bg1"/>
                </a:solidFill>
                <a:sym typeface="Symbol" pitchFamily="18" charset="2"/>
              </a:rPr>
              <a:t>m</a:t>
            </a:r>
            <a:r>
              <a:rPr lang="en-US" altLang="zh-TW" baseline="-25000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baseline="-25000" dirty="0" smtClean="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</a:t>
            </a:r>
            <a:r>
              <a:rPr lang="en-US" altLang="zh-TW" sz="800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</a:t>
            </a:r>
            <a:r>
              <a:rPr lang="en-US" altLang="zh-TW" sz="800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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baseline="-25000" dirty="0" smtClean="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|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baseline="-25000" dirty="0" smtClean="0">
                <a:solidFill>
                  <a:schemeClr val="bg1"/>
                </a:solidFill>
                <a:sym typeface="Symbol" pitchFamily="18" charset="2"/>
              </a:rPr>
              <a:t>0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|)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/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altLang="zh-TW" i="1" baseline="-25000" dirty="0" smtClean="0">
                <a:solidFill>
                  <a:schemeClr val="bg1"/>
                </a:solidFill>
                <a:sym typeface="Symbol" pitchFamily="18" charset="2"/>
              </a:rPr>
              <a:t>m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2149475" indent="-2149475">
              <a:buFont typeface="Arial" charset="0"/>
              <a:buNone/>
              <a:tabLst>
                <a:tab pos="1701800" algn="l"/>
              </a:tabLst>
              <a:defRPr/>
            </a:pPr>
            <a:r>
              <a:rPr lang="en-US" altLang="zh-TW" dirty="0" smtClean="0"/>
              <a:t>So, </a:t>
            </a:r>
            <a:r>
              <a:rPr lang="en-US" altLang="zh-TW" i="1" spc="200" dirty="0" smtClean="0"/>
              <a:t>f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W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i="1" baseline="30000" dirty="0" smtClean="0">
                <a:sym typeface="Symbol" pitchFamily="18" charset="2"/>
              </a:rPr>
              <a:t>m</a:t>
            </a:r>
            <a:r>
              <a:rPr lang="en-US" altLang="zh-TW" dirty="0" smtClean="0">
                <a:sym typeface="Symbol" pitchFamily="18" charset="2"/>
              </a:rPr>
              <a:t>).</a:t>
            </a:r>
            <a:endParaRPr lang="en-US" altLang="zh-TW" dirty="0" smtClean="0"/>
          </a:p>
          <a:p>
            <a:pPr marL="2149475" indent="-2149475">
              <a:buFont typeface="Arial" charset="0"/>
              <a:buNone/>
              <a:tabLst>
                <a:tab pos="1701800" algn="l"/>
              </a:tabLst>
              <a:defRPr/>
            </a:pP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392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內容版面配置區 2"/>
          <p:cNvSpPr>
            <a:spLocks noGrp="1"/>
          </p:cNvSpPr>
          <p:nvPr>
            <p:ph idx="1"/>
          </p:nvPr>
        </p:nvSpPr>
        <p:spPr>
          <a:xfrm>
            <a:off x="539496" y="1268729"/>
            <a:ext cx="7632953" cy="5039995"/>
          </a:xfrm>
        </p:spPr>
        <p:txBody>
          <a:bodyPr/>
          <a:lstStyle/>
          <a:p>
            <a:pPr marL="1797050" indent="-1797050">
              <a:buFont typeface="Arial" charset="0"/>
              <a:buNone/>
              <a:defRPr/>
            </a:pPr>
            <a:r>
              <a:rPr lang="en-US" altLang="zh-TW" b="1" dirty="0" smtClean="0">
                <a:sym typeface="Symbol" pitchFamily="18" charset="2"/>
              </a:rPr>
              <a:t>Theorem 1.3</a:t>
            </a:r>
            <a:r>
              <a:rPr lang="en-US" altLang="zh-TW" dirty="0" smtClean="0">
                <a:sym typeface="Symbol" pitchFamily="18" charset="2"/>
              </a:rPr>
              <a:t>:	If </a:t>
            </a:r>
            <a:r>
              <a:rPr lang="en-US" altLang="zh-TW" i="1" spc="200" dirty="0" smtClean="0"/>
              <a:t>f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err="1" smtClean="0">
                <a:sym typeface="Symbol" pitchFamily="18" charset="2"/>
              </a:rPr>
              <a:t>a</a:t>
            </a:r>
            <a:r>
              <a:rPr lang="en-US" altLang="zh-TW" i="1" baseline="-25000" dirty="0" err="1" smtClean="0">
                <a:sym typeface="Symbol" pitchFamily="18" charset="2"/>
              </a:rPr>
              <a:t>m</a:t>
            </a:r>
            <a:r>
              <a:rPr lang="en-US" altLang="zh-TW" i="1" dirty="0" err="1" smtClean="0">
                <a:sym typeface="Symbol" pitchFamily="18" charset="2"/>
              </a:rPr>
              <a:t>n</a:t>
            </a:r>
            <a:r>
              <a:rPr lang="en-US" altLang="zh-TW" i="1" baseline="30000" dirty="0" err="1" smtClean="0">
                <a:sym typeface="Symbol" pitchFamily="18" charset="2"/>
              </a:rPr>
              <a:t>m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i="1" dirty="0" smtClean="0">
                <a:sym typeface="Symbol" pitchFamily="18" charset="2"/>
              </a:rPr>
              <a:t>n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0</a:t>
            </a:r>
            <a:r>
              <a:rPr lang="en-US" altLang="zh-TW" dirty="0" smtClean="0">
                <a:sym typeface="Symbol" pitchFamily="18" charset="2"/>
              </a:rPr>
              <a:t> and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i="1" baseline="-25000" dirty="0" smtClean="0">
                <a:sym typeface="Symbol" pitchFamily="18" charset="2"/>
              </a:rPr>
              <a:t>m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&gt;</a:t>
            </a:r>
            <a:r>
              <a:rPr lang="en-US" altLang="zh-TW" dirty="0" smtClean="0">
                <a:sym typeface="Symbol" pitchFamily="18" charset="2"/>
              </a:rPr>
              <a:t> 0, then</a:t>
            </a:r>
            <a:r>
              <a:rPr lang="en-US" altLang="zh-TW" sz="2000" dirty="0" smtClean="0">
                <a:sym typeface="Symbol" pitchFamily="18" charset="2"/>
              </a:rPr>
              <a:t>  </a:t>
            </a:r>
            <a:r>
              <a:rPr lang="en-US" altLang="zh-TW" i="1" spc="200" dirty="0" smtClean="0"/>
              <a:t>f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W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i="1" baseline="30000" dirty="0" smtClean="0">
                <a:sym typeface="Symbol" pitchFamily="18" charset="2"/>
              </a:rPr>
              <a:t>m</a:t>
            </a:r>
            <a:r>
              <a:rPr lang="en-US" altLang="zh-TW" dirty="0" smtClean="0">
                <a:sym typeface="Symbol" pitchFamily="18" charset="2"/>
              </a:rPr>
              <a:t>).</a:t>
            </a:r>
          </a:p>
          <a:p>
            <a:pPr marL="0" indent="0">
              <a:buFont typeface="Arial" charset="0"/>
              <a:buNone/>
              <a:tabLst>
                <a:tab pos="1431925" algn="l"/>
              </a:tabLst>
              <a:defRPr/>
            </a:pPr>
            <a:r>
              <a:rPr lang="en-US" altLang="zh-TW" b="1" dirty="0" smtClean="0">
                <a:sym typeface="Symbol" pitchFamily="18" charset="2"/>
              </a:rPr>
              <a:t>Proof: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spc="200" dirty="0" smtClean="0"/>
              <a:t>f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	 </a:t>
            </a:r>
            <a:r>
              <a:rPr lang="en-US" altLang="zh-TW" i="1" dirty="0" err="1" smtClean="0">
                <a:sym typeface="Symbol" pitchFamily="18" charset="2"/>
              </a:rPr>
              <a:t>a</a:t>
            </a:r>
            <a:r>
              <a:rPr lang="en-US" altLang="zh-TW" i="1" baseline="-25000" dirty="0" err="1" smtClean="0">
                <a:sym typeface="Symbol" pitchFamily="18" charset="2"/>
              </a:rPr>
              <a:t>m</a:t>
            </a:r>
            <a:r>
              <a:rPr lang="en-US" altLang="zh-TW" i="1" dirty="0" err="1" smtClean="0">
                <a:sym typeface="Symbol" pitchFamily="18" charset="2"/>
              </a:rPr>
              <a:t>n</a:t>
            </a:r>
            <a:r>
              <a:rPr lang="en-US" altLang="zh-TW" i="1" baseline="30000" dirty="0" err="1" smtClean="0">
                <a:sym typeface="Symbol" pitchFamily="18" charset="2"/>
              </a:rPr>
              <a:t>m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i="1" baseline="-25000" dirty="0" smtClean="0">
                <a:sym typeface="Symbol" pitchFamily="18" charset="2"/>
              </a:rPr>
              <a:t>m</a:t>
            </a:r>
            <a:r>
              <a:rPr lang="en-US" altLang="zh-TW" baseline="-25000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dirty="0" smtClean="0">
                <a:sym typeface="Symbol" pitchFamily="18" charset="2"/>
              </a:rPr>
              <a:t>|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i="1" baseline="30000" dirty="0" smtClean="0">
                <a:sym typeface="Symbol" pitchFamily="18" charset="2"/>
              </a:rPr>
              <a:t>m</a:t>
            </a:r>
            <a:r>
              <a:rPr lang="en-US" altLang="zh-TW" baseline="30000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baseline="30000" dirty="0" smtClean="0">
                <a:sym typeface="Symbol" pitchFamily="18" charset="2"/>
              </a:rPr>
              <a:t>1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dirty="0" smtClean="0">
                <a:sym typeface="Symbol" pitchFamily="18" charset="2"/>
              </a:rPr>
              <a:t>|</a:t>
            </a:r>
            <a:r>
              <a:rPr lang="en-US" altLang="zh-TW" i="1" dirty="0" smtClean="0">
                <a:sym typeface="Symbol" pitchFamily="18" charset="2"/>
              </a:rPr>
              <a:t>n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0</a:t>
            </a:r>
            <a:r>
              <a:rPr lang="en-US" altLang="zh-TW" dirty="0" smtClean="0">
                <a:sym typeface="Symbol" pitchFamily="18" charset="2"/>
              </a:rPr>
              <a:t>|</a:t>
            </a:r>
          </a:p>
          <a:p>
            <a:pPr marL="0" indent="0">
              <a:buFont typeface="Arial" charset="0"/>
              <a:buNone/>
              <a:tabLst>
                <a:tab pos="1431925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	 </a:t>
            </a:r>
            <a:r>
              <a:rPr lang="en-US" altLang="zh-TW" i="1" dirty="0" err="1" smtClean="0">
                <a:sym typeface="Symbol" pitchFamily="18" charset="2"/>
              </a:rPr>
              <a:t>a</a:t>
            </a:r>
            <a:r>
              <a:rPr lang="en-US" altLang="zh-TW" i="1" baseline="-25000" dirty="0" err="1" smtClean="0">
                <a:sym typeface="Symbol" pitchFamily="18" charset="2"/>
              </a:rPr>
              <a:t>m</a:t>
            </a:r>
            <a:r>
              <a:rPr lang="en-US" altLang="zh-TW" i="1" dirty="0" err="1" smtClean="0">
                <a:sym typeface="Symbol" pitchFamily="18" charset="2"/>
              </a:rPr>
              <a:t>n</a:t>
            </a:r>
            <a:r>
              <a:rPr lang="en-US" altLang="zh-TW" i="1" baseline="30000" dirty="0" err="1" smtClean="0">
                <a:sym typeface="Symbol" pitchFamily="18" charset="2"/>
              </a:rPr>
              <a:t>m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i="1" baseline="-25000" dirty="0" smtClean="0">
                <a:sym typeface="Symbol" pitchFamily="18" charset="2"/>
              </a:rPr>
              <a:t>m</a:t>
            </a:r>
            <a:r>
              <a:rPr lang="en-US" altLang="zh-TW" baseline="-25000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dirty="0" smtClean="0">
                <a:sym typeface="Symbol" pitchFamily="18" charset="2"/>
              </a:rPr>
              <a:t>|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i="1" baseline="30000" dirty="0" smtClean="0">
                <a:sym typeface="Symbol" pitchFamily="18" charset="2"/>
              </a:rPr>
              <a:t>m</a:t>
            </a:r>
            <a:r>
              <a:rPr lang="en-US" altLang="zh-TW" baseline="30000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baseline="30000" dirty="0" smtClean="0">
                <a:sym typeface="Symbol" pitchFamily="18" charset="2"/>
              </a:rPr>
              <a:t>1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dirty="0" smtClean="0">
                <a:sym typeface="Symbol" pitchFamily="18" charset="2"/>
              </a:rPr>
              <a:t>|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i="1" baseline="30000" dirty="0" smtClean="0">
                <a:sym typeface="Symbol" pitchFamily="18" charset="2"/>
              </a:rPr>
              <a:t>m</a:t>
            </a:r>
            <a:r>
              <a:rPr lang="en-US" altLang="zh-TW" baseline="30000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baseline="30000" dirty="0" smtClean="0">
                <a:sym typeface="Symbol" pitchFamily="18" charset="2"/>
              </a:rPr>
              <a:t>1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0</a:t>
            </a:r>
            <a:r>
              <a:rPr lang="en-US" altLang="zh-TW" dirty="0" smtClean="0">
                <a:sym typeface="Symbol" pitchFamily="18" charset="2"/>
              </a:rPr>
              <a:t>|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i="1" baseline="30000" dirty="0" smtClean="0">
                <a:sym typeface="Symbol" pitchFamily="18" charset="2"/>
              </a:rPr>
              <a:t>m</a:t>
            </a:r>
            <a:r>
              <a:rPr lang="en-US" altLang="zh-TW" baseline="30000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baseline="30000" dirty="0" smtClean="0">
                <a:sym typeface="Symbol" pitchFamily="18" charset="2"/>
              </a:rPr>
              <a:t>1</a:t>
            </a:r>
            <a:endParaRPr lang="en-US" altLang="zh-TW" dirty="0" smtClean="0">
              <a:sym typeface="Symbol" pitchFamily="18" charset="2"/>
            </a:endParaRPr>
          </a:p>
          <a:p>
            <a:pPr marL="0" indent="0">
              <a:buFont typeface="Arial" charset="0"/>
              <a:buNone/>
              <a:tabLst>
                <a:tab pos="1431925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	 </a:t>
            </a:r>
            <a:r>
              <a:rPr lang="en-US" altLang="zh-TW" i="1" dirty="0" err="1" smtClean="0">
                <a:sym typeface="Symbol" pitchFamily="18" charset="2"/>
              </a:rPr>
              <a:t>a</a:t>
            </a:r>
            <a:r>
              <a:rPr lang="en-US" altLang="zh-TW" i="1" baseline="-25000" dirty="0" err="1" smtClean="0">
                <a:sym typeface="Symbol" pitchFamily="18" charset="2"/>
              </a:rPr>
              <a:t>m</a:t>
            </a:r>
            <a:r>
              <a:rPr lang="en-US" altLang="zh-TW" i="1" dirty="0" err="1" smtClean="0">
                <a:sym typeface="Symbol" pitchFamily="18" charset="2"/>
              </a:rPr>
              <a:t>n</a:t>
            </a:r>
            <a:r>
              <a:rPr lang="en-US" altLang="zh-TW" i="1" baseline="30000" dirty="0" err="1" smtClean="0">
                <a:sym typeface="Symbol" pitchFamily="18" charset="2"/>
              </a:rPr>
              <a:t>m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(|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i="1" baseline="-25000" dirty="0" smtClean="0">
                <a:sym typeface="Symbol" pitchFamily="18" charset="2"/>
              </a:rPr>
              <a:t>m</a:t>
            </a:r>
            <a:r>
              <a:rPr lang="en-US" altLang="zh-TW" baseline="-25000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dirty="0" smtClean="0">
                <a:sym typeface="Symbol" pitchFamily="18" charset="2"/>
              </a:rPr>
              <a:t>|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dirty="0" smtClean="0">
                <a:sym typeface="Symbol" pitchFamily="18" charset="2"/>
              </a:rPr>
              <a:t>|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0</a:t>
            </a:r>
            <a:r>
              <a:rPr lang="en-US" altLang="zh-TW" dirty="0" smtClean="0">
                <a:sym typeface="Symbol" pitchFamily="18" charset="2"/>
              </a:rPr>
              <a:t>|)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i="1" baseline="30000" dirty="0" smtClean="0">
                <a:sym typeface="Symbol" pitchFamily="18" charset="2"/>
              </a:rPr>
              <a:t>m</a:t>
            </a:r>
            <a:r>
              <a:rPr lang="en-US" altLang="zh-TW" baseline="30000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baseline="30000" dirty="0" smtClean="0">
                <a:sym typeface="Symbol" pitchFamily="18" charset="2"/>
              </a:rPr>
              <a:t>1</a:t>
            </a:r>
            <a:endParaRPr lang="en-US" altLang="zh-TW" dirty="0" smtClean="0">
              <a:sym typeface="Symbol" pitchFamily="18" charset="2"/>
            </a:endParaRPr>
          </a:p>
          <a:p>
            <a:pPr marL="0" indent="0">
              <a:buFont typeface="Arial" charset="0"/>
              <a:buNone/>
              <a:tabLst>
                <a:tab pos="1431925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	 </a:t>
            </a:r>
            <a:r>
              <a:rPr lang="en-US" altLang="zh-TW" sz="4000" baseline="-12000" dirty="0" smtClean="0">
                <a:sym typeface="Symbol" pitchFamily="18" charset="2"/>
              </a:rPr>
              <a:t>½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i="1" baseline="-25000" dirty="0" smtClean="0">
                <a:sym typeface="Symbol" pitchFamily="18" charset="2"/>
              </a:rPr>
              <a:t>m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i="1" baseline="30000" dirty="0" smtClean="0">
                <a:sym typeface="Symbol" pitchFamily="18" charset="2"/>
              </a:rPr>
              <a:t>m</a:t>
            </a:r>
            <a:r>
              <a:rPr lang="en-US" altLang="zh-TW" dirty="0" smtClean="0"/>
              <a:t>, for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2(|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i="1" baseline="-25000" dirty="0" smtClean="0">
                <a:sym typeface="Symbol" pitchFamily="18" charset="2"/>
              </a:rPr>
              <a:t>m</a:t>
            </a:r>
            <a:r>
              <a:rPr lang="en-US" altLang="zh-TW" baseline="-25000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dirty="0" smtClean="0">
                <a:sym typeface="Symbol" pitchFamily="18" charset="2"/>
              </a:rPr>
              <a:t>|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dirty="0" smtClean="0">
                <a:sym typeface="Symbol" pitchFamily="18" charset="2"/>
              </a:rPr>
              <a:t>|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0</a:t>
            </a:r>
            <a:r>
              <a:rPr lang="en-US" altLang="zh-TW" dirty="0" smtClean="0">
                <a:sym typeface="Symbol" pitchFamily="18" charset="2"/>
              </a:rPr>
              <a:t>|)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/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i="1" baseline="-25000" dirty="0" smtClean="0">
                <a:sym typeface="Symbol" pitchFamily="18" charset="2"/>
              </a:rPr>
              <a:t>m</a:t>
            </a:r>
            <a:endParaRPr lang="en-US" altLang="zh-TW" dirty="0" smtClean="0"/>
          </a:p>
          <a:p>
            <a:pPr marL="2149475" indent="-2149475">
              <a:buFont typeface="Arial" charset="0"/>
              <a:buNone/>
              <a:tabLst>
                <a:tab pos="1701800" algn="l"/>
              </a:tabLst>
              <a:defRPr/>
            </a:pPr>
            <a:r>
              <a:rPr lang="en-US" altLang="zh-TW" dirty="0" smtClean="0"/>
              <a:t>So, </a:t>
            </a:r>
            <a:r>
              <a:rPr lang="en-US" altLang="zh-TW" i="1" spc="200" dirty="0" smtClean="0"/>
              <a:t>f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W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i="1" baseline="30000" dirty="0" smtClean="0">
                <a:sym typeface="Symbol" pitchFamily="18" charset="2"/>
              </a:rPr>
              <a:t>m</a:t>
            </a:r>
            <a:r>
              <a:rPr lang="en-US" altLang="zh-TW" dirty="0" smtClean="0">
                <a:sym typeface="Symbol" pitchFamily="18" charset="2"/>
              </a:rPr>
              <a:t>).</a:t>
            </a:r>
            <a:endParaRPr lang="en-US" altLang="zh-TW" dirty="0" smtClean="0"/>
          </a:p>
          <a:p>
            <a:pPr marL="2149475" indent="-2149475">
              <a:buFont typeface="Arial" charset="0"/>
              <a:buNone/>
              <a:tabLst>
                <a:tab pos="1701800" algn="l"/>
              </a:tabLst>
              <a:defRPr/>
            </a:pP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052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內容版面配置區 2"/>
          <p:cNvSpPr>
            <a:spLocks noGrp="1"/>
          </p:cNvSpPr>
          <p:nvPr>
            <p:ph idx="1"/>
          </p:nvPr>
        </p:nvSpPr>
        <p:spPr>
          <a:xfrm>
            <a:off x="539496" y="1268413"/>
            <a:ext cx="8065008" cy="5040312"/>
          </a:xfrm>
        </p:spPr>
        <p:txBody>
          <a:bodyPr/>
          <a:lstStyle/>
          <a:p>
            <a:pPr marL="2149475" indent="-2149475">
              <a:buFont typeface="Arial" charset="0"/>
              <a:buNone/>
              <a:tabLst>
                <a:tab pos="1701800" algn="l"/>
              </a:tabLst>
              <a:defRPr/>
            </a:pP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2(|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i="1" baseline="-25000" dirty="0" smtClean="0">
                <a:sym typeface="Symbol" pitchFamily="18" charset="2"/>
              </a:rPr>
              <a:t>m</a:t>
            </a:r>
            <a:r>
              <a:rPr lang="en-US" altLang="zh-TW" baseline="-25000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dirty="0" smtClean="0">
                <a:sym typeface="Symbol" pitchFamily="18" charset="2"/>
              </a:rPr>
              <a:t>|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dirty="0" smtClean="0">
                <a:sym typeface="Symbol" pitchFamily="18" charset="2"/>
              </a:rPr>
              <a:t>|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0</a:t>
            </a:r>
            <a:r>
              <a:rPr lang="en-US" altLang="zh-TW" dirty="0" smtClean="0">
                <a:sym typeface="Symbol" pitchFamily="18" charset="2"/>
              </a:rPr>
              <a:t>|)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/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i="1" baseline="-25000" dirty="0" smtClean="0">
                <a:sym typeface="Symbol" pitchFamily="18" charset="2"/>
              </a:rPr>
              <a:t>m</a:t>
            </a:r>
            <a:endParaRPr lang="en-US" altLang="zh-TW" dirty="0" smtClean="0"/>
          </a:p>
          <a:p>
            <a:pPr marL="2149475" indent="-2149475">
              <a:buFont typeface="Arial" charset="0"/>
              <a:buNone/>
              <a:tabLst>
                <a:tab pos="1701800" algn="l"/>
              </a:tabLst>
              <a:defRPr/>
            </a:pPr>
            <a:r>
              <a:rPr lang="en-US" altLang="zh-TW" sz="4000" baseline="-12000" dirty="0" smtClean="0">
                <a:solidFill>
                  <a:prstClr val="black"/>
                </a:solidFill>
                <a:sym typeface="Symbol" pitchFamily="18" charset="2"/>
              </a:rPr>
              <a:t>½</a:t>
            </a:r>
            <a:r>
              <a:rPr lang="en-US" altLang="zh-TW" baseline="-12000" dirty="0" smtClean="0">
                <a:solidFill>
                  <a:prstClr val="black"/>
                </a:solidFill>
                <a:sym typeface="Symbol" pitchFamily="18" charset="2"/>
              </a:rPr>
              <a:t> </a:t>
            </a:r>
            <a:r>
              <a:rPr lang="en-US" altLang="zh-TW" i="1" dirty="0" err="1" smtClean="0">
                <a:sym typeface="Symbol" pitchFamily="18" charset="2"/>
              </a:rPr>
              <a:t>a</a:t>
            </a:r>
            <a:r>
              <a:rPr lang="en-US" altLang="zh-TW" i="1" baseline="-25000" dirty="0" err="1" smtClean="0">
                <a:sym typeface="Symbol" pitchFamily="18" charset="2"/>
              </a:rPr>
              <a:t>m</a:t>
            </a:r>
            <a:r>
              <a:rPr lang="en-US" altLang="zh-TW" i="1" dirty="0" err="1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(|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i="1" baseline="-25000" dirty="0" smtClean="0">
                <a:sym typeface="Symbol" pitchFamily="18" charset="2"/>
              </a:rPr>
              <a:t>m</a:t>
            </a:r>
            <a:r>
              <a:rPr lang="en-US" altLang="zh-TW" baseline="-25000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dirty="0" smtClean="0">
                <a:sym typeface="Symbol" pitchFamily="18" charset="2"/>
              </a:rPr>
              <a:t>|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dirty="0" smtClean="0">
                <a:sym typeface="Symbol" pitchFamily="18" charset="2"/>
              </a:rPr>
              <a:t>|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0</a:t>
            </a:r>
            <a:r>
              <a:rPr lang="en-US" altLang="zh-TW" dirty="0" smtClean="0">
                <a:sym typeface="Symbol" pitchFamily="18" charset="2"/>
              </a:rPr>
              <a:t>|)</a:t>
            </a:r>
            <a:endParaRPr lang="en-US" altLang="zh-TW" dirty="0" smtClean="0"/>
          </a:p>
          <a:p>
            <a:pPr marL="2149475" indent="-2149475">
              <a:buFont typeface="Arial" charset="0"/>
              <a:buNone/>
              <a:tabLst>
                <a:tab pos="1701800" algn="l"/>
              </a:tabLst>
              <a:defRPr/>
            </a:pPr>
            <a:r>
              <a:rPr lang="en-US" altLang="zh-TW" sz="4000" baseline="-12000" dirty="0" smtClean="0">
                <a:solidFill>
                  <a:prstClr val="black"/>
                </a:solidFill>
                <a:sym typeface="Symbol" pitchFamily="18" charset="2"/>
              </a:rPr>
              <a:t>½</a:t>
            </a:r>
            <a:r>
              <a:rPr lang="en-US" altLang="zh-TW" baseline="-12000" dirty="0" smtClean="0">
                <a:solidFill>
                  <a:prstClr val="black"/>
                </a:solidFill>
                <a:sym typeface="Symbol" pitchFamily="18" charset="2"/>
              </a:rPr>
              <a:t> </a:t>
            </a:r>
            <a:r>
              <a:rPr lang="en-US" altLang="zh-TW" i="1" dirty="0" err="1" smtClean="0">
                <a:sym typeface="Symbol" pitchFamily="18" charset="2"/>
              </a:rPr>
              <a:t>a</a:t>
            </a:r>
            <a:r>
              <a:rPr lang="en-US" altLang="zh-TW" i="1" baseline="-25000" dirty="0" err="1" smtClean="0">
                <a:sym typeface="Symbol" pitchFamily="18" charset="2"/>
              </a:rPr>
              <a:t>m</a:t>
            </a:r>
            <a:r>
              <a:rPr lang="en-US" altLang="zh-TW" i="1" dirty="0" err="1" smtClean="0">
                <a:sym typeface="Symbol" pitchFamily="18" charset="2"/>
              </a:rPr>
              <a:t>n</a:t>
            </a:r>
            <a:r>
              <a:rPr lang="en-US" altLang="zh-TW" i="1" baseline="30000" dirty="0" err="1" smtClean="0">
                <a:sym typeface="Symbol" pitchFamily="18" charset="2"/>
              </a:rPr>
              <a:t>m</a:t>
            </a:r>
            <a:r>
              <a:rPr lang="en-US" altLang="zh-TW" dirty="0" smtClean="0">
                <a:sym typeface="Symbol" pitchFamily="18" charset="2"/>
              </a:rPr>
              <a:t>  (|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i="1" baseline="-25000" dirty="0" smtClean="0">
                <a:sym typeface="Symbol" pitchFamily="18" charset="2"/>
              </a:rPr>
              <a:t>m</a:t>
            </a:r>
            <a:r>
              <a:rPr lang="en-US" altLang="zh-TW" baseline="-25000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dirty="0" smtClean="0">
                <a:sym typeface="Symbol" pitchFamily="18" charset="2"/>
              </a:rPr>
              <a:t>|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dirty="0" smtClean="0">
                <a:sym typeface="Symbol" pitchFamily="18" charset="2"/>
              </a:rPr>
              <a:t>|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0</a:t>
            </a:r>
            <a:r>
              <a:rPr lang="en-US" altLang="zh-TW" dirty="0" smtClean="0">
                <a:sym typeface="Symbol" pitchFamily="18" charset="2"/>
              </a:rPr>
              <a:t>|</a:t>
            </a:r>
            <a:r>
              <a:rPr lang="en-US" altLang="zh-TW" spc="100" dirty="0" smtClean="0">
                <a:sym typeface="Symbol" pitchFamily="18" charset="2"/>
              </a:rPr>
              <a:t>)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i="1" baseline="30000" dirty="0" smtClean="0">
                <a:sym typeface="Symbol" pitchFamily="18" charset="2"/>
              </a:rPr>
              <a:t>m</a:t>
            </a:r>
            <a:r>
              <a:rPr lang="en-US" altLang="zh-TW" baseline="30000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baseline="30000" dirty="0" smtClean="0">
                <a:sym typeface="Symbol" pitchFamily="18" charset="2"/>
              </a:rPr>
              <a:t>1</a:t>
            </a:r>
            <a:endParaRPr lang="en-US" altLang="zh-TW" dirty="0" smtClean="0"/>
          </a:p>
          <a:p>
            <a:pPr marL="2149475" indent="-2149475">
              <a:buFont typeface="Arial" charset="0"/>
              <a:buNone/>
              <a:tabLst>
                <a:tab pos="1701800" algn="l"/>
              </a:tabLst>
              <a:defRPr/>
            </a:pPr>
            <a:r>
              <a:rPr lang="en-US" altLang="zh-TW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sz="1400" baseline="-12000" dirty="0" smtClean="0">
                <a:solidFill>
                  <a:prstClr val="black"/>
                </a:solidFill>
                <a:sym typeface="Symbol" pitchFamily="18" charset="2"/>
              </a:rPr>
              <a:t> </a:t>
            </a:r>
            <a:r>
              <a:rPr lang="en-US" altLang="zh-TW" sz="4000" baseline="-12000" dirty="0" smtClean="0">
                <a:solidFill>
                  <a:prstClr val="black"/>
                </a:solidFill>
                <a:sym typeface="Symbol" pitchFamily="18" charset="2"/>
              </a:rPr>
              <a:t>½</a:t>
            </a:r>
            <a:r>
              <a:rPr lang="en-US" altLang="zh-TW" baseline="-12000" dirty="0" smtClean="0">
                <a:solidFill>
                  <a:prstClr val="black"/>
                </a:solidFill>
                <a:sym typeface="Symbol" pitchFamily="18" charset="2"/>
              </a:rPr>
              <a:t> </a:t>
            </a:r>
            <a:r>
              <a:rPr lang="en-US" altLang="zh-TW" i="1" dirty="0" err="1" smtClean="0">
                <a:sym typeface="Symbol" pitchFamily="18" charset="2"/>
              </a:rPr>
              <a:t>a</a:t>
            </a:r>
            <a:r>
              <a:rPr lang="en-US" altLang="zh-TW" i="1" baseline="-25000" dirty="0" err="1" smtClean="0">
                <a:sym typeface="Symbol" pitchFamily="18" charset="2"/>
              </a:rPr>
              <a:t>m</a:t>
            </a:r>
            <a:r>
              <a:rPr lang="en-US" altLang="zh-TW" i="1" dirty="0" err="1" smtClean="0">
                <a:sym typeface="Symbol" pitchFamily="18" charset="2"/>
              </a:rPr>
              <a:t>n</a:t>
            </a:r>
            <a:r>
              <a:rPr lang="en-US" altLang="zh-TW" i="1" baseline="30000" dirty="0" err="1" smtClean="0">
                <a:sym typeface="Symbol" pitchFamily="18" charset="2"/>
              </a:rPr>
              <a:t>m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/>
              </a:rPr>
              <a:t>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sz="1400" dirty="0" smtClean="0">
                <a:latin typeface="+mj-lt"/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(|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i="1" baseline="-25000" dirty="0" smtClean="0">
                <a:sym typeface="Symbol" pitchFamily="18" charset="2"/>
              </a:rPr>
              <a:t>m</a:t>
            </a:r>
            <a:r>
              <a:rPr lang="en-US" altLang="zh-TW" baseline="-25000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dirty="0" smtClean="0">
                <a:sym typeface="Symbol" pitchFamily="18" charset="2"/>
              </a:rPr>
              <a:t>|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dirty="0" smtClean="0">
                <a:sym typeface="Symbol" pitchFamily="18" charset="2"/>
              </a:rPr>
              <a:t>|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0</a:t>
            </a:r>
            <a:r>
              <a:rPr lang="en-US" altLang="zh-TW" dirty="0" smtClean="0">
                <a:sym typeface="Symbol" pitchFamily="18" charset="2"/>
              </a:rPr>
              <a:t>|</a:t>
            </a:r>
            <a:r>
              <a:rPr lang="en-US" altLang="zh-TW" spc="100" dirty="0" smtClean="0">
                <a:sym typeface="Symbol" pitchFamily="18" charset="2"/>
              </a:rPr>
              <a:t>)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i="1" baseline="30000" dirty="0" smtClean="0">
                <a:sym typeface="Symbol" pitchFamily="18" charset="2"/>
              </a:rPr>
              <a:t>m</a:t>
            </a:r>
            <a:r>
              <a:rPr lang="en-US" altLang="zh-TW" baseline="30000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baseline="30000" dirty="0" smtClean="0">
                <a:sym typeface="Symbol" pitchFamily="18" charset="2"/>
              </a:rPr>
              <a:t>1</a:t>
            </a:r>
            <a:endParaRPr lang="en-US" altLang="zh-TW" dirty="0" smtClean="0"/>
          </a:p>
          <a:p>
            <a:pPr marL="2149475" indent="-2149475">
              <a:buFont typeface="Arial" charset="0"/>
              <a:buNone/>
              <a:tabLst>
                <a:tab pos="1701800" algn="l"/>
              </a:tabLst>
              <a:defRPr/>
            </a:pPr>
            <a:r>
              <a:rPr lang="en-US" altLang="zh-TW" sz="4000" baseline="-12000" dirty="0" smtClean="0">
                <a:sym typeface="Symbol" pitchFamily="18" charset="2"/>
              </a:rPr>
              <a:t>½</a:t>
            </a:r>
            <a:r>
              <a:rPr lang="en-US" altLang="zh-TW" sz="1400" baseline="-12000" dirty="0" smtClean="0">
                <a:sym typeface="Symbol" pitchFamily="18" charset="2"/>
              </a:rPr>
              <a:t> </a:t>
            </a:r>
            <a:r>
              <a:rPr lang="en-US" altLang="zh-TW" i="1" dirty="0" err="1" smtClean="0">
                <a:sym typeface="Symbol" pitchFamily="18" charset="2"/>
              </a:rPr>
              <a:t>a</a:t>
            </a:r>
            <a:r>
              <a:rPr lang="en-US" altLang="zh-TW" i="1" baseline="-25000" dirty="0" err="1" smtClean="0">
                <a:sym typeface="Symbol" pitchFamily="18" charset="2"/>
              </a:rPr>
              <a:t>m</a:t>
            </a:r>
            <a:r>
              <a:rPr lang="en-US" altLang="zh-TW" i="1" dirty="0" err="1" smtClean="0">
                <a:sym typeface="Symbol" pitchFamily="18" charset="2"/>
              </a:rPr>
              <a:t>n</a:t>
            </a:r>
            <a:r>
              <a:rPr lang="en-US" altLang="zh-TW" i="1" baseline="30000" dirty="0" err="1" smtClean="0">
                <a:sym typeface="Symbol" pitchFamily="18" charset="2"/>
              </a:rPr>
              <a:t>m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>
                <a:latin typeface="Symbol" pitchFamily="18" charset="2"/>
                <a:sym typeface="Symbol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err="1" smtClean="0">
                <a:sym typeface="Symbol" pitchFamily="18" charset="2"/>
              </a:rPr>
              <a:t>a</a:t>
            </a:r>
            <a:r>
              <a:rPr lang="en-US" altLang="zh-TW" i="1" baseline="-25000" dirty="0" err="1" smtClean="0">
                <a:sym typeface="Symbol" pitchFamily="18" charset="2"/>
              </a:rPr>
              <a:t>m</a:t>
            </a:r>
            <a:r>
              <a:rPr lang="en-US" altLang="zh-TW" i="1" dirty="0" err="1" smtClean="0">
                <a:sym typeface="Symbol" pitchFamily="18" charset="2"/>
              </a:rPr>
              <a:t>n</a:t>
            </a:r>
            <a:r>
              <a:rPr lang="en-US" altLang="zh-TW" i="1" baseline="30000" dirty="0" err="1" smtClean="0">
                <a:sym typeface="Symbol" pitchFamily="18" charset="2"/>
              </a:rPr>
              <a:t>m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sz="4000" baseline="-12000" dirty="0" smtClean="0">
                <a:solidFill>
                  <a:prstClr val="black"/>
                </a:solidFill>
                <a:sym typeface="Symbol" pitchFamily="18" charset="2"/>
              </a:rPr>
              <a:t>½</a:t>
            </a:r>
            <a:r>
              <a:rPr lang="en-US" altLang="zh-TW" sz="1400" baseline="-12000" dirty="0" smtClean="0">
                <a:solidFill>
                  <a:prstClr val="black"/>
                </a:solidFill>
                <a:sym typeface="Symbol" pitchFamily="18" charset="2"/>
              </a:rPr>
              <a:t> </a:t>
            </a:r>
            <a:r>
              <a:rPr lang="en-US" altLang="zh-TW" i="1" dirty="0" err="1" smtClean="0">
                <a:sym typeface="Symbol" pitchFamily="18" charset="2"/>
              </a:rPr>
              <a:t>a</a:t>
            </a:r>
            <a:r>
              <a:rPr lang="en-US" altLang="zh-TW" i="1" baseline="-25000" dirty="0" err="1" smtClean="0">
                <a:sym typeface="Symbol" pitchFamily="18" charset="2"/>
              </a:rPr>
              <a:t>m</a:t>
            </a:r>
            <a:r>
              <a:rPr lang="en-US" altLang="zh-TW" i="1" dirty="0" err="1" smtClean="0">
                <a:sym typeface="Symbol" pitchFamily="18" charset="2"/>
              </a:rPr>
              <a:t>n</a:t>
            </a:r>
            <a:r>
              <a:rPr lang="en-US" altLang="zh-TW" i="1" baseline="30000" dirty="0" err="1" smtClean="0">
                <a:sym typeface="Symbol" pitchFamily="18" charset="2"/>
              </a:rPr>
              <a:t>m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/>
              </a:rPr>
              <a:t>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err="1" smtClean="0">
                <a:sym typeface="Symbol" pitchFamily="18" charset="2"/>
              </a:rPr>
              <a:t>a</a:t>
            </a:r>
            <a:r>
              <a:rPr lang="en-US" altLang="zh-TW" i="1" baseline="-25000" dirty="0" err="1" smtClean="0">
                <a:sym typeface="Symbol" pitchFamily="18" charset="2"/>
              </a:rPr>
              <a:t>m</a:t>
            </a:r>
            <a:r>
              <a:rPr lang="en-US" altLang="zh-TW" i="1" dirty="0" err="1" smtClean="0">
                <a:sym typeface="Symbol" pitchFamily="18" charset="2"/>
              </a:rPr>
              <a:t>n</a:t>
            </a:r>
            <a:r>
              <a:rPr lang="en-US" altLang="zh-TW" i="1" baseline="30000" dirty="0" err="1" smtClean="0">
                <a:sym typeface="Symbol" pitchFamily="18" charset="2"/>
              </a:rPr>
              <a:t>m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sz="14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(|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i="1" baseline="-25000" dirty="0" smtClean="0">
                <a:sym typeface="Symbol" pitchFamily="18" charset="2"/>
              </a:rPr>
              <a:t>m</a:t>
            </a:r>
            <a:r>
              <a:rPr lang="en-US" altLang="zh-TW" baseline="-25000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dirty="0" smtClean="0">
                <a:sym typeface="Symbol" pitchFamily="18" charset="2"/>
              </a:rPr>
              <a:t>|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dirty="0" smtClean="0">
                <a:sym typeface="Symbol" pitchFamily="18" charset="2"/>
              </a:rPr>
              <a:t>|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|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0</a:t>
            </a:r>
            <a:r>
              <a:rPr lang="en-US" altLang="zh-TW" dirty="0" smtClean="0">
                <a:sym typeface="Symbol" pitchFamily="18" charset="2"/>
              </a:rPr>
              <a:t>|</a:t>
            </a:r>
            <a:r>
              <a:rPr lang="en-US" altLang="zh-TW" spc="100" dirty="0" smtClean="0">
                <a:sym typeface="Symbol" pitchFamily="18" charset="2"/>
              </a:rPr>
              <a:t>)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i="1" baseline="30000" dirty="0" smtClean="0">
                <a:sym typeface="Symbol" pitchFamily="18" charset="2"/>
              </a:rPr>
              <a:t>m</a:t>
            </a:r>
            <a:r>
              <a:rPr lang="en-US" altLang="zh-TW" baseline="30000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baseline="30000" dirty="0" smtClean="0">
                <a:sym typeface="Symbol" pitchFamily="18" charset="2"/>
              </a:rPr>
              <a:t>1</a:t>
            </a:r>
            <a:endParaRPr lang="en-US" altLang="zh-TW" dirty="0" smtClean="0"/>
          </a:p>
          <a:p>
            <a:pPr marL="2149475" indent="-2149475">
              <a:buFont typeface="Arial" charset="0"/>
              <a:buNone/>
              <a:tabLst>
                <a:tab pos="1701800" algn="l"/>
              </a:tabLst>
              <a:defRPr/>
            </a:pPr>
            <a:endParaRPr lang="en-US" altLang="zh-TW" dirty="0" smtClean="0"/>
          </a:p>
          <a:p>
            <a:pPr marL="2149475" indent="-2149475">
              <a:buFont typeface="Arial" charset="0"/>
              <a:buNone/>
              <a:tabLst>
                <a:tab pos="1701800" algn="l"/>
              </a:tabLst>
              <a:defRPr/>
            </a:pP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內容版面配置區 2"/>
          <p:cNvSpPr>
            <a:spLocks noGrp="1"/>
          </p:cNvSpPr>
          <p:nvPr>
            <p:ph idx="1"/>
          </p:nvPr>
        </p:nvSpPr>
        <p:spPr>
          <a:xfrm>
            <a:off x="395288" y="1268413"/>
            <a:ext cx="8510587" cy="5040312"/>
          </a:xfrm>
        </p:spPr>
        <p:txBody>
          <a:bodyPr/>
          <a:lstStyle/>
          <a:p>
            <a:pPr marL="1701800" indent="-1701800">
              <a:buFont typeface="Arial" charset="0"/>
              <a:buNone/>
              <a:defRPr/>
            </a:pPr>
            <a:r>
              <a:rPr lang="en-US" altLang="zh-TW" b="1" dirty="0" smtClean="0">
                <a:sym typeface="Symbol" pitchFamily="18" charset="2"/>
              </a:rPr>
              <a:t>Example</a:t>
            </a:r>
            <a:r>
              <a:rPr lang="en-US" altLang="zh-TW" dirty="0" smtClean="0">
                <a:sym typeface="Symbol" pitchFamily="18" charset="2"/>
              </a:rPr>
              <a:t>: If </a:t>
            </a:r>
            <a:r>
              <a:rPr lang="en-US" altLang="zh-TW" i="1" spc="200" dirty="0" smtClean="0"/>
              <a:t>f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4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3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3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5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1, then</a:t>
            </a:r>
            <a:r>
              <a:rPr lang="en-US" altLang="zh-TW" sz="2000" dirty="0" smtClean="0">
                <a:sym typeface="Symbol" pitchFamily="18" charset="2"/>
              </a:rPr>
              <a:t>  </a:t>
            </a:r>
            <a:r>
              <a:rPr lang="en-US" altLang="zh-TW" i="1" spc="200" dirty="0" smtClean="0"/>
              <a:t>f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W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3</a:t>
            </a:r>
            <a:r>
              <a:rPr lang="en-US" altLang="zh-TW" dirty="0" smtClean="0">
                <a:sym typeface="Symbol" pitchFamily="18" charset="2"/>
              </a:rPr>
              <a:t>).</a:t>
            </a:r>
          </a:p>
          <a:p>
            <a:pPr marL="1701800" indent="-1701800">
              <a:buFont typeface="Arial" charset="0"/>
              <a:buNone/>
              <a:defRPr/>
            </a:pPr>
            <a:r>
              <a:rPr lang="en-US" altLang="zh-TW" b="1" dirty="0" smtClean="0">
                <a:sym typeface="Symbol" pitchFamily="18" charset="2"/>
              </a:rPr>
              <a:t>Proof: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spc="200" dirty="0" smtClean="0"/>
              <a:t>f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	 4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3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3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5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endParaRPr lang="en-US" altLang="zh-TW" dirty="0" smtClean="0">
              <a:sym typeface="Symbol" pitchFamily="18" charset="2"/>
            </a:endParaRPr>
          </a:p>
          <a:p>
            <a:pPr marL="1701800" indent="-1701800">
              <a:buFont typeface="Arial" charset="0"/>
              <a:buNone/>
              <a:defRPr/>
            </a:pPr>
            <a:r>
              <a:rPr lang="en-US" altLang="zh-TW" dirty="0" smtClean="0">
                <a:sym typeface="Symbol" pitchFamily="18" charset="2"/>
              </a:rPr>
              <a:t>	 4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3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(3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5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1)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endParaRPr lang="en-US" altLang="zh-TW" dirty="0" smtClean="0">
              <a:sym typeface="Symbol" pitchFamily="18" charset="2"/>
            </a:endParaRPr>
          </a:p>
          <a:p>
            <a:pPr marL="1701800" indent="-1701800">
              <a:buFont typeface="Arial" charset="0"/>
              <a:buNone/>
              <a:defRPr/>
            </a:pPr>
            <a:r>
              <a:rPr lang="en-US" altLang="zh-TW" dirty="0" smtClean="0">
                <a:sym typeface="Symbol" pitchFamily="18" charset="2"/>
              </a:rPr>
              <a:t>	 4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3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dirty="0" smtClean="0">
                <a:sym typeface="Symbol" pitchFamily="18" charset="2"/>
              </a:rPr>
              <a:t> 9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endParaRPr lang="en-US" altLang="zh-TW" dirty="0" smtClean="0">
              <a:sym typeface="Symbol" pitchFamily="18" charset="2"/>
            </a:endParaRPr>
          </a:p>
          <a:p>
            <a:pPr marL="1701800" indent="-1701800">
              <a:buFont typeface="Arial" charset="0"/>
              <a:buNone/>
              <a:defRPr/>
            </a:pPr>
            <a:r>
              <a:rPr lang="en-US" altLang="zh-TW" dirty="0" smtClean="0">
                <a:sym typeface="Symbol" pitchFamily="18" charset="2"/>
              </a:rPr>
              <a:t>	 2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3</a:t>
            </a:r>
            <a:r>
              <a:rPr lang="en-US" altLang="zh-TW" dirty="0" smtClean="0"/>
              <a:t>, for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9 / 2</a:t>
            </a:r>
            <a:endParaRPr lang="en-US" altLang="zh-TW" dirty="0" smtClean="0"/>
          </a:p>
          <a:p>
            <a:pPr marL="1701800" indent="-1701800">
              <a:buFont typeface="Arial" charset="0"/>
              <a:buNone/>
              <a:defRPr/>
            </a:pPr>
            <a:r>
              <a:rPr lang="en-US" altLang="zh-TW" dirty="0" smtClean="0"/>
              <a:t>So, </a:t>
            </a:r>
            <a:r>
              <a:rPr lang="en-US" altLang="zh-TW" i="1" spc="200" dirty="0" smtClean="0"/>
              <a:t>f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W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3</a:t>
            </a:r>
            <a:r>
              <a:rPr lang="en-US" altLang="zh-TW" dirty="0" smtClean="0">
                <a:sym typeface="Symbol" pitchFamily="18" charset="2"/>
              </a:rPr>
              <a:t>).</a:t>
            </a:r>
            <a:endParaRPr lang="en-US" altLang="zh-TW" dirty="0" smtClean="0"/>
          </a:p>
          <a:p>
            <a:pPr marL="1701800" indent="-1701800">
              <a:buFont typeface="Arial" charset="0"/>
              <a:buNone/>
              <a:defRPr/>
            </a:pPr>
            <a:endParaRPr lang="zh-TW" altLang="en-US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921625" cy="719137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ea typeface="標楷體" pitchFamily="65" charset="-120"/>
              </a:rPr>
              <a:t>Asymptotic Tight Bound</a:t>
            </a:r>
          </a:p>
        </p:txBody>
      </p:sp>
      <p:sp>
        <p:nvSpPr>
          <p:cNvPr id="717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31800" y="1268413"/>
            <a:ext cx="8280400" cy="4500562"/>
          </a:xfrm>
        </p:spPr>
        <p:txBody>
          <a:bodyPr rIns="36000"/>
          <a:lstStyle/>
          <a:p>
            <a:pPr marL="0" indent="0" eaLnBrk="1" hangingPunct="1">
              <a:defRPr/>
            </a:pP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Let </a:t>
            </a:r>
            <a:r>
              <a:rPr lang="en-US" altLang="zh-TW" sz="2400" i="1" dirty="0" smtClean="0">
                <a:ea typeface="標楷體" pitchFamily="65" charset="-120"/>
                <a:sym typeface="Symbol" pitchFamily="18" charset="2"/>
              </a:rPr>
              <a:t>g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2400" dirty="0" smtClean="0">
                <a:latin typeface="Symbol" pitchFamily="18" charset="2"/>
                <a:ea typeface="標楷體" pitchFamily="65" charset="-120"/>
                <a:sym typeface="Symbol" pitchFamily="18" charset="2"/>
              </a:rPr>
              <a:t>: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2400" b="1" i="1" spc="250" dirty="0" smtClean="0">
                <a:ea typeface="標楷體" pitchFamily="65" charset="-120"/>
                <a:sym typeface="Symbol" pitchFamily="18" charset="2"/>
              </a:rPr>
              <a:t>Z</a:t>
            </a:r>
            <a:r>
              <a:rPr lang="en-US" altLang="zh-TW" sz="2400" b="1" baseline="46000" dirty="0" smtClean="0"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  </a:t>
            </a:r>
            <a:r>
              <a:rPr lang="en-US" altLang="zh-TW" sz="2400" b="1" i="1" spc="100" dirty="0" smtClean="0">
                <a:ea typeface="標楷體" pitchFamily="65" charset="-120"/>
                <a:sym typeface="Symbol" pitchFamily="18" charset="2"/>
              </a:rPr>
              <a:t>R</a:t>
            </a:r>
            <a:r>
              <a:rPr lang="en-US" altLang="zh-TW" sz="2400" b="1" baseline="46000" dirty="0" smtClean="0"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sz="2400" dirty="0" smtClean="0">
                <a:ea typeface="標楷體" pitchFamily="65" charset="-120"/>
                <a:sym typeface="MT Extra" pitchFamily="18" charset="2"/>
              </a:rPr>
              <a:t> be a function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.</a:t>
            </a:r>
          </a:p>
          <a:p>
            <a:pPr marL="0" indent="0" eaLnBrk="1" hangingPunct="1">
              <a:defRPr/>
            </a:pPr>
            <a:endParaRPr lang="en-US" altLang="zh-TW" sz="2400" dirty="0" smtClean="0">
              <a:ea typeface="標楷體" pitchFamily="65" charset="-120"/>
              <a:sym typeface="Symbol" pitchFamily="18" charset="2"/>
            </a:endParaRPr>
          </a:p>
          <a:p>
            <a:pPr marL="0" indent="0" eaLnBrk="1" hangingPunct="1">
              <a:tabLst>
                <a:tab pos="633413" algn="l"/>
                <a:tab pos="2601913" algn="l"/>
              </a:tabLst>
              <a:defRPr/>
            </a:pPr>
            <a:r>
              <a:rPr lang="en-US" altLang="zh-TW" sz="2400" dirty="0" smtClean="0">
                <a:latin typeface="Symbol" pitchFamily="18" charset="2"/>
                <a:ea typeface="標楷體" pitchFamily="65" charset="-120"/>
                <a:sym typeface="Symbol" pitchFamily="18" charset="2"/>
              </a:rPr>
              <a:t>Q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(</a:t>
            </a:r>
            <a:r>
              <a:rPr lang="en-US" altLang="zh-TW" sz="2400" i="1" dirty="0" smtClean="0">
                <a:ea typeface="標楷體" pitchFamily="65" charset="-120"/>
                <a:sym typeface="Symbol" pitchFamily="18" charset="2"/>
              </a:rPr>
              <a:t>g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) </a:t>
            </a:r>
            <a:r>
              <a:rPr lang="en-US" altLang="zh-TW" sz="2400" dirty="0" smtClean="0">
                <a:latin typeface="Symbol" pitchFamily="18" charset="2"/>
                <a:ea typeface="標楷體" pitchFamily="65" charset="-120"/>
                <a:sym typeface="Symbol" pitchFamily="18" charset="2"/>
              </a:rPr>
              <a:t>=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2400" spc="300" dirty="0" smtClean="0">
                <a:ea typeface="標楷體" pitchFamily="65" charset="-120"/>
                <a:sym typeface="Symbol" pitchFamily="18" charset="2"/>
              </a:rPr>
              <a:t>{</a:t>
            </a:r>
            <a:r>
              <a:rPr lang="en-US" altLang="zh-TW" sz="2400" i="1" spc="100" dirty="0" smtClean="0">
                <a:ea typeface="標楷體" pitchFamily="65" charset="-120"/>
                <a:sym typeface="Symbol" pitchFamily="18" charset="2"/>
              </a:rPr>
              <a:t>f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2400" dirty="0" smtClean="0">
                <a:latin typeface="Symbol" pitchFamily="18" charset="2"/>
                <a:ea typeface="標楷體" pitchFamily="65" charset="-120"/>
                <a:sym typeface="Symbol" pitchFamily="18" charset="2"/>
              </a:rPr>
              <a:t>: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2400" b="1" i="1" spc="250" dirty="0" smtClean="0">
                <a:ea typeface="標楷體" pitchFamily="65" charset="-120"/>
                <a:sym typeface="Symbol" pitchFamily="18" charset="2"/>
              </a:rPr>
              <a:t>Z</a:t>
            </a:r>
            <a:r>
              <a:rPr lang="en-US" altLang="zh-TW" sz="2400" b="1" baseline="46000" dirty="0" smtClean="0"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  </a:t>
            </a:r>
            <a:r>
              <a:rPr lang="en-US" altLang="zh-TW" sz="2400" b="1" i="1" dirty="0" smtClean="0">
                <a:ea typeface="標楷體" pitchFamily="65" charset="-120"/>
                <a:sym typeface="Symbol" pitchFamily="18" charset="2"/>
              </a:rPr>
              <a:t>R</a:t>
            </a:r>
            <a:r>
              <a:rPr lang="en-US" altLang="zh-TW" sz="2400" dirty="0" smtClean="0">
                <a:ea typeface="標楷體" pitchFamily="65" charset="-120"/>
                <a:sym typeface="MT Extra" pitchFamily="18" charset="2"/>
              </a:rPr>
              <a:t> </a:t>
            </a:r>
            <a:r>
              <a:rPr lang="en-US" altLang="zh-TW" sz="2400" b="1" dirty="0" smtClean="0">
                <a:ea typeface="標楷體" pitchFamily="65" charset="-120"/>
                <a:sym typeface="Symbol" pitchFamily="18" charset="2"/>
              </a:rPr>
              <a:t>|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	</a:t>
            </a:r>
            <a:r>
              <a:rPr lang="en-US" altLang="zh-TW" sz="2400" i="1" dirty="0" smtClean="0">
                <a:ea typeface="標楷體" pitchFamily="65" charset="-120"/>
                <a:sym typeface="Symbol" pitchFamily="18" charset="2"/>
              </a:rPr>
              <a:t>c</a:t>
            </a:r>
            <a:r>
              <a:rPr lang="en-US" altLang="zh-TW" sz="2400" baseline="-25000" dirty="0" smtClean="0">
                <a:ea typeface="標楷體" pitchFamily="65" charset="-120"/>
                <a:sym typeface="Symbol" pitchFamily="18" charset="2"/>
              </a:rPr>
              <a:t>1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, </a:t>
            </a:r>
            <a:r>
              <a:rPr lang="en-US" altLang="zh-TW" sz="2400" i="1" dirty="0" smtClean="0">
                <a:ea typeface="標楷體" pitchFamily="65" charset="-120"/>
                <a:sym typeface="Symbol" pitchFamily="18" charset="2"/>
              </a:rPr>
              <a:t>c</a:t>
            </a:r>
            <a:r>
              <a:rPr lang="en-US" altLang="zh-TW" sz="2400" baseline="-25000" dirty="0" smtClean="0">
                <a:ea typeface="標楷體" pitchFamily="65" charset="-120"/>
                <a:sym typeface="Symbol" pitchFamily="18" charset="2"/>
              </a:rPr>
              <a:t>2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  </a:t>
            </a:r>
            <a:r>
              <a:rPr lang="en-US" altLang="zh-TW" sz="2400" b="1" i="1" spc="100" dirty="0" smtClean="0">
                <a:ea typeface="標楷體" pitchFamily="65" charset="-120"/>
                <a:sym typeface="Symbol" pitchFamily="18" charset="2"/>
              </a:rPr>
              <a:t>R</a:t>
            </a:r>
            <a:r>
              <a:rPr lang="en-US" altLang="zh-TW" sz="2400" b="1" baseline="46000" dirty="0" smtClean="0"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, </a:t>
            </a:r>
            <a:r>
              <a:rPr lang="en-US" altLang="zh-TW" sz="2400" i="1" dirty="0" smtClean="0"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2400" baseline="-25000" dirty="0" smtClean="0">
                <a:ea typeface="標楷體" pitchFamily="65" charset="-120"/>
                <a:sym typeface="Symbol" pitchFamily="18" charset="2"/>
              </a:rPr>
              <a:t>0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  </a:t>
            </a:r>
            <a:r>
              <a:rPr lang="en-US" altLang="zh-TW" sz="2400" b="1" i="1" spc="250" dirty="0" smtClean="0">
                <a:ea typeface="標楷體" pitchFamily="65" charset="-120"/>
                <a:sym typeface="Symbol" pitchFamily="18" charset="2"/>
              </a:rPr>
              <a:t>Z</a:t>
            </a:r>
            <a:r>
              <a:rPr lang="en-US" altLang="zh-TW" sz="2400" b="1" baseline="46000" dirty="0" smtClean="0"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2400" dirty="0" err="1" smtClean="0">
                <a:ea typeface="標楷體" pitchFamily="65" charset="-120"/>
                <a:sym typeface="Symbol" pitchFamily="18" charset="2"/>
              </a:rPr>
              <a:t>s.t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.</a:t>
            </a:r>
          </a:p>
          <a:p>
            <a:pPr marL="0" indent="0" eaLnBrk="1" hangingPunct="1">
              <a:tabLst>
                <a:tab pos="2601913" algn="l"/>
              </a:tabLst>
              <a:defRPr/>
            </a:pP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	</a:t>
            </a:r>
            <a:r>
              <a:rPr lang="en-US" altLang="zh-TW" sz="2400" i="1" dirty="0" smtClean="0"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  </a:t>
            </a:r>
            <a:r>
              <a:rPr lang="en-US" altLang="zh-TW" sz="2400" i="1" dirty="0" smtClean="0"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2400" baseline="-25000" dirty="0" smtClean="0">
                <a:ea typeface="標楷體" pitchFamily="65" charset="-120"/>
                <a:sym typeface="Symbol" pitchFamily="18" charset="2"/>
              </a:rPr>
              <a:t>0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, </a:t>
            </a:r>
            <a:r>
              <a:rPr lang="en-US" altLang="zh-TW" sz="2400" i="1" dirty="0" smtClean="0">
                <a:ea typeface="標楷體" pitchFamily="65" charset="-120"/>
                <a:sym typeface="Symbol" pitchFamily="18" charset="2"/>
              </a:rPr>
              <a:t>c</a:t>
            </a:r>
            <a:r>
              <a:rPr lang="en-US" altLang="zh-TW" sz="2400" baseline="-25000" dirty="0" smtClean="0">
                <a:ea typeface="標楷體" pitchFamily="65" charset="-120"/>
                <a:sym typeface="Symbol" pitchFamily="18" charset="2"/>
              </a:rPr>
              <a:t>1</a:t>
            </a:r>
            <a:r>
              <a:rPr lang="en-US" altLang="zh-TW" sz="2400" i="1" dirty="0" smtClean="0">
                <a:ea typeface="標楷體" pitchFamily="65" charset="-120"/>
                <a:sym typeface="Symbol" pitchFamily="18" charset="2"/>
              </a:rPr>
              <a:t>g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(</a:t>
            </a:r>
            <a:r>
              <a:rPr lang="en-US" altLang="zh-TW" sz="2400" i="1" dirty="0" smtClean="0"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)  </a:t>
            </a:r>
            <a:r>
              <a:rPr lang="en-US" altLang="zh-TW" sz="2400" i="1" spc="300" dirty="0" smtClean="0">
                <a:ea typeface="標楷體" pitchFamily="65" charset="-120"/>
                <a:sym typeface="Symbol" pitchFamily="18" charset="2"/>
              </a:rPr>
              <a:t>f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(</a:t>
            </a:r>
            <a:r>
              <a:rPr lang="en-US" altLang="zh-TW" sz="2400" i="1" dirty="0" smtClean="0"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)  </a:t>
            </a:r>
            <a:r>
              <a:rPr lang="en-US" altLang="zh-TW" sz="2400" i="1" dirty="0" smtClean="0">
                <a:ea typeface="標楷體" pitchFamily="65" charset="-120"/>
                <a:sym typeface="Symbol" pitchFamily="18" charset="2"/>
              </a:rPr>
              <a:t>c</a:t>
            </a:r>
            <a:r>
              <a:rPr lang="en-US" altLang="zh-TW" sz="2400" baseline="-25000" dirty="0" smtClean="0">
                <a:ea typeface="標楷體" pitchFamily="65" charset="-120"/>
                <a:sym typeface="Symbol" pitchFamily="18" charset="2"/>
              </a:rPr>
              <a:t>2</a:t>
            </a:r>
            <a:r>
              <a:rPr lang="en-US" altLang="zh-TW" sz="2400" i="1" dirty="0" smtClean="0">
                <a:ea typeface="標楷體" pitchFamily="65" charset="-120"/>
                <a:sym typeface="Symbol" pitchFamily="18" charset="2"/>
              </a:rPr>
              <a:t>g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(</a:t>
            </a:r>
            <a:r>
              <a:rPr lang="en-US" altLang="zh-TW" sz="2400" i="1" dirty="0" smtClean="0"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)}.</a:t>
            </a:r>
          </a:p>
          <a:p>
            <a:pPr marL="0" indent="0" eaLnBrk="1" hangingPunct="1">
              <a:defRPr/>
            </a:pPr>
            <a:endParaRPr lang="en-US" altLang="zh-TW" sz="2400" dirty="0" smtClean="0">
              <a:ea typeface="標楷體" pitchFamily="65" charset="-120"/>
              <a:sym typeface="Symbol" pitchFamily="18" charset="2"/>
            </a:endParaRPr>
          </a:p>
          <a:p>
            <a:pPr marL="0" indent="0" eaLnBrk="1" hangingPunct="1">
              <a:defRPr/>
            </a:pP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We write </a:t>
            </a:r>
            <a:r>
              <a:rPr lang="en-US" altLang="zh-TW" sz="2400" i="1" spc="300" dirty="0" smtClean="0">
                <a:ea typeface="標楷體" pitchFamily="65" charset="-120"/>
                <a:sym typeface="Symbol" pitchFamily="18" charset="2"/>
              </a:rPr>
              <a:t>f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2400" dirty="0" smtClean="0">
                <a:latin typeface="Symbol" pitchFamily="18" charset="2"/>
                <a:ea typeface="標楷體" pitchFamily="65" charset="-120"/>
                <a:sym typeface="Symbol" pitchFamily="18" charset="2"/>
              </a:rPr>
              <a:t>=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2400" dirty="0" smtClean="0">
                <a:latin typeface="Symbol" pitchFamily="18" charset="2"/>
                <a:ea typeface="標楷體" pitchFamily="65" charset="-120"/>
                <a:sym typeface="Symbol" pitchFamily="18" charset="2"/>
              </a:rPr>
              <a:t>Q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(</a:t>
            </a:r>
            <a:r>
              <a:rPr lang="en-US" altLang="zh-TW" sz="2400" i="1" dirty="0" smtClean="0">
                <a:ea typeface="標楷體" pitchFamily="65" charset="-120"/>
                <a:sym typeface="Symbol" pitchFamily="18" charset="2"/>
              </a:rPr>
              <a:t>g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) to indicate that </a:t>
            </a:r>
            <a:r>
              <a:rPr lang="en-US" altLang="zh-TW" sz="2400" i="1" spc="300" dirty="0" smtClean="0">
                <a:ea typeface="標楷體" pitchFamily="65" charset="-120"/>
                <a:sym typeface="Symbol" pitchFamily="18" charset="2"/>
              </a:rPr>
              <a:t>f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 is a member of the set </a:t>
            </a:r>
            <a:r>
              <a:rPr lang="en-US" altLang="zh-TW" sz="2400" dirty="0" smtClean="0">
                <a:latin typeface="Symbol" pitchFamily="18" charset="2"/>
                <a:ea typeface="標楷體" pitchFamily="65" charset="-120"/>
                <a:sym typeface="Symbol" pitchFamily="18" charset="2"/>
              </a:rPr>
              <a:t>Q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(</a:t>
            </a:r>
            <a:r>
              <a:rPr lang="en-US" altLang="zh-TW" sz="2400" i="1" dirty="0" smtClean="0">
                <a:ea typeface="標楷體" pitchFamily="65" charset="-120"/>
                <a:sym typeface="Symbol" pitchFamily="18" charset="2"/>
              </a:rPr>
              <a:t>g</a:t>
            </a:r>
            <a:r>
              <a:rPr lang="en-US" altLang="zh-TW" sz="2400" dirty="0" smtClean="0">
                <a:ea typeface="標楷體" pitchFamily="65" charset="-120"/>
                <a:sym typeface="Symbol" pitchFamily="18" charset="2"/>
              </a:rPr>
              <a:t>). Therefore, </a:t>
            </a:r>
            <a:r>
              <a:rPr lang="en-US" altLang="zh-TW" sz="2400" i="1" spc="3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f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2400" dirty="0" smtClean="0">
                <a:solidFill>
                  <a:srgbClr val="0000FF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=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2400" dirty="0" smtClean="0">
                <a:solidFill>
                  <a:srgbClr val="0000FF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Q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(</a:t>
            </a:r>
            <a:r>
              <a:rPr lang="en-US" altLang="zh-TW" sz="2400" i="1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g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) if and only if</a:t>
            </a:r>
          </a:p>
          <a:p>
            <a:pPr marL="0" indent="0" eaLnBrk="1" hangingPunct="1">
              <a:defRPr/>
            </a:pP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</a:t>
            </a:r>
            <a:r>
              <a:rPr lang="en-US" altLang="zh-TW" sz="2400" i="1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c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  </a:t>
            </a:r>
            <a:r>
              <a:rPr lang="en-US" altLang="zh-TW" sz="2400" b="1" i="1" spc="1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R</a:t>
            </a:r>
            <a:r>
              <a:rPr lang="en-US" altLang="zh-TW" sz="2400" b="1" baseline="46000" dirty="0" smtClean="0">
                <a:solidFill>
                  <a:srgbClr val="0000FF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, </a:t>
            </a:r>
            <a:r>
              <a:rPr lang="en-US" altLang="zh-TW" sz="2400" i="1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2400" baseline="-250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0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  </a:t>
            </a:r>
            <a:r>
              <a:rPr lang="en-US" altLang="zh-TW" sz="2400" b="1" i="1" spc="25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Z</a:t>
            </a:r>
            <a:r>
              <a:rPr lang="en-US" altLang="zh-TW" sz="2400" b="1" baseline="46000" dirty="0" smtClean="0">
                <a:solidFill>
                  <a:srgbClr val="0000FF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2400" dirty="0" err="1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s.t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. </a:t>
            </a:r>
            <a:r>
              <a:rPr lang="en-US" altLang="zh-TW" sz="2400" i="1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  </a:t>
            </a:r>
            <a:r>
              <a:rPr lang="en-US" altLang="zh-TW" sz="2400" i="1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2400" baseline="-250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0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, </a:t>
            </a:r>
            <a:r>
              <a:rPr lang="en-US" altLang="zh-TW" sz="2400" i="1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c</a:t>
            </a:r>
            <a:r>
              <a:rPr lang="en-US" altLang="zh-TW" sz="2400" baseline="-250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1</a:t>
            </a:r>
            <a:r>
              <a:rPr lang="en-US" altLang="zh-TW" sz="2400" i="1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g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(</a:t>
            </a:r>
            <a:r>
              <a:rPr lang="en-US" altLang="zh-TW" sz="2400" i="1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)  </a:t>
            </a:r>
            <a:r>
              <a:rPr lang="en-US" altLang="zh-TW" sz="2400" i="1" spc="3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f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(</a:t>
            </a:r>
            <a:r>
              <a:rPr lang="en-US" altLang="zh-TW" sz="2400" i="1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)  </a:t>
            </a:r>
            <a:r>
              <a:rPr lang="en-US" altLang="zh-TW" sz="2400" i="1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c</a:t>
            </a:r>
            <a:r>
              <a:rPr lang="en-US" altLang="zh-TW" sz="2400" baseline="-250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2</a:t>
            </a:r>
            <a:r>
              <a:rPr lang="en-US" altLang="zh-TW" sz="2400" i="1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g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(</a:t>
            </a:r>
            <a:r>
              <a:rPr lang="en-US" altLang="zh-TW" sz="2400" i="1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z="2400" dirty="0" smtClean="0">
                <a:solidFill>
                  <a:srgbClr val="0000FF"/>
                </a:solidFill>
                <a:ea typeface="標楷體" pitchFamily="65" charset="-120"/>
                <a:sym typeface="Symbol" pitchFamily="18" charset="2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>
            <a:off x="1692275" y="547688"/>
            <a:ext cx="0" cy="504031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triangle" w="lg" len="lg"/>
            <a:tailEnd/>
          </a:ln>
        </p:spPr>
        <p:txBody>
          <a:bodyPr wrap="none"/>
          <a:lstStyle/>
          <a:p>
            <a:endParaRPr lang="zh-TW" alt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971550" y="4868863"/>
            <a:ext cx="5761038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lg" len="lg"/>
          </a:ln>
        </p:spPr>
        <p:txBody>
          <a:bodyPr wrap="none"/>
          <a:lstStyle/>
          <a:p>
            <a:endParaRPr lang="zh-TW" alt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211638" y="549275"/>
            <a:ext cx="0" cy="4321175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zh-TW" alt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292725" y="1808163"/>
            <a:ext cx="1174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TW" sz="32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TW" sz="3200" i="1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TW" sz="32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TW" sz="3200" i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TW" sz="320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5292725" y="728663"/>
            <a:ext cx="7953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TW" sz="8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32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TW" sz="3200" i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TW" sz="320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316413" y="4868863"/>
            <a:ext cx="520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TW" sz="32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6788150" y="4511675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>
                <a:solidFill>
                  <a:srgbClr val="000000"/>
                </a:solidFill>
                <a:latin typeface="Times New Roman" pitchFamily="18" charset="0"/>
              </a:rPr>
              <a:t>n</a:t>
            </a:r>
            <a:endParaRPr lang="en-US" altLang="zh-TW" sz="3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6551613" y="3068638"/>
            <a:ext cx="1828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4000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TW" sz="4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4000">
                <a:solidFill>
                  <a:srgbClr val="000000"/>
                </a:solidFill>
                <a:latin typeface="Symbol" pitchFamily="18" charset="2"/>
              </a:rPr>
              <a:t>=</a:t>
            </a:r>
            <a:r>
              <a:rPr lang="en-US" altLang="zh-TW" sz="4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400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Q</a:t>
            </a:r>
            <a:r>
              <a:rPr lang="en-US" altLang="zh-TW" sz="4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TW" sz="4000" i="1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TW" sz="400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12298" name="Freeform 10"/>
          <p:cNvSpPr>
            <a:spLocks/>
          </p:cNvSpPr>
          <p:nvPr/>
        </p:nvSpPr>
        <p:spPr bwMode="auto">
          <a:xfrm>
            <a:off x="1692275" y="2168525"/>
            <a:ext cx="3600450" cy="1981200"/>
          </a:xfrm>
          <a:custGeom>
            <a:avLst/>
            <a:gdLst>
              <a:gd name="T0" fmla="*/ 0 w 2268"/>
              <a:gd name="T1" fmla="*/ 2147483647 h 1248"/>
              <a:gd name="T2" fmla="*/ 2147483647 w 2268"/>
              <a:gd name="T3" fmla="*/ 2147483647 h 1248"/>
              <a:gd name="T4" fmla="*/ 2147483647 w 2268"/>
              <a:gd name="T5" fmla="*/ 2147483647 h 1248"/>
              <a:gd name="T6" fmla="*/ 2147483647 w 2268"/>
              <a:gd name="T7" fmla="*/ 0 h 1248"/>
              <a:gd name="T8" fmla="*/ 0 60000 65536"/>
              <a:gd name="T9" fmla="*/ 0 60000 65536"/>
              <a:gd name="T10" fmla="*/ 0 60000 65536"/>
              <a:gd name="T11" fmla="*/ 0 60000 65536"/>
              <a:gd name="T12" fmla="*/ 0 w 2268"/>
              <a:gd name="T13" fmla="*/ 0 h 1248"/>
              <a:gd name="T14" fmla="*/ 2268 w 2268"/>
              <a:gd name="T15" fmla="*/ 1248 h 1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8" h="1248">
                <a:moveTo>
                  <a:pt x="0" y="1248"/>
                </a:moveTo>
                <a:cubicBezTo>
                  <a:pt x="103" y="1068"/>
                  <a:pt x="207" y="888"/>
                  <a:pt x="453" y="794"/>
                </a:cubicBezTo>
                <a:cubicBezTo>
                  <a:pt x="699" y="700"/>
                  <a:pt x="1172" y="813"/>
                  <a:pt x="1474" y="681"/>
                </a:cubicBezTo>
                <a:cubicBezTo>
                  <a:pt x="1776" y="549"/>
                  <a:pt x="2136" y="113"/>
                  <a:pt x="2268" y="0"/>
                </a:cubicBezTo>
              </a:path>
            </a:pathLst>
          </a:cu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299" name="Freeform 11"/>
          <p:cNvSpPr>
            <a:spLocks/>
          </p:cNvSpPr>
          <p:nvPr/>
        </p:nvSpPr>
        <p:spPr bwMode="auto">
          <a:xfrm>
            <a:off x="1692275" y="1268413"/>
            <a:ext cx="3600450" cy="3000375"/>
          </a:xfrm>
          <a:custGeom>
            <a:avLst/>
            <a:gdLst>
              <a:gd name="T0" fmla="*/ 0 w 2268"/>
              <a:gd name="T1" fmla="*/ 2147483647 h 1890"/>
              <a:gd name="T2" fmla="*/ 2147483647 w 2268"/>
              <a:gd name="T3" fmla="*/ 2147483647 h 1890"/>
              <a:gd name="T4" fmla="*/ 2147483647 w 2268"/>
              <a:gd name="T5" fmla="*/ 2147483647 h 1890"/>
              <a:gd name="T6" fmla="*/ 2147483647 w 2268"/>
              <a:gd name="T7" fmla="*/ 2147483647 h 1890"/>
              <a:gd name="T8" fmla="*/ 2147483647 w 2268"/>
              <a:gd name="T9" fmla="*/ 0 h 18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68"/>
              <a:gd name="T16" fmla="*/ 0 h 1890"/>
              <a:gd name="T17" fmla="*/ 2268 w 2268"/>
              <a:gd name="T18" fmla="*/ 1890 h 18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68" h="1890">
                <a:moveTo>
                  <a:pt x="0" y="1361"/>
                </a:moveTo>
                <a:cubicBezTo>
                  <a:pt x="132" y="1096"/>
                  <a:pt x="264" y="831"/>
                  <a:pt x="453" y="907"/>
                </a:cubicBezTo>
                <a:cubicBezTo>
                  <a:pt x="642" y="983"/>
                  <a:pt x="926" y="1890"/>
                  <a:pt x="1134" y="1815"/>
                </a:cubicBezTo>
                <a:cubicBezTo>
                  <a:pt x="1342" y="1740"/>
                  <a:pt x="1512" y="756"/>
                  <a:pt x="1701" y="454"/>
                </a:cubicBezTo>
                <a:cubicBezTo>
                  <a:pt x="1890" y="152"/>
                  <a:pt x="2079" y="76"/>
                  <a:pt x="2268" y="0"/>
                </a:cubicBezTo>
              </a:path>
            </a:pathLst>
          </a:cu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300" name="Text Box 13"/>
          <p:cNvSpPr txBox="1">
            <a:spLocks noChangeArrowheads="1"/>
          </p:cNvSpPr>
          <p:nvPr/>
        </p:nvSpPr>
        <p:spPr bwMode="auto">
          <a:xfrm>
            <a:off x="5292725" y="188913"/>
            <a:ext cx="1174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TW" sz="32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TW" sz="3200" i="1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altLang="zh-TW" sz="32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TW" sz="3200" i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TW" sz="320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12301" name="Freeform 14"/>
          <p:cNvSpPr>
            <a:spLocks/>
          </p:cNvSpPr>
          <p:nvPr/>
        </p:nvSpPr>
        <p:spPr bwMode="auto">
          <a:xfrm>
            <a:off x="1692275" y="549275"/>
            <a:ext cx="3600450" cy="1981200"/>
          </a:xfrm>
          <a:custGeom>
            <a:avLst/>
            <a:gdLst>
              <a:gd name="T0" fmla="*/ 0 w 2268"/>
              <a:gd name="T1" fmla="*/ 2147483647 h 1248"/>
              <a:gd name="T2" fmla="*/ 2147483647 w 2268"/>
              <a:gd name="T3" fmla="*/ 2147483647 h 1248"/>
              <a:gd name="T4" fmla="*/ 2147483647 w 2268"/>
              <a:gd name="T5" fmla="*/ 2147483647 h 1248"/>
              <a:gd name="T6" fmla="*/ 2147483647 w 2268"/>
              <a:gd name="T7" fmla="*/ 0 h 1248"/>
              <a:gd name="T8" fmla="*/ 0 60000 65536"/>
              <a:gd name="T9" fmla="*/ 0 60000 65536"/>
              <a:gd name="T10" fmla="*/ 0 60000 65536"/>
              <a:gd name="T11" fmla="*/ 0 60000 65536"/>
              <a:gd name="T12" fmla="*/ 0 w 2268"/>
              <a:gd name="T13" fmla="*/ 0 h 1248"/>
              <a:gd name="T14" fmla="*/ 2268 w 2268"/>
              <a:gd name="T15" fmla="*/ 1248 h 1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8" h="1248">
                <a:moveTo>
                  <a:pt x="0" y="1248"/>
                </a:moveTo>
                <a:cubicBezTo>
                  <a:pt x="103" y="1068"/>
                  <a:pt x="207" y="888"/>
                  <a:pt x="453" y="794"/>
                </a:cubicBezTo>
                <a:cubicBezTo>
                  <a:pt x="699" y="700"/>
                  <a:pt x="1172" y="813"/>
                  <a:pt x="1474" y="681"/>
                </a:cubicBezTo>
                <a:cubicBezTo>
                  <a:pt x="1776" y="549"/>
                  <a:pt x="2136" y="113"/>
                  <a:pt x="2268" y="0"/>
                </a:cubicBezTo>
              </a:path>
            </a:pathLst>
          </a:cu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30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971550" y="5768975"/>
            <a:ext cx="7921625" cy="53975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標楷體" pitchFamily="65" charset="-120"/>
                <a:sym typeface="Symbol" pitchFamily="18" charset="2"/>
              </a:rPr>
              <a:t></a:t>
            </a:r>
            <a:r>
              <a:rPr lang="en-US" altLang="zh-TW" i="1" smtClean="0">
                <a:ea typeface="標楷體" pitchFamily="65" charset="-120"/>
                <a:sym typeface="Symbol" pitchFamily="18" charset="2"/>
              </a:rPr>
              <a:t>c</a:t>
            </a:r>
            <a:r>
              <a:rPr lang="en-US" altLang="zh-TW" baseline="-25000" smtClean="0">
                <a:ea typeface="標楷體" pitchFamily="65" charset="-120"/>
                <a:sym typeface="Symbol" pitchFamily="18" charset="2"/>
              </a:rPr>
              <a:t>1</a:t>
            </a:r>
            <a:r>
              <a:rPr lang="en-US" altLang="zh-TW" smtClean="0">
                <a:ea typeface="標楷體" pitchFamily="65" charset="-120"/>
                <a:sym typeface="Symbol" pitchFamily="18" charset="2"/>
              </a:rPr>
              <a:t>, </a:t>
            </a:r>
            <a:r>
              <a:rPr lang="en-US" altLang="zh-TW" i="1" smtClean="0">
                <a:ea typeface="標楷體" pitchFamily="65" charset="-120"/>
                <a:sym typeface="Symbol" pitchFamily="18" charset="2"/>
              </a:rPr>
              <a:t>c</a:t>
            </a:r>
            <a:r>
              <a:rPr lang="en-US" altLang="zh-TW" baseline="-25000" smtClean="0">
                <a:ea typeface="標楷體" pitchFamily="65" charset="-120"/>
                <a:sym typeface="Symbol" pitchFamily="18" charset="2"/>
              </a:rPr>
              <a:t>2</a:t>
            </a:r>
            <a:r>
              <a:rPr lang="en-US" altLang="zh-TW" sz="1400" smtClean="0"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mtClean="0">
                <a:ea typeface="標楷體" pitchFamily="65" charset="-120"/>
                <a:sym typeface="Symbol" pitchFamily="18" charset="2"/>
              </a:rPr>
              <a:t></a:t>
            </a:r>
            <a:r>
              <a:rPr lang="en-US" altLang="zh-TW" sz="1400" smtClean="0"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b="1" i="1" smtClean="0">
                <a:ea typeface="標楷體" pitchFamily="65" charset="-120"/>
                <a:sym typeface="Symbol" pitchFamily="18" charset="2"/>
              </a:rPr>
              <a:t>R</a:t>
            </a:r>
            <a:r>
              <a:rPr lang="en-US" altLang="zh-TW" sz="700" smtClean="0"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b="1" baseline="46000" smtClean="0"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smtClean="0">
                <a:ea typeface="標楷體" pitchFamily="65" charset="-120"/>
                <a:sym typeface="Symbol" pitchFamily="18" charset="2"/>
              </a:rPr>
              <a:t>, </a:t>
            </a:r>
            <a:r>
              <a:rPr lang="en-US" altLang="zh-TW" i="1" smtClean="0"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baseline="-25000" smtClean="0">
                <a:ea typeface="標楷體" pitchFamily="65" charset="-120"/>
                <a:sym typeface="Symbol" pitchFamily="18" charset="2"/>
              </a:rPr>
              <a:t>0</a:t>
            </a:r>
            <a:r>
              <a:rPr lang="en-US" altLang="zh-TW" sz="1400" smtClean="0"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mtClean="0">
                <a:ea typeface="標楷體" pitchFamily="65" charset="-120"/>
                <a:sym typeface="Symbol" pitchFamily="18" charset="2"/>
              </a:rPr>
              <a:t></a:t>
            </a:r>
            <a:r>
              <a:rPr lang="en-US" altLang="zh-TW" sz="1400" smtClean="0"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b="1" i="1" smtClean="0">
                <a:ea typeface="標楷體" pitchFamily="65" charset="-120"/>
                <a:sym typeface="Symbol" pitchFamily="18" charset="2"/>
              </a:rPr>
              <a:t>Z</a:t>
            </a:r>
            <a:r>
              <a:rPr lang="en-US" altLang="zh-TW" sz="1400" smtClean="0"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b="1" baseline="46000" smtClean="0"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smtClean="0">
                <a:ea typeface="標楷體" pitchFamily="65" charset="-120"/>
                <a:sym typeface="Symbol" pitchFamily="18" charset="2"/>
              </a:rPr>
              <a:t> s.t. </a:t>
            </a:r>
            <a:r>
              <a:rPr lang="en-US" altLang="zh-TW" i="1" smtClean="0"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mtClean="0">
                <a:ea typeface="標楷體" pitchFamily="65" charset="-120"/>
                <a:sym typeface="Symbol" pitchFamily="18" charset="2"/>
              </a:rPr>
              <a:t>  </a:t>
            </a:r>
            <a:r>
              <a:rPr lang="en-US" altLang="zh-TW" i="1" smtClean="0"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baseline="-25000" smtClean="0">
                <a:ea typeface="標楷體" pitchFamily="65" charset="-120"/>
                <a:sym typeface="Symbol" pitchFamily="18" charset="2"/>
              </a:rPr>
              <a:t>0</a:t>
            </a:r>
            <a:r>
              <a:rPr lang="en-US" altLang="zh-TW" smtClean="0">
                <a:ea typeface="標楷體" pitchFamily="65" charset="-120"/>
                <a:sym typeface="Symbol" pitchFamily="18" charset="2"/>
              </a:rPr>
              <a:t>, </a:t>
            </a:r>
            <a:r>
              <a:rPr lang="en-US" altLang="zh-TW" i="1" smtClean="0">
                <a:ea typeface="標楷體" pitchFamily="65" charset="-120"/>
                <a:sym typeface="Symbol" pitchFamily="18" charset="2"/>
              </a:rPr>
              <a:t>c</a:t>
            </a:r>
            <a:r>
              <a:rPr lang="en-US" altLang="zh-TW" baseline="-25000" smtClean="0">
                <a:ea typeface="標楷體" pitchFamily="65" charset="-120"/>
                <a:sym typeface="Symbol" pitchFamily="18" charset="2"/>
              </a:rPr>
              <a:t>1</a:t>
            </a:r>
            <a:r>
              <a:rPr lang="en-US" altLang="zh-TW" i="1" smtClean="0">
                <a:ea typeface="標楷體" pitchFamily="65" charset="-120"/>
                <a:sym typeface="Symbol" pitchFamily="18" charset="2"/>
              </a:rPr>
              <a:t>g</a:t>
            </a:r>
            <a:r>
              <a:rPr lang="en-US" altLang="zh-TW" smtClean="0">
                <a:ea typeface="標楷體" pitchFamily="65" charset="-120"/>
                <a:sym typeface="Symbol" pitchFamily="18" charset="2"/>
              </a:rPr>
              <a:t>(</a:t>
            </a:r>
            <a:r>
              <a:rPr lang="en-US" altLang="zh-TW" i="1" smtClean="0"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mtClean="0">
                <a:ea typeface="標楷體" pitchFamily="65" charset="-120"/>
                <a:sym typeface="Symbol" pitchFamily="18" charset="2"/>
              </a:rPr>
              <a:t>)  </a:t>
            </a:r>
            <a:r>
              <a:rPr lang="en-US" altLang="zh-TW" i="1" smtClean="0">
                <a:ea typeface="標楷體" pitchFamily="65" charset="-120"/>
                <a:sym typeface="Symbol" pitchFamily="18" charset="2"/>
              </a:rPr>
              <a:t>f</a:t>
            </a:r>
            <a:r>
              <a:rPr lang="en-US" altLang="zh-TW" sz="1400" i="1" smtClean="0"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mtClean="0">
                <a:ea typeface="標楷體" pitchFamily="65" charset="-120"/>
                <a:sym typeface="Symbol" pitchFamily="18" charset="2"/>
              </a:rPr>
              <a:t>(</a:t>
            </a:r>
            <a:r>
              <a:rPr lang="en-US" altLang="zh-TW" i="1" smtClean="0"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mtClean="0">
                <a:ea typeface="標楷體" pitchFamily="65" charset="-120"/>
                <a:sym typeface="Symbol" pitchFamily="18" charset="2"/>
              </a:rPr>
              <a:t>)  </a:t>
            </a:r>
            <a:r>
              <a:rPr lang="en-US" altLang="zh-TW" i="1" smtClean="0">
                <a:ea typeface="標楷體" pitchFamily="65" charset="-120"/>
                <a:sym typeface="Symbol" pitchFamily="18" charset="2"/>
              </a:rPr>
              <a:t>c</a:t>
            </a:r>
            <a:r>
              <a:rPr lang="en-US" altLang="zh-TW" baseline="-25000" smtClean="0">
                <a:ea typeface="標楷體" pitchFamily="65" charset="-120"/>
                <a:sym typeface="Symbol" pitchFamily="18" charset="2"/>
              </a:rPr>
              <a:t>2</a:t>
            </a:r>
            <a:r>
              <a:rPr lang="en-US" altLang="zh-TW" i="1" smtClean="0">
                <a:ea typeface="標楷體" pitchFamily="65" charset="-120"/>
                <a:sym typeface="Symbol" pitchFamily="18" charset="2"/>
              </a:rPr>
              <a:t>g</a:t>
            </a:r>
            <a:r>
              <a:rPr lang="en-US" altLang="zh-TW" smtClean="0">
                <a:ea typeface="標楷體" pitchFamily="65" charset="-120"/>
                <a:sym typeface="Symbol" pitchFamily="18" charset="2"/>
              </a:rPr>
              <a:t>(</a:t>
            </a:r>
            <a:r>
              <a:rPr lang="en-US" altLang="zh-TW" i="1" smtClean="0"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smtClean="0">
                <a:ea typeface="標楷體" pitchFamily="65" charset="-120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Asymptotic Notation (</a:t>
            </a:r>
            <a:r>
              <a:rPr lang="en-US" altLang="zh-TW" smtClean="0">
                <a:latin typeface="Symbol" pitchFamily="18" charset="2"/>
              </a:rPr>
              <a:t>Q</a:t>
            </a:r>
            <a:r>
              <a:rPr lang="en-US" altLang="zh-TW" smtClean="0"/>
              <a:t>)</a:t>
            </a:r>
            <a:endParaRPr lang="zh-TW" altLang="en-US" smtClean="0"/>
          </a:p>
        </p:txBody>
      </p:sp>
      <p:sp>
        <p:nvSpPr>
          <p:cNvPr id="45059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TW" b="1" dirty="0" smtClean="0"/>
              <a:t>Definition</a:t>
            </a:r>
            <a:r>
              <a:rPr lang="en-US" altLang="zh-TW" dirty="0" smtClean="0"/>
              <a:t>: [Theta] </a:t>
            </a:r>
            <a:r>
              <a:rPr lang="en-US" altLang="zh-TW" i="1" spc="200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Q</a:t>
            </a:r>
            <a:r>
              <a:rPr lang="en-US" altLang="zh-TW" dirty="0" smtClean="0"/>
              <a:t>(</a:t>
            </a:r>
            <a:r>
              <a:rPr lang="en-US" altLang="zh-TW" i="1" spc="100" dirty="0" smtClean="0"/>
              <a:t>g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)) (read as “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 of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is theta of </a:t>
            </a:r>
            <a:r>
              <a:rPr lang="en-US" altLang="zh-TW" i="1" dirty="0" smtClean="0"/>
              <a:t>g</a:t>
            </a:r>
            <a:r>
              <a:rPr lang="en-US" altLang="zh-TW" dirty="0" smtClean="0"/>
              <a:t> of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”) </a:t>
            </a:r>
            <a:r>
              <a:rPr lang="en-US" altLang="zh-TW" dirty="0" err="1" smtClean="0"/>
              <a:t>iff</a:t>
            </a:r>
            <a:r>
              <a:rPr lang="en-US" altLang="zh-TW" dirty="0" smtClean="0"/>
              <a:t> there exist positive constants </a:t>
            </a:r>
            <a:r>
              <a:rPr lang="en-US" altLang="zh-TW" i="1" dirty="0" smtClean="0"/>
              <a:t>c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</a:t>
            </a:r>
            <a:r>
              <a:rPr lang="en-US" altLang="zh-TW" i="1" dirty="0" smtClean="0"/>
              <a:t> c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, and </a:t>
            </a:r>
            <a:r>
              <a:rPr lang="en-US" altLang="zh-TW" i="1" dirty="0" smtClean="0"/>
              <a:t>n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 such that </a:t>
            </a:r>
            <a:r>
              <a:rPr lang="en-US" altLang="zh-TW" i="1" dirty="0" smtClean="0">
                <a:sym typeface="Symbol" pitchFamily="18" charset="2"/>
              </a:rPr>
              <a:t>c</a:t>
            </a:r>
            <a:r>
              <a:rPr lang="en-US" altLang="zh-TW" baseline="-25000" dirty="0" smtClean="0"/>
              <a:t>1</a:t>
            </a:r>
            <a:r>
              <a:rPr lang="en-US" altLang="zh-TW" i="1" spc="100" dirty="0" smtClean="0">
                <a:sym typeface="Symbol" pitchFamily="18" charset="2"/>
              </a:rPr>
              <a:t>g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 </a:t>
            </a:r>
            <a:r>
              <a:rPr lang="en-US" altLang="zh-TW" i="1" spc="200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</a:t>
            </a:r>
            <a:r>
              <a:rPr lang="en-US" altLang="zh-TW" dirty="0" smtClean="0">
                <a:sym typeface="Symbol" pitchFamily="18" charset="2"/>
              </a:rPr>
              <a:t> </a:t>
            </a:r>
            <a:r>
              <a:rPr lang="en-US" altLang="zh-TW" i="1" dirty="0" smtClean="0">
                <a:sym typeface="Symbol" pitchFamily="18" charset="2"/>
              </a:rPr>
              <a:t>c</a:t>
            </a:r>
            <a:r>
              <a:rPr lang="en-US" altLang="zh-TW" baseline="-25000" dirty="0" smtClean="0"/>
              <a:t>2</a:t>
            </a:r>
            <a:r>
              <a:rPr lang="en-US" altLang="zh-TW" i="1" spc="100" dirty="0" smtClean="0">
                <a:sym typeface="Symbol" pitchFamily="18" charset="2"/>
              </a:rPr>
              <a:t>g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for all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,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0</a:t>
            </a:r>
            <a:r>
              <a:rPr lang="en-US" altLang="zh-TW" dirty="0" smtClean="0">
                <a:sym typeface="Symbol" pitchFamily="18" charset="2"/>
              </a:rPr>
              <a:t>.</a:t>
            </a:r>
            <a:endParaRPr lang="en-US" altLang="zh-TW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TW" dirty="0" smtClean="0"/>
              <a:t>Examples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r>
              <a:rPr lang="en-US" altLang="zh-TW" dirty="0" smtClean="0"/>
              <a:t>3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Q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	/* </a:t>
            </a:r>
            <a:r>
              <a:rPr lang="en-US" altLang="zh-TW" dirty="0" smtClean="0">
                <a:sym typeface="Symbol" pitchFamily="18" charset="2"/>
              </a:rPr>
              <a:t>3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 </a:t>
            </a:r>
            <a:r>
              <a:rPr lang="en-US" altLang="zh-TW" dirty="0" smtClean="0"/>
              <a:t>3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 </a:t>
            </a:r>
            <a:r>
              <a:rPr lang="en-US" altLang="zh-TW" dirty="0" smtClean="0">
                <a:sym typeface="Symbol" pitchFamily="18" charset="2"/>
              </a:rPr>
              <a:t> 4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for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2 */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3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3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</a:rPr>
              <a:t>Q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10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4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2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</a:rPr>
              <a:t>Q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)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6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*</a:t>
            </a:r>
            <a:r>
              <a:rPr lang="en-US" altLang="zh-TW" dirty="0" smtClean="0">
                <a:sym typeface="Symbol" pitchFamily="18" charset="2"/>
              </a:rPr>
              <a:t>2</a:t>
            </a:r>
            <a:r>
              <a:rPr lang="en-US" altLang="zh-TW" i="1" baseline="40000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</a:rPr>
              <a:t>Q</a:t>
            </a:r>
            <a:r>
              <a:rPr lang="en-US" altLang="zh-TW" dirty="0" smtClean="0">
                <a:sym typeface="Symbol" pitchFamily="18" charset="2"/>
              </a:rPr>
              <a:t>(2</a:t>
            </a:r>
            <a:r>
              <a:rPr lang="en-US" altLang="zh-TW" i="1" baseline="40000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10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*</a:t>
            </a:r>
            <a:r>
              <a:rPr lang="en-US" altLang="zh-TW" dirty="0" smtClean="0">
                <a:sym typeface="Symbol" pitchFamily="18" charset="2"/>
              </a:rPr>
              <a:t>log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4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</a:rPr>
              <a:t>Q</a:t>
            </a:r>
            <a:r>
              <a:rPr lang="en-US" altLang="zh-TW" dirty="0" smtClean="0">
                <a:sym typeface="Symbol" pitchFamily="18" charset="2"/>
              </a:rPr>
              <a:t>(log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Asymptotic Notation (</a:t>
            </a:r>
            <a:r>
              <a:rPr lang="en-US" altLang="zh-TW" smtClean="0">
                <a:latin typeface="Symbol" pitchFamily="18" charset="2"/>
              </a:rPr>
              <a:t>Q</a:t>
            </a:r>
            <a:r>
              <a:rPr lang="en-US" altLang="zh-TW" smtClean="0"/>
              <a:t>)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TW" b="1" dirty="0" smtClean="0"/>
              <a:t>Definition</a:t>
            </a:r>
            <a:r>
              <a:rPr lang="en-US" altLang="zh-TW" dirty="0" smtClean="0"/>
              <a:t>: [Theta] </a:t>
            </a:r>
            <a:r>
              <a:rPr lang="en-US" altLang="zh-TW" i="1" spc="200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Q</a:t>
            </a:r>
            <a:r>
              <a:rPr lang="en-US" altLang="zh-TW" dirty="0" smtClean="0"/>
              <a:t>(</a:t>
            </a:r>
            <a:r>
              <a:rPr lang="en-US" altLang="zh-TW" i="1" spc="100" dirty="0" smtClean="0"/>
              <a:t>g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)) (read as “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 of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is theta of </a:t>
            </a:r>
            <a:r>
              <a:rPr lang="en-US" altLang="zh-TW" i="1" dirty="0" smtClean="0"/>
              <a:t>g</a:t>
            </a:r>
            <a:r>
              <a:rPr lang="en-US" altLang="zh-TW" dirty="0" smtClean="0"/>
              <a:t> of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”) </a:t>
            </a:r>
            <a:r>
              <a:rPr lang="en-US" altLang="zh-TW" dirty="0" err="1" smtClean="0"/>
              <a:t>iff</a:t>
            </a:r>
            <a:r>
              <a:rPr lang="en-US" altLang="zh-TW" dirty="0" smtClean="0"/>
              <a:t> there exist positive constants </a:t>
            </a:r>
            <a:r>
              <a:rPr lang="en-US" altLang="zh-TW" i="1" dirty="0" smtClean="0"/>
              <a:t>c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</a:t>
            </a:r>
            <a:r>
              <a:rPr lang="en-US" altLang="zh-TW" i="1" dirty="0" smtClean="0"/>
              <a:t> c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, and </a:t>
            </a:r>
            <a:r>
              <a:rPr lang="en-US" altLang="zh-TW" i="1" dirty="0" smtClean="0"/>
              <a:t>n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 such that </a:t>
            </a:r>
            <a:r>
              <a:rPr lang="en-US" altLang="zh-TW" i="1" dirty="0" smtClean="0">
                <a:sym typeface="Symbol" pitchFamily="18" charset="2"/>
              </a:rPr>
              <a:t>c</a:t>
            </a:r>
            <a:r>
              <a:rPr lang="en-US" altLang="zh-TW" baseline="-25000" dirty="0" smtClean="0"/>
              <a:t>1</a:t>
            </a:r>
            <a:r>
              <a:rPr lang="en-US" altLang="zh-TW" i="1" spc="100" dirty="0" smtClean="0">
                <a:sym typeface="Symbol" pitchFamily="18" charset="2"/>
              </a:rPr>
              <a:t>g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 </a:t>
            </a:r>
            <a:r>
              <a:rPr lang="en-US" altLang="zh-TW" i="1" spc="200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</a:t>
            </a:r>
            <a:r>
              <a:rPr lang="en-US" altLang="zh-TW" dirty="0" smtClean="0">
                <a:sym typeface="Symbol" pitchFamily="18" charset="2"/>
              </a:rPr>
              <a:t> </a:t>
            </a:r>
            <a:r>
              <a:rPr lang="en-US" altLang="zh-TW" i="1" dirty="0" smtClean="0">
                <a:sym typeface="Symbol" pitchFamily="18" charset="2"/>
              </a:rPr>
              <a:t>c</a:t>
            </a:r>
            <a:r>
              <a:rPr lang="en-US" altLang="zh-TW" baseline="-25000" dirty="0" smtClean="0"/>
              <a:t>2</a:t>
            </a:r>
            <a:r>
              <a:rPr lang="en-US" altLang="zh-TW" i="1" spc="100" dirty="0" smtClean="0">
                <a:sym typeface="Symbol" pitchFamily="18" charset="2"/>
              </a:rPr>
              <a:t>g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for all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,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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0</a:t>
            </a:r>
            <a:r>
              <a:rPr lang="en-US" altLang="zh-TW" dirty="0" smtClean="0">
                <a:sym typeface="Symbol" pitchFamily="18" charset="2"/>
              </a:rPr>
              <a:t>.</a:t>
            </a:r>
            <a:endParaRPr lang="en-US" altLang="zh-TW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TW" dirty="0" smtClean="0"/>
              <a:t>Examples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r>
              <a:rPr lang="en-US" altLang="zh-TW" dirty="0" smtClean="0"/>
              <a:t>3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 </a:t>
            </a:r>
            <a:r>
              <a:rPr lang="en-US" altLang="zh-TW" dirty="0" smtClean="0">
                <a:latin typeface="Symbol" pitchFamily="18" charset="2"/>
                <a:sym typeface="Symbol"/>
              </a:rPr>
              <a:t>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Q</a:t>
            </a:r>
            <a:r>
              <a:rPr lang="en-US" altLang="zh-TW" dirty="0" smtClean="0"/>
              <a:t>(1)</a:t>
            </a:r>
            <a:endParaRPr lang="en-US" altLang="zh-TW" dirty="0" smtClean="0">
              <a:sym typeface="Symbol" pitchFamily="18" charset="2"/>
            </a:endParaRP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3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3 </a:t>
            </a:r>
            <a:r>
              <a:rPr lang="en-US" altLang="zh-TW" dirty="0" smtClean="0">
                <a:latin typeface="Symbol" pitchFamily="18" charset="2"/>
                <a:sym typeface="Symbol"/>
              </a:rPr>
              <a:t>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</a:rPr>
              <a:t>Q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)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10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4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2 </a:t>
            </a:r>
            <a:r>
              <a:rPr lang="en-US" altLang="zh-TW" dirty="0" smtClean="0">
                <a:latin typeface="Symbol" pitchFamily="18" charset="2"/>
                <a:sym typeface="Symbol"/>
              </a:rPr>
              <a:t>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</a:rPr>
              <a:t>Q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10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4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2 </a:t>
            </a:r>
            <a:r>
              <a:rPr lang="en-US" altLang="zh-TW" dirty="0" smtClean="0">
                <a:latin typeface="Symbol" pitchFamily="18" charset="2"/>
                <a:sym typeface="Symbol"/>
              </a:rPr>
              <a:t>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</a:rPr>
              <a:t>Q</a:t>
            </a:r>
            <a:r>
              <a:rPr lang="en-US" altLang="zh-TW" dirty="0" smtClean="0">
                <a:sym typeface="Symbol" pitchFamily="18" charset="2"/>
              </a:rPr>
              <a:t>(1)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6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*</a:t>
            </a:r>
            <a:r>
              <a:rPr lang="en-US" altLang="zh-TW" dirty="0" smtClean="0">
                <a:sym typeface="Symbol" pitchFamily="18" charset="2"/>
              </a:rPr>
              <a:t>2</a:t>
            </a:r>
            <a:r>
              <a:rPr lang="en-US" altLang="zh-TW" i="1" baseline="40000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/>
              </a:rPr>
              <a:t>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</a:rPr>
              <a:t>Q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)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6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*</a:t>
            </a:r>
            <a:r>
              <a:rPr lang="en-US" altLang="zh-TW" dirty="0" smtClean="0">
                <a:sym typeface="Symbol" pitchFamily="18" charset="2"/>
              </a:rPr>
              <a:t>2</a:t>
            </a:r>
            <a:r>
              <a:rPr lang="en-US" altLang="zh-TW" i="1" baseline="40000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/>
              </a:rPr>
              <a:t>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</a:rPr>
              <a:t>Q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100</a:t>
            </a:r>
            <a:r>
              <a:rPr lang="en-US" altLang="zh-TW" dirty="0" smtClean="0">
                <a:sym typeface="Symbol" pitchFamily="18" charset="2"/>
              </a:rPr>
              <a:t>)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r>
              <a:rPr lang="en-US" altLang="zh-TW" dirty="0" smtClean="0">
                <a:sym typeface="Symbol" pitchFamily="18" charset="2"/>
              </a:rPr>
              <a:t>6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*</a:t>
            </a:r>
            <a:r>
              <a:rPr lang="en-US" altLang="zh-TW" dirty="0" smtClean="0">
                <a:sym typeface="Symbol" pitchFamily="18" charset="2"/>
              </a:rPr>
              <a:t>2</a:t>
            </a:r>
            <a:r>
              <a:rPr lang="en-US" altLang="zh-TW" i="1" baseline="40000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/>
              </a:rPr>
              <a:t>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</a:rPr>
              <a:t>Q</a:t>
            </a:r>
            <a:r>
              <a:rPr lang="en-US" altLang="zh-TW" dirty="0" smtClean="0">
                <a:sym typeface="Symbol" pitchFamily="18" charset="2"/>
              </a:rPr>
              <a:t>(1)</a:t>
            </a:r>
          </a:p>
          <a:p>
            <a:pPr lvl="1" eaLnBrk="1" hangingPunct="1">
              <a:buFont typeface="Arial" pitchFamily="34" charset="0"/>
              <a:buChar char="–"/>
              <a:tabLst>
                <a:tab pos="4129088" algn="l"/>
              </a:tabLst>
              <a:defRPr/>
            </a:pP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Time Complexity</a:t>
            </a:r>
            <a:endParaRPr lang="zh-TW" altLang="en-US" smtClean="0"/>
          </a:p>
        </p:txBody>
      </p:sp>
      <p:sp>
        <p:nvSpPr>
          <p:cNvPr id="100355" name="內容版面配置區 4"/>
          <p:cNvSpPr>
            <a:spLocks noGrp="1"/>
          </p:cNvSpPr>
          <p:nvPr>
            <p:ph idx="1"/>
          </p:nvPr>
        </p:nvSpPr>
        <p:spPr>
          <a:xfrm>
            <a:off x="395288" y="1268412"/>
            <a:ext cx="8351837" cy="5184965"/>
          </a:xfrm>
        </p:spPr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en-US" altLang="zh-TW" dirty="0" smtClean="0"/>
              <a:t>Alternately, we could count the number of operations the program performs.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TW" dirty="0" smtClean="0"/>
              <a:t>This gives us a machine-independent estimate, but we must divide the program into distinct steps.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TW" dirty="0" smtClean="0"/>
              <a:t>A </a:t>
            </a:r>
            <a:r>
              <a:rPr lang="en-US" altLang="zh-TW" i="1" dirty="0" smtClean="0">
                <a:solidFill>
                  <a:srgbClr val="CC3300"/>
                </a:solidFill>
              </a:rPr>
              <a:t>program step</a:t>
            </a:r>
            <a:r>
              <a:rPr lang="en-US" altLang="zh-TW" dirty="0" smtClean="0"/>
              <a:t> is a syntactically or semantically </a:t>
            </a:r>
            <a:r>
              <a:rPr lang="en-US" altLang="zh-TW" dirty="0" smtClean="0">
                <a:solidFill>
                  <a:srgbClr val="CC3300"/>
                </a:solidFill>
              </a:rPr>
              <a:t>meaningful program segment</a:t>
            </a:r>
            <a:r>
              <a:rPr lang="en-US" altLang="zh-TW" dirty="0" smtClean="0"/>
              <a:t> whose execution time is independent of the instance characteristics.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TW" dirty="0" smtClean="0"/>
              <a:t>Example of program step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TW" sz="2000" b="1" dirty="0" smtClean="0">
                <a:latin typeface="Courier New" pitchFamily="49" charset="0"/>
                <a:cs typeface="Courier New" pitchFamily="49" charset="0"/>
              </a:rPr>
              <a:t>a = 2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TW" sz="2000" b="1" dirty="0" smtClean="0">
                <a:latin typeface="Courier New" pitchFamily="49" charset="0"/>
                <a:cs typeface="Courier New" pitchFamily="49" charset="0"/>
              </a:rPr>
              <a:t>a = 2*b+3*c/</a:t>
            </a:r>
            <a:r>
              <a:rPr lang="en-US" altLang="zh-TW" sz="2000" b="1" dirty="0" err="1" smtClean="0">
                <a:latin typeface="Courier New" pitchFamily="49" charset="0"/>
                <a:cs typeface="Courier New" pitchFamily="49" charset="0"/>
              </a:rPr>
              <a:t>d-e+f</a:t>
            </a:r>
            <a:r>
              <a:rPr lang="en-US" altLang="zh-TW" sz="2000" b="1" dirty="0" smtClean="0">
                <a:latin typeface="Courier New" pitchFamily="49" charset="0"/>
                <a:cs typeface="Courier New" pitchFamily="49" charset="0"/>
              </a:rPr>
              <a:t>/g/a/b/c</a:t>
            </a:r>
            <a:endParaRPr lang="en-US" altLang="zh-TW" dirty="0" smtClean="0"/>
          </a:p>
          <a:p>
            <a:pPr eaLnBrk="1" hangingPunct="1">
              <a:spcBef>
                <a:spcPts val="300"/>
              </a:spcBef>
            </a:pPr>
            <a:r>
              <a:rPr lang="en-US" altLang="zh-TW" dirty="0" smtClean="0"/>
              <a:t>We can determine </a:t>
            </a:r>
            <a:r>
              <a:rPr lang="en-US" altLang="zh-TW" dirty="0" smtClean="0">
                <a:solidFill>
                  <a:srgbClr val="CC3300"/>
                </a:solidFill>
              </a:rPr>
              <a:t>the number of steps</a:t>
            </a:r>
            <a:r>
              <a:rPr lang="en-US" altLang="zh-TW" dirty="0" smtClean="0"/>
              <a:t> that a program or a function needs by creating a global variable, count.</a:t>
            </a:r>
            <a:endParaRPr lang="en-US" altLang="zh-TW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288" y="549275"/>
            <a:ext cx="8351837" cy="5759450"/>
          </a:xfrm>
        </p:spPr>
        <p:txBody>
          <a:bodyPr/>
          <a:lstStyle/>
          <a:p>
            <a:pPr marL="1970088" indent="-1970088">
              <a:buFont typeface="Arial" pitchFamily="34" charset="0"/>
              <a:buNone/>
              <a:defRPr/>
            </a:pPr>
            <a:r>
              <a:rPr lang="en-US" altLang="zh-TW" sz="2400" b="1" dirty="0" smtClean="0">
                <a:sym typeface="Symbol" pitchFamily="18" charset="2"/>
              </a:rPr>
              <a:t>Theorem A</a:t>
            </a:r>
            <a:r>
              <a:rPr lang="en-US" altLang="zh-TW" sz="2400" dirty="0" smtClean="0">
                <a:sym typeface="Symbol" pitchFamily="18" charset="2"/>
              </a:rPr>
              <a:t>:	</a:t>
            </a:r>
            <a:r>
              <a:rPr lang="en-US" altLang="zh-TW" sz="2400" i="1" spc="200" dirty="0" smtClean="0"/>
              <a:t>f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) </a:t>
            </a:r>
            <a:r>
              <a:rPr lang="en-US" altLang="zh-TW" sz="2400" dirty="0" smtClean="0">
                <a:latin typeface="Symbol" pitchFamily="18" charset="2"/>
              </a:rPr>
              <a:t>=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latin typeface="Symbol" pitchFamily="18" charset="2"/>
              </a:rPr>
              <a:t>Q</a:t>
            </a:r>
            <a:r>
              <a:rPr lang="en-US" altLang="zh-TW" sz="2400" dirty="0" smtClean="0"/>
              <a:t>(</a:t>
            </a:r>
            <a:r>
              <a:rPr lang="en-US" altLang="zh-TW" sz="2400" i="1" spc="100" dirty="0" smtClean="0"/>
              <a:t>g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)) </a:t>
            </a:r>
            <a:r>
              <a:rPr lang="en-US" altLang="zh-TW" sz="2400" dirty="0" err="1" smtClean="0"/>
              <a:t>iff</a:t>
            </a:r>
            <a:r>
              <a:rPr lang="en-US" altLang="zh-TW" sz="2400" dirty="0" smtClean="0"/>
              <a:t> 				       </a:t>
            </a:r>
            <a:r>
              <a:rPr lang="en-US" altLang="zh-TW" sz="2400" i="1" spc="200" dirty="0" smtClean="0"/>
              <a:t>f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) </a:t>
            </a:r>
            <a:r>
              <a:rPr lang="en-US" altLang="zh-TW" sz="2400" dirty="0" smtClean="0">
                <a:latin typeface="Symbol" pitchFamily="18" charset="2"/>
              </a:rPr>
              <a:t>=</a:t>
            </a:r>
            <a:r>
              <a:rPr lang="en-US" altLang="zh-TW" sz="2400" dirty="0" smtClean="0"/>
              <a:t> O(</a:t>
            </a:r>
            <a:r>
              <a:rPr lang="en-US" altLang="zh-TW" sz="2400" i="1" spc="100" dirty="0" smtClean="0"/>
              <a:t>g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)) and </a:t>
            </a:r>
            <a:r>
              <a:rPr lang="en-US" altLang="zh-TW" sz="2400" i="1" spc="200" dirty="0" smtClean="0"/>
              <a:t>f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) </a:t>
            </a:r>
            <a:r>
              <a:rPr lang="en-US" altLang="zh-TW" sz="2400" dirty="0" smtClean="0">
                <a:latin typeface="Symbol" pitchFamily="18" charset="2"/>
              </a:rPr>
              <a:t>=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latin typeface="Symbol" pitchFamily="18" charset="2"/>
              </a:rPr>
              <a:t>W</a:t>
            </a:r>
            <a:r>
              <a:rPr lang="en-US" altLang="zh-TW" sz="2400" dirty="0" smtClean="0"/>
              <a:t>(</a:t>
            </a:r>
            <a:r>
              <a:rPr lang="en-US" altLang="zh-TW" sz="2400" i="1" spc="100" dirty="0" smtClean="0"/>
              <a:t>g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))</a:t>
            </a:r>
            <a:endParaRPr lang="en-US" altLang="zh-TW" sz="2400" b="1" dirty="0" smtClean="0">
              <a:sym typeface="Symbol" pitchFamily="18" charset="2"/>
            </a:endParaRPr>
          </a:p>
          <a:p>
            <a:pPr marL="2149475" indent="-2149475">
              <a:defRPr/>
            </a:pPr>
            <a:r>
              <a:rPr lang="en-US" altLang="zh-TW" sz="2400" b="1" dirty="0" smtClean="0">
                <a:sym typeface="Symbol" pitchFamily="18" charset="2"/>
              </a:rPr>
              <a:t>Proof:</a:t>
            </a:r>
            <a:r>
              <a:rPr lang="en-US" altLang="zh-TW" sz="2400" dirty="0" smtClean="0">
                <a:sym typeface="Symbol" pitchFamily="18" charset="2"/>
              </a:rPr>
              <a:t> (only if part) trivial.</a:t>
            </a:r>
          </a:p>
          <a:p>
            <a:pPr marL="2149475" indent="-2149475">
              <a:defRPr/>
            </a:pPr>
            <a:r>
              <a:rPr lang="en-US" altLang="zh-TW" sz="2400" dirty="0" smtClean="0">
                <a:sym typeface="Symbol" pitchFamily="18" charset="2"/>
              </a:rPr>
              <a:t>(if part)</a:t>
            </a:r>
          </a:p>
          <a:p>
            <a:pPr marL="0" indent="0">
              <a:defRPr/>
            </a:pPr>
            <a:r>
              <a:rPr lang="en-US" altLang="zh-TW" sz="2400" dirty="0" smtClean="0">
                <a:sym typeface="Symbol" pitchFamily="18" charset="2"/>
              </a:rPr>
              <a:t>Since </a:t>
            </a:r>
            <a:r>
              <a:rPr lang="en-US" altLang="zh-TW" sz="2400" i="1" spc="200" dirty="0" smtClean="0"/>
              <a:t>f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) </a:t>
            </a:r>
            <a:r>
              <a:rPr lang="en-US" altLang="zh-TW" sz="2400" dirty="0" smtClean="0">
                <a:latin typeface="Symbol" pitchFamily="18" charset="2"/>
              </a:rPr>
              <a:t>=</a:t>
            </a:r>
            <a:r>
              <a:rPr lang="en-US" altLang="zh-TW" sz="2400" dirty="0" smtClean="0"/>
              <a:t> O(</a:t>
            </a:r>
            <a:r>
              <a:rPr lang="en-US" altLang="zh-TW" sz="2400" i="1" spc="100" dirty="0" smtClean="0"/>
              <a:t>g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)), there exist positive constants </a:t>
            </a:r>
            <a:r>
              <a:rPr lang="en-US" altLang="zh-TW" sz="2400" i="1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i="1" dirty="0" smtClean="0"/>
              <a:t> </a:t>
            </a:r>
            <a:r>
              <a:rPr lang="en-US" altLang="zh-TW" sz="2400" dirty="0" smtClean="0"/>
              <a:t>and </a:t>
            </a:r>
            <a:r>
              <a:rPr lang="en-US" altLang="zh-TW" sz="2400" i="1" dirty="0" smtClean="0"/>
              <a:t>n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 such that </a:t>
            </a:r>
            <a:r>
              <a:rPr lang="en-US" altLang="zh-TW" sz="2400" i="1" spc="200" dirty="0" smtClean="0"/>
              <a:t>f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) </a:t>
            </a:r>
            <a:r>
              <a:rPr lang="en-US" altLang="zh-TW" sz="2400" dirty="0" smtClean="0">
                <a:sym typeface="Symbol" pitchFamily="18" charset="2"/>
              </a:rPr>
              <a:t> </a:t>
            </a:r>
            <a:r>
              <a:rPr lang="en-US" altLang="zh-TW" sz="2400" i="1" dirty="0" smtClean="0">
                <a:sym typeface="Symbol" pitchFamily="18" charset="2"/>
              </a:rPr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i="1" spc="100" dirty="0" smtClean="0">
                <a:sym typeface="Symbol" pitchFamily="18" charset="2"/>
              </a:rPr>
              <a:t>g</a:t>
            </a:r>
            <a:r>
              <a:rPr lang="en-US" altLang="zh-TW" sz="2400" dirty="0" smtClean="0">
                <a:sym typeface="Symbol" pitchFamily="18" charset="2"/>
              </a:rPr>
              <a:t>(</a:t>
            </a:r>
            <a:r>
              <a:rPr lang="en-US" altLang="zh-TW" sz="2400" i="1" dirty="0" smtClean="0">
                <a:sym typeface="Symbol" pitchFamily="18" charset="2"/>
              </a:rPr>
              <a:t>n</a:t>
            </a:r>
            <a:r>
              <a:rPr lang="en-US" altLang="zh-TW" sz="2400" dirty="0" smtClean="0">
                <a:sym typeface="Symbol" pitchFamily="18" charset="2"/>
              </a:rPr>
              <a:t>) for all </a:t>
            </a:r>
            <a:r>
              <a:rPr lang="en-US" altLang="zh-TW" sz="2400" i="1" dirty="0" smtClean="0">
                <a:sym typeface="Symbol" pitchFamily="18" charset="2"/>
              </a:rPr>
              <a:t>n</a:t>
            </a:r>
            <a:r>
              <a:rPr lang="en-US" altLang="zh-TW" sz="2400" dirty="0" smtClean="0">
                <a:sym typeface="Symbol" pitchFamily="18" charset="2"/>
              </a:rPr>
              <a:t>, </a:t>
            </a:r>
            <a:r>
              <a:rPr lang="en-US" altLang="zh-TW" sz="2400" i="1" dirty="0" smtClean="0">
                <a:sym typeface="Symbol" pitchFamily="18" charset="2"/>
              </a:rPr>
              <a:t>n</a:t>
            </a:r>
            <a:r>
              <a:rPr lang="en-US" altLang="zh-TW" sz="2400" dirty="0" smtClean="0">
                <a:sym typeface="Symbol" pitchFamily="18" charset="2"/>
              </a:rPr>
              <a:t>  </a:t>
            </a:r>
            <a:r>
              <a:rPr lang="en-US" altLang="zh-TW" sz="2400" i="1" dirty="0" smtClean="0">
                <a:sym typeface="Symbol" pitchFamily="18" charset="2"/>
              </a:rPr>
              <a:t>n</a:t>
            </a:r>
            <a:r>
              <a:rPr lang="en-US" altLang="zh-TW" sz="2400" baseline="-25000" dirty="0" smtClean="0">
                <a:sym typeface="Symbol" pitchFamily="18" charset="2"/>
              </a:rPr>
              <a:t>1</a:t>
            </a:r>
            <a:r>
              <a:rPr lang="en-US" altLang="zh-TW" sz="2400" dirty="0" smtClean="0">
                <a:sym typeface="Symbol" pitchFamily="18" charset="2"/>
              </a:rPr>
              <a:t>.</a:t>
            </a:r>
          </a:p>
          <a:p>
            <a:pPr marL="0" indent="0">
              <a:defRPr/>
            </a:pPr>
            <a:r>
              <a:rPr lang="en-US" altLang="zh-TW" sz="2400" dirty="0" smtClean="0">
                <a:sym typeface="Symbol" pitchFamily="18" charset="2"/>
              </a:rPr>
              <a:t>Since </a:t>
            </a:r>
            <a:r>
              <a:rPr lang="en-US" altLang="zh-TW" sz="2400" i="1" spc="200" dirty="0" smtClean="0"/>
              <a:t>f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) </a:t>
            </a:r>
            <a:r>
              <a:rPr lang="en-US" altLang="zh-TW" sz="2400" dirty="0" smtClean="0">
                <a:latin typeface="Symbol" pitchFamily="18" charset="2"/>
              </a:rPr>
              <a:t>=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latin typeface="Symbol" pitchFamily="18" charset="2"/>
              </a:rPr>
              <a:t>W</a:t>
            </a:r>
            <a:r>
              <a:rPr lang="en-US" altLang="zh-TW" sz="2400" dirty="0" smtClean="0"/>
              <a:t>(</a:t>
            </a:r>
            <a:r>
              <a:rPr lang="en-US" altLang="zh-TW" sz="2400" i="1" spc="100" dirty="0" smtClean="0"/>
              <a:t>g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)), there exist positive constants </a:t>
            </a:r>
            <a:r>
              <a:rPr lang="en-US" altLang="zh-TW" sz="2400" i="1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 and </a:t>
            </a:r>
            <a:r>
              <a:rPr lang="en-US" altLang="zh-TW" sz="2400" i="1" dirty="0" smtClean="0"/>
              <a:t>n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 such that </a:t>
            </a:r>
            <a:r>
              <a:rPr lang="en-US" altLang="zh-TW" sz="2400" i="1" spc="200" dirty="0" smtClean="0"/>
              <a:t>f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) </a:t>
            </a:r>
            <a:r>
              <a:rPr lang="en-US" altLang="zh-TW" sz="2400" dirty="0" smtClean="0">
                <a:sym typeface="Symbol" pitchFamily="18" charset="2"/>
              </a:rPr>
              <a:t> </a:t>
            </a:r>
            <a:r>
              <a:rPr lang="en-US" altLang="zh-TW" sz="2400" i="1" dirty="0" smtClean="0">
                <a:sym typeface="Symbol" pitchFamily="18" charset="2"/>
              </a:rPr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i="1" spc="100" dirty="0" smtClean="0">
                <a:sym typeface="Symbol" pitchFamily="18" charset="2"/>
              </a:rPr>
              <a:t>g</a:t>
            </a:r>
            <a:r>
              <a:rPr lang="en-US" altLang="zh-TW" sz="2400" dirty="0" smtClean="0">
                <a:sym typeface="Symbol" pitchFamily="18" charset="2"/>
              </a:rPr>
              <a:t>(</a:t>
            </a:r>
            <a:r>
              <a:rPr lang="en-US" altLang="zh-TW" sz="2400" i="1" dirty="0" smtClean="0">
                <a:sym typeface="Symbol" pitchFamily="18" charset="2"/>
              </a:rPr>
              <a:t>n</a:t>
            </a:r>
            <a:r>
              <a:rPr lang="en-US" altLang="zh-TW" sz="2400" dirty="0" smtClean="0">
                <a:sym typeface="Symbol" pitchFamily="18" charset="2"/>
              </a:rPr>
              <a:t>) for all </a:t>
            </a:r>
            <a:r>
              <a:rPr lang="en-US" altLang="zh-TW" sz="2400" i="1" dirty="0" smtClean="0">
                <a:sym typeface="Symbol" pitchFamily="18" charset="2"/>
              </a:rPr>
              <a:t>n</a:t>
            </a:r>
            <a:r>
              <a:rPr lang="en-US" altLang="zh-TW" sz="2400" dirty="0" smtClean="0">
                <a:sym typeface="Symbol" pitchFamily="18" charset="2"/>
              </a:rPr>
              <a:t>, </a:t>
            </a:r>
            <a:r>
              <a:rPr lang="en-US" altLang="zh-TW" sz="2400" i="1" dirty="0" smtClean="0">
                <a:sym typeface="Symbol" pitchFamily="18" charset="2"/>
              </a:rPr>
              <a:t>n</a:t>
            </a:r>
            <a:r>
              <a:rPr lang="en-US" altLang="zh-TW" sz="2400" dirty="0" smtClean="0">
                <a:sym typeface="Symbol" pitchFamily="18" charset="2"/>
              </a:rPr>
              <a:t>  </a:t>
            </a:r>
            <a:r>
              <a:rPr lang="en-US" altLang="zh-TW" sz="2400" i="1" dirty="0" smtClean="0">
                <a:sym typeface="Symbol" pitchFamily="18" charset="2"/>
              </a:rPr>
              <a:t>n</a:t>
            </a:r>
            <a:r>
              <a:rPr lang="en-US" altLang="zh-TW" sz="2400" baseline="-25000" dirty="0" smtClean="0">
                <a:sym typeface="Symbol" pitchFamily="18" charset="2"/>
              </a:rPr>
              <a:t>2</a:t>
            </a:r>
            <a:r>
              <a:rPr lang="en-US" altLang="zh-TW" sz="2400" dirty="0" smtClean="0">
                <a:sym typeface="Symbol" pitchFamily="18" charset="2"/>
              </a:rPr>
              <a:t>.</a:t>
            </a:r>
          </a:p>
          <a:p>
            <a:pPr marL="0" indent="0">
              <a:defRPr/>
            </a:pPr>
            <a:r>
              <a:rPr lang="en-US" altLang="zh-TW" sz="2400" dirty="0" smtClean="0">
                <a:solidFill>
                  <a:srgbClr val="CC3300"/>
                </a:solidFill>
                <a:sym typeface="Symbol" pitchFamily="18" charset="2"/>
              </a:rPr>
              <a:t>Let </a:t>
            </a:r>
            <a:r>
              <a:rPr lang="en-US" altLang="zh-TW" sz="2400" i="1" dirty="0" smtClean="0">
                <a:solidFill>
                  <a:srgbClr val="CC3300"/>
                </a:solidFill>
                <a:sym typeface="Symbol" pitchFamily="18" charset="2"/>
              </a:rPr>
              <a:t>n</a:t>
            </a:r>
            <a:r>
              <a:rPr lang="en-US" altLang="zh-TW" sz="2400" baseline="-25000" dirty="0" smtClean="0">
                <a:solidFill>
                  <a:srgbClr val="CC3300"/>
                </a:solidFill>
                <a:sym typeface="Symbol" pitchFamily="18" charset="2"/>
              </a:rPr>
              <a:t>0</a:t>
            </a:r>
            <a:r>
              <a:rPr lang="en-US" altLang="zh-TW" sz="2400" dirty="0" smtClean="0">
                <a:solidFill>
                  <a:srgbClr val="CC3300"/>
                </a:solidFill>
                <a:sym typeface="Symbol" pitchFamily="18" charset="2"/>
              </a:rPr>
              <a:t> </a:t>
            </a:r>
            <a:r>
              <a:rPr lang="en-US" altLang="zh-TW" sz="2400" dirty="0" smtClean="0">
                <a:solidFill>
                  <a:srgbClr val="CC3300"/>
                </a:solidFill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sz="2400" dirty="0" smtClean="0">
                <a:solidFill>
                  <a:srgbClr val="CC3300"/>
                </a:solidFill>
                <a:sym typeface="Symbol" pitchFamily="18" charset="2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sym typeface="Symbol" pitchFamily="18" charset="2"/>
              </a:rPr>
              <a:t>max{</a:t>
            </a:r>
            <a:r>
              <a:rPr lang="en-US" altLang="zh-TW" sz="2400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sz="2400" baseline="-25000" dirty="0" smtClean="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 altLang="zh-TW" sz="2400" dirty="0" smtClean="0">
                <a:solidFill>
                  <a:schemeClr val="bg1"/>
                </a:solidFill>
                <a:sym typeface="Symbol" pitchFamily="18" charset="2"/>
              </a:rPr>
              <a:t>, </a:t>
            </a:r>
            <a:r>
              <a:rPr lang="en-US" altLang="zh-TW" sz="2400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sz="2400" baseline="-25000" dirty="0" smtClean="0">
                <a:solidFill>
                  <a:schemeClr val="bg1"/>
                </a:solidFill>
                <a:sym typeface="Symbol" pitchFamily="18" charset="2"/>
              </a:rPr>
              <a:t>2</a:t>
            </a:r>
            <a:r>
              <a:rPr lang="en-US" altLang="zh-TW" sz="2400" dirty="0" smtClean="0">
                <a:solidFill>
                  <a:schemeClr val="bg1"/>
                </a:solidFill>
                <a:sym typeface="Symbol" pitchFamily="18" charset="2"/>
              </a:rPr>
              <a:t>}.</a:t>
            </a:r>
          </a:p>
          <a:p>
            <a:pPr marL="0" indent="0">
              <a:defRPr/>
            </a:pPr>
            <a:r>
              <a:rPr lang="en-US" altLang="zh-TW" sz="2400" dirty="0" smtClean="0">
                <a:sym typeface="Symbol" pitchFamily="18" charset="2"/>
              </a:rPr>
              <a:t>Then </a:t>
            </a:r>
            <a:r>
              <a:rPr lang="en-US" altLang="zh-TW" sz="2400" i="1" spc="200" dirty="0" smtClean="0"/>
              <a:t>f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) </a:t>
            </a:r>
            <a:r>
              <a:rPr lang="en-US" altLang="zh-TW" sz="2400" dirty="0" smtClean="0">
                <a:sym typeface="Symbol" pitchFamily="18" charset="2"/>
              </a:rPr>
              <a:t> </a:t>
            </a:r>
            <a:r>
              <a:rPr lang="en-US" altLang="zh-TW" sz="2400" i="1" dirty="0" smtClean="0">
                <a:sym typeface="Symbol" pitchFamily="18" charset="2"/>
              </a:rPr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i="1" spc="100" dirty="0" smtClean="0">
                <a:sym typeface="Symbol" pitchFamily="18" charset="2"/>
              </a:rPr>
              <a:t>g</a:t>
            </a:r>
            <a:r>
              <a:rPr lang="en-US" altLang="zh-TW" sz="2400" dirty="0" smtClean="0">
                <a:sym typeface="Symbol" pitchFamily="18" charset="2"/>
              </a:rPr>
              <a:t>(</a:t>
            </a:r>
            <a:r>
              <a:rPr lang="en-US" altLang="zh-TW" sz="2400" i="1" dirty="0" smtClean="0">
                <a:sym typeface="Symbol" pitchFamily="18" charset="2"/>
              </a:rPr>
              <a:t>n</a:t>
            </a:r>
            <a:r>
              <a:rPr lang="en-US" altLang="zh-TW" sz="2400" dirty="0" smtClean="0">
                <a:sym typeface="Symbol" pitchFamily="18" charset="2"/>
              </a:rPr>
              <a:t>) and </a:t>
            </a:r>
            <a:r>
              <a:rPr lang="en-US" altLang="zh-TW" sz="2400" i="1" spc="200" dirty="0" smtClean="0"/>
              <a:t>f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) </a:t>
            </a:r>
            <a:r>
              <a:rPr lang="en-US" altLang="zh-TW" sz="2400" dirty="0" smtClean="0">
                <a:sym typeface="Symbol" pitchFamily="18" charset="2"/>
              </a:rPr>
              <a:t> </a:t>
            </a:r>
            <a:r>
              <a:rPr lang="en-US" altLang="zh-TW" sz="2400" i="1" dirty="0" smtClean="0">
                <a:sym typeface="Symbol" pitchFamily="18" charset="2"/>
              </a:rPr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i="1" spc="100" dirty="0" smtClean="0">
                <a:sym typeface="Symbol" pitchFamily="18" charset="2"/>
              </a:rPr>
              <a:t>g</a:t>
            </a:r>
            <a:r>
              <a:rPr lang="en-US" altLang="zh-TW" sz="2400" dirty="0" smtClean="0">
                <a:sym typeface="Symbol" pitchFamily="18" charset="2"/>
              </a:rPr>
              <a:t>(</a:t>
            </a:r>
            <a:r>
              <a:rPr lang="en-US" altLang="zh-TW" sz="2400" i="1" dirty="0" smtClean="0">
                <a:sym typeface="Symbol" pitchFamily="18" charset="2"/>
              </a:rPr>
              <a:t>n</a:t>
            </a:r>
            <a:r>
              <a:rPr lang="en-US" altLang="zh-TW" sz="2400" dirty="0" smtClean="0">
                <a:sym typeface="Symbol" pitchFamily="18" charset="2"/>
              </a:rPr>
              <a:t>) for all </a:t>
            </a:r>
            <a:r>
              <a:rPr lang="en-US" altLang="zh-TW" sz="2400" i="1" dirty="0" smtClean="0">
                <a:sym typeface="Symbol" pitchFamily="18" charset="2"/>
              </a:rPr>
              <a:t>n</a:t>
            </a:r>
            <a:r>
              <a:rPr lang="en-US" altLang="zh-TW" sz="2400" dirty="0" smtClean="0">
                <a:sym typeface="Symbol" pitchFamily="18" charset="2"/>
              </a:rPr>
              <a:t>, </a:t>
            </a:r>
            <a:r>
              <a:rPr lang="en-US" altLang="zh-TW" sz="2400" i="1" dirty="0" smtClean="0">
                <a:sym typeface="Symbol" pitchFamily="18" charset="2"/>
              </a:rPr>
              <a:t>n</a:t>
            </a:r>
            <a:r>
              <a:rPr lang="en-US" altLang="zh-TW" sz="2400" dirty="0" smtClean="0">
                <a:sym typeface="Symbol" pitchFamily="18" charset="2"/>
              </a:rPr>
              <a:t>  </a:t>
            </a:r>
            <a:r>
              <a:rPr lang="en-US" altLang="zh-TW" sz="2400" i="1" dirty="0" smtClean="0">
                <a:sym typeface="Symbol" pitchFamily="18" charset="2"/>
              </a:rPr>
              <a:t>n</a:t>
            </a:r>
            <a:r>
              <a:rPr lang="en-US" altLang="zh-TW" sz="2400" baseline="-25000" dirty="0" smtClean="0">
                <a:sym typeface="Symbol" pitchFamily="18" charset="2"/>
              </a:rPr>
              <a:t>0</a:t>
            </a:r>
            <a:r>
              <a:rPr lang="en-US" altLang="zh-TW" sz="2400" dirty="0" smtClean="0">
                <a:sym typeface="Symbol" pitchFamily="18" charset="2"/>
              </a:rPr>
              <a:t>.</a:t>
            </a:r>
          </a:p>
          <a:p>
            <a:pPr marL="0" indent="0">
              <a:defRPr/>
            </a:pPr>
            <a:r>
              <a:rPr lang="en-US" altLang="zh-TW" sz="2400" dirty="0" smtClean="0">
                <a:sym typeface="Symbol" pitchFamily="18" charset="2"/>
              </a:rPr>
              <a:t>Therefore </a:t>
            </a:r>
            <a:r>
              <a:rPr lang="en-US" altLang="zh-TW" sz="2400" i="1" spc="200" dirty="0" smtClean="0"/>
              <a:t>f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) </a:t>
            </a:r>
            <a:r>
              <a:rPr lang="en-US" altLang="zh-TW" sz="2400" dirty="0" smtClean="0">
                <a:latin typeface="Symbol" pitchFamily="18" charset="2"/>
              </a:rPr>
              <a:t>=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latin typeface="Symbol" pitchFamily="18" charset="2"/>
              </a:rPr>
              <a:t>Q</a:t>
            </a:r>
            <a:r>
              <a:rPr lang="en-US" altLang="zh-TW" sz="2400" dirty="0" smtClean="0"/>
              <a:t>(</a:t>
            </a:r>
            <a:r>
              <a:rPr lang="en-US" altLang="zh-TW" sz="2400" i="1" spc="100" dirty="0" smtClean="0"/>
              <a:t>g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)).</a:t>
            </a:r>
          </a:p>
          <a:p>
            <a:pPr marL="2149475" indent="-2149475">
              <a:buFont typeface="Arial" pitchFamily="34" charset="0"/>
              <a:buNone/>
              <a:defRPr/>
            </a:pPr>
            <a:endParaRPr lang="en-US" altLang="zh-TW" sz="2800" b="1" dirty="0" smtClean="0">
              <a:sym typeface="Symbol" pitchFamily="18" charset="2"/>
            </a:endParaRPr>
          </a:p>
          <a:p>
            <a:pPr>
              <a:buFont typeface="Arial" pitchFamily="34" charset="0"/>
              <a:buNone/>
              <a:defRPr/>
            </a:pPr>
            <a:endParaRPr lang="zh-TW" altLang="en-US" sz="28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288" y="549275"/>
            <a:ext cx="8351837" cy="5759450"/>
          </a:xfrm>
        </p:spPr>
        <p:txBody>
          <a:bodyPr/>
          <a:lstStyle/>
          <a:p>
            <a:pPr marL="1970088" indent="-1970088">
              <a:buFont typeface="Arial" pitchFamily="34" charset="0"/>
              <a:buNone/>
              <a:defRPr/>
            </a:pPr>
            <a:r>
              <a:rPr lang="en-US" altLang="zh-TW" sz="2400" b="1" dirty="0" smtClean="0">
                <a:sym typeface="Symbol" pitchFamily="18" charset="2"/>
              </a:rPr>
              <a:t>Theorem A</a:t>
            </a:r>
            <a:r>
              <a:rPr lang="en-US" altLang="zh-TW" sz="2400" dirty="0" smtClean="0">
                <a:sym typeface="Symbol" pitchFamily="18" charset="2"/>
              </a:rPr>
              <a:t>:	</a:t>
            </a:r>
            <a:r>
              <a:rPr lang="en-US" altLang="zh-TW" sz="2400" i="1" spc="200" dirty="0" smtClean="0"/>
              <a:t>f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) </a:t>
            </a:r>
            <a:r>
              <a:rPr lang="en-US" altLang="zh-TW" sz="2400" dirty="0" smtClean="0">
                <a:latin typeface="Symbol" pitchFamily="18" charset="2"/>
              </a:rPr>
              <a:t>=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latin typeface="Symbol" pitchFamily="18" charset="2"/>
              </a:rPr>
              <a:t>Q</a:t>
            </a:r>
            <a:r>
              <a:rPr lang="en-US" altLang="zh-TW" sz="2400" dirty="0" smtClean="0"/>
              <a:t>(</a:t>
            </a:r>
            <a:r>
              <a:rPr lang="en-US" altLang="zh-TW" sz="2400" i="1" spc="100" dirty="0" smtClean="0"/>
              <a:t>g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)) </a:t>
            </a:r>
            <a:r>
              <a:rPr lang="en-US" altLang="zh-TW" sz="2400" dirty="0" err="1" smtClean="0"/>
              <a:t>iff</a:t>
            </a:r>
            <a:r>
              <a:rPr lang="en-US" altLang="zh-TW" sz="2400" dirty="0" smtClean="0"/>
              <a:t> 				       </a:t>
            </a:r>
            <a:r>
              <a:rPr lang="en-US" altLang="zh-TW" sz="2400" i="1" spc="200" dirty="0" smtClean="0"/>
              <a:t>f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) </a:t>
            </a:r>
            <a:r>
              <a:rPr lang="en-US" altLang="zh-TW" sz="2400" dirty="0" smtClean="0">
                <a:latin typeface="Symbol" pitchFamily="18" charset="2"/>
              </a:rPr>
              <a:t>=</a:t>
            </a:r>
            <a:r>
              <a:rPr lang="en-US" altLang="zh-TW" sz="2400" dirty="0" smtClean="0"/>
              <a:t> O(</a:t>
            </a:r>
            <a:r>
              <a:rPr lang="en-US" altLang="zh-TW" sz="2400" i="1" spc="100" dirty="0" smtClean="0"/>
              <a:t>g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)) and </a:t>
            </a:r>
            <a:r>
              <a:rPr lang="en-US" altLang="zh-TW" sz="2400" i="1" spc="200" dirty="0" smtClean="0"/>
              <a:t>f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) </a:t>
            </a:r>
            <a:r>
              <a:rPr lang="en-US" altLang="zh-TW" sz="2400" dirty="0" smtClean="0">
                <a:latin typeface="Symbol" pitchFamily="18" charset="2"/>
              </a:rPr>
              <a:t>=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latin typeface="Symbol" pitchFamily="18" charset="2"/>
              </a:rPr>
              <a:t>W</a:t>
            </a:r>
            <a:r>
              <a:rPr lang="en-US" altLang="zh-TW" sz="2400" dirty="0" smtClean="0"/>
              <a:t>(</a:t>
            </a:r>
            <a:r>
              <a:rPr lang="en-US" altLang="zh-TW" sz="2400" i="1" spc="100" dirty="0" smtClean="0"/>
              <a:t>g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))</a:t>
            </a:r>
            <a:endParaRPr lang="en-US" altLang="zh-TW" sz="2400" b="1" dirty="0" smtClean="0">
              <a:sym typeface="Symbol" pitchFamily="18" charset="2"/>
            </a:endParaRPr>
          </a:p>
          <a:p>
            <a:pPr marL="2149475" indent="-2149475">
              <a:defRPr/>
            </a:pPr>
            <a:r>
              <a:rPr lang="en-US" altLang="zh-TW" sz="2400" b="1" dirty="0" smtClean="0">
                <a:sym typeface="Symbol" pitchFamily="18" charset="2"/>
              </a:rPr>
              <a:t>Proof:</a:t>
            </a:r>
            <a:r>
              <a:rPr lang="en-US" altLang="zh-TW" sz="2400" dirty="0" smtClean="0">
                <a:sym typeface="Symbol" pitchFamily="18" charset="2"/>
              </a:rPr>
              <a:t> (only if part) trivial.</a:t>
            </a:r>
          </a:p>
          <a:p>
            <a:pPr marL="2149475" indent="-2149475">
              <a:defRPr/>
            </a:pPr>
            <a:r>
              <a:rPr lang="en-US" altLang="zh-TW" sz="2400" dirty="0" smtClean="0">
                <a:sym typeface="Symbol" pitchFamily="18" charset="2"/>
              </a:rPr>
              <a:t>(if part)</a:t>
            </a:r>
          </a:p>
          <a:p>
            <a:pPr marL="0" indent="0">
              <a:defRPr/>
            </a:pPr>
            <a:r>
              <a:rPr lang="en-US" altLang="zh-TW" sz="2400" dirty="0" smtClean="0">
                <a:sym typeface="Symbol" pitchFamily="18" charset="2"/>
              </a:rPr>
              <a:t>Since </a:t>
            </a:r>
            <a:r>
              <a:rPr lang="en-US" altLang="zh-TW" sz="2400" i="1" spc="200" dirty="0" smtClean="0"/>
              <a:t>f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) </a:t>
            </a:r>
            <a:r>
              <a:rPr lang="en-US" altLang="zh-TW" sz="2400" dirty="0" smtClean="0">
                <a:latin typeface="Symbol" pitchFamily="18" charset="2"/>
              </a:rPr>
              <a:t>=</a:t>
            </a:r>
            <a:r>
              <a:rPr lang="en-US" altLang="zh-TW" sz="2400" dirty="0" smtClean="0"/>
              <a:t> O(</a:t>
            </a:r>
            <a:r>
              <a:rPr lang="en-US" altLang="zh-TW" sz="2400" i="1" spc="100" dirty="0" smtClean="0"/>
              <a:t>g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)), there exist positive constants </a:t>
            </a:r>
            <a:r>
              <a:rPr lang="en-US" altLang="zh-TW" sz="2400" i="1" dirty="0" smtClean="0"/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i="1" dirty="0" smtClean="0"/>
              <a:t> </a:t>
            </a:r>
            <a:r>
              <a:rPr lang="en-US" altLang="zh-TW" sz="2400" dirty="0" smtClean="0"/>
              <a:t>and </a:t>
            </a:r>
            <a:r>
              <a:rPr lang="en-US" altLang="zh-TW" sz="2400" i="1" dirty="0" smtClean="0"/>
              <a:t>n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 such that </a:t>
            </a:r>
            <a:r>
              <a:rPr lang="en-US" altLang="zh-TW" sz="2400" i="1" spc="200" dirty="0" smtClean="0"/>
              <a:t>f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) </a:t>
            </a:r>
            <a:r>
              <a:rPr lang="en-US" altLang="zh-TW" sz="2400" dirty="0" smtClean="0">
                <a:sym typeface="Symbol" pitchFamily="18" charset="2"/>
              </a:rPr>
              <a:t> </a:t>
            </a:r>
            <a:r>
              <a:rPr lang="en-US" altLang="zh-TW" sz="2400" i="1" dirty="0" smtClean="0">
                <a:sym typeface="Symbol" pitchFamily="18" charset="2"/>
              </a:rPr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i="1" spc="100" dirty="0" smtClean="0">
                <a:sym typeface="Symbol" pitchFamily="18" charset="2"/>
              </a:rPr>
              <a:t>g</a:t>
            </a:r>
            <a:r>
              <a:rPr lang="en-US" altLang="zh-TW" sz="2400" dirty="0" smtClean="0">
                <a:sym typeface="Symbol" pitchFamily="18" charset="2"/>
              </a:rPr>
              <a:t>(</a:t>
            </a:r>
            <a:r>
              <a:rPr lang="en-US" altLang="zh-TW" sz="2400" i="1" dirty="0" smtClean="0">
                <a:sym typeface="Symbol" pitchFamily="18" charset="2"/>
              </a:rPr>
              <a:t>n</a:t>
            </a:r>
            <a:r>
              <a:rPr lang="en-US" altLang="zh-TW" sz="2400" dirty="0" smtClean="0">
                <a:sym typeface="Symbol" pitchFamily="18" charset="2"/>
              </a:rPr>
              <a:t>) for all </a:t>
            </a:r>
            <a:r>
              <a:rPr lang="en-US" altLang="zh-TW" sz="2400" i="1" dirty="0" smtClean="0">
                <a:sym typeface="Symbol" pitchFamily="18" charset="2"/>
              </a:rPr>
              <a:t>n</a:t>
            </a:r>
            <a:r>
              <a:rPr lang="en-US" altLang="zh-TW" sz="2400" dirty="0" smtClean="0">
                <a:sym typeface="Symbol" pitchFamily="18" charset="2"/>
              </a:rPr>
              <a:t>, </a:t>
            </a:r>
            <a:r>
              <a:rPr lang="en-US" altLang="zh-TW" sz="2400" i="1" dirty="0" smtClean="0">
                <a:sym typeface="Symbol" pitchFamily="18" charset="2"/>
              </a:rPr>
              <a:t>n</a:t>
            </a:r>
            <a:r>
              <a:rPr lang="en-US" altLang="zh-TW" sz="2400" dirty="0" smtClean="0">
                <a:sym typeface="Symbol" pitchFamily="18" charset="2"/>
              </a:rPr>
              <a:t>  </a:t>
            </a:r>
            <a:r>
              <a:rPr lang="en-US" altLang="zh-TW" sz="2400" i="1" dirty="0" smtClean="0">
                <a:sym typeface="Symbol" pitchFamily="18" charset="2"/>
              </a:rPr>
              <a:t>n</a:t>
            </a:r>
            <a:r>
              <a:rPr lang="en-US" altLang="zh-TW" sz="2400" baseline="-25000" dirty="0" smtClean="0">
                <a:sym typeface="Symbol" pitchFamily="18" charset="2"/>
              </a:rPr>
              <a:t>1</a:t>
            </a:r>
            <a:r>
              <a:rPr lang="en-US" altLang="zh-TW" sz="2400" dirty="0" smtClean="0">
                <a:sym typeface="Symbol" pitchFamily="18" charset="2"/>
              </a:rPr>
              <a:t>.</a:t>
            </a:r>
          </a:p>
          <a:p>
            <a:pPr marL="0" indent="0">
              <a:defRPr/>
            </a:pPr>
            <a:r>
              <a:rPr lang="en-US" altLang="zh-TW" sz="2400" dirty="0" smtClean="0">
                <a:sym typeface="Symbol" pitchFamily="18" charset="2"/>
              </a:rPr>
              <a:t>Since </a:t>
            </a:r>
            <a:r>
              <a:rPr lang="en-US" altLang="zh-TW" sz="2400" i="1" spc="200" dirty="0" smtClean="0"/>
              <a:t>f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) </a:t>
            </a:r>
            <a:r>
              <a:rPr lang="en-US" altLang="zh-TW" sz="2400" dirty="0" smtClean="0">
                <a:latin typeface="Symbol" pitchFamily="18" charset="2"/>
              </a:rPr>
              <a:t>=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latin typeface="Symbol" pitchFamily="18" charset="2"/>
              </a:rPr>
              <a:t>W</a:t>
            </a:r>
            <a:r>
              <a:rPr lang="en-US" altLang="zh-TW" sz="2400" dirty="0" smtClean="0"/>
              <a:t>(</a:t>
            </a:r>
            <a:r>
              <a:rPr lang="en-US" altLang="zh-TW" sz="2400" i="1" spc="100" dirty="0" smtClean="0"/>
              <a:t>g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)), there exist positive constants </a:t>
            </a:r>
            <a:r>
              <a:rPr lang="en-US" altLang="zh-TW" sz="2400" i="1" dirty="0" smtClean="0"/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 and </a:t>
            </a:r>
            <a:r>
              <a:rPr lang="en-US" altLang="zh-TW" sz="2400" i="1" dirty="0" smtClean="0"/>
              <a:t>n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 such that </a:t>
            </a:r>
            <a:r>
              <a:rPr lang="en-US" altLang="zh-TW" sz="2400" i="1" spc="200" dirty="0" smtClean="0"/>
              <a:t>f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) </a:t>
            </a:r>
            <a:r>
              <a:rPr lang="en-US" altLang="zh-TW" sz="2400" dirty="0" smtClean="0">
                <a:sym typeface="Symbol" pitchFamily="18" charset="2"/>
              </a:rPr>
              <a:t> </a:t>
            </a:r>
            <a:r>
              <a:rPr lang="en-US" altLang="zh-TW" sz="2400" i="1" dirty="0" smtClean="0">
                <a:sym typeface="Symbol" pitchFamily="18" charset="2"/>
              </a:rPr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i="1" spc="100" dirty="0" smtClean="0">
                <a:sym typeface="Symbol" pitchFamily="18" charset="2"/>
              </a:rPr>
              <a:t>g</a:t>
            </a:r>
            <a:r>
              <a:rPr lang="en-US" altLang="zh-TW" sz="2400" dirty="0" smtClean="0">
                <a:sym typeface="Symbol" pitchFamily="18" charset="2"/>
              </a:rPr>
              <a:t>(</a:t>
            </a:r>
            <a:r>
              <a:rPr lang="en-US" altLang="zh-TW" sz="2400" i="1" dirty="0" smtClean="0">
                <a:sym typeface="Symbol" pitchFamily="18" charset="2"/>
              </a:rPr>
              <a:t>n</a:t>
            </a:r>
            <a:r>
              <a:rPr lang="en-US" altLang="zh-TW" sz="2400" dirty="0" smtClean="0">
                <a:sym typeface="Symbol" pitchFamily="18" charset="2"/>
              </a:rPr>
              <a:t>) for all </a:t>
            </a:r>
            <a:r>
              <a:rPr lang="en-US" altLang="zh-TW" sz="2400" i="1" dirty="0" smtClean="0">
                <a:sym typeface="Symbol" pitchFamily="18" charset="2"/>
              </a:rPr>
              <a:t>n</a:t>
            </a:r>
            <a:r>
              <a:rPr lang="en-US" altLang="zh-TW" sz="2400" dirty="0" smtClean="0">
                <a:sym typeface="Symbol" pitchFamily="18" charset="2"/>
              </a:rPr>
              <a:t>, </a:t>
            </a:r>
            <a:r>
              <a:rPr lang="en-US" altLang="zh-TW" sz="2400" i="1" dirty="0" smtClean="0">
                <a:sym typeface="Symbol" pitchFamily="18" charset="2"/>
              </a:rPr>
              <a:t>n</a:t>
            </a:r>
            <a:r>
              <a:rPr lang="en-US" altLang="zh-TW" sz="2400" dirty="0" smtClean="0">
                <a:sym typeface="Symbol" pitchFamily="18" charset="2"/>
              </a:rPr>
              <a:t>  </a:t>
            </a:r>
            <a:r>
              <a:rPr lang="en-US" altLang="zh-TW" sz="2400" i="1" dirty="0" smtClean="0">
                <a:sym typeface="Symbol" pitchFamily="18" charset="2"/>
              </a:rPr>
              <a:t>n</a:t>
            </a:r>
            <a:r>
              <a:rPr lang="en-US" altLang="zh-TW" sz="2400" baseline="-25000" dirty="0" smtClean="0">
                <a:sym typeface="Symbol" pitchFamily="18" charset="2"/>
              </a:rPr>
              <a:t>2</a:t>
            </a:r>
            <a:r>
              <a:rPr lang="en-US" altLang="zh-TW" sz="2400" dirty="0" smtClean="0">
                <a:sym typeface="Symbol" pitchFamily="18" charset="2"/>
              </a:rPr>
              <a:t>.</a:t>
            </a:r>
          </a:p>
          <a:p>
            <a:pPr marL="0" indent="0">
              <a:defRPr/>
            </a:pPr>
            <a:r>
              <a:rPr lang="en-US" altLang="zh-TW" sz="2400" dirty="0" smtClean="0">
                <a:solidFill>
                  <a:srgbClr val="CC3300"/>
                </a:solidFill>
                <a:sym typeface="Symbol" pitchFamily="18" charset="2"/>
              </a:rPr>
              <a:t>Let </a:t>
            </a:r>
            <a:r>
              <a:rPr lang="en-US" altLang="zh-TW" sz="2400" i="1" dirty="0" smtClean="0">
                <a:solidFill>
                  <a:srgbClr val="CC3300"/>
                </a:solidFill>
                <a:sym typeface="Symbol" pitchFamily="18" charset="2"/>
              </a:rPr>
              <a:t>n</a:t>
            </a:r>
            <a:r>
              <a:rPr lang="en-US" altLang="zh-TW" sz="2400" baseline="-25000" dirty="0" smtClean="0">
                <a:solidFill>
                  <a:srgbClr val="CC3300"/>
                </a:solidFill>
                <a:sym typeface="Symbol" pitchFamily="18" charset="2"/>
              </a:rPr>
              <a:t>0</a:t>
            </a:r>
            <a:r>
              <a:rPr lang="en-US" altLang="zh-TW" sz="2400" dirty="0" smtClean="0">
                <a:solidFill>
                  <a:srgbClr val="CC3300"/>
                </a:solidFill>
                <a:sym typeface="Symbol" pitchFamily="18" charset="2"/>
              </a:rPr>
              <a:t> </a:t>
            </a:r>
            <a:r>
              <a:rPr lang="en-US" altLang="zh-TW" sz="2400" dirty="0" smtClean="0">
                <a:solidFill>
                  <a:srgbClr val="CC3300"/>
                </a:solidFill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sz="2400" dirty="0" smtClean="0">
                <a:solidFill>
                  <a:srgbClr val="CC3300"/>
                </a:solidFill>
                <a:sym typeface="Symbol" pitchFamily="18" charset="2"/>
              </a:rPr>
              <a:t> max{</a:t>
            </a:r>
            <a:r>
              <a:rPr lang="en-US" altLang="zh-TW" sz="2400" i="1" dirty="0" smtClean="0">
                <a:solidFill>
                  <a:srgbClr val="CC3300"/>
                </a:solidFill>
                <a:sym typeface="Symbol" pitchFamily="18" charset="2"/>
              </a:rPr>
              <a:t>n</a:t>
            </a:r>
            <a:r>
              <a:rPr lang="en-US" altLang="zh-TW" sz="2400" baseline="-25000" dirty="0" smtClean="0">
                <a:solidFill>
                  <a:srgbClr val="CC3300"/>
                </a:solidFill>
                <a:sym typeface="Symbol" pitchFamily="18" charset="2"/>
              </a:rPr>
              <a:t>1</a:t>
            </a:r>
            <a:r>
              <a:rPr lang="en-US" altLang="zh-TW" sz="2400" dirty="0" smtClean="0">
                <a:solidFill>
                  <a:srgbClr val="CC3300"/>
                </a:solidFill>
                <a:sym typeface="Symbol" pitchFamily="18" charset="2"/>
              </a:rPr>
              <a:t>, </a:t>
            </a:r>
            <a:r>
              <a:rPr lang="en-US" altLang="zh-TW" sz="2400" i="1" dirty="0" smtClean="0">
                <a:solidFill>
                  <a:srgbClr val="CC3300"/>
                </a:solidFill>
                <a:sym typeface="Symbol" pitchFamily="18" charset="2"/>
              </a:rPr>
              <a:t>n</a:t>
            </a:r>
            <a:r>
              <a:rPr lang="en-US" altLang="zh-TW" sz="2400" baseline="-25000" dirty="0" smtClean="0">
                <a:solidFill>
                  <a:srgbClr val="CC3300"/>
                </a:solidFill>
                <a:sym typeface="Symbol" pitchFamily="18" charset="2"/>
              </a:rPr>
              <a:t>2</a:t>
            </a:r>
            <a:r>
              <a:rPr lang="en-US" altLang="zh-TW" sz="2400" dirty="0" smtClean="0">
                <a:solidFill>
                  <a:srgbClr val="CC3300"/>
                </a:solidFill>
                <a:sym typeface="Symbol" pitchFamily="18" charset="2"/>
              </a:rPr>
              <a:t>}.</a:t>
            </a:r>
          </a:p>
          <a:p>
            <a:pPr marL="0" indent="0">
              <a:defRPr/>
            </a:pPr>
            <a:r>
              <a:rPr lang="en-US" altLang="zh-TW" sz="2400" dirty="0" smtClean="0">
                <a:sym typeface="Symbol" pitchFamily="18" charset="2"/>
              </a:rPr>
              <a:t>Then </a:t>
            </a:r>
            <a:r>
              <a:rPr lang="en-US" altLang="zh-TW" sz="2400" i="1" spc="200" dirty="0" smtClean="0"/>
              <a:t>f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) </a:t>
            </a:r>
            <a:r>
              <a:rPr lang="en-US" altLang="zh-TW" sz="2400" dirty="0" smtClean="0">
                <a:sym typeface="Symbol" pitchFamily="18" charset="2"/>
              </a:rPr>
              <a:t> </a:t>
            </a:r>
            <a:r>
              <a:rPr lang="en-US" altLang="zh-TW" sz="2400" i="1" dirty="0" smtClean="0">
                <a:sym typeface="Symbol" pitchFamily="18" charset="2"/>
              </a:rPr>
              <a:t>c</a:t>
            </a:r>
            <a:r>
              <a:rPr lang="en-US" altLang="zh-TW" sz="2400" baseline="-25000" dirty="0" smtClean="0"/>
              <a:t>1</a:t>
            </a:r>
            <a:r>
              <a:rPr lang="en-US" altLang="zh-TW" sz="2400" i="1" spc="100" dirty="0" smtClean="0">
                <a:sym typeface="Symbol" pitchFamily="18" charset="2"/>
              </a:rPr>
              <a:t>g</a:t>
            </a:r>
            <a:r>
              <a:rPr lang="en-US" altLang="zh-TW" sz="2400" dirty="0" smtClean="0">
                <a:sym typeface="Symbol" pitchFamily="18" charset="2"/>
              </a:rPr>
              <a:t>(</a:t>
            </a:r>
            <a:r>
              <a:rPr lang="en-US" altLang="zh-TW" sz="2400" i="1" dirty="0" smtClean="0">
                <a:sym typeface="Symbol" pitchFamily="18" charset="2"/>
              </a:rPr>
              <a:t>n</a:t>
            </a:r>
            <a:r>
              <a:rPr lang="en-US" altLang="zh-TW" sz="2400" dirty="0" smtClean="0">
                <a:sym typeface="Symbol" pitchFamily="18" charset="2"/>
              </a:rPr>
              <a:t>) and </a:t>
            </a:r>
            <a:r>
              <a:rPr lang="en-US" altLang="zh-TW" sz="2400" i="1" spc="200" dirty="0" smtClean="0"/>
              <a:t>f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) </a:t>
            </a:r>
            <a:r>
              <a:rPr lang="en-US" altLang="zh-TW" sz="2400" dirty="0" smtClean="0">
                <a:sym typeface="Symbol" pitchFamily="18" charset="2"/>
              </a:rPr>
              <a:t> </a:t>
            </a:r>
            <a:r>
              <a:rPr lang="en-US" altLang="zh-TW" sz="2400" i="1" dirty="0" smtClean="0">
                <a:sym typeface="Symbol" pitchFamily="18" charset="2"/>
              </a:rPr>
              <a:t>c</a:t>
            </a:r>
            <a:r>
              <a:rPr lang="en-US" altLang="zh-TW" sz="2400" baseline="-25000" dirty="0" smtClean="0"/>
              <a:t>2</a:t>
            </a:r>
            <a:r>
              <a:rPr lang="en-US" altLang="zh-TW" sz="2400" i="1" spc="100" dirty="0" smtClean="0">
                <a:sym typeface="Symbol" pitchFamily="18" charset="2"/>
              </a:rPr>
              <a:t>g</a:t>
            </a:r>
            <a:r>
              <a:rPr lang="en-US" altLang="zh-TW" sz="2400" dirty="0" smtClean="0">
                <a:sym typeface="Symbol" pitchFamily="18" charset="2"/>
              </a:rPr>
              <a:t>(</a:t>
            </a:r>
            <a:r>
              <a:rPr lang="en-US" altLang="zh-TW" sz="2400" i="1" dirty="0" smtClean="0">
                <a:sym typeface="Symbol" pitchFamily="18" charset="2"/>
              </a:rPr>
              <a:t>n</a:t>
            </a:r>
            <a:r>
              <a:rPr lang="en-US" altLang="zh-TW" sz="2400" dirty="0" smtClean="0">
                <a:sym typeface="Symbol" pitchFamily="18" charset="2"/>
              </a:rPr>
              <a:t>) for all </a:t>
            </a:r>
            <a:r>
              <a:rPr lang="en-US" altLang="zh-TW" sz="2400" i="1" dirty="0" smtClean="0">
                <a:sym typeface="Symbol" pitchFamily="18" charset="2"/>
              </a:rPr>
              <a:t>n</a:t>
            </a:r>
            <a:r>
              <a:rPr lang="en-US" altLang="zh-TW" sz="2400" dirty="0" smtClean="0">
                <a:sym typeface="Symbol" pitchFamily="18" charset="2"/>
              </a:rPr>
              <a:t>, </a:t>
            </a:r>
            <a:r>
              <a:rPr lang="en-US" altLang="zh-TW" sz="2400" i="1" dirty="0" smtClean="0">
                <a:sym typeface="Symbol" pitchFamily="18" charset="2"/>
              </a:rPr>
              <a:t>n</a:t>
            </a:r>
            <a:r>
              <a:rPr lang="en-US" altLang="zh-TW" sz="2400" dirty="0" smtClean="0">
                <a:sym typeface="Symbol" pitchFamily="18" charset="2"/>
              </a:rPr>
              <a:t>  </a:t>
            </a:r>
            <a:r>
              <a:rPr lang="en-US" altLang="zh-TW" sz="2400" i="1" dirty="0" smtClean="0">
                <a:sym typeface="Symbol" pitchFamily="18" charset="2"/>
              </a:rPr>
              <a:t>n</a:t>
            </a:r>
            <a:r>
              <a:rPr lang="en-US" altLang="zh-TW" sz="2400" baseline="-25000" dirty="0" smtClean="0">
                <a:sym typeface="Symbol" pitchFamily="18" charset="2"/>
              </a:rPr>
              <a:t>0</a:t>
            </a:r>
            <a:r>
              <a:rPr lang="en-US" altLang="zh-TW" sz="2400" dirty="0" smtClean="0">
                <a:sym typeface="Symbol" pitchFamily="18" charset="2"/>
              </a:rPr>
              <a:t>.</a:t>
            </a:r>
          </a:p>
          <a:p>
            <a:pPr marL="0" indent="0">
              <a:defRPr/>
            </a:pPr>
            <a:r>
              <a:rPr lang="en-US" altLang="zh-TW" sz="2400" dirty="0" smtClean="0">
                <a:sym typeface="Symbol" pitchFamily="18" charset="2"/>
              </a:rPr>
              <a:t>Therefore </a:t>
            </a:r>
            <a:r>
              <a:rPr lang="en-US" altLang="zh-TW" sz="2400" i="1" spc="200" dirty="0" smtClean="0"/>
              <a:t>f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) </a:t>
            </a:r>
            <a:r>
              <a:rPr lang="en-US" altLang="zh-TW" sz="2400" dirty="0" smtClean="0">
                <a:latin typeface="Symbol" pitchFamily="18" charset="2"/>
              </a:rPr>
              <a:t>=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latin typeface="Symbol" pitchFamily="18" charset="2"/>
              </a:rPr>
              <a:t>Q</a:t>
            </a:r>
            <a:r>
              <a:rPr lang="en-US" altLang="zh-TW" sz="2400" dirty="0" smtClean="0"/>
              <a:t>(</a:t>
            </a:r>
            <a:r>
              <a:rPr lang="en-US" altLang="zh-TW" sz="2400" i="1" spc="100" dirty="0" smtClean="0"/>
              <a:t>g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)).</a:t>
            </a:r>
          </a:p>
          <a:p>
            <a:pPr marL="2149475" indent="-2149475">
              <a:buFont typeface="Arial" pitchFamily="34" charset="0"/>
              <a:buNone/>
              <a:defRPr/>
            </a:pPr>
            <a:endParaRPr lang="en-US" altLang="zh-TW" sz="2800" b="1" dirty="0" smtClean="0">
              <a:sym typeface="Symbol" pitchFamily="18" charset="2"/>
            </a:endParaRPr>
          </a:p>
          <a:p>
            <a:pPr>
              <a:buFont typeface="Arial" pitchFamily="34" charset="0"/>
              <a:buNone/>
              <a:defRPr/>
            </a:pPr>
            <a:endParaRPr lang="zh-TW" altLang="en-US" sz="28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Asymptotic Notation (</a:t>
            </a:r>
            <a:r>
              <a:rPr lang="en-US" altLang="zh-TW" smtClean="0">
                <a:latin typeface="Symbol" pitchFamily="18" charset="2"/>
              </a:rPr>
              <a:t>Q</a:t>
            </a:r>
            <a:r>
              <a:rPr lang="en-US" altLang="zh-TW" smtClean="0"/>
              <a:t>)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49475" indent="-2149475">
              <a:buFont typeface="Arial" charset="0"/>
              <a:buNone/>
              <a:defRPr/>
            </a:pPr>
            <a:r>
              <a:rPr lang="en-US" altLang="zh-TW" b="1" dirty="0" smtClean="0">
                <a:sym typeface="Symbol" pitchFamily="18" charset="2"/>
              </a:rPr>
              <a:t>Theorem 1.4</a:t>
            </a:r>
            <a:r>
              <a:rPr lang="en-US" altLang="zh-TW" dirty="0" smtClean="0">
                <a:sym typeface="Symbol" pitchFamily="18" charset="2"/>
              </a:rPr>
              <a:t>:	If </a:t>
            </a:r>
            <a:r>
              <a:rPr lang="en-US" altLang="zh-TW" i="1" spc="200" dirty="0" smtClean="0"/>
              <a:t>f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err="1" smtClean="0">
                <a:sym typeface="Symbol" pitchFamily="18" charset="2"/>
              </a:rPr>
              <a:t>a</a:t>
            </a:r>
            <a:r>
              <a:rPr lang="en-US" altLang="zh-TW" i="1" baseline="-25000" dirty="0" err="1" smtClean="0">
                <a:sym typeface="Symbol" pitchFamily="18" charset="2"/>
              </a:rPr>
              <a:t>m</a:t>
            </a:r>
            <a:r>
              <a:rPr lang="en-US" altLang="zh-TW" i="1" dirty="0" err="1" smtClean="0">
                <a:sym typeface="Symbol" pitchFamily="18" charset="2"/>
              </a:rPr>
              <a:t>n</a:t>
            </a:r>
            <a:r>
              <a:rPr lang="en-US" altLang="zh-TW" i="1" baseline="30000" dirty="0" err="1" smtClean="0">
                <a:sym typeface="Symbol" pitchFamily="18" charset="2"/>
              </a:rPr>
              <a:t>m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</a:t>
            </a:r>
            <a:r>
              <a:rPr lang="en-US" altLang="zh-TW" sz="8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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1</a:t>
            </a:r>
            <a:r>
              <a:rPr lang="en-US" altLang="zh-TW" i="1" dirty="0" smtClean="0">
                <a:sym typeface="Symbol" pitchFamily="18" charset="2"/>
              </a:rPr>
              <a:t>n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baseline="-25000" dirty="0" smtClean="0">
                <a:sym typeface="Symbol" pitchFamily="18" charset="2"/>
              </a:rPr>
              <a:t>0</a:t>
            </a:r>
            <a:r>
              <a:rPr lang="en-US" altLang="zh-TW" dirty="0" smtClean="0">
                <a:sym typeface="Symbol" pitchFamily="18" charset="2"/>
              </a:rPr>
              <a:t> and </a:t>
            </a:r>
            <a:r>
              <a:rPr lang="en-US" altLang="zh-TW" i="1" dirty="0" smtClean="0">
                <a:sym typeface="Symbol" pitchFamily="18" charset="2"/>
              </a:rPr>
              <a:t>a</a:t>
            </a:r>
            <a:r>
              <a:rPr lang="en-US" altLang="zh-TW" i="1" baseline="-25000" dirty="0" smtClean="0">
                <a:sym typeface="Symbol" pitchFamily="18" charset="2"/>
              </a:rPr>
              <a:t>m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&gt;</a:t>
            </a:r>
            <a:r>
              <a:rPr lang="en-US" altLang="zh-TW" dirty="0" smtClean="0">
                <a:sym typeface="Symbol" pitchFamily="18" charset="2"/>
              </a:rPr>
              <a:t> 0, then</a:t>
            </a:r>
            <a:r>
              <a:rPr lang="en-US" altLang="zh-TW" sz="2000" dirty="0" smtClean="0">
                <a:sym typeface="Symbol" pitchFamily="18" charset="2"/>
              </a:rPr>
              <a:t>  </a:t>
            </a:r>
            <a:r>
              <a:rPr lang="en-US" altLang="zh-TW" i="1" spc="200" dirty="0" smtClean="0"/>
              <a:t>f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i="1" baseline="30000" dirty="0" smtClean="0">
                <a:sym typeface="Symbol" pitchFamily="18" charset="2"/>
              </a:rPr>
              <a:t>m</a:t>
            </a:r>
            <a:r>
              <a:rPr lang="en-US" altLang="zh-TW" dirty="0" smtClean="0">
                <a:sym typeface="Symbol" pitchFamily="18" charset="2"/>
              </a:rPr>
              <a:t>).</a:t>
            </a:r>
          </a:p>
          <a:p>
            <a:pPr marL="2149475" indent="-2149475">
              <a:buFont typeface="Arial" charset="0"/>
              <a:buNone/>
              <a:defRPr/>
            </a:pPr>
            <a:r>
              <a:rPr lang="en-US" altLang="zh-TW" b="1" dirty="0" smtClean="0">
                <a:sym typeface="Symbol" pitchFamily="18" charset="2"/>
              </a:rPr>
              <a:t>Proof:</a:t>
            </a:r>
            <a:r>
              <a:rPr lang="en-US" altLang="zh-TW" dirty="0" smtClean="0">
                <a:sym typeface="Symbol" pitchFamily="18" charset="2"/>
              </a:rPr>
              <a:t> </a:t>
            </a:r>
            <a:endParaRPr lang="en-US" altLang="zh-TW" dirty="0" smtClean="0"/>
          </a:p>
          <a:p>
            <a:pPr marL="2149475" indent="-2149475">
              <a:buFont typeface="Arial" charset="0"/>
              <a:buNone/>
              <a:defRPr/>
            </a:pPr>
            <a:r>
              <a:rPr lang="en-US" altLang="zh-TW" dirty="0" smtClean="0">
                <a:sym typeface="Symbol" pitchFamily="18" charset="2"/>
              </a:rPr>
              <a:t>By Theorem 1.2, </a:t>
            </a:r>
            <a:r>
              <a:rPr lang="en-US" altLang="zh-TW" i="1" spc="200" dirty="0" smtClean="0"/>
              <a:t>f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O(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i="1" baseline="30000" dirty="0" smtClean="0">
                <a:sym typeface="Symbol" pitchFamily="18" charset="2"/>
              </a:rPr>
              <a:t>m</a:t>
            </a:r>
            <a:r>
              <a:rPr lang="en-US" altLang="zh-TW" dirty="0" smtClean="0">
                <a:sym typeface="Symbol" pitchFamily="18" charset="2"/>
              </a:rPr>
              <a:t>).</a:t>
            </a:r>
          </a:p>
          <a:p>
            <a:pPr marL="2149475" indent="-2149475">
              <a:buFont typeface="Arial" charset="0"/>
              <a:buNone/>
              <a:defRPr/>
            </a:pPr>
            <a:r>
              <a:rPr lang="en-US" altLang="zh-TW" dirty="0" smtClean="0">
                <a:sym typeface="Symbol" pitchFamily="18" charset="2"/>
              </a:rPr>
              <a:t>By Theorem 1.3, </a:t>
            </a:r>
            <a:r>
              <a:rPr lang="en-US" altLang="zh-TW" i="1" spc="200" dirty="0" smtClean="0"/>
              <a:t>f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W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i="1" baseline="30000" dirty="0" smtClean="0">
                <a:sym typeface="Symbol" pitchFamily="18" charset="2"/>
              </a:rPr>
              <a:t>m</a:t>
            </a:r>
            <a:r>
              <a:rPr lang="en-US" altLang="zh-TW" dirty="0" smtClean="0">
                <a:sym typeface="Symbol" pitchFamily="18" charset="2"/>
              </a:rPr>
              <a:t>).</a:t>
            </a:r>
          </a:p>
          <a:p>
            <a:pPr marL="2149475" indent="-2149475">
              <a:buFont typeface="Arial" charset="0"/>
              <a:buNone/>
              <a:defRPr/>
            </a:pPr>
            <a:r>
              <a:rPr lang="en-US" altLang="zh-TW" dirty="0" smtClean="0">
                <a:sym typeface="Symbol" pitchFamily="18" charset="2"/>
              </a:rPr>
              <a:t>By Theorem A, </a:t>
            </a:r>
            <a:r>
              <a:rPr lang="en-US" altLang="zh-TW" i="1" spc="200" dirty="0" smtClean="0"/>
              <a:t>f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i="1" baseline="30000" dirty="0" smtClean="0">
                <a:sym typeface="Symbol" pitchFamily="18" charset="2"/>
              </a:rPr>
              <a:t>m</a:t>
            </a:r>
            <a:r>
              <a:rPr lang="en-US" altLang="zh-TW" dirty="0" smtClean="0">
                <a:sym typeface="Symbol" pitchFamily="18" charset="2"/>
              </a:rPr>
              <a:t>).</a:t>
            </a:r>
            <a:endParaRPr lang="en-US" altLang="zh-TW" dirty="0" smtClean="0"/>
          </a:p>
          <a:p>
            <a:pPr marL="2149475" indent="-2149475">
              <a:buFont typeface="Arial" charset="0"/>
              <a:buNone/>
              <a:defRPr/>
            </a:pPr>
            <a:endParaRPr lang="zh-TW" alt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250825" y="260350"/>
            <a:ext cx="8640000" cy="6048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altLang="zh-TW" sz="2200" b="1" u="sng" dirty="0" smtClean="0"/>
              <a:t>Program 1.11: </a:t>
            </a:r>
            <a:r>
              <a:rPr lang="en-US" altLang="zh-TW" sz="2200" u="sng" dirty="0" smtClean="0"/>
              <a:t>Iterative function for summing a list of numbers (p.24)</a:t>
            </a:r>
            <a:r>
              <a:rPr lang="en-US" altLang="zh-TW" sz="2400" u="sng" dirty="0" smtClean="0"/>
              <a:t/>
            </a:r>
            <a:br>
              <a:rPr lang="en-US" altLang="zh-TW" sz="2400" u="sng" dirty="0" smtClean="0"/>
            </a:br>
            <a:endParaRPr lang="en-US" altLang="zh-TW" sz="2400" u="sng" dirty="0" smtClean="0"/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float sum(float list[], </a:t>
            </a:r>
            <a:r>
              <a:rPr lang="en-US" altLang="zh-TW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 n)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altLang="zh-TW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   float </a:t>
            </a:r>
            <a:r>
              <a:rPr lang="en-US" altLang="zh-TW" b="1" dirty="0" err="1" smtClean="0">
                <a:latin typeface="Courier New" pitchFamily="49" charset="0"/>
                <a:cs typeface="Courier New" pitchFamily="49" charset="0"/>
              </a:rPr>
              <a:t>tempsum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 = 0;</a:t>
            </a:r>
            <a:br>
              <a:rPr lang="en-US" altLang="zh-TW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 i;</a:t>
            </a:r>
            <a:br>
              <a:rPr lang="en-US" altLang="zh-TW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   for (i = 0; i &lt; n; i++)</a:t>
            </a:r>
            <a:br>
              <a:rPr lang="en-US" altLang="zh-TW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TW" b="1" dirty="0" err="1" smtClean="0">
                <a:latin typeface="Courier New" pitchFamily="49" charset="0"/>
                <a:cs typeface="Courier New" pitchFamily="49" charset="0"/>
              </a:rPr>
              <a:t>tempsum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 += list[i];</a:t>
            </a:r>
            <a:br>
              <a:rPr lang="en-US" altLang="zh-TW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altLang="zh-TW" b="1" dirty="0" err="1" smtClean="0">
                <a:latin typeface="Courier New" pitchFamily="49" charset="0"/>
                <a:cs typeface="Courier New" pitchFamily="49" charset="0"/>
              </a:rPr>
              <a:t>tempsum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altLang="zh-TW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altLang="zh-TW" b="1" dirty="0">
              <a:latin typeface="Courier New" pitchFamily="49" charset="0"/>
              <a:cs typeface="Courier New" pitchFamily="49" charset="0"/>
            </a:endParaRPr>
          </a:p>
          <a:p>
            <a:pPr marL="0" lvl="0" indent="0" eaLnBrk="1" hangingPunct="1">
              <a:spcBef>
                <a:spcPct val="0"/>
              </a:spcBef>
              <a:buSzPct val="70000"/>
              <a:defRPr/>
            </a:pPr>
            <a:r>
              <a:rPr kumimoji="1" lang="en-US" altLang="zh-TW" sz="2200" b="1" u="sng" kern="0" dirty="0">
                <a:solidFill>
                  <a:srgbClr val="000000"/>
                </a:solidFill>
                <a:latin typeface="Times New Roman"/>
              </a:rPr>
              <a:t>Program 1.12: </a:t>
            </a:r>
            <a:r>
              <a:rPr kumimoji="1" lang="en-US" altLang="zh-TW" sz="2200" u="sng" kern="0" dirty="0">
                <a:latin typeface="Times New Roman"/>
              </a:rPr>
              <a:t>Recursive function</a:t>
            </a:r>
            <a:r>
              <a:rPr kumimoji="1" lang="en-US" altLang="zh-TW" sz="2200" u="sng" kern="0" dirty="0">
                <a:solidFill>
                  <a:srgbClr val="000000"/>
                </a:solidFill>
                <a:latin typeface="Times New Roman"/>
              </a:rPr>
              <a:t> for summing a list of numbers (p.24)</a:t>
            </a:r>
            <a:r>
              <a:rPr kumimoji="1" lang="en-US" altLang="zh-TW" u="sng" kern="0" dirty="0">
                <a:solidFill>
                  <a:srgbClr val="000000"/>
                </a:solidFill>
                <a:latin typeface="Times New Roman"/>
              </a:rPr>
              <a:t/>
            </a:r>
            <a:br>
              <a:rPr kumimoji="1" lang="en-US" altLang="zh-TW" u="sng" kern="0" dirty="0">
                <a:solidFill>
                  <a:srgbClr val="000000"/>
                </a:solidFill>
                <a:latin typeface="Times New Roman"/>
              </a:rPr>
            </a:br>
            <a:endParaRPr kumimoji="1" lang="en-US" altLang="zh-TW" u="sng" kern="0" dirty="0">
              <a:solidFill>
                <a:srgbClr val="000000"/>
              </a:solidFill>
              <a:latin typeface="Times New Roman"/>
            </a:endParaRPr>
          </a:p>
          <a:p>
            <a:pPr marL="0" lvl="0" indent="0" eaLnBrk="1" hangingPunct="1">
              <a:spcBef>
                <a:spcPct val="0"/>
              </a:spcBef>
              <a:buSzPct val="70000"/>
              <a:defRPr/>
            </a:pPr>
            <a:r>
              <a:rPr kumimoji="1" lang="en-US" altLang="zh-TW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kumimoji="1" lang="en-US" altLang="zh-TW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rsum</a:t>
            </a:r>
            <a:r>
              <a:rPr kumimoji="1" lang="en-US" altLang="zh-TW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(float list[], </a:t>
            </a:r>
            <a:r>
              <a:rPr kumimoji="1" lang="en-US" altLang="zh-TW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zh-TW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n)</a:t>
            </a:r>
            <a:br>
              <a:rPr kumimoji="1" lang="en-US" altLang="zh-TW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1" lang="en-US" altLang="zh-TW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kumimoji="1" lang="en-US" altLang="zh-TW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1" lang="en-US" altLang="zh-TW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if (n</a:t>
            </a:r>
            <a:r>
              <a:rPr kumimoji="1" lang="en-US" altLang="zh-TW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lvl="0" indent="0" eaLnBrk="1" hangingPunct="1">
              <a:spcBef>
                <a:spcPct val="0"/>
              </a:spcBef>
              <a:buSzPct val="70000"/>
              <a:defRPr/>
            </a:pPr>
            <a:r>
              <a:rPr kumimoji="1" lang="en-US" altLang="zh-TW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return </a:t>
            </a:r>
            <a:r>
              <a:rPr kumimoji="1" lang="en-US" altLang="zh-TW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rsum</a:t>
            </a:r>
            <a:r>
              <a:rPr kumimoji="1" lang="en-US" altLang="zh-TW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(list,n-1) + list[n-1];</a:t>
            </a:r>
            <a:br>
              <a:rPr kumimoji="1" lang="en-US" altLang="zh-TW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1" lang="en-US" altLang="zh-TW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  <a:br>
              <a:rPr kumimoji="1" lang="en-US" altLang="zh-TW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1" lang="en-US" altLang="zh-TW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592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250825" y="260350"/>
            <a:ext cx="8784000" cy="6048000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altLang="zh-TW" sz="2200" b="1" u="sng" dirty="0" smtClean="0"/>
              <a:t>Program 1.11: </a:t>
            </a:r>
            <a:r>
              <a:rPr lang="en-US" altLang="zh-TW" sz="2200" u="sng" dirty="0" smtClean="0"/>
              <a:t>Iterative function for summing a list of numbers (p.24)</a:t>
            </a:r>
            <a:r>
              <a:rPr lang="en-US" altLang="zh-TW" sz="2400" u="sng" dirty="0" smtClean="0"/>
              <a:t/>
            </a:r>
            <a:br>
              <a:rPr lang="en-US" altLang="zh-TW" sz="2400" u="sng" dirty="0" smtClean="0"/>
            </a:br>
            <a:endParaRPr lang="en-US" altLang="zh-TW" sz="2400" u="sng" dirty="0" smtClean="0"/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float sum(float list[], </a:t>
            </a:r>
            <a:r>
              <a:rPr lang="en-US" altLang="zh-TW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 n)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altLang="zh-TW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   float </a:t>
            </a:r>
            <a:r>
              <a:rPr lang="en-US" altLang="zh-TW" b="1" dirty="0" err="1" smtClean="0">
                <a:latin typeface="Courier New" pitchFamily="49" charset="0"/>
                <a:cs typeface="Courier New" pitchFamily="49" charset="0"/>
              </a:rPr>
              <a:t>tempsum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 = 0;      /* 1 step */</a:t>
            </a:r>
            <a:br>
              <a:rPr lang="en-US" altLang="zh-TW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 i;</a:t>
            </a:r>
            <a:br>
              <a:rPr lang="en-US" altLang="zh-TW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   for (i = 0; i &lt; n; </a:t>
            </a:r>
            <a:r>
              <a:rPr lang="en-US" altLang="zh-TW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++) /* n+1 steps */</a:t>
            </a:r>
            <a:br>
              <a:rPr lang="en-US" altLang="zh-TW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TW" b="1" dirty="0" err="1" smtClean="0">
                <a:latin typeface="Courier New" pitchFamily="49" charset="0"/>
                <a:cs typeface="Courier New" pitchFamily="49" charset="0"/>
              </a:rPr>
              <a:t>tempsum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 += list[</a:t>
            </a:r>
            <a:r>
              <a:rPr lang="en-US" altLang="zh-TW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];  /* n steps */</a:t>
            </a:r>
            <a:br>
              <a:rPr lang="en-US" altLang="zh-TW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altLang="zh-TW" b="1" dirty="0" err="1" smtClean="0">
                <a:latin typeface="Courier New" pitchFamily="49" charset="0"/>
                <a:cs typeface="Courier New" pitchFamily="49" charset="0"/>
              </a:rPr>
              <a:t>tempsum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;         /* 1 step */</a:t>
            </a:r>
            <a:br>
              <a:rPr lang="en-US" altLang="zh-TW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altLang="zh-TW" b="1" dirty="0">
              <a:latin typeface="Courier New" pitchFamily="49" charset="0"/>
              <a:cs typeface="Courier New" pitchFamily="49" charset="0"/>
            </a:endParaRPr>
          </a:p>
          <a:p>
            <a:pPr marL="0" lvl="0" indent="0" eaLnBrk="1" hangingPunct="1">
              <a:spcBef>
                <a:spcPct val="0"/>
              </a:spcBef>
              <a:buSzPct val="70000"/>
              <a:defRPr/>
            </a:pPr>
            <a:r>
              <a:rPr kumimoji="1" lang="en-US" altLang="zh-TW" sz="2200" b="1" u="sng" kern="0" dirty="0">
                <a:solidFill>
                  <a:srgbClr val="000000"/>
                </a:solidFill>
                <a:latin typeface="Times New Roman"/>
              </a:rPr>
              <a:t>Program 1.12: </a:t>
            </a:r>
            <a:r>
              <a:rPr kumimoji="1" lang="en-US" altLang="zh-TW" sz="2200" u="sng" kern="0" dirty="0">
                <a:latin typeface="Times New Roman"/>
              </a:rPr>
              <a:t>Recursive function</a:t>
            </a:r>
            <a:r>
              <a:rPr kumimoji="1" lang="en-US" altLang="zh-TW" sz="2200" u="sng" kern="0" dirty="0">
                <a:solidFill>
                  <a:srgbClr val="000000"/>
                </a:solidFill>
                <a:latin typeface="Times New Roman"/>
              </a:rPr>
              <a:t> for summing a list of numbers (p.24)</a:t>
            </a:r>
            <a:r>
              <a:rPr kumimoji="1" lang="en-US" altLang="zh-TW" u="sng" kern="0" dirty="0">
                <a:solidFill>
                  <a:srgbClr val="000000"/>
                </a:solidFill>
                <a:latin typeface="Times New Roman"/>
              </a:rPr>
              <a:t/>
            </a:r>
            <a:br>
              <a:rPr kumimoji="1" lang="en-US" altLang="zh-TW" u="sng" kern="0" dirty="0">
                <a:solidFill>
                  <a:srgbClr val="000000"/>
                </a:solidFill>
                <a:latin typeface="Times New Roman"/>
              </a:rPr>
            </a:br>
            <a:endParaRPr kumimoji="1" lang="en-US" altLang="zh-TW" u="sng" kern="0" dirty="0">
              <a:solidFill>
                <a:srgbClr val="000000"/>
              </a:solidFill>
              <a:latin typeface="Times New Roman"/>
            </a:endParaRPr>
          </a:p>
          <a:p>
            <a:pPr marL="0" lvl="0" indent="0" eaLnBrk="1" hangingPunct="1">
              <a:spcBef>
                <a:spcPct val="0"/>
              </a:spcBef>
              <a:buSzPct val="70000"/>
              <a:defRPr/>
            </a:pPr>
            <a:r>
              <a:rPr kumimoji="1" lang="en-US" altLang="zh-TW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kumimoji="1" lang="en-US" altLang="zh-TW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rsum</a:t>
            </a:r>
            <a:r>
              <a:rPr kumimoji="1" lang="en-US" altLang="zh-TW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(float list[], </a:t>
            </a:r>
            <a:r>
              <a:rPr kumimoji="1" lang="en-US" altLang="zh-TW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zh-TW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n)</a:t>
            </a:r>
            <a:br>
              <a:rPr kumimoji="1" lang="en-US" altLang="zh-TW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1" lang="en-US" altLang="zh-TW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kumimoji="1" lang="en-US" altLang="zh-TW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1" lang="en-US" altLang="zh-TW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if (n</a:t>
            </a:r>
            <a:r>
              <a:rPr kumimoji="1" lang="en-US" altLang="zh-TW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                               /* n+1 steps */</a:t>
            </a:r>
          </a:p>
          <a:p>
            <a:pPr marL="0" lvl="0" indent="0" eaLnBrk="1" hangingPunct="1">
              <a:spcBef>
                <a:spcPct val="0"/>
              </a:spcBef>
              <a:buSzPct val="70000"/>
              <a:defRPr/>
            </a:pPr>
            <a:r>
              <a:rPr kumimoji="1" lang="en-US" altLang="zh-TW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return </a:t>
            </a:r>
            <a:r>
              <a:rPr kumimoji="1" lang="en-US" altLang="zh-TW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rsum</a:t>
            </a:r>
            <a:r>
              <a:rPr kumimoji="1" lang="en-US" altLang="zh-TW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(list,n-1) + list[n-1</a:t>
            </a:r>
            <a:r>
              <a:rPr kumimoji="1" lang="en-US" altLang="zh-TW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 /* n steps */</a:t>
            </a:r>
            <a:r>
              <a:rPr kumimoji="1" lang="en-US" altLang="zh-TW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kumimoji="1" lang="en-US" altLang="zh-TW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1" lang="en-US" altLang="zh-TW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return 0</a:t>
            </a:r>
            <a:r>
              <a:rPr kumimoji="1" lang="en-US" altLang="zh-TW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                            /* 1 step */</a:t>
            </a:r>
            <a:r>
              <a:rPr kumimoji="1" lang="en-US" altLang="zh-TW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kumimoji="1" lang="en-US" altLang="zh-TW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1" lang="en-US" altLang="zh-TW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7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標題 3"/>
          <p:cNvSpPr>
            <a:spLocks noGrp="1"/>
          </p:cNvSpPr>
          <p:nvPr>
            <p:ph type="ctrTitle"/>
          </p:nvPr>
        </p:nvSpPr>
        <p:spPr>
          <a:xfrm>
            <a:off x="684213" y="2133600"/>
            <a:ext cx="7775575" cy="1439863"/>
          </a:xfrm>
        </p:spPr>
        <p:txBody>
          <a:bodyPr/>
          <a:lstStyle/>
          <a:p>
            <a:r>
              <a:rPr lang="en-US" altLang="zh-TW" smtClean="0"/>
              <a:t>Asymptotic Notation</a:t>
            </a:r>
            <a:endParaRPr lang="zh-TW" altLang="en-US" smtClean="0"/>
          </a:p>
        </p:txBody>
      </p:sp>
      <p:sp>
        <p:nvSpPr>
          <p:cNvPr id="110595" name="副標題 4"/>
          <p:cNvSpPr>
            <a:spLocks noGrp="1"/>
          </p:cNvSpPr>
          <p:nvPr>
            <p:ph type="subTitle" idx="1"/>
          </p:nvPr>
        </p:nvSpPr>
        <p:spPr>
          <a:xfrm>
            <a:off x="1403350" y="3860800"/>
            <a:ext cx="6335713" cy="1728788"/>
          </a:xfrm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Motivation</a:t>
            </a:r>
            <a:endParaRPr lang="zh-TW" altLang="en-US" dirty="0" smtClean="0">
              <a:solidFill>
                <a:srgbClr val="0000CC"/>
              </a:solidFill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80000"/>
              </a:spcBef>
              <a:buFontTx/>
              <a:buChar char="•"/>
            </a:pPr>
            <a:r>
              <a:rPr lang="en-US" altLang="zh-TW" dirty="0" smtClean="0"/>
              <a:t>Suppose that</a:t>
            </a:r>
          </a:p>
          <a:p>
            <a:pPr>
              <a:buFontTx/>
              <a:buNone/>
            </a:pPr>
            <a:r>
              <a:rPr lang="en-US" altLang="zh-TW" dirty="0" smtClean="0"/>
              <a:t>	the time complexity of Algorithm 1 is </a:t>
            </a:r>
            <a:r>
              <a:rPr lang="en-US" altLang="zh-TW" i="1" dirty="0" smtClean="0"/>
              <a:t>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, and</a:t>
            </a:r>
          </a:p>
          <a:p>
            <a:pPr>
              <a:buFontTx/>
              <a:buNone/>
            </a:pPr>
            <a:r>
              <a:rPr lang="en-US" altLang="zh-TW" dirty="0" smtClean="0"/>
              <a:t>	the time complexity of Algorithm 2 is </a:t>
            </a:r>
            <a:r>
              <a:rPr lang="en-US" altLang="zh-TW" dirty="0" err="1" smtClean="0"/>
              <a:t>10000</a:t>
            </a:r>
            <a:r>
              <a:rPr lang="en-US" altLang="zh-TW" i="1" dirty="0" err="1" smtClean="0"/>
              <a:t>n</a:t>
            </a:r>
            <a:r>
              <a:rPr lang="en-US" altLang="zh-TW" dirty="0" smtClean="0"/>
              <a:t>.</a:t>
            </a:r>
          </a:p>
          <a:p>
            <a:pPr>
              <a:spcBef>
                <a:spcPct val="80000"/>
              </a:spcBef>
              <a:buFontTx/>
              <a:buChar char="•"/>
            </a:pPr>
            <a:r>
              <a:rPr lang="en-US" altLang="zh-TW" dirty="0" smtClean="0">
                <a:solidFill>
                  <a:srgbClr val="C00000"/>
                </a:solidFill>
              </a:rPr>
              <a:t>Is Algorithm 1 faster than Algorithm 2?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5818</TotalTime>
  <Words>5343</Words>
  <Application>Microsoft Office PowerPoint</Application>
  <PresentationFormat>如螢幕大小 (4:3)</PresentationFormat>
  <Paragraphs>590</Paragraphs>
  <Slides>52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52</vt:i4>
      </vt:variant>
    </vt:vector>
  </HeadingPairs>
  <TitlesOfParts>
    <vt:vector size="63" baseType="lpstr">
      <vt:lpstr>新細明體</vt:lpstr>
      <vt:lpstr>標楷體</vt:lpstr>
      <vt:lpstr>Arial</vt:lpstr>
      <vt:lpstr>Courier New</vt:lpstr>
      <vt:lpstr>MT Extra</vt:lpstr>
      <vt:lpstr>Symbol</vt:lpstr>
      <vt:lpstr>Tahoma</vt:lpstr>
      <vt:lpstr>Times New Roman</vt:lpstr>
      <vt:lpstr>Wingdings</vt:lpstr>
      <vt:lpstr>Office 佈景主題</vt:lpstr>
      <vt:lpstr>Blends</vt:lpstr>
      <vt:lpstr>Chapter 1</vt:lpstr>
      <vt:lpstr>1.5 Time Complexity</vt:lpstr>
      <vt:lpstr>Time Complexity</vt:lpstr>
      <vt:lpstr>Time Complexity</vt:lpstr>
      <vt:lpstr>Time Complexity</vt:lpstr>
      <vt:lpstr>PowerPoint 簡報</vt:lpstr>
      <vt:lpstr>PowerPoint 簡報</vt:lpstr>
      <vt:lpstr>Asymptotic Notation</vt:lpstr>
      <vt:lpstr>Motivation</vt:lpstr>
      <vt:lpstr>PowerPoint 簡報</vt:lpstr>
      <vt:lpstr>PowerPoint 簡報</vt:lpstr>
      <vt:lpstr>PowerPoint 簡報</vt:lpstr>
      <vt:lpstr>PowerPoint 簡報</vt:lpstr>
      <vt:lpstr>PowerPoint 簡報</vt:lpstr>
      <vt:lpstr>Motivation</vt:lpstr>
      <vt:lpstr>Asymptotic Upper Bound</vt:lpstr>
      <vt:lpstr>PowerPoint 簡報</vt:lpstr>
      <vt:lpstr>Asymptotic Notation (O)</vt:lpstr>
      <vt:lpstr>Asymptotic Notation (O)</vt:lpstr>
      <vt:lpstr>Asymptotic Notation (O)</vt:lpstr>
      <vt:lpstr>Asymptotic Notation (O)</vt:lpstr>
      <vt:lpstr>Asymptotic Notation (O)</vt:lpstr>
      <vt:lpstr>Asymptotic Notation (O)</vt:lpstr>
      <vt:lpstr>Asymptotic Notation (O)</vt:lpstr>
      <vt:lpstr>Asymptotic Notation (O)</vt:lpstr>
      <vt:lpstr>Asymptotic Notation (O)</vt:lpstr>
      <vt:lpstr>Asymptotic Notation (O)</vt:lpstr>
      <vt:lpstr>Asymptotic Notation (O)</vt:lpstr>
      <vt:lpstr>PowerPoint 簡報</vt:lpstr>
      <vt:lpstr>PowerPoint 簡報</vt:lpstr>
      <vt:lpstr>PowerPoint 簡報</vt:lpstr>
      <vt:lpstr>PowerPoint 簡報</vt:lpstr>
      <vt:lpstr>PowerPoint 簡報</vt:lpstr>
      <vt:lpstr>Asymptotic Lower Bound</vt:lpstr>
      <vt:lpstr>PowerPoint 簡報</vt:lpstr>
      <vt:lpstr>Asymptotic Notation (W)</vt:lpstr>
      <vt:lpstr>Asymptotic Notation (W)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Asymptotic Tight Bound</vt:lpstr>
      <vt:lpstr>PowerPoint 簡報</vt:lpstr>
      <vt:lpstr>Asymptotic Notation (Q)</vt:lpstr>
      <vt:lpstr>Asymptotic Notation (Q)</vt:lpstr>
      <vt:lpstr>PowerPoint 簡報</vt:lpstr>
      <vt:lpstr>PowerPoint 簡報</vt:lpstr>
      <vt:lpstr>Asymptotic Notation (Q)</vt:lpstr>
    </vt:vector>
  </TitlesOfParts>
  <Company>YZU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JCLin</dc:creator>
  <cp:lastModifiedBy>james</cp:lastModifiedBy>
  <cp:revision>569</cp:revision>
  <dcterms:created xsi:type="dcterms:W3CDTF">2009-07-07T15:33:02Z</dcterms:created>
  <dcterms:modified xsi:type="dcterms:W3CDTF">2020-10-07T11:34:46Z</dcterms:modified>
</cp:coreProperties>
</file>