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342" r:id="rId3"/>
    <p:sldId id="518" r:id="rId4"/>
    <p:sldId id="448" r:id="rId5"/>
    <p:sldId id="447" r:id="rId6"/>
    <p:sldId id="352" r:id="rId7"/>
    <p:sldId id="353" r:id="rId8"/>
    <p:sldId id="368" r:id="rId9"/>
    <p:sldId id="420" r:id="rId10"/>
    <p:sldId id="421" r:id="rId11"/>
    <p:sldId id="489" r:id="rId12"/>
    <p:sldId id="465" r:id="rId13"/>
    <p:sldId id="466" r:id="rId14"/>
    <p:sldId id="451" r:id="rId15"/>
    <p:sldId id="344" r:id="rId16"/>
    <p:sldId id="514" r:id="rId17"/>
    <p:sldId id="493" r:id="rId18"/>
    <p:sldId id="452" r:id="rId19"/>
    <p:sldId id="424" r:id="rId20"/>
    <p:sldId id="531" r:id="rId21"/>
    <p:sldId id="540" r:id="rId22"/>
    <p:sldId id="532" r:id="rId23"/>
    <p:sldId id="515" r:id="rId24"/>
    <p:sldId id="544" r:id="rId25"/>
    <p:sldId id="543" r:id="rId26"/>
    <p:sldId id="542" r:id="rId27"/>
    <p:sldId id="541" r:id="rId28"/>
    <p:sldId id="535" r:id="rId29"/>
    <p:sldId id="537" r:id="rId30"/>
    <p:sldId id="538" r:id="rId31"/>
    <p:sldId id="539" r:id="rId32"/>
    <p:sldId id="536" r:id="rId33"/>
    <p:sldId id="361" r:id="rId34"/>
    <p:sldId id="455" r:id="rId3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6600"/>
    <a:srgbClr val="66CCFF"/>
    <a:srgbClr val="CC3300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7" autoAdjust="0"/>
    <p:restoredTop sz="94712" autoAdjust="0"/>
  </p:normalViewPr>
  <p:slideViewPr>
    <p:cSldViewPr showGuides="1">
      <p:cViewPr varScale="1">
        <p:scale>
          <a:sx n="86" d="100"/>
          <a:sy n="86" d="100"/>
        </p:scale>
        <p:origin x="77" y="134"/>
      </p:cViewPr>
      <p:guideLst>
        <p:guide orient="horz" pos="164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4000" y="2132738"/>
            <a:ext cx="7776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4000" y="3860400"/>
            <a:ext cx="6336000" cy="172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94F6F-B7B0-4689-9374-93828A0A560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C2DC0-2F92-40EF-B59D-9B859339853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1268413"/>
            <a:ext cx="4176712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1268413"/>
            <a:ext cx="4176000" cy="50409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5A4A8-C9C4-4151-B666-294FCE40916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4176712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549275"/>
            <a:ext cx="4176000" cy="57600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548A6-E448-456B-936B-33CCF5D38BF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361F-EE2C-4AA6-9443-D04DA2F882E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03809-1459-43E9-B9B5-B7DAF477326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404622"/>
            <a:ext cx="8640000" cy="604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5AA4-EEC5-4B92-8D45-7571CF1CCF2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561657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1"/>
          </p:nvPr>
        </p:nvSpPr>
        <p:spPr>
          <a:xfrm>
            <a:off x="250825" y="6021388"/>
            <a:ext cx="8640000" cy="432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095A-1B84-4BBA-8FB2-806DE2FA560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557338"/>
            <a:ext cx="8640000" cy="417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C5EBD-3890-4823-9B7D-99D109630CF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4" y="1268413"/>
            <a:ext cx="8640000" cy="4464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5884870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3ACF8-609F-4A8A-8D41-084148ABB4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8640000" cy="719138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0825" y="2276475"/>
            <a:ext cx="86400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250825" y="3141663"/>
            <a:ext cx="8640000" cy="576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7" name="內容版面配置區 3"/>
          <p:cNvSpPr>
            <a:spLocks noGrp="1"/>
          </p:cNvSpPr>
          <p:nvPr>
            <p:ph sz="half" idx="12"/>
          </p:nvPr>
        </p:nvSpPr>
        <p:spPr>
          <a:xfrm>
            <a:off x="250825" y="4005262"/>
            <a:ext cx="8640000" cy="2304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D34E-B8F0-42D6-ADE4-1657204AC17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8E8EB-C8E5-4869-82AA-C203D9AE636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8639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251460" y="1268730"/>
            <a:ext cx="86391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472488" y="6453188"/>
            <a:ext cx="431800" cy="287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653C244C-83B2-4A0B-B028-E4949D99F0F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2013"/>
            <a:ext cx="7775575" cy="1441450"/>
          </a:xfrm>
        </p:spPr>
        <p:txBody>
          <a:bodyPr/>
          <a:lstStyle/>
          <a:p>
            <a:pPr eaLnBrk="1" hangingPunct="1"/>
            <a:r>
              <a:rPr lang="en-US" altLang="zh-TW" smtClean="0"/>
              <a:t>Chapter 5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橢圓 60"/>
          <p:cNvSpPr/>
          <p:nvPr/>
        </p:nvSpPr>
        <p:spPr>
          <a:xfrm>
            <a:off x="8318500" y="45815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8318500" y="54451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8316913" y="28543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8318500" y="371951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8028432" y="1988820"/>
            <a:ext cx="1007618" cy="431800"/>
          </a:xfrm>
          <a:prstGeom prst="rect">
            <a:avLst/>
          </a:prstGeom>
          <a:noFill/>
        </p:spPr>
        <p:txBody>
          <a:bodyPr wrap="none" lIns="36000" rIns="36000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LEVEL</a:t>
            </a:r>
            <a:endParaRPr lang="zh-TW" altLang="en-US" dirty="0">
              <a:latin typeface="+mj-lt"/>
            </a:endParaRPr>
          </a:p>
        </p:txBody>
      </p:sp>
      <p:sp>
        <p:nvSpPr>
          <p:cNvPr id="10272" name="內容版面配置區 69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5040313" cy="1871663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/>
              <a:t>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level</a:t>
            </a:r>
            <a:r>
              <a:rPr lang="en-US" altLang="zh-TW" sz="2000" dirty="0" smtClean="0"/>
              <a:t> of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E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is </a:t>
            </a:r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/>
              <a:t>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height</a:t>
            </a:r>
            <a:r>
              <a:rPr lang="en-US" altLang="zh-TW" sz="2000" dirty="0" smtClean="0"/>
              <a:t> or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depth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of the tree is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4</a:t>
            </a:r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/>
              <a:t>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degree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of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is </a:t>
            </a:r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  <a:r>
              <a:rPr lang="en-US" altLang="zh-TW" sz="2000" dirty="0" smtClean="0"/>
              <a:t>, of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C</a:t>
            </a:r>
            <a:r>
              <a:rPr lang="en-US" altLang="zh-TW" sz="2000" dirty="0" smtClean="0"/>
              <a:t> is 1, and of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000" dirty="0" smtClean="0"/>
              <a:t> is zero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/>
              <a:t>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degree </a:t>
            </a:r>
            <a:r>
              <a:rPr lang="en-US" altLang="zh-TW" sz="2000" dirty="0" smtClean="0">
                <a:solidFill>
                  <a:srgbClr val="0000FF"/>
                </a:solidFill>
              </a:rPr>
              <a:t>of the tree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is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3</a:t>
            </a:r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/>
              <a:t>The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ancestors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of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are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 A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</a:t>
            </a:r>
            <a:r>
              <a:rPr lang="en-US" altLang="zh-TW" sz="2000" dirty="0" smtClean="0"/>
              <a:t>, and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H</a:t>
            </a:r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dirty="0" smtClean="0"/>
              <a:t>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descendants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of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are</a:t>
            </a:r>
            <a:r>
              <a:rPr lang="en-US" altLang="zh-TW" sz="2000" i="1" dirty="0" smtClean="0"/>
              <a:t>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E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K</a:t>
            </a:r>
            <a:r>
              <a:rPr lang="en-US" altLang="zh-TW" sz="2000" dirty="0" smtClean="0"/>
              <a:t>, and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L</a:t>
            </a:r>
            <a:endParaRPr lang="zh-TW" altLang="en-US" dirty="0" smtClean="0"/>
          </a:p>
        </p:txBody>
      </p:sp>
      <p:sp>
        <p:nvSpPr>
          <p:cNvPr id="10273" name="內容版面配置區 32"/>
          <p:cNvSpPr>
            <a:spLocks noGrp="1"/>
          </p:cNvSpPr>
          <p:nvPr>
            <p:ph sz="half" idx="2"/>
          </p:nvPr>
        </p:nvSpPr>
        <p:spPr>
          <a:xfrm>
            <a:off x="250825" y="6021388"/>
            <a:ext cx="3025013" cy="431800"/>
          </a:xfrm>
        </p:spPr>
        <p:txBody>
          <a:bodyPr/>
          <a:lstStyle/>
          <a:p>
            <a:r>
              <a:rPr lang="en-US" altLang="zh-TW" b="1" dirty="0" smtClean="0"/>
              <a:t>Figure 5.2:</a:t>
            </a:r>
            <a:r>
              <a:rPr lang="en-US" altLang="zh-TW" dirty="0" smtClean="0"/>
              <a:t>  A sample tree</a:t>
            </a:r>
            <a:endParaRPr lang="zh-TW" altLang="en-US" dirty="0" smtClean="0"/>
          </a:p>
        </p:txBody>
      </p:sp>
      <p:cxnSp>
        <p:nvCxnSpPr>
          <p:cNvPr id="34" name="直線接點 33"/>
          <p:cNvCxnSpPr/>
          <p:nvPr/>
        </p:nvCxnSpPr>
        <p:spPr>
          <a:xfrm rot="16200000" flipH="1">
            <a:off x="5076825" y="5227638"/>
            <a:ext cx="863600" cy="0"/>
          </a:xfrm>
          <a:prstGeom prst="line">
            <a:avLst/>
          </a:prstGeom>
          <a:ln w="38100"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0800000" flipV="1">
            <a:off x="468313" y="4795838"/>
            <a:ext cx="1008062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1476375" y="4797425"/>
            <a:ext cx="1008063" cy="862013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rot="16200000" flipH="1">
            <a:off x="4068763" y="3502025"/>
            <a:ext cx="863600" cy="0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2484438" y="3068638"/>
            <a:ext cx="2016125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500563" y="3068638"/>
            <a:ext cx="2016125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rot="10800000" flipV="1">
            <a:off x="5508625" y="3932238"/>
            <a:ext cx="1008063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rot="16200000" flipH="1">
            <a:off x="6084888" y="4364038"/>
            <a:ext cx="863600" cy="0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6516688" y="3933825"/>
            <a:ext cx="1008062" cy="862013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7307263" y="4579938"/>
            <a:ext cx="433387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6299200" y="37163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5291138" y="4579938"/>
            <a:ext cx="433387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6299200" y="45799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4" name="直線接點 53"/>
          <p:cNvCxnSpPr/>
          <p:nvPr/>
        </p:nvCxnSpPr>
        <p:spPr>
          <a:xfrm rot="16200000" flipH="1">
            <a:off x="4068763" y="4364038"/>
            <a:ext cx="863600" cy="0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4283075" y="37163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283075" y="45799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直線接點 59"/>
          <p:cNvCxnSpPr/>
          <p:nvPr/>
        </p:nvCxnSpPr>
        <p:spPr>
          <a:xfrm rot="10800000" flipV="1">
            <a:off x="1474788" y="3932238"/>
            <a:ext cx="1008062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2482850" y="3933825"/>
            <a:ext cx="1008063" cy="862013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273425" y="45799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2265363" y="3716338"/>
            <a:ext cx="433387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1257300" y="45799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2266950" y="54435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橢圓 70"/>
          <p:cNvSpPr/>
          <p:nvPr/>
        </p:nvSpPr>
        <p:spPr>
          <a:xfrm>
            <a:off x="250825" y="54435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橢圓 71"/>
          <p:cNvSpPr/>
          <p:nvPr/>
        </p:nvSpPr>
        <p:spPr>
          <a:xfrm>
            <a:off x="4283075" y="2854325"/>
            <a:ext cx="433388" cy="433388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橢圓 72"/>
          <p:cNvSpPr/>
          <p:nvPr/>
        </p:nvSpPr>
        <p:spPr>
          <a:xfrm>
            <a:off x="5291138" y="5443538"/>
            <a:ext cx="434975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Definitions in Introduction to Algorithms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95478" y="1268413"/>
            <a:ext cx="8353044" cy="3456749"/>
          </a:xfrm>
        </p:spPr>
        <p:txBody>
          <a:bodyPr/>
          <a:lstStyle/>
          <a:p>
            <a:pPr marL="180975" indent="-180975">
              <a:spcBef>
                <a:spcPts val="1800"/>
              </a:spcBef>
            </a:pPr>
            <a:r>
              <a:rPr lang="en-US" altLang="zh-TW" sz="2000" dirty="0" smtClean="0"/>
              <a:t>A </a:t>
            </a:r>
            <a:r>
              <a:rPr lang="en-US" altLang="zh-TW" sz="2000" i="1" dirty="0">
                <a:solidFill>
                  <a:srgbClr val="0000FF"/>
                </a:solidFill>
              </a:rPr>
              <a:t>free tree</a:t>
            </a:r>
            <a:r>
              <a:rPr lang="en-US" altLang="zh-TW" sz="2000" dirty="0"/>
              <a:t> is a connected, acyclic, undirected graph</a:t>
            </a:r>
            <a:r>
              <a:rPr lang="en-US" altLang="zh-TW" sz="2000" dirty="0" smtClean="0"/>
              <a:t>.</a:t>
            </a:r>
          </a:p>
          <a:p>
            <a:pPr marL="180975" indent="-180975">
              <a:spcBef>
                <a:spcPts val="1800"/>
              </a:spcBef>
            </a:pPr>
            <a:r>
              <a:rPr lang="en-US" altLang="zh-TW" sz="2000" dirty="0"/>
              <a:t>A </a:t>
            </a:r>
            <a:r>
              <a:rPr lang="en-US" altLang="zh-TW" sz="2000" i="1" dirty="0">
                <a:solidFill>
                  <a:srgbClr val="0000FF"/>
                </a:solidFill>
              </a:rPr>
              <a:t>rooted tree</a:t>
            </a:r>
            <a:r>
              <a:rPr lang="en-US" altLang="zh-TW" sz="2000" dirty="0"/>
              <a:t> is a free tree in which one of the vertices is distinguished from </a:t>
            </a:r>
            <a:r>
              <a:rPr lang="en-US" altLang="zh-TW" sz="2000" dirty="0" smtClean="0"/>
              <a:t>the others.</a:t>
            </a:r>
          </a:p>
          <a:p>
            <a:pPr marL="180975" indent="-180975">
              <a:spcBef>
                <a:spcPts val="1800"/>
              </a:spcBef>
            </a:pPr>
            <a:r>
              <a:rPr lang="en-US" altLang="zh-TW" sz="2000" dirty="0" smtClean="0"/>
              <a:t>We </a:t>
            </a:r>
            <a:r>
              <a:rPr lang="en-US" altLang="zh-TW" sz="2000" dirty="0"/>
              <a:t>call the distinguished vertex the </a:t>
            </a:r>
            <a:r>
              <a:rPr lang="en-US" altLang="zh-TW" sz="2000" i="1" dirty="0">
                <a:solidFill>
                  <a:srgbClr val="0000FF"/>
                </a:solidFill>
              </a:rPr>
              <a:t>root</a:t>
            </a:r>
            <a:r>
              <a:rPr lang="en-US" altLang="zh-TW" sz="2000" dirty="0"/>
              <a:t> of the tree</a:t>
            </a:r>
            <a:r>
              <a:rPr lang="en-US" altLang="zh-TW" sz="2000" dirty="0" smtClean="0"/>
              <a:t>.</a:t>
            </a:r>
          </a:p>
          <a:p>
            <a:pPr marL="180975" indent="-180975">
              <a:spcBef>
                <a:spcPts val="1800"/>
              </a:spcBef>
            </a:pPr>
            <a:r>
              <a:rPr lang="en-US" altLang="zh-TW" sz="2000" dirty="0"/>
              <a:t>Consider a node </a:t>
            </a:r>
            <a:r>
              <a:rPr lang="en-US" altLang="zh-TW" sz="2000" i="1" dirty="0"/>
              <a:t>x</a:t>
            </a:r>
            <a:r>
              <a:rPr lang="en-US" altLang="zh-TW" sz="2000" dirty="0"/>
              <a:t> in a rooted tree </a:t>
            </a:r>
            <a:r>
              <a:rPr lang="en-US" altLang="zh-TW" sz="2000" i="1" dirty="0"/>
              <a:t>T</a:t>
            </a:r>
            <a:r>
              <a:rPr lang="en-US" altLang="zh-TW" sz="2000" dirty="0"/>
              <a:t> with root </a:t>
            </a:r>
            <a:r>
              <a:rPr lang="en-US" altLang="zh-TW" sz="2000" i="1" dirty="0"/>
              <a:t>r</a:t>
            </a:r>
            <a:r>
              <a:rPr lang="en-US" altLang="zh-TW" sz="2000" dirty="0" smtClean="0"/>
              <a:t>.</a:t>
            </a:r>
          </a:p>
          <a:p>
            <a:pPr marL="180975" indent="-180975">
              <a:spcBef>
                <a:spcPts val="1800"/>
              </a:spcBef>
            </a:pPr>
            <a:r>
              <a:rPr lang="en-US" altLang="zh-TW" sz="2000" dirty="0" smtClean="0"/>
              <a:t>We </a:t>
            </a:r>
            <a:r>
              <a:rPr lang="en-US" altLang="zh-TW" sz="2000" dirty="0"/>
              <a:t>call any node </a:t>
            </a:r>
            <a:r>
              <a:rPr lang="en-US" altLang="zh-TW" sz="2000" i="1" dirty="0"/>
              <a:t>y</a:t>
            </a:r>
            <a:r>
              <a:rPr lang="en-US" altLang="zh-TW" sz="2000" dirty="0"/>
              <a:t> on </a:t>
            </a:r>
            <a:r>
              <a:rPr lang="en-US" altLang="zh-TW" sz="2000" dirty="0" smtClean="0"/>
              <a:t>the unique </a:t>
            </a:r>
            <a:r>
              <a:rPr lang="en-US" altLang="zh-TW" sz="2000" dirty="0"/>
              <a:t>simple path from </a:t>
            </a:r>
            <a:r>
              <a:rPr lang="en-US" altLang="zh-TW" sz="2000" i="1" dirty="0"/>
              <a:t>r</a:t>
            </a:r>
            <a:r>
              <a:rPr lang="en-US" altLang="zh-TW" sz="2000" dirty="0"/>
              <a:t> to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 </a:t>
            </a:r>
            <a:r>
              <a:rPr lang="en-US" altLang="zh-TW" sz="2000" i="1" dirty="0">
                <a:solidFill>
                  <a:srgbClr val="0000FF"/>
                </a:solidFill>
              </a:rPr>
              <a:t>ancestor</a:t>
            </a:r>
            <a:r>
              <a:rPr lang="en-US" altLang="zh-TW" sz="2000" dirty="0"/>
              <a:t> of </a:t>
            </a:r>
            <a:r>
              <a:rPr lang="en-US" altLang="zh-TW" sz="2000" i="1" dirty="0"/>
              <a:t>x</a:t>
            </a:r>
            <a:r>
              <a:rPr lang="en-US" altLang="zh-TW" sz="2000" dirty="0" smtClean="0"/>
              <a:t>.</a:t>
            </a:r>
          </a:p>
          <a:p>
            <a:pPr marL="180975" indent="-180975">
              <a:spcBef>
                <a:spcPts val="1800"/>
              </a:spcBef>
            </a:pPr>
            <a:r>
              <a:rPr lang="en-US" altLang="zh-TW" sz="2000" dirty="0" smtClean="0"/>
              <a:t>If </a:t>
            </a:r>
            <a:r>
              <a:rPr lang="en-US" altLang="zh-TW" sz="2000" i="1" dirty="0"/>
              <a:t>y</a:t>
            </a:r>
            <a:r>
              <a:rPr lang="en-US" altLang="zh-TW" sz="2000" dirty="0"/>
              <a:t> is an ancestor of </a:t>
            </a:r>
            <a:r>
              <a:rPr lang="en-US" altLang="zh-TW" sz="2000" i="1" dirty="0"/>
              <a:t>x</a:t>
            </a:r>
            <a:r>
              <a:rPr lang="en-US" altLang="zh-TW" sz="2000" dirty="0"/>
              <a:t>, then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is a </a:t>
            </a:r>
            <a:r>
              <a:rPr lang="en-US" altLang="zh-TW" sz="2000" i="1" dirty="0">
                <a:solidFill>
                  <a:srgbClr val="0000FF"/>
                </a:solidFill>
              </a:rPr>
              <a:t>descendant</a:t>
            </a:r>
            <a:r>
              <a:rPr lang="en-US" altLang="zh-TW" sz="2000" dirty="0"/>
              <a:t> of </a:t>
            </a:r>
            <a:r>
              <a:rPr lang="en-US" altLang="zh-TW" sz="2000" i="1" dirty="0"/>
              <a:t>y</a:t>
            </a:r>
            <a:r>
              <a:rPr lang="en-US" altLang="zh-TW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029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5.1.2  Representation of Trees</a:t>
            </a:r>
            <a:endParaRPr lang="zh-TW" altLang="en-US" dirty="0" smtClean="0"/>
          </a:p>
        </p:txBody>
      </p:sp>
      <p:sp>
        <p:nvSpPr>
          <p:cNvPr id="11267" name="內容版面配置區 1"/>
          <p:cNvSpPr>
            <a:spLocks noGrp="1"/>
          </p:cNvSpPr>
          <p:nvPr>
            <p:ph sz="half" idx="1"/>
          </p:nvPr>
        </p:nvSpPr>
        <p:spPr>
          <a:xfrm>
            <a:off x="971550" y="1412875"/>
            <a:ext cx="7200900" cy="431927"/>
          </a:xfrm>
        </p:spPr>
        <p:txBody>
          <a:bodyPr/>
          <a:lstStyle/>
          <a:p>
            <a:r>
              <a:rPr lang="en-US" altLang="zh-TW" dirty="0" smtClean="0"/>
              <a:t>For a tree of degree </a:t>
            </a:r>
            <a:r>
              <a:rPr lang="en-US" altLang="zh-TW" i="1" dirty="0" smtClean="0"/>
              <a:t>k</a:t>
            </a:r>
            <a:r>
              <a:rPr lang="en-US" altLang="zh-TW" dirty="0" smtClean="0"/>
              <a:t>, we could use the node structure of Figure 5.4.</a:t>
            </a:r>
            <a:endParaRPr lang="zh-TW" altLang="en-US" dirty="0" smtClean="0"/>
          </a:p>
        </p:txBody>
      </p:sp>
      <p:sp>
        <p:nvSpPr>
          <p:cNvPr id="11268" name="內容版面配置區 2"/>
          <p:cNvSpPr>
            <a:spLocks noGrp="1"/>
          </p:cNvSpPr>
          <p:nvPr>
            <p:ph sz="half" idx="2"/>
          </p:nvPr>
        </p:nvSpPr>
        <p:spPr>
          <a:xfrm>
            <a:off x="1547622" y="2852928"/>
            <a:ext cx="6048311" cy="431800"/>
          </a:xfrm>
        </p:spPr>
        <p:txBody>
          <a:bodyPr/>
          <a:lstStyle/>
          <a:p>
            <a:r>
              <a:rPr lang="en-US" altLang="zh-TW" b="1" dirty="0" smtClean="0"/>
              <a:t>Figure 5.4:</a:t>
            </a:r>
            <a:r>
              <a:rPr lang="en-US" altLang="zh-TW" dirty="0" smtClean="0"/>
              <a:t>  Possible node structure for a tree of degree </a:t>
            </a:r>
            <a:r>
              <a:rPr lang="en-US" altLang="zh-TW" i="1" dirty="0" smtClean="0"/>
              <a:t>k</a:t>
            </a:r>
            <a:endParaRPr lang="zh-TW" altLang="en-US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13289"/>
              </p:ext>
            </p:extLst>
          </p:nvPr>
        </p:nvGraphicFramePr>
        <p:xfrm>
          <a:off x="1835150" y="2276475"/>
          <a:ext cx="547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DATA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CHILD 1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CHILD 2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Cambria Math" panose="02040503050406030204" pitchFamily="18" charset="0"/>
                          <a:sym typeface="tci3"/>
                        </a:rPr>
                        <a:t>⋯ ⋯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CHILD </a:t>
                      </a:r>
                      <a:r>
                        <a:rPr lang="en-US" altLang="zh-TW" i="1" dirty="0" smtClean="0"/>
                        <a:t>k</a:t>
                      </a:r>
                      <a:endParaRPr lang="zh-TW" altLang="en-US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39750" y="5302250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E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81200" y="5302250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F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21063" y="5302250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G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860925" y="5302250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H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6300788" y="5302250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I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7740650" y="5302250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J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58888" y="4294188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B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419475" y="4294188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C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300788" y="4294188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D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419475" y="3286125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A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50825" y="6310313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K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92275" y="6310313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L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859338" y="6310313"/>
          <a:ext cx="1152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M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+mj-lt"/>
                        </a:rPr>
                        <a:t>0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marL="0" marR="0" marT="0" marB="0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rot="10800000" flipV="1">
            <a:off x="1835150" y="3429000"/>
            <a:ext cx="2017713" cy="86518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>
            <a:off x="3636169" y="3788569"/>
            <a:ext cx="865188" cy="14605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429125" y="3429000"/>
            <a:ext cx="2447925" cy="86518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5400000">
            <a:off x="971550" y="4581526"/>
            <a:ext cx="865187" cy="576262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16200000" flipH="1">
            <a:off x="1835944" y="4582319"/>
            <a:ext cx="865187" cy="574675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10800000" flipV="1">
            <a:off x="5435600" y="4437063"/>
            <a:ext cx="1298575" cy="865187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6517481" y="4796632"/>
            <a:ext cx="865187" cy="14605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7310438" y="4437063"/>
            <a:ext cx="1006475" cy="865187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467519" y="5804694"/>
            <a:ext cx="865188" cy="14605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262063" y="5445125"/>
            <a:ext cx="1004887" cy="865188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16200000" flipH="1">
            <a:off x="3491707" y="4798219"/>
            <a:ext cx="865187" cy="142875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16200000" flipH="1">
            <a:off x="4931569" y="5806281"/>
            <a:ext cx="865188" cy="142875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16200000" flipH="1">
            <a:off x="5076825" y="2633663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rot="10800000" flipV="1">
            <a:off x="468313" y="2201863"/>
            <a:ext cx="1008062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476375" y="2203450"/>
            <a:ext cx="1008063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16200000" flipH="1">
            <a:off x="4068763" y="908050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10800000" flipV="1">
            <a:off x="2484438" y="474663"/>
            <a:ext cx="2016125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500563" y="474663"/>
            <a:ext cx="2016125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rot="10800000" flipV="1">
            <a:off x="5508625" y="1338263"/>
            <a:ext cx="1008063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rot="16200000" flipH="1">
            <a:off x="6084888" y="1770063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6516688" y="1339850"/>
            <a:ext cx="1008062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7307263" y="19859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J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6299200" y="11223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5291138" y="19859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6299200" y="19859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6" name="直線接點 45"/>
          <p:cNvCxnSpPr/>
          <p:nvPr/>
        </p:nvCxnSpPr>
        <p:spPr>
          <a:xfrm rot="16200000" flipH="1">
            <a:off x="4068763" y="1770063"/>
            <a:ext cx="863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4283075" y="11223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橢圓 47"/>
          <p:cNvSpPr/>
          <p:nvPr/>
        </p:nvSpPr>
        <p:spPr>
          <a:xfrm>
            <a:off x="4283075" y="19859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線接點 48"/>
          <p:cNvCxnSpPr/>
          <p:nvPr/>
        </p:nvCxnSpPr>
        <p:spPr>
          <a:xfrm rot="10800000" flipV="1">
            <a:off x="1474788" y="1338263"/>
            <a:ext cx="1008062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2482850" y="1339850"/>
            <a:ext cx="1008063" cy="8620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/>
          <p:cNvSpPr/>
          <p:nvPr/>
        </p:nvSpPr>
        <p:spPr>
          <a:xfrm>
            <a:off x="3273425" y="19859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2" name="橢圓 51"/>
          <p:cNvSpPr/>
          <p:nvPr/>
        </p:nvSpPr>
        <p:spPr>
          <a:xfrm>
            <a:off x="2265363" y="11223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1257300" y="19859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266950" y="28495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橢圓 54"/>
          <p:cNvSpPr/>
          <p:nvPr/>
        </p:nvSpPr>
        <p:spPr>
          <a:xfrm>
            <a:off x="250825" y="28495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K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橢圓 55"/>
          <p:cNvSpPr/>
          <p:nvPr/>
        </p:nvSpPr>
        <p:spPr>
          <a:xfrm>
            <a:off x="4283075" y="2603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5291138" y="2849563"/>
            <a:ext cx="434975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M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4"/>
          <p:cNvSpPr>
            <a:spLocks noGrp="1"/>
          </p:cNvSpPr>
          <p:nvPr>
            <p:ph type="ctrTitle"/>
          </p:nvPr>
        </p:nvSpPr>
        <p:spPr>
          <a:xfrm>
            <a:off x="684213" y="2132013"/>
            <a:ext cx="7775575" cy="1441450"/>
          </a:xfrm>
        </p:spPr>
        <p:txBody>
          <a:bodyPr/>
          <a:lstStyle/>
          <a:p>
            <a:r>
              <a:rPr lang="en-US" altLang="zh-TW" smtClean="0"/>
              <a:t>5.2  Binary Trees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5.2.1  The Abstract Data Type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268730"/>
            <a:ext cx="8639175" cy="3600450"/>
          </a:xfrm>
        </p:spPr>
        <p:txBody>
          <a:bodyPr/>
          <a:lstStyle/>
          <a:p>
            <a:pPr marL="180975" indent="-180975" eaLnBrk="1" hangingPunct="1">
              <a:spcBef>
                <a:spcPts val="1800"/>
              </a:spcBef>
            </a:pPr>
            <a:r>
              <a:rPr lang="en-US" altLang="zh-TW" sz="2000" dirty="0" smtClean="0"/>
              <a:t>We can represent any tree as a binary tree</a:t>
            </a:r>
          </a:p>
          <a:p>
            <a:pPr marL="449263" lvl="1" indent="-268288" eaLnBrk="1" hangingPunct="1">
              <a:spcBef>
                <a:spcPts val="600"/>
              </a:spcBef>
            </a:pPr>
            <a:r>
              <a:rPr lang="en-US" altLang="zh-TW" sz="2000" dirty="0" smtClean="0"/>
              <a:t>by left child-right child tree representation</a:t>
            </a:r>
          </a:p>
          <a:p>
            <a:pPr marL="180975" indent="-180975" eaLnBrk="1" hangingPunct="1">
              <a:spcBef>
                <a:spcPts val="1200"/>
              </a:spcBef>
            </a:pPr>
            <a:r>
              <a:rPr lang="en-US" altLang="zh-TW" sz="2000" dirty="0" smtClean="0"/>
              <a:t>Binary trees are characterized by the fact that any node can have at most two branches (i.e., there is no node with degree greater than two).</a:t>
            </a:r>
          </a:p>
          <a:p>
            <a:pPr marL="180975" indent="-180975" eaLnBrk="1" hangingPunct="1">
              <a:spcBef>
                <a:spcPts val="12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/>
              <a:t>binary </a:t>
            </a:r>
            <a:r>
              <a:rPr lang="en-US" altLang="zh-TW" sz="2000" dirty="0" smtClean="0"/>
              <a:t>trees </a:t>
            </a:r>
            <a:r>
              <a:rPr lang="en-US" altLang="zh-TW" sz="2000" dirty="0"/>
              <a:t>we distinguish between the </a:t>
            </a:r>
            <a:r>
              <a:rPr lang="en-US" altLang="zh-TW" sz="2000" dirty="0" smtClean="0"/>
              <a:t>subtree on the left and that on the right, whereas for trees the order of the subtrees is irrelevant.</a:t>
            </a:r>
          </a:p>
          <a:p>
            <a:pPr marL="180975" indent="-180975" eaLnBrk="1" hangingPunct="1">
              <a:spcBef>
                <a:spcPts val="1200"/>
              </a:spcBef>
            </a:pPr>
            <a:r>
              <a:rPr lang="en-US" altLang="zh-TW" sz="2000" dirty="0" smtClean="0"/>
              <a:t>Thus, </a:t>
            </a:r>
            <a:r>
              <a:rPr lang="en-US" altLang="zh-TW" sz="2000" dirty="0"/>
              <a:t>a binary tree is really a different object </a:t>
            </a:r>
            <a:r>
              <a:rPr lang="en-US" altLang="zh-TW" sz="2000" dirty="0" smtClean="0"/>
              <a:t>from </a:t>
            </a:r>
            <a:r>
              <a:rPr lang="en-US" altLang="zh-TW" sz="2000" dirty="0"/>
              <a:t>a tree</a:t>
            </a:r>
            <a:r>
              <a:rPr lang="en-US" altLang="zh-TW" sz="2000" dirty="0" smtClean="0"/>
              <a:t>.</a:t>
            </a:r>
          </a:p>
          <a:p>
            <a:pPr marL="180975" indent="-180975" eaLnBrk="1" hangingPunct="1">
              <a:spcBef>
                <a:spcPts val="1200"/>
              </a:spcBef>
            </a:pPr>
            <a:r>
              <a:rPr lang="en-US" altLang="zh-TW" sz="2000" b="1" dirty="0"/>
              <a:t>Definition:</a:t>
            </a:r>
            <a:r>
              <a:rPr lang="en-US" altLang="zh-TW" sz="2000" dirty="0"/>
              <a:t>  A </a:t>
            </a:r>
            <a:r>
              <a:rPr lang="en-US" altLang="zh-TW" sz="2000" i="1" dirty="0">
                <a:solidFill>
                  <a:srgbClr val="0000CC"/>
                </a:solidFill>
              </a:rPr>
              <a:t>binary tree</a:t>
            </a:r>
            <a:r>
              <a:rPr lang="en-US" altLang="zh-TW" sz="2000" i="1" dirty="0"/>
              <a:t> </a:t>
            </a:r>
            <a:r>
              <a:rPr lang="en-US" altLang="zh-TW" sz="2000" dirty="0"/>
              <a:t>is a finite set of nodes that either is empty or consists of a root and two disjoint binary trees called the </a:t>
            </a:r>
            <a:r>
              <a:rPr lang="en-US" altLang="zh-TW" sz="2000" i="1" dirty="0">
                <a:solidFill>
                  <a:srgbClr val="0000FF"/>
                </a:solidFill>
              </a:rPr>
              <a:t>left subtree</a:t>
            </a:r>
            <a:r>
              <a:rPr lang="en-US" altLang="zh-TW" sz="2000" dirty="0"/>
              <a:t> and the </a:t>
            </a:r>
            <a:r>
              <a:rPr lang="en-US" altLang="zh-TW" sz="2000" i="1" dirty="0">
                <a:solidFill>
                  <a:srgbClr val="0000FF"/>
                </a:solidFill>
              </a:rPr>
              <a:t>right subtree</a:t>
            </a:r>
            <a:r>
              <a:rPr lang="en-US" altLang="zh-TW" sz="2000" dirty="0"/>
              <a:t>.</a:t>
            </a:r>
          </a:p>
          <a:p>
            <a:pPr eaLnBrk="1" hangingPunct="1">
              <a:spcBef>
                <a:spcPts val="1800"/>
              </a:spcBef>
            </a:pPr>
            <a:endParaRPr lang="en-US" altLang="zh-TW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5478" y="260604"/>
            <a:ext cx="8353044" cy="619201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spc="2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BinaryTree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87313" algn="l"/>
                <a:tab pos="53975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solidFill>
                  <a:prstClr val="black"/>
                </a:solidFill>
              </a:rPr>
              <a:t>objects:</a:t>
            </a:r>
            <a:r>
              <a:rPr lang="en-US" altLang="zh-TW" dirty="0">
                <a:solidFill>
                  <a:prstClr val="black"/>
                </a:solidFill>
              </a:rPr>
              <a:t> a finite set of nodes either empty or consisting of a root node</a:t>
            </a:r>
            <a:r>
              <a:rPr lang="en-US" altLang="zh-TW" dirty="0" smtClean="0">
                <a:solidFill>
                  <a:prstClr val="black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87313" algn="l"/>
                <a:tab pos="539750" algn="l"/>
              </a:tabLst>
            </a:pPr>
            <a:r>
              <a:rPr lang="en-US" altLang="zh-TW" dirty="0" smtClean="0">
                <a:solidFill>
                  <a:prstClr val="black"/>
                </a:solidFill>
              </a:rPr>
              <a:t>	</a:t>
            </a:r>
            <a:r>
              <a:rPr lang="en-US" altLang="zh-TW" b="1" dirty="0" smtClean="0">
                <a:solidFill>
                  <a:prstClr val="black"/>
                </a:solidFill>
              </a:rPr>
              <a:t>//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left </a:t>
            </a:r>
            <a:r>
              <a:rPr lang="en-US" altLang="zh-TW" i="1" dirty="0" err="1" smtClean="0">
                <a:solidFill>
                  <a:prstClr val="black"/>
                </a:solidFill>
              </a:rPr>
              <a:t>BinaryTree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and right </a:t>
            </a:r>
            <a:r>
              <a:rPr lang="en-US" altLang="zh-TW" i="1" dirty="0" err="1" smtClean="0">
                <a:solidFill>
                  <a:prstClr val="black"/>
                </a:solidFill>
              </a:rPr>
              <a:t>BinaryTree</a:t>
            </a:r>
            <a:r>
              <a:rPr lang="en-US" altLang="zh-TW" dirty="0" smtClean="0">
                <a:solidFill>
                  <a:prstClr val="black"/>
                </a:solidFill>
              </a:rPr>
              <a:t>.</a:t>
            </a:r>
            <a:endParaRPr lang="zh-TW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public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BinaryTree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creates an empty binary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tree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bool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return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true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iff</a:t>
            </a:r>
            <a:r>
              <a:rPr lang="en-US" altLang="zh-TW" dirty="0" smtClean="0">
                <a:solidFill>
                  <a:prstClr val="black"/>
                </a:solidFill>
              </a:rPr>
              <a:t> the binary tree is empty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BinaryTree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BinaryTree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bt</a:t>
            </a:r>
            <a:r>
              <a:rPr lang="en-US" altLang="zh-TW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item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BinaryTree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 smtClean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&amp;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bt</a:t>
            </a:r>
            <a:r>
              <a:rPr lang="en-US" altLang="zh-TW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creates </a:t>
            </a:r>
            <a:r>
              <a:rPr lang="en-US" altLang="zh-TW" dirty="0" smtClean="0">
                <a:solidFill>
                  <a:prstClr val="black"/>
                </a:solidFill>
              </a:rPr>
              <a:t>a </a:t>
            </a:r>
            <a:r>
              <a:rPr lang="en-US" altLang="zh-TW" dirty="0">
                <a:solidFill>
                  <a:prstClr val="black"/>
                </a:solidFill>
              </a:rPr>
              <a:t>binary tree </a:t>
            </a:r>
            <a:r>
              <a:rPr lang="en-US" altLang="zh-TW" dirty="0" smtClean="0">
                <a:solidFill>
                  <a:prstClr val="black"/>
                </a:solidFill>
              </a:rPr>
              <a:t>whose left subtree </a:t>
            </a:r>
            <a:r>
              <a:rPr lang="en-US" altLang="zh-TW" dirty="0">
                <a:solidFill>
                  <a:prstClr val="black"/>
                </a:solidFill>
              </a:rPr>
              <a:t>is </a:t>
            </a:r>
            <a:r>
              <a:rPr lang="en-US" altLang="zh-TW" i="1" dirty="0" err="1">
                <a:solidFill>
                  <a:prstClr val="black"/>
                </a:solidFill>
              </a:rPr>
              <a:t>bt</a:t>
            </a:r>
            <a:r>
              <a:rPr lang="en-US" altLang="zh-TW" dirty="0" err="1">
                <a:solidFill>
                  <a:prstClr val="black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, whose </a:t>
            </a:r>
            <a:r>
              <a:rPr lang="en-US" altLang="zh-TW" dirty="0" smtClean="0">
                <a:solidFill>
                  <a:prstClr val="black"/>
                </a:solidFill>
              </a:rPr>
              <a:t>right subtree </a:t>
            </a:r>
            <a:r>
              <a:rPr lang="en-US" altLang="zh-TW" dirty="0">
                <a:solidFill>
                  <a:prstClr val="black"/>
                </a:solidFill>
              </a:rPr>
              <a:t>is </a:t>
            </a:r>
            <a:r>
              <a:rPr lang="en-US" altLang="zh-TW" i="1" dirty="0" err="1">
                <a:solidFill>
                  <a:prstClr val="black"/>
                </a:solidFill>
              </a:rPr>
              <a:t>bt</a:t>
            </a:r>
            <a:r>
              <a:rPr lang="en-US" altLang="zh-TW" dirty="0" err="1">
                <a:solidFill>
                  <a:prstClr val="black"/>
                </a:solidFill>
              </a:rPr>
              <a:t>2</a:t>
            </a:r>
            <a:r>
              <a:rPr lang="en-US" altLang="zh-TW" dirty="0" smtClean="0">
                <a:solidFill>
                  <a:prstClr val="black"/>
                </a:solidFill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dirty="0">
                <a:solidFill>
                  <a:prstClr val="black"/>
                </a:solidFill>
              </a:rPr>
              <a:t>	</a:t>
            </a:r>
            <a:r>
              <a:rPr lang="en-US" altLang="zh-TW" b="1" dirty="0" smtClean="0">
                <a:solidFill>
                  <a:prstClr val="black"/>
                </a:solidFill>
              </a:rPr>
              <a:t>//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and whose </a:t>
            </a:r>
            <a:r>
              <a:rPr lang="en-US" altLang="zh-TW" dirty="0" smtClean="0">
                <a:solidFill>
                  <a:prstClr val="black"/>
                </a:solidFill>
              </a:rPr>
              <a:t>root node </a:t>
            </a:r>
            <a:r>
              <a:rPr lang="en-US" altLang="zh-TW" dirty="0">
                <a:solidFill>
                  <a:prstClr val="black"/>
                </a:solidFill>
              </a:rPr>
              <a:t>contains </a:t>
            </a:r>
            <a:r>
              <a:rPr lang="en-US" altLang="zh-TW" i="1" dirty="0" smtClean="0">
                <a:solidFill>
                  <a:prstClr val="black"/>
                </a:solidFill>
              </a:rPr>
              <a:t>item</a:t>
            </a:r>
            <a:r>
              <a:rPr lang="en-US" altLang="zh-TW" sz="11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 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BinaryTree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LeftSubtree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return the left subtree </a:t>
            </a:r>
            <a:r>
              <a:rPr lang="en-US" altLang="zh-TW" dirty="0" smtClean="0">
                <a:solidFill>
                  <a:prstClr val="black"/>
                </a:solidFill>
              </a:rPr>
              <a:t>of</a:t>
            </a:r>
            <a:r>
              <a:rPr lang="zh-TW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this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BinaryTree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i="1" kern="100" spc="200" dirty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prstClr val="black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RightSubtree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1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return the right subtree </a:t>
            </a:r>
            <a:r>
              <a:rPr lang="en-US" altLang="zh-TW" dirty="0" smtClean="0">
                <a:solidFill>
                  <a:prstClr val="black"/>
                </a:solidFill>
              </a:rPr>
              <a:t>of</a:t>
            </a:r>
            <a:r>
              <a:rPr lang="zh-TW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this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RootData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return the data in the root node </a:t>
            </a:r>
            <a:r>
              <a:rPr lang="en-US" altLang="zh-TW" dirty="0" smtClean="0">
                <a:solidFill>
                  <a:prstClr val="black"/>
                </a:solidFill>
              </a:rPr>
              <a:t>of</a:t>
            </a:r>
            <a:r>
              <a:rPr lang="zh-TW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this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</a:tabLst>
            </a:pPr>
            <a:r>
              <a:rPr lang="en-US" altLang="zh-TW" b="1" dirty="0" smtClean="0">
                <a:solidFill>
                  <a:prstClr val="black"/>
                </a:solidFill>
              </a:rPr>
              <a:t>ADT 5.1:</a:t>
            </a:r>
            <a:r>
              <a:rPr lang="en-US" altLang="zh-TW" dirty="0" smtClean="0">
                <a:solidFill>
                  <a:prstClr val="black"/>
                </a:solidFill>
              </a:rPr>
              <a:t> Abstract data type </a:t>
            </a:r>
            <a:r>
              <a:rPr lang="en-US" altLang="zh-TW" i="1" dirty="0" err="1">
                <a:solidFill>
                  <a:prstClr val="black"/>
                </a:solidFill>
              </a:rPr>
              <a:t>BinaryTree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495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Comparison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39175" cy="4751387"/>
          </a:xfrm>
        </p:spPr>
        <p:txBody>
          <a:bodyPr/>
          <a:lstStyle/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zh-TW" sz="2000" b="1" dirty="0" smtClean="0"/>
              <a:t>Definition</a:t>
            </a:r>
            <a:r>
              <a:rPr lang="en-US" altLang="zh-TW" sz="2000" dirty="0" smtClean="0"/>
              <a:t>: A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tree</a:t>
            </a:r>
            <a:r>
              <a:rPr lang="en-US" altLang="zh-TW" sz="2000" dirty="0" smtClean="0"/>
              <a:t> is a finite set of one or more nodes such that</a:t>
            </a:r>
          </a:p>
          <a:p>
            <a:pPr marL="536575" indent="-355600" eaLnBrk="1" hangingPunct="1">
              <a:spcBef>
                <a:spcPts val="1800"/>
              </a:spcBef>
              <a:buFont typeface="Arial" charset="0"/>
              <a:buNone/>
            </a:pPr>
            <a:r>
              <a:rPr lang="en-US" altLang="zh-TW" sz="2000" dirty="0" smtClean="0"/>
              <a:t>(1)	There is a specially designated node called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root</a:t>
            </a:r>
            <a:r>
              <a:rPr lang="en-US" altLang="zh-TW" sz="2000" dirty="0" smtClean="0"/>
              <a:t>.</a:t>
            </a:r>
          </a:p>
          <a:p>
            <a:pPr marL="536575" indent="-355600" eaLnBrk="1" hangingPunct="1">
              <a:spcBef>
                <a:spcPts val="1800"/>
              </a:spcBef>
              <a:buFont typeface="Arial" charset="0"/>
              <a:buNone/>
            </a:pPr>
            <a:r>
              <a:rPr lang="en-US" altLang="zh-TW" sz="2000" dirty="0" smtClean="0"/>
              <a:t>(2)	The remaining nodes are partitioned into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 pitchFamily="18" charset="2"/>
              </a:rPr>
              <a:t> </a:t>
            </a:r>
            <a:r>
              <a:rPr lang="en-US" altLang="zh-TW" sz="2000" dirty="0" smtClean="0"/>
              <a:t>0 disjoint sets </a:t>
            </a:r>
            <a:r>
              <a:rPr lang="en-US" altLang="zh-TW" sz="2000" i="1" dirty="0" err="1" smtClean="0"/>
              <a:t>T</a:t>
            </a:r>
            <a:r>
              <a:rPr lang="en-US" altLang="zh-TW" sz="2000" baseline="-25000" dirty="0" err="1" smtClean="0"/>
              <a:t>1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ym typeface="Symbol" pitchFamily="18" charset="2"/>
              </a:rPr>
              <a:t>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T</a:t>
            </a:r>
            <a:r>
              <a:rPr lang="en-US" altLang="zh-TW" sz="2000" i="1" baseline="-25000" dirty="0" err="1" smtClean="0"/>
              <a:t>n</a:t>
            </a:r>
            <a:r>
              <a:rPr lang="en-US" altLang="zh-TW" sz="2000" dirty="0" smtClean="0"/>
              <a:t>, where each of these sets is a tree. </a:t>
            </a:r>
            <a:r>
              <a:rPr lang="en-US" altLang="zh-TW" sz="2000" i="1" dirty="0" smtClean="0"/>
              <a:t>T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ym typeface="Symbol" pitchFamily="18" charset="2"/>
              </a:rPr>
              <a:t>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T</a:t>
            </a:r>
            <a:r>
              <a:rPr lang="en-US" altLang="zh-TW" sz="2000" i="1" baseline="-25000" dirty="0" err="1" smtClean="0"/>
              <a:t>n</a:t>
            </a:r>
            <a:r>
              <a:rPr lang="en-US" altLang="zh-TW" sz="2000" dirty="0" smtClean="0"/>
              <a:t> are called 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subtrees</a:t>
            </a:r>
            <a:r>
              <a:rPr lang="en-US" altLang="zh-TW" sz="2000" dirty="0" smtClean="0"/>
              <a:t> of the root.</a:t>
            </a:r>
          </a:p>
          <a:p>
            <a:pPr marL="0" lvl="0" indent="0" eaLnBrk="1" hangingPunct="1">
              <a:spcBef>
                <a:spcPts val="3000"/>
              </a:spcBef>
              <a:buNone/>
            </a:pPr>
            <a:r>
              <a:rPr lang="en-US" altLang="zh-TW" sz="2000" b="1" dirty="0">
                <a:solidFill>
                  <a:prstClr val="black"/>
                </a:solidFill>
              </a:rPr>
              <a:t>Definition</a:t>
            </a:r>
            <a:r>
              <a:rPr lang="en-US" altLang="zh-TW" sz="2000" dirty="0">
                <a:solidFill>
                  <a:prstClr val="black"/>
                </a:solidFill>
              </a:rPr>
              <a:t>:  A </a:t>
            </a:r>
            <a:r>
              <a:rPr lang="en-US" altLang="zh-TW" sz="2000" i="1" dirty="0">
                <a:solidFill>
                  <a:srgbClr val="0000CC"/>
                </a:solidFill>
              </a:rPr>
              <a:t>binary tree</a:t>
            </a:r>
            <a:r>
              <a:rPr lang="en-US" altLang="zh-TW" sz="2000" i="1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is a finite set of nodes that </a:t>
            </a:r>
            <a:r>
              <a:rPr lang="en-US" altLang="zh-TW" sz="2000" dirty="0" smtClean="0">
                <a:solidFill>
                  <a:prstClr val="black"/>
                </a:solidFill>
              </a:rPr>
              <a:t>either </a:t>
            </a:r>
            <a:r>
              <a:rPr lang="en-US" altLang="zh-TW" sz="2000" dirty="0">
                <a:solidFill>
                  <a:prstClr val="black"/>
                </a:solidFill>
              </a:rPr>
              <a:t>is empty or consists of a root and two disjoint binary trees called the left subtree and the right subtree.</a:t>
            </a:r>
          </a:p>
        </p:txBody>
      </p:sp>
    </p:spTree>
    <p:extLst>
      <p:ext uri="{BB962C8B-B14F-4D97-AF65-F5344CB8AC3E}">
        <p14:creationId xmlns:p14="http://schemas.microsoft.com/office/powerpoint/2010/main" val="82267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The distinctions between a binary tree and a tree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478" y="1268413"/>
            <a:ext cx="8353044" cy="1872551"/>
          </a:xfrm>
        </p:spPr>
        <p:txBody>
          <a:bodyPr/>
          <a:lstStyle/>
          <a:p>
            <a:pPr marL="180975" indent="-180975" eaLnBrk="1" hangingPunct="1">
              <a:spcBef>
                <a:spcPts val="600"/>
              </a:spcBef>
            </a:pPr>
            <a:r>
              <a:rPr lang="en-US" altLang="zh-TW" sz="2000" dirty="0" smtClean="0"/>
              <a:t>There is no tree having zero nodes, but there is an empty binary tree.</a:t>
            </a:r>
          </a:p>
          <a:p>
            <a:pPr marL="180975" indent="-180975" eaLnBrk="1" hangingPunct="1">
              <a:spcBef>
                <a:spcPts val="600"/>
              </a:spcBef>
            </a:pPr>
            <a:r>
              <a:rPr lang="en-US" altLang="zh-TW" sz="2000" dirty="0" smtClean="0"/>
              <a:t>In a binary tree we distinguish between the order of the children; in a tree we do not.</a:t>
            </a:r>
          </a:p>
          <a:p>
            <a:pPr marL="180975" indent="-180975" eaLnBrk="1" hangingPunct="1">
              <a:spcBef>
                <a:spcPts val="600"/>
              </a:spcBef>
            </a:pPr>
            <a:r>
              <a:rPr lang="en-US" altLang="zh-TW" sz="2000" dirty="0" smtClean="0"/>
              <a:t>Thus, the two binary trees of Figure 5.9 are different.</a:t>
            </a:r>
          </a:p>
          <a:p>
            <a:pPr marL="180975" indent="-180975" eaLnBrk="1" hangingPunct="1">
              <a:spcBef>
                <a:spcPts val="600"/>
              </a:spcBef>
            </a:pPr>
            <a:r>
              <a:rPr lang="en-US" altLang="zh-TW" sz="2000" dirty="0" smtClean="0"/>
              <a:t>Viewed as trees, however, they are the same.</a:t>
            </a:r>
          </a:p>
        </p:txBody>
      </p:sp>
      <p:sp>
        <p:nvSpPr>
          <p:cNvPr id="25604" name="內容版面配置區 19"/>
          <p:cNvSpPr>
            <a:spLocks noGrp="1"/>
          </p:cNvSpPr>
          <p:nvPr>
            <p:ph sz="half" idx="2"/>
          </p:nvPr>
        </p:nvSpPr>
        <p:spPr>
          <a:xfrm>
            <a:off x="2555747" y="5876925"/>
            <a:ext cx="4032505" cy="431800"/>
          </a:xfrm>
        </p:spPr>
        <p:txBody>
          <a:bodyPr rIns="36000"/>
          <a:lstStyle/>
          <a:p>
            <a:r>
              <a:rPr lang="en-US" altLang="zh-TW" b="1" dirty="0" smtClean="0">
                <a:solidFill>
                  <a:srgbClr val="000000"/>
                </a:solidFill>
              </a:rPr>
              <a:t>Figure 5.9:</a:t>
            </a:r>
            <a:r>
              <a:rPr lang="en-US" altLang="zh-TW" dirty="0" smtClean="0">
                <a:solidFill>
                  <a:srgbClr val="000000"/>
                </a:solidFill>
              </a:rPr>
              <a:t> T</a:t>
            </a:r>
            <a:r>
              <a:rPr lang="en-US" altLang="zh-TW" dirty="0" smtClean="0"/>
              <a:t>wo different binary trees</a:t>
            </a:r>
            <a:endParaRPr lang="zh-TW" altLang="en-US" dirty="0" smtClean="0"/>
          </a:p>
        </p:txBody>
      </p:sp>
      <p:cxnSp>
        <p:nvCxnSpPr>
          <p:cNvPr id="13" name="直線接點 12"/>
          <p:cNvCxnSpPr/>
          <p:nvPr/>
        </p:nvCxnSpPr>
        <p:spPr>
          <a:xfrm rot="5400000">
            <a:off x="2915444" y="4726781"/>
            <a:ext cx="866775" cy="576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417888" y="436562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橢圓 15"/>
          <p:cNvSpPr/>
          <p:nvPr/>
        </p:nvSpPr>
        <p:spPr>
          <a:xfrm>
            <a:off x="2843213" y="523081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rot="16200000" flipH="1">
            <a:off x="5367338" y="4729162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橢圓 17"/>
          <p:cNvSpPr/>
          <p:nvPr/>
        </p:nvSpPr>
        <p:spPr>
          <a:xfrm>
            <a:off x="5870575" y="523081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5292725" y="43656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 rot="16200000" flipH="1">
            <a:off x="4068763" y="4506912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rot="16200000" flipH="1">
            <a:off x="4645026" y="3643312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rot="5400000">
            <a:off x="6373813" y="3641725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rot="5400000">
            <a:off x="4067969" y="3640931"/>
            <a:ext cx="866775" cy="576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940425" y="2633663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rot="16200000" flipH="1">
            <a:off x="6949282" y="3642519"/>
            <a:ext cx="865187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rot="5400000">
            <a:off x="3494881" y="4504532"/>
            <a:ext cx="865187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7453313" y="41449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G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橢圓 11"/>
          <p:cNvSpPr/>
          <p:nvPr/>
        </p:nvSpPr>
        <p:spPr>
          <a:xfrm>
            <a:off x="3421063" y="50101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6877050" y="32797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5148263" y="41449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rot="10800000" flipV="1">
            <a:off x="4787900" y="2633663"/>
            <a:ext cx="1152525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6300788" y="41449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F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5722938" y="24161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4570413" y="32797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4570413" y="50085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3995738" y="41449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 rot="5400000">
            <a:off x="468313" y="5372100"/>
            <a:ext cx="863600" cy="574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5400000">
            <a:off x="1620044" y="3640931"/>
            <a:ext cx="866775" cy="576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rot="5400000">
            <a:off x="1046956" y="4504532"/>
            <a:ext cx="865187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橢圓 26"/>
          <p:cNvSpPr/>
          <p:nvPr/>
        </p:nvSpPr>
        <p:spPr>
          <a:xfrm>
            <a:off x="973138" y="50101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D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線接點 28"/>
          <p:cNvCxnSpPr/>
          <p:nvPr/>
        </p:nvCxnSpPr>
        <p:spPr>
          <a:xfrm rot="5400000">
            <a:off x="2197893" y="2777332"/>
            <a:ext cx="862013" cy="577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395288" y="58753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2701925" y="24177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A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2122488" y="32797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B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1547813" y="4144963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C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8318500" y="41465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橢圓 36"/>
          <p:cNvSpPr/>
          <p:nvPr/>
        </p:nvSpPr>
        <p:spPr>
          <a:xfrm>
            <a:off x="8318500" y="501015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8316913" y="241935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8318500" y="32845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8028432" y="1555750"/>
            <a:ext cx="1008126" cy="431800"/>
          </a:xfrm>
          <a:prstGeom prst="rect">
            <a:avLst/>
          </a:prstGeom>
          <a:noFill/>
        </p:spPr>
        <p:txBody>
          <a:bodyPr wrap="none" lIns="36000" rIns="36000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LEVEL</a:t>
            </a:r>
            <a:endParaRPr lang="zh-TW" altLang="en-US" dirty="0">
              <a:latin typeface="+mj-lt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8318500" y="58753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658" name="內容版面配置區 41"/>
          <p:cNvSpPr>
            <a:spLocks noGrp="1"/>
          </p:cNvSpPr>
          <p:nvPr>
            <p:ph idx="1"/>
          </p:nvPr>
        </p:nvSpPr>
        <p:spPr>
          <a:xfrm>
            <a:off x="971550" y="404622"/>
            <a:ext cx="7200900" cy="115112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Figure </a:t>
            </a:r>
            <a:r>
              <a:rPr lang="en-US" altLang="zh-TW" dirty="0" smtClean="0"/>
              <a:t>5.10 shows two special kinds of binary trees: </a:t>
            </a:r>
            <a:br>
              <a:rPr lang="en-US" altLang="zh-TW" dirty="0" smtClean="0"/>
            </a:br>
            <a:r>
              <a:rPr lang="en-US" altLang="zh-TW" dirty="0" smtClean="0"/>
              <a:t>(a) </a:t>
            </a:r>
            <a:r>
              <a:rPr lang="en-US" altLang="zh-TW" i="1" dirty="0" smtClean="0"/>
              <a:t>skewed</a:t>
            </a:r>
            <a:r>
              <a:rPr lang="en-US" altLang="zh-TW" dirty="0" smtClean="0"/>
              <a:t> tree, skewed to the left,</a:t>
            </a:r>
          </a:p>
          <a:p>
            <a:pPr eaLnBrk="1" hangingPunct="1"/>
            <a:r>
              <a:rPr lang="en-US" altLang="zh-TW" dirty="0" smtClean="0"/>
              <a:t>(b) </a:t>
            </a:r>
            <a:r>
              <a:rPr lang="en-US" altLang="zh-TW" i="1" dirty="0" smtClean="0"/>
              <a:t>complete</a:t>
            </a:r>
            <a:r>
              <a:rPr lang="en-US" altLang="zh-TW" dirty="0" smtClean="0"/>
              <a:t> binary tree - all leaf nodes are on adjacent levels</a:t>
            </a:r>
          </a:p>
        </p:txBody>
      </p:sp>
      <p:sp>
        <p:nvSpPr>
          <p:cNvPr id="26659" name="內容版面配置區 34"/>
          <p:cNvSpPr>
            <a:spLocks noGrp="1"/>
          </p:cNvSpPr>
          <p:nvPr>
            <p:ph idx="11"/>
          </p:nvPr>
        </p:nvSpPr>
        <p:spPr>
          <a:xfrm>
            <a:off x="1692275" y="6021388"/>
            <a:ext cx="5184013" cy="4318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0000"/>
                </a:solidFill>
              </a:rPr>
              <a:t>Figure 5.10:</a:t>
            </a:r>
            <a:r>
              <a:rPr lang="en-US" altLang="zh-TW" dirty="0" smtClean="0">
                <a:solidFill>
                  <a:srgbClr val="000000"/>
                </a:solidFill>
              </a:rPr>
              <a:t> Skewed and complete binary trees</a:t>
            </a:r>
            <a:endParaRPr lang="zh-TW" altLang="en-US" dirty="0" smtClean="0"/>
          </a:p>
          <a:p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69875"/>
            <a:ext cx="8226425" cy="1143000"/>
          </a:xfrm>
        </p:spPr>
        <p:txBody>
          <a:bodyPr/>
          <a:lstStyle/>
          <a:p>
            <a:pPr eaLnBrk="1" hangingPunct="1"/>
            <a:r>
              <a:rPr lang="en-US" altLang="zh-TW" smtClean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95478" y="1557338"/>
            <a:ext cx="8353043" cy="359987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Binary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Binary Tree Traversals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Additional Binary Tree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Threaded Binary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Heaps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Binary Search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Selection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Forests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5.2.2  Properties of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9"/>
            <a:ext cx="8064500" cy="1727643"/>
          </a:xfrm>
        </p:spPr>
        <p:txBody>
          <a:bodyPr>
            <a:normAutofit/>
          </a:bodyPr>
          <a:lstStyle/>
          <a:p>
            <a:pPr marL="358775" lvl="1" indent="-358775" eaLnBrk="1" hangingPunct="1">
              <a:buFont typeface="Arial" charset="0"/>
              <a:buNone/>
              <a:defRPr/>
            </a:pPr>
            <a:r>
              <a:rPr lang="en-US" altLang="zh-TW" sz="2000" b="1" dirty="0" smtClean="0"/>
              <a:t>Lemma 5.2 [</a:t>
            </a:r>
            <a:r>
              <a:rPr lang="en-US" altLang="zh-TW" sz="2000" b="1" i="1" dirty="0" smtClean="0"/>
              <a:t>Maximum number of nodes</a:t>
            </a:r>
            <a:r>
              <a:rPr lang="en-US" altLang="zh-TW" sz="2000" b="1" dirty="0" smtClean="0"/>
              <a:t>]</a:t>
            </a:r>
            <a:r>
              <a:rPr lang="en-US" altLang="zh-TW" sz="2000" dirty="0" smtClean="0"/>
              <a:t>:</a:t>
            </a:r>
          </a:p>
          <a:p>
            <a:pPr marL="361950" lvl="1" indent="-361950" eaLnBrk="1" hangingPunct="1">
              <a:buFont typeface="+mj-lt"/>
              <a:buAutoNum type="arabicParenR"/>
              <a:defRPr/>
            </a:pPr>
            <a:r>
              <a:rPr lang="en-US" altLang="zh-TW" sz="2000" dirty="0" smtClean="0"/>
              <a:t>The maximum number of nodes on level </a:t>
            </a:r>
            <a:r>
              <a:rPr lang="en-US" altLang="zh-TW" sz="2000" i="1" dirty="0" smtClean="0"/>
              <a:t>i</a:t>
            </a:r>
            <a:r>
              <a:rPr lang="en-US" altLang="zh-TW" sz="2000" dirty="0" smtClean="0"/>
              <a:t> of a binary tree is </a:t>
            </a:r>
            <a:r>
              <a:rPr lang="en-US" altLang="zh-TW" sz="2000" dirty="0" err="1" smtClean="0"/>
              <a:t>2</a:t>
            </a:r>
            <a:r>
              <a:rPr lang="en-US" altLang="zh-TW" sz="2000" i="1" spc="300" baseline="30000" dirty="0" err="1" smtClean="0"/>
              <a:t>i</a:t>
            </a:r>
            <a:r>
              <a:rPr lang="en-US" altLang="zh-TW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baseline="30000" dirty="0" smtClean="0"/>
              <a:t>1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i</a:t>
            </a:r>
            <a:r>
              <a:rPr lang="en-US" altLang="zh-TW" sz="2000" dirty="0" smtClean="0"/>
              <a:t> </a:t>
            </a:r>
            <a:r>
              <a:rPr lang="en-US" altLang="zh-TW" sz="1800" spc="1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/>
              <a:t>1.</a:t>
            </a:r>
          </a:p>
          <a:p>
            <a:pPr marL="361950" lvl="1" indent="-361950" eaLnBrk="1" hangingPunct="1">
              <a:buFont typeface="+mj-lt"/>
              <a:buAutoNum type="arabicParenR"/>
              <a:defRPr/>
            </a:pPr>
            <a:r>
              <a:rPr lang="en-US" altLang="zh-TW" sz="2000" dirty="0" smtClean="0"/>
              <a:t>The maximum number of nodes in a binary tree of </a:t>
            </a:r>
            <a:r>
              <a:rPr lang="en-US" altLang="zh-TW" sz="2000" dirty="0"/>
              <a:t>height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 is </a:t>
            </a:r>
            <a:r>
              <a:rPr lang="en-US" altLang="zh-TW" sz="2000" dirty="0" err="1" smtClean="0"/>
              <a:t>2</a:t>
            </a:r>
            <a:r>
              <a:rPr lang="en-US" altLang="zh-TW" sz="2000" i="1" baseline="30000" dirty="0" err="1" smtClean="0"/>
              <a:t>k</a:t>
            </a:r>
            <a:r>
              <a:rPr lang="en-US" altLang="zh-TW" sz="2000" dirty="0" smtClean="0"/>
              <a:t> </a:t>
            </a:r>
            <a:r>
              <a:rPr lang="en-US" altLang="zh-TW" sz="2000" spc="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/>
              <a:t>1,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 </a:t>
            </a:r>
            <a:r>
              <a:rPr lang="en-US" altLang="zh-TW" sz="1800" spc="1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/>
              <a:t>1.</a:t>
            </a:r>
          </a:p>
          <a:p>
            <a:pPr marL="457200" lvl="1" indent="-457200" eaLnBrk="1" hangingPunct="1">
              <a:spcBef>
                <a:spcPts val="1800"/>
              </a:spcBef>
              <a:buNone/>
              <a:defRPr/>
            </a:pPr>
            <a:r>
              <a:rPr lang="en-US" altLang="zh-TW" sz="2000" b="1" dirty="0" smtClean="0"/>
              <a:t>Proof of (2):</a:t>
            </a:r>
            <a:r>
              <a:rPr lang="en-US" altLang="zh-TW" sz="2000" dirty="0" smtClean="0"/>
              <a:t>  </a:t>
            </a:r>
            <a:r>
              <a:rPr lang="en-US" altLang="zh-TW" sz="2000" dirty="0" smtClean="0">
                <a:solidFill>
                  <a:schemeClr val="bg1"/>
                </a:solidFill>
              </a:rPr>
              <a:t>1 </a:t>
            </a:r>
            <a:r>
              <a:rPr lang="en-US" altLang="zh-TW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2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2</a:t>
            </a:r>
            <a:r>
              <a:rPr lang="en-US" altLang="zh-TW" sz="200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2</a:t>
            </a:r>
            <a:r>
              <a:rPr lang="en-US" altLang="zh-TW" sz="2000" baseline="30000" dirty="0" smtClean="0">
                <a:solidFill>
                  <a:schemeClr val="bg1"/>
                </a:solidFill>
              </a:rPr>
              <a:t>3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sym typeface="MT Extra"/>
              </a:rPr>
              <a:t>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  <a:sym typeface="MT Extra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sym typeface="MT Extra"/>
              </a:rPr>
              <a:t>2</a:t>
            </a:r>
            <a:r>
              <a:rPr lang="en-US" altLang="zh-TW" sz="2000" i="1" baseline="30000" dirty="0" err="1" smtClean="0">
                <a:solidFill>
                  <a:schemeClr val="bg1"/>
                </a:solidFill>
                <a:sym typeface="MT Extra"/>
              </a:rPr>
              <a:t>k</a:t>
            </a:r>
            <a:r>
              <a:rPr lang="en-US" altLang="zh-TW" sz="20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baseline="30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baseline="30000" dirty="0" smtClean="0">
                <a:solidFill>
                  <a:schemeClr val="bg1"/>
                </a:solidFill>
                <a:sym typeface="MT Extra"/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  <a:sym typeface="MT Extra"/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  <a:sym typeface="MT Extra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  <a:sym typeface="MT Extra"/>
              </a:rPr>
              <a:t>2</a:t>
            </a:r>
            <a:r>
              <a:rPr lang="en-US" altLang="zh-TW" sz="2000" i="1" baseline="30000" dirty="0" err="1" smtClean="0">
                <a:solidFill>
                  <a:schemeClr val="bg1"/>
                </a:solidFill>
                <a:sym typeface="MT Extra"/>
              </a:rPr>
              <a:t>k</a:t>
            </a:r>
            <a:r>
              <a:rPr lang="en-US" altLang="zh-TW" sz="2000" baseline="30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baseline="300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baseline="30000" dirty="0" smtClean="0">
                <a:solidFill>
                  <a:schemeClr val="bg1"/>
                </a:solidFill>
                <a:sym typeface="MT Extra"/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  <a:sym typeface="MT Extra"/>
              </a:rPr>
              <a:t> </a:t>
            </a:r>
            <a:r>
              <a:rPr lang="en-US" altLang="zh-TW" sz="2000" dirty="0" smtClean="0">
                <a:solidFill>
                  <a:schemeClr val="bg1"/>
                </a:solidFill>
                <a:latin typeface="Symbol" pitchFamily="18" charset="2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  <a:sym typeface="MT Extra"/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2</a:t>
            </a:r>
            <a:r>
              <a:rPr lang="en-US" altLang="zh-TW" sz="2000" i="1" baseline="30000" dirty="0" err="1" smtClean="0">
                <a:solidFill>
                  <a:schemeClr val="bg1"/>
                </a:solidFill>
              </a:rPr>
              <a:t>k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  <a:sym typeface="MT Extra"/>
              </a:rPr>
              <a:t>.</a:t>
            </a:r>
            <a:endParaRPr lang="en-US" altLang="zh-TW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5.2.2  Properties of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9"/>
            <a:ext cx="8064500" cy="1727643"/>
          </a:xfrm>
        </p:spPr>
        <p:txBody>
          <a:bodyPr>
            <a:normAutofit/>
          </a:bodyPr>
          <a:lstStyle/>
          <a:p>
            <a:pPr marL="358775" lvl="1" indent="-358775" eaLnBrk="1" hangingPunct="1">
              <a:buFont typeface="Arial" charset="0"/>
              <a:buNone/>
              <a:defRPr/>
            </a:pPr>
            <a:r>
              <a:rPr lang="en-US" altLang="zh-TW" sz="2000" b="1" dirty="0" smtClean="0"/>
              <a:t>Lemma 5.2 [</a:t>
            </a:r>
            <a:r>
              <a:rPr lang="en-US" altLang="zh-TW" sz="2000" b="1" i="1" dirty="0" smtClean="0"/>
              <a:t>Maximum number of nodes</a:t>
            </a:r>
            <a:r>
              <a:rPr lang="en-US" altLang="zh-TW" sz="2000" b="1" dirty="0" smtClean="0"/>
              <a:t>]</a:t>
            </a:r>
            <a:r>
              <a:rPr lang="en-US" altLang="zh-TW" sz="2000" dirty="0" smtClean="0"/>
              <a:t>:</a:t>
            </a:r>
          </a:p>
          <a:p>
            <a:pPr marL="361950" lvl="1" indent="-361950" eaLnBrk="1" hangingPunct="1">
              <a:buFont typeface="+mj-lt"/>
              <a:buAutoNum type="arabicParenR"/>
              <a:defRPr/>
            </a:pPr>
            <a:r>
              <a:rPr lang="en-US" altLang="zh-TW" sz="2000" dirty="0" smtClean="0"/>
              <a:t>The maximum number of nodes on level </a:t>
            </a:r>
            <a:r>
              <a:rPr lang="en-US" altLang="zh-TW" sz="2000" i="1" dirty="0" smtClean="0"/>
              <a:t>i</a:t>
            </a:r>
            <a:r>
              <a:rPr lang="en-US" altLang="zh-TW" sz="2000" dirty="0" smtClean="0"/>
              <a:t> of a binary tree is </a:t>
            </a:r>
            <a:r>
              <a:rPr lang="en-US" altLang="zh-TW" sz="2000" dirty="0" err="1" smtClean="0"/>
              <a:t>2</a:t>
            </a:r>
            <a:r>
              <a:rPr lang="en-US" altLang="zh-TW" sz="2000" i="1" spc="300" baseline="30000" dirty="0" err="1" smtClean="0"/>
              <a:t>i</a:t>
            </a:r>
            <a:r>
              <a:rPr lang="en-US" altLang="zh-TW" sz="20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baseline="30000" dirty="0" smtClean="0"/>
              <a:t>1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i</a:t>
            </a:r>
            <a:r>
              <a:rPr lang="en-US" altLang="zh-TW" sz="2000" dirty="0" smtClean="0"/>
              <a:t> </a:t>
            </a:r>
            <a:r>
              <a:rPr lang="en-US" altLang="zh-TW" sz="1800" spc="1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/>
              <a:t>1.</a:t>
            </a:r>
          </a:p>
          <a:p>
            <a:pPr marL="361950" lvl="1" indent="-361950" eaLnBrk="1" hangingPunct="1">
              <a:buFont typeface="+mj-lt"/>
              <a:buAutoNum type="arabicParenR"/>
              <a:defRPr/>
            </a:pPr>
            <a:r>
              <a:rPr lang="en-US" altLang="zh-TW" sz="2000" dirty="0" smtClean="0"/>
              <a:t>The maximum number of nodes in a binary tree of </a:t>
            </a:r>
            <a:r>
              <a:rPr lang="en-US" altLang="zh-TW" sz="2000" dirty="0"/>
              <a:t>height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 is </a:t>
            </a:r>
            <a:r>
              <a:rPr lang="en-US" altLang="zh-TW" sz="2000" dirty="0" err="1" smtClean="0"/>
              <a:t>2</a:t>
            </a:r>
            <a:r>
              <a:rPr lang="en-US" altLang="zh-TW" sz="2000" i="1" baseline="30000" dirty="0" err="1" smtClean="0"/>
              <a:t>k</a:t>
            </a:r>
            <a:r>
              <a:rPr lang="en-US" altLang="zh-TW" sz="2000" dirty="0" smtClean="0"/>
              <a:t> </a:t>
            </a:r>
            <a:r>
              <a:rPr lang="en-US" altLang="zh-TW" sz="2000" spc="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/>
              <a:t>1,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 </a:t>
            </a:r>
            <a:r>
              <a:rPr lang="en-US" altLang="zh-TW" sz="1800" spc="1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≥</a:t>
            </a:r>
            <a:r>
              <a:rPr lang="en-US" altLang="zh-TW" sz="2000" dirty="0" smtClean="0"/>
              <a:t>1.</a:t>
            </a:r>
          </a:p>
          <a:p>
            <a:pPr marL="457200" lvl="1" indent="-457200" eaLnBrk="1" hangingPunct="1">
              <a:spcBef>
                <a:spcPts val="1800"/>
              </a:spcBef>
              <a:buNone/>
              <a:defRPr/>
            </a:pPr>
            <a:r>
              <a:rPr lang="en-US" altLang="zh-TW" sz="2000" b="1" dirty="0" smtClean="0"/>
              <a:t>Proof of (2):</a:t>
            </a:r>
            <a:r>
              <a:rPr lang="en-US" altLang="zh-TW" sz="2000" dirty="0" smtClean="0"/>
              <a:t>  1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2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2</a:t>
            </a:r>
            <a:r>
              <a:rPr lang="en-US" altLang="zh-TW" sz="2000" baseline="30000" dirty="0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2</a:t>
            </a:r>
            <a:r>
              <a:rPr lang="en-US" altLang="zh-TW" sz="2000" baseline="30000" dirty="0" smtClean="0"/>
              <a:t>3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MT Extra"/>
              </a:rPr>
              <a:t>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ym typeface="MT Extra"/>
              </a:rPr>
              <a:t> </a:t>
            </a:r>
            <a:r>
              <a:rPr lang="en-US" altLang="zh-TW" sz="2000" dirty="0" err="1" smtClean="0">
                <a:sym typeface="MT Extra"/>
              </a:rPr>
              <a:t>2</a:t>
            </a:r>
            <a:r>
              <a:rPr lang="en-US" altLang="zh-TW" sz="2000" i="1" baseline="30000" dirty="0" err="1" smtClean="0">
                <a:sym typeface="MT Extra"/>
              </a:rPr>
              <a:t>k</a:t>
            </a:r>
            <a:r>
              <a:rPr lang="en-US" altLang="zh-TW" sz="2000" baseline="30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baseline="30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baseline="30000" dirty="0" smtClean="0">
                <a:sym typeface="MT Extra"/>
              </a:rPr>
              <a:t>2</a:t>
            </a:r>
            <a:r>
              <a:rPr lang="en-US" altLang="zh-TW" sz="2000" dirty="0" smtClean="0">
                <a:sym typeface="MT Extra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ym typeface="MT Extra"/>
              </a:rPr>
              <a:t> </a:t>
            </a:r>
            <a:r>
              <a:rPr lang="en-US" altLang="zh-TW" sz="2000" dirty="0" err="1" smtClean="0">
                <a:sym typeface="MT Extra"/>
              </a:rPr>
              <a:t>2</a:t>
            </a:r>
            <a:r>
              <a:rPr lang="en-US" altLang="zh-TW" sz="2000" i="1" baseline="30000" dirty="0" err="1" smtClean="0">
                <a:sym typeface="MT Extra"/>
              </a:rPr>
              <a:t>k</a:t>
            </a:r>
            <a:r>
              <a:rPr lang="en-US" altLang="zh-TW" sz="2000" baseline="30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TW" sz="2000" baseline="300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baseline="30000" dirty="0" smtClean="0">
                <a:sym typeface="MT Extra"/>
              </a:rPr>
              <a:t>1</a:t>
            </a:r>
            <a:r>
              <a:rPr lang="en-US" altLang="zh-TW" sz="2000" dirty="0" smtClean="0">
                <a:sym typeface="MT Extra"/>
              </a:rPr>
              <a:t>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ym typeface="MT Extra"/>
              </a:rPr>
              <a:t> </a:t>
            </a:r>
            <a:r>
              <a:rPr lang="en-US" altLang="zh-TW" sz="2000" dirty="0" err="1" smtClean="0"/>
              <a:t>2</a:t>
            </a:r>
            <a:r>
              <a:rPr lang="en-US" altLang="zh-TW" sz="2000" i="1" baseline="30000" dirty="0" err="1" smtClean="0"/>
              <a:t>k</a:t>
            </a:r>
            <a:r>
              <a:rPr lang="en-US" altLang="zh-TW" sz="2000" dirty="0" smtClean="0"/>
              <a:t> </a:t>
            </a:r>
            <a:r>
              <a:rPr lang="en-US" altLang="zh-TW" sz="20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/>
              <a:t>1</a:t>
            </a:r>
            <a:r>
              <a:rPr lang="en-US" altLang="zh-TW" sz="2000" dirty="0" smtClean="0">
                <a:sym typeface="MT Extra"/>
              </a:rPr>
              <a:t>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657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/>
          <p:cNvCxnSpPr/>
          <p:nvPr/>
        </p:nvCxnSpPr>
        <p:spPr>
          <a:xfrm>
            <a:off x="6516410" y="2925826"/>
            <a:ext cx="863572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3058835" y="2060638"/>
            <a:ext cx="1728787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4787622" y="2060638"/>
            <a:ext cx="1728788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195238" y="3789428"/>
            <a:ext cx="431797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3492222" y="3789428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1763435" y="3789428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058835" y="2925826"/>
            <a:ext cx="865187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924022" y="3789426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138334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3707622" y="3571938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2411622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2195235" y="2925826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3275622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2843622" y="270833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1979622" y="357193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1547622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5219422" y="3789426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5651742" y="2925826"/>
            <a:ext cx="864668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5435622" y="3573463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299622" y="270833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003522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571622" y="1845463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164110" y="3573463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5.2.2 </a:t>
            </a:r>
            <a:r>
              <a:rPr lang="en-US" altLang="zh-TW" dirty="0" smtClean="0"/>
              <a:t> Properties of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478" y="1259961"/>
            <a:ext cx="7920000" cy="1008062"/>
          </a:xfrm>
        </p:spPr>
        <p:txBody>
          <a:bodyPr/>
          <a:lstStyle/>
          <a:p>
            <a:pPr marL="0" lvl="1" indent="0" eaLnBrk="1" hangingPunct="1">
              <a:buNone/>
              <a:defRPr/>
            </a:pPr>
            <a:r>
              <a:rPr lang="en-US" altLang="zh-TW" sz="2000" b="1" dirty="0" smtClean="0"/>
              <a:t>Lemma 5.3 [</a:t>
            </a:r>
            <a:r>
              <a:rPr lang="en-US" altLang="zh-TW" sz="2000" b="1" i="1" dirty="0" smtClean="0"/>
              <a:t>Relation between number of leaf nodes and degree-2 nodes</a:t>
            </a:r>
            <a:r>
              <a:rPr lang="en-US" altLang="zh-TW" sz="2000" b="1" dirty="0" smtClean="0"/>
              <a:t>]</a:t>
            </a:r>
            <a:r>
              <a:rPr lang="en-US" altLang="zh-TW" sz="2000" dirty="0" smtClean="0"/>
              <a:t>: For any nonempty binary tree,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, if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is the number of leaf nodes and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the number of nodes of degree 2, then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1.</a:t>
            </a:r>
          </a:p>
        </p:txBody>
      </p:sp>
      <p:sp>
        <p:nvSpPr>
          <p:cNvPr id="26628" name="內容版面配置區 3"/>
          <p:cNvSpPr>
            <a:spLocks noGrp="1"/>
          </p:cNvSpPr>
          <p:nvPr>
            <p:ph sz="half" idx="2"/>
          </p:nvPr>
        </p:nvSpPr>
        <p:spPr>
          <a:xfrm>
            <a:off x="395478" y="2420874"/>
            <a:ext cx="8352000" cy="4032250"/>
          </a:xfrm>
        </p:spPr>
        <p:txBody>
          <a:bodyPr/>
          <a:lstStyle/>
          <a:p>
            <a:pPr marL="361950" lvl="1" indent="-361950" eaLnBrk="1" hangingPunct="1">
              <a:buFont typeface="Arial" charset="0"/>
              <a:buNone/>
              <a:defRPr/>
            </a:pPr>
            <a:r>
              <a:rPr lang="en-US" altLang="zh-TW" sz="2000" b="1" dirty="0" smtClean="0"/>
              <a:t>Proof: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Let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be the number of nodes of degree one and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the total number of nodes.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Since all nodes in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T</a:t>
            </a:r>
            <a:r>
              <a:rPr lang="en-US" altLang="zh-TW" sz="2000" dirty="0" smtClean="0">
                <a:solidFill>
                  <a:schemeClr val="bg1"/>
                </a:solidFill>
              </a:rPr>
              <a:t> are at most of degree two, we have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		(5.1)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Since every node except the root has a </a:t>
            </a:r>
            <a:r>
              <a:rPr lang="en-US" altLang="zh-TW" sz="2000" dirty="0">
                <a:solidFill>
                  <a:schemeClr val="bg1"/>
                </a:solidFill>
              </a:rPr>
              <a:t>branch </a:t>
            </a:r>
            <a:r>
              <a:rPr lang="en-US" altLang="zh-TW" sz="2000" dirty="0" smtClean="0">
                <a:solidFill>
                  <a:schemeClr val="bg1"/>
                </a:solidFill>
              </a:rPr>
              <a:t>leading into it, we get that the number of </a:t>
            </a:r>
            <a:r>
              <a:rPr lang="en-US" altLang="zh-TW" sz="2000" dirty="0">
                <a:solidFill>
                  <a:schemeClr val="bg1"/>
                </a:solidFill>
              </a:rPr>
              <a:t>branches </a:t>
            </a:r>
            <a:r>
              <a:rPr lang="en-US" altLang="zh-TW" sz="2000" dirty="0" smtClean="0">
                <a:solidFill>
                  <a:schemeClr val="bg1"/>
                </a:solidFill>
              </a:rPr>
              <a:t>is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chemeClr val="bg1"/>
                </a:solidFill>
              </a:rPr>
              <a:t>1.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All branches stem from a node of degree one or two. Thus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chemeClr val="bg1"/>
                </a:solidFill>
              </a:rPr>
              <a:t>1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2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Hence, we obtain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2</a:t>
            </a:r>
            <a:r>
              <a:rPr lang="en-US" altLang="zh-TW" sz="2000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err="1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1		(5.2)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Subtracting Eq. (5.2) from Eq. (5.1) and rearranging terms, we get</a:t>
            </a:r>
          </a:p>
          <a:p>
            <a:pPr marL="361950" lvl="1" indent="-361950" eaLnBrk="1" hangingPunct="1">
              <a:buNone/>
              <a:tabLst>
                <a:tab pos="900000" algn="l"/>
              </a:tabLst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065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5.2.2 </a:t>
            </a:r>
            <a:r>
              <a:rPr lang="en-US" altLang="zh-TW" dirty="0" smtClean="0"/>
              <a:t> Properties of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478" y="1259961"/>
            <a:ext cx="7920000" cy="1008062"/>
          </a:xfrm>
        </p:spPr>
        <p:txBody>
          <a:bodyPr/>
          <a:lstStyle/>
          <a:p>
            <a:pPr marL="0" lvl="1" indent="0" eaLnBrk="1" hangingPunct="1">
              <a:buNone/>
              <a:defRPr/>
            </a:pPr>
            <a:r>
              <a:rPr lang="en-US" altLang="zh-TW" sz="2000" b="1" dirty="0" smtClean="0"/>
              <a:t>Lemma 5.3 [</a:t>
            </a:r>
            <a:r>
              <a:rPr lang="en-US" altLang="zh-TW" sz="2000" b="1" i="1" dirty="0" smtClean="0"/>
              <a:t>Relation between number of leaf nodes and degree-2 nodes</a:t>
            </a:r>
            <a:r>
              <a:rPr lang="en-US" altLang="zh-TW" sz="2000" b="1" dirty="0" smtClean="0"/>
              <a:t>]</a:t>
            </a:r>
            <a:r>
              <a:rPr lang="en-US" altLang="zh-TW" sz="2000" dirty="0" smtClean="0"/>
              <a:t>: For any nonempty binary tree,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, if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is the number of leaf nodes and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the number of nodes of degree 2, then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1.</a:t>
            </a:r>
          </a:p>
        </p:txBody>
      </p:sp>
      <p:sp>
        <p:nvSpPr>
          <p:cNvPr id="26628" name="內容版面配置區 3"/>
          <p:cNvSpPr>
            <a:spLocks noGrp="1"/>
          </p:cNvSpPr>
          <p:nvPr>
            <p:ph sz="half" idx="2"/>
          </p:nvPr>
        </p:nvSpPr>
        <p:spPr>
          <a:xfrm>
            <a:off x="395478" y="2420874"/>
            <a:ext cx="8352000" cy="4032250"/>
          </a:xfrm>
        </p:spPr>
        <p:txBody>
          <a:bodyPr/>
          <a:lstStyle/>
          <a:p>
            <a:pPr marL="361950" lvl="1" indent="-361950" eaLnBrk="1" hangingPunct="1">
              <a:buFont typeface="Arial" charset="0"/>
              <a:buNone/>
              <a:defRPr/>
            </a:pPr>
            <a:r>
              <a:rPr lang="en-US" altLang="zh-TW" sz="2000" b="1" dirty="0" smtClean="0"/>
              <a:t>Proof: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Let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be the number of nodes of degree one and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the total number of nodes.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Since all nodes in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 are at most of degree two, we have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		(5.1)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Since every node except the root has a </a:t>
            </a:r>
            <a:r>
              <a:rPr lang="en-US" altLang="zh-TW" sz="2000" dirty="0">
                <a:solidFill>
                  <a:schemeClr val="bg1"/>
                </a:solidFill>
              </a:rPr>
              <a:t>branch </a:t>
            </a:r>
            <a:r>
              <a:rPr lang="en-US" altLang="zh-TW" sz="2000" dirty="0" smtClean="0">
                <a:solidFill>
                  <a:schemeClr val="bg1"/>
                </a:solidFill>
              </a:rPr>
              <a:t>leading into it, we get that the number of </a:t>
            </a:r>
            <a:r>
              <a:rPr lang="en-US" altLang="zh-TW" sz="2000" dirty="0">
                <a:solidFill>
                  <a:schemeClr val="bg1"/>
                </a:solidFill>
              </a:rPr>
              <a:t>branches </a:t>
            </a:r>
            <a:r>
              <a:rPr lang="en-US" altLang="zh-TW" sz="2000" dirty="0" smtClean="0">
                <a:solidFill>
                  <a:schemeClr val="bg1"/>
                </a:solidFill>
              </a:rPr>
              <a:t>is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chemeClr val="bg1"/>
                </a:solidFill>
              </a:rPr>
              <a:t>1.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All branches stem from a node of degree one or two. Thus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chemeClr val="bg1"/>
                </a:solidFill>
              </a:rPr>
              <a:t>1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2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Hence, we obtain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2</a:t>
            </a:r>
            <a:r>
              <a:rPr lang="en-US" altLang="zh-TW" sz="2000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err="1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1		(5.2)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Subtracting Eq. (5.2) from Eq. (5.1) and rearranging terms, we get</a:t>
            </a:r>
          </a:p>
          <a:p>
            <a:pPr marL="361950" lvl="1" indent="-361950" eaLnBrk="1" hangingPunct="1">
              <a:buNone/>
              <a:tabLst>
                <a:tab pos="900000" algn="l"/>
              </a:tabLst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941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5.2.2 </a:t>
            </a:r>
            <a:r>
              <a:rPr lang="en-US" altLang="zh-TW" dirty="0" smtClean="0"/>
              <a:t> Properties of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478" y="1259961"/>
            <a:ext cx="7920000" cy="1008062"/>
          </a:xfrm>
        </p:spPr>
        <p:txBody>
          <a:bodyPr/>
          <a:lstStyle/>
          <a:p>
            <a:pPr marL="0" lvl="1" indent="0" eaLnBrk="1" hangingPunct="1">
              <a:buNone/>
              <a:defRPr/>
            </a:pPr>
            <a:r>
              <a:rPr lang="en-US" altLang="zh-TW" sz="2000" b="1" dirty="0" smtClean="0"/>
              <a:t>Lemma 5.3 [</a:t>
            </a:r>
            <a:r>
              <a:rPr lang="en-US" altLang="zh-TW" sz="2000" b="1" i="1" dirty="0" smtClean="0"/>
              <a:t>Relation between number of leaf nodes and degree-2 nodes</a:t>
            </a:r>
            <a:r>
              <a:rPr lang="en-US" altLang="zh-TW" sz="2000" b="1" dirty="0" smtClean="0"/>
              <a:t>]</a:t>
            </a:r>
            <a:r>
              <a:rPr lang="en-US" altLang="zh-TW" sz="2000" dirty="0" smtClean="0"/>
              <a:t>: For any nonempty binary tree,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, if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is the number of leaf nodes and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the number of nodes of degree 2, then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1.</a:t>
            </a:r>
          </a:p>
        </p:txBody>
      </p:sp>
      <p:sp>
        <p:nvSpPr>
          <p:cNvPr id="26628" name="內容版面配置區 3"/>
          <p:cNvSpPr>
            <a:spLocks noGrp="1"/>
          </p:cNvSpPr>
          <p:nvPr>
            <p:ph sz="half" idx="2"/>
          </p:nvPr>
        </p:nvSpPr>
        <p:spPr>
          <a:xfrm>
            <a:off x="395478" y="2420874"/>
            <a:ext cx="8352000" cy="4032250"/>
          </a:xfrm>
        </p:spPr>
        <p:txBody>
          <a:bodyPr/>
          <a:lstStyle/>
          <a:p>
            <a:pPr marL="361950" lvl="1" indent="-361950" eaLnBrk="1" hangingPunct="1">
              <a:buFont typeface="Arial" charset="0"/>
              <a:buNone/>
              <a:defRPr/>
            </a:pPr>
            <a:r>
              <a:rPr lang="en-US" altLang="zh-TW" sz="2000" b="1" dirty="0" smtClean="0"/>
              <a:t>Proof: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Let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be the number of nodes of degree one and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the total number of nodes.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Since all nodes in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 are at most of degree two, we have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		(5.1)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Since every node except the root has a </a:t>
            </a:r>
            <a:r>
              <a:rPr lang="en-US" altLang="zh-TW" sz="2000" dirty="0"/>
              <a:t>branch </a:t>
            </a:r>
            <a:r>
              <a:rPr lang="en-US" altLang="zh-TW" sz="2000" dirty="0" smtClean="0"/>
              <a:t>leading into it, we get that the number of </a:t>
            </a:r>
            <a:r>
              <a:rPr lang="en-US" altLang="zh-TW" sz="2000" dirty="0"/>
              <a:t>branches </a:t>
            </a:r>
            <a:r>
              <a:rPr lang="en-US" altLang="zh-TW" sz="2000" dirty="0" smtClean="0"/>
              <a:t>is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chemeClr val="bg1"/>
                </a:solidFill>
              </a:rPr>
              <a:t>1.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All branches stem from a node of degree one or two. Thus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>
                <a:solidFill>
                  <a:schemeClr val="bg1"/>
                </a:solidFill>
              </a:rPr>
              <a:t>1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2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Hence, we obtain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2</a:t>
            </a:r>
            <a:r>
              <a:rPr lang="en-US" altLang="zh-TW" sz="2000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err="1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1		(5.2)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Subtracting Eq. (5.2) from Eq. (5.1) and rearranging terms, we get</a:t>
            </a:r>
          </a:p>
          <a:p>
            <a:pPr marL="361950" lvl="1" indent="-361950" eaLnBrk="1" hangingPunct="1">
              <a:buNone/>
              <a:tabLst>
                <a:tab pos="900000" algn="l"/>
              </a:tabLst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40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5.2.2 </a:t>
            </a:r>
            <a:r>
              <a:rPr lang="en-US" altLang="zh-TW" dirty="0" smtClean="0"/>
              <a:t> Properties of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478" y="1259961"/>
            <a:ext cx="7920000" cy="1008062"/>
          </a:xfrm>
        </p:spPr>
        <p:txBody>
          <a:bodyPr/>
          <a:lstStyle/>
          <a:p>
            <a:pPr marL="0" lvl="1" indent="0" eaLnBrk="1" hangingPunct="1">
              <a:buNone/>
              <a:defRPr/>
            </a:pPr>
            <a:r>
              <a:rPr lang="en-US" altLang="zh-TW" sz="2000" b="1" dirty="0" smtClean="0"/>
              <a:t>Lemma 5.3 [</a:t>
            </a:r>
            <a:r>
              <a:rPr lang="en-US" altLang="zh-TW" sz="2000" b="1" i="1" dirty="0" smtClean="0"/>
              <a:t>Relation between number of leaf nodes and degree-2 nodes</a:t>
            </a:r>
            <a:r>
              <a:rPr lang="en-US" altLang="zh-TW" sz="2000" b="1" dirty="0" smtClean="0"/>
              <a:t>]</a:t>
            </a:r>
            <a:r>
              <a:rPr lang="en-US" altLang="zh-TW" sz="2000" dirty="0" smtClean="0"/>
              <a:t>: For any nonempty binary tree,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, if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is the number of leaf nodes and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the number of nodes of degree 2, then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1.</a:t>
            </a:r>
          </a:p>
        </p:txBody>
      </p:sp>
      <p:sp>
        <p:nvSpPr>
          <p:cNvPr id="26628" name="內容版面配置區 3"/>
          <p:cNvSpPr>
            <a:spLocks noGrp="1"/>
          </p:cNvSpPr>
          <p:nvPr>
            <p:ph sz="half" idx="2"/>
          </p:nvPr>
        </p:nvSpPr>
        <p:spPr>
          <a:xfrm>
            <a:off x="395478" y="2420874"/>
            <a:ext cx="8352000" cy="4032250"/>
          </a:xfrm>
        </p:spPr>
        <p:txBody>
          <a:bodyPr/>
          <a:lstStyle/>
          <a:p>
            <a:pPr marL="361950" lvl="1" indent="-361950" eaLnBrk="1" hangingPunct="1">
              <a:buFont typeface="Arial" charset="0"/>
              <a:buNone/>
              <a:defRPr/>
            </a:pPr>
            <a:r>
              <a:rPr lang="en-US" altLang="zh-TW" sz="2000" b="1" dirty="0" smtClean="0"/>
              <a:t>Proof: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Let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be the number of nodes of degree one and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the total number of nodes.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Since all nodes in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 are at most of degree two, we have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		(5.1)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Since every node except the root has a </a:t>
            </a:r>
            <a:r>
              <a:rPr lang="en-US" altLang="zh-TW" sz="2000" dirty="0"/>
              <a:t>branch </a:t>
            </a:r>
            <a:r>
              <a:rPr lang="en-US" altLang="zh-TW" sz="2000" dirty="0" smtClean="0"/>
              <a:t>leading into it, we get that the number of </a:t>
            </a:r>
            <a:r>
              <a:rPr lang="en-US" altLang="zh-TW" sz="2000" dirty="0"/>
              <a:t>branches </a:t>
            </a:r>
            <a:r>
              <a:rPr lang="en-US" altLang="zh-TW" sz="2000" dirty="0" smtClean="0"/>
              <a:t>is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/>
              <a:t>1.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All branches stem from a node of degree one or two. Thus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/>
              <a:t>1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2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Hence, we obtain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 err="1" smtClean="0">
                <a:solidFill>
                  <a:schemeClr val="bg1"/>
                </a:solidFill>
              </a:rPr>
              <a:t>2</a:t>
            </a:r>
            <a:r>
              <a:rPr lang="en-US" altLang="zh-TW" sz="2000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err="1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1		(5.2)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Subtracting Eq. (5.2) from Eq. (5.1) and rearranging terms, we get</a:t>
            </a:r>
          </a:p>
          <a:p>
            <a:pPr marL="361950" lvl="1" indent="-361950" eaLnBrk="1" hangingPunct="1">
              <a:buNone/>
              <a:tabLst>
                <a:tab pos="900000" algn="l"/>
              </a:tabLst>
              <a:defRPr/>
            </a:pPr>
            <a:r>
              <a:rPr lang="en-US" altLang="zh-TW" sz="2000" dirty="0" smtClean="0">
                <a:solidFill>
                  <a:schemeClr val="bg1"/>
                </a:solidFill>
              </a:rPr>
              <a:t>		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2000" i="1" dirty="0" smtClean="0">
                <a:solidFill>
                  <a:schemeClr val="bg1"/>
                </a:solidFill>
              </a:rPr>
              <a:t>n</a:t>
            </a:r>
            <a:r>
              <a:rPr lang="en-US" altLang="zh-TW" sz="2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TW" sz="2000" dirty="0" smtClean="0">
                <a:solidFill>
                  <a:schemeClr val="bg1"/>
                </a:solidFill>
              </a:rPr>
              <a:t> </a:t>
            </a:r>
            <a:r>
              <a:rPr lang="en-US" altLang="zh-TW" sz="1800" spc="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599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5.2.2 </a:t>
            </a:r>
            <a:r>
              <a:rPr lang="en-US" altLang="zh-TW" dirty="0" smtClean="0"/>
              <a:t> Properties of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478" y="1259961"/>
            <a:ext cx="7920000" cy="1008062"/>
          </a:xfrm>
        </p:spPr>
        <p:txBody>
          <a:bodyPr/>
          <a:lstStyle/>
          <a:p>
            <a:pPr marL="0" lvl="1" indent="0" eaLnBrk="1" hangingPunct="1">
              <a:buNone/>
              <a:defRPr/>
            </a:pPr>
            <a:r>
              <a:rPr lang="en-US" altLang="zh-TW" sz="2000" b="1" dirty="0" smtClean="0"/>
              <a:t>Lemma 5.3 [</a:t>
            </a:r>
            <a:r>
              <a:rPr lang="en-US" altLang="zh-TW" sz="2000" b="1" i="1" dirty="0" smtClean="0"/>
              <a:t>Relation between number of leaf nodes and degree-2 nodes</a:t>
            </a:r>
            <a:r>
              <a:rPr lang="en-US" altLang="zh-TW" sz="2000" b="1" dirty="0" smtClean="0"/>
              <a:t>]</a:t>
            </a:r>
            <a:r>
              <a:rPr lang="en-US" altLang="zh-TW" sz="2000" dirty="0" smtClean="0"/>
              <a:t>: For any nonempty binary tree,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, if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is the number of leaf nodes and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the number of nodes of degree 2, then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1.</a:t>
            </a:r>
          </a:p>
        </p:txBody>
      </p:sp>
      <p:sp>
        <p:nvSpPr>
          <p:cNvPr id="26628" name="內容版面配置區 3"/>
          <p:cNvSpPr>
            <a:spLocks noGrp="1"/>
          </p:cNvSpPr>
          <p:nvPr>
            <p:ph sz="half" idx="2"/>
          </p:nvPr>
        </p:nvSpPr>
        <p:spPr>
          <a:xfrm>
            <a:off x="395478" y="2420874"/>
            <a:ext cx="8352000" cy="4032250"/>
          </a:xfrm>
        </p:spPr>
        <p:txBody>
          <a:bodyPr/>
          <a:lstStyle/>
          <a:p>
            <a:pPr marL="361950" lvl="1" indent="-361950" eaLnBrk="1" hangingPunct="1">
              <a:buFont typeface="Arial" charset="0"/>
              <a:buNone/>
              <a:defRPr/>
            </a:pPr>
            <a:r>
              <a:rPr lang="en-US" altLang="zh-TW" sz="2000" b="1" dirty="0" smtClean="0"/>
              <a:t>Proof: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Let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be the number of nodes of degree one and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the total number of nodes.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Since all nodes in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 are at most of degree two, we have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		(5.1)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Since every node except the root has a </a:t>
            </a:r>
            <a:r>
              <a:rPr lang="en-US" altLang="zh-TW" sz="2000" dirty="0"/>
              <a:t>branch </a:t>
            </a:r>
            <a:r>
              <a:rPr lang="en-US" altLang="zh-TW" sz="2000" dirty="0" smtClean="0"/>
              <a:t>leading into it, we get that the number of </a:t>
            </a:r>
            <a:r>
              <a:rPr lang="en-US" altLang="zh-TW" sz="2000" dirty="0"/>
              <a:t>branches </a:t>
            </a:r>
            <a:r>
              <a:rPr lang="en-US" altLang="zh-TW" sz="2000" dirty="0" smtClean="0"/>
              <a:t>is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/>
              <a:t>1.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All branches stem from a node of degree one or two. Thus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000" dirty="0" smtClean="0"/>
              <a:t>1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2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.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Hence, we obtain</a:t>
            </a:r>
          </a:p>
          <a:p>
            <a:pPr marL="361950" lvl="1" indent="-361950" eaLnBrk="1" hangingPunct="1">
              <a:buNone/>
              <a:tabLst>
                <a:tab pos="900000" algn="l"/>
                <a:tab pos="3780000" algn="l"/>
                <a:tab pos="8460000" algn="r"/>
              </a:tabLst>
              <a:defRPr/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 </a:t>
            </a:r>
            <a:r>
              <a:rPr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2</a:t>
            </a:r>
            <a:r>
              <a:rPr lang="en-US" altLang="zh-TW" sz="2000" i="1" dirty="0" err="1" smtClean="0"/>
              <a:t>n</a:t>
            </a:r>
            <a:r>
              <a:rPr lang="en-US" altLang="zh-TW" sz="2000" baseline="-25000" dirty="0" err="1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		(5.2)</a:t>
            </a:r>
          </a:p>
          <a:p>
            <a:pPr marL="266700" lvl="1" indent="-266700" eaLnBrk="1" hangingPunct="1">
              <a:buFont typeface="Arial" charset="0"/>
              <a:buChar char="•"/>
              <a:defRPr/>
            </a:pPr>
            <a:r>
              <a:rPr lang="en-US" altLang="zh-TW" sz="2000" dirty="0" smtClean="0"/>
              <a:t>Subtracting Eq. (5.2) from Eq. (5.1) and rearranging terms, we get</a:t>
            </a:r>
          </a:p>
          <a:p>
            <a:pPr marL="361950" lvl="1" indent="-361950" eaLnBrk="1" hangingPunct="1">
              <a:buNone/>
              <a:tabLst>
                <a:tab pos="900000" algn="l"/>
              </a:tabLst>
              <a:defRPr/>
            </a:pPr>
            <a:r>
              <a:rPr lang="en-US" altLang="zh-TW" sz="2000" dirty="0" smtClean="0"/>
              <a:t>		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MT Extra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379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5.2.2 </a:t>
            </a:r>
            <a:r>
              <a:rPr lang="en-US" altLang="zh-TW" dirty="0" smtClean="0"/>
              <a:t> Properties of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478" y="1259961"/>
            <a:ext cx="7920000" cy="1008062"/>
          </a:xfrm>
        </p:spPr>
        <p:txBody>
          <a:bodyPr/>
          <a:lstStyle/>
          <a:p>
            <a:pPr marL="0" lvl="1" indent="0" eaLnBrk="1" hangingPunct="1">
              <a:buNone/>
              <a:defRPr/>
            </a:pPr>
            <a:r>
              <a:rPr lang="en-US" altLang="zh-TW" sz="2000" b="1" dirty="0" smtClean="0"/>
              <a:t>Lemma 5.3 [</a:t>
            </a:r>
            <a:r>
              <a:rPr lang="en-US" altLang="zh-TW" sz="2000" b="1" i="1" dirty="0" smtClean="0"/>
              <a:t>Relation between number of leaf nodes and degree-2 nodes</a:t>
            </a:r>
            <a:r>
              <a:rPr lang="en-US" altLang="zh-TW" sz="2000" b="1" dirty="0" smtClean="0"/>
              <a:t>]</a:t>
            </a:r>
            <a:r>
              <a:rPr lang="en-US" altLang="zh-TW" sz="2000" dirty="0" smtClean="0"/>
              <a:t>: For any nonempty binary tree,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, if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is the number of leaf nodes and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the number of nodes of degree 2, then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spc="2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460" y="2420874"/>
                <a:ext cx="8641080" cy="3888486"/>
              </a:xfrm>
            </p:spPr>
            <p:txBody>
              <a:bodyPr/>
              <a:lstStyle/>
              <a:p>
                <a:pPr marL="361950" lvl="1" indent="-361950" eaLnBrk="1" hangingPunct="1">
                  <a:buFont typeface="Arial" charset="0"/>
                  <a:buNone/>
                  <a:defRPr/>
                </a:pPr>
                <a:r>
                  <a:rPr lang="en-US" altLang="zh-TW" sz="2000" b="1" dirty="0" smtClean="0"/>
                  <a:t>Proof: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 smtClean="0">
                    <a:solidFill>
                      <a:prstClr val="black"/>
                    </a:solidFill>
                  </a:rPr>
                  <a:t>First, we define two notations. If </a:t>
                </a:r>
                <a:r>
                  <a:rPr lang="en-US" altLang="zh-TW" sz="2000" i="1" dirty="0" smtClean="0">
                    <a:solidFill>
                      <a:prstClr val="black"/>
                    </a:solidFill>
                  </a:rPr>
                  <a:t>T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 is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a nonempty binary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tree,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be the number of leaf nodes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in </a:t>
                </a:r>
                <a:r>
                  <a:rPr lang="en-US" altLang="zh-TW" sz="2000" i="1" dirty="0" smtClean="0">
                    <a:solidFill>
                      <a:prstClr val="black"/>
                    </a:solidFill>
                  </a:rPr>
                  <a:t>T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be the number of nodes of degree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2 in </a:t>
                </a:r>
                <a:r>
                  <a:rPr lang="en-US" altLang="zh-TW" sz="2000" i="1" dirty="0" smtClean="0">
                    <a:solidFill>
                      <a:prstClr val="black"/>
                    </a:solidFill>
                  </a:rPr>
                  <a:t>T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/>
                  <a:t>Let </a:t>
                </a:r>
                <a:r>
                  <a:rPr lang="en-US" altLang="zh-TW" sz="2000" i="1" dirty="0"/>
                  <a:t>P</a:t>
                </a:r>
                <a:r>
                  <a:rPr lang="en-US" altLang="zh-TW" sz="2000" dirty="0"/>
                  <a:t>(</a:t>
                </a:r>
                <a:r>
                  <a:rPr lang="en-US" altLang="zh-TW" sz="2000" i="1" dirty="0"/>
                  <a:t>n</a:t>
                </a:r>
                <a:r>
                  <a:rPr lang="en-US" altLang="zh-TW" sz="2000" dirty="0"/>
                  <a:t>) be the proposition that for any </a:t>
                </a:r>
                <a:r>
                  <a:rPr lang="en-US" altLang="zh-TW" sz="2000" dirty="0" smtClean="0"/>
                  <a:t>binary tree </a:t>
                </a:r>
                <a:r>
                  <a:rPr lang="en-US" altLang="zh-TW" sz="2000" i="1" dirty="0" smtClean="0"/>
                  <a:t>T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with </a:t>
                </a:r>
                <a:r>
                  <a:rPr lang="en-US" altLang="zh-TW" sz="20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 nodes,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b="1" dirty="0" smtClean="0">
                    <a:solidFill>
                      <a:prstClr val="black"/>
                    </a:solidFill>
                  </a:rPr>
                  <a:t>Basis step</a:t>
                </a:r>
                <a:r>
                  <a:rPr lang="en-US" altLang="zh-TW" sz="2000" b="1" dirty="0">
                    <a:solidFill>
                      <a:prstClr val="black"/>
                    </a:solidFill>
                  </a:rPr>
                  <a:t>: </a:t>
                </a:r>
                <a:r>
                  <a:rPr lang="en-US" altLang="zh-TW" sz="2000" i="1" dirty="0" smtClean="0">
                    <a:solidFill>
                      <a:prstClr val="black"/>
                    </a:solidFill>
                  </a:rPr>
                  <a:t>P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(1) is true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, because a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tree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with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one node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has exactly one leaf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node and has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no nodes of degree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2.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b="1" dirty="0"/>
                  <a:t>Inductive step: </a:t>
                </a:r>
                <a:r>
                  <a:rPr lang="en-US" altLang="zh-TW" sz="2000" dirty="0"/>
                  <a:t>For the inductive hypothesis we assume that </a:t>
                </a:r>
                <a:r>
                  <a:rPr lang="en-US" altLang="zh-TW" sz="2000" i="1" dirty="0"/>
                  <a:t>P</a:t>
                </a:r>
                <a:r>
                  <a:rPr lang="en-US" altLang="zh-TW" sz="2000" dirty="0"/>
                  <a:t>(</a:t>
                </a:r>
                <a:r>
                  <a:rPr lang="en-US" altLang="zh-TW" sz="2000" i="1" dirty="0"/>
                  <a:t>k</a:t>
                </a:r>
                <a:r>
                  <a:rPr lang="en-US" altLang="zh-TW" sz="2000" dirty="0"/>
                  <a:t>) is true for an arbitrary </a:t>
                </a:r>
                <a:r>
                  <a:rPr lang="en-US" altLang="zh-TW" sz="2000" dirty="0" smtClean="0"/>
                  <a:t>positive </a:t>
                </a:r>
                <a:r>
                  <a:rPr lang="en-US" altLang="zh-TW" sz="2000" dirty="0"/>
                  <a:t>integer </a:t>
                </a:r>
                <a:r>
                  <a:rPr lang="en-US" altLang="zh-TW" sz="2000" i="1" dirty="0"/>
                  <a:t>k</a:t>
                </a:r>
                <a:r>
                  <a:rPr lang="en-US" altLang="zh-TW" sz="2000" dirty="0"/>
                  <a:t>, that is, we assume that for any </a:t>
                </a:r>
                <a:r>
                  <a:rPr lang="en-US" altLang="zh-TW" sz="2000" dirty="0" smtClean="0"/>
                  <a:t>binary tree </a:t>
                </a:r>
                <a:r>
                  <a:rPr lang="en-US" altLang="zh-TW" sz="2000" i="1" dirty="0" smtClean="0"/>
                  <a:t>T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with </a:t>
                </a:r>
                <a:r>
                  <a:rPr lang="en-US" altLang="zh-TW" sz="2000" i="1" dirty="0" smtClean="0"/>
                  <a:t>k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nodes,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/>
                  <a:t>It must be shown that under this assumption, </a:t>
                </a:r>
                <a:r>
                  <a:rPr lang="en-US" altLang="zh-TW" sz="2000" i="1" dirty="0"/>
                  <a:t>P</a:t>
                </a:r>
                <a:r>
                  <a:rPr lang="en-US" altLang="zh-TW" sz="2000" dirty="0"/>
                  <a:t>(</a:t>
                </a:r>
                <a:r>
                  <a:rPr lang="en-US" altLang="zh-TW" sz="2000" i="1" dirty="0"/>
                  <a:t>k</a:t>
                </a:r>
                <a:r>
                  <a:rPr lang="en-US" altLang="zh-TW" sz="2000" dirty="0"/>
                  <a:t> </a:t>
                </a:r>
                <a:r>
                  <a:rPr lang="en-US" altLang="zh-TW" sz="1800" spc="1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zh-TW" sz="2000" dirty="0" smtClean="0"/>
                  <a:t>1</a:t>
                </a:r>
                <a:r>
                  <a:rPr lang="en-US" altLang="zh-TW" sz="2000" dirty="0"/>
                  <a:t>) is </a:t>
                </a:r>
                <a:r>
                  <a:rPr lang="en-US" altLang="zh-TW" sz="2000" dirty="0" smtClean="0"/>
                  <a:t>true</a:t>
                </a:r>
                <a:r>
                  <a:rPr lang="en-US" altLang="zh-TW" sz="2000" dirty="0"/>
                  <a:t>, that is, for any binary </a:t>
                </a:r>
                <a:r>
                  <a:rPr lang="en-US" altLang="zh-TW" sz="2000" dirty="0" smtClean="0"/>
                  <a:t>tree </a:t>
                </a:r>
                <a:r>
                  <a:rPr lang="en-US" altLang="zh-TW" sz="2000" i="1" dirty="0" smtClean="0"/>
                  <a:t>T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with </a:t>
                </a:r>
                <a:r>
                  <a:rPr lang="en-US" altLang="zh-TW" sz="2000" i="1" dirty="0" smtClean="0">
                    <a:solidFill>
                      <a:prstClr val="black"/>
                    </a:solidFill>
                  </a:rPr>
                  <a:t>k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800" spc="1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1</a:t>
                </a:r>
                <a:r>
                  <a:rPr lang="en-US" altLang="zh-TW" sz="2000" dirty="0" smtClean="0"/>
                  <a:t> </a:t>
                </a:r>
                <a:r>
                  <a:rPr lang="en-US" altLang="zh-TW" sz="2000" dirty="0"/>
                  <a:t>nodes,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000" dirty="0"/>
                  <a:t>.</a:t>
                </a:r>
                <a:endParaRPr lang="en-US" altLang="zh-TW" sz="2000" dirty="0" smtClean="0"/>
              </a:p>
            </p:txBody>
          </p:sp>
        </mc:Choice>
        <mc:Fallback xmlns="">
          <p:sp>
            <p:nvSpPr>
              <p:cNvPr id="26628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460" y="2420874"/>
                <a:ext cx="8641080" cy="3888486"/>
              </a:xfrm>
              <a:blipFill>
                <a:blip r:embed="rId2"/>
                <a:stretch>
                  <a:fillRect l="-705" t="-784" r="-7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6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/>
          <p:cNvCxnSpPr/>
          <p:nvPr/>
        </p:nvCxnSpPr>
        <p:spPr>
          <a:xfrm>
            <a:off x="6516410" y="2925826"/>
            <a:ext cx="863572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3058835" y="2060638"/>
            <a:ext cx="1728787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4787622" y="2060638"/>
            <a:ext cx="1728788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195238" y="3789428"/>
            <a:ext cx="431797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3492222" y="3789428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1763435" y="3789428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058835" y="2925826"/>
            <a:ext cx="865187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3924022" y="3789426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4138334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3707622" y="3571938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2411622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9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2195235" y="2925826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3275622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2843622" y="270833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1979622" y="357193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1547622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5219422" y="3789426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5651742" y="2925826"/>
            <a:ext cx="864668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5435622" y="3573463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6299622" y="270833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5003522" y="443712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4571622" y="1845463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164110" y="3573463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53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5.1  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8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/>
          <p:cNvCxnSpPr/>
          <p:nvPr/>
        </p:nvCxnSpPr>
        <p:spPr>
          <a:xfrm>
            <a:off x="5364266" y="1485646"/>
            <a:ext cx="863572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1906691" y="620458"/>
            <a:ext cx="1728787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635478" y="620458"/>
            <a:ext cx="1728788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043094" y="2349248"/>
            <a:ext cx="431797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2340078" y="2349248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611291" y="2349248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906691" y="1485646"/>
            <a:ext cx="865187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771878" y="2349246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86190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555478" y="2131758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1259478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9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1043091" y="1485646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2123478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1691478" y="126815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27478" y="213175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95478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4067278" y="2349246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4499598" y="1485646"/>
            <a:ext cx="864668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283478" y="2133283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5147478" y="126815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3851378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3419478" y="405283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011966" y="2133283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4" name="直線接點 43"/>
          <p:cNvCxnSpPr/>
          <p:nvPr/>
        </p:nvCxnSpPr>
        <p:spPr>
          <a:xfrm>
            <a:off x="7668932" y="4509363"/>
            <a:ext cx="863572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4211357" y="3644175"/>
            <a:ext cx="1728787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940144" y="3644175"/>
            <a:ext cx="1728788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347760" y="5372965"/>
            <a:ext cx="431797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4644744" y="5372965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2915957" y="5372965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4211357" y="4509363"/>
            <a:ext cx="865187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076544" y="5372963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5290856" y="602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3" name="橢圓 52"/>
          <p:cNvSpPr/>
          <p:nvPr/>
        </p:nvSpPr>
        <p:spPr>
          <a:xfrm>
            <a:off x="4860144" y="51554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564144" y="602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9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3347757" y="4509363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4428144" y="602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3996144" y="4291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3132144" y="51554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2700144" y="602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61" name="直線接點 60"/>
          <p:cNvCxnSpPr/>
          <p:nvPr/>
        </p:nvCxnSpPr>
        <p:spPr>
          <a:xfrm flipH="1">
            <a:off x="6804264" y="4509363"/>
            <a:ext cx="864668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6588144" y="51570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7452144" y="4291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5724144" y="34290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8316632" y="51570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608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接點 20"/>
          <p:cNvCxnSpPr/>
          <p:nvPr/>
        </p:nvCxnSpPr>
        <p:spPr>
          <a:xfrm>
            <a:off x="5364266" y="1485646"/>
            <a:ext cx="863572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1906691" y="620458"/>
            <a:ext cx="1728787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635478" y="620458"/>
            <a:ext cx="1728788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1043094" y="2349248"/>
            <a:ext cx="431797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H="1">
            <a:off x="2340078" y="2349248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611291" y="2349248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906691" y="1485646"/>
            <a:ext cx="865187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771878" y="2349246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2986190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555478" y="2131758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1259478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9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2" name="直線接點 31"/>
          <p:cNvCxnSpPr/>
          <p:nvPr/>
        </p:nvCxnSpPr>
        <p:spPr>
          <a:xfrm flipH="1">
            <a:off x="1043091" y="1485646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橢圓 32"/>
          <p:cNvSpPr/>
          <p:nvPr/>
        </p:nvSpPr>
        <p:spPr>
          <a:xfrm>
            <a:off x="2123478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1691478" y="126815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827478" y="213175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95478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接點 36"/>
          <p:cNvCxnSpPr/>
          <p:nvPr/>
        </p:nvCxnSpPr>
        <p:spPr>
          <a:xfrm flipH="1">
            <a:off x="4067278" y="2349246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H="1">
            <a:off x="4499598" y="1485646"/>
            <a:ext cx="864668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283478" y="2133283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5147478" y="1268158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3851378" y="2996946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3419478" y="405283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011966" y="2133283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4" name="直線接點 43"/>
          <p:cNvCxnSpPr/>
          <p:nvPr/>
        </p:nvCxnSpPr>
        <p:spPr>
          <a:xfrm>
            <a:off x="7668608" y="4511104"/>
            <a:ext cx="863572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>
            <a:off x="4211033" y="3645916"/>
            <a:ext cx="1728787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939820" y="3645916"/>
            <a:ext cx="1728788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347436" y="5374706"/>
            <a:ext cx="431797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 flipH="1">
            <a:off x="4644420" y="5374706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H="1">
            <a:off x="2915633" y="5374706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4211033" y="4511104"/>
            <a:ext cx="865187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4859820" y="5157216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3563820" y="6022404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9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55" name="直線接點 54"/>
          <p:cNvCxnSpPr/>
          <p:nvPr/>
        </p:nvCxnSpPr>
        <p:spPr>
          <a:xfrm flipH="1">
            <a:off x="3347433" y="4511104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橢圓 55"/>
          <p:cNvSpPr/>
          <p:nvPr/>
        </p:nvSpPr>
        <p:spPr>
          <a:xfrm>
            <a:off x="4427820" y="6022404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3995820" y="4293616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3131820" y="5157216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2699820" y="6022404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8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60" name="直線接點 59"/>
          <p:cNvCxnSpPr/>
          <p:nvPr/>
        </p:nvCxnSpPr>
        <p:spPr>
          <a:xfrm flipH="1">
            <a:off x="6371620" y="5374704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6803940" y="4511104"/>
            <a:ext cx="864668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橢圓 61"/>
          <p:cNvSpPr/>
          <p:nvPr/>
        </p:nvSpPr>
        <p:spPr>
          <a:xfrm>
            <a:off x="6587820" y="5158741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6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7451820" y="4293616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6155720" y="6022404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12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5723820" y="3430741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8316308" y="5158741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</a:t>
            </a:r>
            <a:endParaRPr kumimoji="1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855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5.2.2 </a:t>
            </a:r>
            <a:r>
              <a:rPr lang="en-US" altLang="zh-TW" dirty="0" smtClean="0"/>
              <a:t> Properties of Binary Trees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478" y="1259961"/>
            <a:ext cx="7920000" cy="1008062"/>
          </a:xfrm>
        </p:spPr>
        <p:txBody>
          <a:bodyPr/>
          <a:lstStyle/>
          <a:p>
            <a:pPr marL="0" lvl="1" indent="0" eaLnBrk="1" hangingPunct="1">
              <a:buNone/>
              <a:defRPr/>
            </a:pPr>
            <a:r>
              <a:rPr lang="en-US" altLang="zh-TW" sz="2000" b="1" dirty="0" smtClean="0"/>
              <a:t>Lemma 5.3 [</a:t>
            </a:r>
            <a:r>
              <a:rPr lang="en-US" altLang="zh-TW" sz="2000" b="1" i="1" dirty="0" smtClean="0"/>
              <a:t>Relation between number of leaf nodes and degree-2 nodes</a:t>
            </a:r>
            <a:r>
              <a:rPr lang="en-US" altLang="zh-TW" sz="2000" b="1" dirty="0" smtClean="0"/>
              <a:t>]</a:t>
            </a:r>
            <a:r>
              <a:rPr lang="en-US" altLang="zh-TW" sz="2000" dirty="0" smtClean="0"/>
              <a:t>: For any nonempty binary tree,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, if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is the number of leaf nodes and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the number of nodes of degree 2, then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0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>
                <a:latin typeface="Symbol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</a:t>
            </a:r>
            <a:r>
              <a:rPr lang="en-US" altLang="zh-TW" sz="2000" baseline="-25000" dirty="0" smtClean="0"/>
              <a:t>2</a:t>
            </a:r>
            <a:r>
              <a:rPr lang="en-US" altLang="zh-TW" sz="2000" dirty="0" smtClean="0"/>
              <a:t> </a:t>
            </a:r>
            <a:r>
              <a:rPr lang="en-US" altLang="zh-TW" sz="1800" spc="100" dirty="0" smtClean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000" dirty="0" smtClean="0"/>
              <a:t>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1460" y="2420874"/>
                <a:ext cx="8641080" cy="4176522"/>
              </a:xfrm>
            </p:spPr>
            <p:txBody>
              <a:bodyPr/>
              <a:lstStyle/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 smtClean="0"/>
                  <a:t>To show this, let </a:t>
                </a:r>
                <a:r>
                  <a:rPr lang="en-US" altLang="zh-TW" sz="2000" i="1" dirty="0"/>
                  <a:t>T</a:t>
                </a:r>
                <a:r>
                  <a:rPr lang="en-US" altLang="zh-TW" sz="2000" dirty="0"/>
                  <a:t> be a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binary tree with </a:t>
                </a:r>
                <a:r>
                  <a:rPr lang="en-US" altLang="zh-TW" sz="2000" i="1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1800" spc="100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1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nodes</a:t>
                </a:r>
                <a:r>
                  <a:rPr lang="en-US" altLang="zh-TW" sz="2000" dirty="0" smtClean="0"/>
                  <a:t>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 smtClean="0"/>
                  <a:t>We delete </a:t>
                </a:r>
                <a:r>
                  <a:rPr lang="en-US" altLang="zh-TW" sz="2000" dirty="0"/>
                  <a:t>a leaf </a:t>
                </a:r>
                <a:r>
                  <a:rPr lang="en-US" altLang="zh-TW" sz="2000" dirty="0" smtClean="0"/>
                  <a:t>node </a:t>
                </a:r>
                <a:r>
                  <a:rPr lang="en-US" altLang="zh-TW" sz="2000" i="1" dirty="0" smtClean="0"/>
                  <a:t>v</a:t>
                </a:r>
                <a:r>
                  <a:rPr lang="en-US" altLang="zh-TW" sz="2000" dirty="0" smtClean="0"/>
                  <a:t> and the </a:t>
                </a:r>
                <a:r>
                  <a:rPr lang="en-US" altLang="zh-TW" sz="2000" dirty="0"/>
                  <a:t>branch leading into </a:t>
                </a:r>
                <a:r>
                  <a:rPr lang="en-US" altLang="zh-TW" sz="2000" dirty="0" smtClean="0"/>
                  <a:t>it from </a:t>
                </a:r>
                <a:r>
                  <a:rPr lang="en-US" altLang="zh-TW" sz="2000" i="1" dirty="0" smtClean="0"/>
                  <a:t>T</a:t>
                </a:r>
                <a:r>
                  <a:rPr lang="en-US" altLang="zh-TW" sz="2000" dirty="0" smtClean="0"/>
                  <a:t>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 smtClean="0"/>
                  <a:t>Then we get a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binary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tree </a:t>
                </a:r>
                <a:r>
                  <a:rPr lang="en-US" altLang="zh-TW" sz="2000" i="1" spc="150" dirty="0" smtClean="0">
                    <a:solidFill>
                      <a:prstClr val="black"/>
                    </a:solidFill>
                  </a:rPr>
                  <a:t>T</a:t>
                </a:r>
                <a:r>
                  <a:rPr lang="en-US" altLang="zh-TW" sz="2000" dirty="0" smtClean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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with </a:t>
                </a:r>
                <a:r>
                  <a:rPr lang="en-US" altLang="zh-TW" sz="2000" i="1" dirty="0">
                    <a:solidFill>
                      <a:prstClr val="black"/>
                    </a:solidFill>
                  </a:rPr>
                  <a:t>k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nodes.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>
                    <a:solidFill>
                      <a:prstClr val="black"/>
                    </a:solidFill>
                  </a:rPr>
                  <a:t>By inductive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hypothesis,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 smtClean="0">
                    <a:solidFill>
                      <a:prstClr val="black"/>
                    </a:solidFill>
                  </a:rPr>
                  <a:t>Let </a:t>
                </a:r>
                <a:r>
                  <a:rPr lang="en-US" altLang="zh-TW" sz="2000" i="1" dirty="0" smtClean="0">
                    <a:solidFill>
                      <a:prstClr val="black"/>
                    </a:solidFill>
                  </a:rPr>
                  <a:t>u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 be the parent of </a:t>
                </a:r>
                <a:r>
                  <a:rPr lang="en-US" altLang="zh-TW" sz="2000" i="1" dirty="0" smtClean="0">
                    <a:solidFill>
                      <a:prstClr val="black"/>
                    </a:solidFill>
                  </a:rPr>
                  <a:t>v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 in </a:t>
                </a:r>
                <a:r>
                  <a:rPr lang="en-US" altLang="zh-TW" sz="2000" i="1" dirty="0" smtClean="0">
                    <a:solidFill>
                      <a:prstClr val="black"/>
                    </a:solidFill>
                  </a:rPr>
                  <a:t>T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/>
                  <a:t>There are two cases to consider, namely, when the degree of </a:t>
                </a:r>
                <a:r>
                  <a:rPr lang="en-US" altLang="zh-TW" sz="2000" i="1" dirty="0" smtClean="0"/>
                  <a:t>u</a:t>
                </a:r>
                <a:r>
                  <a:rPr lang="en-US" altLang="zh-TW" sz="2000" dirty="0" smtClean="0"/>
                  <a:t> is one and two.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 smtClean="0"/>
                  <a:t>If 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the degree of </a:t>
                </a:r>
                <a:r>
                  <a:rPr lang="en-US" altLang="zh-TW" sz="2000" i="1" dirty="0">
                    <a:solidFill>
                      <a:prstClr val="black"/>
                    </a:solidFill>
                  </a:rPr>
                  <a:t>u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 is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one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,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</a:rPr>
                  <a:t>. Hence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000" dirty="0" smtClean="0">
                    <a:solidFill>
                      <a:prstClr val="black"/>
                    </a:solidFill>
                  </a:rPr>
                  <a:t>.</a:t>
                </a: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>
                    <a:solidFill>
                      <a:prstClr val="black"/>
                    </a:solidFill>
                  </a:rPr>
                  <a:t>Otherwise, the degree of </a:t>
                </a:r>
                <a:r>
                  <a:rPr lang="en-US" altLang="zh-TW" sz="2000" i="1" dirty="0">
                    <a:solidFill>
                      <a:prstClr val="black"/>
                    </a:solidFill>
                  </a:rPr>
                  <a:t>u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 is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two.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</m:t>
                        </m:r>
                      </m:sup>
                    </m:sSubSup>
                    <m:r>
                      <a:rPr lang="en-US" altLang="zh-TW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.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		 Hence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TW" sz="2000" i="1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000" dirty="0">
                    <a:solidFill>
                      <a:prstClr val="black"/>
                    </a:solidFill>
                  </a:rPr>
                  <a:t>. This completes the inductive 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step.</a:t>
                </a:r>
                <a:endParaRPr lang="en-US" altLang="zh-TW" sz="2000" dirty="0">
                  <a:solidFill>
                    <a:prstClr val="black"/>
                  </a:solidFill>
                </a:endParaRPr>
              </a:p>
              <a:p>
                <a:pPr marL="266700" lvl="1" indent="-266700" eaLnBrk="1" hangingPunct="1">
                  <a:buFont typeface="Arial" charset="0"/>
                  <a:buChar char="•"/>
                  <a:defRPr/>
                </a:pPr>
                <a:r>
                  <a:rPr lang="en-US" altLang="zh-TW" sz="2000" dirty="0">
                    <a:solidFill>
                      <a:prstClr val="black"/>
                    </a:solidFill>
                  </a:rPr>
                  <a:t>Because we have completed the basis step and the inductive step, we know that </a:t>
                </a:r>
                <a:r>
                  <a:rPr lang="en-US" altLang="zh-TW" sz="2000" i="1" dirty="0">
                    <a:solidFill>
                      <a:prstClr val="black"/>
                    </a:solidFill>
                  </a:rPr>
                  <a:t>P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TW" sz="2000" i="1" dirty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2000" dirty="0">
                    <a:solidFill>
                      <a:prstClr val="black"/>
                    </a:solidFill>
                  </a:rPr>
                  <a:t>) is true for all positive integer </a:t>
                </a:r>
                <a:r>
                  <a:rPr lang="en-US" altLang="zh-TW" sz="2000" i="1" dirty="0" smtClean="0">
                    <a:solidFill>
                      <a:prstClr val="black"/>
                    </a:solidFill>
                  </a:rPr>
                  <a:t>n</a:t>
                </a:r>
                <a:r>
                  <a:rPr lang="en-US" altLang="zh-TW" sz="2000" dirty="0" smtClean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6628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1460" y="2420874"/>
                <a:ext cx="8641080" cy="4176522"/>
              </a:xfrm>
              <a:blipFill>
                <a:blip r:embed="rId2"/>
                <a:stretch>
                  <a:fillRect l="-635" t="-730" b="-2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73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Full Binary Trees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1460" y="1412748"/>
            <a:ext cx="8640128" cy="8636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sz="2000" b="1" dirty="0" smtClean="0"/>
              <a:t>Definition:</a:t>
            </a:r>
            <a:r>
              <a:rPr lang="en-US" altLang="zh-TW" sz="2000" dirty="0" smtClean="0"/>
              <a:t>  A</a:t>
            </a:r>
            <a:r>
              <a:rPr lang="en-US" altLang="zh-TW" sz="2000" spc="300" dirty="0" smtClean="0"/>
              <a:t> </a:t>
            </a:r>
            <a:r>
              <a:rPr lang="en-US" altLang="zh-TW" sz="2000" i="1" dirty="0" smtClean="0">
                <a:solidFill>
                  <a:srgbClr val="0000CC"/>
                </a:solidFill>
              </a:rPr>
              <a:t>full binary tree</a:t>
            </a:r>
            <a:r>
              <a:rPr lang="en-US" altLang="zh-TW" sz="2000" dirty="0" smtClean="0"/>
              <a:t> of </a:t>
            </a:r>
            <a:r>
              <a:rPr lang="en-US" altLang="zh-TW" sz="2000" dirty="0"/>
              <a:t>height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 is a binary tree of </a:t>
            </a:r>
            <a:r>
              <a:rPr lang="en-US" altLang="zh-TW" sz="2000" dirty="0"/>
              <a:t>height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 having </a:t>
            </a:r>
            <a:r>
              <a:rPr lang="en-US" altLang="zh-TW" sz="2000" dirty="0" err="1" smtClean="0"/>
              <a:t>2</a:t>
            </a:r>
            <a:r>
              <a:rPr lang="en-US" altLang="zh-TW" sz="2000" i="1" baseline="30000" dirty="0" err="1" smtClean="0"/>
              <a:t>k</a:t>
            </a:r>
            <a:r>
              <a:rPr lang="en-US" altLang="zh-TW" sz="2000" dirty="0" smtClean="0"/>
              <a:t> </a:t>
            </a:r>
            <a:r>
              <a:rPr lang="en-US" altLang="zh-TW" sz="2000" spc="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 </a:t>
            </a:r>
            <a:r>
              <a:rPr lang="en-US" altLang="zh-TW" sz="2000" dirty="0" smtClean="0"/>
              <a:t>1 nodes,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 pitchFamily="18" charset="2"/>
              </a:rPr>
              <a:t></a:t>
            </a:r>
            <a:r>
              <a:rPr lang="en-US" altLang="zh-TW" sz="2000" dirty="0" smtClean="0"/>
              <a:t> 0.</a:t>
            </a:r>
          </a:p>
        </p:txBody>
      </p:sp>
      <p:sp>
        <p:nvSpPr>
          <p:cNvPr id="29700" name="內容版面配置區 33"/>
          <p:cNvSpPr>
            <a:spLocks noGrp="1"/>
          </p:cNvSpPr>
          <p:nvPr>
            <p:ph sz="half" idx="2"/>
          </p:nvPr>
        </p:nvSpPr>
        <p:spPr>
          <a:xfrm>
            <a:off x="971550" y="5877306"/>
            <a:ext cx="7344918" cy="4318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0000"/>
                </a:solidFill>
              </a:rPr>
              <a:t>Figure 5.11:</a:t>
            </a:r>
            <a:r>
              <a:rPr lang="en-US" altLang="zh-TW" dirty="0" smtClean="0">
                <a:solidFill>
                  <a:srgbClr val="000000"/>
                </a:solidFill>
              </a:rPr>
              <a:t> Full binary tree of depth 4 with sequential node numbers</a:t>
            </a:r>
            <a:endParaRPr lang="zh-TW" altLang="en-US" dirty="0" smtClean="0"/>
          </a:p>
        </p:txBody>
      </p:sp>
      <p:cxnSp>
        <p:nvCxnSpPr>
          <p:cNvPr id="5" name="直線接點 4"/>
          <p:cNvCxnSpPr/>
          <p:nvPr/>
        </p:nvCxnSpPr>
        <p:spPr>
          <a:xfrm flipH="1">
            <a:off x="2843213" y="2924175"/>
            <a:ext cx="1728787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4572000" y="2924175"/>
            <a:ext cx="1728788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979616" y="4652965"/>
            <a:ext cx="431797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276600" y="4652965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1547813" y="4652965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843213" y="3789363"/>
            <a:ext cx="865187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708400" y="4652963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922712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橢圓 12"/>
          <p:cNvSpPr/>
          <p:nvPr/>
        </p:nvSpPr>
        <p:spPr>
          <a:xfrm>
            <a:off x="3492000" y="44354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2196000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1979613" y="3789363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060000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2628000" y="3571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1764000" y="44354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1332000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5435600" y="4652963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H="1">
            <a:off x="6732588" y="4652963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5003800" y="4652963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300788" y="3789363"/>
            <a:ext cx="863572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7164388" y="4652963"/>
            <a:ext cx="432032" cy="8643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380288" y="5301000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948488" y="44370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651500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直線接點 27"/>
          <p:cNvCxnSpPr/>
          <p:nvPr/>
        </p:nvCxnSpPr>
        <p:spPr>
          <a:xfrm flipH="1">
            <a:off x="5436120" y="3789363"/>
            <a:ext cx="864668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6516688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084000" y="3571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5220000" y="44370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4787900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4356000" y="27090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接點 24"/>
          <p:cNvCxnSpPr/>
          <p:nvPr/>
        </p:nvCxnSpPr>
        <p:spPr>
          <a:xfrm>
            <a:off x="6300788" y="3789363"/>
            <a:ext cx="863572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250825"/>
            <a:ext cx="8639175" cy="863600"/>
          </a:xfrm>
        </p:spPr>
        <p:txBody>
          <a:bodyPr/>
          <a:lstStyle/>
          <a:p>
            <a:pPr eaLnBrk="1" hangingPunct="1"/>
            <a:r>
              <a:rPr lang="en-US" altLang="zh-TW" smtClean="0"/>
              <a:t>Complete Binary Trees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95479" y="1412748"/>
            <a:ext cx="8353044" cy="720407"/>
          </a:xfrm>
        </p:spPr>
        <p:txBody>
          <a:bodyPr/>
          <a:lstStyle/>
          <a:p>
            <a:pPr marL="0" indent="0" eaLnBrk="1" hangingPunct="1">
              <a:spcBef>
                <a:spcPts val="2400"/>
              </a:spcBef>
              <a:buNone/>
            </a:pPr>
            <a:r>
              <a:rPr lang="en-US" altLang="zh-TW" sz="2000" b="1" dirty="0" smtClean="0"/>
              <a:t>Definition:</a:t>
            </a:r>
            <a:r>
              <a:rPr lang="en-US" altLang="zh-TW" sz="2000" dirty="0" smtClean="0"/>
              <a:t>  A binary tree with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nodes and </a:t>
            </a:r>
            <a:r>
              <a:rPr lang="en-US" altLang="zh-TW" sz="2000" dirty="0"/>
              <a:t>height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 is </a:t>
            </a:r>
            <a:r>
              <a:rPr lang="en-US" altLang="zh-TW" sz="2000" i="1" dirty="0" smtClean="0">
                <a:solidFill>
                  <a:srgbClr val="0000CC"/>
                </a:solidFill>
              </a:rPr>
              <a:t>complete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iff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its nodes correspond to the nodes numbered from 1 to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in the full binary tree of </a:t>
            </a:r>
            <a:r>
              <a:rPr lang="en-US" altLang="zh-TW" sz="2000" dirty="0"/>
              <a:t>height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.</a:t>
            </a:r>
          </a:p>
        </p:txBody>
      </p:sp>
      <p:cxnSp>
        <p:nvCxnSpPr>
          <p:cNvPr id="27" name="直線接點 26"/>
          <p:cNvCxnSpPr/>
          <p:nvPr/>
        </p:nvCxnSpPr>
        <p:spPr>
          <a:xfrm flipH="1">
            <a:off x="2843213" y="2924175"/>
            <a:ext cx="1728787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4572000" y="2924175"/>
            <a:ext cx="1728788" cy="8651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979616" y="4652965"/>
            <a:ext cx="431797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3276600" y="4652965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1547813" y="4652965"/>
            <a:ext cx="431800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2843213" y="3789363"/>
            <a:ext cx="865187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3708400" y="4652963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3922712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3492000" y="4435475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5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2196000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9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直線接點 41"/>
          <p:cNvCxnSpPr/>
          <p:nvPr/>
        </p:nvCxnSpPr>
        <p:spPr>
          <a:xfrm flipH="1">
            <a:off x="1979613" y="3789363"/>
            <a:ext cx="8636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060000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2628000" y="3571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1764000" y="44354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1332000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8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線接點 48"/>
          <p:cNvCxnSpPr/>
          <p:nvPr/>
        </p:nvCxnSpPr>
        <p:spPr>
          <a:xfrm flipH="1">
            <a:off x="5003800" y="4652963"/>
            <a:ext cx="43180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5436120" y="3789363"/>
            <a:ext cx="864668" cy="863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/>
          <p:cNvSpPr/>
          <p:nvPr/>
        </p:nvSpPr>
        <p:spPr>
          <a:xfrm>
            <a:off x="5220000" y="4437000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6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6084000" y="357187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橢圓 58"/>
          <p:cNvSpPr/>
          <p:nvPr/>
        </p:nvSpPr>
        <p:spPr>
          <a:xfrm>
            <a:off x="4787900" y="5300663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0" name="橢圓 59"/>
          <p:cNvSpPr/>
          <p:nvPr/>
        </p:nvSpPr>
        <p:spPr>
          <a:xfrm>
            <a:off x="4356000" y="27090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橢圓 25"/>
          <p:cNvSpPr/>
          <p:nvPr/>
        </p:nvSpPr>
        <p:spPr>
          <a:xfrm>
            <a:off x="6948488" y="4437000"/>
            <a:ext cx="433387" cy="4333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7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5.1.1  Terminology</a:t>
            </a:r>
            <a:endParaRPr lang="zh-TW" altLang="en-US" dirty="0" smtClean="0"/>
          </a:p>
        </p:txBody>
      </p:sp>
      <p:sp>
        <p:nvSpPr>
          <p:cNvPr id="4099" name="內容版面配置區 90"/>
          <p:cNvSpPr>
            <a:spLocks noGrp="1"/>
          </p:cNvSpPr>
          <p:nvPr>
            <p:ph sz="half" idx="1"/>
          </p:nvPr>
        </p:nvSpPr>
        <p:spPr>
          <a:xfrm>
            <a:off x="1259586" y="1268413"/>
            <a:ext cx="6624828" cy="431800"/>
          </a:xfrm>
        </p:spPr>
        <p:txBody>
          <a:bodyPr rIns="36000"/>
          <a:lstStyle/>
          <a:p>
            <a:pPr marL="0" indent="0">
              <a:buNone/>
            </a:pPr>
            <a:r>
              <a:rPr lang="en-US" altLang="zh-TW" sz="2000" dirty="0" smtClean="0"/>
              <a:t>The pedigree chart of Figure 5.1(a) shows someone’s ancestors.</a:t>
            </a:r>
            <a:endParaRPr lang="zh-TW" altLang="en-US" sz="2000" dirty="0" smtClean="0"/>
          </a:p>
        </p:txBody>
      </p:sp>
      <p:sp>
        <p:nvSpPr>
          <p:cNvPr id="4100" name="內容版面配置區 91"/>
          <p:cNvSpPr>
            <a:spLocks noGrp="1"/>
          </p:cNvSpPr>
          <p:nvPr>
            <p:ph sz="half" idx="2"/>
          </p:nvPr>
        </p:nvSpPr>
        <p:spPr>
          <a:xfrm>
            <a:off x="3275838" y="5877306"/>
            <a:ext cx="2628582" cy="431800"/>
          </a:xfrm>
        </p:spPr>
        <p:txBody>
          <a:bodyPr/>
          <a:lstStyle/>
          <a:p>
            <a:r>
              <a:rPr lang="en-US" altLang="zh-TW" b="1" dirty="0" smtClean="0"/>
              <a:t>Figure 5.1(a):</a:t>
            </a:r>
            <a:r>
              <a:rPr lang="en-US" altLang="zh-TW" dirty="0" smtClean="0"/>
              <a:t> Pedigree</a:t>
            </a:r>
            <a:endParaRPr lang="zh-TW" altLang="en-US" dirty="0" smtClean="0"/>
          </a:p>
        </p:txBody>
      </p:sp>
      <p:sp>
        <p:nvSpPr>
          <p:cNvPr id="4101" name="文字方塊 4"/>
          <p:cNvSpPr txBox="1">
            <a:spLocks noChangeArrowheads="1"/>
          </p:cNvSpPr>
          <p:nvPr/>
        </p:nvSpPr>
        <p:spPr bwMode="auto">
          <a:xfrm>
            <a:off x="539750" y="5013325"/>
            <a:ext cx="431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Gill</a:t>
            </a:r>
            <a:endParaRPr lang="zh-TW" altLang="en-US"/>
          </a:p>
        </p:txBody>
      </p:sp>
      <p:sp>
        <p:nvSpPr>
          <p:cNvPr id="4102" name="文字方塊 5"/>
          <p:cNvSpPr txBox="1">
            <a:spLocks noChangeArrowheads="1"/>
          </p:cNvSpPr>
          <p:nvPr/>
        </p:nvSpPr>
        <p:spPr bwMode="auto">
          <a:xfrm>
            <a:off x="1403350" y="5013325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Tansey</a:t>
            </a:r>
            <a:endParaRPr lang="zh-TW" altLang="en-US"/>
          </a:p>
        </p:txBody>
      </p:sp>
      <p:sp>
        <p:nvSpPr>
          <p:cNvPr id="4103" name="文字方塊 6"/>
          <p:cNvSpPr txBox="1">
            <a:spLocks noChangeArrowheads="1"/>
          </p:cNvSpPr>
          <p:nvPr/>
        </p:nvSpPr>
        <p:spPr bwMode="auto">
          <a:xfrm>
            <a:off x="2555875" y="5013325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Tweed</a:t>
            </a:r>
            <a:endParaRPr lang="zh-TW" altLang="en-US"/>
          </a:p>
        </p:txBody>
      </p:sp>
      <p:sp>
        <p:nvSpPr>
          <p:cNvPr id="4104" name="文字方塊 8"/>
          <p:cNvSpPr txBox="1">
            <a:spLocks noChangeArrowheads="1"/>
          </p:cNvSpPr>
          <p:nvPr/>
        </p:nvSpPr>
        <p:spPr bwMode="auto">
          <a:xfrm>
            <a:off x="3708400" y="5013325"/>
            <a:ext cx="431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Zoe</a:t>
            </a:r>
            <a:endParaRPr lang="zh-TW" altLang="en-US"/>
          </a:p>
        </p:txBody>
      </p:sp>
      <p:sp>
        <p:nvSpPr>
          <p:cNvPr id="4105" name="文字方塊 9"/>
          <p:cNvSpPr txBox="1">
            <a:spLocks noChangeArrowheads="1"/>
          </p:cNvSpPr>
          <p:nvPr/>
        </p:nvSpPr>
        <p:spPr bwMode="auto">
          <a:xfrm>
            <a:off x="4859338" y="5013325"/>
            <a:ext cx="719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Crocus</a:t>
            </a:r>
            <a:endParaRPr lang="zh-TW" altLang="en-US"/>
          </a:p>
        </p:txBody>
      </p:sp>
      <p:sp>
        <p:nvSpPr>
          <p:cNvPr id="4106" name="文字方塊 10"/>
          <p:cNvSpPr txBox="1">
            <a:spLocks noChangeArrowheads="1"/>
          </p:cNvSpPr>
          <p:nvPr/>
        </p:nvSpPr>
        <p:spPr bwMode="auto">
          <a:xfrm>
            <a:off x="5794375" y="5013325"/>
            <a:ext cx="8651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Primrose</a:t>
            </a:r>
            <a:endParaRPr lang="zh-TW" altLang="en-US"/>
          </a:p>
        </p:txBody>
      </p:sp>
      <p:sp>
        <p:nvSpPr>
          <p:cNvPr id="4107" name="文字方塊 12"/>
          <p:cNvSpPr txBox="1">
            <a:spLocks noChangeArrowheads="1"/>
          </p:cNvSpPr>
          <p:nvPr/>
        </p:nvSpPr>
        <p:spPr bwMode="auto">
          <a:xfrm>
            <a:off x="8027988" y="5013325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Belle</a:t>
            </a:r>
            <a:endParaRPr lang="zh-TW" altLang="en-US"/>
          </a:p>
        </p:txBody>
      </p:sp>
      <p:sp>
        <p:nvSpPr>
          <p:cNvPr id="4108" name="文字方塊 13"/>
          <p:cNvSpPr txBox="1">
            <a:spLocks noChangeArrowheads="1"/>
          </p:cNvSpPr>
          <p:nvPr/>
        </p:nvSpPr>
        <p:spPr bwMode="auto">
          <a:xfrm>
            <a:off x="7091363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Nous</a:t>
            </a:r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 rot="5400000" flipH="1" flipV="1">
            <a:off x="1077913" y="4687888"/>
            <a:ext cx="361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755650" y="4868863"/>
            <a:ext cx="1008063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684213" y="4940300"/>
            <a:ext cx="14446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5400000">
            <a:off x="1691482" y="4941094"/>
            <a:ext cx="1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16200000" flipV="1">
            <a:off x="3238500" y="4687888"/>
            <a:ext cx="361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916238" y="4868863"/>
            <a:ext cx="100806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2843213" y="4940300"/>
            <a:ext cx="14446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3852069" y="4941094"/>
            <a:ext cx="1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16200000" flipV="1">
            <a:off x="5540375" y="4687888"/>
            <a:ext cx="361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5218113" y="4868863"/>
            <a:ext cx="100806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5400000">
            <a:off x="5145882" y="4941094"/>
            <a:ext cx="1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5400000">
            <a:off x="6154738" y="4940300"/>
            <a:ext cx="14446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6200000" flipV="1">
            <a:off x="7704138" y="4687888"/>
            <a:ext cx="361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380288" y="4868863"/>
            <a:ext cx="100806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>
            <a:off x="7307263" y="4940300"/>
            <a:ext cx="14446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>
            <a:off x="8316119" y="4941094"/>
            <a:ext cx="1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5" name="文字方塊 45"/>
          <p:cNvSpPr txBox="1">
            <a:spLocks noChangeArrowheads="1"/>
          </p:cNvSpPr>
          <p:nvPr/>
        </p:nvSpPr>
        <p:spPr bwMode="auto">
          <a:xfrm>
            <a:off x="755650" y="4148138"/>
            <a:ext cx="10080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Brunhilde</a:t>
            </a:r>
            <a:endParaRPr lang="zh-TW" altLang="en-US"/>
          </a:p>
        </p:txBody>
      </p:sp>
      <p:sp>
        <p:nvSpPr>
          <p:cNvPr id="4126" name="文字方塊 46"/>
          <p:cNvSpPr txBox="1">
            <a:spLocks noChangeArrowheads="1"/>
          </p:cNvSpPr>
          <p:nvPr/>
        </p:nvSpPr>
        <p:spPr bwMode="auto">
          <a:xfrm>
            <a:off x="3132138" y="4149725"/>
            <a:ext cx="5746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Terry</a:t>
            </a:r>
            <a:endParaRPr lang="zh-TW" altLang="en-US"/>
          </a:p>
        </p:txBody>
      </p:sp>
      <p:sp>
        <p:nvSpPr>
          <p:cNvPr id="4127" name="文字方塊 48"/>
          <p:cNvSpPr txBox="1">
            <a:spLocks noChangeArrowheads="1"/>
          </p:cNvSpPr>
          <p:nvPr/>
        </p:nvSpPr>
        <p:spPr bwMode="auto">
          <a:xfrm>
            <a:off x="5362575" y="4148138"/>
            <a:ext cx="7191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Coyote</a:t>
            </a:r>
            <a:endParaRPr lang="zh-TW" altLang="en-US"/>
          </a:p>
        </p:txBody>
      </p:sp>
      <p:sp>
        <p:nvSpPr>
          <p:cNvPr id="4128" name="文字方塊 49"/>
          <p:cNvSpPr txBox="1">
            <a:spLocks noChangeArrowheads="1"/>
          </p:cNvSpPr>
          <p:nvPr/>
        </p:nvSpPr>
        <p:spPr bwMode="auto">
          <a:xfrm>
            <a:off x="7524750" y="4148138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Nugget</a:t>
            </a:r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 rot="16200000" flipV="1">
            <a:off x="6588125" y="3789363"/>
            <a:ext cx="431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724525" y="4005263"/>
            <a:ext cx="21605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5400000">
            <a:off x="5649912" y="4075113"/>
            <a:ext cx="14446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>
            <a:off x="7812882" y="4077494"/>
            <a:ext cx="1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6200000" flipV="1">
            <a:off x="2124075" y="3789363"/>
            <a:ext cx="431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1258888" y="4003675"/>
            <a:ext cx="2160587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5400000">
            <a:off x="1187451" y="4073525"/>
            <a:ext cx="144462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5400000">
            <a:off x="3347244" y="4077494"/>
            <a:ext cx="1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7" name="文字方塊 63"/>
          <p:cNvSpPr txBox="1">
            <a:spLocks noChangeArrowheads="1"/>
          </p:cNvSpPr>
          <p:nvPr/>
        </p:nvSpPr>
        <p:spPr bwMode="auto">
          <a:xfrm>
            <a:off x="1763713" y="3213100"/>
            <a:ext cx="11525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Honey Bear</a:t>
            </a:r>
            <a:endParaRPr lang="zh-TW" altLang="en-US" dirty="0"/>
          </a:p>
        </p:txBody>
      </p:sp>
      <p:sp>
        <p:nvSpPr>
          <p:cNvPr id="4138" name="文字方塊 65"/>
          <p:cNvSpPr txBox="1">
            <a:spLocks noChangeArrowheads="1"/>
          </p:cNvSpPr>
          <p:nvPr/>
        </p:nvSpPr>
        <p:spPr bwMode="auto">
          <a:xfrm>
            <a:off x="6443663" y="321310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Brandy</a:t>
            </a:r>
            <a:endParaRPr lang="zh-TW" altLang="en-US"/>
          </a:p>
        </p:txBody>
      </p:sp>
      <p:cxnSp>
        <p:nvCxnSpPr>
          <p:cNvPr id="67" name="直線接點 66"/>
          <p:cNvCxnSpPr/>
          <p:nvPr/>
        </p:nvCxnSpPr>
        <p:spPr>
          <a:xfrm rot="5400000" flipH="1" flipV="1">
            <a:off x="4356100" y="2852738"/>
            <a:ext cx="431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2339975" y="3068638"/>
            <a:ext cx="446405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rot="5400000">
            <a:off x="2268538" y="3136900"/>
            <a:ext cx="14446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rot="5400000">
            <a:off x="6731794" y="3140869"/>
            <a:ext cx="1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3" name="文字方塊 72"/>
          <p:cNvSpPr txBox="1">
            <a:spLocks noChangeArrowheads="1"/>
          </p:cNvSpPr>
          <p:nvPr/>
        </p:nvSpPr>
        <p:spPr bwMode="auto">
          <a:xfrm>
            <a:off x="3563938" y="2278063"/>
            <a:ext cx="20161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Dusty</a:t>
            </a:r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5.1.1  Terminology</a:t>
            </a:r>
            <a:endParaRPr lang="zh-TW" altLang="en-US" dirty="0" smtClean="0"/>
          </a:p>
        </p:txBody>
      </p:sp>
      <p:sp>
        <p:nvSpPr>
          <p:cNvPr id="5123" name="內容版面配置區 76"/>
          <p:cNvSpPr>
            <a:spLocks noGrp="1"/>
          </p:cNvSpPr>
          <p:nvPr>
            <p:ph sz="half" idx="1"/>
          </p:nvPr>
        </p:nvSpPr>
        <p:spPr>
          <a:xfrm>
            <a:off x="971550" y="1273190"/>
            <a:ext cx="7200900" cy="715630"/>
          </a:xfrm>
        </p:spPr>
        <p:txBody>
          <a:bodyPr rIns="72000"/>
          <a:lstStyle/>
          <a:p>
            <a:pPr marL="0" indent="0">
              <a:buNone/>
            </a:pPr>
            <a:r>
              <a:rPr lang="en-US" altLang="zh-TW" sz="2000" dirty="0" smtClean="0"/>
              <a:t>The lineal chart in Figure 5.1(b) describes the ancestry of the modern European languages.</a:t>
            </a:r>
            <a:endParaRPr lang="zh-TW" altLang="en-US" sz="2000" dirty="0" smtClean="0"/>
          </a:p>
        </p:txBody>
      </p:sp>
      <p:sp>
        <p:nvSpPr>
          <p:cNvPr id="5124" name="內容版面配置區 77"/>
          <p:cNvSpPr>
            <a:spLocks noGrp="1"/>
          </p:cNvSpPr>
          <p:nvPr>
            <p:ph sz="half" idx="2"/>
          </p:nvPr>
        </p:nvSpPr>
        <p:spPr>
          <a:xfrm>
            <a:off x="3275838" y="6021324"/>
            <a:ext cx="2592324" cy="431800"/>
          </a:xfrm>
        </p:spPr>
        <p:txBody>
          <a:bodyPr/>
          <a:lstStyle/>
          <a:p>
            <a:r>
              <a:rPr lang="en-US" altLang="zh-TW" b="1" dirty="0" smtClean="0"/>
              <a:t>Figure 5.1(b):</a:t>
            </a:r>
            <a:r>
              <a:rPr lang="en-US" altLang="zh-TW" dirty="0" smtClean="0"/>
              <a:t>  Lineal</a:t>
            </a:r>
            <a:endParaRPr lang="zh-TW" altLang="en-US" dirty="0" smtClean="0"/>
          </a:p>
        </p:txBody>
      </p:sp>
      <p:sp>
        <p:nvSpPr>
          <p:cNvPr id="5125" name="文字方塊 4"/>
          <p:cNvSpPr txBox="1">
            <a:spLocks noChangeArrowheads="1"/>
          </p:cNvSpPr>
          <p:nvPr/>
        </p:nvSpPr>
        <p:spPr bwMode="auto">
          <a:xfrm>
            <a:off x="109538" y="5162565"/>
            <a:ext cx="57467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Oscan</a:t>
            </a:r>
            <a:endParaRPr lang="zh-TW" altLang="en-US" dirty="0"/>
          </a:p>
        </p:txBody>
      </p:sp>
      <p:sp>
        <p:nvSpPr>
          <p:cNvPr id="5126" name="文字方塊 5"/>
          <p:cNvSpPr txBox="1">
            <a:spLocks noChangeArrowheads="1"/>
          </p:cNvSpPr>
          <p:nvPr/>
        </p:nvSpPr>
        <p:spPr bwMode="auto">
          <a:xfrm>
            <a:off x="828675" y="5162565"/>
            <a:ext cx="8651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Umbrian</a:t>
            </a:r>
            <a:endParaRPr lang="zh-TW" altLang="en-US" dirty="0"/>
          </a:p>
        </p:txBody>
      </p:sp>
      <p:sp>
        <p:nvSpPr>
          <p:cNvPr id="5127" name="文字方塊 6"/>
          <p:cNvSpPr txBox="1">
            <a:spLocks noChangeArrowheads="1"/>
          </p:cNvSpPr>
          <p:nvPr/>
        </p:nvSpPr>
        <p:spPr bwMode="auto">
          <a:xfrm>
            <a:off x="1836738" y="5162565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Spanish</a:t>
            </a:r>
            <a:endParaRPr lang="zh-TW" altLang="en-US"/>
          </a:p>
        </p:txBody>
      </p:sp>
      <p:sp>
        <p:nvSpPr>
          <p:cNvPr id="5128" name="文字方塊 7"/>
          <p:cNvSpPr txBox="1">
            <a:spLocks noChangeArrowheads="1"/>
          </p:cNvSpPr>
          <p:nvPr/>
        </p:nvSpPr>
        <p:spPr bwMode="auto">
          <a:xfrm>
            <a:off x="2628900" y="5162565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French</a:t>
            </a:r>
            <a:endParaRPr lang="zh-TW" altLang="en-US"/>
          </a:p>
        </p:txBody>
      </p:sp>
      <p:sp>
        <p:nvSpPr>
          <p:cNvPr id="5129" name="文字方塊 8"/>
          <p:cNvSpPr txBox="1">
            <a:spLocks noChangeArrowheads="1"/>
          </p:cNvSpPr>
          <p:nvPr/>
        </p:nvSpPr>
        <p:spPr bwMode="auto">
          <a:xfrm>
            <a:off x="3421063" y="5162565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Italian</a:t>
            </a:r>
            <a:endParaRPr lang="zh-TW" altLang="en-US"/>
          </a:p>
        </p:txBody>
      </p:sp>
      <p:sp>
        <p:nvSpPr>
          <p:cNvPr id="5130" name="文字方塊 9"/>
          <p:cNvSpPr txBox="1">
            <a:spLocks noChangeArrowheads="1"/>
          </p:cNvSpPr>
          <p:nvPr/>
        </p:nvSpPr>
        <p:spPr bwMode="auto">
          <a:xfrm>
            <a:off x="4283075" y="5162565"/>
            <a:ext cx="8651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Icelandic</a:t>
            </a:r>
            <a:endParaRPr lang="zh-TW" altLang="en-US" dirty="0"/>
          </a:p>
        </p:txBody>
      </p:sp>
      <p:sp>
        <p:nvSpPr>
          <p:cNvPr id="5131" name="文字方塊 10"/>
          <p:cNvSpPr txBox="1">
            <a:spLocks noChangeArrowheads="1"/>
          </p:cNvSpPr>
          <p:nvPr/>
        </p:nvSpPr>
        <p:spPr bwMode="auto">
          <a:xfrm>
            <a:off x="6156325" y="5162565"/>
            <a:ext cx="8651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Swedish</a:t>
            </a:r>
            <a:endParaRPr lang="zh-TW" altLang="en-US" dirty="0"/>
          </a:p>
        </p:txBody>
      </p:sp>
      <p:sp>
        <p:nvSpPr>
          <p:cNvPr id="5132" name="文字方塊 12"/>
          <p:cNvSpPr txBox="1">
            <a:spLocks noChangeArrowheads="1"/>
          </p:cNvSpPr>
          <p:nvPr/>
        </p:nvSpPr>
        <p:spPr bwMode="auto">
          <a:xfrm>
            <a:off x="8245475" y="5162565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Yiddish</a:t>
            </a:r>
            <a:endParaRPr lang="zh-TW" altLang="en-US" dirty="0"/>
          </a:p>
        </p:txBody>
      </p:sp>
      <p:sp>
        <p:nvSpPr>
          <p:cNvPr id="5133" name="文字方塊 13"/>
          <p:cNvSpPr txBox="1">
            <a:spLocks noChangeArrowheads="1"/>
          </p:cNvSpPr>
          <p:nvPr/>
        </p:nvSpPr>
        <p:spPr bwMode="auto">
          <a:xfrm>
            <a:off x="7094538" y="5180027"/>
            <a:ext cx="431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Low</a:t>
            </a:r>
            <a:endParaRPr lang="zh-TW" altLang="en-US"/>
          </a:p>
        </p:txBody>
      </p:sp>
      <p:sp>
        <p:nvSpPr>
          <p:cNvPr id="5134" name="文字方塊 14"/>
          <p:cNvSpPr txBox="1">
            <a:spLocks noChangeArrowheads="1"/>
          </p:cNvSpPr>
          <p:nvPr/>
        </p:nvSpPr>
        <p:spPr bwMode="auto">
          <a:xfrm>
            <a:off x="7740650" y="5162565"/>
            <a:ext cx="4318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High</a:t>
            </a:r>
            <a:endParaRPr lang="zh-TW" altLang="en-US"/>
          </a:p>
        </p:txBody>
      </p:sp>
      <p:sp>
        <p:nvSpPr>
          <p:cNvPr id="5135" name="文字方塊 15"/>
          <p:cNvSpPr txBox="1">
            <a:spLocks noChangeArrowheads="1"/>
          </p:cNvSpPr>
          <p:nvPr/>
        </p:nvSpPr>
        <p:spPr bwMode="auto">
          <a:xfrm>
            <a:off x="5148263" y="5162565"/>
            <a:ext cx="10080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Norwegian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rot="5400000" flipH="1" flipV="1">
            <a:off x="646907" y="4836333"/>
            <a:ext cx="36195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rot="5400000" flipH="1" flipV="1">
            <a:off x="827088" y="4586302"/>
            <a:ext cx="1588" cy="865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324643" y="5090334"/>
            <a:ext cx="144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rot="5400000">
            <a:off x="1187450" y="5089540"/>
            <a:ext cx="144463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rot="5400000" flipH="1" flipV="1">
            <a:off x="2736056" y="4909359"/>
            <a:ext cx="5064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2197100" y="5016515"/>
            <a:ext cx="158273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rot="5400000">
            <a:off x="2124075" y="5089540"/>
            <a:ext cx="144463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rot="5400000">
            <a:off x="3708400" y="5089540"/>
            <a:ext cx="144463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rot="16200000" flipV="1">
            <a:off x="5399881" y="4909359"/>
            <a:ext cx="5064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V="1">
            <a:off x="4716463" y="5018102"/>
            <a:ext cx="1871662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rot="5400000">
            <a:off x="4645025" y="5089540"/>
            <a:ext cx="144463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rot="5400000">
            <a:off x="6517481" y="5090334"/>
            <a:ext cx="144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5400000" flipH="1" flipV="1">
            <a:off x="7704931" y="4909359"/>
            <a:ext cx="5064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V="1">
            <a:off x="7308850" y="5018102"/>
            <a:ext cx="129698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rot="5400000">
            <a:off x="7237412" y="5089540"/>
            <a:ext cx="14446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rot="5400000">
            <a:off x="8532812" y="5089540"/>
            <a:ext cx="14446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2" name="文字方塊 45"/>
          <p:cNvSpPr txBox="1">
            <a:spLocks noChangeArrowheads="1"/>
          </p:cNvSpPr>
          <p:nvPr/>
        </p:nvSpPr>
        <p:spPr bwMode="auto">
          <a:xfrm>
            <a:off x="107950" y="4298965"/>
            <a:ext cx="14398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Oscan-Umbrian</a:t>
            </a:r>
            <a:endParaRPr lang="zh-TW" altLang="en-US" dirty="0"/>
          </a:p>
        </p:txBody>
      </p:sp>
      <p:sp>
        <p:nvSpPr>
          <p:cNvPr id="5153" name="文字方塊 46"/>
          <p:cNvSpPr txBox="1">
            <a:spLocks noChangeArrowheads="1"/>
          </p:cNvSpPr>
          <p:nvPr/>
        </p:nvSpPr>
        <p:spPr bwMode="auto">
          <a:xfrm>
            <a:off x="2700338" y="4298965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Latin</a:t>
            </a:r>
            <a:endParaRPr lang="zh-TW" altLang="en-US"/>
          </a:p>
        </p:txBody>
      </p:sp>
      <p:sp>
        <p:nvSpPr>
          <p:cNvPr id="5154" name="文字方塊 47"/>
          <p:cNvSpPr txBox="1">
            <a:spLocks noChangeArrowheads="1"/>
          </p:cNvSpPr>
          <p:nvPr/>
        </p:nvSpPr>
        <p:spPr bwMode="auto">
          <a:xfrm>
            <a:off x="4068763" y="4297377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Greek</a:t>
            </a:r>
            <a:endParaRPr lang="zh-TW" altLang="en-US"/>
          </a:p>
        </p:txBody>
      </p:sp>
      <p:sp>
        <p:nvSpPr>
          <p:cNvPr id="5155" name="文字方塊 48"/>
          <p:cNvSpPr txBox="1">
            <a:spLocks noChangeArrowheads="1"/>
          </p:cNvSpPr>
          <p:nvPr/>
        </p:nvSpPr>
        <p:spPr bwMode="auto">
          <a:xfrm>
            <a:off x="5364163" y="4298965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North</a:t>
            </a:r>
            <a:endParaRPr lang="zh-TW" altLang="en-US"/>
          </a:p>
        </p:txBody>
      </p:sp>
      <p:sp>
        <p:nvSpPr>
          <p:cNvPr id="5156" name="文字方塊 49"/>
          <p:cNvSpPr txBox="1">
            <a:spLocks noChangeArrowheads="1"/>
          </p:cNvSpPr>
          <p:nvPr/>
        </p:nvSpPr>
        <p:spPr bwMode="auto">
          <a:xfrm>
            <a:off x="7669213" y="4298965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West</a:t>
            </a:r>
            <a:endParaRPr lang="zh-TW" altLang="en-US"/>
          </a:p>
        </p:txBody>
      </p:sp>
      <p:cxnSp>
        <p:nvCxnSpPr>
          <p:cNvPr id="51" name="直線接點 50"/>
          <p:cNvCxnSpPr/>
          <p:nvPr/>
        </p:nvCxnSpPr>
        <p:spPr>
          <a:xfrm rot="16200000" flipV="1">
            <a:off x="6589713" y="3938602"/>
            <a:ext cx="431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5653088" y="4154502"/>
            <a:ext cx="230505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rot="5400000">
            <a:off x="5580857" y="4225146"/>
            <a:ext cx="1444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rot="5400000">
            <a:off x="7885906" y="4226734"/>
            <a:ext cx="144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rot="16200000" flipV="1">
            <a:off x="1693863" y="3938602"/>
            <a:ext cx="431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828675" y="4152915"/>
            <a:ext cx="21605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rot="5400000">
            <a:off x="756443" y="4223559"/>
            <a:ext cx="144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rot="5400000">
            <a:off x="2917031" y="4226734"/>
            <a:ext cx="144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5" name="文字方塊 63"/>
          <p:cNvSpPr txBox="1">
            <a:spLocks noChangeArrowheads="1"/>
          </p:cNvSpPr>
          <p:nvPr/>
        </p:nvSpPr>
        <p:spPr bwMode="auto">
          <a:xfrm>
            <a:off x="1620838" y="3362340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Italic</a:t>
            </a:r>
            <a:endParaRPr lang="zh-TW" altLang="en-US"/>
          </a:p>
        </p:txBody>
      </p:sp>
      <p:sp>
        <p:nvSpPr>
          <p:cNvPr id="5166" name="文字方塊 64"/>
          <p:cNvSpPr txBox="1">
            <a:spLocks noChangeArrowheads="1"/>
          </p:cNvSpPr>
          <p:nvPr/>
        </p:nvSpPr>
        <p:spPr bwMode="auto">
          <a:xfrm>
            <a:off x="3997325" y="3362340"/>
            <a:ext cx="7191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Hellenic</a:t>
            </a:r>
            <a:endParaRPr lang="zh-TW" altLang="en-US" dirty="0"/>
          </a:p>
        </p:txBody>
      </p:sp>
      <p:sp>
        <p:nvSpPr>
          <p:cNvPr id="5167" name="文字方塊 65"/>
          <p:cNvSpPr txBox="1">
            <a:spLocks noChangeArrowheads="1"/>
          </p:cNvSpPr>
          <p:nvPr/>
        </p:nvSpPr>
        <p:spPr bwMode="auto">
          <a:xfrm>
            <a:off x="6372225" y="3362340"/>
            <a:ext cx="8651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Germanic</a:t>
            </a:r>
            <a:endParaRPr lang="zh-TW" altLang="en-US" dirty="0"/>
          </a:p>
        </p:txBody>
      </p:sp>
      <p:cxnSp>
        <p:nvCxnSpPr>
          <p:cNvPr id="67" name="直線接點 66"/>
          <p:cNvCxnSpPr>
            <a:stCxn id="5166" idx="0"/>
          </p:cNvCxnSpPr>
          <p:nvPr/>
        </p:nvCxnSpPr>
        <p:spPr>
          <a:xfrm rot="16200000" flipV="1">
            <a:off x="4069556" y="3074209"/>
            <a:ext cx="5762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1909763" y="3216290"/>
            <a:ext cx="4895850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rot="5400000">
            <a:off x="1837531" y="3286934"/>
            <a:ext cx="144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rot="5400000">
            <a:off x="6732587" y="3289315"/>
            <a:ext cx="144463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2" name="文字方塊 72"/>
          <p:cNvSpPr txBox="1">
            <a:spLocks noChangeArrowheads="1"/>
          </p:cNvSpPr>
          <p:nvPr/>
        </p:nvSpPr>
        <p:spPr bwMode="auto">
          <a:xfrm>
            <a:off x="3349625" y="2427302"/>
            <a:ext cx="20161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algn="ctr"/>
            <a:r>
              <a:rPr kumimoji="0" lang="en-US" altLang="zh-TW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Proto-Indo-European</a:t>
            </a:r>
            <a:endParaRPr lang="zh-TW" altLang="en-US" dirty="0"/>
          </a:p>
        </p:txBody>
      </p:sp>
      <p:cxnSp>
        <p:nvCxnSpPr>
          <p:cNvPr id="74" name="直線接點 73"/>
          <p:cNvCxnSpPr/>
          <p:nvPr/>
        </p:nvCxnSpPr>
        <p:spPr>
          <a:xfrm rot="16200000" flipV="1">
            <a:off x="4069556" y="4010834"/>
            <a:ext cx="5762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36120" y="238392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原始印歐語系</a:t>
            </a:r>
          </a:p>
        </p:txBody>
      </p:sp>
      <p:sp>
        <p:nvSpPr>
          <p:cNvPr id="3" name="矩形 2"/>
          <p:cNvSpPr/>
          <p:nvPr/>
        </p:nvSpPr>
        <p:spPr>
          <a:xfrm>
            <a:off x="2843760" y="3320549"/>
            <a:ext cx="115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古希臘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語</a:t>
            </a:r>
          </a:p>
        </p:txBody>
      </p:sp>
      <p:sp>
        <p:nvSpPr>
          <p:cNvPr id="4" name="矩形 3"/>
          <p:cNvSpPr/>
          <p:nvPr/>
        </p:nvSpPr>
        <p:spPr>
          <a:xfrm>
            <a:off x="7308380" y="332054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日耳曼語</a:t>
            </a:r>
            <a:endParaRPr lang="zh-TW" altLang="en-US" dirty="0">
              <a:effectLst/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3960" y="54491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冰島語</a:t>
            </a:r>
          </a:p>
        </p:txBody>
      </p:sp>
      <p:sp>
        <p:nvSpPr>
          <p:cNvPr id="6" name="矩形 5"/>
          <p:cNvSpPr/>
          <p:nvPr/>
        </p:nvSpPr>
        <p:spPr>
          <a:xfrm>
            <a:off x="6156220" y="54491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瑞典語</a:t>
            </a:r>
          </a:p>
        </p:txBody>
      </p:sp>
      <p:sp>
        <p:nvSpPr>
          <p:cNvPr id="7" name="矩形 6"/>
          <p:cNvSpPr/>
          <p:nvPr/>
        </p:nvSpPr>
        <p:spPr>
          <a:xfrm>
            <a:off x="7956470" y="544917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意第緒語</a:t>
            </a:r>
          </a:p>
        </p:txBody>
      </p:sp>
      <p:sp>
        <p:nvSpPr>
          <p:cNvPr id="8" name="矩形 7"/>
          <p:cNvSpPr/>
          <p:nvPr/>
        </p:nvSpPr>
        <p:spPr>
          <a:xfrm>
            <a:off x="5220090" y="544917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挪威語</a:t>
            </a:r>
          </a:p>
        </p:txBody>
      </p:sp>
      <p:sp>
        <p:nvSpPr>
          <p:cNvPr id="9" name="矩形 8"/>
          <p:cNvSpPr/>
          <p:nvPr/>
        </p:nvSpPr>
        <p:spPr>
          <a:xfrm>
            <a:off x="539496" y="5445252"/>
            <a:ext cx="1440018" cy="720090"/>
          </a:xfrm>
          <a:prstGeom prst="rect">
            <a:avLst/>
          </a:prstGeom>
        </p:spPr>
        <p:txBody>
          <a:bodyPr wrap="none" lIns="90000" rIns="90000" anchor="ctr" anchorCtr="0">
            <a:no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意大利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中部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的一種語言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5.1.1  Terminology</a:t>
            </a:r>
            <a:endParaRPr lang="en-US" altLang="zh-TW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95478" y="1268413"/>
            <a:ext cx="8353044" cy="2736659"/>
          </a:xfrm>
        </p:spPr>
        <p:txBody>
          <a:bodyPr/>
          <a:lstStyle/>
          <a:p>
            <a:pPr marL="180975" indent="-180975" eaLnBrk="1" hangingPunct="1">
              <a:spcBef>
                <a:spcPts val="1800"/>
              </a:spcBef>
            </a:pPr>
            <a:r>
              <a:rPr lang="en-US" altLang="zh-TW" sz="2000" dirty="0" smtClean="0"/>
              <a:t>Intuitively, a tree structure means that the data are organized in a hierarchical manner.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zh-TW" sz="2000" b="1" dirty="0" smtClean="0"/>
              <a:t>Definition</a:t>
            </a:r>
            <a:r>
              <a:rPr lang="en-US" altLang="zh-TW" sz="2000" dirty="0" smtClean="0"/>
              <a:t>: A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tree</a:t>
            </a:r>
            <a:r>
              <a:rPr lang="en-US" altLang="zh-TW" sz="2000" dirty="0" smtClean="0"/>
              <a:t> is a finite set of one or more nodes such that</a:t>
            </a:r>
          </a:p>
          <a:p>
            <a:pPr marL="357188" indent="-355600" eaLnBrk="1" hangingPunct="1">
              <a:spcBef>
                <a:spcPts val="1800"/>
              </a:spcBef>
              <a:buFont typeface="Arial" charset="0"/>
              <a:buNone/>
            </a:pPr>
            <a:r>
              <a:rPr lang="en-US" altLang="zh-TW" sz="2000" dirty="0" smtClean="0"/>
              <a:t>(1)	There is a specially designated node called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root</a:t>
            </a:r>
            <a:r>
              <a:rPr lang="en-US" altLang="zh-TW" sz="2000" dirty="0" smtClean="0"/>
              <a:t>.</a:t>
            </a:r>
          </a:p>
          <a:p>
            <a:pPr marL="357188" indent="-355600" eaLnBrk="1" hangingPunct="1">
              <a:spcBef>
                <a:spcPts val="1800"/>
              </a:spcBef>
              <a:buFont typeface="Arial" charset="0"/>
              <a:buNone/>
            </a:pPr>
            <a:r>
              <a:rPr lang="en-US" altLang="zh-TW" sz="2000" dirty="0" smtClean="0"/>
              <a:t>(2)	The remaining nodes are partitioned into </a:t>
            </a:r>
            <a:r>
              <a:rPr lang="en-US" altLang="zh-TW" sz="2000" i="1" dirty="0" smtClean="0"/>
              <a:t>n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 pitchFamily="18" charset="2"/>
              </a:rPr>
              <a:t> </a:t>
            </a:r>
            <a:r>
              <a:rPr lang="en-US" altLang="zh-TW" sz="2000" dirty="0" smtClean="0"/>
              <a:t>0 disjoint sets </a:t>
            </a:r>
            <a:r>
              <a:rPr lang="en-US" altLang="zh-TW" sz="2000" i="1" dirty="0" err="1" smtClean="0"/>
              <a:t>T</a:t>
            </a:r>
            <a:r>
              <a:rPr lang="en-US" altLang="zh-TW" sz="2000" baseline="-25000" dirty="0" err="1" smtClean="0"/>
              <a:t>1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ym typeface="Symbol" pitchFamily="18" charset="2"/>
              </a:rPr>
              <a:t>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T</a:t>
            </a:r>
            <a:r>
              <a:rPr lang="en-US" altLang="zh-TW" sz="2000" i="1" baseline="-25000" dirty="0" err="1" smtClean="0"/>
              <a:t>n</a:t>
            </a:r>
            <a:r>
              <a:rPr lang="en-US" altLang="zh-TW" sz="2000" dirty="0" smtClean="0"/>
              <a:t>, where each of these sets is a tree. </a:t>
            </a:r>
            <a:r>
              <a:rPr lang="en-US" altLang="zh-TW" sz="2000" i="1" dirty="0" smtClean="0"/>
              <a:t>T</a:t>
            </a:r>
            <a:r>
              <a:rPr lang="en-US" altLang="zh-TW" sz="2000" baseline="-25000" dirty="0" smtClean="0"/>
              <a:t>1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ym typeface="Symbol" pitchFamily="18" charset="2"/>
              </a:rPr>
              <a:t>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T</a:t>
            </a:r>
            <a:r>
              <a:rPr lang="en-US" altLang="zh-TW" sz="2000" i="1" baseline="-25000" dirty="0" err="1" smtClean="0"/>
              <a:t>n</a:t>
            </a:r>
            <a:r>
              <a:rPr lang="en-US" altLang="zh-TW" sz="2000" dirty="0" smtClean="0"/>
              <a:t> are called 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subtrees</a:t>
            </a:r>
            <a:r>
              <a:rPr lang="en-US" altLang="zh-TW" sz="2000" dirty="0" smtClean="0"/>
              <a:t> of the root.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5.1.1  Terminology</a:t>
            </a:r>
            <a:endParaRPr lang="en-US" altLang="zh-TW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479" y="1268730"/>
            <a:ext cx="8353044" cy="5328666"/>
          </a:xfrm>
        </p:spPr>
        <p:txBody>
          <a:bodyPr/>
          <a:lstStyle/>
          <a:p>
            <a:pPr marL="180975" indent="-180975" eaLnBrk="1" hangingPunct="1">
              <a:spcBef>
                <a:spcPts val="1200"/>
              </a:spcBef>
            </a:pPr>
            <a:r>
              <a:rPr lang="en-US" altLang="zh-TW" sz="2000" i="1" dirty="0" smtClean="0">
                <a:solidFill>
                  <a:srgbClr val="0000FF"/>
                </a:solidFill>
              </a:rPr>
              <a:t>node</a:t>
            </a:r>
            <a:r>
              <a:rPr lang="en-US" altLang="zh-TW" sz="2000" dirty="0" smtClean="0"/>
              <a:t>: the item of information plus the branches to other nodes.</a:t>
            </a:r>
          </a:p>
          <a:p>
            <a:pPr marL="180975" indent="-180975" eaLnBrk="1" hangingPunct="1">
              <a:spcBef>
                <a:spcPts val="12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degree</a:t>
            </a:r>
            <a:r>
              <a:rPr lang="en-US" altLang="zh-TW" sz="2000" dirty="0" smtClean="0">
                <a:solidFill>
                  <a:srgbClr val="0000FF"/>
                </a:solidFill>
              </a:rPr>
              <a:t> of a node</a:t>
            </a:r>
            <a:r>
              <a:rPr lang="en-US" altLang="zh-TW" sz="2000" dirty="0" smtClean="0"/>
              <a:t>: the number of </a:t>
            </a:r>
            <a:r>
              <a:rPr lang="en-US" altLang="zh-TW" sz="2000" dirty="0" err="1" smtClean="0"/>
              <a:t>subtrees</a:t>
            </a:r>
            <a:r>
              <a:rPr lang="en-US" altLang="zh-TW" sz="2000" dirty="0" smtClean="0"/>
              <a:t> of a node.</a:t>
            </a:r>
          </a:p>
          <a:p>
            <a:pPr marL="180975" indent="-180975" eaLnBrk="1" hangingPunct="1">
              <a:spcBef>
                <a:spcPts val="1200"/>
              </a:spcBef>
              <a:tabLst>
                <a:tab pos="2868613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</a:rPr>
              <a:t>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degree</a:t>
            </a:r>
            <a:r>
              <a:rPr lang="en-US" altLang="zh-TW" sz="2000" dirty="0" smtClean="0">
                <a:solidFill>
                  <a:srgbClr val="0000FF"/>
                </a:solidFill>
              </a:rPr>
              <a:t> of a tree</a:t>
            </a:r>
            <a:r>
              <a:rPr lang="en-US" altLang="zh-TW" sz="2000" dirty="0" smtClean="0"/>
              <a:t>: the maximum of the degree of the nodes in the tree.</a:t>
            </a:r>
          </a:p>
          <a:p>
            <a:pPr marL="180975" indent="-180975" eaLnBrk="1" hangingPunct="1">
              <a:spcBef>
                <a:spcPts val="1200"/>
              </a:spcBef>
            </a:pPr>
            <a:r>
              <a:rPr lang="en-US" altLang="zh-TW" sz="2000" i="1" dirty="0" smtClean="0">
                <a:solidFill>
                  <a:srgbClr val="0000FF"/>
                </a:solidFill>
              </a:rPr>
              <a:t>leaf</a:t>
            </a:r>
            <a:r>
              <a:rPr lang="en-US" altLang="zh-TW" sz="2000" dirty="0" smtClean="0">
                <a:solidFill>
                  <a:srgbClr val="0000FF"/>
                </a:solidFill>
              </a:rPr>
              <a:t> or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terminal</a:t>
            </a:r>
            <a:r>
              <a:rPr lang="en-US" altLang="zh-TW" sz="2000" dirty="0" smtClean="0">
                <a:solidFill>
                  <a:srgbClr val="0000FF"/>
                </a:solidFill>
              </a:rPr>
              <a:t> nodes</a:t>
            </a:r>
            <a:r>
              <a:rPr lang="en-US" altLang="zh-TW" sz="2000" dirty="0" smtClean="0"/>
              <a:t>: nodes that have degree zero.</a:t>
            </a:r>
          </a:p>
          <a:p>
            <a:pPr marL="180975" indent="-180975" eaLnBrk="1" hangingPunct="1">
              <a:spcBef>
                <a:spcPts val="1200"/>
              </a:spcBef>
            </a:pPr>
            <a:r>
              <a:rPr lang="en-US" altLang="zh-TW" sz="2000" i="1" dirty="0" smtClean="0">
                <a:solidFill>
                  <a:srgbClr val="0000FF"/>
                </a:solidFill>
              </a:rPr>
              <a:t>nonterminal</a:t>
            </a:r>
            <a:r>
              <a:rPr lang="en-US" altLang="zh-TW" sz="2000" dirty="0" smtClean="0">
                <a:solidFill>
                  <a:srgbClr val="0000FF"/>
                </a:solidFill>
              </a:rPr>
              <a:t> nodes</a:t>
            </a:r>
            <a:r>
              <a:rPr lang="en-US" altLang="zh-TW" sz="2000" dirty="0" smtClean="0"/>
              <a:t>: nodes that are not terminal nodes.</a:t>
            </a:r>
          </a:p>
          <a:p>
            <a:pPr marL="180975" indent="-180975" eaLnBrk="1" hangingPunct="1">
              <a:spcBef>
                <a:spcPts val="1200"/>
              </a:spcBef>
              <a:tabLst>
                <a:tab pos="2692400" algn="l"/>
              </a:tabLst>
            </a:pPr>
            <a:r>
              <a:rPr lang="en-US" altLang="zh-TW" sz="2000" i="1" dirty="0" smtClean="0">
                <a:solidFill>
                  <a:srgbClr val="0000FF"/>
                </a:solidFill>
              </a:rPr>
              <a:t>children</a:t>
            </a:r>
            <a:r>
              <a:rPr lang="en-US" altLang="zh-TW" sz="2000" dirty="0" smtClean="0">
                <a:solidFill>
                  <a:srgbClr val="0000FF"/>
                </a:solidFill>
              </a:rPr>
              <a:t> of a node</a:t>
            </a:r>
            <a:r>
              <a:rPr lang="en-US" altLang="zh-TW" sz="2000" dirty="0" smtClean="0"/>
              <a:t>: the roots of the subtrees of a node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are 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children</a:t>
            </a:r>
            <a:r>
              <a:rPr lang="en-US" altLang="zh-TW" sz="2000" dirty="0" smtClean="0"/>
              <a:t> of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.</a:t>
            </a:r>
          </a:p>
          <a:p>
            <a:pPr marL="180975" indent="-180975" eaLnBrk="1" hangingPunct="1">
              <a:spcBef>
                <a:spcPts val="1200"/>
              </a:spcBef>
            </a:pPr>
            <a:r>
              <a:rPr lang="en-US" altLang="zh-TW" sz="2000" i="1" dirty="0" smtClean="0">
                <a:solidFill>
                  <a:srgbClr val="0000FF"/>
                </a:solidFill>
              </a:rPr>
              <a:t>parent</a:t>
            </a:r>
            <a:r>
              <a:rPr lang="en-US" altLang="zh-TW" sz="2000" dirty="0" smtClean="0">
                <a:solidFill>
                  <a:srgbClr val="0000FF"/>
                </a:solidFill>
              </a:rPr>
              <a:t> of a node</a:t>
            </a:r>
            <a:r>
              <a:rPr lang="en-US" altLang="zh-TW" sz="2000" dirty="0" smtClean="0"/>
              <a:t>: a node is 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parent</a:t>
            </a:r>
            <a:r>
              <a:rPr lang="en-US" altLang="zh-TW" sz="2000" dirty="0" smtClean="0"/>
              <a:t> of its children.</a:t>
            </a:r>
          </a:p>
          <a:p>
            <a:pPr marL="180975" lvl="0" indent="-180975" eaLnBrk="1" hangingPunct="1">
              <a:spcBef>
                <a:spcPts val="1200"/>
              </a:spcBef>
            </a:pPr>
            <a:r>
              <a:rPr lang="en-US" altLang="zh-TW" sz="2000" i="1" dirty="0">
                <a:solidFill>
                  <a:srgbClr val="0000FF"/>
                </a:solidFill>
              </a:rPr>
              <a:t>siblings</a:t>
            </a:r>
            <a:r>
              <a:rPr lang="en-US" altLang="zh-TW" sz="2000" dirty="0">
                <a:solidFill>
                  <a:prstClr val="black"/>
                </a:solidFill>
              </a:rPr>
              <a:t>:</a:t>
            </a:r>
            <a:r>
              <a:rPr lang="en-US" altLang="zh-TW" sz="2000" i="1" dirty="0">
                <a:solidFill>
                  <a:prstClr val="black"/>
                </a:solidFill>
              </a:rPr>
              <a:t> </a:t>
            </a:r>
            <a:r>
              <a:rPr lang="en-US" altLang="zh-TW" sz="2000" dirty="0">
                <a:solidFill>
                  <a:prstClr val="black"/>
                </a:solidFill>
              </a:rPr>
              <a:t>children of the same parent are said to be siblings.</a:t>
            </a:r>
            <a:endParaRPr lang="en-US" altLang="zh-TW" sz="2000" i="1" dirty="0">
              <a:solidFill>
                <a:prstClr val="black"/>
              </a:solidFill>
            </a:endParaRPr>
          </a:p>
          <a:p>
            <a:pPr marL="180975" lvl="0" indent="-180975" eaLnBrk="1" hangingPunct="1">
              <a:spcBef>
                <a:spcPts val="1200"/>
              </a:spcBef>
            </a:pPr>
            <a:r>
              <a:rPr lang="en-US" altLang="zh-TW" sz="2000" i="1" dirty="0">
                <a:solidFill>
                  <a:srgbClr val="0000FF"/>
                </a:solidFill>
              </a:rPr>
              <a:t>ancestors</a:t>
            </a:r>
            <a:r>
              <a:rPr lang="en-US" altLang="zh-TW" sz="2000" dirty="0">
                <a:solidFill>
                  <a:srgbClr val="0000FF"/>
                </a:solidFill>
              </a:rPr>
              <a:t> of a node</a:t>
            </a:r>
            <a:r>
              <a:rPr lang="en-US" altLang="zh-TW" sz="2000" dirty="0">
                <a:solidFill>
                  <a:prstClr val="black"/>
                </a:solidFill>
              </a:rPr>
              <a:t>: all the nodes along the path from the root to that node.</a:t>
            </a:r>
          </a:p>
          <a:p>
            <a:pPr marL="180975" lvl="0" indent="-180975" eaLnBrk="1" hangingPunct="1">
              <a:spcBef>
                <a:spcPts val="1200"/>
              </a:spcBef>
              <a:tabLst>
                <a:tab pos="2152650" algn="l"/>
              </a:tabLst>
            </a:pPr>
            <a:r>
              <a:rPr lang="en-US" altLang="zh-TW" sz="2000" dirty="0">
                <a:solidFill>
                  <a:srgbClr val="0000FF"/>
                </a:solidFill>
              </a:rPr>
              <a:t>the </a:t>
            </a:r>
            <a:r>
              <a:rPr lang="en-US" altLang="zh-TW" sz="2000" i="1" dirty="0">
                <a:solidFill>
                  <a:srgbClr val="0000FF"/>
                </a:solidFill>
              </a:rPr>
              <a:t>level</a:t>
            </a:r>
            <a:r>
              <a:rPr lang="en-US" altLang="zh-TW" sz="2000" dirty="0">
                <a:solidFill>
                  <a:srgbClr val="0000FF"/>
                </a:solidFill>
              </a:rPr>
              <a:t> of a node</a:t>
            </a:r>
            <a:r>
              <a:rPr lang="en-US" altLang="zh-TW" sz="2000" dirty="0">
                <a:solidFill>
                  <a:prstClr val="black"/>
                </a:solidFill>
              </a:rPr>
              <a:t>: defined by letting the root be at level one. 		If a node is at level </a:t>
            </a:r>
            <a:r>
              <a:rPr lang="en-US" altLang="zh-TW" sz="2000" i="1" dirty="0">
                <a:solidFill>
                  <a:prstClr val="black"/>
                </a:solidFill>
              </a:rPr>
              <a:t>l</a:t>
            </a:r>
            <a:r>
              <a:rPr lang="en-US" altLang="zh-TW" sz="2000" dirty="0">
                <a:solidFill>
                  <a:prstClr val="black"/>
                </a:solidFill>
              </a:rPr>
              <a:t>, then its children are at level </a:t>
            </a:r>
            <a:r>
              <a:rPr lang="en-US" altLang="zh-TW" sz="2000" i="1" dirty="0">
                <a:solidFill>
                  <a:prstClr val="black"/>
                </a:solidFill>
              </a:rPr>
              <a:t>l </a:t>
            </a:r>
            <a:r>
              <a:rPr lang="en-US" altLang="zh-TW" sz="2000" dirty="0">
                <a:solidFill>
                  <a:prstClr val="black"/>
                </a:solidFill>
                <a:latin typeface="Symbol" pitchFamily="18" charset="2"/>
              </a:rPr>
              <a:t>+</a:t>
            </a:r>
            <a:r>
              <a:rPr lang="en-US" altLang="zh-TW" sz="2000" dirty="0">
                <a:solidFill>
                  <a:prstClr val="black"/>
                </a:solidFill>
              </a:rPr>
              <a:t>1.</a:t>
            </a:r>
          </a:p>
          <a:p>
            <a:pPr marL="180975" lvl="0" indent="-180975" eaLnBrk="1" hangingPunct="1">
              <a:spcBef>
                <a:spcPts val="1200"/>
              </a:spcBef>
            </a:pPr>
            <a:r>
              <a:rPr lang="en-US" altLang="zh-TW" sz="2000" dirty="0">
                <a:solidFill>
                  <a:srgbClr val="0000FF"/>
                </a:solidFill>
              </a:rPr>
              <a:t>the </a:t>
            </a:r>
            <a:r>
              <a:rPr lang="en-US" altLang="zh-TW" sz="2000" i="1" dirty="0">
                <a:solidFill>
                  <a:srgbClr val="0000FF"/>
                </a:solidFill>
              </a:rPr>
              <a:t>height </a:t>
            </a:r>
            <a:r>
              <a:rPr lang="en-US" altLang="zh-TW" sz="2000" dirty="0">
                <a:solidFill>
                  <a:srgbClr val="0000FF"/>
                </a:solidFill>
              </a:rPr>
              <a:t>or </a:t>
            </a:r>
            <a:r>
              <a:rPr lang="en-US" altLang="zh-TW" sz="2000" i="1" dirty="0">
                <a:solidFill>
                  <a:srgbClr val="0000FF"/>
                </a:solidFill>
              </a:rPr>
              <a:t>depth</a:t>
            </a:r>
            <a:r>
              <a:rPr lang="en-US" altLang="zh-TW" sz="2000" dirty="0">
                <a:solidFill>
                  <a:srgbClr val="0000FF"/>
                </a:solidFill>
              </a:rPr>
              <a:t> of a tree</a:t>
            </a:r>
            <a:r>
              <a:rPr lang="en-US" altLang="zh-TW" sz="2000" dirty="0">
                <a:solidFill>
                  <a:prstClr val="black"/>
                </a:solidFill>
              </a:rPr>
              <a:t>: the maximum level of any node in the tree</a:t>
            </a:r>
            <a:r>
              <a:rPr lang="en-US" altLang="zh-TW" sz="2000" dirty="0" smtClean="0">
                <a:solidFill>
                  <a:prstClr val="black"/>
                </a:solidFill>
              </a:rPr>
              <a:t>.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Terminology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9496" y="1268730"/>
            <a:ext cx="8065008" cy="2448306"/>
          </a:xfrm>
        </p:spPr>
        <p:txBody>
          <a:bodyPr/>
          <a:lstStyle/>
          <a:p>
            <a:pPr marL="180975" indent="-180975" eaLnBrk="1" hangingPunct="1">
              <a:spcBef>
                <a:spcPts val="1800"/>
              </a:spcBef>
            </a:pPr>
            <a:r>
              <a:rPr lang="en-US" altLang="zh-TW" sz="2000" i="1" dirty="0" smtClean="0">
                <a:solidFill>
                  <a:srgbClr val="0000FF"/>
                </a:solidFill>
              </a:rPr>
              <a:t>siblings</a:t>
            </a:r>
            <a:r>
              <a:rPr lang="en-US" altLang="zh-TW" sz="2000" dirty="0" smtClean="0"/>
              <a:t>: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children of the same parent are said to be siblings.</a:t>
            </a:r>
            <a:endParaRPr lang="en-US" altLang="zh-TW" sz="2000" i="1" dirty="0" smtClean="0"/>
          </a:p>
          <a:p>
            <a:pPr marL="180975" indent="-180975" eaLnBrk="1" hangingPunct="1">
              <a:spcBef>
                <a:spcPts val="1800"/>
              </a:spcBef>
            </a:pPr>
            <a:r>
              <a:rPr lang="en-US" altLang="zh-TW" sz="2000" i="1" dirty="0" smtClean="0">
                <a:solidFill>
                  <a:srgbClr val="0000FF"/>
                </a:solidFill>
              </a:rPr>
              <a:t>ancestors</a:t>
            </a:r>
            <a:r>
              <a:rPr lang="en-US" altLang="zh-TW" sz="2000" dirty="0" smtClean="0">
                <a:solidFill>
                  <a:srgbClr val="0000FF"/>
                </a:solidFill>
              </a:rPr>
              <a:t> of a node</a:t>
            </a:r>
            <a:r>
              <a:rPr lang="en-US" altLang="zh-TW" sz="2000" dirty="0" smtClean="0"/>
              <a:t>: all the nodes along the path from the root to that node.</a:t>
            </a:r>
          </a:p>
          <a:p>
            <a:pPr marL="180975" indent="-180975" eaLnBrk="1" hangingPunct="1">
              <a:spcBef>
                <a:spcPts val="1800"/>
              </a:spcBef>
              <a:tabLst>
                <a:tab pos="2152650" algn="l"/>
              </a:tabLst>
            </a:pPr>
            <a:r>
              <a:rPr lang="en-US" altLang="zh-TW" sz="2000" dirty="0" smtClean="0">
                <a:solidFill>
                  <a:srgbClr val="0000FF"/>
                </a:solidFill>
              </a:rPr>
              <a:t>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level</a:t>
            </a:r>
            <a:r>
              <a:rPr lang="en-US" altLang="zh-TW" sz="2000" dirty="0" smtClean="0">
                <a:solidFill>
                  <a:srgbClr val="0000FF"/>
                </a:solidFill>
              </a:rPr>
              <a:t> of a node</a:t>
            </a:r>
            <a:r>
              <a:rPr lang="en-US" altLang="zh-TW" sz="2000" dirty="0" smtClean="0"/>
              <a:t>: defined by letting the root be at level one. 		If a node is at level </a:t>
            </a:r>
            <a:r>
              <a:rPr lang="en-US" altLang="zh-TW" sz="2000" i="1" dirty="0" smtClean="0"/>
              <a:t>l</a:t>
            </a:r>
            <a:r>
              <a:rPr lang="en-US" altLang="zh-TW" sz="2000" dirty="0" smtClean="0"/>
              <a:t>, then its children are at level </a:t>
            </a:r>
            <a:r>
              <a:rPr lang="en-US" altLang="zh-TW" sz="2000" i="1" dirty="0" smtClean="0"/>
              <a:t>l </a:t>
            </a:r>
            <a:r>
              <a:rPr lang="en-US" altLang="zh-TW" sz="2000" dirty="0" smtClean="0">
                <a:latin typeface="Symbol" pitchFamily="18" charset="2"/>
              </a:rPr>
              <a:t>+</a:t>
            </a:r>
            <a:r>
              <a:rPr lang="en-US" altLang="zh-TW" sz="2000" dirty="0" smtClean="0"/>
              <a:t>1.</a:t>
            </a:r>
          </a:p>
          <a:p>
            <a:pPr marL="180975" indent="-180975" eaLnBrk="1" hangingPunct="1">
              <a:spcBef>
                <a:spcPts val="18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height </a:t>
            </a:r>
            <a:r>
              <a:rPr lang="en-US" altLang="zh-TW" sz="2000" dirty="0" smtClean="0">
                <a:solidFill>
                  <a:srgbClr val="0000FF"/>
                </a:solidFill>
              </a:rPr>
              <a:t>or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depth</a:t>
            </a:r>
            <a:r>
              <a:rPr lang="en-US" altLang="zh-TW" sz="2000" dirty="0" smtClean="0">
                <a:solidFill>
                  <a:srgbClr val="0000FF"/>
                </a:solidFill>
              </a:rPr>
              <a:t> of a tree</a:t>
            </a:r>
            <a:r>
              <a:rPr lang="en-US" altLang="zh-TW" sz="2000" dirty="0" smtClean="0"/>
              <a:t>: the maximum level of any node in the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接點 56"/>
          <p:cNvCxnSpPr/>
          <p:nvPr/>
        </p:nvCxnSpPr>
        <p:spPr>
          <a:xfrm rot="16200000" flipH="1">
            <a:off x="5076825" y="5227638"/>
            <a:ext cx="863600" cy="0"/>
          </a:xfrm>
          <a:prstGeom prst="line">
            <a:avLst/>
          </a:prstGeom>
          <a:ln w="38100">
            <a:solidFill>
              <a:srgbClr val="0066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rot="10800000" flipV="1">
            <a:off x="468313" y="4795838"/>
            <a:ext cx="1008062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476375" y="4797425"/>
            <a:ext cx="1008063" cy="862013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rot="16200000" flipH="1">
            <a:off x="4068763" y="3502025"/>
            <a:ext cx="863600" cy="0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rot="10800000" flipV="1">
            <a:off x="2484438" y="3068638"/>
            <a:ext cx="2016125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4500563" y="3068638"/>
            <a:ext cx="2016125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rot="10800000" flipV="1">
            <a:off x="5508625" y="3932238"/>
            <a:ext cx="1008063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rot="16200000" flipH="1">
            <a:off x="6084888" y="4364038"/>
            <a:ext cx="863600" cy="0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516688" y="3933825"/>
            <a:ext cx="1008062" cy="862013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/>
          <p:nvPr/>
        </p:nvSpPr>
        <p:spPr>
          <a:xfrm>
            <a:off x="7307263" y="4579938"/>
            <a:ext cx="433387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橢圓 3"/>
          <p:cNvSpPr/>
          <p:nvPr/>
        </p:nvSpPr>
        <p:spPr>
          <a:xfrm>
            <a:off x="6299200" y="37163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5291138" y="4579938"/>
            <a:ext cx="433387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6299200" y="45799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直線接點 19"/>
          <p:cNvCxnSpPr/>
          <p:nvPr/>
        </p:nvCxnSpPr>
        <p:spPr>
          <a:xfrm rot="16200000" flipH="1">
            <a:off x="4068763" y="4364038"/>
            <a:ext cx="863600" cy="0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/>
          <p:cNvSpPr/>
          <p:nvPr/>
        </p:nvSpPr>
        <p:spPr>
          <a:xfrm>
            <a:off x="4283075" y="37163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4283075" y="45799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直線接點 25"/>
          <p:cNvCxnSpPr/>
          <p:nvPr/>
        </p:nvCxnSpPr>
        <p:spPr>
          <a:xfrm rot="10800000" flipV="1">
            <a:off x="1474788" y="3932238"/>
            <a:ext cx="1008062" cy="865187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482850" y="3933825"/>
            <a:ext cx="1008063" cy="862013"/>
          </a:xfrm>
          <a:prstGeom prst="line">
            <a:avLst/>
          </a:prstGeom>
          <a:ln w="38100">
            <a:solidFill>
              <a:srgbClr val="006600"/>
            </a:solidFill>
          </a:ln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273425" y="45799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2265363" y="3716338"/>
            <a:ext cx="433387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1257300" y="45799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2266950" y="54435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250825" y="5443538"/>
            <a:ext cx="433388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72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橢圓 49"/>
          <p:cNvSpPr/>
          <p:nvPr/>
        </p:nvSpPr>
        <p:spPr>
          <a:xfrm>
            <a:off x="4283075" y="2854325"/>
            <a:ext cx="433388" cy="433388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5291138" y="5443538"/>
            <a:ext cx="434975" cy="433387"/>
          </a:xfrm>
          <a:prstGeom prst="ellipse">
            <a:avLst/>
          </a:prstGeom>
          <a:gradFill flip="none" rotWithShape="1">
            <a:gsLst>
              <a:gs pos="0">
                <a:srgbClr val="66CCFF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0000" tIns="0" bIns="10800" anchor="b"/>
          <a:lstStyle/>
          <a:p>
            <a:pPr algn="ctr">
              <a:defRPr/>
            </a:pPr>
            <a:r>
              <a:rPr lang="en-US" altLang="zh-TW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</a:t>
            </a:r>
            <a:endParaRPr lang="zh-TW" alt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橢圓 60"/>
          <p:cNvSpPr/>
          <p:nvPr/>
        </p:nvSpPr>
        <p:spPr>
          <a:xfrm>
            <a:off x="8318500" y="45799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3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2" name="橢圓 61"/>
          <p:cNvSpPr/>
          <p:nvPr/>
        </p:nvSpPr>
        <p:spPr>
          <a:xfrm>
            <a:off x="8318500" y="5443538"/>
            <a:ext cx="433388" cy="43338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4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3" name="橢圓 62"/>
          <p:cNvSpPr/>
          <p:nvPr/>
        </p:nvSpPr>
        <p:spPr>
          <a:xfrm>
            <a:off x="8316913" y="2852738"/>
            <a:ext cx="433387" cy="433387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橢圓 63"/>
          <p:cNvSpPr/>
          <p:nvPr/>
        </p:nvSpPr>
        <p:spPr>
          <a:xfrm>
            <a:off x="8318500" y="3717925"/>
            <a:ext cx="433388" cy="4333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" anchor="b"/>
          <a:lstStyle/>
          <a:p>
            <a:pPr algn="ctr">
              <a:defRPr/>
            </a:pPr>
            <a:r>
              <a:rPr lang="en-US" altLang="zh-TW" sz="2000" dirty="0">
                <a:solidFill>
                  <a:schemeClr val="tx1"/>
                </a:solidFill>
              </a:rPr>
              <a:t>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8028432" y="1988820"/>
            <a:ext cx="1008125" cy="431800"/>
          </a:xfrm>
          <a:prstGeom prst="rect">
            <a:avLst/>
          </a:prstGeom>
          <a:noFill/>
        </p:spPr>
        <p:txBody>
          <a:bodyPr wrap="none" lIns="36000" rIns="36000" anchor="ctr"/>
          <a:lstStyle/>
          <a:p>
            <a:pPr algn="ctr">
              <a:defRPr/>
            </a:pPr>
            <a:r>
              <a:rPr lang="en-US" altLang="zh-TW" dirty="0">
                <a:latin typeface="+mj-lt"/>
              </a:rPr>
              <a:t>LEVEL</a:t>
            </a:r>
            <a:endParaRPr lang="zh-TW" altLang="en-US" dirty="0">
              <a:latin typeface="+mj-lt"/>
            </a:endParaRPr>
          </a:p>
        </p:txBody>
      </p:sp>
      <p:sp>
        <p:nvSpPr>
          <p:cNvPr id="8224" name="內容版面配置區 68"/>
          <p:cNvSpPr>
            <a:spLocks noGrp="1"/>
          </p:cNvSpPr>
          <p:nvPr>
            <p:ph sz="half" idx="1"/>
          </p:nvPr>
        </p:nvSpPr>
        <p:spPr>
          <a:xfrm>
            <a:off x="250825" y="549275"/>
            <a:ext cx="5040313" cy="2160588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is the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root</a:t>
            </a:r>
            <a:endParaRPr lang="en-US" altLang="zh-TW" sz="2000" dirty="0" smtClean="0"/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 smtClean="0">
                <a:solidFill>
                  <a:srgbClr val="0000FF"/>
                </a:solidFill>
              </a:rPr>
              <a:t>A </a:t>
            </a:r>
            <a:r>
              <a:rPr lang="en-US" altLang="zh-TW" sz="2000" dirty="0" smtClean="0"/>
              <a:t>is the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parent </a:t>
            </a:r>
            <a:r>
              <a:rPr lang="en-US" altLang="zh-TW" sz="2000" dirty="0" smtClean="0"/>
              <a:t>of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</a:t>
            </a:r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 smtClean="0">
                <a:solidFill>
                  <a:srgbClr val="0000FF"/>
                </a:solidFill>
              </a:rPr>
              <a:t>D </a:t>
            </a:r>
            <a:r>
              <a:rPr lang="en-US" altLang="zh-TW" sz="2000" dirty="0" smtClean="0"/>
              <a:t>is the grandparent of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 M</a:t>
            </a:r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 smtClean="0">
                <a:solidFill>
                  <a:srgbClr val="0000FF"/>
                </a:solidFill>
              </a:rPr>
              <a:t>H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I </a:t>
            </a:r>
            <a:r>
              <a:rPr lang="en-US" altLang="zh-TW" sz="2000" dirty="0" smtClean="0"/>
              <a:t>and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J </a:t>
            </a:r>
            <a:r>
              <a:rPr lang="en-US" altLang="zh-TW" sz="2000" dirty="0" smtClean="0"/>
              <a:t>are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siblings</a:t>
            </a:r>
            <a:endParaRPr lang="en-US" altLang="zh-TW" sz="2000" dirty="0" smtClean="0"/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 smtClean="0">
                <a:solidFill>
                  <a:srgbClr val="0000FF"/>
                </a:solidFill>
              </a:rPr>
              <a:t>H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I </a:t>
            </a:r>
            <a:r>
              <a:rPr lang="en-US" altLang="zh-TW" sz="2000" dirty="0" smtClean="0"/>
              <a:t>and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J </a:t>
            </a:r>
            <a:r>
              <a:rPr lang="en-US" altLang="zh-TW" sz="2000" dirty="0" smtClean="0"/>
              <a:t>are the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children </a:t>
            </a:r>
            <a:r>
              <a:rPr lang="en-US" altLang="zh-TW" sz="2000" dirty="0" smtClean="0"/>
              <a:t>of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</a:t>
            </a:r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 smtClean="0">
                <a:solidFill>
                  <a:srgbClr val="0000FF"/>
                </a:solidFill>
              </a:rPr>
              <a:t>K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L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G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I</a:t>
            </a:r>
            <a:r>
              <a:rPr lang="en-US" altLang="zh-TW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/>
              <a:t>and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J</a:t>
            </a:r>
            <a:r>
              <a:rPr lang="en-US" altLang="zh-TW" sz="2000" dirty="0" smtClean="0"/>
              <a:t> are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leaf</a:t>
            </a:r>
            <a:r>
              <a:rPr lang="en-US" altLang="zh-TW" sz="2000" i="1" dirty="0" smtClean="0">
                <a:solidFill>
                  <a:srgbClr val="0A9A0A"/>
                </a:solidFill>
              </a:rPr>
              <a:t> </a:t>
            </a:r>
            <a:r>
              <a:rPr lang="en-US" altLang="zh-TW" sz="2000" dirty="0" smtClean="0"/>
              <a:t>or</a:t>
            </a:r>
            <a:r>
              <a:rPr lang="en-US" altLang="zh-TW" sz="2000" dirty="0" smtClean="0">
                <a:solidFill>
                  <a:srgbClr val="00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terminal nodes</a:t>
            </a:r>
          </a:p>
          <a:p>
            <a:pPr marL="0" lvl="1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0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C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D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E </a:t>
            </a:r>
            <a:r>
              <a:rPr lang="en-US" altLang="zh-TW" sz="2000" dirty="0" smtClean="0"/>
              <a:t>and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H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are </a:t>
            </a:r>
            <a:r>
              <a:rPr lang="en-US" altLang="zh-TW" sz="2000" i="1" dirty="0" smtClean="0">
                <a:solidFill>
                  <a:srgbClr val="0000FF"/>
                </a:solidFill>
              </a:rPr>
              <a:t>nonterminal nodes</a:t>
            </a:r>
          </a:p>
        </p:txBody>
      </p:sp>
      <p:sp>
        <p:nvSpPr>
          <p:cNvPr id="8225" name="內容版面配置區 32"/>
          <p:cNvSpPr>
            <a:spLocks noGrp="1"/>
          </p:cNvSpPr>
          <p:nvPr>
            <p:ph sz="half" idx="2"/>
          </p:nvPr>
        </p:nvSpPr>
        <p:spPr>
          <a:xfrm>
            <a:off x="250825" y="6021388"/>
            <a:ext cx="2880995" cy="431800"/>
          </a:xfrm>
        </p:spPr>
        <p:txBody>
          <a:bodyPr/>
          <a:lstStyle/>
          <a:p>
            <a:r>
              <a:rPr lang="en-US" altLang="zh-TW" b="1" dirty="0" smtClean="0"/>
              <a:t>Figure 5.2:</a:t>
            </a:r>
            <a:r>
              <a:rPr lang="en-US" altLang="zh-TW" dirty="0" smtClean="0"/>
              <a:t>  A sample tree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11220</TotalTime>
  <Words>3245</Words>
  <Application>Microsoft Office PowerPoint</Application>
  <PresentationFormat>如螢幕大小 (4:3)</PresentationFormat>
  <Paragraphs>460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4" baseType="lpstr">
      <vt:lpstr>tci3</vt:lpstr>
      <vt:lpstr>新細明體</vt:lpstr>
      <vt:lpstr>標楷體</vt:lpstr>
      <vt:lpstr>Arial</vt:lpstr>
      <vt:lpstr>Cambria Math</vt:lpstr>
      <vt:lpstr>MT Extra</vt:lpstr>
      <vt:lpstr>Symbol</vt:lpstr>
      <vt:lpstr>Times New Roman</vt:lpstr>
      <vt:lpstr>Wingdings</vt:lpstr>
      <vt:lpstr>Office 佈景主題</vt:lpstr>
      <vt:lpstr>Chapter 5 Trees</vt:lpstr>
      <vt:lpstr>Outline</vt:lpstr>
      <vt:lpstr>5.1  Introduction</vt:lpstr>
      <vt:lpstr>5.1.1  Terminology</vt:lpstr>
      <vt:lpstr>5.1.1  Terminology</vt:lpstr>
      <vt:lpstr>5.1.1  Terminology</vt:lpstr>
      <vt:lpstr>5.1.1  Terminology</vt:lpstr>
      <vt:lpstr>Terminology</vt:lpstr>
      <vt:lpstr>PowerPoint 簡報</vt:lpstr>
      <vt:lpstr>PowerPoint 簡報</vt:lpstr>
      <vt:lpstr>Definitions in Introduction to Algorithms</vt:lpstr>
      <vt:lpstr>5.1.2  Representation of Trees</vt:lpstr>
      <vt:lpstr>PowerPoint 簡報</vt:lpstr>
      <vt:lpstr>5.2  Binary Trees</vt:lpstr>
      <vt:lpstr>5.2.1  The Abstract Data Type</vt:lpstr>
      <vt:lpstr>PowerPoint 簡報</vt:lpstr>
      <vt:lpstr>Comparison</vt:lpstr>
      <vt:lpstr>The distinctions between a binary tree and a tree</vt:lpstr>
      <vt:lpstr>PowerPoint 簡報</vt:lpstr>
      <vt:lpstr>5.2.2  Properties of Binary Trees</vt:lpstr>
      <vt:lpstr>5.2.2  Properties of Binary Trees</vt:lpstr>
      <vt:lpstr>PowerPoint 簡報</vt:lpstr>
      <vt:lpstr>5.2.2  Properties of Binary Trees</vt:lpstr>
      <vt:lpstr>5.2.2  Properties of Binary Trees</vt:lpstr>
      <vt:lpstr>5.2.2  Properties of Binary Trees</vt:lpstr>
      <vt:lpstr>5.2.2  Properties of Binary Trees</vt:lpstr>
      <vt:lpstr>5.2.2  Properties of Binary Trees</vt:lpstr>
      <vt:lpstr>5.2.2  Properties of Binary Trees</vt:lpstr>
      <vt:lpstr>PowerPoint 簡報</vt:lpstr>
      <vt:lpstr>PowerPoint 簡報</vt:lpstr>
      <vt:lpstr>PowerPoint 簡報</vt:lpstr>
      <vt:lpstr>5.2.2  Properties of Binary Trees</vt:lpstr>
      <vt:lpstr>Full Binary Trees</vt:lpstr>
      <vt:lpstr>Complete Binary Trees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3055</cp:revision>
  <dcterms:created xsi:type="dcterms:W3CDTF">2005-03-20T09:13:01Z</dcterms:created>
  <dcterms:modified xsi:type="dcterms:W3CDTF">2020-09-24T14:38:06Z</dcterms:modified>
</cp:coreProperties>
</file>