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586" r:id="rId3"/>
    <p:sldId id="347" r:id="rId4"/>
    <p:sldId id="448" r:id="rId5"/>
    <p:sldId id="509" r:id="rId6"/>
    <p:sldId id="510" r:id="rId7"/>
    <p:sldId id="511" r:id="rId8"/>
    <p:sldId id="512" r:id="rId9"/>
    <p:sldId id="513" r:id="rId10"/>
    <p:sldId id="528" r:id="rId11"/>
    <p:sldId id="451" r:id="rId12"/>
    <p:sldId id="452" r:id="rId13"/>
    <p:sldId id="454" r:id="rId14"/>
    <p:sldId id="455" r:id="rId15"/>
    <p:sldId id="506" r:id="rId16"/>
    <p:sldId id="547" r:id="rId17"/>
    <p:sldId id="548" r:id="rId18"/>
    <p:sldId id="507" r:id="rId19"/>
    <p:sldId id="516" r:id="rId20"/>
    <p:sldId id="517" r:id="rId21"/>
    <p:sldId id="518" r:id="rId22"/>
    <p:sldId id="537" r:id="rId23"/>
    <p:sldId id="515" r:id="rId24"/>
    <p:sldId id="467" r:id="rId25"/>
    <p:sldId id="457" r:id="rId26"/>
    <p:sldId id="460" r:id="rId27"/>
    <p:sldId id="459" r:id="rId28"/>
    <p:sldId id="458" r:id="rId29"/>
    <p:sldId id="461" r:id="rId30"/>
    <p:sldId id="468" r:id="rId31"/>
    <p:sldId id="469" r:id="rId32"/>
    <p:sldId id="470" r:id="rId33"/>
    <p:sldId id="471" r:id="rId34"/>
    <p:sldId id="472" r:id="rId35"/>
    <p:sldId id="474" r:id="rId36"/>
    <p:sldId id="543" r:id="rId37"/>
    <p:sldId id="552" r:id="rId38"/>
    <p:sldId id="553" r:id="rId39"/>
    <p:sldId id="554" r:id="rId40"/>
    <p:sldId id="555" r:id="rId41"/>
    <p:sldId id="556" r:id="rId42"/>
    <p:sldId id="557" r:id="rId43"/>
    <p:sldId id="480" r:id="rId44"/>
    <p:sldId id="542" r:id="rId45"/>
    <p:sldId id="560" r:id="rId46"/>
    <p:sldId id="561" r:id="rId47"/>
    <p:sldId id="562" r:id="rId48"/>
    <p:sldId id="563" r:id="rId49"/>
    <p:sldId id="564" r:id="rId50"/>
    <p:sldId id="565" r:id="rId51"/>
    <p:sldId id="566" r:id="rId52"/>
    <p:sldId id="559" r:id="rId53"/>
    <p:sldId id="567" r:id="rId54"/>
    <p:sldId id="585" r:id="rId5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  <a:srgbClr val="006600"/>
    <a:srgbClr val="0000FF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712" autoAdjust="0"/>
  </p:normalViewPr>
  <p:slideViewPr>
    <p:cSldViewPr showGuides="1">
      <p:cViewPr varScale="1">
        <p:scale>
          <a:sx n="93" d="100"/>
          <a:sy n="93" d="100"/>
        </p:scale>
        <p:origin x="96" y="139"/>
      </p:cViewPr>
      <p:guideLst>
        <p:guide orient="horz" pos="3974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000" y="2132738"/>
            <a:ext cx="7776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4000" y="3860400"/>
            <a:ext cx="6336000" cy="172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1FA5A-8B60-4707-8659-EBAD16F8089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55170-212D-4BBC-9CB6-C9361F84829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4176712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1268413"/>
            <a:ext cx="4176000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42B3-1BED-4F30-90BA-9B0B2E724B8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4176712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549275"/>
            <a:ext cx="4176000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98FBE-7C70-4B80-B273-1899F712574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0825" y="1557338"/>
            <a:ext cx="4176713" cy="57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2133600"/>
            <a:ext cx="4176713" cy="417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16463" y="1557338"/>
            <a:ext cx="4176000" cy="57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6463" y="2133600"/>
            <a:ext cx="4176000" cy="417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789B-DCFC-42D5-BCFF-3963B2286E4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0EC89-745A-4D76-AFA7-9BBB97B935C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35BB-64F0-4D68-A687-B601FEA302F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0000" cy="6048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FEA5F-6EBA-4809-BF9E-F15EE88E4B7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5616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1"/>
          </p:nvPr>
        </p:nvSpPr>
        <p:spPr>
          <a:xfrm>
            <a:off x="250825" y="6021388"/>
            <a:ext cx="86400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20925-75D4-40B0-84C7-3423D60783B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8640000" cy="44649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0597C-22A1-4DB1-9817-08230CCE1BD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8640000" cy="4464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10A08-4BCF-4DDD-B8E3-8732032E810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8640000" cy="719138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2276475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250825" y="3141663"/>
            <a:ext cx="8640000" cy="576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內容版面配置區 3"/>
          <p:cNvSpPr>
            <a:spLocks noGrp="1"/>
          </p:cNvSpPr>
          <p:nvPr>
            <p:ph sz="half" idx="12"/>
          </p:nvPr>
        </p:nvSpPr>
        <p:spPr>
          <a:xfrm>
            <a:off x="250825" y="4005262"/>
            <a:ext cx="8640000" cy="2304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7E094-33AC-464A-B052-9CDC2143F82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0AC87-E596-4A1B-9C78-9D152674684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8639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391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472488" y="6453188"/>
            <a:ext cx="4318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8429D2BC-4980-4AE9-98CE-0C28919F8D4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2132013"/>
            <a:ext cx="7200900" cy="1441450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5.5  Threaded 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0825" y="549275"/>
            <a:ext cx="8640000" cy="1727581"/>
          </a:xfrm>
        </p:spPr>
        <p:txBody>
          <a:bodyPr/>
          <a:lstStyle/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field in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would be visited </a:t>
            </a:r>
            <a:r>
              <a:rPr lang="en-US" altLang="zh-TW" dirty="0">
                <a:solidFill>
                  <a:srgbClr val="C00000"/>
                </a:solidFill>
              </a:rPr>
              <a:t>after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when traversing the tree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link at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</a:t>
            </a:r>
            <a:r>
              <a:rPr lang="en-US" altLang="zh-TW" dirty="0">
                <a:solidFill>
                  <a:srgbClr val="C00000"/>
                </a:solidFill>
              </a:rPr>
              <a:t>precedes</a:t>
            </a:r>
            <a:r>
              <a:rPr lang="en-US" altLang="zh-TW" dirty="0">
                <a:solidFill>
                  <a:prstClr val="black"/>
                </a:solidFill>
              </a:rPr>
              <a:t>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5613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639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367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09588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79213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401" y="55864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44401" y="38592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06738" y="38608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573188" y="29972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>
          <a:xfrm>
            <a:off x="5292326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708001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16200000" flipH="1">
            <a:off x="3491307" y="4074319"/>
            <a:ext cx="722312" cy="577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2338783" y="4075906"/>
            <a:ext cx="722312" cy="5746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6200000" flipH="1">
            <a:off x="6948882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5400000">
            <a:off x="5796357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6200000" flipH="1">
            <a:off x="2482451" y="5081588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835658" y="4865688"/>
            <a:ext cx="286430" cy="7235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2553888" y="6159500"/>
            <a:ext cx="433388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1976832" y="5587207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2770582" y="59443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 flipH="1" flipV="1">
            <a:off x="1689494" y="55856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10800000" flipV="1">
            <a:off x="1834751" y="6162675"/>
            <a:ext cx="431800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 flipH="1" flipV="1">
            <a:off x="1618057" y="59459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10800000" flipV="1">
            <a:off x="3420663" y="5297488"/>
            <a:ext cx="43180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 flipH="1" flipV="1">
            <a:off x="2842019" y="47220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3635770" y="5082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10800000" flipV="1">
            <a:off x="5149451" y="5297488"/>
            <a:ext cx="430212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4140595" y="42902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5362970" y="5080794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10800000" flipV="1">
            <a:off x="826688" y="6161088"/>
            <a:ext cx="43180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-396480" y="4937919"/>
            <a:ext cx="24463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1041795" y="59459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853257" y="4290219"/>
            <a:ext cx="201295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>
            <a:off x="4428726" y="5297488"/>
            <a:ext cx="431800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4212032" y="5079206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6010669" y="47220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>
            <a:off x="6155926" y="5300663"/>
            <a:ext cx="4318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5939232" y="50823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3634975" y="58039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>
            <a:off x="3565126" y="6162675"/>
            <a:ext cx="43021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3348432" y="59443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10800000">
            <a:off x="3131738" y="5443538"/>
            <a:ext cx="86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2483245" y="4793456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6875463" y="5297488"/>
            <a:ext cx="431800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6298406" y="47220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7090569" y="50807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7015957" y="4001294"/>
            <a:ext cx="25971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10800000">
            <a:off x="7881938" y="5300663"/>
            <a:ext cx="433387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665244" y="50823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線接點 57"/>
          <p:cNvCxnSpPr/>
          <p:nvPr/>
        </p:nvCxnSpPr>
        <p:spPr>
          <a:xfrm>
            <a:off x="4787900" y="2628900"/>
            <a:ext cx="230505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10800000" flipV="1">
            <a:off x="2484438" y="2628900"/>
            <a:ext cx="2303462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5940425" y="3494088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rot="16200000" flipH="1">
            <a:off x="1189038" y="4503737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rot="5400000">
            <a:off x="611981" y="4501357"/>
            <a:ext cx="866775" cy="576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484438" y="3494088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421063" y="41402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692275" y="50053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rot="10800000" flipV="1">
            <a:off x="1331913" y="3494088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266950" y="32766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114425" y="41402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39750" y="50053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7092950" y="3494088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24525" y="41402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875463" y="32766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8027988" y="41433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直線接點 34"/>
          <p:cNvCxnSpPr>
            <a:stCxn id="14" idx="2"/>
          </p:cNvCxnSpPr>
          <p:nvPr/>
        </p:nvCxnSpPr>
        <p:spPr>
          <a:xfrm rot="10800000" flipV="1">
            <a:off x="1403350" y="5222875"/>
            <a:ext cx="288925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16200000" flipV="1">
            <a:off x="1078706" y="489823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16200000" flipV="1">
            <a:off x="934244" y="489823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969963" y="5222875"/>
            <a:ext cx="288925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4570413" y="2411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 rot="16200000" flipV="1">
            <a:off x="1654969" y="4464844"/>
            <a:ext cx="151288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10800000" flipV="1">
            <a:off x="2122488" y="5219700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rot="10800000" flipV="1">
            <a:off x="2555875" y="4356100"/>
            <a:ext cx="86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16200000" flipV="1">
            <a:off x="2230437" y="4032251"/>
            <a:ext cx="65087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16200000" flipV="1">
            <a:off x="6695281" y="4031457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45" idx="6"/>
          </p:cNvCxnSpPr>
          <p:nvPr/>
        </p:nvCxnSpPr>
        <p:spPr>
          <a:xfrm rot="10800000" flipV="1">
            <a:off x="6157913" y="4356100"/>
            <a:ext cx="86201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rot="10800000" flipV="1">
            <a:off x="7164388" y="4354513"/>
            <a:ext cx="86360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rot="16200000" flipV="1">
            <a:off x="6839744" y="4031457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rot="16200000" flipV="1">
            <a:off x="3960019" y="3599657"/>
            <a:ext cx="15128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endCxn id="13" idx="6"/>
          </p:cNvCxnSpPr>
          <p:nvPr/>
        </p:nvCxnSpPr>
        <p:spPr>
          <a:xfrm rot="10800000" flipV="1">
            <a:off x="3854450" y="4356100"/>
            <a:ext cx="86201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rot="10800000" flipV="1">
            <a:off x="4859338" y="4356100"/>
            <a:ext cx="86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rot="16200000" flipV="1">
            <a:off x="4102894" y="3601244"/>
            <a:ext cx="151288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rot="10800000" flipV="1">
            <a:off x="250825" y="5221288"/>
            <a:ext cx="288925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rot="16200000" flipV="1">
            <a:off x="-794544" y="4177507"/>
            <a:ext cx="209073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rot="16200000" flipV="1">
            <a:off x="7704932" y="3312319"/>
            <a:ext cx="2087562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rot="10800000" flipV="1">
            <a:off x="8459788" y="4356100"/>
            <a:ext cx="288925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851275" y="1695450"/>
            <a:ext cx="720725" cy="431800"/>
          </a:xfrm>
          <a:prstGeom prst="rect">
            <a:avLst/>
          </a:prstGeom>
          <a:noFill/>
        </p:spPr>
        <p:txBody>
          <a:bodyPr wrap="none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0" name="直線單箭頭接點 89"/>
          <p:cNvCxnSpPr>
            <a:endCxn id="59" idx="1"/>
          </p:cNvCxnSpPr>
          <p:nvPr/>
        </p:nvCxnSpPr>
        <p:spPr>
          <a:xfrm>
            <a:off x="4211638" y="2054225"/>
            <a:ext cx="422275" cy="4206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5" name="標題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5.5.1  Threads</a:t>
            </a:r>
            <a:endParaRPr lang="zh-TW" altLang="en-US" dirty="0" smtClean="0"/>
          </a:p>
        </p:txBody>
      </p:sp>
      <p:sp>
        <p:nvSpPr>
          <p:cNvPr id="11306" name="內容版面配置區 42"/>
          <p:cNvSpPr>
            <a:spLocks noGrp="1"/>
          </p:cNvSpPr>
          <p:nvPr>
            <p:ph idx="1"/>
          </p:nvPr>
        </p:nvSpPr>
        <p:spPr>
          <a:xfrm>
            <a:off x="1403605" y="5732463"/>
            <a:ext cx="6336792" cy="433387"/>
          </a:xfrm>
        </p:spPr>
        <p:txBody>
          <a:bodyPr/>
          <a:lstStyle/>
          <a:p>
            <a:r>
              <a:rPr lang="en-US" altLang="zh-TW" b="1" dirty="0" smtClean="0"/>
              <a:t>Figure 5.20:</a:t>
            </a:r>
            <a:r>
              <a:rPr lang="en-US" altLang="zh-TW" dirty="0" smtClean="0"/>
              <a:t> Threaded tree corresponding to Figure 5.10(b)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5.5.1  Threads</a:t>
            </a:r>
            <a:endParaRPr lang="zh-TW" altLang="en-US" dirty="0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395478" y="1268413"/>
            <a:ext cx="8353044" cy="3744785"/>
          </a:xfrm>
        </p:spPr>
        <p:txBody>
          <a:bodyPr/>
          <a:lstStyle/>
          <a:p>
            <a:pPr eaLnBrk="1" hangingPunct="1">
              <a:spcBef>
                <a:spcPts val="475"/>
              </a:spcBef>
            </a:pPr>
            <a:r>
              <a:rPr lang="en-US" altLang="zh-TW" dirty="0" smtClean="0"/>
              <a:t>In the memory representation we must be able to distinguish between threads and normal pointers.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TW" dirty="0" smtClean="0"/>
              <a:t>This is done by adding two Boolean fields, </a:t>
            </a:r>
            <a:r>
              <a:rPr lang="en-US" altLang="zh-TW" i="1" dirty="0" err="1" smtClean="0">
                <a:solidFill>
                  <a:srgbClr val="C00000"/>
                </a:solidFill>
              </a:rPr>
              <a:t>leftThread</a:t>
            </a:r>
            <a:r>
              <a:rPr lang="en-US" altLang="zh-TW" dirty="0" smtClean="0"/>
              <a:t> and </a:t>
            </a:r>
            <a:r>
              <a:rPr lang="en-US" altLang="zh-TW" i="1" dirty="0" err="1" smtClean="0">
                <a:solidFill>
                  <a:srgbClr val="C00000"/>
                </a:solidFill>
              </a:rPr>
              <a:t>rightThread</a:t>
            </a:r>
            <a:r>
              <a:rPr lang="en-US" altLang="zh-TW" dirty="0" smtClean="0"/>
              <a:t>, to </a:t>
            </a:r>
            <a:r>
              <a:rPr lang="en-US" altLang="zh-TW" i="1" dirty="0" err="1" smtClean="0"/>
              <a:t>TreeNode</a:t>
            </a:r>
            <a:r>
              <a:rPr lang="en-US" altLang="zh-TW" dirty="0" smtClean="0"/>
              <a:t>.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be a pointer to a tree node.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TW" dirty="0" smtClean="0"/>
              <a:t>If </a:t>
            </a:r>
            <a:r>
              <a:rPr lang="en-US" altLang="zh-TW" i="1" spc="300" dirty="0" err="1" smtClean="0"/>
              <a:t>t</a:t>
            </a:r>
            <a:r>
              <a:rPr lang="en-US" altLang="zh-TW" spc="300" dirty="0" err="1" smtClean="0">
                <a:sym typeface="Symbol" pitchFamily="18" charset="2"/>
              </a:rPr>
              <a:t></a:t>
            </a:r>
            <a:r>
              <a:rPr lang="en-US" altLang="zh-TW" i="1" dirty="0" err="1" smtClean="0"/>
              <a:t>leftThread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true</a:t>
            </a:r>
            <a:r>
              <a:rPr lang="en-US" altLang="zh-TW" dirty="0" smtClean="0"/>
              <a:t>, then </a:t>
            </a:r>
            <a:r>
              <a:rPr lang="en-US" altLang="zh-TW" i="1" spc="300" dirty="0" err="1">
                <a:solidFill>
                  <a:prstClr val="black"/>
                </a:solidFill>
              </a:rPr>
              <a:t>t</a:t>
            </a:r>
            <a:r>
              <a:rPr lang="en-US" altLang="zh-TW" spc="300" dirty="0" err="1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TW" i="1" dirty="0" err="1" smtClean="0"/>
              <a:t>leftChild</a:t>
            </a:r>
            <a:r>
              <a:rPr lang="en-US" altLang="zh-TW" dirty="0" smtClean="0"/>
              <a:t> contains a thread; otherwise it contains a pointer to the left child.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TW" dirty="0" smtClean="0"/>
              <a:t>If </a:t>
            </a:r>
            <a:r>
              <a:rPr lang="en-US" altLang="zh-TW" i="1" spc="300" dirty="0" err="1">
                <a:solidFill>
                  <a:prstClr val="black"/>
                </a:solidFill>
              </a:rPr>
              <a:t>t</a:t>
            </a:r>
            <a:r>
              <a:rPr lang="en-US" altLang="zh-TW" spc="300" dirty="0" err="1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TW" i="1" dirty="0" err="1" smtClean="0"/>
              <a:t>rightThread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prstClr val="black"/>
                </a:solidFill>
              </a:rPr>
              <a:t>true</a:t>
            </a:r>
            <a:r>
              <a:rPr lang="en-US" altLang="zh-TW" dirty="0" smtClean="0"/>
              <a:t>, then </a:t>
            </a:r>
            <a:r>
              <a:rPr lang="en-US" altLang="zh-TW" i="1" spc="300" dirty="0" err="1">
                <a:solidFill>
                  <a:prstClr val="black"/>
                </a:solidFill>
              </a:rPr>
              <a:t>t</a:t>
            </a:r>
            <a:r>
              <a:rPr lang="en-US" altLang="zh-TW" spc="300" dirty="0" err="1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TW" i="1" dirty="0" err="1" smtClean="0"/>
              <a:t>rightChild</a:t>
            </a:r>
            <a:r>
              <a:rPr lang="en-US" altLang="zh-TW" dirty="0" smtClean="0"/>
              <a:t> contains a thread; otherwise it contains a pointer to the right child.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5.5.1  Threads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8640763" cy="2160587"/>
          </a:xfrm>
        </p:spPr>
        <p:txBody>
          <a:bodyPr/>
          <a:lstStyle/>
          <a:p>
            <a:r>
              <a:rPr lang="en-US" altLang="zh-TW" dirty="0" smtClean="0"/>
              <a:t>In Figure 5.20 we see that two threads have been left dangling.</a:t>
            </a:r>
          </a:p>
          <a:p>
            <a:r>
              <a:rPr lang="en-US" altLang="zh-TW" dirty="0" smtClean="0"/>
              <a:t>In order that we leave no loose threads, we will assume a header node for all threaded binary trees.</a:t>
            </a:r>
          </a:p>
          <a:p>
            <a:r>
              <a:rPr lang="en-US" altLang="zh-TW" dirty="0" smtClean="0"/>
              <a:t>An empty binary tree is represented by its header node as in Figure 5.21.</a:t>
            </a:r>
          </a:p>
          <a:p>
            <a:endParaRPr lang="zh-TW" altLang="en-US" dirty="0" smtClean="0"/>
          </a:p>
        </p:txBody>
      </p:sp>
      <p:sp>
        <p:nvSpPr>
          <p:cNvPr id="14340" name="內容版面配置區 4"/>
          <p:cNvSpPr>
            <a:spLocks noGrp="1"/>
          </p:cNvSpPr>
          <p:nvPr>
            <p:ph sz="half" idx="2"/>
          </p:nvPr>
        </p:nvSpPr>
        <p:spPr>
          <a:xfrm>
            <a:off x="2267712" y="5877306"/>
            <a:ext cx="4608575" cy="431800"/>
          </a:xfrm>
        </p:spPr>
        <p:txBody>
          <a:bodyPr rIns="36000"/>
          <a:lstStyle/>
          <a:p>
            <a:r>
              <a:rPr lang="en-US" altLang="zh-TW" b="1" dirty="0" smtClean="0"/>
              <a:t>Figure 5.21:</a:t>
            </a:r>
            <a:r>
              <a:rPr lang="en-US" altLang="zh-TW" dirty="0" smtClean="0"/>
              <a:t> An empty threaded binary tree</a:t>
            </a:r>
            <a:endParaRPr lang="zh-TW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58888" y="4149725"/>
          <a:ext cx="662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leftThread</a:t>
                      </a:r>
                      <a:endParaRPr lang="zh-TW" altLang="en-US" sz="2000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leftChild</a:t>
                      </a:r>
                      <a:endParaRPr lang="zh-TW" altLang="en-US" sz="2000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data</a:t>
                      </a:r>
                      <a:endParaRPr lang="zh-TW" altLang="en-US" sz="2000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 err="1" smtClean="0"/>
                        <a:t>rightChild</a:t>
                      </a:r>
                      <a:endParaRPr lang="zh-TW" altLang="en-US" sz="2000" i="1" dirty="0" smtClean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rightThread</a:t>
                      </a:r>
                      <a:endParaRPr lang="zh-TW" altLang="en-US" sz="2000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 smtClean="0"/>
                        <a:t>true</a:t>
                      </a:r>
                      <a:endParaRPr lang="zh-TW" altLang="en-US" sz="2000" b="1" i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i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i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1" i="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 smtClean="0"/>
                        <a:t>false</a:t>
                      </a:r>
                      <a:endParaRPr lang="zh-TW" altLang="en-US" sz="2000" b="1" i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 rot="10800000">
            <a:off x="1979613" y="5445125"/>
            <a:ext cx="14398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6200000" flipV="1">
            <a:off x="1760538" y="5226050"/>
            <a:ext cx="431800" cy="63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 flipH="1" flipV="1">
            <a:off x="3094038" y="5121275"/>
            <a:ext cx="6492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724525" y="5445125"/>
            <a:ext cx="143986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16200000" flipV="1">
            <a:off x="6945313" y="5226050"/>
            <a:ext cx="431800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5399088" y="5121275"/>
            <a:ext cx="6492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47244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453313" y="3860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37188" y="3860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19475" y="3860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03350" y="3860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411413" y="47244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11413" y="2997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443663" y="2997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427538" y="21320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1268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7"/>
          <p:cNvSpPr txBox="1">
            <a:spLocks noChangeArrowheads="1"/>
          </p:cNvSpPr>
          <p:nvPr/>
        </p:nvSpPr>
        <p:spPr bwMode="auto">
          <a:xfrm>
            <a:off x="6732588" y="4048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6" name="直線接點 15"/>
          <p:cNvCxnSpPr/>
          <p:nvPr/>
        </p:nvCxnSpPr>
        <p:spPr>
          <a:xfrm rot="5400000">
            <a:off x="6876256" y="9802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10800000" flipV="1">
            <a:off x="5867400" y="14112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435600" y="22764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0800000" flipV="1">
            <a:off x="3849688" y="22764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3418681" y="31408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2122487" y="31416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6200000" flipH="1">
            <a:off x="7452519" y="31408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6156325" y="3141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16200000" flipH="1">
            <a:off x="2195513" y="42195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5400000">
            <a:off x="1114425" y="40052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2266950" y="52990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689894" y="47251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2626519" y="50839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1402556" y="47236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10800000" flipV="1">
            <a:off x="1403350" y="53006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5400000" flipH="1" flipV="1">
            <a:off x="1186657" y="50839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10800000" flipV="1">
            <a:off x="3275013" y="44354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2697956" y="3860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 flipH="1" flipV="1">
            <a:off x="3634582" y="4220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10800000" flipV="1">
            <a:off x="7308850" y="4433888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731794" y="38584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7668419" y="42171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5291138" y="4433888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83869" y="34266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5650707" y="4217194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250825" y="5299075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-1262062" y="37877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610394" y="50839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 flipH="1" flipV="1">
            <a:off x="3996532" y="3426619"/>
            <a:ext cx="20129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10800000" flipV="1">
            <a:off x="4427538" y="44338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4210844" y="42171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 flipH="1" flipV="1">
            <a:off x="6442869" y="38584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10800000" flipV="1">
            <a:off x="6443663" y="44354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6226969" y="42187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 flipH="1" flipV="1">
            <a:off x="7523163" y="29225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10800000" flipV="1">
            <a:off x="8459788" y="44354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243094" y="42187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7596188" y="17002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10800000" flipV="1">
            <a:off x="7451725" y="18446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7235032" y="16279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 flipH="1" flipV="1">
            <a:off x="3635375" y="49403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rot="10800000" flipV="1">
            <a:off x="3421063" y="53006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5400000" flipH="1" flipV="1">
            <a:off x="3204369" y="50839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rot="10800000">
            <a:off x="2987675" y="4578350"/>
            <a:ext cx="10080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rot="5400000" flipH="1" flipV="1">
            <a:off x="2339182" y="39314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250825" y="14112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rot="10800000">
            <a:off x="7885113" y="14112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內容版面配置區 83"/>
          <p:cNvSpPr>
            <a:spLocks noGrp="1"/>
          </p:cNvSpPr>
          <p:nvPr>
            <p:ph idx="1"/>
          </p:nvPr>
        </p:nvSpPr>
        <p:spPr>
          <a:xfrm>
            <a:off x="5292725" y="5013325"/>
            <a:ext cx="2022475" cy="431800"/>
          </a:xfrm>
        </p:spPr>
        <p:txBody>
          <a:bodyPr/>
          <a:lstStyle/>
          <a:p>
            <a:pPr>
              <a:defRPr/>
            </a:pPr>
            <a:r>
              <a:rPr lang="en-US" altLang="zh-TW" i="1" spc="300" dirty="0" smtClean="0"/>
              <a:t>f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false</a:t>
            </a:r>
            <a:r>
              <a:rPr lang="en-US" altLang="zh-TW" dirty="0" smtClean="0"/>
              <a:t>;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true</a:t>
            </a:r>
            <a:endParaRPr lang="zh-TW" altLang="en-US" b="1" dirty="0"/>
          </a:p>
        </p:txBody>
      </p:sp>
      <p:sp>
        <p:nvSpPr>
          <p:cNvPr id="15551" name="內容版面配置區 84"/>
          <p:cNvSpPr>
            <a:spLocks noGrp="1"/>
          </p:cNvSpPr>
          <p:nvPr>
            <p:ph idx="11"/>
          </p:nvPr>
        </p:nvSpPr>
        <p:spPr>
          <a:xfrm>
            <a:off x="1691641" y="5876925"/>
            <a:ext cx="5760720" cy="431800"/>
          </a:xfrm>
        </p:spPr>
        <p:txBody>
          <a:bodyPr/>
          <a:lstStyle/>
          <a:p>
            <a:r>
              <a:rPr lang="en-US" altLang="zh-TW" b="1" dirty="0" smtClean="0"/>
              <a:t>Figure 5.22:</a:t>
            </a:r>
            <a:r>
              <a:rPr lang="en-US" altLang="zh-TW" dirty="0" smtClean="0"/>
              <a:t> Memory representation of threaded tree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3"/>
          <p:cNvSpPr>
            <a:spLocks noGrp="1"/>
          </p:cNvSpPr>
          <p:nvPr>
            <p:ph type="ctrTitle"/>
          </p:nvPr>
        </p:nvSpPr>
        <p:spPr>
          <a:xfrm>
            <a:off x="395288" y="2133600"/>
            <a:ext cx="8351837" cy="1439863"/>
          </a:xfrm>
        </p:spPr>
        <p:txBody>
          <a:bodyPr/>
          <a:lstStyle/>
          <a:p>
            <a:pPr marL="2328863" indent="-1431925" algn="l"/>
            <a:r>
              <a:rPr lang="en-US" altLang="zh-TW" sz="4400" dirty="0" smtClean="0"/>
              <a:t>5.5.2	Inorder Traversal of a </a:t>
            </a:r>
            <a:r>
              <a:rPr lang="en-US" altLang="zh-TW" sz="4400" dirty="0"/>
              <a:t>Threaded Binary </a:t>
            </a:r>
            <a:r>
              <a:rPr lang="en-US" altLang="zh-TW" sz="4400" dirty="0" smtClean="0"/>
              <a:t>Tree</a:t>
            </a:r>
            <a:endParaRPr lang="zh-TW" altLang="en-US" sz="4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39495" y="548640"/>
            <a:ext cx="8065009" cy="3744468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forward declaration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friend class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private: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bool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bool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470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39495" y="548640"/>
            <a:ext cx="8065009" cy="504063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public: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Tree operations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spc="3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..............................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private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ThreadedTreeNode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class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public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private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TreeNode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6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7"/>
          <p:cNvSpPr txBox="1">
            <a:spLocks noChangeArrowheads="1"/>
          </p:cNvSpPr>
          <p:nvPr/>
        </p:nvSpPr>
        <p:spPr bwMode="auto">
          <a:xfrm>
            <a:off x="4427537" y="6021388"/>
            <a:ext cx="14400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72000" bIns="18000" anchor="b"/>
          <a:lstStyle/>
          <a:p>
            <a:pPr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19650" name="文字方塊 8"/>
          <p:cNvSpPr txBox="1">
            <a:spLocks noChangeArrowheads="1"/>
          </p:cNvSpPr>
          <p:nvPr/>
        </p:nvSpPr>
        <p:spPr bwMode="auto">
          <a:xfrm>
            <a:off x="4140200" y="6021388"/>
            <a:ext cx="2873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3" name="直線接點 72"/>
          <p:cNvCxnSpPr/>
          <p:nvPr/>
        </p:nvCxnSpPr>
        <p:spPr>
          <a:xfrm rot="16200000" flipV="1">
            <a:off x="3852069" y="5733256"/>
            <a:ext cx="720725" cy="144463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8"/>
          <p:cNvSpPr txBox="1">
            <a:spLocks noChangeArrowheads="1"/>
          </p:cNvSpPr>
          <p:nvPr/>
        </p:nvSpPr>
        <p:spPr bwMode="auto">
          <a:xfrm>
            <a:off x="1691640" y="4293108"/>
            <a:ext cx="2873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1835658" y="4437126"/>
            <a:ext cx="575755" cy="1524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251269" y="4292028"/>
            <a:ext cx="14400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90000" bIns="18000" anchor="b"/>
          <a:lstStyle/>
          <a:p>
            <a:pPr algn="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5.5.1  Threads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39175" cy="5184965"/>
          </a:xfrm>
        </p:spPr>
        <p:txBody>
          <a:bodyPr/>
          <a:lstStyle/>
          <a:p>
            <a:pPr marL="268288" indent="-268288" eaLnBrk="1" hangingPunct="1">
              <a:defRPr/>
            </a:pPr>
            <a:r>
              <a:rPr lang="en-US" altLang="zh-TW" dirty="0"/>
              <a:t>One problem with </a:t>
            </a:r>
            <a:r>
              <a:rPr lang="en-US" altLang="zh-TW" dirty="0" smtClean="0"/>
              <a:t>the recursive inorder </a:t>
            </a:r>
            <a:r>
              <a:rPr lang="en-US" altLang="zh-TW" dirty="0"/>
              <a:t>traversal </a:t>
            </a:r>
            <a:r>
              <a:rPr lang="en-US" altLang="zh-TW" dirty="0" smtClean="0"/>
              <a:t>algorithm </a:t>
            </a:r>
            <a:r>
              <a:rPr lang="en-US" altLang="zh-TW" dirty="0"/>
              <a:t>is </a:t>
            </a:r>
            <a:r>
              <a:rPr lang="en-US" altLang="zh-TW" dirty="0" smtClean="0"/>
              <a:t>that </a:t>
            </a:r>
            <a:r>
              <a:rPr lang="en-US" altLang="zh-TW" dirty="0"/>
              <a:t>it uses stack space proportional to the height of a tree</a:t>
            </a:r>
            <a:r>
              <a:rPr lang="en-US" altLang="zh-TW" dirty="0" smtClean="0"/>
              <a:t>.</a:t>
            </a:r>
          </a:p>
          <a:p>
            <a:pPr marL="268288" indent="-268288" eaLnBrk="1" hangingPunct="1">
              <a:defRPr/>
            </a:pPr>
            <a:r>
              <a:rPr lang="en-US" altLang="zh-TW" dirty="0" smtClean="0"/>
              <a:t>In </a:t>
            </a:r>
            <a:r>
              <a:rPr lang="en-US" altLang="zh-TW" dirty="0"/>
              <a:t>the worst case, when the tree takes the form of a chain, the height of the tree is </a:t>
            </a:r>
            <a:r>
              <a:rPr lang="en-US" altLang="zh-TW" i="1" dirty="0"/>
              <a:t>n</a:t>
            </a:r>
            <a:r>
              <a:rPr lang="en-US" altLang="zh-TW" dirty="0"/>
              <a:t> so the algorithm takes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space</a:t>
            </a:r>
            <a:r>
              <a:rPr lang="en-US" altLang="zh-TW" dirty="0" smtClean="0"/>
              <a:t>.</a:t>
            </a:r>
          </a:p>
          <a:p>
            <a:pPr marL="268288" indent="-268288" eaLnBrk="1" hangingPunct="1">
              <a:defRPr/>
            </a:pPr>
            <a:r>
              <a:rPr lang="en-US" altLang="zh-TW" dirty="0" smtClean="0"/>
              <a:t>A </a:t>
            </a:r>
            <a:r>
              <a:rPr lang="en-US" altLang="zh-TW" dirty="0"/>
              <a:t>second problem is that all traversals must begin at the root when nodes have pointers only to their children</a:t>
            </a:r>
            <a:r>
              <a:rPr lang="en-US" altLang="zh-TW" dirty="0" smtClean="0"/>
              <a:t>.</a:t>
            </a:r>
          </a:p>
          <a:p>
            <a:pPr marL="268288" indent="-268288" eaLnBrk="1" hangingPunct="1">
              <a:defRPr/>
            </a:pPr>
            <a:r>
              <a:rPr lang="en-US" altLang="zh-TW" dirty="0" smtClean="0"/>
              <a:t>It </a:t>
            </a:r>
            <a:r>
              <a:rPr lang="en-US" altLang="zh-TW" dirty="0"/>
              <a:t>is common to have a pointer to a particular node, but that is not sufficient to get back to the rest of the tree unless extra information is added, such as thread </a:t>
            </a:r>
            <a:r>
              <a:rPr lang="en-US" altLang="zh-TW" dirty="0" smtClean="0"/>
              <a:t>pointers.</a:t>
            </a:r>
          </a:p>
          <a:p>
            <a:pPr marL="268288" indent="-268288" eaLnBrk="1" hangingPunct="1">
              <a:defRPr/>
            </a:pPr>
            <a:r>
              <a:rPr lang="en-US" altLang="zh-TW" dirty="0"/>
              <a:t>In 1968, Donald Knuth asked whether a non-recursive algorithm for in-order traversal exists, that uses no </a:t>
            </a:r>
            <a:r>
              <a:rPr lang="en-US" altLang="zh-TW" dirty="0" smtClean="0"/>
              <a:t>stack.</a:t>
            </a:r>
          </a:p>
          <a:p>
            <a:pPr marL="268288" indent="-268288" eaLnBrk="1" hangingPunct="1">
              <a:defRPr/>
            </a:pPr>
            <a:r>
              <a:rPr lang="en-US" altLang="zh-TW" dirty="0" smtClean="0"/>
              <a:t>One </a:t>
            </a:r>
            <a:r>
              <a:rPr lang="en-US" altLang="zh-TW" dirty="0"/>
              <a:t>of the solutions to this problem is tree threading, presented by J. H. Morris in 1979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6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5" y="260350"/>
            <a:ext cx="6337428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white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white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8"/>
          <p:cNvSpPr txBox="1">
            <a:spLocks noChangeArrowheads="1"/>
          </p:cNvSpPr>
          <p:nvPr/>
        </p:nvSpPr>
        <p:spPr bwMode="auto">
          <a:xfrm>
            <a:off x="3562350" y="3429000"/>
            <a:ext cx="2873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3706813" y="3573463"/>
            <a:ext cx="719137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7"/>
          <p:cNvSpPr txBox="1">
            <a:spLocks noChangeArrowheads="1"/>
          </p:cNvSpPr>
          <p:nvPr/>
        </p:nvSpPr>
        <p:spPr bwMode="auto">
          <a:xfrm>
            <a:off x="2123694" y="3429000"/>
            <a:ext cx="1440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90000" bIns="18000" anchor="b"/>
          <a:lstStyle/>
          <a:p>
            <a:pPr algn="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defRPr/>
            </a:pPr>
            <a:endParaRPr lang="zh-TW" altLang="en-US" sz="1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7307643" y="979678"/>
            <a:ext cx="1440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6" name="文字方塊 8"/>
          <p:cNvSpPr txBox="1">
            <a:spLocks noChangeArrowheads="1"/>
          </p:cNvSpPr>
          <p:nvPr/>
        </p:nvSpPr>
        <p:spPr bwMode="auto">
          <a:xfrm>
            <a:off x="7884414" y="126873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 flipH="1">
            <a:off x="7885113" y="1412750"/>
            <a:ext cx="143319" cy="115265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5.5.2	</a:t>
            </a:r>
            <a:r>
              <a:rPr lang="en-US" altLang="zh-TW" sz="3200" dirty="0" smtClean="0"/>
              <a:t> Inorder </a:t>
            </a:r>
            <a:r>
              <a:rPr lang="en-US" altLang="zh-TW" sz="3200" dirty="0"/>
              <a:t>Traversal of a Threaded Binary Tree</a:t>
            </a:r>
            <a:endParaRPr lang="zh-TW" altLang="en-US" sz="32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95478" y="1268413"/>
            <a:ext cx="8353044" cy="4032821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 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Return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the inorder successor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of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in a threaded binary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  <a:tab pos="803275" algn="l"/>
                <a:tab pos="1254125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  <a:tab pos="803275" algn="l"/>
                <a:tab pos="1254125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i="1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is the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right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child of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  <a:tab pos="803275" algn="l"/>
                <a:tab pos="1254125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leftThrea</a:t>
            </a:r>
            <a:r>
              <a:rPr lang="en-US" altLang="zh-TW" i="1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  <a:tab pos="803275" algn="l"/>
                <a:tab pos="1254125" algn="l"/>
              </a:tabLst>
            </a:pP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temp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  <a:tab pos="803275" algn="l"/>
                <a:tab pos="1254125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  <a:tab pos="803275" algn="l"/>
                <a:tab pos="1254125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</a:t>
            </a:r>
            <a:r>
              <a:rPr lang="en-US" altLang="zh-TW" i="1" kern="100" spc="15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  <a:tab pos="803275" algn="l"/>
                <a:tab pos="1254125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return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  <a:tab pos="803275" algn="l"/>
                <a:tab pos="1254125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else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1950" algn="l"/>
                <a:tab pos="803275" algn="l"/>
                <a:tab pos="1254125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return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prstClr val="black"/>
                </a:solidFill>
              </a:rPr>
              <a:t>Program </a:t>
            </a:r>
            <a:r>
              <a:rPr lang="en-US" altLang="zh-TW" b="1" dirty="0" smtClean="0">
                <a:solidFill>
                  <a:prstClr val="black"/>
                </a:solidFill>
              </a:rPr>
              <a:t>5.13:</a:t>
            </a:r>
            <a:r>
              <a:rPr lang="en-US" altLang="zh-TW" dirty="0" smtClean="0">
                <a:solidFill>
                  <a:prstClr val="black"/>
                </a:solidFill>
              </a:rPr>
              <a:t> Finding </a:t>
            </a:r>
            <a:r>
              <a:rPr lang="en-US" altLang="zh-TW" dirty="0">
                <a:solidFill>
                  <a:prstClr val="black"/>
                </a:solidFill>
              </a:rPr>
              <a:t>the inorder </a:t>
            </a:r>
            <a:r>
              <a:rPr lang="en-US" altLang="zh-TW" dirty="0" smtClean="0">
                <a:solidFill>
                  <a:prstClr val="black"/>
                </a:solidFill>
              </a:rPr>
              <a:t>successor in a threaded binary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231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5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47" name="文字方塊 8"/>
          <p:cNvSpPr txBox="1">
            <a:spLocks noChangeArrowheads="1"/>
          </p:cNvSpPr>
          <p:nvPr/>
        </p:nvSpPr>
        <p:spPr bwMode="auto">
          <a:xfrm>
            <a:off x="3563938" y="342900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3708400" y="3573463"/>
            <a:ext cx="719138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7"/>
          <p:cNvSpPr txBox="1">
            <a:spLocks noChangeArrowheads="1"/>
          </p:cNvSpPr>
          <p:nvPr/>
        </p:nvSpPr>
        <p:spPr bwMode="auto">
          <a:xfrm>
            <a:off x="4427537" y="6021388"/>
            <a:ext cx="14400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72000" bIns="18000" anchor="b"/>
          <a:lstStyle/>
          <a:p>
            <a:pPr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19650" name="文字方塊 8"/>
          <p:cNvSpPr txBox="1">
            <a:spLocks noChangeArrowheads="1"/>
          </p:cNvSpPr>
          <p:nvPr/>
        </p:nvSpPr>
        <p:spPr bwMode="auto">
          <a:xfrm>
            <a:off x="4140200" y="6021388"/>
            <a:ext cx="2873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3" name="直線接點 72"/>
          <p:cNvCxnSpPr/>
          <p:nvPr/>
        </p:nvCxnSpPr>
        <p:spPr>
          <a:xfrm rot="16200000" flipV="1">
            <a:off x="3852069" y="5733256"/>
            <a:ext cx="720725" cy="144463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"/>
          <p:cNvSpPr txBox="1">
            <a:spLocks noChangeArrowheads="1"/>
          </p:cNvSpPr>
          <p:nvPr/>
        </p:nvSpPr>
        <p:spPr bwMode="auto">
          <a:xfrm>
            <a:off x="2843213" y="342900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5" y="260350"/>
            <a:ext cx="6337428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4" name="文字方塊 8"/>
          <p:cNvSpPr txBox="1">
            <a:spLocks noChangeArrowheads="1"/>
          </p:cNvSpPr>
          <p:nvPr/>
        </p:nvSpPr>
        <p:spPr bwMode="auto">
          <a:xfrm>
            <a:off x="4140200" y="6021388"/>
            <a:ext cx="2873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3" name="直線接點 72"/>
          <p:cNvCxnSpPr/>
          <p:nvPr/>
        </p:nvCxnSpPr>
        <p:spPr>
          <a:xfrm rot="16200000" flipV="1">
            <a:off x="3852069" y="5733256"/>
            <a:ext cx="720725" cy="144463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"/>
          <p:cNvSpPr txBox="1">
            <a:spLocks noChangeArrowheads="1"/>
          </p:cNvSpPr>
          <p:nvPr/>
        </p:nvSpPr>
        <p:spPr bwMode="auto">
          <a:xfrm>
            <a:off x="4435475" y="6021388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8" name="文字方塊 8"/>
          <p:cNvSpPr txBox="1">
            <a:spLocks noChangeArrowheads="1"/>
          </p:cNvSpPr>
          <p:nvPr/>
        </p:nvSpPr>
        <p:spPr bwMode="auto">
          <a:xfrm>
            <a:off x="1691640" y="4293108"/>
            <a:ext cx="2873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1835658" y="4437126"/>
            <a:ext cx="575755" cy="1524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7"/>
          <p:cNvSpPr txBox="1">
            <a:spLocks noChangeArrowheads="1"/>
          </p:cNvSpPr>
          <p:nvPr/>
        </p:nvSpPr>
        <p:spPr bwMode="auto">
          <a:xfrm>
            <a:off x="251269" y="4292028"/>
            <a:ext cx="14400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90000" bIns="18000" anchor="b"/>
          <a:lstStyle/>
          <a:p>
            <a:pPr algn="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95" name="文字方塊 8"/>
          <p:cNvSpPr txBox="1">
            <a:spLocks noChangeArrowheads="1"/>
          </p:cNvSpPr>
          <p:nvPr/>
        </p:nvSpPr>
        <p:spPr bwMode="auto">
          <a:xfrm>
            <a:off x="3562350" y="3429000"/>
            <a:ext cx="2873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3706813" y="3573463"/>
            <a:ext cx="719137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98" name="文字方塊 8"/>
          <p:cNvSpPr txBox="1">
            <a:spLocks noChangeArrowheads="1"/>
          </p:cNvSpPr>
          <p:nvPr/>
        </p:nvSpPr>
        <p:spPr bwMode="auto">
          <a:xfrm>
            <a:off x="7021513" y="342900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6805613" y="3932238"/>
            <a:ext cx="719137" cy="1587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7"/>
          <p:cNvSpPr txBox="1">
            <a:spLocks noChangeArrowheads="1"/>
          </p:cNvSpPr>
          <p:nvPr/>
        </p:nvSpPr>
        <p:spPr bwMode="auto">
          <a:xfrm>
            <a:off x="7316788" y="342900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2123694" y="3429000"/>
            <a:ext cx="1440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90000" bIns="18000" anchor="b"/>
          <a:lstStyle/>
          <a:p>
            <a:pPr algn="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19" name="文字方塊 8"/>
          <p:cNvSpPr txBox="1">
            <a:spLocks noChangeArrowheads="1"/>
          </p:cNvSpPr>
          <p:nvPr/>
        </p:nvSpPr>
        <p:spPr bwMode="auto">
          <a:xfrm>
            <a:off x="3562350" y="3429000"/>
            <a:ext cx="2873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3706813" y="3573463"/>
            <a:ext cx="719137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22" name="文字方塊 8"/>
          <p:cNvSpPr txBox="1">
            <a:spLocks noChangeArrowheads="1"/>
          </p:cNvSpPr>
          <p:nvPr/>
        </p:nvSpPr>
        <p:spPr bwMode="auto">
          <a:xfrm>
            <a:off x="6011863" y="6021388"/>
            <a:ext cx="2873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直線接點 68"/>
          <p:cNvCxnSpPr/>
          <p:nvPr/>
        </p:nvCxnSpPr>
        <p:spPr>
          <a:xfrm rot="16200000" flipV="1">
            <a:off x="5795962" y="5805488"/>
            <a:ext cx="720725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7"/>
          <p:cNvSpPr txBox="1">
            <a:spLocks noChangeArrowheads="1"/>
          </p:cNvSpPr>
          <p:nvPr/>
        </p:nvSpPr>
        <p:spPr bwMode="auto">
          <a:xfrm>
            <a:off x="6307138" y="6021388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2123694" y="3429000"/>
            <a:ext cx="1440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90000" bIns="18000" anchor="b"/>
          <a:lstStyle/>
          <a:p>
            <a:pPr algn="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5.5.1  Threads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39175" cy="4464875"/>
          </a:xfrm>
        </p:spPr>
        <p:txBody>
          <a:bodyPr/>
          <a:lstStyle/>
          <a:p>
            <a:pPr marL="268288" indent="-268288" eaLnBrk="1" hangingPunct="1">
              <a:defRPr/>
            </a:pPr>
            <a:r>
              <a:rPr lang="en-US" altLang="zh-TW" dirty="0" smtClean="0"/>
              <a:t>If we look carefully at the linked representation of any binary tree, we notice that there are more 0-links than actual pointers.</a:t>
            </a:r>
          </a:p>
          <a:p>
            <a:pPr marL="268288" indent="-268288" eaLnBrk="1" hangingPunct="1">
              <a:defRPr/>
            </a:pPr>
            <a:r>
              <a:rPr lang="en-US" altLang="zh-TW" dirty="0" smtClean="0"/>
              <a:t>Specifically, there are </a:t>
            </a:r>
            <a:r>
              <a:rPr lang="en-US" altLang="zh-TW" i="1" spc="300" dirty="0" err="1" smtClean="0"/>
              <a:t>n</a:t>
            </a:r>
            <a:r>
              <a:rPr lang="en-US" altLang="zh-TW" spc="200" dirty="0" err="1" smtClean="0">
                <a:latin typeface="Symbol" pitchFamily="18" charset="2"/>
              </a:rPr>
              <a:t>+</a:t>
            </a:r>
            <a:r>
              <a:rPr lang="en-US" altLang="zh-TW" dirty="0" err="1" smtClean="0"/>
              <a:t>1</a:t>
            </a:r>
            <a:r>
              <a:rPr lang="en-US" altLang="zh-TW" dirty="0" smtClean="0"/>
              <a:t> 0-links and 2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total links.</a:t>
            </a:r>
          </a:p>
          <a:p>
            <a:pPr marL="268288" indent="-268288" eaLnBrk="1" hangingPunct="1">
              <a:defRPr/>
            </a:pPr>
            <a:r>
              <a:rPr lang="en-US" altLang="zh-TW" dirty="0" smtClean="0"/>
              <a:t>A. J. Perlis and C. Thornton replace the 0-links by pointers, called threads, to other nodes in the tree.</a:t>
            </a:r>
          </a:p>
          <a:p>
            <a:pPr marL="268288" indent="-268288" eaLnBrk="1" hangingPunct="1">
              <a:defRPr/>
            </a:pPr>
            <a:r>
              <a:rPr lang="en-US" altLang="zh-TW" dirty="0" smtClean="0"/>
              <a:t>These threads are constructed using the following rules:</a:t>
            </a:r>
          </a:p>
          <a:p>
            <a:pPr marL="810000" lvl="1" indent="-450000">
              <a:buFont typeface="+mj-lt"/>
              <a:buAutoNum type="arabicParenR"/>
              <a:defRPr/>
            </a:pPr>
            <a:r>
              <a:rPr lang="en-US" altLang="zh-TW" dirty="0" smtClean="0"/>
              <a:t>A 0 </a:t>
            </a:r>
            <a:r>
              <a:rPr lang="en-US" altLang="zh-TW" i="1" dirty="0" err="1" smtClean="0"/>
              <a:t>rightChild</a:t>
            </a:r>
            <a:r>
              <a:rPr lang="en-US" altLang="zh-TW" dirty="0" smtClean="0"/>
              <a:t> field in node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is replaced by </a:t>
            </a:r>
            <a:r>
              <a:rPr lang="en-US" altLang="zh-TW" dirty="0"/>
              <a:t>a pointer to the node that would be visited </a:t>
            </a:r>
            <a:r>
              <a:rPr lang="en-US" altLang="zh-TW" dirty="0">
                <a:solidFill>
                  <a:srgbClr val="C00000"/>
                </a:solidFill>
              </a:rPr>
              <a:t>after</a:t>
            </a:r>
            <a:r>
              <a:rPr lang="en-US" altLang="zh-TW" dirty="0"/>
              <a:t>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when traversing the tree in </a:t>
            </a:r>
            <a:r>
              <a:rPr lang="en-US" altLang="zh-TW" dirty="0" smtClean="0">
                <a:solidFill>
                  <a:srgbClr val="C00000"/>
                </a:solidFill>
              </a:rPr>
              <a:t>inorder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810000" lvl="1" indent="-450000">
              <a:buFont typeface="+mj-lt"/>
              <a:buAutoNum type="arabicParenR"/>
              <a:defRPr/>
            </a:pPr>
            <a:r>
              <a:rPr lang="en-US" altLang="zh-TW" dirty="0" smtClean="0"/>
              <a:t>A 0 </a:t>
            </a:r>
            <a:r>
              <a:rPr lang="en-US" altLang="zh-TW" i="1" dirty="0" err="1" smtClean="0">
                <a:latin typeface="+mj-lt"/>
              </a:rPr>
              <a:t>leftChild</a:t>
            </a:r>
            <a:r>
              <a:rPr lang="en-US" altLang="zh-TW" dirty="0" smtClean="0"/>
              <a:t> link at node </a:t>
            </a:r>
            <a:r>
              <a:rPr lang="en-US" altLang="zh-TW" i="1" dirty="0" smtClean="0">
                <a:latin typeface="+mj-lt"/>
              </a:rPr>
              <a:t>p</a:t>
            </a:r>
            <a:r>
              <a:rPr lang="en-US" altLang="zh-TW" dirty="0" smtClean="0"/>
              <a:t> is replaced by a </a:t>
            </a:r>
            <a:r>
              <a:rPr lang="en-US" altLang="zh-TW" dirty="0"/>
              <a:t>pointer </a:t>
            </a:r>
            <a:r>
              <a:rPr lang="en-US" altLang="zh-TW" dirty="0" smtClean="0"/>
              <a:t>to the node that </a:t>
            </a:r>
            <a:r>
              <a:rPr lang="en-US" altLang="zh-TW" dirty="0" smtClean="0">
                <a:solidFill>
                  <a:srgbClr val="C00000"/>
                </a:solidFill>
              </a:rPr>
              <a:t>precedes</a:t>
            </a:r>
            <a:r>
              <a:rPr lang="en-US" altLang="zh-TW" dirty="0" smtClean="0"/>
              <a:t> node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in </a:t>
            </a:r>
            <a:r>
              <a:rPr lang="en-US" altLang="zh-TW" dirty="0" smtClean="0">
                <a:solidFill>
                  <a:srgbClr val="C00000"/>
                </a:solidFill>
              </a:rPr>
              <a:t>inorder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46" name="文字方塊 8"/>
          <p:cNvSpPr txBox="1">
            <a:spLocks noChangeArrowheads="1"/>
          </p:cNvSpPr>
          <p:nvPr/>
        </p:nvSpPr>
        <p:spPr bwMode="auto">
          <a:xfrm>
            <a:off x="5580761" y="2132838"/>
            <a:ext cx="2873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5724144" y="2276856"/>
            <a:ext cx="719519" cy="288544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7"/>
          <p:cNvSpPr txBox="1">
            <a:spLocks noChangeArrowheads="1"/>
          </p:cNvSpPr>
          <p:nvPr/>
        </p:nvSpPr>
        <p:spPr bwMode="auto">
          <a:xfrm>
            <a:off x="4860036" y="2132838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7307643" y="979678"/>
            <a:ext cx="1440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71" name="文字方塊 8"/>
          <p:cNvSpPr txBox="1">
            <a:spLocks noChangeArrowheads="1"/>
          </p:cNvSpPr>
          <p:nvPr/>
        </p:nvSpPr>
        <p:spPr bwMode="auto">
          <a:xfrm>
            <a:off x="7884414" y="126873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2" name="直線接點 71"/>
          <p:cNvCxnSpPr/>
          <p:nvPr/>
        </p:nvCxnSpPr>
        <p:spPr>
          <a:xfrm flipH="1">
            <a:off x="7885113" y="1412750"/>
            <a:ext cx="143319" cy="115265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7" name="文字方塊 8"/>
          <p:cNvSpPr txBox="1">
            <a:spLocks noChangeArrowheads="1"/>
          </p:cNvSpPr>
          <p:nvPr/>
        </p:nvSpPr>
        <p:spPr bwMode="auto">
          <a:xfrm>
            <a:off x="3563938" y="342900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3708400" y="3573463"/>
            <a:ext cx="719138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"/>
          <p:cNvSpPr txBox="1">
            <a:spLocks noChangeArrowheads="1"/>
          </p:cNvSpPr>
          <p:nvPr/>
        </p:nvSpPr>
        <p:spPr bwMode="auto">
          <a:xfrm>
            <a:off x="2843213" y="342900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7307643" y="979678"/>
            <a:ext cx="1440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884414" y="126873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885113" y="1412750"/>
            <a:ext cx="143319" cy="115265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91" name="文字方塊 8"/>
          <p:cNvSpPr txBox="1">
            <a:spLocks noChangeArrowheads="1"/>
          </p:cNvSpPr>
          <p:nvPr/>
        </p:nvSpPr>
        <p:spPr bwMode="auto">
          <a:xfrm>
            <a:off x="1547813" y="429260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1692275" y="4437063"/>
            <a:ext cx="719138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"/>
          <p:cNvSpPr txBox="1">
            <a:spLocks noChangeArrowheads="1"/>
          </p:cNvSpPr>
          <p:nvPr/>
        </p:nvSpPr>
        <p:spPr bwMode="auto">
          <a:xfrm>
            <a:off x="827088" y="429260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7307643" y="979678"/>
            <a:ext cx="1440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884414" y="126873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885113" y="1412750"/>
            <a:ext cx="143319" cy="115265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15" name="文字方塊 8"/>
          <p:cNvSpPr txBox="1">
            <a:spLocks noChangeArrowheads="1"/>
          </p:cNvSpPr>
          <p:nvPr/>
        </p:nvSpPr>
        <p:spPr bwMode="auto">
          <a:xfrm>
            <a:off x="539750" y="5157788"/>
            <a:ext cx="2873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684213" y="5302250"/>
            <a:ext cx="719137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"/>
          <p:cNvSpPr txBox="1">
            <a:spLocks noChangeArrowheads="1"/>
          </p:cNvSpPr>
          <p:nvPr/>
        </p:nvSpPr>
        <p:spPr bwMode="auto">
          <a:xfrm>
            <a:off x="250825" y="4870450"/>
            <a:ext cx="8651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0"/>
          <a:lstStyle/>
          <a:p>
            <a:pPr algn="ctr">
              <a:lnSpc>
                <a:spcPts val="2000"/>
              </a:lnSpc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7307643" y="979678"/>
            <a:ext cx="1440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884414" y="126873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885113" y="1412750"/>
            <a:ext cx="143319" cy="115265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0824" y="260350"/>
            <a:ext cx="6337427" cy="2880614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ThreadedInorderIterator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 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53313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188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475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51562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11413" y="60198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1141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43663" y="429260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27538" y="34274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43663" y="2563813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6732588" y="1700213"/>
            <a:ext cx="86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6876256" y="2275682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5867400" y="2706688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435600" y="3571875"/>
            <a:ext cx="100806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3849688" y="3571875"/>
            <a:ext cx="1009650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6200000" flipH="1">
            <a:off x="3418681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2122487" y="4437063"/>
            <a:ext cx="722313" cy="7191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 flipH="1">
            <a:off x="7452519" y="4436269"/>
            <a:ext cx="722313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6156325" y="44370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 flipH="1">
            <a:off x="2195513" y="5514975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>
            <a:off x="1114425" y="5300663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V="1">
            <a:off x="2266950" y="6596063"/>
            <a:ext cx="5762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689894" y="6020594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262651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1402556" y="6019007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1403350" y="6596063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186657" y="63793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 flipV="1">
            <a:off x="327501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2697956" y="5156994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582" y="5515769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308850" y="5729288"/>
            <a:ext cx="576263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6731794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6841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5291138" y="5729288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4283869" y="47220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5650707" y="55141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 flipV="1">
            <a:off x="250825" y="6594475"/>
            <a:ext cx="576263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-1262062" y="5083175"/>
            <a:ext cx="3024188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610394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3995738" y="4722813"/>
            <a:ext cx="20145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4427538" y="5730875"/>
            <a:ext cx="57626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421084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6442869" y="5153819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6443663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6226969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 flipH="1" flipV="1">
            <a:off x="7523163" y="42179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 flipV="1">
            <a:off x="8459788" y="5730875"/>
            <a:ext cx="576262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8243094" y="55141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7596188" y="2995613"/>
            <a:ext cx="288925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7451725" y="3140075"/>
            <a:ext cx="288925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7235032" y="2923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635375" y="62357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3421063" y="6596063"/>
            <a:ext cx="576262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3204369" y="6379369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0800000">
            <a:off x="2987675" y="5875338"/>
            <a:ext cx="10080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2339182" y="5226844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50825" y="2706688"/>
            <a:ext cx="6192838" cy="865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0800000">
            <a:off x="7885113" y="2706688"/>
            <a:ext cx="11509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39" name="文字方塊 8"/>
          <p:cNvSpPr txBox="1">
            <a:spLocks noChangeArrowheads="1"/>
          </p:cNvSpPr>
          <p:nvPr/>
        </p:nvSpPr>
        <p:spPr bwMode="auto">
          <a:xfrm>
            <a:off x="539750" y="5157788"/>
            <a:ext cx="2873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直線接點 65"/>
          <p:cNvCxnSpPr/>
          <p:nvPr/>
        </p:nvCxnSpPr>
        <p:spPr>
          <a:xfrm rot="5400000">
            <a:off x="324644" y="5661819"/>
            <a:ext cx="719138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"/>
          <p:cNvSpPr txBox="1">
            <a:spLocks noChangeArrowheads="1"/>
          </p:cNvSpPr>
          <p:nvPr/>
        </p:nvSpPr>
        <p:spPr bwMode="auto">
          <a:xfrm>
            <a:off x="250825" y="4870450"/>
            <a:ext cx="8651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0"/>
          <a:lstStyle/>
          <a:p>
            <a:pPr algn="ctr">
              <a:lnSpc>
                <a:spcPts val="2000"/>
              </a:lnSpc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7307643" y="979678"/>
            <a:ext cx="1440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 err="1">
                <a:latin typeface="+mj-lt"/>
              </a:rPr>
              <a:t>currentNode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884414" y="1268730"/>
            <a:ext cx="2873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885113" y="1412750"/>
            <a:ext cx="143319" cy="115265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5.5.3  Inserting a Node into a Threaded Binary Tree</a:t>
            </a:r>
            <a:endParaRPr lang="zh-TW" altLang="en-US" sz="3200" dirty="0" smtClean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250825" y="1557338"/>
            <a:ext cx="8639175" cy="4751387"/>
          </a:xfrm>
        </p:spPr>
        <p:txBody>
          <a:bodyPr/>
          <a:lstStyle/>
          <a:p>
            <a:r>
              <a:rPr lang="en-US" altLang="zh-TW" sz="2800" dirty="0" smtClean="0"/>
              <a:t>We shall study only the case of inserting </a:t>
            </a:r>
            <a:r>
              <a:rPr lang="en-US" altLang="zh-TW" sz="2800" i="1" dirty="0" smtClean="0"/>
              <a:t>r</a:t>
            </a:r>
            <a:r>
              <a:rPr lang="en-US" altLang="zh-TW" sz="2800" dirty="0" smtClean="0"/>
              <a:t> as the right child of a node </a:t>
            </a:r>
            <a:r>
              <a:rPr lang="en-US" altLang="zh-TW" sz="2800" i="1" dirty="0" smtClean="0"/>
              <a:t>s</a:t>
            </a:r>
            <a:r>
              <a:rPr lang="en-US" altLang="zh-TW" sz="2800" dirty="0" smtClean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3"/>
          <p:cNvSpPr>
            <a:spLocks noGrp="1"/>
          </p:cNvSpPr>
          <p:nvPr>
            <p:ph idx="1"/>
          </p:nvPr>
        </p:nvSpPr>
        <p:spPr>
          <a:xfrm>
            <a:off x="539496" y="3429000"/>
            <a:ext cx="4752000" cy="2880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57204"/>
              </p:ext>
            </p:extLst>
          </p:nvPr>
        </p:nvGraphicFramePr>
        <p:xfrm>
          <a:off x="486003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10756"/>
              </p:ext>
            </p:extLst>
          </p:nvPr>
        </p:nvGraphicFramePr>
        <p:xfrm>
          <a:off x="586816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91931"/>
              </p:ext>
            </p:extLst>
          </p:nvPr>
        </p:nvGraphicFramePr>
        <p:xfrm>
          <a:off x="3851910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20484"/>
              </p:ext>
            </p:extLst>
          </p:nvPr>
        </p:nvGraphicFramePr>
        <p:xfrm>
          <a:off x="586816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接點 44"/>
          <p:cNvCxnSpPr/>
          <p:nvPr/>
        </p:nvCxnSpPr>
        <p:spPr>
          <a:xfrm rot="5400000">
            <a:off x="6372252" y="1199869"/>
            <a:ext cx="432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 flipV="1">
            <a:off x="5292090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862004" y="2418779"/>
            <a:ext cx="100806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>
            <a:off x="558012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0800000" flipV="1">
            <a:off x="4717804" y="4577779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3710273" y="3568922"/>
            <a:ext cx="2014538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5077805" y="436197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 flipV="1">
            <a:off x="3709742" y="2855341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 flipH="1" flipV="1">
            <a:off x="3059892" y="2207941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4069742" y="2639541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5870329" y="4001253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5870329" y="457936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5654067" y="4361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7020324" y="1844784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6876288" y="1988820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6660288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6804360" y="3068874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10800000" flipV="1">
            <a:off x="6878392" y="37173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V="1">
            <a:off x="7020342" y="1988784"/>
            <a:ext cx="720000" cy="14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53408"/>
              </p:ext>
            </p:extLst>
          </p:nvPr>
        </p:nvGraphicFramePr>
        <p:xfrm>
          <a:off x="6876288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673227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6" name="文字方塊 8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300252" y="2852892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8028432" y="328498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740396" y="3284982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rot="5400000">
            <a:off x="7596414" y="3717000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707891" y="1556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rot="5400000" flipH="1" flipV="1">
            <a:off x="6662130" y="3499965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>
            <a:spLocks noChangeArrowheads="1"/>
          </p:cNvSpPr>
          <p:nvPr/>
        </p:nvSpPr>
        <p:spPr bwMode="auto">
          <a:xfrm>
            <a:off x="6300216" y="69265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233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3"/>
          <p:cNvSpPr>
            <a:spLocks noGrp="1"/>
          </p:cNvSpPr>
          <p:nvPr>
            <p:ph idx="1"/>
          </p:nvPr>
        </p:nvSpPr>
        <p:spPr>
          <a:xfrm>
            <a:off x="539496" y="3429000"/>
            <a:ext cx="4752000" cy="2880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57204"/>
              </p:ext>
            </p:extLst>
          </p:nvPr>
        </p:nvGraphicFramePr>
        <p:xfrm>
          <a:off x="486003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10756"/>
              </p:ext>
            </p:extLst>
          </p:nvPr>
        </p:nvGraphicFramePr>
        <p:xfrm>
          <a:off x="586816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91931"/>
              </p:ext>
            </p:extLst>
          </p:nvPr>
        </p:nvGraphicFramePr>
        <p:xfrm>
          <a:off x="3851910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20484"/>
              </p:ext>
            </p:extLst>
          </p:nvPr>
        </p:nvGraphicFramePr>
        <p:xfrm>
          <a:off x="586816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接點 44"/>
          <p:cNvCxnSpPr/>
          <p:nvPr/>
        </p:nvCxnSpPr>
        <p:spPr>
          <a:xfrm rot="5400000">
            <a:off x="6372252" y="1199869"/>
            <a:ext cx="432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 flipV="1">
            <a:off x="5292090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862004" y="2418779"/>
            <a:ext cx="100806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>
            <a:off x="558012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0800000" flipV="1">
            <a:off x="4717804" y="4577779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3710273" y="3568922"/>
            <a:ext cx="2014538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5077805" y="436197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 flipV="1">
            <a:off x="3709742" y="2855341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 flipH="1" flipV="1">
            <a:off x="3059892" y="2207941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4069742" y="2639541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5870329" y="4001253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5870329" y="457936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5654067" y="4361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7020324" y="1844784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6876288" y="1988820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6660288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6804360" y="3068874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10800000" flipV="1">
            <a:off x="6878392" y="37173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V="1">
            <a:off x="7020342" y="1988784"/>
            <a:ext cx="720000" cy="14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53408"/>
              </p:ext>
            </p:extLst>
          </p:nvPr>
        </p:nvGraphicFramePr>
        <p:xfrm>
          <a:off x="6876288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673227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6" name="文字方塊 8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300252" y="2852892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8028432" y="328498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740396" y="3284982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rot="5400000">
            <a:off x="7596414" y="3717000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707891" y="1556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rot="5400000" flipH="1" flipV="1">
            <a:off x="6662130" y="3499965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>
            <a:spLocks noChangeArrowheads="1"/>
          </p:cNvSpPr>
          <p:nvPr/>
        </p:nvSpPr>
        <p:spPr bwMode="auto">
          <a:xfrm>
            <a:off x="6300216" y="69265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rot="5400000" flipH="1" flipV="1">
            <a:off x="7380486" y="3500874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886454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0800000">
            <a:off x="7308342" y="1556766"/>
            <a:ext cx="1152000" cy="86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70192" y="43635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78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3"/>
          <p:cNvSpPr>
            <a:spLocks noGrp="1"/>
          </p:cNvSpPr>
          <p:nvPr>
            <p:ph idx="1"/>
          </p:nvPr>
        </p:nvSpPr>
        <p:spPr>
          <a:xfrm>
            <a:off x="539496" y="3429000"/>
            <a:ext cx="4752000" cy="2880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57204"/>
              </p:ext>
            </p:extLst>
          </p:nvPr>
        </p:nvGraphicFramePr>
        <p:xfrm>
          <a:off x="486003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10756"/>
              </p:ext>
            </p:extLst>
          </p:nvPr>
        </p:nvGraphicFramePr>
        <p:xfrm>
          <a:off x="586816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91931"/>
              </p:ext>
            </p:extLst>
          </p:nvPr>
        </p:nvGraphicFramePr>
        <p:xfrm>
          <a:off x="3851910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20484"/>
              </p:ext>
            </p:extLst>
          </p:nvPr>
        </p:nvGraphicFramePr>
        <p:xfrm>
          <a:off x="586816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接點 44"/>
          <p:cNvCxnSpPr/>
          <p:nvPr/>
        </p:nvCxnSpPr>
        <p:spPr>
          <a:xfrm rot="5400000">
            <a:off x="6372252" y="1199869"/>
            <a:ext cx="432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 flipV="1">
            <a:off x="5292090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862004" y="2418779"/>
            <a:ext cx="100806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>
            <a:off x="558012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0800000" flipV="1">
            <a:off x="4717804" y="4577779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3710273" y="3568922"/>
            <a:ext cx="2014538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5077805" y="436197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 flipV="1">
            <a:off x="3709742" y="2855341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 flipH="1" flipV="1">
            <a:off x="3059892" y="2207941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4069742" y="2639541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5870329" y="4001253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5870329" y="457936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5654067" y="4361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7020324" y="1844784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6876288" y="1988820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6660288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6804360" y="3068874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10800000" flipV="1">
            <a:off x="6878392" y="37173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V="1">
            <a:off x="7020342" y="1988784"/>
            <a:ext cx="720000" cy="14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18805"/>
              </p:ext>
            </p:extLst>
          </p:nvPr>
        </p:nvGraphicFramePr>
        <p:xfrm>
          <a:off x="6876288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673227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6" name="文字方塊 8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300252" y="2852892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8028432" y="328498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740396" y="3284982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rot="5400000">
            <a:off x="7596414" y="3717000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707891" y="1556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rot="5400000" flipH="1" flipV="1">
            <a:off x="6662130" y="3499965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>
            <a:spLocks noChangeArrowheads="1"/>
          </p:cNvSpPr>
          <p:nvPr/>
        </p:nvSpPr>
        <p:spPr bwMode="auto">
          <a:xfrm>
            <a:off x="6300216" y="69265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rot="5400000" flipH="1" flipV="1">
            <a:off x="7380486" y="3500874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886454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0800000">
            <a:off x="7308342" y="1556766"/>
            <a:ext cx="1152000" cy="86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70192" y="43635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19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3"/>
          <p:cNvSpPr>
            <a:spLocks noGrp="1"/>
          </p:cNvSpPr>
          <p:nvPr>
            <p:ph idx="1"/>
          </p:nvPr>
        </p:nvSpPr>
        <p:spPr>
          <a:xfrm>
            <a:off x="539496" y="3429000"/>
            <a:ext cx="4752000" cy="2880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57204"/>
              </p:ext>
            </p:extLst>
          </p:nvPr>
        </p:nvGraphicFramePr>
        <p:xfrm>
          <a:off x="486003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10756"/>
              </p:ext>
            </p:extLst>
          </p:nvPr>
        </p:nvGraphicFramePr>
        <p:xfrm>
          <a:off x="586816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91931"/>
              </p:ext>
            </p:extLst>
          </p:nvPr>
        </p:nvGraphicFramePr>
        <p:xfrm>
          <a:off x="3851910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20484"/>
              </p:ext>
            </p:extLst>
          </p:nvPr>
        </p:nvGraphicFramePr>
        <p:xfrm>
          <a:off x="586816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接點 44"/>
          <p:cNvCxnSpPr/>
          <p:nvPr/>
        </p:nvCxnSpPr>
        <p:spPr>
          <a:xfrm rot="5400000">
            <a:off x="6372252" y="1199869"/>
            <a:ext cx="432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 flipV="1">
            <a:off x="5292090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862004" y="2418779"/>
            <a:ext cx="100806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>
            <a:off x="558012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0800000" flipV="1">
            <a:off x="4717804" y="4577779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3710273" y="3568922"/>
            <a:ext cx="2014538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5077805" y="436197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 flipV="1">
            <a:off x="3709742" y="2855341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 flipH="1" flipV="1">
            <a:off x="3059892" y="2207941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4069742" y="2639541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5870329" y="4001253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5870329" y="457936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5654067" y="4361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7020324" y="1844784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6876288" y="1988820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6660288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6804360" y="3068874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10800000" flipV="1">
            <a:off x="6878392" y="37173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V="1">
            <a:off x="7020342" y="1988784"/>
            <a:ext cx="720000" cy="14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18805"/>
              </p:ext>
            </p:extLst>
          </p:nvPr>
        </p:nvGraphicFramePr>
        <p:xfrm>
          <a:off x="6876288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673227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6" name="文字方塊 8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300252" y="2852892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8028432" y="328498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740396" y="3284982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rot="5400000">
            <a:off x="7596414" y="3717000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707891" y="1556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rot="5400000" flipH="1" flipV="1">
            <a:off x="6662130" y="3499965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>
            <a:spLocks noChangeArrowheads="1"/>
          </p:cNvSpPr>
          <p:nvPr/>
        </p:nvSpPr>
        <p:spPr bwMode="auto">
          <a:xfrm>
            <a:off x="6300216" y="69265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rot="5400000" flipH="1" flipV="1">
            <a:off x="7380486" y="3500874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886454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0800000">
            <a:off x="7308342" y="1556766"/>
            <a:ext cx="1152000" cy="86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70192" y="43635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10800000" flipV="1">
            <a:off x="6732342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rot="5400000" flipH="1" flipV="1">
            <a:off x="6156079" y="400442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5400000" flipH="1" flipV="1">
            <a:off x="7092342" y="4365154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8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線接點 57"/>
          <p:cNvCxnSpPr/>
          <p:nvPr/>
        </p:nvCxnSpPr>
        <p:spPr>
          <a:xfrm>
            <a:off x="4787900" y="2628900"/>
            <a:ext cx="230505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10800000" flipV="1">
            <a:off x="2484438" y="2628900"/>
            <a:ext cx="2303462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0800000" flipV="1">
            <a:off x="5940425" y="3494088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rot="16200000" flipH="1">
            <a:off x="1189038" y="4503737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rot="5400000">
            <a:off x="611981" y="4501357"/>
            <a:ext cx="866775" cy="576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484438" y="3494088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421063" y="41402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692275" y="50053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rot="10800000" flipV="1">
            <a:off x="1331913" y="3494088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266950" y="32766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114425" y="41402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39750" y="50053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7092950" y="3494088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24525" y="41402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875463" y="32766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8027988" y="41433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570413" y="2411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851275" y="1695450"/>
            <a:ext cx="720725" cy="431800"/>
          </a:xfrm>
          <a:prstGeom prst="rect">
            <a:avLst/>
          </a:prstGeom>
          <a:noFill/>
        </p:spPr>
        <p:txBody>
          <a:bodyPr wrap="none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0" name="直線單箭頭接點 89"/>
          <p:cNvCxnSpPr>
            <a:endCxn id="59" idx="1"/>
          </p:cNvCxnSpPr>
          <p:nvPr/>
        </p:nvCxnSpPr>
        <p:spPr>
          <a:xfrm>
            <a:off x="4211638" y="2054225"/>
            <a:ext cx="422275" cy="4206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標題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5.5.1  Threads</a:t>
            </a:r>
            <a:endParaRPr lang="zh-TW" altLang="en-US" dirty="0" smtClean="0"/>
          </a:p>
        </p:txBody>
      </p:sp>
      <p:sp>
        <p:nvSpPr>
          <p:cNvPr id="4118" name="內容版面配置區 42"/>
          <p:cNvSpPr>
            <a:spLocks noGrp="1"/>
          </p:cNvSpPr>
          <p:nvPr>
            <p:ph idx="1"/>
          </p:nvPr>
        </p:nvSpPr>
        <p:spPr>
          <a:xfrm>
            <a:off x="2411730" y="5733288"/>
            <a:ext cx="4320540" cy="433388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0000"/>
                </a:solidFill>
              </a:rPr>
              <a:t>Figure 5.10(b):</a:t>
            </a:r>
            <a:r>
              <a:rPr lang="en-US" altLang="zh-TW" dirty="0" smtClean="0">
                <a:solidFill>
                  <a:srgbClr val="000000"/>
                </a:solidFill>
              </a:rPr>
              <a:t> A complete binary tree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3"/>
          <p:cNvSpPr>
            <a:spLocks noGrp="1"/>
          </p:cNvSpPr>
          <p:nvPr>
            <p:ph idx="1"/>
          </p:nvPr>
        </p:nvSpPr>
        <p:spPr>
          <a:xfrm>
            <a:off x="539496" y="3429000"/>
            <a:ext cx="4752000" cy="2880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57204"/>
              </p:ext>
            </p:extLst>
          </p:nvPr>
        </p:nvGraphicFramePr>
        <p:xfrm>
          <a:off x="486003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10756"/>
              </p:ext>
            </p:extLst>
          </p:nvPr>
        </p:nvGraphicFramePr>
        <p:xfrm>
          <a:off x="586816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91931"/>
              </p:ext>
            </p:extLst>
          </p:nvPr>
        </p:nvGraphicFramePr>
        <p:xfrm>
          <a:off x="3851910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20484"/>
              </p:ext>
            </p:extLst>
          </p:nvPr>
        </p:nvGraphicFramePr>
        <p:xfrm>
          <a:off x="586816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接點 44"/>
          <p:cNvCxnSpPr/>
          <p:nvPr/>
        </p:nvCxnSpPr>
        <p:spPr>
          <a:xfrm rot="5400000">
            <a:off x="6372252" y="1199869"/>
            <a:ext cx="432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 flipV="1">
            <a:off x="5292090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862004" y="2418779"/>
            <a:ext cx="100806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>
            <a:off x="558012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0800000" flipV="1">
            <a:off x="4717804" y="4577779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3710273" y="3568922"/>
            <a:ext cx="2014538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5077805" y="436197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 flipV="1">
            <a:off x="3709742" y="2855341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 flipH="1" flipV="1">
            <a:off x="3059892" y="2207941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4069742" y="2639541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5870329" y="4001253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5870329" y="457936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5654067" y="4361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7020324" y="1844784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6876288" y="1988820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6660288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6804360" y="3068874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10800000" flipV="1">
            <a:off x="6878392" y="37173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V="1">
            <a:off x="7020342" y="1988784"/>
            <a:ext cx="720000" cy="14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8518"/>
              </p:ext>
            </p:extLst>
          </p:nvPr>
        </p:nvGraphicFramePr>
        <p:xfrm>
          <a:off x="6876288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673227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6" name="文字方塊 8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300252" y="2852892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8028432" y="328498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740396" y="3284982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rot="5400000">
            <a:off x="7596414" y="3717000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707891" y="1556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rot="5400000" flipH="1" flipV="1">
            <a:off x="6662130" y="3499965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>
            <a:spLocks noChangeArrowheads="1"/>
          </p:cNvSpPr>
          <p:nvPr/>
        </p:nvSpPr>
        <p:spPr bwMode="auto">
          <a:xfrm>
            <a:off x="6300216" y="69265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rot="5400000" flipH="1" flipV="1">
            <a:off x="7380486" y="3500874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886454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0800000">
            <a:off x="7308342" y="1556766"/>
            <a:ext cx="1152000" cy="86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70192" y="43635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10800000" flipV="1">
            <a:off x="6732342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rot="5400000" flipH="1" flipV="1">
            <a:off x="6156079" y="400442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5400000" flipH="1" flipV="1">
            <a:off x="7092342" y="4365154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02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3"/>
          <p:cNvSpPr>
            <a:spLocks noGrp="1"/>
          </p:cNvSpPr>
          <p:nvPr>
            <p:ph idx="1"/>
          </p:nvPr>
        </p:nvSpPr>
        <p:spPr>
          <a:xfrm>
            <a:off x="539496" y="3429000"/>
            <a:ext cx="4752000" cy="2880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57204"/>
              </p:ext>
            </p:extLst>
          </p:nvPr>
        </p:nvGraphicFramePr>
        <p:xfrm>
          <a:off x="486003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10756"/>
              </p:ext>
            </p:extLst>
          </p:nvPr>
        </p:nvGraphicFramePr>
        <p:xfrm>
          <a:off x="586816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91931"/>
              </p:ext>
            </p:extLst>
          </p:nvPr>
        </p:nvGraphicFramePr>
        <p:xfrm>
          <a:off x="3851910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20484"/>
              </p:ext>
            </p:extLst>
          </p:nvPr>
        </p:nvGraphicFramePr>
        <p:xfrm>
          <a:off x="586816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接點 44"/>
          <p:cNvCxnSpPr/>
          <p:nvPr/>
        </p:nvCxnSpPr>
        <p:spPr>
          <a:xfrm rot="5400000">
            <a:off x="6372252" y="1199869"/>
            <a:ext cx="432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 flipV="1">
            <a:off x="5292090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862004" y="2418779"/>
            <a:ext cx="100806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>
            <a:off x="558012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0800000" flipV="1">
            <a:off x="4717804" y="4577779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3710273" y="3568922"/>
            <a:ext cx="2014538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5077805" y="436197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 flipV="1">
            <a:off x="3709742" y="2855341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 flipH="1" flipV="1">
            <a:off x="3059892" y="2207941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4069742" y="2639541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5870329" y="4001253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5870329" y="457936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5654067" y="4361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7020324" y="1844784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6876288" y="1988820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6660288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8518"/>
              </p:ext>
            </p:extLst>
          </p:nvPr>
        </p:nvGraphicFramePr>
        <p:xfrm>
          <a:off x="6876288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673227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6" name="文字方塊 8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300252" y="2852892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8028432" y="328498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740396" y="3284982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rot="5400000">
            <a:off x="7596414" y="3717000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707891" y="1556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>
            <a:spLocks noChangeArrowheads="1"/>
          </p:cNvSpPr>
          <p:nvPr/>
        </p:nvSpPr>
        <p:spPr bwMode="auto">
          <a:xfrm>
            <a:off x="6300216" y="69265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rot="5400000" flipH="1" flipV="1">
            <a:off x="7380486" y="3500874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886454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0800000">
            <a:off x="7308342" y="1556766"/>
            <a:ext cx="1152000" cy="86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70192" y="43635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10800000" flipV="1">
            <a:off x="6732342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rot="5400000" flipH="1" flipV="1">
            <a:off x="6156079" y="400442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5400000" flipH="1" flipV="1">
            <a:off x="7092342" y="4365154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rot="16200000" flipH="1">
            <a:off x="6876288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04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3"/>
          <p:cNvSpPr>
            <a:spLocks noGrp="1"/>
          </p:cNvSpPr>
          <p:nvPr>
            <p:ph idx="1"/>
          </p:nvPr>
        </p:nvSpPr>
        <p:spPr>
          <a:xfrm>
            <a:off x="539496" y="3429000"/>
            <a:ext cx="4752000" cy="2880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57204"/>
              </p:ext>
            </p:extLst>
          </p:nvPr>
        </p:nvGraphicFramePr>
        <p:xfrm>
          <a:off x="486003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86525"/>
              </p:ext>
            </p:extLst>
          </p:nvPr>
        </p:nvGraphicFramePr>
        <p:xfrm>
          <a:off x="586816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91931"/>
              </p:ext>
            </p:extLst>
          </p:nvPr>
        </p:nvGraphicFramePr>
        <p:xfrm>
          <a:off x="3851910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20484"/>
              </p:ext>
            </p:extLst>
          </p:nvPr>
        </p:nvGraphicFramePr>
        <p:xfrm>
          <a:off x="586816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接點 44"/>
          <p:cNvCxnSpPr/>
          <p:nvPr/>
        </p:nvCxnSpPr>
        <p:spPr>
          <a:xfrm rot="5400000">
            <a:off x="6372252" y="1199869"/>
            <a:ext cx="432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 flipV="1">
            <a:off x="5292090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862004" y="2418779"/>
            <a:ext cx="100806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>
            <a:off x="558012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0800000" flipV="1">
            <a:off x="4717804" y="4577779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3710273" y="3568922"/>
            <a:ext cx="2014538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5077805" y="436197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 flipV="1">
            <a:off x="3709742" y="2855341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 flipH="1" flipV="1">
            <a:off x="3059892" y="2207941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4069742" y="2639541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 flipH="1" flipV="1">
            <a:off x="5870329" y="4001253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0800000" flipV="1">
            <a:off x="5870329" y="457936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5654067" y="4361979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7020324" y="1844784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6876288" y="1988820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 flipH="1" flipV="1">
            <a:off x="6660288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8518"/>
              </p:ext>
            </p:extLst>
          </p:nvPr>
        </p:nvGraphicFramePr>
        <p:xfrm>
          <a:off x="6876288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673227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6" name="文字方塊 8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300252" y="2852892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8028432" y="328498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7740396" y="3284982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 rot="5400000">
            <a:off x="7596414" y="3717000"/>
            <a:ext cx="576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707891" y="1556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>
            <a:spLocks noChangeArrowheads="1"/>
          </p:cNvSpPr>
          <p:nvPr/>
        </p:nvSpPr>
        <p:spPr bwMode="auto">
          <a:xfrm>
            <a:off x="6300216" y="69265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rot="5400000" flipH="1" flipV="1">
            <a:off x="7380486" y="3500874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7886454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0800000">
            <a:off x="7308342" y="1556766"/>
            <a:ext cx="1152000" cy="86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7670192" y="43635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10800000" flipV="1">
            <a:off x="6732342" y="4580954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rot="5400000" flipH="1" flipV="1">
            <a:off x="6156079" y="400442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5400000" flipH="1" flipV="1">
            <a:off x="7092342" y="4365154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rot="16200000" flipH="1">
            <a:off x="6876288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3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idx="1"/>
          </p:nvPr>
        </p:nvSpPr>
        <p:spPr>
          <a:xfrm>
            <a:off x="251460" y="3861054"/>
            <a:ext cx="4752000" cy="2736000"/>
          </a:xfrm>
        </p:spPr>
        <p:txBody>
          <a:bodyPr rIns="36000"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9991"/>
              </p:ext>
            </p:extLst>
          </p:nvPr>
        </p:nvGraphicFramePr>
        <p:xfrm>
          <a:off x="3275838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0909"/>
              </p:ext>
            </p:extLst>
          </p:nvPr>
        </p:nvGraphicFramePr>
        <p:xfrm>
          <a:off x="4283964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3541"/>
              </p:ext>
            </p:extLst>
          </p:nvPr>
        </p:nvGraphicFramePr>
        <p:xfrm>
          <a:off x="226771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7189"/>
              </p:ext>
            </p:extLst>
          </p:nvPr>
        </p:nvGraphicFramePr>
        <p:xfrm>
          <a:off x="4283964" y="54864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00216" y="26060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724144" y="404622"/>
            <a:ext cx="576000" cy="1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0800000" flipV="1">
            <a:off x="3707892" y="692658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75838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3995928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131820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2123820" y="2708784"/>
            <a:ext cx="201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3491892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0800000" flipV="1">
            <a:off x="2123694" y="1988820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1475694" y="134065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2483766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4284036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4283964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06796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5436126" y="980676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5292090" y="112471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5076090" y="90865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2431"/>
              </p:ext>
            </p:extLst>
          </p:nvPr>
        </p:nvGraphicFramePr>
        <p:xfrm>
          <a:off x="7308342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62723"/>
              </p:ext>
            </p:extLst>
          </p:nvPr>
        </p:nvGraphicFramePr>
        <p:xfrm>
          <a:off x="5292090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1217"/>
              </p:ext>
            </p:extLst>
          </p:nvPr>
        </p:nvGraphicFramePr>
        <p:xfrm>
          <a:off x="630021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rot="16200000" flipH="1">
            <a:off x="7308342" y="414909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6013069" y="4148646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7164324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658832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752439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6300288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6300216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608421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668540" y="4220946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8316468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100468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5724144" y="692658"/>
            <a:ext cx="3168000" cy="230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9865"/>
              </p:ext>
            </p:extLst>
          </p:nvPr>
        </p:nvGraphicFramePr>
        <p:xfrm>
          <a:off x="658825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5292090" y="2420874"/>
            <a:ext cx="1728000" cy="158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148072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5508144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48072" y="2564892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7"/>
          <p:cNvSpPr txBox="1">
            <a:spLocks noChangeArrowheads="1"/>
          </p:cNvSpPr>
          <p:nvPr/>
        </p:nvSpPr>
        <p:spPr bwMode="auto">
          <a:xfrm>
            <a:off x="514807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79" name="文字方塊 8"/>
          <p:cNvSpPr txBox="1">
            <a:spLocks noChangeArrowheads="1"/>
          </p:cNvSpPr>
          <p:nvPr/>
        </p:nvSpPr>
        <p:spPr bwMode="auto">
          <a:xfrm>
            <a:off x="4860036" y="1556766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004054" y="1700784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7"/>
          <p:cNvSpPr txBox="1">
            <a:spLocks noChangeArrowheads="1"/>
          </p:cNvSpPr>
          <p:nvPr/>
        </p:nvSpPr>
        <p:spPr bwMode="auto">
          <a:xfrm>
            <a:off x="745236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82" name="文字方塊 8"/>
          <p:cNvSpPr txBox="1">
            <a:spLocks noChangeArrowheads="1"/>
          </p:cNvSpPr>
          <p:nvPr/>
        </p:nvSpPr>
        <p:spPr bwMode="auto">
          <a:xfrm>
            <a:off x="716432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7308342" y="2564892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123694" y="692658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5" name="文字方塊 8"/>
          <p:cNvSpPr txBox="1">
            <a:spLocks noChangeArrowheads="1"/>
          </p:cNvSpPr>
          <p:nvPr/>
        </p:nvSpPr>
        <p:spPr bwMode="auto">
          <a:xfrm>
            <a:off x="4427982" y="4869180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3707892" y="4869180"/>
            <a:ext cx="72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396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idx="1"/>
          </p:nvPr>
        </p:nvSpPr>
        <p:spPr>
          <a:xfrm>
            <a:off x="251460" y="3861054"/>
            <a:ext cx="4752000" cy="2736000"/>
          </a:xfrm>
        </p:spPr>
        <p:txBody>
          <a:bodyPr rIns="36000"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9991"/>
              </p:ext>
            </p:extLst>
          </p:nvPr>
        </p:nvGraphicFramePr>
        <p:xfrm>
          <a:off x="3275838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0909"/>
              </p:ext>
            </p:extLst>
          </p:nvPr>
        </p:nvGraphicFramePr>
        <p:xfrm>
          <a:off x="4283964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3541"/>
              </p:ext>
            </p:extLst>
          </p:nvPr>
        </p:nvGraphicFramePr>
        <p:xfrm>
          <a:off x="226771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7189"/>
              </p:ext>
            </p:extLst>
          </p:nvPr>
        </p:nvGraphicFramePr>
        <p:xfrm>
          <a:off x="4283964" y="54864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00216" y="26060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724144" y="404622"/>
            <a:ext cx="576000" cy="1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0800000" flipV="1">
            <a:off x="3707892" y="692658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75838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3995928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131820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2123820" y="2708784"/>
            <a:ext cx="201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3491892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0800000" flipV="1">
            <a:off x="2123694" y="1988820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1475694" y="134065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2483766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4284036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4283964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06796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5436126" y="980676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5292090" y="112471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5076090" y="90865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2431"/>
              </p:ext>
            </p:extLst>
          </p:nvPr>
        </p:nvGraphicFramePr>
        <p:xfrm>
          <a:off x="7308342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62723"/>
              </p:ext>
            </p:extLst>
          </p:nvPr>
        </p:nvGraphicFramePr>
        <p:xfrm>
          <a:off x="5292090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1217"/>
              </p:ext>
            </p:extLst>
          </p:nvPr>
        </p:nvGraphicFramePr>
        <p:xfrm>
          <a:off x="630021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rot="16200000" flipH="1">
            <a:off x="7308342" y="414909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6013069" y="4148646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7164324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658832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752439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6300288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6300216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608421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668540" y="4220946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8316468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100468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5724144" y="692658"/>
            <a:ext cx="3168000" cy="230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9865"/>
              </p:ext>
            </p:extLst>
          </p:nvPr>
        </p:nvGraphicFramePr>
        <p:xfrm>
          <a:off x="658825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5292090" y="2420874"/>
            <a:ext cx="1728000" cy="158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148072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5508144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48072" y="2564892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7"/>
          <p:cNvSpPr txBox="1">
            <a:spLocks noChangeArrowheads="1"/>
          </p:cNvSpPr>
          <p:nvPr/>
        </p:nvSpPr>
        <p:spPr bwMode="auto">
          <a:xfrm>
            <a:off x="514807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79" name="文字方塊 8"/>
          <p:cNvSpPr txBox="1">
            <a:spLocks noChangeArrowheads="1"/>
          </p:cNvSpPr>
          <p:nvPr/>
        </p:nvSpPr>
        <p:spPr bwMode="auto">
          <a:xfrm>
            <a:off x="4860036" y="1556766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004054" y="1700784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7"/>
          <p:cNvSpPr txBox="1">
            <a:spLocks noChangeArrowheads="1"/>
          </p:cNvSpPr>
          <p:nvPr/>
        </p:nvSpPr>
        <p:spPr bwMode="auto">
          <a:xfrm>
            <a:off x="745236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82" name="文字方塊 8"/>
          <p:cNvSpPr txBox="1">
            <a:spLocks noChangeArrowheads="1"/>
          </p:cNvSpPr>
          <p:nvPr/>
        </p:nvSpPr>
        <p:spPr bwMode="auto">
          <a:xfrm>
            <a:off x="716432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7308342" y="2564892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123694" y="692658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5" name="文字方塊 8"/>
          <p:cNvSpPr txBox="1">
            <a:spLocks noChangeArrowheads="1"/>
          </p:cNvSpPr>
          <p:nvPr/>
        </p:nvSpPr>
        <p:spPr bwMode="auto">
          <a:xfrm>
            <a:off x="4427982" y="4869180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3707892" y="4869180"/>
            <a:ext cx="72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7308342" y="3284982"/>
            <a:ext cx="28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50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idx="1"/>
          </p:nvPr>
        </p:nvSpPr>
        <p:spPr>
          <a:xfrm>
            <a:off x="251460" y="3861054"/>
            <a:ext cx="4752000" cy="2736000"/>
          </a:xfrm>
        </p:spPr>
        <p:txBody>
          <a:bodyPr rIns="36000"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9991"/>
              </p:ext>
            </p:extLst>
          </p:nvPr>
        </p:nvGraphicFramePr>
        <p:xfrm>
          <a:off x="3275838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0909"/>
              </p:ext>
            </p:extLst>
          </p:nvPr>
        </p:nvGraphicFramePr>
        <p:xfrm>
          <a:off x="4283964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3541"/>
              </p:ext>
            </p:extLst>
          </p:nvPr>
        </p:nvGraphicFramePr>
        <p:xfrm>
          <a:off x="226771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7189"/>
              </p:ext>
            </p:extLst>
          </p:nvPr>
        </p:nvGraphicFramePr>
        <p:xfrm>
          <a:off x="4283964" y="54864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00216" y="26060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724144" y="404622"/>
            <a:ext cx="576000" cy="1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0800000" flipV="1">
            <a:off x="3707892" y="692658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75838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3995928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131820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2123820" y="2708784"/>
            <a:ext cx="201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3491892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0800000" flipV="1">
            <a:off x="2123694" y="1988820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1475694" y="134065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2483766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4284036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4283964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06796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5436126" y="980676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5292090" y="112471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5076090" y="90865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2431"/>
              </p:ext>
            </p:extLst>
          </p:nvPr>
        </p:nvGraphicFramePr>
        <p:xfrm>
          <a:off x="7308342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62723"/>
              </p:ext>
            </p:extLst>
          </p:nvPr>
        </p:nvGraphicFramePr>
        <p:xfrm>
          <a:off x="5292090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1217"/>
              </p:ext>
            </p:extLst>
          </p:nvPr>
        </p:nvGraphicFramePr>
        <p:xfrm>
          <a:off x="630021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rot="16200000" flipH="1">
            <a:off x="7308342" y="414909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6013069" y="4148646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7164324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658832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752439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6300288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6300216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608421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668540" y="4220946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8316468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100468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5724144" y="692658"/>
            <a:ext cx="3168000" cy="230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00142"/>
              </p:ext>
            </p:extLst>
          </p:nvPr>
        </p:nvGraphicFramePr>
        <p:xfrm>
          <a:off x="658825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5292090" y="2420874"/>
            <a:ext cx="1728000" cy="158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148072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5508144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48072" y="2564892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7"/>
          <p:cNvSpPr txBox="1">
            <a:spLocks noChangeArrowheads="1"/>
          </p:cNvSpPr>
          <p:nvPr/>
        </p:nvSpPr>
        <p:spPr bwMode="auto">
          <a:xfrm>
            <a:off x="514807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79" name="文字方塊 8"/>
          <p:cNvSpPr txBox="1">
            <a:spLocks noChangeArrowheads="1"/>
          </p:cNvSpPr>
          <p:nvPr/>
        </p:nvSpPr>
        <p:spPr bwMode="auto">
          <a:xfrm>
            <a:off x="4860036" y="1556766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004054" y="1700784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7"/>
          <p:cNvSpPr txBox="1">
            <a:spLocks noChangeArrowheads="1"/>
          </p:cNvSpPr>
          <p:nvPr/>
        </p:nvSpPr>
        <p:spPr bwMode="auto">
          <a:xfrm>
            <a:off x="745236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82" name="文字方塊 8"/>
          <p:cNvSpPr txBox="1">
            <a:spLocks noChangeArrowheads="1"/>
          </p:cNvSpPr>
          <p:nvPr/>
        </p:nvSpPr>
        <p:spPr bwMode="auto">
          <a:xfrm>
            <a:off x="716432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7308342" y="2564892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123694" y="692658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5" name="文字方塊 8"/>
          <p:cNvSpPr txBox="1">
            <a:spLocks noChangeArrowheads="1"/>
          </p:cNvSpPr>
          <p:nvPr/>
        </p:nvSpPr>
        <p:spPr bwMode="auto">
          <a:xfrm>
            <a:off x="4427982" y="4869180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3707892" y="4869180"/>
            <a:ext cx="72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7308342" y="3284982"/>
            <a:ext cx="28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57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idx="1"/>
          </p:nvPr>
        </p:nvSpPr>
        <p:spPr>
          <a:xfrm>
            <a:off x="251460" y="3861054"/>
            <a:ext cx="4752000" cy="2736000"/>
          </a:xfrm>
        </p:spPr>
        <p:txBody>
          <a:bodyPr rIns="36000"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9991"/>
              </p:ext>
            </p:extLst>
          </p:nvPr>
        </p:nvGraphicFramePr>
        <p:xfrm>
          <a:off x="3275838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0909"/>
              </p:ext>
            </p:extLst>
          </p:nvPr>
        </p:nvGraphicFramePr>
        <p:xfrm>
          <a:off x="4283964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3541"/>
              </p:ext>
            </p:extLst>
          </p:nvPr>
        </p:nvGraphicFramePr>
        <p:xfrm>
          <a:off x="226771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7189"/>
              </p:ext>
            </p:extLst>
          </p:nvPr>
        </p:nvGraphicFramePr>
        <p:xfrm>
          <a:off x="4283964" y="54864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00216" y="26060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724144" y="404622"/>
            <a:ext cx="576000" cy="1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0800000" flipV="1">
            <a:off x="3707892" y="692658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75838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3995928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131820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2123820" y="2708784"/>
            <a:ext cx="201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3491892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0800000" flipV="1">
            <a:off x="2123694" y="1988820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1475694" y="134065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2483766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4284036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4283964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06796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5436126" y="980676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5292090" y="112471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5076090" y="90865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2431"/>
              </p:ext>
            </p:extLst>
          </p:nvPr>
        </p:nvGraphicFramePr>
        <p:xfrm>
          <a:off x="7308342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62723"/>
              </p:ext>
            </p:extLst>
          </p:nvPr>
        </p:nvGraphicFramePr>
        <p:xfrm>
          <a:off x="5292090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1217"/>
              </p:ext>
            </p:extLst>
          </p:nvPr>
        </p:nvGraphicFramePr>
        <p:xfrm>
          <a:off x="630021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rot="16200000" flipH="1">
            <a:off x="7308342" y="414909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6013069" y="4148646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7164324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658832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752439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6300288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6300216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608421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668540" y="4220946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8316468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100468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5724144" y="692658"/>
            <a:ext cx="3168000" cy="230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00142"/>
              </p:ext>
            </p:extLst>
          </p:nvPr>
        </p:nvGraphicFramePr>
        <p:xfrm>
          <a:off x="658825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5292090" y="2420874"/>
            <a:ext cx="1728000" cy="158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148072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5508144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48072" y="2564892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7"/>
          <p:cNvSpPr txBox="1">
            <a:spLocks noChangeArrowheads="1"/>
          </p:cNvSpPr>
          <p:nvPr/>
        </p:nvSpPr>
        <p:spPr bwMode="auto">
          <a:xfrm>
            <a:off x="514807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79" name="文字方塊 8"/>
          <p:cNvSpPr txBox="1">
            <a:spLocks noChangeArrowheads="1"/>
          </p:cNvSpPr>
          <p:nvPr/>
        </p:nvSpPr>
        <p:spPr bwMode="auto">
          <a:xfrm>
            <a:off x="4860036" y="1556766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004054" y="1700784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7"/>
          <p:cNvSpPr txBox="1">
            <a:spLocks noChangeArrowheads="1"/>
          </p:cNvSpPr>
          <p:nvPr/>
        </p:nvSpPr>
        <p:spPr bwMode="auto">
          <a:xfrm>
            <a:off x="745236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82" name="文字方塊 8"/>
          <p:cNvSpPr txBox="1">
            <a:spLocks noChangeArrowheads="1"/>
          </p:cNvSpPr>
          <p:nvPr/>
        </p:nvSpPr>
        <p:spPr bwMode="auto">
          <a:xfrm>
            <a:off x="716432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7308342" y="2564892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123694" y="692658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5" name="文字方塊 8"/>
          <p:cNvSpPr txBox="1">
            <a:spLocks noChangeArrowheads="1"/>
          </p:cNvSpPr>
          <p:nvPr/>
        </p:nvSpPr>
        <p:spPr bwMode="auto">
          <a:xfrm>
            <a:off x="4427982" y="4869180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3707892" y="4869180"/>
            <a:ext cx="72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7308342" y="3284982"/>
            <a:ext cx="28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0800000">
            <a:off x="5292090" y="3717036"/>
            <a:ext cx="1728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 flipH="1" flipV="1">
            <a:off x="4716090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6804306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1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idx="1"/>
          </p:nvPr>
        </p:nvSpPr>
        <p:spPr>
          <a:xfrm>
            <a:off x="251460" y="3861054"/>
            <a:ext cx="4752000" cy="2736000"/>
          </a:xfrm>
        </p:spPr>
        <p:txBody>
          <a:bodyPr rIns="36000"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9991"/>
              </p:ext>
            </p:extLst>
          </p:nvPr>
        </p:nvGraphicFramePr>
        <p:xfrm>
          <a:off x="3275838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0909"/>
              </p:ext>
            </p:extLst>
          </p:nvPr>
        </p:nvGraphicFramePr>
        <p:xfrm>
          <a:off x="4283964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3541"/>
              </p:ext>
            </p:extLst>
          </p:nvPr>
        </p:nvGraphicFramePr>
        <p:xfrm>
          <a:off x="226771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7189"/>
              </p:ext>
            </p:extLst>
          </p:nvPr>
        </p:nvGraphicFramePr>
        <p:xfrm>
          <a:off x="4283964" y="54864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00216" y="26060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724144" y="404622"/>
            <a:ext cx="576000" cy="1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0800000" flipV="1">
            <a:off x="3707892" y="692658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75838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3995928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131820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2123820" y="2708784"/>
            <a:ext cx="201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3491892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0800000" flipV="1">
            <a:off x="2123694" y="1988820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1475694" y="134065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2483766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4284036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4283964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06796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5436126" y="980676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5292090" y="112471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5076090" y="90865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2431"/>
              </p:ext>
            </p:extLst>
          </p:nvPr>
        </p:nvGraphicFramePr>
        <p:xfrm>
          <a:off x="7308342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62723"/>
              </p:ext>
            </p:extLst>
          </p:nvPr>
        </p:nvGraphicFramePr>
        <p:xfrm>
          <a:off x="5292090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1217"/>
              </p:ext>
            </p:extLst>
          </p:nvPr>
        </p:nvGraphicFramePr>
        <p:xfrm>
          <a:off x="630021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rot="16200000" flipH="1">
            <a:off x="7308342" y="414909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6013069" y="4148646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7164324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658832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752439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6300288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6300216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608421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668540" y="4220946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8316468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100468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5724144" y="692658"/>
            <a:ext cx="3168000" cy="230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6743"/>
              </p:ext>
            </p:extLst>
          </p:nvPr>
        </p:nvGraphicFramePr>
        <p:xfrm>
          <a:off x="658825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5292090" y="2420874"/>
            <a:ext cx="1728000" cy="158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148072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5508144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48072" y="2564892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7"/>
          <p:cNvSpPr txBox="1">
            <a:spLocks noChangeArrowheads="1"/>
          </p:cNvSpPr>
          <p:nvPr/>
        </p:nvSpPr>
        <p:spPr bwMode="auto">
          <a:xfrm>
            <a:off x="514807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79" name="文字方塊 8"/>
          <p:cNvSpPr txBox="1">
            <a:spLocks noChangeArrowheads="1"/>
          </p:cNvSpPr>
          <p:nvPr/>
        </p:nvSpPr>
        <p:spPr bwMode="auto">
          <a:xfrm>
            <a:off x="4860036" y="1556766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004054" y="1700784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7"/>
          <p:cNvSpPr txBox="1">
            <a:spLocks noChangeArrowheads="1"/>
          </p:cNvSpPr>
          <p:nvPr/>
        </p:nvSpPr>
        <p:spPr bwMode="auto">
          <a:xfrm>
            <a:off x="745236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82" name="文字方塊 8"/>
          <p:cNvSpPr txBox="1">
            <a:spLocks noChangeArrowheads="1"/>
          </p:cNvSpPr>
          <p:nvPr/>
        </p:nvSpPr>
        <p:spPr bwMode="auto">
          <a:xfrm>
            <a:off x="716432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7308342" y="2564892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123694" y="692658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5" name="文字方塊 8"/>
          <p:cNvSpPr txBox="1">
            <a:spLocks noChangeArrowheads="1"/>
          </p:cNvSpPr>
          <p:nvPr/>
        </p:nvSpPr>
        <p:spPr bwMode="auto">
          <a:xfrm>
            <a:off x="4427982" y="4869180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3707892" y="4869180"/>
            <a:ext cx="72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7308342" y="3284982"/>
            <a:ext cx="28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0800000">
            <a:off x="5292090" y="3717036"/>
            <a:ext cx="1728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 flipH="1" flipV="1">
            <a:off x="4716090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6804306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84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idx="1"/>
          </p:nvPr>
        </p:nvSpPr>
        <p:spPr>
          <a:xfrm>
            <a:off x="251460" y="3861054"/>
            <a:ext cx="4752000" cy="2736000"/>
          </a:xfrm>
        </p:spPr>
        <p:txBody>
          <a:bodyPr rIns="36000"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sz="1800" i="1" kern="100" spc="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9991"/>
              </p:ext>
            </p:extLst>
          </p:nvPr>
        </p:nvGraphicFramePr>
        <p:xfrm>
          <a:off x="3275838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0909"/>
              </p:ext>
            </p:extLst>
          </p:nvPr>
        </p:nvGraphicFramePr>
        <p:xfrm>
          <a:off x="4283964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3541"/>
              </p:ext>
            </p:extLst>
          </p:nvPr>
        </p:nvGraphicFramePr>
        <p:xfrm>
          <a:off x="226771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7189"/>
              </p:ext>
            </p:extLst>
          </p:nvPr>
        </p:nvGraphicFramePr>
        <p:xfrm>
          <a:off x="4283964" y="54864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00216" y="26060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724144" y="404622"/>
            <a:ext cx="576000" cy="1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0800000" flipV="1">
            <a:off x="3707892" y="692658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75838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3995928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131820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2123820" y="2708784"/>
            <a:ext cx="201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3491892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0800000" flipV="1">
            <a:off x="2123694" y="1988820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1475694" y="134065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2483766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4284036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4283964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06796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5436126" y="980676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5292090" y="112471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5076090" y="90865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2431"/>
              </p:ext>
            </p:extLst>
          </p:nvPr>
        </p:nvGraphicFramePr>
        <p:xfrm>
          <a:off x="7308342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62723"/>
              </p:ext>
            </p:extLst>
          </p:nvPr>
        </p:nvGraphicFramePr>
        <p:xfrm>
          <a:off x="5292090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1217"/>
              </p:ext>
            </p:extLst>
          </p:nvPr>
        </p:nvGraphicFramePr>
        <p:xfrm>
          <a:off x="630021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rot="16200000" flipH="1">
            <a:off x="7308342" y="414909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6013069" y="4148646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7164324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658832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752439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6300288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6300216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608421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668540" y="4220946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8316468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100468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5724144" y="692658"/>
            <a:ext cx="3168000" cy="230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6743"/>
              </p:ext>
            </p:extLst>
          </p:nvPr>
        </p:nvGraphicFramePr>
        <p:xfrm>
          <a:off x="6588252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5292090" y="2420874"/>
            <a:ext cx="1296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148072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5508144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48072" y="2564892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7"/>
          <p:cNvSpPr txBox="1">
            <a:spLocks noChangeArrowheads="1"/>
          </p:cNvSpPr>
          <p:nvPr/>
        </p:nvSpPr>
        <p:spPr bwMode="auto">
          <a:xfrm>
            <a:off x="514807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79" name="文字方塊 8"/>
          <p:cNvSpPr txBox="1">
            <a:spLocks noChangeArrowheads="1"/>
          </p:cNvSpPr>
          <p:nvPr/>
        </p:nvSpPr>
        <p:spPr bwMode="auto">
          <a:xfrm>
            <a:off x="4860036" y="1556766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004054" y="1700784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7"/>
          <p:cNvSpPr txBox="1">
            <a:spLocks noChangeArrowheads="1"/>
          </p:cNvSpPr>
          <p:nvPr/>
        </p:nvSpPr>
        <p:spPr bwMode="auto">
          <a:xfrm>
            <a:off x="7452360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82" name="文字方塊 8"/>
          <p:cNvSpPr txBox="1">
            <a:spLocks noChangeArrowheads="1"/>
          </p:cNvSpPr>
          <p:nvPr/>
        </p:nvSpPr>
        <p:spPr bwMode="auto">
          <a:xfrm>
            <a:off x="7164324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7308342" y="2564892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123694" y="692658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5" name="文字方塊 8"/>
          <p:cNvSpPr txBox="1">
            <a:spLocks noChangeArrowheads="1"/>
          </p:cNvSpPr>
          <p:nvPr/>
        </p:nvSpPr>
        <p:spPr bwMode="auto">
          <a:xfrm>
            <a:off x="4427982" y="4869180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3707892" y="4869180"/>
            <a:ext cx="72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7308342" y="3284982"/>
            <a:ext cx="28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0800000">
            <a:off x="5292090" y="3717036"/>
            <a:ext cx="1728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 flipH="1" flipV="1">
            <a:off x="4716090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6804306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9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0825" y="549275"/>
            <a:ext cx="8640000" cy="1727581"/>
          </a:xfrm>
        </p:spPr>
        <p:txBody>
          <a:bodyPr/>
          <a:lstStyle/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field in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would be visited </a:t>
            </a:r>
            <a:r>
              <a:rPr lang="en-US" altLang="zh-TW" dirty="0">
                <a:solidFill>
                  <a:srgbClr val="C00000"/>
                </a:solidFill>
              </a:rPr>
              <a:t>after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when traversing the tree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 smtClean="0"/>
              <a:t>.</a:t>
            </a:r>
          </a:p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link at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</a:t>
            </a:r>
            <a:r>
              <a:rPr lang="en-US" altLang="zh-TW" dirty="0">
                <a:solidFill>
                  <a:srgbClr val="C00000"/>
                </a:solidFill>
              </a:rPr>
              <a:t>precedes</a:t>
            </a:r>
            <a:r>
              <a:rPr lang="en-US" altLang="zh-TW" dirty="0">
                <a:solidFill>
                  <a:prstClr val="black"/>
                </a:solidFill>
              </a:rPr>
              <a:t>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 smtClean="0"/>
              <a:t>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5613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639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367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09588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213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44401" y="55864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844401" y="38592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306738" y="38608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73188" y="29972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接點 13"/>
          <p:cNvCxnSpPr/>
          <p:nvPr/>
        </p:nvCxnSpPr>
        <p:spPr>
          <a:xfrm>
            <a:off x="5292326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10800000" flipV="1">
            <a:off x="3708001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16200000" flipH="1">
            <a:off x="3491307" y="4074319"/>
            <a:ext cx="722312" cy="577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5400000">
            <a:off x="2338783" y="4075906"/>
            <a:ext cx="722312" cy="5746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16200000" flipH="1">
            <a:off x="6948882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5400000">
            <a:off x="5796357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rot="16200000" flipH="1">
            <a:off x="2482451" y="5081588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1835658" y="4865688"/>
            <a:ext cx="286430" cy="7235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idx="1"/>
          </p:nvPr>
        </p:nvSpPr>
        <p:spPr>
          <a:xfrm>
            <a:off x="251460" y="3861054"/>
            <a:ext cx="4752000" cy="2736000"/>
          </a:xfrm>
        </p:spPr>
        <p:txBody>
          <a:bodyPr rIns="36000"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9991"/>
              </p:ext>
            </p:extLst>
          </p:nvPr>
        </p:nvGraphicFramePr>
        <p:xfrm>
          <a:off x="3275838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0909"/>
              </p:ext>
            </p:extLst>
          </p:nvPr>
        </p:nvGraphicFramePr>
        <p:xfrm>
          <a:off x="4283964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3541"/>
              </p:ext>
            </p:extLst>
          </p:nvPr>
        </p:nvGraphicFramePr>
        <p:xfrm>
          <a:off x="226771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7189"/>
              </p:ext>
            </p:extLst>
          </p:nvPr>
        </p:nvGraphicFramePr>
        <p:xfrm>
          <a:off x="4283964" y="54864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00216" y="26060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724144" y="404622"/>
            <a:ext cx="576000" cy="1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0800000" flipV="1">
            <a:off x="3707892" y="692658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75838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3995928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131820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2123820" y="2708784"/>
            <a:ext cx="201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3491892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0800000" flipV="1">
            <a:off x="2123694" y="1988820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1475694" y="134065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2483766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4284036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4283964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06796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5436126" y="980676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5292090" y="112471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5076090" y="90865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2431"/>
              </p:ext>
            </p:extLst>
          </p:nvPr>
        </p:nvGraphicFramePr>
        <p:xfrm>
          <a:off x="7308342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62723"/>
              </p:ext>
            </p:extLst>
          </p:nvPr>
        </p:nvGraphicFramePr>
        <p:xfrm>
          <a:off x="5292090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1217"/>
              </p:ext>
            </p:extLst>
          </p:nvPr>
        </p:nvGraphicFramePr>
        <p:xfrm>
          <a:off x="630021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rot="16200000" flipH="1">
            <a:off x="7308342" y="414909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6013069" y="4148646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7164324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658832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752439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6300288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6300216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608421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668540" y="4220946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8316468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100468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5724144" y="692658"/>
            <a:ext cx="3168000" cy="230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004054" y="5445252"/>
            <a:ext cx="720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5508144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004054" y="2564892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7"/>
          <p:cNvSpPr txBox="1">
            <a:spLocks noChangeArrowheads="1"/>
          </p:cNvSpPr>
          <p:nvPr/>
        </p:nvSpPr>
        <p:spPr bwMode="auto">
          <a:xfrm>
            <a:off x="514807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79" name="文字方塊 8"/>
          <p:cNvSpPr txBox="1">
            <a:spLocks noChangeArrowheads="1"/>
          </p:cNvSpPr>
          <p:nvPr/>
        </p:nvSpPr>
        <p:spPr bwMode="auto">
          <a:xfrm>
            <a:off x="4860036" y="1556766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004054" y="1700784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123694" y="692658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5" name="文字方塊 8"/>
          <p:cNvSpPr txBox="1">
            <a:spLocks noChangeArrowheads="1"/>
          </p:cNvSpPr>
          <p:nvPr/>
        </p:nvSpPr>
        <p:spPr bwMode="auto">
          <a:xfrm>
            <a:off x="4427982" y="4869180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3707892" y="4869180"/>
            <a:ext cx="72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62" name="直線接點 61"/>
          <p:cNvCxnSpPr/>
          <p:nvPr/>
        </p:nvCxnSpPr>
        <p:spPr>
          <a:xfrm rot="16200000" flipH="1">
            <a:off x="5292090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69163"/>
              </p:ext>
            </p:extLst>
          </p:nvPr>
        </p:nvGraphicFramePr>
        <p:xfrm>
          <a:off x="5292090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線接點 63"/>
          <p:cNvCxnSpPr/>
          <p:nvPr/>
        </p:nvCxnSpPr>
        <p:spPr>
          <a:xfrm rot="16200000" flipH="1">
            <a:off x="630021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rot="10800000" flipV="1">
            <a:off x="5148072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5400000" flipH="1" flipV="1">
            <a:off x="4572072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 flipH="1" flipV="1">
            <a:off x="550814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6156198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6300216" y="2564892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05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idx="1"/>
          </p:nvPr>
        </p:nvSpPr>
        <p:spPr>
          <a:xfrm>
            <a:off x="251460" y="3861054"/>
            <a:ext cx="4752000" cy="2736000"/>
          </a:xfrm>
        </p:spPr>
        <p:txBody>
          <a:bodyPr rIns="36000"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9991"/>
              </p:ext>
            </p:extLst>
          </p:nvPr>
        </p:nvGraphicFramePr>
        <p:xfrm>
          <a:off x="3275838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0909"/>
              </p:ext>
            </p:extLst>
          </p:nvPr>
        </p:nvGraphicFramePr>
        <p:xfrm>
          <a:off x="4283964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3541"/>
              </p:ext>
            </p:extLst>
          </p:nvPr>
        </p:nvGraphicFramePr>
        <p:xfrm>
          <a:off x="226771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7189"/>
              </p:ext>
            </p:extLst>
          </p:nvPr>
        </p:nvGraphicFramePr>
        <p:xfrm>
          <a:off x="4283964" y="54864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00216" y="26060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724144" y="404622"/>
            <a:ext cx="576000" cy="1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0800000" flipV="1">
            <a:off x="3707892" y="692658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75838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3995928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131820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2123820" y="2708784"/>
            <a:ext cx="201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3491892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0800000" flipV="1">
            <a:off x="2123694" y="1988820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1475694" y="134065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2483766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4284036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4283964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06796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5436126" y="980676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5292090" y="112471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5076090" y="90865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2431"/>
              </p:ext>
            </p:extLst>
          </p:nvPr>
        </p:nvGraphicFramePr>
        <p:xfrm>
          <a:off x="7308342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62723"/>
              </p:ext>
            </p:extLst>
          </p:nvPr>
        </p:nvGraphicFramePr>
        <p:xfrm>
          <a:off x="5292090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1217"/>
              </p:ext>
            </p:extLst>
          </p:nvPr>
        </p:nvGraphicFramePr>
        <p:xfrm>
          <a:off x="630021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rot="16200000" flipH="1">
            <a:off x="7308342" y="414909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6013069" y="4148646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7164324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658832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752439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6300288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6300216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608421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668540" y="4220946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8316468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100468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5724144" y="692658"/>
            <a:ext cx="3168000" cy="230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004054" y="5445252"/>
            <a:ext cx="720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5508144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004054" y="2564892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7"/>
          <p:cNvSpPr txBox="1">
            <a:spLocks noChangeArrowheads="1"/>
          </p:cNvSpPr>
          <p:nvPr/>
        </p:nvSpPr>
        <p:spPr bwMode="auto">
          <a:xfrm>
            <a:off x="514807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79" name="文字方塊 8"/>
          <p:cNvSpPr txBox="1">
            <a:spLocks noChangeArrowheads="1"/>
          </p:cNvSpPr>
          <p:nvPr/>
        </p:nvSpPr>
        <p:spPr bwMode="auto">
          <a:xfrm>
            <a:off x="4860036" y="1556766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004054" y="1700784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123694" y="692658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5" name="文字方塊 8"/>
          <p:cNvSpPr txBox="1">
            <a:spLocks noChangeArrowheads="1"/>
          </p:cNvSpPr>
          <p:nvPr/>
        </p:nvSpPr>
        <p:spPr bwMode="auto">
          <a:xfrm>
            <a:off x="4427982" y="4869180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3707892" y="4869180"/>
            <a:ext cx="72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62" name="直線接點 61"/>
          <p:cNvCxnSpPr/>
          <p:nvPr/>
        </p:nvCxnSpPr>
        <p:spPr>
          <a:xfrm rot="16200000" flipH="1">
            <a:off x="5292090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69163"/>
              </p:ext>
            </p:extLst>
          </p:nvPr>
        </p:nvGraphicFramePr>
        <p:xfrm>
          <a:off x="5292090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線接點 63"/>
          <p:cNvCxnSpPr/>
          <p:nvPr/>
        </p:nvCxnSpPr>
        <p:spPr>
          <a:xfrm rot="16200000" flipH="1">
            <a:off x="630021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rot="10800000" flipV="1">
            <a:off x="5148072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5400000" flipH="1" flipV="1">
            <a:off x="4572072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 flipH="1" flipV="1">
            <a:off x="550814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69" name="文字方塊 8"/>
          <p:cNvSpPr txBox="1">
            <a:spLocks noChangeArrowheads="1"/>
          </p:cNvSpPr>
          <p:nvPr/>
        </p:nvSpPr>
        <p:spPr bwMode="auto">
          <a:xfrm>
            <a:off x="6156198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6300216" y="2564892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572000" y="5013198"/>
            <a:ext cx="720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95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idx="1"/>
          </p:nvPr>
        </p:nvSpPr>
        <p:spPr>
          <a:xfrm>
            <a:off x="251460" y="3861054"/>
            <a:ext cx="4752000" cy="2736000"/>
          </a:xfrm>
        </p:spPr>
        <p:txBody>
          <a:bodyPr rIns="36000"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true;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</a:t>
            </a:r>
            <a:r>
              <a:rPr lang="en-US" altLang="zh-TW" sz="1800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sz="1800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sz="1800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18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18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US" altLang="zh-TW" sz="18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9991"/>
              </p:ext>
            </p:extLst>
          </p:nvPr>
        </p:nvGraphicFramePr>
        <p:xfrm>
          <a:off x="3275838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0909"/>
              </p:ext>
            </p:extLst>
          </p:nvPr>
        </p:nvGraphicFramePr>
        <p:xfrm>
          <a:off x="4283964" y="2276856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3541"/>
              </p:ext>
            </p:extLst>
          </p:nvPr>
        </p:nvGraphicFramePr>
        <p:xfrm>
          <a:off x="2267712" y="1412748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7189"/>
              </p:ext>
            </p:extLst>
          </p:nvPr>
        </p:nvGraphicFramePr>
        <p:xfrm>
          <a:off x="4283964" y="54864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b="1" dirty="0" smtClean="0">
                          <a:latin typeface="Symbol" pitchFamily="18" charset="2"/>
                        </a:rPr>
                        <a:t>-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L="72000" marR="72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00216" y="26060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18000" anchor="b"/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root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5724144" y="404622"/>
            <a:ext cx="576000" cy="1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0800000" flipV="1">
            <a:off x="3707892" y="692658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275838" y="1556766"/>
            <a:ext cx="1008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rot="16200000" flipH="1">
            <a:off x="5292090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3995928" y="2420874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131820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2123820" y="2708784"/>
            <a:ext cx="2016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3491892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0800000" flipV="1">
            <a:off x="2123694" y="1988820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1475694" y="134065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2483766" y="177276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4284036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4283964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06796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5436126" y="980676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5292090" y="112471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5076090" y="90865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2431"/>
              </p:ext>
            </p:extLst>
          </p:nvPr>
        </p:nvGraphicFramePr>
        <p:xfrm>
          <a:off x="7308342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62723"/>
              </p:ext>
            </p:extLst>
          </p:nvPr>
        </p:nvGraphicFramePr>
        <p:xfrm>
          <a:off x="5292090" y="4869180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1217"/>
              </p:ext>
            </p:extLst>
          </p:nvPr>
        </p:nvGraphicFramePr>
        <p:xfrm>
          <a:off x="6300216" y="4005072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rot="16200000" flipH="1">
            <a:off x="7308342" y="414909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6013069" y="4148646"/>
            <a:ext cx="722313" cy="7191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7164324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658832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752439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6300288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6300216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6084216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668540" y="4220946"/>
            <a:ext cx="24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8316468" y="5445252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8100468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5724144" y="692658"/>
            <a:ext cx="3168000" cy="2304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51032"/>
              </p:ext>
            </p:extLst>
          </p:nvPr>
        </p:nvGraphicFramePr>
        <p:xfrm>
          <a:off x="5292090" y="3140964"/>
          <a:ext cx="144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t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f</a:t>
                      </a:r>
                      <a:endParaRPr lang="zh-TW" altLang="en-US" sz="1800" i="1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 rot="16200000" flipH="1">
            <a:off x="6300216" y="3284982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004054" y="5445252"/>
            <a:ext cx="720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4428054" y="4869108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5508144" y="5229198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 flipV="1">
            <a:off x="5148072" y="3717036"/>
            <a:ext cx="57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 flipH="1" flipV="1">
            <a:off x="4572072" y="3140892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 flipH="1" flipV="1">
            <a:off x="5508144" y="3500982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16200000" flipV="1">
            <a:off x="5580180" y="3861000"/>
            <a:ext cx="864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5004054" y="4293108"/>
            <a:ext cx="1008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7"/>
          <p:cNvSpPr txBox="1">
            <a:spLocks noChangeArrowheads="1"/>
          </p:cNvSpPr>
          <p:nvPr/>
        </p:nvSpPr>
        <p:spPr bwMode="auto">
          <a:xfrm>
            <a:off x="514807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s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79" name="文字方塊 8"/>
          <p:cNvSpPr txBox="1">
            <a:spLocks noChangeArrowheads="1"/>
          </p:cNvSpPr>
          <p:nvPr/>
        </p:nvSpPr>
        <p:spPr bwMode="auto">
          <a:xfrm>
            <a:off x="4860036" y="1556766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004054" y="1700784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7"/>
          <p:cNvSpPr txBox="1">
            <a:spLocks noChangeArrowheads="1"/>
          </p:cNvSpPr>
          <p:nvPr/>
        </p:nvSpPr>
        <p:spPr bwMode="auto">
          <a:xfrm>
            <a:off x="6444234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52382" name="文字方塊 8"/>
          <p:cNvSpPr txBox="1">
            <a:spLocks noChangeArrowheads="1"/>
          </p:cNvSpPr>
          <p:nvPr/>
        </p:nvSpPr>
        <p:spPr bwMode="auto">
          <a:xfrm>
            <a:off x="6156198" y="2420874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6300216" y="2564892"/>
            <a:ext cx="0" cy="57600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123694" y="692658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5" name="文字方塊 8"/>
          <p:cNvSpPr txBox="1">
            <a:spLocks noChangeArrowheads="1"/>
          </p:cNvSpPr>
          <p:nvPr/>
        </p:nvSpPr>
        <p:spPr bwMode="auto">
          <a:xfrm>
            <a:off x="4427982" y="4869180"/>
            <a:ext cx="288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endParaRPr lang="zh-TW" altLang="en-US" sz="16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4572000" y="5013198"/>
            <a:ext cx="720000" cy="0"/>
          </a:xfrm>
          <a:prstGeom prst="line">
            <a:avLst/>
          </a:prstGeom>
          <a:ln w="19050">
            <a:solidFill>
              <a:srgbClr val="C000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3707892" y="4869180"/>
            <a:ext cx="72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90000" bIns="18000" anchor="b"/>
          <a:lstStyle/>
          <a:p>
            <a:pPr algn="r">
              <a:defRPr/>
            </a:pPr>
            <a:r>
              <a:rPr lang="en-US" altLang="zh-TW" sz="2000" i="1" dirty="0">
                <a:latin typeface="+mj-lt"/>
              </a:rPr>
              <a:t>temp</a:t>
            </a:r>
            <a:endParaRPr lang="zh-TW" altLang="en-US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64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79" cy="5040630"/>
          </a:xfrm>
        </p:spPr>
        <p:txBody>
          <a:bodyPr lIns="0" rIns="0"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ThreadedTree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&gt;::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InsertRight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b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Insert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as the right child of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endParaRPr lang="zh-TW" altLang="zh-TW" i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spc="300" dirty="0" err="1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is a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thread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false;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(!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→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returns the inorder successor of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endParaRPr lang="zh-TW" altLang="zh-TW" i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1338" algn="l"/>
                <a:tab pos="1074738" algn="l"/>
                <a:tab pos="3944938" algn="l"/>
                <a:tab pos="43942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Program 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5.14: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Inserting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as the right child of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028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548640"/>
            <a:ext cx="6192774" cy="3456432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InorderSucc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ThreadedNode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(!</a:t>
            </a:r>
            <a:r>
              <a:rPr lang="en-US" altLang="zh-TW" i="1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kern="100" spc="3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rightThread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while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(!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leftThread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temp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</a:t>
            </a:r>
            <a:r>
              <a:rPr lang="en-US" altLang="zh-TW" i="1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TW" kern="100" spc="3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return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return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6325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147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0825" y="549275"/>
            <a:ext cx="8640000" cy="1727581"/>
          </a:xfrm>
        </p:spPr>
        <p:txBody>
          <a:bodyPr/>
          <a:lstStyle/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field in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would be visited </a:t>
            </a:r>
            <a:r>
              <a:rPr lang="en-US" altLang="zh-TW" dirty="0">
                <a:solidFill>
                  <a:srgbClr val="C00000"/>
                </a:solidFill>
              </a:rPr>
              <a:t>after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when traversing the tree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link at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</a:t>
            </a:r>
            <a:r>
              <a:rPr lang="en-US" altLang="zh-TW" dirty="0">
                <a:solidFill>
                  <a:srgbClr val="C00000"/>
                </a:solidFill>
              </a:rPr>
              <a:t>precedes</a:t>
            </a:r>
            <a:r>
              <a:rPr lang="en-US" altLang="zh-TW" dirty="0">
                <a:solidFill>
                  <a:prstClr val="black"/>
                </a:solidFill>
              </a:rPr>
              <a:t>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5613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639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367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09588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79213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401" y="55864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44401" y="38592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06738" y="38608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573188" y="29972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>
          <a:xfrm>
            <a:off x="5292326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708001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16200000" flipH="1">
            <a:off x="3491307" y="4074319"/>
            <a:ext cx="722312" cy="577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2338783" y="4075906"/>
            <a:ext cx="722312" cy="5746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6200000" flipH="1">
            <a:off x="6948882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5400000">
            <a:off x="5796357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6200000" flipH="1">
            <a:off x="2482451" y="5081588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835658" y="4865688"/>
            <a:ext cx="286430" cy="7235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 flipH="1" flipV="1">
            <a:off x="1689494" y="55856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10800000" flipV="1">
            <a:off x="1834751" y="6162675"/>
            <a:ext cx="431800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1618057" y="59459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826688" y="6161088"/>
            <a:ext cx="43180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-396480" y="4937919"/>
            <a:ext cx="24463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 flipH="1" flipV="1">
            <a:off x="1041795" y="59459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0825" y="549275"/>
            <a:ext cx="8640000" cy="1727581"/>
          </a:xfrm>
        </p:spPr>
        <p:txBody>
          <a:bodyPr/>
          <a:lstStyle/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field in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would be visited </a:t>
            </a:r>
            <a:r>
              <a:rPr lang="en-US" altLang="zh-TW" dirty="0">
                <a:solidFill>
                  <a:srgbClr val="C00000"/>
                </a:solidFill>
              </a:rPr>
              <a:t>after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when traversing the tree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link at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</a:t>
            </a:r>
            <a:r>
              <a:rPr lang="en-US" altLang="zh-TW" dirty="0">
                <a:solidFill>
                  <a:srgbClr val="C00000"/>
                </a:solidFill>
              </a:rPr>
              <a:t>precedes</a:t>
            </a:r>
            <a:r>
              <a:rPr lang="en-US" altLang="zh-TW" dirty="0">
                <a:solidFill>
                  <a:prstClr val="black"/>
                </a:solidFill>
              </a:rPr>
              <a:t>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5613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639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367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09588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79213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401" y="55864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44401" y="38592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06738" y="38608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573188" y="29972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>
          <a:xfrm>
            <a:off x="5292326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708001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16200000" flipH="1">
            <a:off x="3491307" y="4074319"/>
            <a:ext cx="722312" cy="577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2338783" y="4075906"/>
            <a:ext cx="722312" cy="5746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6200000" flipH="1">
            <a:off x="6948882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5400000">
            <a:off x="5796357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6200000" flipH="1">
            <a:off x="2482451" y="5081588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835658" y="4865688"/>
            <a:ext cx="286430" cy="7235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2553888" y="6159500"/>
            <a:ext cx="433388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1976832" y="5587207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2770582" y="59443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 flipH="1" flipV="1">
            <a:off x="1689494" y="55856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10800000" flipV="1">
            <a:off x="1834751" y="6162675"/>
            <a:ext cx="431800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 flipH="1" flipV="1">
            <a:off x="1618057" y="59459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10800000" flipV="1">
            <a:off x="826688" y="6161088"/>
            <a:ext cx="43180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 flipH="1" flipV="1">
            <a:off x="-396480" y="4937919"/>
            <a:ext cx="24463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1041795" y="59459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3634975" y="58039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>
            <a:off x="3565126" y="6162675"/>
            <a:ext cx="43021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3348432" y="59443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10800000">
            <a:off x="3131738" y="5443538"/>
            <a:ext cx="86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2483245" y="4793456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0825" y="549275"/>
            <a:ext cx="8640000" cy="1727581"/>
          </a:xfrm>
        </p:spPr>
        <p:txBody>
          <a:bodyPr/>
          <a:lstStyle/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field in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would be visited </a:t>
            </a:r>
            <a:r>
              <a:rPr lang="en-US" altLang="zh-TW" dirty="0">
                <a:solidFill>
                  <a:srgbClr val="C00000"/>
                </a:solidFill>
              </a:rPr>
              <a:t>after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when traversing the tree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link at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</a:t>
            </a:r>
            <a:r>
              <a:rPr lang="en-US" altLang="zh-TW" dirty="0">
                <a:solidFill>
                  <a:srgbClr val="C00000"/>
                </a:solidFill>
              </a:rPr>
              <a:t>precedes</a:t>
            </a:r>
            <a:r>
              <a:rPr lang="en-US" altLang="zh-TW" dirty="0">
                <a:solidFill>
                  <a:prstClr val="black"/>
                </a:solidFill>
              </a:rPr>
              <a:t>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5613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639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367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09588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79213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401" y="55864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44401" y="38592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06738" y="38608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573188" y="29972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>
          <a:xfrm>
            <a:off x="5292326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708001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16200000" flipH="1">
            <a:off x="3491307" y="4074319"/>
            <a:ext cx="722312" cy="577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2338783" y="4075906"/>
            <a:ext cx="722312" cy="5746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6200000" flipH="1">
            <a:off x="6948882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5400000">
            <a:off x="5796357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6200000" flipH="1">
            <a:off x="2482451" y="5081588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835658" y="4865688"/>
            <a:ext cx="286430" cy="7235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2553888" y="6159500"/>
            <a:ext cx="433388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1976832" y="5587207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2770582" y="59443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 flipH="1" flipV="1">
            <a:off x="1689494" y="55856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10800000" flipV="1">
            <a:off x="1834751" y="6162675"/>
            <a:ext cx="431800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 flipH="1" flipV="1">
            <a:off x="1618057" y="59459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10800000" flipV="1">
            <a:off x="3420663" y="5297488"/>
            <a:ext cx="43180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 flipH="1" flipV="1">
            <a:off x="2842019" y="47220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3635770" y="5082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10800000" flipV="1">
            <a:off x="826688" y="6161088"/>
            <a:ext cx="43180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-396480" y="4937919"/>
            <a:ext cx="24463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1041795" y="59459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3853257" y="4290219"/>
            <a:ext cx="201295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10800000">
            <a:off x="4428726" y="5297488"/>
            <a:ext cx="431800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4212032" y="5079206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634975" y="58039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>
            <a:off x="3565126" y="6162675"/>
            <a:ext cx="43021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3348432" y="59443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10800000">
            <a:off x="3131738" y="5443538"/>
            <a:ext cx="86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5400000" flipH="1" flipV="1">
            <a:off x="2483245" y="4793456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0825" y="549275"/>
            <a:ext cx="8640000" cy="1727581"/>
          </a:xfrm>
        </p:spPr>
        <p:txBody>
          <a:bodyPr/>
          <a:lstStyle/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rightChild</a:t>
            </a:r>
            <a:r>
              <a:rPr lang="en-US" altLang="zh-TW" dirty="0">
                <a:solidFill>
                  <a:prstClr val="black"/>
                </a:solidFill>
              </a:rPr>
              <a:t> field in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would be visited </a:t>
            </a:r>
            <a:r>
              <a:rPr lang="en-US" altLang="zh-TW" dirty="0">
                <a:solidFill>
                  <a:srgbClr val="C00000"/>
                </a:solidFill>
              </a:rPr>
              <a:t>after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when traversing the tree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  <a:p>
            <a:pPr marL="360000" lvl="1" indent="-360000">
              <a:buFont typeface="+mj-lt"/>
              <a:buAutoNum type="arabicParenR"/>
              <a:defRPr/>
            </a:pPr>
            <a:r>
              <a:rPr lang="en-US" altLang="zh-TW" dirty="0">
                <a:solidFill>
                  <a:prstClr val="black"/>
                </a:solidFill>
              </a:rPr>
              <a:t>A 0 </a:t>
            </a:r>
            <a:r>
              <a:rPr lang="en-US" altLang="zh-TW" i="1" dirty="0" err="1">
                <a:solidFill>
                  <a:prstClr val="black"/>
                </a:solidFill>
              </a:rPr>
              <a:t>leftChild</a:t>
            </a:r>
            <a:r>
              <a:rPr lang="en-US" altLang="zh-TW" dirty="0">
                <a:solidFill>
                  <a:prstClr val="black"/>
                </a:solidFill>
              </a:rPr>
              <a:t> link at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is replaced by a pointer to the node that </a:t>
            </a:r>
            <a:r>
              <a:rPr lang="en-US" altLang="zh-TW" dirty="0">
                <a:solidFill>
                  <a:srgbClr val="C00000"/>
                </a:solidFill>
              </a:rPr>
              <a:t>precedes</a:t>
            </a:r>
            <a:r>
              <a:rPr lang="en-US" altLang="zh-TW" dirty="0">
                <a:solidFill>
                  <a:prstClr val="black"/>
                </a:solidFill>
              </a:rPr>
              <a:t> node </a:t>
            </a:r>
            <a:r>
              <a:rPr lang="en-US" altLang="zh-TW" i="1" dirty="0">
                <a:solidFill>
                  <a:prstClr val="black"/>
                </a:solidFill>
              </a:rPr>
              <a:t>p</a:t>
            </a:r>
            <a:r>
              <a:rPr lang="en-US" altLang="zh-TW" dirty="0">
                <a:solidFill>
                  <a:prstClr val="black"/>
                </a:solidFill>
              </a:rPr>
              <a:t> in </a:t>
            </a:r>
            <a:r>
              <a:rPr lang="en-US" altLang="zh-TW" dirty="0">
                <a:solidFill>
                  <a:srgbClr val="C00000"/>
                </a:solidFill>
              </a:rPr>
              <a:t>inorder</a:t>
            </a:r>
            <a:r>
              <a:rPr lang="en-US" altLang="zh-TW" dirty="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5613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639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36788" y="47259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09588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79213" y="47244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401" y="55864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44401" y="38592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06738" y="38608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573188" y="29972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>
          <a:xfrm>
            <a:off x="5292326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 flipV="1">
            <a:off x="3708001" y="3140075"/>
            <a:ext cx="1008062" cy="7207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16200000" flipH="1">
            <a:off x="3491307" y="4074319"/>
            <a:ext cx="722312" cy="577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2338783" y="4075906"/>
            <a:ext cx="722312" cy="5746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16200000" flipH="1">
            <a:off x="6948882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5400000">
            <a:off x="5796357" y="4075906"/>
            <a:ext cx="720725" cy="576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6200000" flipH="1">
            <a:off x="2482451" y="5081588"/>
            <a:ext cx="720725" cy="2889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835658" y="4865688"/>
            <a:ext cx="286430" cy="7235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0800000" flipV="1">
            <a:off x="2553888" y="6159500"/>
            <a:ext cx="433388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1976832" y="5587207"/>
            <a:ext cx="1152525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2770582" y="59443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 flipH="1" flipV="1">
            <a:off x="1689494" y="55856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10800000" flipV="1">
            <a:off x="1834751" y="6162675"/>
            <a:ext cx="431800" cy="158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 flipH="1" flipV="1">
            <a:off x="1618057" y="59459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10800000" flipV="1">
            <a:off x="3420663" y="5297488"/>
            <a:ext cx="43180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 flipH="1" flipV="1">
            <a:off x="2842019" y="47220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3635770" y="50823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10800000" flipV="1">
            <a:off x="5149451" y="5297488"/>
            <a:ext cx="430212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4140595" y="4290219"/>
            <a:ext cx="20145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5362970" y="5080794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10800000" flipV="1">
            <a:off x="826688" y="6161088"/>
            <a:ext cx="43180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 flipH="1" flipV="1">
            <a:off x="-396480" y="4937919"/>
            <a:ext cx="2446337" cy="31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 flipH="1" flipV="1">
            <a:off x="1041795" y="594598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 flipH="1" flipV="1">
            <a:off x="3853257" y="4290219"/>
            <a:ext cx="201295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>
            <a:off x="4428726" y="5297488"/>
            <a:ext cx="431800" cy="317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 flipH="1" flipV="1">
            <a:off x="4212032" y="5079206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6010669" y="4722019"/>
            <a:ext cx="11525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>
            <a:off x="6155926" y="5300663"/>
            <a:ext cx="4318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5939232" y="5082381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3634975" y="5803901"/>
            <a:ext cx="7207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0800000">
            <a:off x="3565126" y="6162675"/>
            <a:ext cx="43021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H="1" flipV="1">
            <a:off x="3348432" y="5944394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10800000">
            <a:off x="3131738" y="5443538"/>
            <a:ext cx="86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2483245" y="4793456"/>
            <a:ext cx="12954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12457</TotalTime>
  <Words>3961</Words>
  <Application>Microsoft Office PowerPoint</Application>
  <PresentationFormat>如螢幕大小 (4:3)</PresentationFormat>
  <Paragraphs>1204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1" baseType="lpstr">
      <vt:lpstr>新細明體</vt:lpstr>
      <vt:lpstr>標楷體</vt:lpstr>
      <vt:lpstr>Arial</vt:lpstr>
      <vt:lpstr>Courier New</vt:lpstr>
      <vt:lpstr>Symbol</vt:lpstr>
      <vt:lpstr>Times New Roman</vt:lpstr>
      <vt:lpstr>Office 佈景主題</vt:lpstr>
      <vt:lpstr>5.5  Threaded Binary Trees</vt:lpstr>
      <vt:lpstr>5.5.1  Threads</vt:lpstr>
      <vt:lpstr>5.5.1  Threads</vt:lpstr>
      <vt:lpstr>5.5.1  Threads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5.5.1  Threads</vt:lpstr>
      <vt:lpstr>5.5.1  Threads</vt:lpstr>
      <vt:lpstr>5.5.1  Threads</vt:lpstr>
      <vt:lpstr>PowerPoint 簡報</vt:lpstr>
      <vt:lpstr>5.5.2 Inorder Traversal of a Threaded Binary Tree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5.5.2  Inorder Traversal of a Threaded Binary Tree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5.5.3  Inserting a Node into a Threaded Binary Tree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3119</cp:revision>
  <dcterms:created xsi:type="dcterms:W3CDTF">2005-03-20T09:13:01Z</dcterms:created>
  <dcterms:modified xsi:type="dcterms:W3CDTF">2020-10-14T13:23:44Z</dcterms:modified>
</cp:coreProperties>
</file>