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4"/>
  </p:notesMasterIdLst>
  <p:sldIdLst>
    <p:sldId id="498" r:id="rId2"/>
    <p:sldId id="500" r:id="rId3"/>
    <p:sldId id="754" r:id="rId4"/>
    <p:sldId id="348" r:id="rId5"/>
    <p:sldId id="499" r:id="rId6"/>
    <p:sldId id="702" r:id="rId7"/>
    <p:sldId id="701" r:id="rId8"/>
    <p:sldId id="755" r:id="rId9"/>
    <p:sldId id="759" r:id="rId10"/>
    <p:sldId id="769" r:id="rId11"/>
    <p:sldId id="770" r:id="rId12"/>
    <p:sldId id="771" r:id="rId13"/>
    <p:sldId id="772" r:id="rId14"/>
    <p:sldId id="808" r:id="rId15"/>
    <p:sldId id="773" r:id="rId16"/>
    <p:sldId id="774" r:id="rId17"/>
    <p:sldId id="756" r:id="rId18"/>
    <p:sldId id="761" r:id="rId19"/>
    <p:sldId id="762" r:id="rId20"/>
    <p:sldId id="763" r:id="rId21"/>
    <p:sldId id="764" r:id="rId22"/>
    <p:sldId id="807" r:id="rId23"/>
    <p:sldId id="765" r:id="rId24"/>
    <p:sldId id="766" r:id="rId25"/>
    <p:sldId id="767" r:id="rId26"/>
    <p:sldId id="775" r:id="rId27"/>
    <p:sldId id="776" r:id="rId28"/>
    <p:sldId id="777" r:id="rId29"/>
    <p:sldId id="563" r:id="rId30"/>
    <p:sldId id="778" r:id="rId31"/>
    <p:sldId id="779" r:id="rId32"/>
    <p:sldId id="780" r:id="rId33"/>
    <p:sldId id="781" r:id="rId34"/>
    <p:sldId id="782" r:id="rId35"/>
    <p:sldId id="536" r:id="rId36"/>
    <p:sldId id="806" r:id="rId37"/>
    <p:sldId id="783" r:id="rId38"/>
    <p:sldId id="786" r:id="rId39"/>
    <p:sldId id="784" r:id="rId40"/>
    <p:sldId id="809" r:id="rId41"/>
    <p:sldId id="785" r:id="rId42"/>
    <p:sldId id="787" r:id="rId43"/>
    <p:sldId id="788" r:id="rId44"/>
    <p:sldId id="789" r:id="rId45"/>
    <p:sldId id="543" r:id="rId46"/>
    <p:sldId id="790" r:id="rId47"/>
    <p:sldId id="791" r:id="rId48"/>
    <p:sldId id="792" r:id="rId49"/>
    <p:sldId id="793" r:id="rId50"/>
    <p:sldId id="794" r:id="rId51"/>
    <p:sldId id="795" r:id="rId52"/>
    <p:sldId id="550" r:id="rId53"/>
    <p:sldId id="796" r:id="rId54"/>
    <p:sldId id="797" r:id="rId55"/>
    <p:sldId id="798" r:id="rId56"/>
    <p:sldId id="799" r:id="rId57"/>
    <p:sldId id="800" r:id="rId58"/>
    <p:sldId id="801" r:id="rId59"/>
    <p:sldId id="802" r:id="rId60"/>
    <p:sldId id="803" r:id="rId61"/>
    <p:sldId id="804" r:id="rId62"/>
    <p:sldId id="805" r:id="rId6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>
          <p15:clr>
            <a:srgbClr val="A4A3A4"/>
          </p15:clr>
        </p15:guide>
        <p15:guide id="2" pos="51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  <a:srgbClr val="CC3300"/>
    <a:srgbClr val="0000FF"/>
    <a:srgbClr val="F8F8F8"/>
    <a:srgbClr val="6600FF"/>
    <a:srgbClr val="99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00" autoAdjust="0"/>
    <p:restoredTop sz="93729" autoAdjust="0"/>
  </p:normalViewPr>
  <p:slideViewPr>
    <p:cSldViewPr showGuides="1">
      <p:cViewPr varScale="1">
        <p:scale>
          <a:sx n="86" d="100"/>
          <a:sy n="86" d="100"/>
        </p:scale>
        <p:origin x="72" y="134"/>
      </p:cViewPr>
      <p:guideLst>
        <p:guide orient="horz" pos="2523"/>
        <p:guide pos="51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26"/>
    </p:cViewPr>
  </p:sorterViewPr>
  <p:gridSpacing cx="144001" cy="144001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4E28D85-F595-4181-B239-933BCF0ABF38}" type="datetimeFigureOut">
              <a:rPr lang="zh-TW" altLang="en-US"/>
              <a:pPr>
                <a:defRPr/>
              </a:pPr>
              <a:t>2020/9/24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0E0B4EB-5176-41EE-AACE-E0D1EDE3D13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8629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5971" y="2708995"/>
            <a:ext cx="8352058" cy="14400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970" y="6021018"/>
            <a:ext cx="4177174" cy="43170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512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80007" y="2708995"/>
            <a:ext cx="3309993" cy="23040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309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825" y="260350"/>
            <a:ext cx="8640000" cy="604800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971" y="692980"/>
            <a:ext cx="6624046" cy="561536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250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971" y="1844988"/>
            <a:ext cx="6480045" cy="4608033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354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59977" y="2708995"/>
            <a:ext cx="2736019" cy="432000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6" name="內容版面配置區 3"/>
          <p:cNvSpPr>
            <a:spLocks noGrp="1"/>
          </p:cNvSpPr>
          <p:nvPr>
            <p:ph sz="half" idx="11"/>
          </p:nvPr>
        </p:nvSpPr>
        <p:spPr>
          <a:xfrm>
            <a:off x="1259977" y="5733016"/>
            <a:ext cx="2736019" cy="431338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250825" y="260350"/>
            <a:ext cx="86391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250825" y="1268413"/>
            <a:ext cx="8639175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704" r:id="rId4"/>
    <p:sldLayoutId id="2147483701" r:id="rId5"/>
    <p:sldLayoutId id="2147483679" r:id="rId6"/>
    <p:sldLayoutId id="2147483703" r:id="rId7"/>
    <p:sldLayoutId id="2147483702" r:id="rId8"/>
    <p:sldLayoutId id="2147483683" r:id="rId9"/>
    <p:sldLayoutId id="2147483684" r:id="rId10"/>
    <p:sldLayoutId id="214748368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58775" indent="-358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19138" indent="-358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9500" indent="-358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98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9863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5.6  Heaps</a:t>
            </a:r>
            <a:endParaRPr lang="zh-TW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MaxHeap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ChangeSize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2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*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 &amp;&amp; 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2] </a:t>
            </a:r>
            <a:r>
              <a:rPr lang="en-US" altLang="zh-TW" sz="1800" kern="100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6805827" y="5375225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H="1">
            <a:off x="6373825" y="5375223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7669825" y="4655223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7021808" y="587921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8" name="直線接點 7"/>
          <p:cNvCxnSpPr/>
          <p:nvPr/>
        </p:nvCxnSpPr>
        <p:spPr>
          <a:xfrm flipH="1">
            <a:off x="6805825" y="4655223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7453811" y="443920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589805" y="5159209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157802" y="587921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8317817" y="5159209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580007" y="1556987"/>
          <a:ext cx="316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heapSize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currentNode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21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707994" y="404979"/>
          <a:ext cx="504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45682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733390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5893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148167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i="1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i="1" dirty="0" smtClean="0">
                          <a:latin typeface="+mn-lt"/>
                          <a:cs typeface="Courier New" pitchFamily="49" charset="0"/>
                        </a:rPr>
                        <a:t>heap</a:t>
                      </a:r>
                      <a:endParaRPr lang="zh-TW" altLang="en-US" sz="2000" b="0" i="1" dirty="0"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angle 128"/>
          <p:cNvSpPr>
            <a:spLocks noChangeArrowheads="1"/>
          </p:cNvSpPr>
          <p:nvPr/>
        </p:nvSpPr>
        <p:spPr bwMode="auto">
          <a:xfrm>
            <a:off x="7452020" y="400500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</a:t>
            </a:r>
          </a:p>
        </p:txBody>
      </p:sp>
      <p:sp>
        <p:nvSpPr>
          <p:cNvPr id="18" name="Rectangle 129"/>
          <p:cNvSpPr>
            <a:spLocks noChangeArrowheads="1"/>
          </p:cNvSpPr>
          <p:nvPr/>
        </p:nvSpPr>
        <p:spPr bwMode="auto">
          <a:xfrm>
            <a:off x="6588014" y="4725009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2</a:t>
            </a: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8316026" y="4725009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3</a:t>
            </a:r>
          </a:p>
        </p:txBody>
      </p:sp>
      <p:sp>
        <p:nvSpPr>
          <p:cNvPr id="21" name="Rectangle 133"/>
          <p:cNvSpPr>
            <a:spLocks noChangeArrowheads="1"/>
          </p:cNvSpPr>
          <p:nvPr/>
        </p:nvSpPr>
        <p:spPr bwMode="auto">
          <a:xfrm>
            <a:off x="7020017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5</a:t>
            </a:r>
          </a:p>
        </p:txBody>
      </p:sp>
      <p:sp>
        <p:nvSpPr>
          <p:cNvPr id="22" name="Rectangle 134"/>
          <p:cNvSpPr>
            <a:spLocks noChangeArrowheads="1"/>
          </p:cNvSpPr>
          <p:nvPr/>
        </p:nvSpPr>
        <p:spPr bwMode="auto">
          <a:xfrm>
            <a:off x="6156011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03912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MaxHeap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ChangeSize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2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*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 &amp;&amp; 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2] </a:t>
            </a:r>
            <a:r>
              <a:rPr lang="en-US" altLang="zh-TW" sz="1800" kern="100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6805827" y="5375225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H="1">
            <a:off x="6373825" y="5375223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7669825" y="4655223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7021808" y="587921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8" name="直線接點 7"/>
          <p:cNvCxnSpPr/>
          <p:nvPr/>
        </p:nvCxnSpPr>
        <p:spPr>
          <a:xfrm flipH="1">
            <a:off x="6805825" y="4655223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7453811" y="443920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589805" y="5159209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157802" y="587921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2" name="直線接點 11"/>
          <p:cNvCxnSpPr/>
          <p:nvPr/>
        </p:nvCxnSpPr>
        <p:spPr>
          <a:xfrm flipH="1">
            <a:off x="8101825" y="5375225"/>
            <a:ext cx="432001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8317817" y="5159209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7884023" y="5877017"/>
            <a:ext cx="432000" cy="432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580007" y="1556987"/>
          <a:ext cx="316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heapSize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currentNode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21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707994" y="404979"/>
          <a:ext cx="504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45682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733390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5893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148167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i="1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i="1" dirty="0" smtClean="0">
                          <a:latin typeface="+mn-lt"/>
                          <a:cs typeface="Courier New" pitchFamily="49" charset="0"/>
                        </a:rPr>
                        <a:t>heap</a:t>
                      </a:r>
                      <a:endParaRPr lang="zh-TW" altLang="en-US" sz="2000" b="0" i="1" dirty="0"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angle 128"/>
          <p:cNvSpPr>
            <a:spLocks noChangeArrowheads="1"/>
          </p:cNvSpPr>
          <p:nvPr/>
        </p:nvSpPr>
        <p:spPr bwMode="auto">
          <a:xfrm>
            <a:off x="7452020" y="400500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</a:t>
            </a:r>
          </a:p>
        </p:txBody>
      </p:sp>
      <p:sp>
        <p:nvSpPr>
          <p:cNvPr id="18" name="Rectangle 129"/>
          <p:cNvSpPr>
            <a:spLocks noChangeArrowheads="1"/>
          </p:cNvSpPr>
          <p:nvPr/>
        </p:nvSpPr>
        <p:spPr bwMode="auto">
          <a:xfrm>
            <a:off x="6588014" y="4725009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2</a:t>
            </a: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8316026" y="4725009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3</a:t>
            </a:r>
          </a:p>
        </p:txBody>
      </p:sp>
      <p:sp>
        <p:nvSpPr>
          <p:cNvPr id="20" name="Rectangle 131"/>
          <p:cNvSpPr>
            <a:spLocks noChangeArrowheads="1"/>
          </p:cNvSpPr>
          <p:nvPr/>
        </p:nvSpPr>
        <p:spPr bwMode="auto">
          <a:xfrm>
            <a:off x="7884023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6</a:t>
            </a:r>
          </a:p>
        </p:txBody>
      </p:sp>
      <p:sp>
        <p:nvSpPr>
          <p:cNvPr id="21" name="Rectangle 133"/>
          <p:cNvSpPr>
            <a:spLocks noChangeArrowheads="1"/>
          </p:cNvSpPr>
          <p:nvPr/>
        </p:nvSpPr>
        <p:spPr bwMode="auto">
          <a:xfrm>
            <a:off x="7020017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5</a:t>
            </a:r>
          </a:p>
        </p:txBody>
      </p:sp>
      <p:sp>
        <p:nvSpPr>
          <p:cNvPr id="22" name="Rectangle 134"/>
          <p:cNvSpPr>
            <a:spLocks noChangeArrowheads="1"/>
          </p:cNvSpPr>
          <p:nvPr/>
        </p:nvSpPr>
        <p:spPr bwMode="auto">
          <a:xfrm>
            <a:off x="6156011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7801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MaxHeap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ChangeSize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2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*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 &amp;&amp; 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2] </a:t>
            </a:r>
            <a:r>
              <a:rPr lang="en-US" altLang="zh-TW" sz="1800" kern="100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6805827" y="5375225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H="1">
            <a:off x="6373825" y="5375223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7669825" y="4655223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7021808" y="587921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8" name="直線接點 7"/>
          <p:cNvCxnSpPr/>
          <p:nvPr/>
        </p:nvCxnSpPr>
        <p:spPr>
          <a:xfrm flipH="1">
            <a:off x="6805825" y="4655223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7453811" y="443920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589805" y="5159209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157802" y="587921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2" name="直線接點 11"/>
          <p:cNvCxnSpPr/>
          <p:nvPr/>
        </p:nvCxnSpPr>
        <p:spPr>
          <a:xfrm flipH="1">
            <a:off x="8101825" y="5375225"/>
            <a:ext cx="432001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8317817" y="5159209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7884023" y="5877017"/>
            <a:ext cx="432000" cy="432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580007" y="1556987"/>
          <a:ext cx="316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heapSize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currentNode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21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707994" y="404979"/>
          <a:ext cx="504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45682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733390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5893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148167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i="1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i="1" dirty="0" smtClean="0">
                          <a:latin typeface="+mn-lt"/>
                          <a:cs typeface="Courier New" pitchFamily="49" charset="0"/>
                        </a:rPr>
                        <a:t>heap</a:t>
                      </a:r>
                      <a:endParaRPr lang="zh-TW" altLang="en-US" sz="2000" b="0" i="1" dirty="0"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angle 128"/>
          <p:cNvSpPr>
            <a:spLocks noChangeArrowheads="1"/>
          </p:cNvSpPr>
          <p:nvPr/>
        </p:nvSpPr>
        <p:spPr bwMode="auto">
          <a:xfrm>
            <a:off x="7452020" y="400500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</a:t>
            </a:r>
          </a:p>
        </p:txBody>
      </p:sp>
      <p:sp>
        <p:nvSpPr>
          <p:cNvPr id="18" name="Rectangle 129"/>
          <p:cNvSpPr>
            <a:spLocks noChangeArrowheads="1"/>
          </p:cNvSpPr>
          <p:nvPr/>
        </p:nvSpPr>
        <p:spPr bwMode="auto">
          <a:xfrm>
            <a:off x="6588014" y="4725009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2</a:t>
            </a: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8316026" y="4725009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3</a:t>
            </a:r>
          </a:p>
        </p:txBody>
      </p:sp>
      <p:sp>
        <p:nvSpPr>
          <p:cNvPr id="20" name="Rectangle 131"/>
          <p:cNvSpPr>
            <a:spLocks noChangeArrowheads="1"/>
          </p:cNvSpPr>
          <p:nvPr/>
        </p:nvSpPr>
        <p:spPr bwMode="auto">
          <a:xfrm>
            <a:off x="7884023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6</a:t>
            </a:r>
          </a:p>
        </p:txBody>
      </p:sp>
      <p:sp>
        <p:nvSpPr>
          <p:cNvPr id="21" name="Rectangle 133"/>
          <p:cNvSpPr>
            <a:spLocks noChangeArrowheads="1"/>
          </p:cNvSpPr>
          <p:nvPr/>
        </p:nvSpPr>
        <p:spPr bwMode="auto">
          <a:xfrm>
            <a:off x="7020017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5</a:t>
            </a:r>
          </a:p>
        </p:txBody>
      </p:sp>
      <p:sp>
        <p:nvSpPr>
          <p:cNvPr id="22" name="Rectangle 134"/>
          <p:cNvSpPr>
            <a:spLocks noChangeArrowheads="1"/>
          </p:cNvSpPr>
          <p:nvPr/>
        </p:nvSpPr>
        <p:spPr bwMode="auto">
          <a:xfrm>
            <a:off x="6156011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57531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MaxHeap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ChangeSize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2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*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 &amp;&amp; 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2] </a:t>
            </a:r>
            <a:r>
              <a:rPr lang="en-US" altLang="zh-TW" sz="1800" kern="100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6805827" y="5375225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H="1">
            <a:off x="6373825" y="5375223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7669825" y="4655223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7021808" y="587921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8" name="直線接點 7"/>
          <p:cNvCxnSpPr/>
          <p:nvPr/>
        </p:nvCxnSpPr>
        <p:spPr>
          <a:xfrm flipH="1">
            <a:off x="6805825" y="4655223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7453811" y="443920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589805" y="5159209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157802" y="587921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2" name="直線接點 11"/>
          <p:cNvCxnSpPr/>
          <p:nvPr/>
        </p:nvCxnSpPr>
        <p:spPr>
          <a:xfrm flipH="1">
            <a:off x="8101825" y="5375225"/>
            <a:ext cx="432001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8317817" y="5159209"/>
            <a:ext cx="432000" cy="432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7884023" y="587701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580007" y="1556987"/>
          <a:ext cx="316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heapSize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currentNode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21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152606"/>
              </p:ext>
            </p:extLst>
          </p:nvPr>
        </p:nvGraphicFramePr>
        <p:xfrm>
          <a:off x="3707994" y="404979"/>
          <a:ext cx="504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45682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733390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5893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148167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i="1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i="1" dirty="0" smtClean="0">
                          <a:latin typeface="+mn-lt"/>
                          <a:cs typeface="Courier New" pitchFamily="49" charset="0"/>
                        </a:rPr>
                        <a:t>heap</a:t>
                      </a:r>
                      <a:endParaRPr lang="zh-TW" altLang="en-US" sz="2000" b="0" i="1" dirty="0"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angle 128"/>
          <p:cNvSpPr>
            <a:spLocks noChangeArrowheads="1"/>
          </p:cNvSpPr>
          <p:nvPr/>
        </p:nvSpPr>
        <p:spPr bwMode="auto">
          <a:xfrm>
            <a:off x="7452020" y="400500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</a:t>
            </a:r>
          </a:p>
        </p:txBody>
      </p:sp>
      <p:sp>
        <p:nvSpPr>
          <p:cNvPr id="18" name="Rectangle 129"/>
          <p:cNvSpPr>
            <a:spLocks noChangeArrowheads="1"/>
          </p:cNvSpPr>
          <p:nvPr/>
        </p:nvSpPr>
        <p:spPr bwMode="auto">
          <a:xfrm>
            <a:off x="6588014" y="4725009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2</a:t>
            </a: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8316026" y="4725009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3</a:t>
            </a:r>
          </a:p>
        </p:txBody>
      </p:sp>
      <p:sp>
        <p:nvSpPr>
          <p:cNvPr id="20" name="Rectangle 131"/>
          <p:cNvSpPr>
            <a:spLocks noChangeArrowheads="1"/>
          </p:cNvSpPr>
          <p:nvPr/>
        </p:nvSpPr>
        <p:spPr bwMode="auto">
          <a:xfrm>
            <a:off x="7884023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6</a:t>
            </a:r>
          </a:p>
        </p:txBody>
      </p:sp>
      <p:sp>
        <p:nvSpPr>
          <p:cNvPr id="21" name="Rectangle 133"/>
          <p:cNvSpPr>
            <a:spLocks noChangeArrowheads="1"/>
          </p:cNvSpPr>
          <p:nvPr/>
        </p:nvSpPr>
        <p:spPr bwMode="auto">
          <a:xfrm>
            <a:off x="7020017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5</a:t>
            </a:r>
          </a:p>
        </p:txBody>
      </p:sp>
      <p:sp>
        <p:nvSpPr>
          <p:cNvPr id="22" name="Rectangle 134"/>
          <p:cNvSpPr>
            <a:spLocks noChangeArrowheads="1"/>
          </p:cNvSpPr>
          <p:nvPr/>
        </p:nvSpPr>
        <p:spPr bwMode="auto">
          <a:xfrm>
            <a:off x="6156011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58500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MaxHeap</a:t>
            </a:r>
            <a:r>
              <a:rPr lang="en-US" altLang="zh-TW" kern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 </a:t>
            </a:r>
            <a:r>
              <a:rPr lang="en-US" altLang="zh-TW" i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 smtClean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ChangeSize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2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*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 &amp;&amp; 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2] </a:t>
            </a:r>
            <a:r>
              <a:rPr lang="en-US" altLang="zh-TW" sz="1800" kern="100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6805827" y="5375225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H="1">
            <a:off x="6373825" y="5375223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7669825" y="4655223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7021808" y="587921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8" name="直線接點 7"/>
          <p:cNvCxnSpPr/>
          <p:nvPr/>
        </p:nvCxnSpPr>
        <p:spPr>
          <a:xfrm flipH="1">
            <a:off x="6805825" y="4655223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7453811" y="443920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589805" y="5159209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157802" y="587921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2" name="直線接點 11"/>
          <p:cNvCxnSpPr/>
          <p:nvPr/>
        </p:nvCxnSpPr>
        <p:spPr>
          <a:xfrm flipH="1">
            <a:off x="8101825" y="5375225"/>
            <a:ext cx="432001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8317817" y="5159209"/>
            <a:ext cx="432000" cy="432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7884023" y="587701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580007" y="1556987"/>
          <a:ext cx="316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heapSize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currentNode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21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707994" y="404979"/>
          <a:ext cx="504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45682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733390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5893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148167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i="1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i="1" dirty="0" smtClean="0">
                          <a:latin typeface="+mn-lt"/>
                          <a:cs typeface="Courier New" pitchFamily="49" charset="0"/>
                        </a:rPr>
                        <a:t>heap</a:t>
                      </a:r>
                      <a:endParaRPr lang="zh-TW" altLang="en-US" sz="2000" b="0" i="1" dirty="0"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angle 128"/>
          <p:cNvSpPr>
            <a:spLocks noChangeArrowheads="1"/>
          </p:cNvSpPr>
          <p:nvPr/>
        </p:nvSpPr>
        <p:spPr bwMode="auto">
          <a:xfrm>
            <a:off x="7452020" y="400500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</a:t>
            </a:r>
          </a:p>
        </p:txBody>
      </p:sp>
      <p:sp>
        <p:nvSpPr>
          <p:cNvPr id="18" name="Rectangle 129"/>
          <p:cNvSpPr>
            <a:spLocks noChangeArrowheads="1"/>
          </p:cNvSpPr>
          <p:nvPr/>
        </p:nvSpPr>
        <p:spPr bwMode="auto">
          <a:xfrm>
            <a:off x="6588014" y="4725009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2</a:t>
            </a: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8316026" y="4725009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3</a:t>
            </a:r>
          </a:p>
        </p:txBody>
      </p:sp>
      <p:sp>
        <p:nvSpPr>
          <p:cNvPr id="20" name="Rectangle 131"/>
          <p:cNvSpPr>
            <a:spLocks noChangeArrowheads="1"/>
          </p:cNvSpPr>
          <p:nvPr/>
        </p:nvSpPr>
        <p:spPr bwMode="auto">
          <a:xfrm>
            <a:off x="7884023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6</a:t>
            </a:r>
          </a:p>
        </p:txBody>
      </p:sp>
      <p:sp>
        <p:nvSpPr>
          <p:cNvPr id="21" name="Rectangle 133"/>
          <p:cNvSpPr>
            <a:spLocks noChangeArrowheads="1"/>
          </p:cNvSpPr>
          <p:nvPr/>
        </p:nvSpPr>
        <p:spPr bwMode="auto">
          <a:xfrm>
            <a:off x="7020017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5</a:t>
            </a:r>
          </a:p>
        </p:txBody>
      </p:sp>
      <p:sp>
        <p:nvSpPr>
          <p:cNvPr id="22" name="Rectangle 134"/>
          <p:cNvSpPr>
            <a:spLocks noChangeArrowheads="1"/>
          </p:cNvSpPr>
          <p:nvPr/>
        </p:nvSpPr>
        <p:spPr bwMode="auto">
          <a:xfrm>
            <a:off x="6156011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61628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MaxHeap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ChangeSize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2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*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 &amp;&amp; 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2] </a:t>
            </a:r>
            <a:r>
              <a:rPr lang="en-US" altLang="zh-TW" sz="1800" kern="100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white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white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6805827" y="5375225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H="1">
            <a:off x="6373825" y="5375223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7669825" y="4655223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7021808" y="587921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8" name="直線接點 7"/>
          <p:cNvCxnSpPr/>
          <p:nvPr/>
        </p:nvCxnSpPr>
        <p:spPr>
          <a:xfrm flipH="1">
            <a:off x="6805825" y="4655223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7453811" y="4439204"/>
            <a:ext cx="432000" cy="432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589805" y="5159209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157802" y="587921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2" name="直線接點 11"/>
          <p:cNvCxnSpPr/>
          <p:nvPr/>
        </p:nvCxnSpPr>
        <p:spPr>
          <a:xfrm flipH="1">
            <a:off x="8101825" y="5375225"/>
            <a:ext cx="432001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8317817" y="5159209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7884023" y="587701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580007" y="1556987"/>
          <a:ext cx="316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heapSize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currentNode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21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707994" y="404979"/>
          <a:ext cx="504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45682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733390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5893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148167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i="1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i="1" dirty="0" smtClean="0">
                          <a:latin typeface="+mn-lt"/>
                          <a:cs typeface="Courier New" pitchFamily="49" charset="0"/>
                        </a:rPr>
                        <a:t>heap</a:t>
                      </a:r>
                      <a:endParaRPr lang="zh-TW" altLang="en-US" sz="2000" b="0" i="1" dirty="0"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angle 128"/>
          <p:cNvSpPr>
            <a:spLocks noChangeArrowheads="1"/>
          </p:cNvSpPr>
          <p:nvPr/>
        </p:nvSpPr>
        <p:spPr bwMode="auto">
          <a:xfrm>
            <a:off x="7452020" y="400500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</a:t>
            </a:r>
          </a:p>
        </p:txBody>
      </p:sp>
      <p:sp>
        <p:nvSpPr>
          <p:cNvPr id="18" name="Rectangle 129"/>
          <p:cNvSpPr>
            <a:spLocks noChangeArrowheads="1"/>
          </p:cNvSpPr>
          <p:nvPr/>
        </p:nvSpPr>
        <p:spPr bwMode="auto">
          <a:xfrm>
            <a:off x="6588014" y="4725009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2</a:t>
            </a: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8316026" y="4725009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3</a:t>
            </a:r>
          </a:p>
        </p:txBody>
      </p:sp>
      <p:sp>
        <p:nvSpPr>
          <p:cNvPr id="20" name="Rectangle 131"/>
          <p:cNvSpPr>
            <a:spLocks noChangeArrowheads="1"/>
          </p:cNvSpPr>
          <p:nvPr/>
        </p:nvSpPr>
        <p:spPr bwMode="auto">
          <a:xfrm>
            <a:off x="7884023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6</a:t>
            </a:r>
          </a:p>
        </p:txBody>
      </p:sp>
      <p:sp>
        <p:nvSpPr>
          <p:cNvPr id="21" name="Rectangle 133"/>
          <p:cNvSpPr>
            <a:spLocks noChangeArrowheads="1"/>
          </p:cNvSpPr>
          <p:nvPr/>
        </p:nvSpPr>
        <p:spPr bwMode="auto">
          <a:xfrm>
            <a:off x="7020017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5</a:t>
            </a:r>
          </a:p>
        </p:txBody>
      </p:sp>
      <p:sp>
        <p:nvSpPr>
          <p:cNvPr id="22" name="Rectangle 134"/>
          <p:cNvSpPr>
            <a:spLocks noChangeArrowheads="1"/>
          </p:cNvSpPr>
          <p:nvPr/>
        </p:nvSpPr>
        <p:spPr bwMode="auto">
          <a:xfrm>
            <a:off x="6156011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72043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MaxHeap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ChangeSize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2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*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 &amp;&amp; </a:t>
            </a:r>
            <a:r>
              <a:rPr lang="en-US" altLang="zh-TW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2] </a:t>
            </a:r>
            <a:r>
              <a:rPr lang="en-US" altLang="zh-TW" sz="1800" kern="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6805827" y="5375225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H="1">
            <a:off x="6373825" y="5375223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7669825" y="4655223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7021808" y="587921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8" name="直線接點 7"/>
          <p:cNvCxnSpPr/>
          <p:nvPr/>
        </p:nvCxnSpPr>
        <p:spPr>
          <a:xfrm flipH="1">
            <a:off x="6805825" y="4655223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7453811" y="4439204"/>
            <a:ext cx="432000" cy="432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589805" y="5159209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157802" y="587921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2" name="直線接點 11"/>
          <p:cNvCxnSpPr/>
          <p:nvPr/>
        </p:nvCxnSpPr>
        <p:spPr>
          <a:xfrm flipH="1">
            <a:off x="8101825" y="5375225"/>
            <a:ext cx="432001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8317817" y="5159209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7884023" y="587701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580007" y="1556987"/>
          <a:ext cx="316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heapSize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currentNode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21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707994" y="404979"/>
          <a:ext cx="504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45682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733390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5893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148167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i="1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i="1" dirty="0" smtClean="0">
                          <a:latin typeface="+mn-lt"/>
                          <a:cs typeface="Courier New" pitchFamily="49" charset="0"/>
                        </a:rPr>
                        <a:t>heap</a:t>
                      </a:r>
                      <a:endParaRPr lang="zh-TW" altLang="en-US" sz="2000" b="0" i="1" dirty="0"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angle 128"/>
          <p:cNvSpPr>
            <a:spLocks noChangeArrowheads="1"/>
          </p:cNvSpPr>
          <p:nvPr/>
        </p:nvSpPr>
        <p:spPr bwMode="auto">
          <a:xfrm>
            <a:off x="7452020" y="400500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</a:t>
            </a:r>
          </a:p>
        </p:txBody>
      </p:sp>
      <p:sp>
        <p:nvSpPr>
          <p:cNvPr id="18" name="Rectangle 129"/>
          <p:cNvSpPr>
            <a:spLocks noChangeArrowheads="1"/>
          </p:cNvSpPr>
          <p:nvPr/>
        </p:nvSpPr>
        <p:spPr bwMode="auto">
          <a:xfrm>
            <a:off x="6588014" y="4725009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2</a:t>
            </a: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8316026" y="4725009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3</a:t>
            </a:r>
          </a:p>
        </p:txBody>
      </p:sp>
      <p:sp>
        <p:nvSpPr>
          <p:cNvPr id="20" name="Rectangle 131"/>
          <p:cNvSpPr>
            <a:spLocks noChangeArrowheads="1"/>
          </p:cNvSpPr>
          <p:nvPr/>
        </p:nvSpPr>
        <p:spPr bwMode="auto">
          <a:xfrm>
            <a:off x="7884023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6</a:t>
            </a:r>
          </a:p>
        </p:txBody>
      </p:sp>
      <p:sp>
        <p:nvSpPr>
          <p:cNvPr id="21" name="Rectangle 133"/>
          <p:cNvSpPr>
            <a:spLocks noChangeArrowheads="1"/>
          </p:cNvSpPr>
          <p:nvPr/>
        </p:nvSpPr>
        <p:spPr bwMode="auto">
          <a:xfrm>
            <a:off x="7020017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5</a:t>
            </a:r>
          </a:p>
        </p:txBody>
      </p:sp>
      <p:sp>
        <p:nvSpPr>
          <p:cNvPr id="22" name="Rectangle 134"/>
          <p:cNvSpPr>
            <a:spLocks noChangeArrowheads="1"/>
          </p:cNvSpPr>
          <p:nvPr/>
        </p:nvSpPr>
        <p:spPr bwMode="auto">
          <a:xfrm>
            <a:off x="6156011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53735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5.6.3 </a:t>
            </a:r>
            <a:r>
              <a:rPr lang="en-US" altLang="zh-TW" dirty="0" smtClean="0"/>
              <a:t> Insertion into a Max Heap</a:t>
            </a:r>
            <a:endParaRPr lang="zh-TW" altLang="en-US" dirty="0" smtClean="0"/>
          </a:p>
        </p:txBody>
      </p:sp>
      <p:sp>
        <p:nvSpPr>
          <p:cNvPr id="13315" name="內容版面配置區 3"/>
          <p:cNvSpPr>
            <a:spLocks noGrp="1"/>
          </p:cNvSpPr>
          <p:nvPr>
            <p:ph idx="1"/>
          </p:nvPr>
        </p:nvSpPr>
        <p:spPr>
          <a:xfrm>
            <a:off x="395972" y="1268413"/>
            <a:ext cx="8352058" cy="5040312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MaxHeap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&amp;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{ //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Insert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e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into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 max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heap.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ChangeSize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2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*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 &amp;&amp;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2]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bubble up 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</a:p>
          <a:p>
            <a:pPr lvl="0" algn="just"/>
            <a:r>
              <a:rPr lang="en-US" altLang="zh-TW" b="1" dirty="0">
                <a:solidFill>
                  <a:prstClr val="black"/>
                </a:solidFill>
              </a:rPr>
              <a:t>Program </a:t>
            </a:r>
            <a:r>
              <a:rPr lang="en-US" altLang="zh-TW" b="1" dirty="0" smtClean="0">
                <a:solidFill>
                  <a:prstClr val="black"/>
                </a:solidFill>
              </a:rPr>
              <a:t>5.16: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Insertion into a max </a:t>
            </a:r>
            <a:r>
              <a:rPr lang="en-US" altLang="zh-TW" dirty="0" smtClean="0">
                <a:solidFill>
                  <a:prstClr val="black"/>
                </a:solidFill>
              </a:rPr>
              <a:t>heap</a:t>
            </a:r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010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MaxHeap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&amp;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ChangeSize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2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*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ea typeface="Cambria Math" panose="02040503050406030204" pitchFamily="18" charset="0"/>
              </a:rPr>
              <a:t> </a:t>
            </a:r>
            <a:r>
              <a:rPr lang="en-US" altLang="zh-TW" sz="1800" kern="1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1 &amp;&amp;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2] </a:t>
            </a:r>
            <a:r>
              <a:rPr lang="en-US" altLang="zh-TW" sz="1800" kern="100" dirty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heap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6805827" y="5375225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H="1">
            <a:off x="6373825" y="5375223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7669825" y="4655223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7021808" y="587921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 flipH="1">
            <a:off x="6805825" y="4655223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7453811" y="443920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20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589805" y="5159209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157802" y="587921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8317817" y="5159209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915078"/>
              </p:ext>
            </p:extLst>
          </p:nvPr>
        </p:nvGraphicFramePr>
        <p:xfrm>
          <a:off x="5580007" y="1556987"/>
          <a:ext cx="316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heapSize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currentNode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21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760883"/>
              </p:ext>
            </p:extLst>
          </p:nvPr>
        </p:nvGraphicFramePr>
        <p:xfrm>
          <a:off x="3707994" y="404979"/>
          <a:ext cx="504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45682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733390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5893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148167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i="1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i="1" dirty="0" smtClean="0">
                          <a:latin typeface="+mn-lt"/>
                          <a:cs typeface="Courier New" pitchFamily="49" charset="0"/>
                        </a:rPr>
                        <a:t>heap</a:t>
                      </a:r>
                      <a:endParaRPr lang="zh-TW" altLang="en-US" sz="2000" b="0" i="1" dirty="0"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angle 128"/>
          <p:cNvSpPr>
            <a:spLocks noChangeArrowheads="1"/>
          </p:cNvSpPr>
          <p:nvPr/>
        </p:nvSpPr>
        <p:spPr bwMode="auto">
          <a:xfrm>
            <a:off x="7452020" y="400500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8" name="Rectangle 129"/>
          <p:cNvSpPr>
            <a:spLocks noChangeArrowheads="1"/>
          </p:cNvSpPr>
          <p:nvPr/>
        </p:nvSpPr>
        <p:spPr bwMode="auto">
          <a:xfrm>
            <a:off x="6588014" y="4725009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8316026" y="4725009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1" name="Rectangle 133"/>
          <p:cNvSpPr>
            <a:spLocks noChangeArrowheads="1"/>
          </p:cNvSpPr>
          <p:nvPr/>
        </p:nvSpPr>
        <p:spPr bwMode="auto">
          <a:xfrm>
            <a:off x="7020017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2" name="Rectangle 134"/>
          <p:cNvSpPr>
            <a:spLocks noChangeArrowheads="1"/>
          </p:cNvSpPr>
          <p:nvPr/>
        </p:nvSpPr>
        <p:spPr bwMode="auto">
          <a:xfrm>
            <a:off x="6156011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6627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MaxHeap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ChangeSize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2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*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 &amp;&amp;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2]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6805827" y="5375225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H="1">
            <a:off x="6373825" y="5375223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7669825" y="4655223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7021808" y="587921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 flipH="1">
            <a:off x="6805825" y="4655223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7453811" y="443920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20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589805" y="5159209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157802" y="587921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 flipH="1">
            <a:off x="8101825" y="5375225"/>
            <a:ext cx="432001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8317817" y="5159209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7884023" y="5877017"/>
            <a:ext cx="432000" cy="432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585607"/>
              </p:ext>
            </p:extLst>
          </p:nvPr>
        </p:nvGraphicFramePr>
        <p:xfrm>
          <a:off x="5580007" y="1556987"/>
          <a:ext cx="316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heapSize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currentNode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21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273043"/>
              </p:ext>
            </p:extLst>
          </p:nvPr>
        </p:nvGraphicFramePr>
        <p:xfrm>
          <a:off x="3707994" y="404979"/>
          <a:ext cx="504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45682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733390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5893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148167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i="1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i="1" dirty="0" smtClean="0">
                          <a:latin typeface="+mn-lt"/>
                          <a:cs typeface="Courier New" pitchFamily="49" charset="0"/>
                        </a:rPr>
                        <a:t>heap</a:t>
                      </a:r>
                      <a:endParaRPr lang="zh-TW" altLang="en-US" sz="2000" b="0" i="1" dirty="0"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angle 128"/>
          <p:cNvSpPr>
            <a:spLocks noChangeArrowheads="1"/>
          </p:cNvSpPr>
          <p:nvPr/>
        </p:nvSpPr>
        <p:spPr bwMode="auto">
          <a:xfrm>
            <a:off x="7452020" y="400500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8" name="Rectangle 129"/>
          <p:cNvSpPr>
            <a:spLocks noChangeArrowheads="1"/>
          </p:cNvSpPr>
          <p:nvPr/>
        </p:nvSpPr>
        <p:spPr bwMode="auto">
          <a:xfrm>
            <a:off x="6588014" y="4725009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8316026" y="4725009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0" name="Rectangle 131"/>
          <p:cNvSpPr>
            <a:spLocks noChangeArrowheads="1"/>
          </p:cNvSpPr>
          <p:nvPr/>
        </p:nvSpPr>
        <p:spPr bwMode="auto">
          <a:xfrm>
            <a:off x="7884023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21" name="Rectangle 133"/>
          <p:cNvSpPr>
            <a:spLocks noChangeArrowheads="1"/>
          </p:cNvSpPr>
          <p:nvPr/>
        </p:nvSpPr>
        <p:spPr bwMode="auto">
          <a:xfrm>
            <a:off x="7020017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2" name="Rectangle 134"/>
          <p:cNvSpPr>
            <a:spLocks noChangeArrowheads="1"/>
          </p:cNvSpPr>
          <p:nvPr/>
        </p:nvSpPr>
        <p:spPr bwMode="auto">
          <a:xfrm>
            <a:off x="6156011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3926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5.6.1  Priority Queues</a:t>
            </a:r>
            <a:endParaRPr lang="zh-TW" altLang="en-US" dirty="0" smtClean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>
          <a:xfrm>
            <a:off x="395972" y="1412875"/>
            <a:ext cx="8352058" cy="3024132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altLang="zh-TW" dirty="0" smtClean="0"/>
              <a:t>Heaps are frequently used to implement </a:t>
            </a:r>
            <a:r>
              <a:rPr lang="en-US" altLang="zh-TW" i="1" dirty="0" smtClean="0">
                <a:solidFill>
                  <a:srgbClr val="C00000"/>
                </a:solidFill>
              </a:rPr>
              <a:t>priority queues</a:t>
            </a:r>
            <a:r>
              <a:rPr lang="en-US" altLang="zh-TW" dirty="0" smtClean="0"/>
              <a:t>.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zh-TW" dirty="0" smtClean="0"/>
              <a:t>In this kind of queue, the element to be deleted is the one with highest (or lowest) priority.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zh-TW" dirty="0" smtClean="0"/>
              <a:t>At any time, an element with arbitrary priority can be inserted into the queue.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zh-TW" dirty="0" smtClean="0"/>
              <a:t>ADT 5.2 specifies a max priority queue as a C++ abstract class.</a:t>
            </a:r>
            <a:endParaRPr lang="en-US" altLang="zh-TW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MaxHeap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ChangeSize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2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*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 &amp;&amp;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2]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6805827" y="5375225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H="1">
            <a:off x="6373825" y="5375223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7669825" y="4655223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7021808" y="587921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 flipH="1">
            <a:off x="6805825" y="4655223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7453811" y="443920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20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589805" y="5159209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157802" y="587921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 flipH="1">
            <a:off x="8101825" y="5375225"/>
            <a:ext cx="432001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8317817" y="5159209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7884023" y="5877017"/>
            <a:ext cx="432000" cy="432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585607"/>
              </p:ext>
            </p:extLst>
          </p:nvPr>
        </p:nvGraphicFramePr>
        <p:xfrm>
          <a:off x="5580007" y="1556987"/>
          <a:ext cx="316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heapSize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currentNode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21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698160"/>
              </p:ext>
            </p:extLst>
          </p:nvPr>
        </p:nvGraphicFramePr>
        <p:xfrm>
          <a:off x="3707994" y="404979"/>
          <a:ext cx="504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45682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733390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5893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148167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i="1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i="1" dirty="0" smtClean="0">
                          <a:latin typeface="+mn-lt"/>
                          <a:cs typeface="Courier New" pitchFamily="49" charset="0"/>
                        </a:rPr>
                        <a:t>heap</a:t>
                      </a:r>
                      <a:endParaRPr lang="zh-TW" altLang="en-US" sz="2000" b="0" i="1" dirty="0"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angle 128"/>
          <p:cNvSpPr>
            <a:spLocks noChangeArrowheads="1"/>
          </p:cNvSpPr>
          <p:nvPr/>
        </p:nvSpPr>
        <p:spPr bwMode="auto">
          <a:xfrm>
            <a:off x="7452020" y="400500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8" name="Rectangle 129"/>
          <p:cNvSpPr>
            <a:spLocks noChangeArrowheads="1"/>
          </p:cNvSpPr>
          <p:nvPr/>
        </p:nvSpPr>
        <p:spPr bwMode="auto">
          <a:xfrm>
            <a:off x="6588014" y="4725009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8316026" y="4725009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0" name="Rectangle 131"/>
          <p:cNvSpPr>
            <a:spLocks noChangeArrowheads="1"/>
          </p:cNvSpPr>
          <p:nvPr/>
        </p:nvSpPr>
        <p:spPr bwMode="auto">
          <a:xfrm>
            <a:off x="7884023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21" name="Rectangle 133"/>
          <p:cNvSpPr>
            <a:spLocks noChangeArrowheads="1"/>
          </p:cNvSpPr>
          <p:nvPr/>
        </p:nvSpPr>
        <p:spPr bwMode="auto">
          <a:xfrm>
            <a:off x="7020017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2" name="Rectangle 134"/>
          <p:cNvSpPr>
            <a:spLocks noChangeArrowheads="1"/>
          </p:cNvSpPr>
          <p:nvPr/>
        </p:nvSpPr>
        <p:spPr bwMode="auto">
          <a:xfrm>
            <a:off x="6156011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7670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MaxHeap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ChangeSize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2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*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 &amp;&amp;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2]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6805827" y="5375225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H="1">
            <a:off x="6373825" y="5375223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7669825" y="4655223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7021808" y="587921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 flipH="1">
            <a:off x="6805825" y="4655223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7453811" y="443920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20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589805" y="5159209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157802" y="587921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 flipH="1">
            <a:off x="8101825" y="5375225"/>
            <a:ext cx="432001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8317817" y="5159209"/>
            <a:ext cx="432000" cy="432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7884023" y="587701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038625"/>
              </p:ext>
            </p:extLst>
          </p:nvPr>
        </p:nvGraphicFramePr>
        <p:xfrm>
          <a:off x="5580007" y="1556987"/>
          <a:ext cx="316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heapSize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currentNode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21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981871"/>
              </p:ext>
            </p:extLst>
          </p:nvPr>
        </p:nvGraphicFramePr>
        <p:xfrm>
          <a:off x="3707994" y="404979"/>
          <a:ext cx="504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45682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733390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5893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148167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i="1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i="1" dirty="0" smtClean="0">
                          <a:latin typeface="+mn-lt"/>
                          <a:cs typeface="Courier New" pitchFamily="49" charset="0"/>
                        </a:rPr>
                        <a:t>heap</a:t>
                      </a:r>
                      <a:endParaRPr lang="zh-TW" altLang="en-US" sz="2000" b="0" i="1" dirty="0"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angle 128"/>
          <p:cNvSpPr>
            <a:spLocks noChangeArrowheads="1"/>
          </p:cNvSpPr>
          <p:nvPr/>
        </p:nvSpPr>
        <p:spPr bwMode="auto">
          <a:xfrm>
            <a:off x="7452020" y="400500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8" name="Rectangle 129"/>
          <p:cNvSpPr>
            <a:spLocks noChangeArrowheads="1"/>
          </p:cNvSpPr>
          <p:nvPr/>
        </p:nvSpPr>
        <p:spPr bwMode="auto">
          <a:xfrm>
            <a:off x="6588014" y="4725009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8316026" y="4725009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0" name="Rectangle 131"/>
          <p:cNvSpPr>
            <a:spLocks noChangeArrowheads="1"/>
          </p:cNvSpPr>
          <p:nvPr/>
        </p:nvSpPr>
        <p:spPr bwMode="auto">
          <a:xfrm>
            <a:off x="7884023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21" name="Rectangle 133"/>
          <p:cNvSpPr>
            <a:spLocks noChangeArrowheads="1"/>
          </p:cNvSpPr>
          <p:nvPr/>
        </p:nvSpPr>
        <p:spPr bwMode="auto">
          <a:xfrm>
            <a:off x="7020017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2" name="Rectangle 134"/>
          <p:cNvSpPr>
            <a:spLocks noChangeArrowheads="1"/>
          </p:cNvSpPr>
          <p:nvPr/>
        </p:nvSpPr>
        <p:spPr bwMode="auto">
          <a:xfrm>
            <a:off x="6156011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517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MaxHeap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ChangeSize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2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*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 &amp;&amp;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2]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6805827" y="5375225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H="1">
            <a:off x="6373825" y="5375223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7669825" y="4655223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7021808" y="587921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 flipH="1">
            <a:off x="6805825" y="4655223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7453811" y="443920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20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589805" y="5159209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157802" y="587921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 flipH="1">
            <a:off x="8101825" y="5375225"/>
            <a:ext cx="432001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8317817" y="5159209"/>
            <a:ext cx="432000" cy="432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20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7884023" y="587701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038625"/>
              </p:ext>
            </p:extLst>
          </p:nvPr>
        </p:nvGraphicFramePr>
        <p:xfrm>
          <a:off x="5580007" y="1556987"/>
          <a:ext cx="316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heapSize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currentNode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21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210192"/>
              </p:ext>
            </p:extLst>
          </p:nvPr>
        </p:nvGraphicFramePr>
        <p:xfrm>
          <a:off x="3707994" y="404979"/>
          <a:ext cx="504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45682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733390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5893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148167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i="1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i="1" dirty="0" smtClean="0">
                          <a:latin typeface="+mn-lt"/>
                          <a:cs typeface="Courier New" pitchFamily="49" charset="0"/>
                        </a:rPr>
                        <a:t>heap</a:t>
                      </a:r>
                      <a:endParaRPr lang="zh-TW" altLang="en-US" sz="2000" b="0" i="1" dirty="0"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angle 128"/>
          <p:cNvSpPr>
            <a:spLocks noChangeArrowheads="1"/>
          </p:cNvSpPr>
          <p:nvPr/>
        </p:nvSpPr>
        <p:spPr bwMode="auto">
          <a:xfrm>
            <a:off x="7452020" y="400500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8" name="Rectangle 129"/>
          <p:cNvSpPr>
            <a:spLocks noChangeArrowheads="1"/>
          </p:cNvSpPr>
          <p:nvPr/>
        </p:nvSpPr>
        <p:spPr bwMode="auto">
          <a:xfrm>
            <a:off x="6588014" y="4725009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8316026" y="4725009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0" name="Rectangle 131"/>
          <p:cNvSpPr>
            <a:spLocks noChangeArrowheads="1"/>
          </p:cNvSpPr>
          <p:nvPr/>
        </p:nvSpPr>
        <p:spPr bwMode="auto">
          <a:xfrm>
            <a:off x="7884023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21" name="Rectangle 133"/>
          <p:cNvSpPr>
            <a:spLocks noChangeArrowheads="1"/>
          </p:cNvSpPr>
          <p:nvPr/>
        </p:nvSpPr>
        <p:spPr bwMode="auto">
          <a:xfrm>
            <a:off x="7020017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2" name="Rectangle 134"/>
          <p:cNvSpPr>
            <a:spLocks noChangeArrowheads="1"/>
          </p:cNvSpPr>
          <p:nvPr/>
        </p:nvSpPr>
        <p:spPr bwMode="auto">
          <a:xfrm>
            <a:off x="6156011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496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MaxHeap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ChangeSize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2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*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 &amp;&amp;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2]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6805827" y="5375225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H="1">
            <a:off x="6373825" y="5375223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7669825" y="4655223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7021808" y="587921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 flipH="1">
            <a:off x="6805825" y="4655223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7453811" y="4439204"/>
            <a:ext cx="432000" cy="432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20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589805" y="5159209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157802" y="587921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 flipH="1">
            <a:off x="8101825" y="5375225"/>
            <a:ext cx="432001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8317817" y="5159209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20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7884023" y="587701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757051"/>
              </p:ext>
            </p:extLst>
          </p:nvPr>
        </p:nvGraphicFramePr>
        <p:xfrm>
          <a:off x="5580007" y="1556987"/>
          <a:ext cx="316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heapSize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currentNode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21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210192"/>
              </p:ext>
            </p:extLst>
          </p:nvPr>
        </p:nvGraphicFramePr>
        <p:xfrm>
          <a:off x="3707994" y="404979"/>
          <a:ext cx="504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45682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733390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5893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148167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i="1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i="1" dirty="0" smtClean="0">
                          <a:latin typeface="+mn-lt"/>
                          <a:cs typeface="Courier New" pitchFamily="49" charset="0"/>
                        </a:rPr>
                        <a:t>heap</a:t>
                      </a:r>
                      <a:endParaRPr lang="zh-TW" altLang="en-US" sz="2000" b="0" i="1" dirty="0"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angle 128"/>
          <p:cNvSpPr>
            <a:spLocks noChangeArrowheads="1"/>
          </p:cNvSpPr>
          <p:nvPr/>
        </p:nvSpPr>
        <p:spPr bwMode="auto">
          <a:xfrm>
            <a:off x="7452020" y="400500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8" name="Rectangle 129"/>
          <p:cNvSpPr>
            <a:spLocks noChangeArrowheads="1"/>
          </p:cNvSpPr>
          <p:nvPr/>
        </p:nvSpPr>
        <p:spPr bwMode="auto">
          <a:xfrm>
            <a:off x="6588014" y="4725009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8316026" y="4725009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0" name="Rectangle 131"/>
          <p:cNvSpPr>
            <a:spLocks noChangeArrowheads="1"/>
          </p:cNvSpPr>
          <p:nvPr/>
        </p:nvSpPr>
        <p:spPr bwMode="auto">
          <a:xfrm>
            <a:off x="7884023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21" name="Rectangle 133"/>
          <p:cNvSpPr>
            <a:spLocks noChangeArrowheads="1"/>
          </p:cNvSpPr>
          <p:nvPr/>
        </p:nvSpPr>
        <p:spPr bwMode="auto">
          <a:xfrm>
            <a:off x="7020017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2" name="Rectangle 134"/>
          <p:cNvSpPr>
            <a:spLocks noChangeArrowheads="1"/>
          </p:cNvSpPr>
          <p:nvPr/>
        </p:nvSpPr>
        <p:spPr bwMode="auto">
          <a:xfrm>
            <a:off x="6156011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7206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MaxHeap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ChangeSize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2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*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 &amp;&amp;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2]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6805827" y="5375225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H="1">
            <a:off x="6373825" y="5375223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7669825" y="4655223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7021808" y="587921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 flipH="1">
            <a:off x="6805825" y="4655223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7453811" y="4439204"/>
            <a:ext cx="432000" cy="432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21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589805" y="5159209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157802" y="587921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 flipH="1">
            <a:off x="8101825" y="5375225"/>
            <a:ext cx="432001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8317817" y="5159209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20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7884023" y="587701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757051"/>
              </p:ext>
            </p:extLst>
          </p:nvPr>
        </p:nvGraphicFramePr>
        <p:xfrm>
          <a:off x="5580007" y="1556987"/>
          <a:ext cx="316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heapSize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currentNode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21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402011"/>
              </p:ext>
            </p:extLst>
          </p:nvPr>
        </p:nvGraphicFramePr>
        <p:xfrm>
          <a:off x="3707994" y="404979"/>
          <a:ext cx="504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45682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733390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5893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148167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i="1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i="1" dirty="0" smtClean="0">
                          <a:latin typeface="+mn-lt"/>
                          <a:cs typeface="Courier New" pitchFamily="49" charset="0"/>
                        </a:rPr>
                        <a:t>heap</a:t>
                      </a:r>
                      <a:endParaRPr lang="zh-TW" altLang="en-US" sz="2000" b="0" i="1" dirty="0"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angle 128"/>
          <p:cNvSpPr>
            <a:spLocks noChangeArrowheads="1"/>
          </p:cNvSpPr>
          <p:nvPr/>
        </p:nvSpPr>
        <p:spPr bwMode="auto">
          <a:xfrm>
            <a:off x="7452020" y="400500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8" name="Rectangle 129"/>
          <p:cNvSpPr>
            <a:spLocks noChangeArrowheads="1"/>
          </p:cNvSpPr>
          <p:nvPr/>
        </p:nvSpPr>
        <p:spPr bwMode="auto">
          <a:xfrm>
            <a:off x="6588014" y="4725009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8316026" y="4725009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0" name="Rectangle 131"/>
          <p:cNvSpPr>
            <a:spLocks noChangeArrowheads="1"/>
          </p:cNvSpPr>
          <p:nvPr/>
        </p:nvSpPr>
        <p:spPr bwMode="auto">
          <a:xfrm>
            <a:off x="7884023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21" name="Rectangle 133"/>
          <p:cNvSpPr>
            <a:spLocks noChangeArrowheads="1"/>
          </p:cNvSpPr>
          <p:nvPr/>
        </p:nvSpPr>
        <p:spPr bwMode="auto">
          <a:xfrm>
            <a:off x="7020017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2" name="Rectangle 134"/>
          <p:cNvSpPr>
            <a:spLocks noChangeArrowheads="1"/>
          </p:cNvSpPr>
          <p:nvPr/>
        </p:nvSpPr>
        <p:spPr bwMode="auto">
          <a:xfrm>
            <a:off x="6156011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8994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440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MaxHeap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ChangeSize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2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*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 &amp;&amp;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2]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6805827" y="5375225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H="1">
            <a:off x="6373825" y="5375223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7669825" y="4655223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7021808" y="587921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8" name="直線接點 7"/>
          <p:cNvCxnSpPr/>
          <p:nvPr/>
        </p:nvCxnSpPr>
        <p:spPr>
          <a:xfrm flipH="1">
            <a:off x="6805825" y="4655223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7453811" y="443920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589805" y="5159209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157802" y="587921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8317817" y="5159209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668195"/>
              </p:ext>
            </p:extLst>
          </p:nvPr>
        </p:nvGraphicFramePr>
        <p:xfrm>
          <a:off x="5580007" y="1556987"/>
          <a:ext cx="316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heapSize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currentNode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707994" y="404979"/>
          <a:ext cx="504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45682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733390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5893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148167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i="1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i="1" dirty="0" smtClean="0">
                          <a:latin typeface="+mn-lt"/>
                          <a:cs typeface="Courier New" pitchFamily="49" charset="0"/>
                        </a:rPr>
                        <a:t>heap</a:t>
                      </a:r>
                      <a:endParaRPr lang="zh-TW" altLang="en-US" sz="2000" b="0" i="1" dirty="0"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angle 128"/>
          <p:cNvSpPr>
            <a:spLocks noChangeArrowheads="1"/>
          </p:cNvSpPr>
          <p:nvPr/>
        </p:nvSpPr>
        <p:spPr bwMode="auto">
          <a:xfrm>
            <a:off x="7452020" y="400500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</a:t>
            </a:r>
          </a:p>
        </p:txBody>
      </p:sp>
      <p:sp>
        <p:nvSpPr>
          <p:cNvPr id="18" name="Rectangle 129"/>
          <p:cNvSpPr>
            <a:spLocks noChangeArrowheads="1"/>
          </p:cNvSpPr>
          <p:nvPr/>
        </p:nvSpPr>
        <p:spPr bwMode="auto">
          <a:xfrm>
            <a:off x="6588014" y="4725009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2</a:t>
            </a: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8316026" y="4725009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3</a:t>
            </a:r>
          </a:p>
        </p:txBody>
      </p:sp>
      <p:sp>
        <p:nvSpPr>
          <p:cNvPr id="21" name="Rectangle 133"/>
          <p:cNvSpPr>
            <a:spLocks noChangeArrowheads="1"/>
          </p:cNvSpPr>
          <p:nvPr/>
        </p:nvSpPr>
        <p:spPr bwMode="auto">
          <a:xfrm>
            <a:off x="7020017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5</a:t>
            </a:r>
          </a:p>
        </p:txBody>
      </p:sp>
      <p:sp>
        <p:nvSpPr>
          <p:cNvPr id="22" name="Rectangle 134"/>
          <p:cNvSpPr>
            <a:spLocks noChangeArrowheads="1"/>
          </p:cNvSpPr>
          <p:nvPr/>
        </p:nvSpPr>
        <p:spPr bwMode="auto">
          <a:xfrm>
            <a:off x="6156011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42234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MaxHeap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ChangeSize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2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*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 &amp;&amp;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2]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6805827" y="5375225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H="1">
            <a:off x="6373825" y="5375223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7669825" y="4655223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7021808" y="587921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8" name="直線接點 7"/>
          <p:cNvCxnSpPr/>
          <p:nvPr/>
        </p:nvCxnSpPr>
        <p:spPr>
          <a:xfrm flipH="1">
            <a:off x="6805825" y="4655223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7453811" y="443920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589805" y="5159209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157802" y="587921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2" name="直線接點 11"/>
          <p:cNvCxnSpPr/>
          <p:nvPr/>
        </p:nvCxnSpPr>
        <p:spPr>
          <a:xfrm flipH="1">
            <a:off x="8101825" y="5375225"/>
            <a:ext cx="432001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8317817" y="5159209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7884023" y="5877017"/>
            <a:ext cx="432000" cy="432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210651"/>
              </p:ext>
            </p:extLst>
          </p:nvPr>
        </p:nvGraphicFramePr>
        <p:xfrm>
          <a:off x="5580007" y="1556987"/>
          <a:ext cx="316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heapSize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currentNode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707994" y="404979"/>
          <a:ext cx="504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45682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733390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5893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148167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i="1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i="1" dirty="0" smtClean="0">
                          <a:latin typeface="+mn-lt"/>
                          <a:cs typeface="Courier New" pitchFamily="49" charset="0"/>
                        </a:rPr>
                        <a:t>heap</a:t>
                      </a:r>
                      <a:endParaRPr lang="zh-TW" altLang="en-US" sz="2000" b="0" i="1" dirty="0"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angle 128"/>
          <p:cNvSpPr>
            <a:spLocks noChangeArrowheads="1"/>
          </p:cNvSpPr>
          <p:nvPr/>
        </p:nvSpPr>
        <p:spPr bwMode="auto">
          <a:xfrm>
            <a:off x="7452020" y="400500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</a:t>
            </a:r>
          </a:p>
        </p:txBody>
      </p:sp>
      <p:sp>
        <p:nvSpPr>
          <p:cNvPr id="18" name="Rectangle 129"/>
          <p:cNvSpPr>
            <a:spLocks noChangeArrowheads="1"/>
          </p:cNvSpPr>
          <p:nvPr/>
        </p:nvSpPr>
        <p:spPr bwMode="auto">
          <a:xfrm>
            <a:off x="6588014" y="4725009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2</a:t>
            </a: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8316026" y="4725009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3</a:t>
            </a:r>
          </a:p>
        </p:txBody>
      </p:sp>
      <p:sp>
        <p:nvSpPr>
          <p:cNvPr id="20" name="Rectangle 131"/>
          <p:cNvSpPr>
            <a:spLocks noChangeArrowheads="1"/>
          </p:cNvSpPr>
          <p:nvPr/>
        </p:nvSpPr>
        <p:spPr bwMode="auto">
          <a:xfrm>
            <a:off x="7884023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6</a:t>
            </a:r>
          </a:p>
        </p:txBody>
      </p:sp>
      <p:sp>
        <p:nvSpPr>
          <p:cNvPr id="21" name="Rectangle 133"/>
          <p:cNvSpPr>
            <a:spLocks noChangeArrowheads="1"/>
          </p:cNvSpPr>
          <p:nvPr/>
        </p:nvSpPr>
        <p:spPr bwMode="auto">
          <a:xfrm>
            <a:off x="7020017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5</a:t>
            </a:r>
          </a:p>
        </p:txBody>
      </p:sp>
      <p:sp>
        <p:nvSpPr>
          <p:cNvPr id="22" name="Rectangle 134"/>
          <p:cNvSpPr>
            <a:spLocks noChangeArrowheads="1"/>
          </p:cNvSpPr>
          <p:nvPr/>
        </p:nvSpPr>
        <p:spPr bwMode="auto">
          <a:xfrm>
            <a:off x="6156011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85075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MaxHeap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ChangeSize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2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*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 &amp;&amp;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2]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6805827" y="5375225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H="1">
            <a:off x="6373825" y="5375223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7669825" y="4655223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7021808" y="587921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8" name="直線接點 7"/>
          <p:cNvCxnSpPr/>
          <p:nvPr/>
        </p:nvCxnSpPr>
        <p:spPr>
          <a:xfrm flipH="1">
            <a:off x="6805825" y="4655223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7453811" y="443920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589805" y="5159209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157802" y="587921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2" name="直線接點 11"/>
          <p:cNvCxnSpPr/>
          <p:nvPr/>
        </p:nvCxnSpPr>
        <p:spPr>
          <a:xfrm flipH="1">
            <a:off x="8101825" y="5375225"/>
            <a:ext cx="432001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8317817" y="5159209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7884023" y="5877017"/>
            <a:ext cx="432000" cy="432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210651"/>
              </p:ext>
            </p:extLst>
          </p:nvPr>
        </p:nvGraphicFramePr>
        <p:xfrm>
          <a:off x="5580007" y="1556987"/>
          <a:ext cx="316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heapSize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currentNode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147288"/>
              </p:ext>
            </p:extLst>
          </p:nvPr>
        </p:nvGraphicFramePr>
        <p:xfrm>
          <a:off x="3707994" y="404979"/>
          <a:ext cx="504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45682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733390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5893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148167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i="1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i="1" dirty="0" smtClean="0">
                          <a:latin typeface="+mn-lt"/>
                          <a:cs typeface="Courier New" pitchFamily="49" charset="0"/>
                        </a:rPr>
                        <a:t>heap</a:t>
                      </a:r>
                      <a:endParaRPr lang="zh-TW" altLang="en-US" sz="2000" b="0" i="1" dirty="0"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angle 128"/>
          <p:cNvSpPr>
            <a:spLocks noChangeArrowheads="1"/>
          </p:cNvSpPr>
          <p:nvPr/>
        </p:nvSpPr>
        <p:spPr bwMode="auto">
          <a:xfrm>
            <a:off x="7452020" y="400500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</a:t>
            </a:r>
          </a:p>
        </p:txBody>
      </p:sp>
      <p:sp>
        <p:nvSpPr>
          <p:cNvPr id="18" name="Rectangle 129"/>
          <p:cNvSpPr>
            <a:spLocks noChangeArrowheads="1"/>
          </p:cNvSpPr>
          <p:nvPr/>
        </p:nvSpPr>
        <p:spPr bwMode="auto">
          <a:xfrm>
            <a:off x="6588014" y="4725009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2</a:t>
            </a: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8316026" y="4725009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3</a:t>
            </a:r>
          </a:p>
        </p:txBody>
      </p:sp>
      <p:sp>
        <p:nvSpPr>
          <p:cNvPr id="20" name="Rectangle 131"/>
          <p:cNvSpPr>
            <a:spLocks noChangeArrowheads="1"/>
          </p:cNvSpPr>
          <p:nvPr/>
        </p:nvSpPr>
        <p:spPr bwMode="auto">
          <a:xfrm>
            <a:off x="7884023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6</a:t>
            </a:r>
          </a:p>
        </p:txBody>
      </p:sp>
      <p:sp>
        <p:nvSpPr>
          <p:cNvPr id="21" name="Rectangle 133"/>
          <p:cNvSpPr>
            <a:spLocks noChangeArrowheads="1"/>
          </p:cNvSpPr>
          <p:nvPr/>
        </p:nvSpPr>
        <p:spPr bwMode="auto">
          <a:xfrm>
            <a:off x="7020017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5</a:t>
            </a:r>
          </a:p>
        </p:txBody>
      </p:sp>
      <p:sp>
        <p:nvSpPr>
          <p:cNvPr id="22" name="Rectangle 134"/>
          <p:cNvSpPr>
            <a:spLocks noChangeArrowheads="1"/>
          </p:cNvSpPr>
          <p:nvPr/>
        </p:nvSpPr>
        <p:spPr bwMode="auto">
          <a:xfrm>
            <a:off x="6156011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35106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5.6.1  Priority Queues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539972" y="1268413"/>
            <a:ext cx="8064056" cy="5040312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class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MaxPQ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public: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virtual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~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MaxPQ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()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{}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virtual destructor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virtual bool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() </a:t>
            </a:r>
            <a:r>
              <a:rPr lang="en-US" altLang="zh-TW" b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0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return 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true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iff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the priority queue is empty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virtual </a:t>
            </a:r>
            <a:r>
              <a:rPr lang="en-US" altLang="zh-TW" b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&amp;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() </a:t>
            </a:r>
            <a:r>
              <a:rPr lang="en-US" altLang="zh-TW" b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0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return reference to max element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virtual void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&amp;)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0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add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an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element to the priority queue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virtual void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()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0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delete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element with max priority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};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endParaRPr lang="en-US" altLang="zh-TW" b="1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b="1" dirty="0">
                <a:solidFill>
                  <a:prstClr val="black"/>
                </a:solidFill>
              </a:rPr>
              <a:t>ADT 5.2: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</a:rPr>
              <a:t>A max priority queue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8939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MaxHeap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ChangeSize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2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*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 &amp;&amp;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2]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6805827" y="5375225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H="1">
            <a:off x="6373825" y="5375223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7669825" y="4655223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7021808" y="587921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8" name="直線接點 7"/>
          <p:cNvCxnSpPr/>
          <p:nvPr/>
        </p:nvCxnSpPr>
        <p:spPr>
          <a:xfrm flipH="1">
            <a:off x="6805825" y="4655223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7453811" y="443920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589805" y="5159209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157802" y="587921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8317817" y="5159209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562714"/>
              </p:ext>
            </p:extLst>
          </p:nvPr>
        </p:nvGraphicFramePr>
        <p:xfrm>
          <a:off x="5580007" y="1556987"/>
          <a:ext cx="316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heapSize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currentNode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707994" y="404979"/>
          <a:ext cx="504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45682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733390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5893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148167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i="1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i="1" dirty="0" smtClean="0">
                          <a:latin typeface="+mn-lt"/>
                          <a:cs typeface="Courier New" pitchFamily="49" charset="0"/>
                        </a:rPr>
                        <a:t>heap</a:t>
                      </a:r>
                      <a:endParaRPr lang="zh-TW" altLang="en-US" sz="2000" b="0" i="1" dirty="0"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angle 128"/>
          <p:cNvSpPr>
            <a:spLocks noChangeArrowheads="1"/>
          </p:cNvSpPr>
          <p:nvPr/>
        </p:nvSpPr>
        <p:spPr bwMode="auto">
          <a:xfrm>
            <a:off x="7452020" y="400500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</a:t>
            </a:r>
          </a:p>
        </p:txBody>
      </p:sp>
      <p:sp>
        <p:nvSpPr>
          <p:cNvPr id="18" name="Rectangle 129"/>
          <p:cNvSpPr>
            <a:spLocks noChangeArrowheads="1"/>
          </p:cNvSpPr>
          <p:nvPr/>
        </p:nvSpPr>
        <p:spPr bwMode="auto">
          <a:xfrm>
            <a:off x="6588014" y="4725009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2</a:t>
            </a: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8316026" y="4725009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3</a:t>
            </a:r>
          </a:p>
        </p:txBody>
      </p:sp>
      <p:sp>
        <p:nvSpPr>
          <p:cNvPr id="21" name="Rectangle 133"/>
          <p:cNvSpPr>
            <a:spLocks noChangeArrowheads="1"/>
          </p:cNvSpPr>
          <p:nvPr/>
        </p:nvSpPr>
        <p:spPr bwMode="auto">
          <a:xfrm>
            <a:off x="7020017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5</a:t>
            </a:r>
          </a:p>
        </p:txBody>
      </p:sp>
      <p:sp>
        <p:nvSpPr>
          <p:cNvPr id="22" name="Rectangle 134"/>
          <p:cNvSpPr>
            <a:spLocks noChangeArrowheads="1"/>
          </p:cNvSpPr>
          <p:nvPr/>
        </p:nvSpPr>
        <p:spPr bwMode="auto">
          <a:xfrm>
            <a:off x="6156011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46841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MaxHeap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ChangeSize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2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*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 &amp;&amp;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2]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6805827" y="5375225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H="1">
            <a:off x="6373825" y="5375223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7669825" y="4655223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7021808" y="587921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8" name="直線接點 7"/>
          <p:cNvCxnSpPr/>
          <p:nvPr/>
        </p:nvCxnSpPr>
        <p:spPr>
          <a:xfrm flipH="1">
            <a:off x="6805825" y="4655223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7453811" y="443920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589805" y="5159209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157802" y="587921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2" name="直線接點 11"/>
          <p:cNvCxnSpPr/>
          <p:nvPr/>
        </p:nvCxnSpPr>
        <p:spPr>
          <a:xfrm flipH="1">
            <a:off x="8101825" y="5375225"/>
            <a:ext cx="432001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8317817" y="5159209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7884023" y="5877017"/>
            <a:ext cx="432000" cy="432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306633"/>
              </p:ext>
            </p:extLst>
          </p:nvPr>
        </p:nvGraphicFramePr>
        <p:xfrm>
          <a:off x="5580007" y="1556987"/>
          <a:ext cx="316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heapSize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currentNode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707994" y="404979"/>
          <a:ext cx="504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45682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733390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5893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148167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i="1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i="1" dirty="0" smtClean="0">
                          <a:latin typeface="+mn-lt"/>
                          <a:cs typeface="Courier New" pitchFamily="49" charset="0"/>
                        </a:rPr>
                        <a:t>heap</a:t>
                      </a:r>
                      <a:endParaRPr lang="zh-TW" altLang="en-US" sz="2000" b="0" i="1" dirty="0"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angle 128"/>
          <p:cNvSpPr>
            <a:spLocks noChangeArrowheads="1"/>
          </p:cNvSpPr>
          <p:nvPr/>
        </p:nvSpPr>
        <p:spPr bwMode="auto">
          <a:xfrm>
            <a:off x="7452020" y="400500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</a:t>
            </a:r>
          </a:p>
        </p:txBody>
      </p:sp>
      <p:sp>
        <p:nvSpPr>
          <p:cNvPr id="18" name="Rectangle 129"/>
          <p:cNvSpPr>
            <a:spLocks noChangeArrowheads="1"/>
          </p:cNvSpPr>
          <p:nvPr/>
        </p:nvSpPr>
        <p:spPr bwMode="auto">
          <a:xfrm>
            <a:off x="6588014" y="4725009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2</a:t>
            </a: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8316026" y="4725009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3</a:t>
            </a:r>
          </a:p>
        </p:txBody>
      </p:sp>
      <p:sp>
        <p:nvSpPr>
          <p:cNvPr id="20" name="Rectangle 131"/>
          <p:cNvSpPr>
            <a:spLocks noChangeArrowheads="1"/>
          </p:cNvSpPr>
          <p:nvPr/>
        </p:nvSpPr>
        <p:spPr bwMode="auto">
          <a:xfrm>
            <a:off x="7884023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6</a:t>
            </a:r>
          </a:p>
        </p:txBody>
      </p:sp>
      <p:sp>
        <p:nvSpPr>
          <p:cNvPr id="21" name="Rectangle 133"/>
          <p:cNvSpPr>
            <a:spLocks noChangeArrowheads="1"/>
          </p:cNvSpPr>
          <p:nvPr/>
        </p:nvSpPr>
        <p:spPr bwMode="auto">
          <a:xfrm>
            <a:off x="7020017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5</a:t>
            </a:r>
          </a:p>
        </p:txBody>
      </p:sp>
      <p:sp>
        <p:nvSpPr>
          <p:cNvPr id="22" name="Rectangle 134"/>
          <p:cNvSpPr>
            <a:spLocks noChangeArrowheads="1"/>
          </p:cNvSpPr>
          <p:nvPr/>
        </p:nvSpPr>
        <p:spPr bwMode="auto">
          <a:xfrm>
            <a:off x="6156011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708014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MaxHeap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ChangeSize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2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*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 &amp;&amp;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2]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6805827" y="5375225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H="1">
            <a:off x="6373825" y="5375223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7669825" y="4655223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7021808" y="587921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8" name="直線接點 7"/>
          <p:cNvCxnSpPr/>
          <p:nvPr/>
        </p:nvCxnSpPr>
        <p:spPr>
          <a:xfrm flipH="1">
            <a:off x="6805825" y="4655223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7453811" y="443920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589805" y="5159209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157802" y="587921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2" name="直線接點 11"/>
          <p:cNvCxnSpPr/>
          <p:nvPr/>
        </p:nvCxnSpPr>
        <p:spPr>
          <a:xfrm flipH="1">
            <a:off x="8101825" y="5375225"/>
            <a:ext cx="432001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8317817" y="5159209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7884023" y="5877017"/>
            <a:ext cx="432000" cy="432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306633"/>
              </p:ext>
            </p:extLst>
          </p:nvPr>
        </p:nvGraphicFramePr>
        <p:xfrm>
          <a:off x="5580007" y="1556987"/>
          <a:ext cx="316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heapSize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currentNode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320217"/>
              </p:ext>
            </p:extLst>
          </p:nvPr>
        </p:nvGraphicFramePr>
        <p:xfrm>
          <a:off x="3707994" y="404979"/>
          <a:ext cx="504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45682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733390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5893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148167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i="1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i="1" dirty="0" smtClean="0">
                          <a:latin typeface="+mn-lt"/>
                          <a:cs typeface="Courier New" pitchFamily="49" charset="0"/>
                        </a:rPr>
                        <a:t>heap</a:t>
                      </a:r>
                      <a:endParaRPr lang="zh-TW" altLang="en-US" sz="2000" b="0" i="1" dirty="0"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angle 128"/>
          <p:cNvSpPr>
            <a:spLocks noChangeArrowheads="1"/>
          </p:cNvSpPr>
          <p:nvPr/>
        </p:nvSpPr>
        <p:spPr bwMode="auto">
          <a:xfrm>
            <a:off x="7452020" y="400500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</a:t>
            </a:r>
          </a:p>
        </p:txBody>
      </p:sp>
      <p:sp>
        <p:nvSpPr>
          <p:cNvPr id="18" name="Rectangle 129"/>
          <p:cNvSpPr>
            <a:spLocks noChangeArrowheads="1"/>
          </p:cNvSpPr>
          <p:nvPr/>
        </p:nvSpPr>
        <p:spPr bwMode="auto">
          <a:xfrm>
            <a:off x="6588014" y="4725009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2</a:t>
            </a: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8316026" y="4725009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3</a:t>
            </a:r>
          </a:p>
        </p:txBody>
      </p:sp>
      <p:sp>
        <p:nvSpPr>
          <p:cNvPr id="20" name="Rectangle 131"/>
          <p:cNvSpPr>
            <a:spLocks noChangeArrowheads="1"/>
          </p:cNvSpPr>
          <p:nvPr/>
        </p:nvSpPr>
        <p:spPr bwMode="auto">
          <a:xfrm>
            <a:off x="7884023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6</a:t>
            </a:r>
          </a:p>
        </p:txBody>
      </p:sp>
      <p:sp>
        <p:nvSpPr>
          <p:cNvPr id="21" name="Rectangle 133"/>
          <p:cNvSpPr>
            <a:spLocks noChangeArrowheads="1"/>
          </p:cNvSpPr>
          <p:nvPr/>
        </p:nvSpPr>
        <p:spPr bwMode="auto">
          <a:xfrm>
            <a:off x="7020017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5</a:t>
            </a:r>
          </a:p>
        </p:txBody>
      </p:sp>
      <p:sp>
        <p:nvSpPr>
          <p:cNvPr id="22" name="Rectangle 134"/>
          <p:cNvSpPr>
            <a:spLocks noChangeArrowheads="1"/>
          </p:cNvSpPr>
          <p:nvPr/>
        </p:nvSpPr>
        <p:spPr bwMode="auto">
          <a:xfrm>
            <a:off x="6156011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591553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MaxHeap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ChangeSize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2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*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 &amp;&amp;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2]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6805827" y="5375225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H="1">
            <a:off x="6373825" y="5375223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7669825" y="4655223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7021808" y="587921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8" name="直線接點 7"/>
          <p:cNvCxnSpPr/>
          <p:nvPr/>
        </p:nvCxnSpPr>
        <p:spPr>
          <a:xfrm flipH="1">
            <a:off x="6805825" y="4655223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7453811" y="443920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589805" y="5159209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157802" y="587921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2" name="直線接點 11"/>
          <p:cNvCxnSpPr/>
          <p:nvPr/>
        </p:nvCxnSpPr>
        <p:spPr>
          <a:xfrm flipH="1">
            <a:off x="8101825" y="5375225"/>
            <a:ext cx="432001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8317817" y="5159209"/>
            <a:ext cx="432000" cy="432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7884023" y="587701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747630"/>
              </p:ext>
            </p:extLst>
          </p:nvPr>
        </p:nvGraphicFramePr>
        <p:xfrm>
          <a:off x="5580007" y="1556987"/>
          <a:ext cx="316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heapSize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currentNode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320217"/>
              </p:ext>
            </p:extLst>
          </p:nvPr>
        </p:nvGraphicFramePr>
        <p:xfrm>
          <a:off x="3707994" y="404979"/>
          <a:ext cx="504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45682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733390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5893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148167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i="1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i="1" dirty="0" smtClean="0">
                          <a:latin typeface="+mn-lt"/>
                          <a:cs typeface="Courier New" pitchFamily="49" charset="0"/>
                        </a:rPr>
                        <a:t>heap</a:t>
                      </a:r>
                      <a:endParaRPr lang="zh-TW" altLang="en-US" sz="2000" b="0" i="1" dirty="0"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angle 128"/>
          <p:cNvSpPr>
            <a:spLocks noChangeArrowheads="1"/>
          </p:cNvSpPr>
          <p:nvPr/>
        </p:nvSpPr>
        <p:spPr bwMode="auto">
          <a:xfrm>
            <a:off x="7452020" y="400500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</a:t>
            </a:r>
          </a:p>
        </p:txBody>
      </p:sp>
      <p:sp>
        <p:nvSpPr>
          <p:cNvPr id="18" name="Rectangle 129"/>
          <p:cNvSpPr>
            <a:spLocks noChangeArrowheads="1"/>
          </p:cNvSpPr>
          <p:nvPr/>
        </p:nvSpPr>
        <p:spPr bwMode="auto">
          <a:xfrm>
            <a:off x="6588014" y="4725009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2</a:t>
            </a: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8316026" y="4725009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3</a:t>
            </a:r>
          </a:p>
        </p:txBody>
      </p:sp>
      <p:sp>
        <p:nvSpPr>
          <p:cNvPr id="20" name="Rectangle 131"/>
          <p:cNvSpPr>
            <a:spLocks noChangeArrowheads="1"/>
          </p:cNvSpPr>
          <p:nvPr/>
        </p:nvSpPr>
        <p:spPr bwMode="auto">
          <a:xfrm>
            <a:off x="7884023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6</a:t>
            </a:r>
          </a:p>
        </p:txBody>
      </p:sp>
      <p:sp>
        <p:nvSpPr>
          <p:cNvPr id="21" name="Rectangle 133"/>
          <p:cNvSpPr>
            <a:spLocks noChangeArrowheads="1"/>
          </p:cNvSpPr>
          <p:nvPr/>
        </p:nvSpPr>
        <p:spPr bwMode="auto">
          <a:xfrm>
            <a:off x="7020017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5</a:t>
            </a:r>
          </a:p>
        </p:txBody>
      </p:sp>
      <p:sp>
        <p:nvSpPr>
          <p:cNvPr id="22" name="Rectangle 134"/>
          <p:cNvSpPr>
            <a:spLocks noChangeArrowheads="1"/>
          </p:cNvSpPr>
          <p:nvPr/>
        </p:nvSpPr>
        <p:spPr bwMode="auto">
          <a:xfrm>
            <a:off x="6156011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371111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MaxHeap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ChangeSize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2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*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*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ea typeface="Cambria Math" panose="02040503050406030204" pitchFamily="18" charset="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 &amp;&amp;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2]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6805827" y="5375225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H="1">
            <a:off x="6373825" y="5375223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7669825" y="4655223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7021808" y="587921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8" name="直線接點 7"/>
          <p:cNvCxnSpPr/>
          <p:nvPr/>
        </p:nvCxnSpPr>
        <p:spPr>
          <a:xfrm flipH="1">
            <a:off x="6805825" y="4655223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7453811" y="443920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6589805" y="5159209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6157802" y="587921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2" name="直線接點 11"/>
          <p:cNvCxnSpPr/>
          <p:nvPr/>
        </p:nvCxnSpPr>
        <p:spPr>
          <a:xfrm flipH="1">
            <a:off x="8101825" y="5375225"/>
            <a:ext cx="432001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8317817" y="5159209"/>
            <a:ext cx="432000" cy="432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7884023" y="587701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747630"/>
              </p:ext>
            </p:extLst>
          </p:nvPr>
        </p:nvGraphicFramePr>
        <p:xfrm>
          <a:off x="5580007" y="1556987"/>
          <a:ext cx="3168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heapSize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currentNode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121316"/>
              </p:ext>
            </p:extLst>
          </p:nvPr>
        </p:nvGraphicFramePr>
        <p:xfrm>
          <a:off x="3707994" y="404979"/>
          <a:ext cx="504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45682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733390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5893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148167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i="1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i="1" dirty="0" smtClean="0">
                          <a:latin typeface="+mn-lt"/>
                          <a:cs typeface="Courier New" pitchFamily="49" charset="0"/>
                        </a:rPr>
                        <a:t>heap</a:t>
                      </a:r>
                      <a:endParaRPr lang="zh-TW" altLang="en-US" sz="2000" b="0" i="1" dirty="0"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angle 128"/>
          <p:cNvSpPr>
            <a:spLocks noChangeArrowheads="1"/>
          </p:cNvSpPr>
          <p:nvPr/>
        </p:nvSpPr>
        <p:spPr bwMode="auto">
          <a:xfrm>
            <a:off x="7452020" y="400500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</a:t>
            </a:r>
          </a:p>
        </p:txBody>
      </p:sp>
      <p:sp>
        <p:nvSpPr>
          <p:cNvPr id="18" name="Rectangle 129"/>
          <p:cNvSpPr>
            <a:spLocks noChangeArrowheads="1"/>
          </p:cNvSpPr>
          <p:nvPr/>
        </p:nvSpPr>
        <p:spPr bwMode="auto">
          <a:xfrm>
            <a:off x="6588014" y="4725009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2</a:t>
            </a: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8316026" y="4725009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3</a:t>
            </a:r>
          </a:p>
        </p:txBody>
      </p:sp>
      <p:sp>
        <p:nvSpPr>
          <p:cNvPr id="20" name="Rectangle 131"/>
          <p:cNvSpPr>
            <a:spLocks noChangeArrowheads="1"/>
          </p:cNvSpPr>
          <p:nvPr/>
        </p:nvSpPr>
        <p:spPr bwMode="auto">
          <a:xfrm>
            <a:off x="7884023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6</a:t>
            </a:r>
          </a:p>
        </p:txBody>
      </p:sp>
      <p:sp>
        <p:nvSpPr>
          <p:cNvPr id="21" name="Rectangle 133"/>
          <p:cNvSpPr>
            <a:spLocks noChangeArrowheads="1"/>
          </p:cNvSpPr>
          <p:nvPr/>
        </p:nvSpPr>
        <p:spPr bwMode="auto">
          <a:xfrm>
            <a:off x="7020017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5</a:t>
            </a:r>
          </a:p>
        </p:txBody>
      </p:sp>
      <p:sp>
        <p:nvSpPr>
          <p:cNvPr id="22" name="Rectangle 134"/>
          <p:cNvSpPr>
            <a:spLocks noChangeArrowheads="1"/>
          </p:cNvSpPr>
          <p:nvPr/>
        </p:nvSpPr>
        <p:spPr bwMode="auto">
          <a:xfrm>
            <a:off x="6156011" y="544501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523974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 smtClean="0"/>
              <a:t>5.6.4  Deletion from a Max Heap</a:t>
            </a:r>
            <a:endParaRPr lang="zh-TW" altLang="en-US" sz="4800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標題 20"/>
          <p:cNvSpPr>
            <a:spLocks noGrp="1"/>
          </p:cNvSpPr>
          <p:nvPr>
            <p:ph type="title"/>
          </p:nvPr>
        </p:nvSpPr>
        <p:spPr>
          <a:xfrm>
            <a:off x="395970" y="260350"/>
            <a:ext cx="8352059" cy="863600"/>
          </a:xfrm>
        </p:spPr>
        <p:txBody>
          <a:bodyPr/>
          <a:lstStyle/>
          <a:p>
            <a:r>
              <a:rPr lang="en-US" altLang="zh-TW" dirty="0"/>
              <a:t>5.6.4  Deletion from a Max Heap</a:t>
            </a:r>
            <a:endParaRPr lang="zh-TW" altLang="en-US" dirty="0"/>
          </a:p>
        </p:txBody>
      </p:sp>
      <p:cxnSp>
        <p:nvCxnSpPr>
          <p:cNvPr id="23" name="直線接點 22"/>
          <p:cNvCxnSpPr/>
          <p:nvPr/>
        </p:nvCxnSpPr>
        <p:spPr>
          <a:xfrm>
            <a:off x="1043996" y="4077019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H="1">
            <a:off x="611994" y="4077017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1907994" y="3357017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1259977" y="4581008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7" name="直線接點 26"/>
          <p:cNvCxnSpPr/>
          <p:nvPr/>
        </p:nvCxnSpPr>
        <p:spPr>
          <a:xfrm flipH="1">
            <a:off x="1043994" y="3357017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1691980" y="3140998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21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827974" y="3861003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395971" y="4581008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31" name="直線接點 30"/>
          <p:cNvCxnSpPr/>
          <p:nvPr/>
        </p:nvCxnSpPr>
        <p:spPr>
          <a:xfrm flipH="1">
            <a:off x="2339994" y="4077019"/>
            <a:ext cx="432001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/>
          <p:cNvSpPr/>
          <p:nvPr/>
        </p:nvSpPr>
        <p:spPr>
          <a:xfrm>
            <a:off x="2555986" y="3861003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20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2122192" y="4578811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Rectangle 128"/>
          <p:cNvSpPr>
            <a:spLocks noChangeArrowheads="1"/>
          </p:cNvSpPr>
          <p:nvPr/>
        </p:nvSpPr>
        <p:spPr bwMode="auto">
          <a:xfrm>
            <a:off x="1690189" y="2706798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5" name="Rectangle 129"/>
          <p:cNvSpPr>
            <a:spLocks noChangeArrowheads="1"/>
          </p:cNvSpPr>
          <p:nvPr/>
        </p:nvSpPr>
        <p:spPr bwMode="auto">
          <a:xfrm>
            <a:off x="826183" y="3426803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6" name="Rectangle 130"/>
          <p:cNvSpPr>
            <a:spLocks noChangeArrowheads="1"/>
          </p:cNvSpPr>
          <p:nvPr/>
        </p:nvSpPr>
        <p:spPr bwMode="auto">
          <a:xfrm>
            <a:off x="2554195" y="3426803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7" name="Rectangle 131"/>
          <p:cNvSpPr>
            <a:spLocks noChangeArrowheads="1"/>
          </p:cNvSpPr>
          <p:nvPr/>
        </p:nvSpPr>
        <p:spPr bwMode="auto">
          <a:xfrm>
            <a:off x="2122192" y="4146808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38" name="Rectangle 133"/>
          <p:cNvSpPr>
            <a:spLocks noChangeArrowheads="1"/>
          </p:cNvSpPr>
          <p:nvPr/>
        </p:nvSpPr>
        <p:spPr bwMode="auto">
          <a:xfrm>
            <a:off x="1258186" y="4146808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39" name="Rectangle 134"/>
          <p:cNvSpPr>
            <a:spLocks noChangeArrowheads="1"/>
          </p:cNvSpPr>
          <p:nvPr/>
        </p:nvSpPr>
        <p:spPr bwMode="auto">
          <a:xfrm>
            <a:off x="394180" y="4146808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cxnSp>
        <p:nvCxnSpPr>
          <p:cNvPr id="40" name="直線接點 39"/>
          <p:cNvCxnSpPr/>
          <p:nvPr/>
        </p:nvCxnSpPr>
        <p:spPr>
          <a:xfrm>
            <a:off x="3924016" y="4077019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H="1">
            <a:off x="3492014" y="4077017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4788014" y="3357017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4139997" y="4581008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4" name="直線接點 43"/>
          <p:cNvCxnSpPr/>
          <p:nvPr/>
        </p:nvCxnSpPr>
        <p:spPr>
          <a:xfrm flipH="1">
            <a:off x="3924014" y="3357017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/>
          <p:cNvSpPr/>
          <p:nvPr/>
        </p:nvSpPr>
        <p:spPr>
          <a:xfrm>
            <a:off x="4572000" y="3140998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3707994" y="3861003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3275991" y="4581008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8" name="直線接點 47"/>
          <p:cNvCxnSpPr/>
          <p:nvPr/>
        </p:nvCxnSpPr>
        <p:spPr>
          <a:xfrm flipH="1">
            <a:off x="5220014" y="4077019"/>
            <a:ext cx="432001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48"/>
          <p:cNvSpPr/>
          <p:nvPr/>
        </p:nvSpPr>
        <p:spPr>
          <a:xfrm>
            <a:off x="5436006" y="3861003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5002212" y="4578811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1" name="Rectangle 128"/>
          <p:cNvSpPr>
            <a:spLocks noChangeArrowheads="1"/>
          </p:cNvSpPr>
          <p:nvPr/>
        </p:nvSpPr>
        <p:spPr bwMode="auto">
          <a:xfrm>
            <a:off x="4570209" y="2706798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</a:t>
            </a:r>
          </a:p>
        </p:txBody>
      </p:sp>
      <p:sp>
        <p:nvSpPr>
          <p:cNvPr id="52" name="Rectangle 129"/>
          <p:cNvSpPr>
            <a:spLocks noChangeArrowheads="1"/>
          </p:cNvSpPr>
          <p:nvPr/>
        </p:nvSpPr>
        <p:spPr bwMode="auto">
          <a:xfrm>
            <a:off x="3706203" y="3426803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2</a:t>
            </a:r>
          </a:p>
        </p:txBody>
      </p:sp>
      <p:sp>
        <p:nvSpPr>
          <p:cNvPr id="53" name="Rectangle 130"/>
          <p:cNvSpPr>
            <a:spLocks noChangeArrowheads="1"/>
          </p:cNvSpPr>
          <p:nvPr/>
        </p:nvSpPr>
        <p:spPr bwMode="auto">
          <a:xfrm>
            <a:off x="5434215" y="3426803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3</a:t>
            </a:r>
          </a:p>
        </p:txBody>
      </p:sp>
      <p:sp>
        <p:nvSpPr>
          <p:cNvPr id="54" name="Rectangle 131"/>
          <p:cNvSpPr>
            <a:spLocks noChangeArrowheads="1"/>
          </p:cNvSpPr>
          <p:nvPr/>
        </p:nvSpPr>
        <p:spPr bwMode="auto">
          <a:xfrm>
            <a:off x="5002212" y="4146808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6</a:t>
            </a:r>
          </a:p>
        </p:txBody>
      </p:sp>
      <p:sp>
        <p:nvSpPr>
          <p:cNvPr id="55" name="Rectangle 133"/>
          <p:cNvSpPr>
            <a:spLocks noChangeArrowheads="1"/>
          </p:cNvSpPr>
          <p:nvPr/>
        </p:nvSpPr>
        <p:spPr bwMode="auto">
          <a:xfrm>
            <a:off x="4138206" y="4146808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5</a:t>
            </a:r>
          </a:p>
        </p:txBody>
      </p:sp>
      <p:sp>
        <p:nvSpPr>
          <p:cNvPr id="56" name="Rectangle 134"/>
          <p:cNvSpPr>
            <a:spLocks noChangeArrowheads="1"/>
          </p:cNvSpPr>
          <p:nvPr/>
        </p:nvSpPr>
        <p:spPr bwMode="auto">
          <a:xfrm>
            <a:off x="3274200" y="4146808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4</a:t>
            </a:r>
          </a:p>
        </p:txBody>
      </p:sp>
      <p:cxnSp>
        <p:nvCxnSpPr>
          <p:cNvPr id="57" name="直線接點 56"/>
          <p:cNvCxnSpPr/>
          <p:nvPr/>
        </p:nvCxnSpPr>
        <p:spPr>
          <a:xfrm>
            <a:off x="6804036" y="4077019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>
            <a:off x="6372034" y="4077017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7668034" y="3357017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橢圓 59"/>
          <p:cNvSpPr/>
          <p:nvPr/>
        </p:nvSpPr>
        <p:spPr>
          <a:xfrm>
            <a:off x="7020017" y="4581008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61" name="直線接點 60"/>
          <p:cNvCxnSpPr/>
          <p:nvPr/>
        </p:nvCxnSpPr>
        <p:spPr>
          <a:xfrm flipH="1">
            <a:off x="6804034" y="3357017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橢圓 61"/>
          <p:cNvSpPr/>
          <p:nvPr/>
        </p:nvSpPr>
        <p:spPr>
          <a:xfrm>
            <a:off x="7452020" y="3140998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6588014" y="3861003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4" name="橢圓 63"/>
          <p:cNvSpPr/>
          <p:nvPr/>
        </p:nvSpPr>
        <p:spPr>
          <a:xfrm>
            <a:off x="6156011" y="4581008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65" name="直線接點 64"/>
          <p:cNvCxnSpPr/>
          <p:nvPr/>
        </p:nvCxnSpPr>
        <p:spPr>
          <a:xfrm flipH="1">
            <a:off x="8100034" y="4077019"/>
            <a:ext cx="432001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/>
          <p:cNvSpPr/>
          <p:nvPr/>
        </p:nvSpPr>
        <p:spPr>
          <a:xfrm>
            <a:off x="8316026" y="3861003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7" name="橢圓 66"/>
          <p:cNvSpPr/>
          <p:nvPr/>
        </p:nvSpPr>
        <p:spPr>
          <a:xfrm>
            <a:off x="7882232" y="4578811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8" name="Rectangle 128"/>
          <p:cNvSpPr>
            <a:spLocks noChangeArrowheads="1"/>
          </p:cNvSpPr>
          <p:nvPr/>
        </p:nvSpPr>
        <p:spPr bwMode="auto">
          <a:xfrm>
            <a:off x="7450229" y="2706798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</a:t>
            </a:r>
          </a:p>
        </p:txBody>
      </p:sp>
      <p:sp>
        <p:nvSpPr>
          <p:cNvPr id="69" name="Rectangle 129"/>
          <p:cNvSpPr>
            <a:spLocks noChangeArrowheads="1"/>
          </p:cNvSpPr>
          <p:nvPr/>
        </p:nvSpPr>
        <p:spPr bwMode="auto">
          <a:xfrm>
            <a:off x="6586223" y="3426803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2</a:t>
            </a:r>
          </a:p>
        </p:txBody>
      </p:sp>
      <p:sp>
        <p:nvSpPr>
          <p:cNvPr id="70" name="Rectangle 130"/>
          <p:cNvSpPr>
            <a:spLocks noChangeArrowheads="1"/>
          </p:cNvSpPr>
          <p:nvPr/>
        </p:nvSpPr>
        <p:spPr bwMode="auto">
          <a:xfrm>
            <a:off x="8314235" y="3426803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3</a:t>
            </a:r>
          </a:p>
        </p:txBody>
      </p:sp>
      <p:sp>
        <p:nvSpPr>
          <p:cNvPr id="71" name="Rectangle 131"/>
          <p:cNvSpPr>
            <a:spLocks noChangeArrowheads="1"/>
          </p:cNvSpPr>
          <p:nvPr/>
        </p:nvSpPr>
        <p:spPr bwMode="auto">
          <a:xfrm>
            <a:off x="7882232" y="4146808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6</a:t>
            </a:r>
          </a:p>
        </p:txBody>
      </p:sp>
      <p:sp>
        <p:nvSpPr>
          <p:cNvPr id="72" name="Rectangle 133"/>
          <p:cNvSpPr>
            <a:spLocks noChangeArrowheads="1"/>
          </p:cNvSpPr>
          <p:nvPr/>
        </p:nvSpPr>
        <p:spPr bwMode="auto">
          <a:xfrm>
            <a:off x="7018226" y="4146808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5</a:t>
            </a:r>
          </a:p>
        </p:txBody>
      </p:sp>
      <p:sp>
        <p:nvSpPr>
          <p:cNvPr id="73" name="Rectangle 134"/>
          <p:cNvSpPr>
            <a:spLocks noChangeArrowheads="1"/>
          </p:cNvSpPr>
          <p:nvPr/>
        </p:nvSpPr>
        <p:spPr bwMode="auto">
          <a:xfrm>
            <a:off x="6154220" y="4146808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2306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solidFill>
                <a:prstClr val="black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MaxHeap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throw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“Heap is empty. Cannot delete.”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</a:t>
            </a:r>
            <a:r>
              <a:rPr lang="en-US" altLang="zh-TW" i="1" kern="100" spc="1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1800" kern="1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−−</a:t>
            </a:r>
            <a:r>
              <a:rPr lang="en-US" altLang="zh-TW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&amp;&amp;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sz="1800" kern="100" dirty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1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9500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sz="1800" kern="100" dirty="0"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])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break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ea typeface="新細明體" panose="02020500000000000000" pitchFamily="18" charset="-120"/>
              </a:rPr>
              <a:t>*</a:t>
            </a:r>
            <a:r>
              <a:rPr lang="en-US" altLang="zh-TW" kern="1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heap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/>
          </a:p>
        </p:txBody>
      </p:sp>
      <p:cxnSp>
        <p:nvCxnSpPr>
          <p:cNvPr id="22" name="直線接點 21"/>
          <p:cNvCxnSpPr/>
          <p:nvPr/>
        </p:nvCxnSpPr>
        <p:spPr>
          <a:xfrm>
            <a:off x="6804036" y="5373028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6372034" y="5373026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7668034" y="4653026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7020017" y="587701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6" name="直線接點 25"/>
          <p:cNvCxnSpPr/>
          <p:nvPr/>
        </p:nvCxnSpPr>
        <p:spPr>
          <a:xfrm flipH="1">
            <a:off x="6804034" y="4653026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7452020" y="443700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21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6588014" y="5157012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6156011" y="587701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30" name="直線接點 29"/>
          <p:cNvCxnSpPr/>
          <p:nvPr/>
        </p:nvCxnSpPr>
        <p:spPr>
          <a:xfrm flipH="1">
            <a:off x="8100034" y="5373028"/>
            <a:ext cx="432001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/>
          <p:cNvSpPr/>
          <p:nvPr/>
        </p:nvSpPr>
        <p:spPr>
          <a:xfrm>
            <a:off x="8316026" y="5157012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20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7882232" y="5874820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263426"/>
              </p:ext>
            </p:extLst>
          </p:nvPr>
        </p:nvGraphicFramePr>
        <p:xfrm>
          <a:off x="4716001" y="2276992"/>
          <a:ext cx="4032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60834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lastE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heapSize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currentNode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child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624416"/>
              </p:ext>
            </p:extLst>
          </p:nvPr>
        </p:nvGraphicFramePr>
        <p:xfrm>
          <a:off x="3707994" y="404979"/>
          <a:ext cx="504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45682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733390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5893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148167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i="1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i="1" dirty="0" smtClean="0">
                          <a:latin typeface="+mn-lt"/>
                          <a:cs typeface="Courier New" pitchFamily="49" charset="0"/>
                        </a:rPr>
                        <a:t>heap</a:t>
                      </a:r>
                      <a:endParaRPr lang="zh-TW" altLang="en-US" sz="2000" b="0" i="1" dirty="0"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Rectangle 128"/>
          <p:cNvSpPr>
            <a:spLocks noChangeArrowheads="1"/>
          </p:cNvSpPr>
          <p:nvPr/>
        </p:nvSpPr>
        <p:spPr bwMode="auto">
          <a:xfrm>
            <a:off x="7450229" y="400280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6" name="Rectangle 129"/>
          <p:cNvSpPr>
            <a:spLocks noChangeArrowheads="1"/>
          </p:cNvSpPr>
          <p:nvPr/>
        </p:nvSpPr>
        <p:spPr bwMode="auto">
          <a:xfrm>
            <a:off x="6586223" y="4722812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7" name="Rectangle 130"/>
          <p:cNvSpPr>
            <a:spLocks noChangeArrowheads="1"/>
          </p:cNvSpPr>
          <p:nvPr/>
        </p:nvSpPr>
        <p:spPr bwMode="auto">
          <a:xfrm>
            <a:off x="8314235" y="4722812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8" name="Rectangle 131"/>
          <p:cNvSpPr>
            <a:spLocks noChangeArrowheads="1"/>
          </p:cNvSpPr>
          <p:nvPr/>
        </p:nvSpPr>
        <p:spPr bwMode="auto">
          <a:xfrm>
            <a:off x="7882232" y="544281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39" name="Rectangle 133"/>
          <p:cNvSpPr>
            <a:spLocks noChangeArrowheads="1"/>
          </p:cNvSpPr>
          <p:nvPr/>
        </p:nvSpPr>
        <p:spPr bwMode="auto">
          <a:xfrm>
            <a:off x="7018226" y="544281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40" name="Rectangle 134"/>
          <p:cNvSpPr>
            <a:spLocks noChangeArrowheads="1"/>
          </p:cNvSpPr>
          <p:nvPr/>
        </p:nvSpPr>
        <p:spPr bwMode="auto">
          <a:xfrm>
            <a:off x="6154220" y="544281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2112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solidFill>
                <a:prstClr val="black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MaxHeap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throw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“Heap is empty. Cannot delete.”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</a:t>
            </a:r>
            <a:r>
              <a:rPr lang="en-US" altLang="zh-TW" i="1" kern="100" spc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−−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&amp;&amp;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1])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95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break;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ea typeface="新細明體" panose="02020500000000000000" pitchFamily="18" charset="-120"/>
              </a:rPr>
              <a:t>*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22" name="直線接點 21"/>
          <p:cNvCxnSpPr/>
          <p:nvPr/>
        </p:nvCxnSpPr>
        <p:spPr>
          <a:xfrm>
            <a:off x="6804036" y="5373028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6372034" y="5373026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7668034" y="4653026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7020017" y="587701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6" name="直線接點 25"/>
          <p:cNvCxnSpPr/>
          <p:nvPr/>
        </p:nvCxnSpPr>
        <p:spPr>
          <a:xfrm flipH="1">
            <a:off x="6804034" y="4653026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7452020" y="443700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21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6588014" y="5157012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6156011" y="587701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30" name="直線接點 29"/>
          <p:cNvCxnSpPr/>
          <p:nvPr/>
        </p:nvCxnSpPr>
        <p:spPr>
          <a:xfrm flipH="1">
            <a:off x="8100034" y="5373028"/>
            <a:ext cx="432001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/>
          <p:cNvSpPr/>
          <p:nvPr/>
        </p:nvSpPr>
        <p:spPr>
          <a:xfrm>
            <a:off x="8316026" y="5157012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20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7882232" y="5874820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263426"/>
              </p:ext>
            </p:extLst>
          </p:nvPr>
        </p:nvGraphicFramePr>
        <p:xfrm>
          <a:off x="4716001" y="2276992"/>
          <a:ext cx="4032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60834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lastE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heapSize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currentNode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child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52382"/>
              </p:ext>
            </p:extLst>
          </p:nvPr>
        </p:nvGraphicFramePr>
        <p:xfrm>
          <a:off x="3707994" y="404979"/>
          <a:ext cx="504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45682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733390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5893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148167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i="1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i="1" dirty="0" smtClean="0">
                          <a:latin typeface="+mn-lt"/>
                          <a:cs typeface="Courier New" pitchFamily="49" charset="0"/>
                        </a:rPr>
                        <a:t>heap</a:t>
                      </a:r>
                      <a:endParaRPr lang="zh-TW" altLang="en-US" sz="2000" b="0" i="1" dirty="0"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Rectangle 128"/>
          <p:cNvSpPr>
            <a:spLocks noChangeArrowheads="1"/>
          </p:cNvSpPr>
          <p:nvPr/>
        </p:nvSpPr>
        <p:spPr bwMode="auto">
          <a:xfrm>
            <a:off x="7450229" y="400280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6" name="Rectangle 129"/>
          <p:cNvSpPr>
            <a:spLocks noChangeArrowheads="1"/>
          </p:cNvSpPr>
          <p:nvPr/>
        </p:nvSpPr>
        <p:spPr bwMode="auto">
          <a:xfrm>
            <a:off x="6586223" y="4722812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7" name="Rectangle 130"/>
          <p:cNvSpPr>
            <a:spLocks noChangeArrowheads="1"/>
          </p:cNvSpPr>
          <p:nvPr/>
        </p:nvSpPr>
        <p:spPr bwMode="auto">
          <a:xfrm>
            <a:off x="8314235" y="4722812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8" name="Rectangle 131"/>
          <p:cNvSpPr>
            <a:spLocks noChangeArrowheads="1"/>
          </p:cNvSpPr>
          <p:nvPr/>
        </p:nvSpPr>
        <p:spPr bwMode="auto">
          <a:xfrm>
            <a:off x="7882232" y="544281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39" name="Rectangle 133"/>
          <p:cNvSpPr>
            <a:spLocks noChangeArrowheads="1"/>
          </p:cNvSpPr>
          <p:nvPr/>
        </p:nvSpPr>
        <p:spPr bwMode="auto">
          <a:xfrm>
            <a:off x="7018226" y="544281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40" name="Rectangle 134"/>
          <p:cNvSpPr>
            <a:spLocks noChangeArrowheads="1"/>
          </p:cNvSpPr>
          <p:nvPr/>
        </p:nvSpPr>
        <p:spPr bwMode="auto">
          <a:xfrm>
            <a:off x="6154220" y="544281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0007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solidFill>
                <a:prstClr val="black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MaxHeap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throw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“Heap is empty. Cannot delete.”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</a:t>
            </a:r>
            <a:r>
              <a:rPr lang="en-US" altLang="zh-TW" i="1" kern="100" spc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−−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&amp;&amp;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1])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95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break;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ea typeface="新細明體" panose="02020500000000000000" pitchFamily="18" charset="-120"/>
              </a:rPr>
              <a:t>*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22" name="直線接點 21"/>
          <p:cNvCxnSpPr/>
          <p:nvPr/>
        </p:nvCxnSpPr>
        <p:spPr>
          <a:xfrm>
            <a:off x="6804036" y="5373028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6372034" y="5373026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7668034" y="4653026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7020017" y="587701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6" name="直線接點 25"/>
          <p:cNvCxnSpPr/>
          <p:nvPr/>
        </p:nvCxnSpPr>
        <p:spPr>
          <a:xfrm flipH="1">
            <a:off x="6804034" y="4653026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7452020" y="443700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21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6588014" y="5157012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6156011" y="587701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8316026" y="5157012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20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442420"/>
              </p:ext>
            </p:extLst>
          </p:nvPr>
        </p:nvGraphicFramePr>
        <p:xfrm>
          <a:off x="4716001" y="2276992"/>
          <a:ext cx="4032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60834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lastE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heapSize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currentNode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child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296117"/>
              </p:ext>
            </p:extLst>
          </p:nvPr>
        </p:nvGraphicFramePr>
        <p:xfrm>
          <a:off x="3707994" y="404979"/>
          <a:ext cx="504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45682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733390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5893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148167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i="1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i="1" dirty="0" smtClean="0">
                          <a:latin typeface="+mn-lt"/>
                          <a:cs typeface="Courier New" pitchFamily="49" charset="0"/>
                        </a:rPr>
                        <a:t>heap</a:t>
                      </a:r>
                      <a:endParaRPr lang="zh-TW" altLang="en-US" sz="2000" b="0" i="1" dirty="0"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Rectangle 128"/>
          <p:cNvSpPr>
            <a:spLocks noChangeArrowheads="1"/>
          </p:cNvSpPr>
          <p:nvPr/>
        </p:nvSpPr>
        <p:spPr bwMode="auto">
          <a:xfrm>
            <a:off x="7450229" y="400280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6" name="Rectangle 129"/>
          <p:cNvSpPr>
            <a:spLocks noChangeArrowheads="1"/>
          </p:cNvSpPr>
          <p:nvPr/>
        </p:nvSpPr>
        <p:spPr bwMode="auto">
          <a:xfrm>
            <a:off x="6586223" y="4722812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7" name="Rectangle 130"/>
          <p:cNvSpPr>
            <a:spLocks noChangeArrowheads="1"/>
          </p:cNvSpPr>
          <p:nvPr/>
        </p:nvSpPr>
        <p:spPr bwMode="auto">
          <a:xfrm>
            <a:off x="8314235" y="4722812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9" name="Rectangle 133"/>
          <p:cNvSpPr>
            <a:spLocks noChangeArrowheads="1"/>
          </p:cNvSpPr>
          <p:nvPr/>
        </p:nvSpPr>
        <p:spPr bwMode="auto">
          <a:xfrm>
            <a:off x="7018226" y="544281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40" name="Rectangle 134"/>
          <p:cNvSpPr>
            <a:spLocks noChangeArrowheads="1"/>
          </p:cNvSpPr>
          <p:nvPr/>
        </p:nvSpPr>
        <p:spPr bwMode="auto">
          <a:xfrm>
            <a:off x="6154220" y="544281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7709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5.6.2  Definition of a Max Heap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95972" y="1412875"/>
            <a:ext cx="8352058" cy="4608143"/>
          </a:xfrm>
        </p:spPr>
        <p:txBody>
          <a:bodyPr/>
          <a:lstStyle/>
          <a:p>
            <a:pPr marL="360000" indent="-360000" eaLnBrk="1" hangingPunct="1">
              <a:defRPr/>
            </a:pPr>
            <a:r>
              <a:rPr lang="en-US" altLang="zh-TW" dirty="0" smtClean="0"/>
              <a:t>A </a:t>
            </a:r>
            <a:r>
              <a:rPr lang="en-US" altLang="zh-TW" i="1" dirty="0" smtClean="0">
                <a:solidFill>
                  <a:srgbClr val="0000CC"/>
                </a:solidFill>
              </a:rPr>
              <a:t>max</a:t>
            </a:r>
            <a:r>
              <a:rPr lang="en-US" altLang="zh-TW" i="1" dirty="0" smtClean="0">
                <a:solidFill>
                  <a:schemeClr val="tx2"/>
                </a:solidFill>
              </a:rPr>
              <a:t> </a:t>
            </a:r>
            <a:r>
              <a:rPr lang="en-US" altLang="zh-TW" dirty="0" smtClean="0"/>
              <a:t>(</a:t>
            </a:r>
            <a:r>
              <a:rPr lang="en-US" altLang="zh-TW" i="1" dirty="0" smtClean="0">
                <a:solidFill>
                  <a:srgbClr val="0000CC"/>
                </a:solidFill>
              </a:rPr>
              <a:t>min</a:t>
            </a:r>
            <a:r>
              <a:rPr lang="en-US" altLang="zh-TW" dirty="0" smtClean="0"/>
              <a:t>) </a:t>
            </a:r>
            <a:r>
              <a:rPr lang="en-US" altLang="zh-TW" i="1" dirty="0" smtClean="0">
                <a:solidFill>
                  <a:srgbClr val="0000CC"/>
                </a:solidFill>
              </a:rPr>
              <a:t>tree</a:t>
            </a:r>
            <a:r>
              <a:rPr lang="en-US" altLang="zh-TW" dirty="0" smtClean="0"/>
              <a:t> is a tree in which the key value in each node is </a:t>
            </a:r>
            <a:r>
              <a:rPr lang="en-US" altLang="zh-TW" dirty="0" smtClean="0">
                <a:solidFill>
                  <a:srgbClr val="0000CC"/>
                </a:solidFill>
              </a:rPr>
              <a:t>no smaller</a:t>
            </a:r>
            <a:r>
              <a:rPr lang="en-US" altLang="zh-TW" dirty="0" smtClean="0"/>
              <a:t> (</a:t>
            </a:r>
            <a:r>
              <a:rPr lang="en-US" altLang="zh-TW" dirty="0" smtClean="0">
                <a:solidFill>
                  <a:srgbClr val="0000CC"/>
                </a:solidFill>
              </a:rPr>
              <a:t>larger</a:t>
            </a:r>
            <a:r>
              <a:rPr lang="en-US" altLang="zh-TW" dirty="0" smtClean="0"/>
              <a:t>) than the key values in its children (if any).</a:t>
            </a:r>
          </a:p>
          <a:p>
            <a:pPr marL="360000" indent="-360000" eaLnBrk="1" hangingPunct="1">
              <a:defRPr/>
            </a:pPr>
            <a:r>
              <a:rPr lang="en-US" altLang="zh-TW" spc="-50" dirty="0" smtClean="0"/>
              <a:t>A</a:t>
            </a:r>
            <a:r>
              <a:rPr lang="en-US" altLang="zh-TW" spc="-50" dirty="0" smtClean="0">
                <a:solidFill>
                  <a:schemeClr val="tx2"/>
                </a:solidFill>
              </a:rPr>
              <a:t> </a:t>
            </a:r>
            <a:r>
              <a:rPr lang="en-US" altLang="zh-TW" i="1" spc="-50" dirty="0" smtClean="0">
                <a:solidFill>
                  <a:srgbClr val="0000CC"/>
                </a:solidFill>
              </a:rPr>
              <a:t>max</a:t>
            </a:r>
            <a:r>
              <a:rPr lang="en-US" altLang="zh-TW" spc="-50" dirty="0" smtClean="0">
                <a:solidFill>
                  <a:schemeClr val="tx2"/>
                </a:solidFill>
              </a:rPr>
              <a:t> </a:t>
            </a:r>
            <a:r>
              <a:rPr lang="en-US" altLang="zh-TW" i="1" spc="-50" dirty="0" smtClean="0">
                <a:solidFill>
                  <a:srgbClr val="0000CC"/>
                </a:solidFill>
              </a:rPr>
              <a:t>heap</a:t>
            </a:r>
            <a:r>
              <a:rPr lang="en-US" altLang="zh-TW" spc="-50" dirty="0" smtClean="0"/>
              <a:t> is a </a:t>
            </a:r>
            <a:r>
              <a:rPr lang="en-US" altLang="zh-TW" spc="-50" dirty="0" smtClean="0">
                <a:solidFill>
                  <a:srgbClr val="FF0000"/>
                </a:solidFill>
              </a:rPr>
              <a:t>complete binary tree</a:t>
            </a:r>
            <a:r>
              <a:rPr lang="en-US" altLang="zh-TW" spc="-50" dirty="0" smtClean="0"/>
              <a:t> that is also a</a:t>
            </a:r>
            <a:r>
              <a:rPr lang="en-US" altLang="zh-TW" spc="-50" dirty="0" smtClean="0">
                <a:solidFill>
                  <a:schemeClr val="tx2"/>
                </a:solidFill>
              </a:rPr>
              <a:t> </a:t>
            </a:r>
            <a:r>
              <a:rPr lang="en-US" altLang="zh-TW" spc="-50" dirty="0" smtClean="0"/>
              <a:t>max tree.</a:t>
            </a:r>
          </a:p>
          <a:p>
            <a:pPr marL="360000" indent="-360000" eaLnBrk="1" hangingPunct="1">
              <a:defRPr/>
            </a:pPr>
            <a:r>
              <a:rPr lang="en-US" altLang="zh-TW" spc="-50" dirty="0" smtClean="0"/>
              <a:t>A</a:t>
            </a:r>
            <a:r>
              <a:rPr lang="en-US" altLang="zh-TW" spc="-50" dirty="0" smtClean="0">
                <a:solidFill>
                  <a:schemeClr val="tx2"/>
                </a:solidFill>
              </a:rPr>
              <a:t> </a:t>
            </a:r>
            <a:r>
              <a:rPr lang="en-US" altLang="zh-TW" i="1" spc="-50" dirty="0" smtClean="0">
                <a:solidFill>
                  <a:srgbClr val="0000CC"/>
                </a:solidFill>
              </a:rPr>
              <a:t>min</a:t>
            </a:r>
            <a:r>
              <a:rPr lang="en-US" altLang="zh-TW" spc="-50" dirty="0" smtClean="0"/>
              <a:t> </a:t>
            </a:r>
            <a:r>
              <a:rPr lang="en-US" altLang="zh-TW" i="1" spc="-50" dirty="0" smtClean="0">
                <a:solidFill>
                  <a:srgbClr val="0000CC"/>
                </a:solidFill>
              </a:rPr>
              <a:t>heap</a:t>
            </a:r>
            <a:r>
              <a:rPr lang="en-US" altLang="zh-TW" spc="-50" dirty="0" smtClean="0"/>
              <a:t> is a </a:t>
            </a:r>
            <a:r>
              <a:rPr lang="en-US" altLang="zh-TW" spc="-50" dirty="0" smtClean="0">
                <a:solidFill>
                  <a:srgbClr val="FF0000"/>
                </a:solidFill>
              </a:rPr>
              <a:t>complete binary tree</a:t>
            </a:r>
            <a:r>
              <a:rPr lang="en-US" altLang="zh-TW" spc="-50" dirty="0" smtClean="0"/>
              <a:t> that is also a</a:t>
            </a:r>
            <a:r>
              <a:rPr lang="en-US" altLang="zh-TW" spc="-50" dirty="0" smtClean="0">
                <a:solidFill>
                  <a:schemeClr val="tx2"/>
                </a:solidFill>
              </a:rPr>
              <a:t> </a:t>
            </a:r>
            <a:r>
              <a:rPr lang="en-US" altLang="zh-TW" spc="-50" dirty="0" smtClean="0"/>
              <a:t>min tree.</a:t>
            </a:r>
          </a:p>
          <a:p>
            <a:pPr marL="360000" indent="-360000" eaLnBrk="1" hangingPunct="1">
              <a:defRPr/>
            </a:pPr>
            <a:r>
              <a:rPr lang="en-US" altLang="zh-TW" spc="-50" dirty="0"/>
              <a:t>Some examples of max heaps and min heaps are shown in Figure 5.24 and 5.25, respectively</a:t>
            </a:r>
            <a:r>
              <a:rPr lang="en-US" altLang="zh-TW" spc="-50" dirty="0" smtClean="0"/>
              <a:t>.</a:t>
            </a:r>
          </a:p>
          <a:p>
            <a:pPr marL="360000" indent="-360000" eaLnBrk="1" hangingPunct="1">
              <a:defRPr/>
            </a:pPr>
            <a:r>
              <a:rPr lang="en-US" altLang="zh-TW" dirty="0" smtClean="0"/>
              <a:t>From the definition, it follows that the key in the root of a min tree is the smallest key in the tree, whereas that in the root of a max tree is the largest.</a:t>
            </a:r>
          </a:p>
          <a:p>
            <a:pPr marL="360000" indent="-360000" eaLnBrk="1" hangingPunct="1">
              <a:defRPr/>
            </a:pPr>
            <a:r>
              <a:rPr lang="en-US" altLang="zh-TW" spc="-50" dirty="0" smtClean="0"/>
              <a:t>The basic operations for a max heap are the same as those for a max priority queue (ADT 5.2).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solidFill>
                <a:prstClr val="black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MaxHeap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throw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“Heap is empty. Cannot delete.”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</a:t>
            </a:r>
            <a:r>
              <a:rPr lang="en-US" altLang="zh-TW" i="1" kern="100" spc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−−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&amp;&amp;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1])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95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break;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ea typeface="新細明體" panose="02020500000000000000" pitchFamily="18" charset="-120"/>
              </a:rPr>
              <a:t>*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22" name="直線接點 21"/>
          <p:cNvCxnSpPr/>
          <p:nvPr/>
        </p:nvCxnSpPr>
        <p:spPr>
          <a:xfrm>
            <a:off x="6804036" y="5373028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6372034" y="5373026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7668034" y="4653026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7020017" y="587701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6" name="直線接點 25"/>
          <p:cNvCxnSpPr/>
          <p:nvPr/>
        </p:nvCxnSpPr>
        <p:spPr>
          <a:xfrm flipH="1">
            <a:off x="6804034" y="4653026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7452020" y="4437007"/>
            <a:ext cx="432000" cy="432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21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6588014" y="5157012"/>
            <a:ext cx="432000" cy="432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6156011" y="587701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8316026" y="5157012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20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586908"/>
              </p:ext>
            </p:extLst>
          </p:nvPr>
        </p:nvGraphicFramePr>
        <p:xfrm>
          <a:off x="4716001" y="2276992"/>
          <a:ext cx="4032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60834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lastE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heapSize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currentNode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child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296117"/>
              </p:ext>
            </p:extLst>
          </p:nvPr>
        </p:nvGraphicFramePr>
        <p:xfrm>
          <a:off x="3707994" y="404979"/>
          <a:ext cx="504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45682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733390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5893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148167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i="1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i="1" dirty="0" smtClean="0">
                          <a:latin typeface="+mn-lt"/>
                          <a:cs typeface="Courier New" pitchFamily="49" charset="0"/>
                        </a:rPr>
                        <a:t>heap</a:t>
                      </a:r>
                      <a:endParaRPr lang="zh-TW" altLang="en-US" sz="2000" b="0" i="1" dirty="0"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Rectangle 128"/>
          <p:cNvSpPr>
            <a:spLocks noChangeArrowheads="1"/>
          </p:cNvSpPr>
          <p:nvPr/>
        </p:nvSpPr>
        <p:spPr bwMode="auto">
          <a:xfrm>
            <a:off x="7450229" y="400280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6" name="Rectangle 129"/>
          <p:cNvSpPr>
            <a:spLocks noChangeArrowheads="1"/>
          </p:cNvSpPr>
          <p:nvPr/>
        </p:nvSpPr>
        <p:spPr bwMode="auto">
          <a:xfrm>
            <a:off x="6586223" y="4722812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7" name="Rectangle 130"/>
          <p:cNvSpPr>
            <a:spLocks noChangeArrowheads="1"/>
          </p:cNvSpPr>
          <p:nvPr/>
        </p:nvSpPr>
        <p:spPr bwMode="auto">
          <a:xfrm>
            <a:off x="8314235" y="4722812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9" name="Rectangle 133"/>
          <p:cNvSpPr>
            <a:spLocks noChangeArrowheads="1"/>
          </p:cNvSpPr>
          <p:nvPr/>
        </p:nvSpPr>
        <p:spPr bwMode="auto">
          <a:xfrm>
            <a:off x="7018226" y="544281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40" name="Rectangle 134"/>
          <p:cNvSpPr>
            <a:spLocks noChangeArrowheads="1"/>
          </p:cNvSpPr>
          <p:nvPr/>
        </p:nvSpPr>
        <p:spPr bwMode="auto">
          <a:xfrm>
            <a:off x="6154220" y="544281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7100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solidFill>
                <a:prstClr val="black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MaxHeap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throw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“Heap is empty. Cannot delete.”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</a:t>
            </a:r>
            <a:r>
              <a:rPr lang="en-US" altLang="zh-TW" i="1" kern="100" spc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−−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&amp;&amp;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1])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95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break;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ea typeface="新細明體" panose="02020500000000000000" pitchFamily="18" charset="-120"/>
              </a:rPr>
              <a:t>*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22" name="直線接點 21"/>
          <p:cNvCxnSpPr/>
          <p:nvPr/>
        </p:nvCxnSpPr>
        <p:spPr>
          <a:xfrm>
            <a:off x="6804036" y="5373028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6372034" y="5373026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7668034" y="4653026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7020017" y="587701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6" name="直線接點 25"/>
          <p:cNvCxnSpPr/>
          <p:nvPr/>
        </p:nvCxnSpPr>
        <p:spPr>
          <a:xfrm flipH="1">
            <a:off x="6804034" y="4653026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7452020" y="4437007"/>
            <a:ext cx="432000" cy="432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21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6588014" y="5157012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6156011" y="587701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8316026" y="5157012"/>
            <a:ext cx="432000" cy="432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20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188511"/>
              </p:ext>
            </p:extLst>
          </p:nvPr>
        </p:nvGraphicFramePr>
        <p:xfrm>
          <a:off x="4716001" y="2276992"/>
          <a:ext cx="4032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60834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lastE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heapSize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currentNode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child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758332"/>
              </p:ext>
            </p:extLst>
          </p:nvPr>
        </p:nvGraphicFramePr>
        <p:xfrm>
          <a:off x="3707994" y="404979"/>
          <a:ext cx="504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45682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733390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5893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148167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i="1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i="1" dirty="0" smtClean="0">
                          <a:latin typeface="+mn-lt"/>
                          <a:cs typeface="Courier New" pitchFamily="49" charset="0"/>
                        </a:rPr>
                        <a:t>heap</a:t>
                      </a:r>
                      <a:endParaRPr lang="zh-TW" altLang="en-US" sz="2000" b="0" i="1" dirty="0"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Rectangle 128"/>
          <p:cNvSpPr>
            <a:spLocks noChangeArrowheads="1"/>
          </p:cNvSpPr>
          <p:nvPr/>
        </p:nvSpPr>
        <p:spPr bwMode="auto">
          <a:xfrm>
            <a:off x="7450229" y="400280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6" name="Rectangle 129"/>
          <p:cNvSpPr>
            <a:spLocks noChangeArrowheads="1"/>
          </p:cNvSpPr>
          <p:nvPr/>
        </p:nvSpPr>
        <p:spPr bwMode="auto">
          <a:xfrm>
            <a:off x="6586223" y="4722812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7" name="Rectangle 130"/>
          <p:cNvSpPr>
            <a:spLocks noChangeArrowheads="1"/>
          </p:cNvSpPr>
          <p:nvPr/>
        </p:nvSpPr>
        <p:spPr bwMode="auto">
          <a:xfrm>
            <a:off x="8314235" y="4722812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9" name="Rectangle 133"/>
          <p:cNvSpPr>
            <a:spLocks noChangeArrowheads="1"/>
          </p:cNvSpPr>
          <p:nvPr/>
        </p:nvSpPr>
        <p:spPr bwMode="auto">
          <a:xfrm>
            <a:off x="7018226" y="544281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40" name="Rectangle 134"/>
          <p:cNvSpPr>
            <a:spLocks noChangeArrowheads="1"/>
          </p:cNvSpPr>
          <p:nvPr/>
        </p:nvSpPr>
        <p:spPr bwMode="auto">
          <a:xfrm>
            <a:off x="6154220" y="544281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5462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solidFill>
                <a:prstClr val="black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MaxHeap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throw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“Heap is empty. Cannot delete.”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</a:t>
            </a:r>
            <a:r>
              <a:rPr lang="en-US" altLang="zh-TW" i="1" kern="100" spc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−−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&amp;&amp;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1])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95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break;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ea typeface="新細明體" panose="02020500000000000000" pitchFamily="18" charset="-120"/>
              </a:rPr>
              <a:t>*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22" name="直線接點 21"/>
          <p:cNvCxnSpPr/>
          <p:nvPr/>
        </p:nvCxnSpPr>
        <p:spPr>
          <a:xfrm>
            <a:off x="6804036" y="5373028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6372034" y="5373026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7668034" y="4653026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7020017" y="587701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6" name="直線接點 25"/>
          <p:cNvCxnSpPr/>
          <p:nvPr/>
        </p:nvCxnSpPr>
        <p:spPr>
          <a:xfrm flipH="1">
            <a:off x="6804034" y="4653026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7452020" y="4437007"/>
            <a:ext cx="432000" cy="432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20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6588014" y="5157012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6156011" y="587701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8316026" y="5157012"/>
            <a:ext cx="432000" cy="432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20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738875"/>
              </p:ext>
            </p:extLst>
          </p:nvPr>
        </p:nvGraphicFramePr>
        <p:xfrm>
          <a:off x="4716001" y="2276992"/>
          <a:ext cx="4032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60834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lastE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heapSize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currentNode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child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677500"/>
              </p:ext>
            </p:extLst>
          </p:nvPr>
        </p:nvGraphicFramePr>
        <p:xfrm>
          <a:off x="3707994" y="404979"/>
          <a:ext cx="504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45682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733390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5893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148167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i="1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i="1" dirty="0" smtClean="0">
                          <a:latin typeface="+mn-lt"/>
                          <a:cs typeface="Courier New" pitchFamily="49" charset="0"/>
                        </a:rPr>
                        <a:t>heap</a:t>
                      </a:r>
                      <a:endParaRPr lang="zh-TW" altLang="en-US" sz="2000" b="0" i="1" dirty="0"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Rectangle 128"/>
          <p:cNvSpPr>
            <a:spLocks noChangeArrowheads="1"/>
          </p:cNvSpPr>
          <p:nvPr/>
        </p:nvSpPr>
        <p:spPr bwMode="auto">
          <a:xfrm>
            <a:off x="7450229" y="400280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6" name="Rectangle 129"/>
          <p:cNvSpPr>
            <a:spLocks noChangeArrowheads="1"/>
          </p:cNvSpPr>
          <p:nvPr/>
        </p:nvSpPr>
        <p:spPr bwMode="auto">
          <a:xfrm>
            <a:off x="6586223" y="4722812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7" name="Rectangle 130"/>
          <p:cNvSpPr>
            <a:spLocks noChangeArrowheads="1"/>
          </p:cNvSpPr>
          <p:nvPr/>
        </p:nvSpPr>
        <p:spPr bwMode="auto">
          <a:xfrm>
            <a:off x="8314235" y="4722812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9" name="Rectangle 133"/>
          <p:cNvSpPr>
            <a:spLocks noChangeArrowheads="1"/>
          </p:cNvSpPr>
          <p:nvPr/>
        </p:nvSpPr>
        <p:spPr bwMode="auto">
          <a:xfrm>
            <a:off x="7018226" y="544281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40" name="Rectangle 134"/>
          <p:cNvSpPr>
            <a:spLocks noChangeArrowheads="1"/>
          </p:cNvSpPr>
          <p:nvPr/>
        </p:nvSpPr>
        <p:spPr bwMode="auto">
          <a:xfrm>
            <a:off x="6154220" y="544281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150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solidFill>
                <a:prstClr val="black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MaxHeap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throw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“Heap is empty. Cannot delete.”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</a:t>
            </a:r>
            <a:r>
              <a:rPr lang="en-US" altLang="zh-TW" i="1" kern="100" spc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−−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&amp;&amp;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1])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95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break;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ea typeface="新細明體" panose="02020500000000000000" pitchFamily="18" charset="-120"/>
              </a:rPr>
              <a:t>*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22" name="直線接點 21"/>
          <p:cNvCxnSpPr/>
          <p:nvPr/>
        </p:nvCxnSpPr>
        <p:spPr>
          <a:xfrm>
            <a:off x="6804036" y="5373028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6372034" y="5373026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7668034" y="4653026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7020017" y="587701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6" name="直線接點 25"/>
          <p:cNvCxnSpPr/>
          <p:nvPr/>
        </p:nvCxnSpPr>
        <p:spPr>
          <a:xfrm flipH="1">
            <a:off x="6804034" y="4653026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7452020" y="443700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20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6588014" y="5157012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6156011" y="587701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8316026" y="5157012"/>
            <a:ext cx="432000" cy="432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20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90440"/>
              </p:ext>
            </p:extLst>
          </p:nvPr>
        </p:nvGraphicFramePr>
        <p:xfrm>
          <a:off x="4716001" y="2276992"/>
          <a:ext cx="4032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60834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lastE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heapSize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currentNode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child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765662"/>
              </p:ext>
            </p:extLst>
          </p:nvPr>
        </p:nvGraphicFramePr>
        <p:xfrm>
          <a:off x="3707994" y="404979"/>
          <a:ext cx="504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45682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733390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5893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148167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i="1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i="1" dirty="0" smtClean="0">
                          <a:latin typeface="+mn-lt"/>
                          <a:cs typeface="Courier New" pitchFamily="49" charset="0"/>
                        </a:rPr>
                        <a:t>heap</a:t>
                      </a:r>
                      <a:endParaRPr lang="zh-TW" altLang="en-US" sz="2000" b="0" i="1" dirty="0"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Rectangle 128"/>
          <p:cNvSpPr>
            <a:spLocks noChangeArrowheads="1"/>
          </p:cNvSpPr>
          <p:nvPr/>
        </p:nvSpPr>
        <p:spPr bwMode="auto">
          <a:xfrm>
            <a:off x="7450229" y="400280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6" name="Rectangle 129"/>
          <p:cNvSpPr>
            <a:spLocks noChangeArrowheads="1"/>
          </p:cNvSpPr>
          <p:nvPr/>
        </p:nvSpPr>
        <p:spPr bwMode="auto">
          <a:xfrm>
            <a:off x="6586223" y="4722812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7" name="Rectangle 130"/>
          <p:cNvSpPr>
            <a:spLocks noChangeArrowheads="1"/>
          </p:cNvSpPr>
          <p:nvPr/>
        </p:nvSpPr>
        <p:spPr bwMode="auto">
          <a:xfrm>
            <a:off x="8314235" y="4722812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9" name="Rectangle 133"/>
          <p:cNvSpPr>
            <a:spLocks noChangeArrowheads="1"/>
          </p:cNvSpPr>
          <p:nvPr/>
        </p:nvSpPr>
        <p:spPr bwMode="auto">
          <a:xfrm>
            <a:off x="7018226" y="544281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40" name="Rectangle 134"/>
          <p:cNvSpPr>
            <a:spLocks noChangeArrowheads="1"/>
          </p:cNvSpPr>
          <p:nvPr/>
        </p:nvSpPr>
        <p:spPr bwMode="auto">
          <a:xfrm>
            <a:off x="6154220" y="544281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771228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solidFill>
                <a:prstClr val="black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MaxHeap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throw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“Heap is empty. Cannot delete.”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</a:t>
            </a:r>
            <a:r>
              <a:rPr lang="en-US" altLang="zh-TW" i="1" kern="100" spc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−−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&amp;&amp;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1])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95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break;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ea typeface="新細明體" panose="02020500000000000000" pitchFamily="18" charset="-120"/>
              </a:rPr>
              <a:t>*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22" name="直線接點 21"/>
          <p:cNvCxnSpPr/>
          <p:nvPr/>
        </p:nvCxnSpPr>
        <p:spPr>
          <a:xfrm>
            <a:off x="6804036" y="5373028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6372034" y="5373026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7668034" y="4653026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7020017" y="587701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6" name="直線接點 25"/>
          <p:cNvCxnSpPr/>
          <p:nvPr/>
        </p:nvCxnSpPr>
        <p:spPr>
          <a:xfrm flipH="1">
            <a:off x="6804034" y="4653026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7452020" y="443700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20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6588014" y="5157012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6156011" y="587701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8316026" y="5157012"/>
            <a:ext cx="432000" cy="432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892425"/>
              </p:ext>
            </p:extLst>
          </p:nvPr>
        </p:nvGraphicFramePr>
        <p:xfrm>
          <a:off x="4716001" y="2276992"/>
          <a:ext cx="4032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60834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lastE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heapSize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currentNode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child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765662"/>
              </p:ext>
            </p:extLst>
          </p:nvPr>
        </p:nvGraphicFramePr>
        <p:xfrm>
          <a:off x="3707994" y="404979"/>
          <a:ext cx="504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45682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733390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5893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148167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i="1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i="1" dirty="0" smtClean="0">
                          <a:latin typeface="+mn-lt"/>
                          <a:cs typeface="Courier New" pitchFamily="49" charset="0"/>
                        </a:rPr>
                        <a:t>heap</a:t>
                      </a:r>
                      <a:endParaRPr lang="zh-TW" altLang="en-US" sz="2000" b="0" i="1" dirty="0"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Rectangle 128"/>
          <p:cNvSpPr>
            <a:spLocks noChangeArrowheads="1"/>
          </p:cNvSpPr>
          <p:nvPr/>
        </p:nvSpPr>
        <p:spPr bwMode="auto">
          <a:xfrm>
            <a:off x="7450229" y="400280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6" name="Rectangle 129"/>
          <p:cNvSpPr>
            <a:spLocks noChangeArrowheads="1"/>
          </p:cNvSpPr>
          <p:nvPr/>
        </p:nvSpPr>
        <p:spPr bwMode="auto">
          <a:xfrm>
            <a:off x="6586223" y="4722812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7" name="Rectangle 130"/>
          <p:cNvSpPr>
            <a:spLocks noChangeArrowheads="1"/>
          </p:cNvSpPr>
          <p:nvPr/>
        </p:nvSpPr>
        <p:spPr bwMode="auto">
          <a:xfrm>
            <a:off x="8314235" y="4722812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9" name="Rectangle 133"/>
          <p:cNvSpPr>
            <a:spLocks noChangeArrowheads="1"/>
          </p:cNvSpPr>
          <p:nvPr/>
        </p:nvSpPr>
        <p:spPr bwMode="auto">
          <a:xfrm>
            <a:off x="7018226" y="544281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40" name="Rectangle 134"/>
          <p:cNvSpPr>
            <a:spLocks noChangeArrowheads="1"/>
          </p:cNvSpPr>
          <p:nvPr/>
        </p:nvSpPr>
        <p:spPr bwMode="auto">
          <a:xfrm>
            <a:off x="6154220" y="544281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925785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solidFill>
                <a:prstClr val="black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MaxHeap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throw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“Heap is empty. Cannot delete.”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</a:t>
            </a:r>
            <a:r>
              <a:rPr lang="en-US" altLang="zh-TW" i="1" kern="100" spc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−−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&amp;&amp;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1])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95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break;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ea typeface="新細明體" panose="02020500000000000000" pitchFamily="18" charset="-120"/>
              </a:rPr>
              <a:t>*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22" name="直線接點 21"/>
          <p:cNvCxnSpPr/>
          <p:nvPr/>
        </p:nvCxnSpPr>
        <p:spPr>
          <a:xfrm>
            <a:off x="6804036" y="5373028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6372034" y="5373026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7668034" y="4653026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7020017" y="587701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6" name="直線接點 25"/>
          <p:cNvCxnSpPr/>
          <p:nvPr/>
        </p:nvCxnSpPr>
        <p:spPr>
          <a:xfrm flipH="1">
            <a:off x="6804034" y="4653026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7452020" y="443700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6588014" y="5157012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6156011" y="587701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0" name="直線接點 29"/>
          <p:cNvCxnSpPr/>
          <p:nvPr/>
        </p:nvCxnSpPr>
        <p:spPr>
          <a:xfrm flipH="1">
            <a:off x="8100034" y="5373028"/>
            <a:ext cx="432001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/>
          <p:cNvSpPr/>
          <p:nvPr/>
        </p:nvSpPr>
        <p:spPr>
          <a:xfrm>
            <a:off x="8316026" y="5157012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7882232" y="5874820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4716001" y="2276992"/>
          <a:ext cx="4032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60834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lastE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heapSize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currentNode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child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905936"/>
              </p:ext>
            </p:extLst>
          </p:nvPr>
        </p:nvGraphicFramePr>
        <p:xfrm>
          <a:off x="3707994" y="404979"/>
          <a:ext cx="504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45682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733390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5893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148167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i="1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i="1" dirty="0" smtClean="0">
                          <a:latin typeface="+mn-lt"/>
                          <a:cs typeface="Courier New" pitchFamily="49" charset="0"/>
                        </a:rPr>
                        <a:t>heap</a:t>
                      </a:r>
                      <a:endParaRPr lang="zh-TW" altLang="en-US" sz="2000" b="0" i="1" dirty="0"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16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Rectangle 128"/>
          <p:cNvSpPr>
            <a:spLocks noChangeArrowheads="1"/>
          </p:cNvSpPr>
          <p:nvPr/>
        </p:nvSpPr>
        <p:spPr bwMode="auto">
          <a:xfrm>
            <a:off x="7450229" y="400280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</a:t>
            </a:r>
          </a:p>
        </p:txBody>
      </p:sp>
      <p:sp>
        <p:nvSpPr>
          <p:cNvPr id="36" name="Rectangle 129"/>
          <p:cNvSpPr>
            <a:spLocks noChangeArrowheads="1"/>
          </p:cNvSpPr>
          <p:nvPr/>
        </p:nvSpPr>
        <p:spPr bwMode="auto">
          <a:xfrm>
            <a:off x="6586223" y="4722812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2</a:t>
            </a:r>
          </a:p>
        </p:txBody>
      </p:sp>
      <p:sp>
        <p:nvSpPr>
          <p:cNvPr id="37" name="Rectangle 130"/>
          <p:cNvSpPr>
            <a:spLocks noChangeArrowheads="1"/>
          </p:cNvSpPr>
          <p:nvPr/>
        </p:nvSpPr>
        <p:spPr bwMode="auto">
          <a:xfrm>
            <a:off x="8314235" y="4722812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3</a:t>
            </a:r>
          </a:p>
        </p:txBody>
      </p:sp>
      <p:sp>
        <p:nvSpPr>
          <p:cNvPr id="38" name="Rectangle 131"/>
          <p:cNvSpPr>
            <a:spLocks noChangeArrowheads="1"/>
          </p:cNvSpPr>
          <p:nvPr/>
        </p:nvSpPr>
        <p:spPr bwMode="auto">
          <a:xfrm>
            <a:off x="7882232" y="544281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6</a:t>
            </a:r>
          </a:p>
        </p:txBody>
      </p:sp>
      <p:sp>
        <p:nvSpPr>
          <p:cNvPr id="39" name="Rectangle 133"/>
          <p:cNvSpPr>
            <a:spLocks noChangeArrowheads="1"/>
          </p:cNvSpPr>
          <p:nvPr/>
        </p:nvSpPr>
        <p:spPr bwMode="auto">
          <a:xfrm>
            <a:off x="7018226" y="544281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5</a:t>
            </a:r>
          </a:p>
        </p:txBody>
      </p:sp>
      <p:sp>
        <p:nvSpPr>
          <p:cNvPr id="40" name="Rectangle 134"/>
          <p:cNvSpPr>
            <a:spLocks noChangeArrowheads="1"/>
          </p:cNvSpPr>
          <p:nvPr/>
        </p:nvSpPr>
        <p:spPr bwMode="auto">
          <a:xfrm>
            <a:off x="6154220" y="544281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125581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solidFill>
                <a:prstClr val="black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MaxHeap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throw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“Heap is empty. Cannot delete.”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</a:t>
            </a:r>
            <a:r>
              <a:rPr lang="en-US" altLang="zh-TW" i="1" kern="100" spc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−−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&amp;&amp;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1])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95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break;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ea typeface="新細明體" panose="02020500000000000000" pitchFamily="18" charset="-120"/>
              </a:rPr>
              <a:t>*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22" name="直線接點 21"/>
          <p:cNvCxnSpPr/>
          <p:nvPr/>
        </p:nvCxnSpPr>
        <p:spPr>
          <a:xfrm>
            <a:off x="6804036" y="5373028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6372034" y="5373026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7668034" y="4653026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7020017" y="587701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6" name="直線接點 25"/>
          <p:cNvCxnSpPr/>
          <p:nvPr/>
        </p:nvCxnSpPr>
        <p:spPr>
          <a:xfrm flipH="1">
            <a:off x="6804034" y="4653026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7452020" y="443700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6588014" y="5157012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6156011" y="587701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0" name="直線接點 29"/>
          <p:cNvCxnSpPr/>
          <p:nvPr/>
        </p:nvCxnSpPr>
        <p:spPr>
          <a:xfrm flipH="1">
            <a:off x="8100034" y="5373028"/>
            <a:ext cx="432001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/>
          <p:cNvSpPr/>
          <p:nvPr/>
        </p:nvSpPr>
        <p:spPr>
          <a:xfrm>
            <a:off x="8316026" y="5157012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7882232" y="5874820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4716001" y="2276992"/>
          <a:ext cx="4032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60834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lastE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heapSize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currentNode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child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720123"/>
              </p:ext>
            </p:extLst>
          </p:nvPr>
        </p:nvGraphicFramePr>
        <p:xfrm>
          <a:off x="3707994" y="404979"/>
          <a:ext cx="504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45682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733390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5893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148167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i="1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i="1" dirty="0" smtClean="0">
                          <a:latin typeface="+mn-lt"/>
                          <a:cs typeface="Courier New" pitchFamily="49" charset="0"/>
                        </a:rPr>
                        <a:t>heap</a:t>
                      </a:r>
                      <a:endParaRPr lang="zh-TW" altLang="en-US" sz="2000" b="0" i="1" dirty="0"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16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Rectangle 128"/>
          <p:cNvSpPr>
            <a:spLocks noChangeArrowheads="1"/>
          </p:cNvSpPr>
          <p:nvPr/>
        </p:nvSpPr>
        <p:spPr bwMode="auto">
          <a:xfrm>
            <a:off x="7450229" y="400280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</a:t>
            </a:r>
          </a:p>
        </p:txBody>
      </p:sp>
      <p:sp>
        <p:nvSpPr>
          <p:cNvPr id="36" name="Rectangle 129"/>
          <p:cNvSpPr>
            <a:spLocks noChangeArrowheads="1"/>
          </p:cNvSpPr>
          <p:nvPr/>
        </p:nvSpPr>
        <p:spPr bwMode="auto">
          <a:xfrm>
            <a:off x="6586223" y="4722812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2</a:t>
            </a:r>
          </a:p>
        </p:txBody>
      </p:sp>
      <p:sp>
        <p:nvSpPr>
          <p:cNvPr id="37" name="Rectangle 130"/>
          <p:cNvSpPr>
            <a:spLocks noChangeArrowheads="1"/>
          </p:cNvSpPr>
          <p:nvPr/>
        </p:nvSpPr>
        <p:spPr bwMode="auto">
          <a:xfrm>
            <a:off x="8314235" y="4722812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3</a:t>
            </a:r>
          </a:p>
        </p:txBody>
      </p:sp>
      <p:sp>
        <p:nvSpPr>
          <p:cNvPr id="38" name="Rectangle 131"/>
          <p:cNvSpPr>
            <a:spLocks noChangeArrowheads="1"/>
          </p:cNvSpPr>
          <p:nvPr/>
        </p:nvSpPr>
        <p:spPr bwMode="auto">
          <a:xfrm>
            <a:off x="7882232" y="544281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6</a:t>
            </a:r>
          </a:p>
        </p:txBody>
      </p:sp>
      <p:sp>
        <p:nvSpPr>
          <p:cNvPr id="39" name="Rectangle 133"/>
          <p:cNvSpPr>
            <a:spLocks noChangeArrowheads="1"/>
          </p:cNvSpPr>
          <p:nvPr/>
        </p:nvSpPr>
        <p:spPr bwMode="auto">
          <a:xfrm>
            <a:off x="7018226" y="544281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5</a:t>
            </a:r>
          </a:p>
        </p:txBody>
      </p:sp>
      <p:sp>
        <p:nvSpPr>
          <p:cNvPr id="40" name="Rectangle 134"/>
          <p:cNvSpPr>
            <a:spLocks noChangeArrowheads="1"/>
          </p:cNvSpPr>
          <p:nvPr/>
        </p:nvSpPr>
        <p:spPr bwMode="auto">
          <a:xfrm>
            <a:off x="6154220" y="544281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464437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solidFill>
                <a:prstClr val="black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MaxHeap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throw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“Heap is empty. Cannot delete.”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</a:t>
            </a:r>
            <a:r>
              <a:rPr lang="en-US" altLang="zh-TW" i="1" kern="100" spc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−−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&amp;&amp;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1])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95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break;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ea typeface="新細明體" panose="02020500000000000000" pitchFamily="18" charset="-120"/>
              </a:rPr>
              <a:t>*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22" name="直線接點 21"/>
          <p:cNvCxnSpPr/>
          <p:nvPr/>
        </p:nvCxnSpPr>
        <p:spPr>
          <a:xfrm>
            <a:off x="6804036" y="5373028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6372034" y="5373026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7668034" y="4653026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7020017" y="587701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6" name="直線接點 25"/>
          <p:cNvCxnSpPr/>
          <p:nvPr/>
        </p:nvCxnSpPr>
        <p:spPr>
          <a:xfrm flipH="1">
            <a:off x="6804034" y="4653026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7452020" y="4437007"/>
            <a:ext cx="432000" cy="432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6588014" y="5157012"/>
            <a:ext cx="432000" cy="432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6156011" y="587701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8316026" y="5157012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133578"/>
              </p:ext>
            </p:extLst>
          </p:nvPr>
        </p:nvGraphicFramePr>
        <p:xfrm>
          <a:off x="4716001" y="2276992"/>
          <a:ext cx="4032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60834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lastE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heapSize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currentNode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child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16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08614"/>
              </p:ext>
            </p:extLst>
          </p:nvPr>
        </p:nvGraphicFramePr>
        <p:xfrm>
          <a:off x="3707994" y="404979"/>
          <a:ext cx="504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45682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733390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5893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148167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i="1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i="1" dirty="0" smtClean="0">
                          <a:latin typeface="+mn-lt"/>
                          <a:cs typeface="Courier New" pitchFamily="49" charset="0"/>
                        </a:rPr>
                        <a:t>heap</a:t>
                      </a:r>
                      <a:endParaRPr lang="zh-TW" altLang="en-US" sz="2000" b="0" i="1" dirty="0"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Rectangle 128"/>
          <p:cNvSpPr>
            <a:spLocks noChangeArrowheads="1"/>
          </p:cNvSpPr>
          <p:nvPr/>
        </p:nvSpPr>
        <p:spPr bwMode="auto">
          <a:xfrm>
            <a:off x="7450229" y="400280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</a:t>
            </a:r>
          </a:p>
        </p:txBody>
      </p:sp>
      <p:sp>
        <p:nvSpPr>
          <p:cNvPr id="36" name="Rectangle 129"/>
          <p:cNvSpPr>
            <a:spLocks noChangeArrowheads="1"/>
          </p:cNvSpPr>
          <p:nvPr/>
        </p:nvSpPr>
        <p:spPr bwMode="auto">
          <a:xfrm>
            <a:off x="6586223" y="4722812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2</a:t>
            </a:r>
          </a:p>
        </p:txBody>
      </p:sp>
      <p:sp>
        <p:nvSpPr>
          <p:cNvPr id="37" name="Rectangle 130"/>
          <p:cNvSpPr>
            <a:spLocks noChangeArrowheads="1"/>
          </p:cNvSpPr>
          <p:nvPr/>
        </p:nvSpPr>
        <p:spPr bwMode="auto">
          <a:xfrm>
            <a:off x="8314235" y="4722812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3</a:t>
            </a:r>
          </a:p>
        </p:txBody>
      </p:sp>
      <p:sp>
        <p:nvSpPr>
          <p:cNvPr id="39" name="Rectangle 133"/>
          <p:cNvSpPr>
            <a:spLocks noChangeArrowheads="1"/>
          </p:cNvSpPr>
          <p:nvPr/>
        </p:nvSpPr>
        <p:spPr bwMode="auto">
          <a:xfrm>
            <a:off x="7018226" y="544281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5</a:t>
            </a:r>
          </a:p>
        </p:txBody>
      </p:sp>
      <p:sp>
        <p:nvSpPr>
          <p:cNvPr id="40" name="Rectangle 134"/>
          <p:cNvSpPr>
            <a:spLocks noChangeArrowheads="1"/>
          </p:cNvSpPr>
          <p:nvPr/>
        </p:nvSpPr>
        <p:spPr bwMode="auto">
          <a:xfrm>
            <a:off x="6154220" y="544281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657783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solidFill>
                <a:prstClr val="black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MaxHeap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throw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“Heap is empty. Cannot delete.”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</a:t>
            </a:r>
            <a:r>
              <a:rPr lang="en-US" altLang="zh-TW" i="1" kern="100" spc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−−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&amp;&amp;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1])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95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break;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ea typeface="新細明體" panose="02020500000000000000" pitchFamily="18" charset="-120"/>
              </a:rPr>
              <a:t>*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22" name="直線接點 21"/>
          <p:cNvCxnSpPr/>
          <p:nvPr/>
        </p:nvCxnSpPr>
        <p:spPr>
          <a:xfrm>
            <a:off x="6804036" y="5373028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6372034" y="5373026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7668034" y="4653026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7020017" y="587701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6" name="直線接點 25"/>
          <p:cNvCxnSpPr/>
          <p:nvPr/>
        </p:nvCxnSpPr>
        <p:spPr>
          <a:xfrm flipH="1">
            <a:off x="6804034" y="4653026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7452020" y="4437007"/>
            <a:ext cx="432000" cy="432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6588014" y="5157012"/>
            <a:ext cx="432000" cy="432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6156011" y="587701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8316026" y="5157012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251850"/>
              </p:ext>
            </p:extLst>
          </p:nvPr>
        </p:nvGraphicFramePr>
        <p:xfrm>
          <a:off x="4716001" y="2276992"/>
          <a:ext cx="4032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60834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lastE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heapSize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currentNode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child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16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513773"/>
              </p:ext>
            </p:extLst>
          </p:nvPr>
        </p:nvGraphicFramePr>
        <p:xfrm>
          <a:off x="3707994" y="404979"/>
          <a:ext cx="504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45682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733390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5893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148167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i="1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i="1" dirty="0" smtClean="0">
                          <a:latin typeface="+mn-lt"/>
                          <a:cs typeface="Courier New" pitchFamily="49" charset="0"/>
                        </a:rPr>
                        <a:t>heap</a:t>
                      </a:r>
                      <a:endParaRPr lang="zh-TW" altLang="en-US" sz="2000" b="0" i="1" dirty="0"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Rectangle 128"/>
          <p:cNvSpPr>
            <a:spLocks noChangeArrowheads="1"/>
          </p:cNvSpPr>
          <p:nvPr/>
        </p:nvSpPr>
        <p:spPr bwMode="auto">
          <a:xfrm>
            <a:off x="7450229" y="400280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</a:t>
            </a:r>
          </a:p>
        </p:txBody>
      </p:sp>
      <p:sp>
        <p:nvSpPr>
          <p:cNvPr id="36" name="Rectangle 129"/>
          <p:cNvSpPr>
            <a:spLocks noChangeArrowheads="1"/>
          </p:cNvSpPr>
          <p:nvPr/>
        </p:nvSpPr>
        <p:spPr bwMode="auto">
          <a:xfrm>
            <a:off x="6586223" y="4722812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2</a:t>
            </a:r>
          </a:p>
        </p:txBody>
      </p:sp>
      <p:sp>
        <p:nvSpPr>
          <p:cNvPr id="37" name="Rectangle 130"/>
          <p:cNvSpPr>
            <a:spLocks noChangeArrowheads="1"/>
          </p:cNvSpPr>
          <p:nvPr/>
        </p:nvSpPr>
        <p:spPr bwMode="auto">
          <a:xfrm>
            <a:off x="8314235" y="4722812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3</a:t>
            </a:r>
          </a:p>
        </p:txBody>
      </p:sp>
      <p:sp>
        <p:nvSpPr>
          <p:cNvPr id="39" name="Rectangle 133"/>
          <p:cNvSpPr>
            <a:spLocks noChangeArrowheads="1"/>
          </p:cNvSpPr>
          <p:nvPr/>
        </p:nvSpPr>
        <p:spPr bwMode="auto">
          <a:xfrm>
            <a:off x="7018226" y="544281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5</a:t>
            </a:r>
          </a:p>
        </p:txBody>
      </p:sp>
      <p:sp>
        <p:nvSpPr>
          <p:cNvPr id="40" name="Rectangle 134"/>
          <p:cNvSpPr>
            <a:spLocks noChangeArrowheads="1"/>
          </p:cNvSpPr>
          <p:nvPr/>
        </p:nvSpPr>
        <p:spPr bwMode="auto">
          <a:xfrm>
            <a:off x="6154220" y="544281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4909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內容版面配置區 5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b="1" dirty="0" smtClean="0"/>
              <a:t>Figure 5.24:</a:t>
            </a:r>
            <a:r>
              <a:rPr lang="en-US" altLang="zh-TW" dirty="0" smtClean="0"/>
              <a:t> Max heaps</a:t>
            </a:r>
            <a:endParaRPr lang="zh-TW" altLang="en-US" dirty="0" smtClean="0"/>
          </a:p>
        </p:txBody>
      </p:sp>
      <p:sp>
        <p:nvSpPr>
          <p:cNvPr id="9220" name="內容版面配置區 52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altLang="zh-TW" b="1" dirty="0" smtClean="0"/>
              <a:t>Figure 5.25:</a:t>
            </a:r>
            <a:r>
              <a:rPr lang="en-US" altLang="zh-TW" dirty="0" smtClean="0"/>
              <a:t> Min heaps</a:t>
            </a:r>
            <a:endParaRPr lang="zh-TW" altLang="en-US" dirty="0" smtClean="0"/>
          </a:p>
        </p:txBody>
      </p:sp>
      <p:cxnSp>
        <p:nvCxnSpPr>
          <p:cNvPr id="6" name="直線接點 5"/>
          <p:cNvCxnSpPr/>
          <p:nvPr/>
        </p:nvCxnSpPr>
        <p:spPr>
          <a:xfrm>
            <a:off x="1908002" y="1629002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1476000" y="1629000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2772000" y="909000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2123983" y="2132991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8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0" name="直線接點 9"/>
          <p:cNvCxnSpPr/>
          <p:nvPr/>
        </p:nvCxnSpPr>
        <p:spPr>
          <a:xfrm flipH="1">
            <a:off x="1908000" y="909000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2555986" y="692981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14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1691980" y="1412986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12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1259977" y="2132991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10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直線接點 13"/>
          <p:cNvCxnSpPr/>
          <p:nvPr/>
        </p:nvCxnSpPr>
        <p:spPr>
          <a:xfrm flipH="1">
            <a:off x="3204000" y="1629002"/>
            <a:ext cx="432001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3419992" y="1412986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7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2986198" y="2130794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>
            <a:off x="4788000" y="1629000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5652000" y="909000"/>
            <a:ext cx="432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5220000" y="909000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5436006" y="692981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5004003" y="1412986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4572110" y="2132381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5868009" y="1412986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4" name="直線接點 23"/>
          <p:cNvCxnSpPr/>
          <p:nvPr/>
        </p:nvCxnSpPr>
        <p:spPr>
          <a:xfrm flipH="1">
            <a:off x="7236000" y="909000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7452020" y="692981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7020017" y="1412986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25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7" name="直線接點 26"/>
          <p:cNvCxnSpPr/>
          <p:nvPr/>
        </p:nvCxnSpPr>
        <p:spPr>
          <a:xfrm>
            <a:off x="1908002" y="4653002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H="1">
            <a:off x="1476000" y="4653000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2772000" y="3933000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2122598" y="5154815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8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31" name="直線接點 30"/>
          <p:cNvCxnSpPr/>
          <p:nvPr/>
        </p:nvCxnSpPr>
        <p:spPr>
          <a:xfrm flipH="1">
            <a:off x="1908000" y="3933000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/>
          <p:cNvSpPr/>
          <p:nvPr/>
        </p:nvSpPr>
        <p:spPr>
          <a:xfrm>
            <a:off x="2555986" y="3717002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1691980" y="443700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7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1257410" y="5154815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10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35" name="直線接點 34"/>
          <p:cNvCxnSpPr/>
          <p:nvPr/>
        </p:nvCxnSpPr>
        <p:spPr>
          <a:xfrm flipH="1">
            <a:off x="3204000" y="4653000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/>
          <p:cNvSpPr/>
          <p:nvPr/>
        </p:nvSpPr>
        <p:spPr>
          <a:xfrm>
            <a:off x="3419992" y="443700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2986198" y="515322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38" name="直線接點 37"/>
          <p:cNvCxnSpPr/>
          <p:nvPr/>
        </p:nvCxnSpPr>
        <p:spPr>
          <a:xfrm flipH="1">
            <a:off x="4788000" y="4653000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5652000" y="3933000"/>
            <a:ext cx="432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flipH="1">
            <a:off x="5220000" y="3933002"/>
            <a:ext cx="432001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/>
          <p:cNvSpPr/>
          <p:nvPr/>
        </p:nvSpPr>
        <p:spPr>
          <a:xfrm>
            <a:off x="5436006" y="3717002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10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5004003" y="443700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20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4572000" y="5157012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50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5868009" y="443700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83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45" name="直線接點 44"/>
          <p:cNvCxnSpPr/>
          <p:nvPr/>
        </p:nvCxnSpPr>
        <p:spPr>
          <a:xfrm flipH="1">
            <a:off x="7236000" y="3933002"/>
            <a:ext cx="432001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7452020" y="3717002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11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7020017" y="443700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21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solidFill>
                <a:prstClr val="black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MaxHeap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throw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“Heap is empty. Cannot delete.”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</a:t>
            </a:r>
            <a:r>
              <a:rPr lang="en-US" altLang="zh-TW" i="1" kern="100" spc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−−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&amp;&amp;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1])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95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break;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ea typeface="新細明體" panose="02020500000000000000" pitchFamily="18" charset="-120"/>
              </a:rPr>
              <a:t>*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22" name="直線接點 21"/>
          <p:cNvCxnSpPr/>
          <p:nvPr/>
        </p:nvCxnSpPr>
        <p:spPr>
          <a:xfrm>
            <a:off x="6804036" y="5373028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6372034" y="5373026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7668034" y="4653026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7020017" y="587701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6" name="直線接點 25"/>
          <p:cNvCxnSpPr/>
          <p:nvPr/>
        </p:nvCxnSpPr>
        <p:spPr>
          <a:xfrm flipH="1">
            <a:off x="6804034" y="4653026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7452020" y="443700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6588014" y="5157012"/>
            <a:ext cx="432000" cy="432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6156011" y="5877017"/>
            <a:ext cx="432000" cy="432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8316026" y="5157012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650384"/>
              </p:ext>
            </p:extLst>
          </p:nvPr>
        </p:nvGraphicFramePr>
        <p:xfrm>
          <a:off x="4716001" y="2276992"/>
          <a:ext cx="4032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60834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lastE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heapSize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currentNode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child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16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4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417320"/>
              </p:ext>
            </p:extLst>
          </p:nvPr>
        </p:nvGraphicFramePr>
        <p:xfrm>
          <a:off x="3707994" y="404979"/>
          <a:ext cx="504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45682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733390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5893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148167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i="1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i="1" dirty="0" smtClean="0">
                          <a:latin typeface="+mn-lt"/>
                          <a:cs typeface="Courier New" pitchFamily="49" charset="0"/>
                        </a:rPr>
                        <a:t>heap</a:t>
                      </a:r>
                      <a:endParaRPr lang="zh-TW" altLang="en-US" sz="2000" b="0" i="1" dirty="0"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Rectangle 128"/>
          <p:cNvSpPr>
            <a:spLocks noChangeArrowheads="1"/>
          </p:cNvSpPr>
          <p:nvPr/>
        </p:nvSpPr>
        <p:spPr bwMode="auto">
          <a:xfrm>
            <a:off x="7450229" y="400280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</a:t>
            </a:r>
          </a:p>
        </p:txBody>
      </p:sp>
      <p:sp>
        <p:nvSpPr>
          <p:cNvPr id="36" name="Rectangle 129"/>
          <p:cNvSpPr>
            <a:spLocks noChangeArrowheads="1"/>
          </p:cNvSpPr>
          <p:nvPr/>
        </p:nvSpPr>
        <p:spPr bwMode="auto">
          <a:xfrm>
            <a:off x="6586223" y="4722812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2</a:t>
            </a:r>
          </a:p>
        </p:txBody>
      </p:sp>
      <p:sp>
        <p:nvSpPr>
          <p:cNvPr id="37" name="Rectangle 130"/>
          <p:cNvSpPr>
            <a:spLocks noChangeArrowheads="1"/>
          </p:cNvSpPr>
          <p:nvPr/>
        </p:nvSpPr>
        <p:spPr bwMode="auto">
          <a:xfrm>
            <a:off x="8314235" y="4722812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3</a:t>
            </a:r>
          </a:p>
        </p:txBody>
      </p:sp>
      <p:sp>
        <p:nvSpPr>
          <p:cNvPr id="39" name="Rectangle 133"/>
          <p:cNvSpPr>
            <a:spLocks noChangeArrowheads="1"/>
          </p:cNvSpPr>
          <p:nvPr/>
        </p:nvSpPr>
        <p:spPr bwMode="auto">
          <a:xfrm>
            <a:off x="7018226" y="544281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5</a:t>
            </a:r>
          </a:p>
        </p:txBody>
      </p:sp>
      <p:sp>
        <p:nvSpPr>
          <p:cNvPr id="40" name="Rectangle 134"/>
          <p:cNvSpPr>
            <a:spLocks noChangeArrowheads="1"/>
          </p:cNvSpPr>
          <p:nvPr/>
        </p:nvSpPr>
        <p:spPr bwMode="auto">
          <a:xfrm>
            <a:off x="6154220" y="544281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560777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solidFill>
                <a:prstClr val="black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MaxHeap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throw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“Heap is empty. Cannot delete.”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</a:t>
            </a:r>
            <a:r>
              <a:rPr lang="en-US" altLang="zh-TW" i="1" kern="100" spc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−−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&amp;&amp;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1])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95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break;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ea typeface="新細明體" panose="02020500000000000000" pitchFamily="18" charset="-120"/>
              </a:rPr>
              <a:t>*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22" name="直線接點 21"/>
          <p:cNvCxnSpPr/>
          <p:nvPr/>
        </p:nvCxnSpPr>
        <p:spPr>
          <a:xfrm>
            <a:off x="6804036" y="5373028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6372034" y="5373026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7668034" y="4653026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7020017" y="587701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6" name="直線接點 25"/>
          <p:cNvCxnSpPr/>
          <p:nvPr/>
        </p:nvCxnSpPr>
        <p:spPr>
          <a:xfrm flipH="1">
            <a:off x="6804034" y="4653026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7452020" y="443700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6588014" y="5157012"/>
            <a:ext cx="432000" cy="432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6156011" y="5877017"/>
            <a:ext cx="432000" cy="432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8316026" y="5157012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60"/>
              </p:ext>
            </p:extLst>
          </p:nvPr>
        </p:nvGraphicFramePr>
        <p:xfrm>
          <a:off x="4716001" y="2276992"/>
          <a:ext cx="4032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60834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lastE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heapSize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currentNode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child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16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4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152624"/>
              </p:ext>
            </p:extLst>
          </p:nvPr>
        </p:nvGraphicFramePr>
        <p:xfrm>
          <a:off x="3707994" y="404979"/>
          <a:ext cx="504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45682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733390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5893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148167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i="1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i="1" dirty="0" smtClean="0">
                          <a:latin typeface="+mn-lt"/>
                          <a:cs typeface="Courier New" pitchFamily="49" charset="0"/>
                        </a:rPr>
                        <a:t>heap</a:t>
                      </a:r>
                      <a:endParaRPr lang="zh-TW" altLang="en-US" sz="2000" b="0" i="1" dirty="0"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16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Rectangle 128"/>
          <p:cNvSpPr>
            <a:spLocks noChangeArrowheads="1"/>
          </p:cNvSpPr>
          <p:nvPr/>
        </p:nvSpPr>
        <p:spPr bwMode="auto">
          <a:xfrm>
            <a:off x="7450229" y="400280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</a:t>
            </a:r>
          </a:p>
        </p:txBody>
      </p:sp>
      <p:sp>
        <p:nvSpPr>
          <p:cNvPr id="36" name="Rectangle 129"/>
          <p:cNvSpPr>
            <a:spLocks noChangeArrowheads="1"/>
          </p:cNvSpPr>
          <p:nvPr/>
        </p:nvSpPr>
        <p:spPr bwMode="auto">
          <a:xfrm>
            <a:off x="6586223" y="4722812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2</a:t>
            </a:r>
          </a:p>
        </p:txBody>
      </p:sp>
      <p:sp>
        <p:nvSpPr>
          <p:cNvPr id="37" name="Rectangle 130"/>
          <p:cNvSpPr>
            <a:spLocks noChangeArrowheads="1"/>
          </p:cNvSpPr>
          <p:nvPr/>
        </p:nvSpPr>
        <p:spPr bwMode="auto">
          <a:xfrm>
            <a:off x="8314235" y="4722812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3</a:t>
            </a:r>
          </a:p>
        </p:txBody>
      </p:sp>
      <p:sp>
        <p:nvSpPr>
          <p:cNvPr id="39" name="Rectangle 133"/>
          <p:cNvSpPr>
            <a:spLocks noChangeArrowheads="1"/>
          </p:cNvSpPr>
          <p:nvPr/>
        </p:nvSpPr>
        <p:spPr bwMode="auto">
          <a:xfrm>
            <a:off x="7018226" y="544281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5</a:t>
            </a:r>
          </a:p>
        </p:txBody>
      </p:sp>
      <p:sp>
        <p:nvSpPr>
          <p:cNvPr id="40" name="Rectangle 134"/>
          <p:cNvSpPr>
            <a:spLocks noChangeArrowheads="1"/>
          </p:cNvSpPr>
          <p:nvPr/>
        </p:nvSpPr>
        <p:spPr bwMode="auto">
          <a:xfrm>
            <a:off x="6154220" y="544281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521134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solidFill>
                <a:prstClr val="black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MaxHeap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throw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“Heap is empty. Cannot delete.”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</a:t>
            </a:r>
            <a:r>
              <a:rPr lang="en-US" altLang="zh-TW" i="1" kern="100" spc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−−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&amp;&amp;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1])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95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break;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ea typeface="新細明體" panose="02020500000000000000" pitchFamily="18" charset="-120"/>
              </a:rPr>
              <a:t>*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22" name="直線接點 21"/>
          <p:cNvCxnSpPr/>
          <p:nvPr/>
        </p:nvCxnSpPr>
        <p:spPr>
          <a:xfrm>
            <a:off x="6804036" y="5373028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6372034" y="5373026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7668034" y="4653026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7020017" y="587701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6" name="直線接點 25"/>
          <p:cNvCxnSpPr/>
          <p:nvPr/>
        </p:nvCxnSpPr>
        <p:spPr>
          <a:xfrm flipH="1">
            <a:off x="6804034" y="4653026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7452020" y="443700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6588014" y="5157012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6156011" y="587701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0" name="直線接點 29"/>
          <p:cNvCxnSpPr/>
          <p:nvPr/>
        </p:nvCxnSpPr>
        <p:spPr>
          <a:xfrm flipH="1">
            <a:off x="8100034" y="5373028"/>
            <a:ext cx="432001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/>
          <p:cNvSpPr/>
          <p:nvPr/>
        </p:nvSpPr>
        <p:spPr>
          <a:xfrm>
            <a:off x="8316026" y="5157012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7882232" y="5874820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4716001" y="2276992"/>
          <a:ext cx="4032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60834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lastE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heapSize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currentNode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child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598182"/>
              </p:ext>
            </p:extLst>
          </p:nvPr>
        </p:nvGraphicFramePr>
        <p:xfrm>
          <a:off x="3707994" y="404979"/>
          <a:ext cx="504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45682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733390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5893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148167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i="1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i="1" dirty="0" smtClean="0">
                          <a:latin typeface="+mn-lt"/>
                          <a:cs typeface="Courier New" pitchFamily="49" charset="0"/>
                        </a:rPr>
                        <a:t>heap</a:t>
                      </a:r>
                      <a:endParaRPr lang="zh-TW" altLang="en-US" sz="2000" b="0" i="1" dirty="0"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Rectangle 128"/>
          <p:cNvSpPr>
            <a:spLocks noChangeArrowheads="1"/>
          </p:cNvSpPr>
          <p:nvPr/>
        </p:nvSpPr>
        <p:spPr bwMode="auto">
          <a:xfrm>
            <a:off x="7450229" y="400280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</a:t>
            </a:r>
          </a:p>
        </p:txBody>
      </p:sp>
      <p:sp>
        <p:nvSpPr>
          <p:cNvPr id="36" name="Rectangle 129"/>
          <p:cNvSpPr>
            <a:spLocks noChangeArrowheads="1"/>
          </p:cNvSpPr>
          <p:nvPr/>
        </p:nvSpPr>
        <p:spPr bwMode="auto">
          <a:xfrm>
            <a:off x="6586223" y="4722812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2</a:t>
            </a:r>
          </a:p>
        </p:txBody>
      </p:sp>
      <p:sp>
        <p:nvSpPr>
          <p:cNvPr id="37" name="Rectangle 130"/>
          <p:cNvSpPr>
            <a:spLocks noChangeArrowheads="1"/>
          </p:cNvSpPr>
          <p:nvPr/>
        </p:nvSpPr>
        <p:spPr bwMode="auto">
          <a:xfrm>
            <a:off x="8314235" y="4722812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3</a:t>
            </a:r>
          </a:p>
        </p:txBody>
      </p:sp>
      <p:sp>
        <p:nvSpPr>
          <p:cNvPr id="38" name="Rectangle 131"/>
          <p:cNvSpPr>
            <a:spLocks noChangeArrowheads="1"/>
          </p:cNvSpPr>
          <p:nvPr/>
        </p:nvSpPr>
        <p:spPr bwMode="auto">
          <a:xfrm>
            <a:off x="7882232" y="544281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6</a:t>
            </a:r>
          </a:p>
        </p:txBody>
      </p:sp>
      <p:sp>
        <p:nvSpPr>
          <p:cNvPr id="39" name="Rectangle 133"/>
          <p:cNvSpPr>
            <a:spLocks noChangeArrowheads="1"/>
          </p:cNvSpPr>
          <p:nvPr/>
        </p:nvSpPr>
        <p:spPr bwMode="auto">
          <a:xfrm>
            <a:off x="7018226" y="544281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5</a:t>
            </a:r>
          </a:p>
        </p:txBody>
      </p:sp>
      <p:sp>
        <p:nvSpPr>
          <p:cNvPr id="40" name="Rectangle 134"/>
          <p:cNvSpPr>
            <a:spLocks noChangeArrowheads="1"/>
          </p:cNvSpPr>
          <p:nvPr/>
        </p:nvSpPr>
        <p:spPr bwMode="auto">
          <a:xfrm>
            <a:off x="6154220" y="544281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211279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solidFill>
                <a:prstClr val="black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MaxHeap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throw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“Heap is empty. Cannot delete.”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</a:t>
            </a:r>
            <a:r>
              <a:rPr lang="en-US" altLang="zh-TW" i="1" kern="100" spc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−−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&amp;&amp;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1])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95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break;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ea typeface="新細明體" panose="02020500000000000000" pitchFamily="18" charset="-120"/>
              </a:rPr>
              <a:t>*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22" name="直線接點 21"/>
          <p:cNvCxnSpPr/>
          <p:nvPr/>
        </p:nvCxnSpPr>
        <p:spPr>
          <a:xfrm>
            <a:off x="6804036" y="5373028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6372034" y="5373026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7668034" y="4653026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7020017" y="587701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6" name="直線接點 25"/>
          <p:cNvCxnSpPr/>
          <p:nvPr/>
        </p:nvCxnSpPr>
        <p:spPr>
          <a:xfrm flipH="1">
            <a:off x="6804034" y="4653026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7452020" y="443700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6588014" y="5157012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6156011" y="587701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0" name="直線接點 29"/>
          <p:cNvCxnSpPr/>
          <p:nvPr/>
        </p:nvCxnSpPr>
        <p:spPr>
          <a:xfrm flipH="1">
            <a:off x="8100034" y="5373028"/>
            <a:ext cx="432001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/>
          <p:cNvSpPr/>
          <p:nvPr/>
        </p:nvSpPr>
        <p:spPr>
          <a:xfrm>
            <a:off x="8316026" y="5157012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7882232" y="5874820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4716001" y="2276992"/>
          <a:ext cx="4032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60834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lastE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heapSize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currentNode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child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60967"/>
              </p:ext>
            </p:extLst>
          </p:nvPr>
        </p:nvGraphicFramePr>
        <p:xfrm>
          <a:off x="3707994" y="404979"/>
          <a:ext cx="504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45682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733390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5893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148167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i="1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i="1" dirty="0" smtClean="0">
                          <a:latin typeface="+mn-lt"/>
                          <a:cs typeface="Courier New" pitchFamily="49" charset="0"/>
                        </a:rPr>
                        <a:t>heap</a:t>
                      </a:r>
                      <a:endParaRPr lang="zh-TW" altLang="en-US" sz="2000" b="0" i="1" dirty="0"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Rectangle 128"/>
          <p:cNvSpPr>
            <a:spLocks noChangeArrowheads="1"/>
          </p:cNvSpPr>
          <p:nvPr/>
        </p:nvSpPr>
        <p:spPr bwMode="auto">
          <a:xfrm>
            <a:off x="7450229" y="400280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</a:t>
            </a:r>
          </a:p>
        </p:txBody>
      </p:sp>
      <p:sp>
        <p:nvSpPr>
          <p:cNvPr id="36" name="Rectangle 129"/>
          <p:cNvSpPr>
            <a:spLocks noChangeArrowheads="1"/>
          </p:cNvSpPr>
          <p:nvPr/>
        </p:nvSpPr>
        <p:spPr bwMode="auto">
          <a:xfrm>
            <a:off x="6586223" y="4722812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2</a:t>
            </a:r>
          </a:p>
        </p:txBody>
      </p:sp>
      <p:sp>
        <p:nvSpPr>
          <p:cNvPr id="37" name="Rectangle 130"/>
          <p:cNvSpPr>
            <a:spLocks noChangeArrowheads="1"/>
          </p:cNvSpPr>
          <p:nvPr/>
        </p:nvSpPr>
        <p:spPr bwMode="auto">
          <a:xfrm>
            <a:off x="8314235" y="4722812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3</a:t>
            </a:r>
          </a:p>
        </p:txBody>
      </p:sp>
      <p:sp>
        <p:nvSpPr>
          <p:cNvPr id="38" name="Rectangle 131"/>
          <p:cNvSpPr>
            <a:spLocks noChangeArrowheads="1"/>
          </p:cNvSpPr>
          <p:nvPr/>
        </p:nvSpPr>
        <p:spPr bwMode="auto">
          <a:xfrm>
            <a:off x="7882232" y="544281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6</a:t>
            </a:r>
          </a:p>
        </p:txBody>
      </p:sp>
      <p:sp>
        <p:nvSpPr>
          <p:cNvPr id="39" name="Rectangle 133"/>
          <p:cNvSpPr>
            <a:spLocks noChangeArrowheads="1"/>
          </p:cNvSpPr>
          <p:nvPr/>
        </p:nvSpPr>
        <p:spPr bwMode="auto">
          <a:xfrm>
            <a:off x="7018226" y="544281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5</a:t>
            </a:r>
          </a:p>
        </p:txBody>
      </p:sp>
      <p:sp>
        <p:nvSpPr>
          <p:cNvPr id="40" name="Rectangle 134"/>
          <p:cNvSpPr>
            <a:spLocks noChangeArrowheads="1"/>
          </p:cNvSpPr>
          <p:nvPr/>
        </p:nvSpPr>
        <p:spPr bwMode="auto">
          <a:xfrm>
            <a:off x="6154220" y="544281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609010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solidFill>
                <a:prstClr val="black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MaxHeap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throw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“Heap is empty. Cannot delete.”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</a:t>
            </a:r>
            <a:r>
              <a:rPr lang="en-US" altLang="zh-TW" i="1" kern="100" spc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−−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&amp;&amp;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1])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95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break;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ea typeface="新細明體" panose="02020500000000000000" pitchFamily="18" charset="-120"/>
              </a:rPr>
              <a:t>*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22" name="直線接點 21"/>
          <p:cNvCxnSpPr/>
          <p:nvPr/>
        </p:nvCxnSpPr>
        <p:spPr>
          <a:xfrm>
            <a:off x="6804036" y="5373028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6372034" y="5373026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7668034" y="4653026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7020017" y="587701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6" name="直線接點 25"/>
          <p:cNvCxnSpPr/>
          <p:nvPr/>
        </p:nvCxnSpPr>
        <p:spPr>
          <a:xfrm flipH="1">
            <a:off x="6804034" y="4653026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7452020" y="4437007"/>
            <a:ext cx="432000" cy="432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6588014" y="5157012"/>
            <a:ext cx="432000" cy="432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6156011" y="587701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8316026" y="5157012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358367"/>
              </p:ext>
            </p:extLst>
          </p:nvPr>
        </p:nvGraphicFramePr>
        <p:xfrm>
          <a:off x="4716001" y="2276992"/>
          <a:ext cx="4032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60834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lastE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heapSize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currentNode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child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620714"/>
              </p:ext>
            </p:extLst>
          </p:nvPr>
        </p:nvGraphicFramePr>
        <p:xfrm>
          <a:off x="3707994" y="404979"/>
          <a:ext cx="504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45682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733390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5893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148167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i="1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i="1" dirty="0" smtClean="0">
                          <a:latin typeface="+mn-lt"/>
                          <a:cs typeface="Courier New" pitchFamily="49" charset="0"/>
                        </a:rPr>
                        <a:t>heap</a:t>
                      </a:r>
                      <a:endParaRPr lang="zh-TW" altLang="en-US" sz="2000" b="0" i="1" dirty="0"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Rectangle 128"/>
          <p:cNvSpPr>
            <a:spLocks noChangeArrowheads="1"/>
          </p:cNvSpPr>
          <p:nvPr/>
        </p:nvSpPr>
        <p:spPr bwMode="auto">
          <a:xfrm>
            <a:off x="7450229" y="400280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</a:t>
            </a:r>
          </a:p>
        </p:txBody>
      </p:sp>
      <p:sp>
        <p:nvSpPr>
          <p:cNvPr id="36" name="Rectangle 129"/>
          <p:cNvSpPr>
            <a:spLocks noChangeArrowheads="1"/>
          </p:cNvSpPr>
          <p:nvPr/>
        </p:nvSpPr>
        <p:spPr bwMode="auto">
          <a:xfrm>
            <a:off x="6586223" y="4722812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2</a:t>
            </a:r>
          </a:p>
        </p:txBody>
      </p:sp>
      <p:sp>
        <p:nvSpPr>
          <p:cNvPr id="37" name="Rectangle 130"/>
          <p:cNvSpPr>
            <a:spLocks noChangeArrowheads="1"/>
          </p:cNvSpPr>
          <p:nvPr/>
        </p:nvSpPr>
        <p:spPr bwMode="auto">
          <a:xfrm>
            <a:off x="8314235" y="4722812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3</a:t>
            </a:r>
          </a:p>
        </p:txBody>
      </p:sp>
      <p:sp>
        <p:nvSpPr>
          <p:cNvPr id="39" name="Rectangle 133"/>
          <p:cNvSpPr>
            <a:spLocks noChangeArrowheads="1"/>
          </p:cNvSpPr>
          <p:nvPr/>
        </p:nvSpPr>
        <p:spPr bwMode="auto">
          <a:xfrm>
            <a:off x="7018226" y="544281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5</a:t>
            </a:r>
          </a:p>
        </p:txBody>
      </p:sp>
      <p:sp>
        <p:nvSpPr>
          <p:cNvPr id="40" name="Rectangle 134"/>
          <p:cNvSpPr>
            <a:spLocks noChangeArrowheads="1"/>
          </p:cNvSpPr>
          <p:nvPr/>
        </p:nvSpPr>
        <p:spPr bwMode="auto">
          <a:xfrm>
            <a:off x="6154220" y="544281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541106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solidFill>
                <a:prstClr val="black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MaxHeap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throw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“Heap is empty. Cannot delete.”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</a:t>
            </a:r>
            <a:r>
              <a:rPr lang="en-US" altLang="zh-TW" i="1" kern="100" spc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−−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&amp;&amp;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1])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95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break;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ea typeface="新細明體" panose="02020500000000000000" pitchFamily="18" charset="-120"/>
              </a:rPr>
              <a:t>*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22" name="直線接點 21"/>
          <p:cNvCxnSpPr/>
          <p:nvPr/>
        </p:nvCxnSpPr>
        <p:spPr>
          <a:xfrm>
            <a:off x="6804036" y="5373028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6372034" y="5373026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7668034" y="4653026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7020017" y="587701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6" name="直線接點 25"/>
          <p:cNvCxnSpPr/>
          <p:nvPr/>
        </p:nvCxnSpPr>
        <p:spPr>
          <a:xfrm flipH="1">
            <a:off x="6804034" y="4653026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7452020" y="4437007"/>
            <a:ext cx="432000" cy="432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6588014" y="5157012"/>
            <a:ext cx="432000" cy="432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6156011" y="587701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8316026" y="5157012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312110"/>
              </p:ext>
            </p:extLst>
          </p:nvPr>
        </p:nvGraphicFramePr>
        <p:xfrm>
          <a:off x="4716001" y="2276992"/>
          <a:ext cx="4032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60834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lastE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heapSize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currentNode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child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789642"/>
              </p:ext>
            </p:extLst>
          </p:nvPr>
        </p:nvGraphicFramePr>
        <p:xfrm>
          <a:off x="3707994" y="404979"/>
          <a:ext cx="504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45682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733390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5893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148167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i="1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i="1" dirty="0" smtClean="0">
                          <a:latin typeface="+mn-lt"/>
                          <a:cs typeface="Courier New" pitchFamily="49" charset="0"/>
                        </a:rPr>
                        <a:t>heap</a:t>
                      </a:r>
                      <a:endParaRPr lang="zh-TW" altLang="en-US" sz="2000" b="0" i="1" dirty="0"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Rectangle 128"/>
          <p:cNvSpPr>
            <a:spLocks noChangeArrowheads="1"/>
          </p:cNvSpPr>
          <p:nvPr/>
        </p:nvSpPr>
        <p:spPr bwMode="auto">
          <a:xfrm>
            <a:off x="7450229" y="400280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</a:t>
            </a:r>
          </a:p>
        </p:txBody>
      </p:sp>
      <p:sp>
        <p:nvSpPr>
          <p:cNvPr id="36" name="Rectangle 129"/>
          <p:cNvSpPr>
            <a:spLocks noChangeArrowheads="1"/>
          </p:cNvSpPr>
          <p:nvPr/>
        </p:nvSpPr>
        <p:spPr bwMode="auto">
          <a:xfrm>
            <a:off x="6586223" y="4722812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2</a:t>
            </a:r>
          </a:p>
        </p:txBody>
      </p:sp>
      <p:sp>
        <p:nvSpPr>
          <p:cNvPr id="37" name="Rectangle 130"/>
          <p:cNvSpPr>
            <a:spLocks noChangeArrowheads="1"/>
          </p:cNvSpPr>
          <p:nvPr/>
        </p:nvSpPr>
        <p:spPr bwMode="auto">
          <a:xfrm>
            <a:off x="8314235" y="4722812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3</a:t>
            </a:r>
          </a:p>
        </p:txBody>
      </p:sp>
      <p:sp>
        <p:nvSpPr>
          <p:cNvPr id="39" name="Rectangle 133"/>
          <p:cNvSpPr>
            <a:spLocks noChangeArrowheads="1"/>
          </p:cNvSpPr>
          <p:nvPr/>
        </p:nvSpPr>
        <p:spPr bwMode="auto">
          <a:xfrm>
            <a:off x="7018226" y="544281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5</a:t>
            </a:r>
          </a:p>
        </p:txBody>
      </p:sp>
      <p:sp>
        <p:nvSpPr>
          <p:cNvPr id="40" name="Rectangle 134"/>
          <p:cNvSpPr>
            <a:spLocks noChangeArrowheads="1"/>
          </p:cNvSpPr>
          <p:nvPr/>
        </p:nvSpPr>
        <p:spPr bwMode="auto">
          <a:xfrm>
            <a:off x="6154220" y="544281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86817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solidFill>
                <a:prstClr val="black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MaxHeap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throw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“Heap is empty. Cannot delete.”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</a:t>
            </a:r>
            <a:r>
              <a:rPr lang="en-US" altLang="zh-TW" i="1" kern="100" spc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−−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&amp;&amp;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1])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95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break;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ea typeface="新細明體" panose="02020500000000000000" pitchFamily="18" charset="-120"/>
              </a:rPr>
              <a:t>*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22" name="直線接點 21"/>
          <p:cNvCxnSpPr/>
          <p:nvPr/>
        </p:nvCxnSpPr>
        <p:spPr>
          <a:xfrm>
            <a:off x="6804036" y="5373028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6372034" y="5373026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7668034" y="4653026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7020017" y="587701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6" name="直線接點 25"/>
          <p:cNvCxnSpPr/>
          <p:nvPr/>
        </p:nvCxnSpPr>
        <p:spPr>
          <a:xfrm flipH="1">
            <a:off x="6804034" y="4653026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7452020" y="443700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6588014" y="5157012"/>
            <a:ext cx="432000" cy="432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6156011" y="5877017"/>
            <a:ext cx="432000" cy="432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8316026" y="5157012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677014"/>
              </p:ext>
            </p:extLst>
          </p:nvPr>
        </p:nvGraphicFramePr>
        <p:xfrm>
          <a:off x="4716001" y="2276992"/>
          <a:ext cx="4032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60834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lastE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heapSize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currentNode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child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4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789642"/>
              </p:ext>
            </p:extLst>
          </p:nvPr>
        </p:nvGraphicFramePr>
        <p:xfrm>
          <a:off x="3707994" y="404979"/>
          <a:ext cx="504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45682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733390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5893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148167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i="1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i="1" dirty="0" smtClean="0">
                          <a:latin typeface="+mn-lt"/>
                          <a:cs typeface="Courier New" pitchFamily="49" charset="0"/>
                        </a:rPr>
                        <a:t>heap</a:t>
                      </a:r>
                      <a:endParaRPr lang="zh-TW" altLang="en-US" sz="2000" b="0" i="1" dirty="0"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Rectangle 128"/>
          <p:cNvSpPr>
            <a:spLocks noChangeArrowheads="1"/>
          </p:cNvSpPr>
          <p:nvPr/>
        </p:nvSpPr>
        <p:spPr bwMode="auto">
          <a:xfrm>
            <a:off x="7450229" y="400280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</a:t>
            </a:r>
          </a:p>
        </p:txBody>
      </p:sp>
      <p:sp>
        <p:nvSpPr>
          <p:cNvPr id="36" name="Rectangle 129"/>
          <p:cNvSpPr>
            <a:spLocks noChangeArrowheads="1"/>
          </p:cNvSpPr>
          <p:nvPr/>
        </p:nvSpPr>
        <p:spPr bwMode="auto">
          <a:xfrm>
            <a:off x="6586223" y="4722812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2</a:t>
            </a:r>
          </a:p>
        </p:txBody>
      </p:sp>
      <p:sp>
        <p:nvSpPr>
          <p:cNvPr id="37" name="Rectangle 130"/>
          <p:cNvSpPr>
            <a:spLocks noChangeArrowheads="1"/>
          </p:cNvSpPr>
          <p:nvPr/>
        </p:nvSpPr>
        <p:spPr bwMode="auto">
          <a:xfrm>
            <a:off x="8314235" y="4722812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3</a:t>
            </a:r>
          </a:p>
        </p:txBody>
      </p:sp>
      <p:sp>
        <p:nvSpPr>
          <p:cNvPr id="39" name="Rectangle 133"/>
          <p:cNvSpPr>
            <a:spLocks noChangeArrowheads="1"/>
          </p:cNvSpPr>
          <p:nvPr/>
        </p:nvSpPr>
        <p:spPr bwMode="auto">
          <a:xfrm>
            <a:off x="7018226" y="544281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5</a:t>
            </a:r>
          </a:p>
        </p:txBody>
      </p:sp>
      <p:sp>
        <p:nvSpPr>
          <p:cNvPr id="40" name="Rectangle 134"/>
          <p:cNvSpPr>
            <a:spLocks noChangeArrowheads="1"/>
          </p:cNvSpPr>
          <p:nvPr/>
        </p:nvSpPr>
        <p:spPr bwMode="auto">
          <a:xfrm>
            <a:off x="6154220" y="544281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075522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solidFill>
                <a:prstClr val="black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MaxHeap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throw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“Heap is empty. Cannot delete.”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</a:t>
            </a:r>
            <a:r>
              <a:rPr lang="en-US" altLang="zh-TW" i="1" kern="100" spc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−−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&amp;&amp;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1])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95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break;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ea typeface="新細明體" panose="02020500000000000000" pitchFamily="18" charset="-120"/>
              </a:rPr>
              <a:t>*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22" name="直線接點 21"/>
          <p:cNvCxnSpPr/>
          <p:nvPr/>
        </p:nvCxnSpPr>
        <p:spPr>
          <a:xfrm>
            <a:off x="6804036" y="5373028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6372034" y="5373026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7668034" y="4653026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7020017" y="587701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6" name="直線接點 25"/>
          <p:cNvCxnSpPr/>
          <p:nvPr/>
        </p:nvCxnSpPr>
        <p:spPr>
          <a:xfrm flipH="1">
            <a:off x="6804034" y="4653026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7452020" y="443700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6588014" y="5157012"/>
            <a:ext cx="432000" cy="432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6156011" y="5877017"/>
            <a:ext cx="432000" cy="432000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8316026" y="5157012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366126"/>
              </p:ext>
            </p:extLst>
          </p:nvPr>
        </p:nvGraphicFramePr>
        <p:xfrm>
          <a:off x="4716001" y="2276992"/>
          <a:ext cx="4032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60834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lastE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heapSize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currentNode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child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4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455882"/>
              </p:ext>
            </p:extLst>
          </p:nvPr>
        </p:nvGraphicFramePr>
        <p:xfrm>
          <a:off x="3707994" y="404979"/>
          <a:ext cx="504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45682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733390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5893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148167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i="1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i="1" dirty="0" smtClean="0">
                          <a:latin typeface="+mn-lt"/>
                          <a:cs typeface="Courier New" pitchFamily="49" charset="0"/>
                        </a:rPr>
                        <a:t>heap</a:t>
                      </a:r>
                      <a:endParaRPr lang="zh-TW" altLang="en-US" sz="2000" b="0" i="1" dirty="0"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Rectangle 128"/>
          <p:cNvSpPr>
            <a:spLocks noChangeArrowheads="1"/>
          </p:cNvSpPr>
          <p:nvPr/>
        </p:nvSpPr>
        <p:spPr bwMode="auto">
          <a:xfrm>
            <a:off x="7450229" y="400280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</a:t>
            </a:r>
          </a:p>
        </p:txBody>
      </p:sp>
      <p:sp>
        <p:nvSpPr>
          <p:cNvPr id="36" name="Rectangle 129"/>
          <p:cNvSpPr>
            <a:spLocks noChangeArrowheads="1"/>
          </p:cNvSpPr>
          <p:nvPr/>
        </p:nvSpPr>
        <p:spPr bwMode="auto">
          <a:xfrm>
            <a:off x="6586223" y="4722812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2</a:t>
            </a:r>
          </a:p>
        </p:txBody>
      </p:sp>
      <p:sp>
        <p:nvSpPr>
          <p:cNvPr id="37" name="Rectangle 130"/>
          <p:cNvSpPr>
            <a:spLocks noChangeArrowheads="1"/>
          </p:cNvSpPr>
          <p:nvPr/>
        </p:nvSpPr>
        <p:spPr bwMode="auto">
          <a:xfrm>
            <a:off x="8314235" y="4722812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3</a:t>
            </a:r>
          </a:p>
        </p:txBody>
      </p:sp>
      <p:sp>
        <p:nvSpPr>
          <p:cNvPr id="39" name="Rectangle 133"/>
          <p:cNvSpPr>
            <a:spLocks noChangeArrowheads="1"/>
          </p:cNvSpPr>
          <p:nvPr/>
        </p:nvSpPr>
        <p:spPr bwMode="auto">
          <a:xfrm>
            <a:off x="7018226" y="544281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5</a:t>
            </a:r>
          </a:p>
        </p:txBody>
      </p:sp>
      <p:sp>
        <p:nvSpPr>
          <p:cNvPr id="40" name="Rectangle 134"/>
          <p:cNvSpPr>
            <a:spLocks noChangeArrowheads="1"/>
          </p:cNvSpPr>
          <p:nvPr/>
        </p:nvSpPr>
        <p:spPr bwMode="auto">
          <a:xfrm>
            <a:off x="6154220" y="544281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83444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solidFill>
                <a:prstClr val="black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MaxHeap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throw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“Heap is empty. Cannot delete.”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</a:t>
            </a:r>
            <a:r>
              <a:rPr lang="en-US" altLang="zh-TW" i="1" kern="100" spc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−−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&amp;&amp;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1])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95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break;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ea typeface="新細明體" panose="02020500000000000000" pitchFamily="18" charset="-120"/>
              </a:rPr>
              <a:t>*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22" name="直線接點 21"/>
          <p:cNvCxnSpPr/>
          <p:nvPr/>
        </p:nvCxnSpPr>
        <p:spPr>
          <a:xfrm>
            <a:off x="6804036" y="5373028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6372034" y="5373026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7668034" y="4653026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7020017" y="587701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6" name="直線接點 25"/>
          <p:cNvCxnSpPr/>
          <p:nvPr/>
        </p:nvCxnSpPr>
        <p:spPr>
          <a:xfrm flipH="1">
            <a:off x="6804034" y="4653026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7452020" y="443700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6588014" y="5157012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6156011" y="5877017"/>
            <a:ext cx="432000" cy="432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8316026" y="5157012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776115"/>
              </p:ext>
            </p:extLst>
          </p:nvPr>
        </p:nvGraphicFramePr>
        <p:xfrm>
          <a:off x="4716001" y="2276992"/>
          <a:ext cx="4032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60834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lastE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heapSize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currentNode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child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4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8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455882"/>
              </p:ext>
            </p:extLst>
          </p:nvPr>
        </p:nvGraphicFramePr>
        <p:xfrm>
          <a:off x="3707994" y="404979"/>
          <a:ext cx="504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45682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733390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5893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148167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i="1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i="1" dirty="0" smtClean="0">
                          <a:latin typeface="+mn-lt"/>
                          <a:cs typeface="Courier New" pitchFamily="49" charset="0"/>
                        </a:rPr>
                        <a:t>heap</a:t>
                      </a:r>
                      <a:endParaRPr lang="zh-TW" altLang="en-US" sz="2000" b="0" i="1" dirty="0"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Rectangle 128"/>
          <p:cNvSpPr>
            <a:spLocks noChangeArrowheads="1"/>
          </p:cNvSpPr>
          <p:nvPr/>
        </p:nvSpPr>
        <p:spPr bwMode="auto">
          <a:xfrm>
            <a:off x="7450229" y="400280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</a:t>
            </a:r>
          </a:p>
        </p:txBody>
      </p:sp>
      <p:sp>
        <p:nvSpPr>
          <p:cNvPr id="36" name="Rectangle 129"/>
          <p:cNvSpPr>
            <a:spLocks noChangeArrowheads="1"/>
          </p:cNvSpPr>
          <p:nvPr/>
        </p:nvSpPr>
        <p:spPr bwMode="auto">
          <a:xfrm>
            <a:off x="6586223" y="4722812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2</a:t>
            </a:r>
          </a:p>
        </p:txBody>
      </p:sp>
      <p:sp>
        <p:nvSpPr>
          <p:cNvPr id="37" name="Rectangle 130"/>
          <p:cNvSpPr>
            <a:spLocks noChangeArrowheads="1"/>
          </p:cNvSpPr>
          <p:nvPr/>
        </p:nvSpPr>
        <p:spPr bwMode="auto">
          <a:xfrm>
            <a:off x="8314235" y="4722812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3</a:t>
            </a:r>
          </a:p>
        </p:txBody>
      </p:sp>
      <p:sp>
        <p:nvSpPr>
          <p:cNvPr id="39" name="Rectangle 133"/>
          <p:cNvSpPr>
            <a:spLocks noChangeArrowheads="1"/>
          </p:cNvSpPr>
          <p:nvPr/>
        </p:nvSpPr>
        <p:spPr bwMode="auto">
          <a:xfrm>
            <a:off x="7018226" y="544281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5</a:t>
            </a:r>
          </a:p>
        </p:txBody>
      </p:sp>
      <p:sp>
        <p:nvSpPr>
          <p:cNvPr id="40" name="Rectangle 134"/>
          <p:cNvSpPr>
            <a:spLocks noChangeArrowheads="1"/>
          </p:cNvSpPr>
          <p:nvPr/>
        </p:nvSpPr>
        <p:spPr bwMode="auto">
          <a:xfrm>
            <a:off x="6154220" y="544281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9680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/>
              <a:t>The definition from “Introduction to Algorithms”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</a:pPr>
            <a:r>
              <a:rPr lang="en-US" altLang="zh-TW" sz="2400" dirty="0" smtClean="0"/>
              <a:t>The</a:t>
            </a:r>
            <a:r>
              <a:rPr lang="en-US" altLang="zh-TW" sz="2400" b="1" i="1" dirty="0" smtClean="0"/>
              <a:t> </a:t>
            </a:r>
            <a:r>
              <a:rPr lang="en-US" altLang="zh-TW" sz="2400" dirty="0" smtClean="0">
                <a:solidFill>
                  <a:srgbClr val="0000FF"/>
                </a:solidFill>
              </a:rPr>
              <a:t>(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binary</a:t>
            </a:r>
            <a:r>
              <a:rPr lang="en-US" altLang="zh-TW" sz="2400" dirty="0" smtClean="0">
                <a:solidFill>
                  <a:srgbClr val="0000FF"/>
                </a:solidFill>
              </a:rPr>
              <a:t>)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heap</a:t>
            </a:r>
            <a:r>
              <a:rPr lang="en-US" altLang="zh-TW" sz="2400" dirty="0" smtClean="0"/>
              <a:t> is an array that can be viewed as a nearly complete binary tree. The root is </a:t>
            </a:r>
            <a:r>
              <a:rPr lang="en-US" altLang="zh-TW" sz="2400" i="1" dirty="0" smtClean="0"/>
              <a:t>A</a:t>
            </a:r>
            <a:r>
              <a:rPr lang="en-US" altLang="zh-TW" sz="2400" dirty="0" smtClean="0"/>
              <a:t>[1].</a:t>
            </a:r>
          </a:p>
        </p:txBody>
      </p:sp>
      <p:graphicFrame>
        <p:nvGraphicFramePr>
          <p:cNvPr id="233566" name="Group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488622"/>
              </p:ext>
            </p:extLst>
          </p:nvPr>
        </p:nvGraphicFramePr>
        <p:xfrm>
          <a:off x="251970" y="1268985"/>
          <a:ext cx="4752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249783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14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09" name="Line 109"/>
          <p:cNvSpPr>
            <a:spLocks noChangeShapeType="1"/>
          </p:cNvSpPr>
          <p:nvPr/>
        </p:nvSpPr>
        <p:spPr bwMode="auto">
          <a:xfrm flipH="1">
            <a:off x="2052000" y="3213000"/>
            <a:ext cx="1152000" cy="864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7210" name="Line 110"/>
          <p:cNvSpPr>
            <a:spLocks noChangeShapeType="1"/>
          </p:cNvSpPr>
          <p:nvPr/>
        </p:nvSpPr>
        <p:spPr bwMode="auto">
          <a:xfrm flipH="1" flipV="1">
            <a:off x="3203999" y="3212998"/>
            <a:ext cx="1152000" cy="864001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7211" name="Line 111"/>
          <p:cNvSpPr>
            <a:spLocks noChangeShapeType="1"/>
          </p:cNvSpPr>
          <p:nvPr/>
        </p:nvSpPr>
        <p:spPr bwMode="auto">
          <a:xfrm flipH="1">
            <a:off x="1188000" y="4077001"/>
            <a:ext cx="864000" cy="864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7212" name="Line 112"/>
          <p:cNvSpPr>
            <a:spLocks noChangeShapeType="1"/>
          </p:cNvSpPr>
          <p:nvPr/>
        </p:nvSpPr>
        <p:spPr bwMode="auto">
          <a:xfrm>
            <a:off x="2052000" y="4077001"/>
            <a:ext cx="864000" cy="863999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7213" name="Line 113"/>
          <p:cNvSpPr>
            <a:spLocks noChangeShapeType="1"/>
          </p:cNvSpPr>
          <p:nvPr/>
        </p:nvSpPr>
        <p:spPr bwMode="auto">
          <a:xfrm flipH="1">
            <a:off x="755999" y="4941000"/>
            <a:ext cx="431999" cy="1008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7214" name="Line 114"/>
          <p:cNvSpPr>
            <a:spLocks noChangeShapeType="1"/>
          </p:cNvSpPr>
          <p:nvPr/>
        </p:nvSpPr>
        <p:spPr bwMode="auto">
          <a:xfrm>
            <a:off x="1188000" y="4941000"/>
            <a:ext cx="432000" cy="1008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7215" name="Line 115"/>
          <p:cNvSpPr>
            <a:spLocks noChangeShapeType="1"/>
          </p:cNvSpPr>
          <p:nvPr/>
        </p:nvSpPr>
        <p:spPr bwMode="auto">
          <a:xfrm flipH="1">
            <a:off x="2484000" y="4940999"/>
            <a:ext cx="432000" cy="1008001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7216" name="Line 116"/>
          <p:cNvSpPr>
            <a:spLocks noChangeShapeType="1"/>
          </p:cNvSpPr>
          <p:nvPr/>
        </p:nvSpPr>
        <p:spPr bwMode="auto">
          <a:xfrm flipH="1">
            <a:off x="3923999" y="4077000"/>
            <a:ext cx="432001" cy="864001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7217" name="Line 117"/>
          <p:cNvSpPr>
            <a:spLocks noChangeShapeType="1"/>
          </p:cNvSpPr>
          <p:nvPr/>
        </p:nvSpPr>
        <p:spPr bwMode="auto">
          <a:xfrm>
            <a:off x="4356000" y="4077001"/>
            <a:ext cx="432000" cy="864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7218" name="Oval 118"/>
          <p:cNvSpPr>
            <a:spLocks noChangeArrowheads="1"/>
          </p:cNvSpPr>
          <p:nvPr/>
        </p:nvSpPr>
        <p:spPr bwMode="auto">
          <a:xfrm>
            <a:off x="2987989" y="299699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00"/>
                </a:solidFill>
                <a:latin typeface="Times New Roman" pitchFamily="18" charset="0"/>
              </a:rPr>
              <a:t>16</a:t>
            </a:r>
          </a:p>
        </p:txBody>
      </p:sp>
      <p:sp>
        <p:nvSpPr>
          <p:cNvPr id="7219" name="Oval 119"/>
          <p:cNvSpPr>
            <a:spLocks noChangeArrowheads="1"/>
          </p:cNvSpPr>
          <p:nvPr/>
        </p:nvSpPr>
        <p:spPr bwMode="auto">
          <a:xfrm>
            <a:off x="1835981" y="3861003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7220" name="Oval 120"/>
          <p:cNvSpPr>
            <a:spLocks noChangeArrowheads="1"/>
          </p:cNvSpPr>
          <p:nvPr/>
        </p:nvSpPr>
        <p:spPr bwMode="auto">
          <a:xfrm>
            <a:off x="4139997" y="3861003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7221" name="Oval 121"/>
          <p:cNvSpPr>
            <a:spLocks noChangeArrowheads="1"/>
          </p:cNvSpPr>
          <p:nvPr/>
        </p:nvSpPr>
        <p:spPr bwMode="auto">
          <a:xfrm>
            <a:off x="971975" y="4725009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7222" name="Oval 122"/>
          <p:cNvSpPr>
            <a:spLocks noChangeArrowheads="1"/>
          </p:cNvSpPr>
          <p:nvPr/>
        </p:nvSpPr>
        <p:spPr bwMode="auto">
          <a:xfrm>
            <a:off x="2699987" y="4725009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7223" name="Oval 123"/>
          <p:cNvSpPr>
            <a:spLocks noChangeArrowheads="1"/>
          </p:cNvSpPr>
          <p:nvPr/>
        </p:nvSpPr>
        <p:spPr bwMode="auto">
          <a:xfrm>
            <a:off x="3707994" y="4725009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7224" name="Oval 124"/>
          <p:cNvSpPr>
            <a:spLocks noChangeArrowheads="1"/>
          </p:cNvSpPr>
          <p:nvPr/>
        </p:nvSpPr>
        <p:spPr bwMode="auto">
          <a:xfrm>
            <a:off x="4572000" y="4725009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7225" name="Oval 125"/>
          <p:cNvSpPr>
            <a:spLocks noChangeArrowheads="1"/>
          </p:cNvSpPr>
          <p:nvPr/>
        </p:nvSpPr>
        <p:spPr bwMode="auto">
          <a:xfrm>
            <a:off x="539462" y="5733271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7226" name="Oval 126"/>
          <p:cNvSpPr>
            <a:spLocks noChangeArrowheads="1"/>
          </p:cNvSpPr>
          <p:nvPr/>
        </p:nvSpPr>
        <p:spPr bwMode="auto">
          <a:xfrm>
            <a:off x="1403570" y="5733271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7227" name="Oval 127"/>
          <p:cNvSpPr>
            <a:spLocks noChangeArrowheads="1"/>
          </p:cNvSpPr>
          <p:nvPr/>
        </p:nvSpPr>
        <p:spPr bwMode="auto">
          <a:xfrm>
            <a:off x="2267984" y="5733016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228" name="Rectangle 128"/>
          <p:cNvSpPr>
            <a:spLocks noChangeArrowheads="1"/>
          </p:cNvSpPr>
          <p:nvPr/>
        </p:nvSpPr>
        <p:spPr bwMode="auto">
          <a:xfrm>
            <a:off x="2987989" y="2564994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229" name="Rectangle 129"/>
          <p:cNvSpPr>
            <a:spLocks noChangeArrowheads="1"/>
          </p:cNvSpPr>
          <p:nvPr/>
        </p:nvSpPr>
        <p:spPr bwMode="auto">
          <a:xfrm>
            <a:off x="1835981" y="3429000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7230" name="Rectangle 130"/>
          <p:cNvSpPr>
            <a:spLocks noChangeArrowheads="1"/>
          </p:cNvSpPr>
          <p:nvPr/>
        </p:nvSpPr>
        <p:spPr bwMode="auto">
          <a:xfrm>
            <a:off x="4139997" y="3429000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7231" name="Rectangle 131"/>
          <p:cNvSpPr>
            <a:spLocks noChangeArrowheads="1"/>
          </p:cNvSpPr>
          <p:nvPr/>
        </p:nvSpPr>
        <p:spPr bwMode="auto">
          <a:xfrm>
            <a:off x="3707994" y="4293006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>
                <a:solidFill>
                  <a:srgbClr val="0000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7232" name="Rectangle 132"/>
          <p:cNvSpPr>
            <a:spLocks noChangeArrowheads="1"/>
          </p:cNvSpPr>
          <p:nvPr/>
        </p:nvSpPr>
        <p:spPr bwMode="auto">
          <a:xfrm>
            <a:off x="4572000" y="4293006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7233" name="Rectangle 133"/>
          <p:cNvSpPr>
            <a:spLocks noChangeArrowheads="1"/>
          </p:cNvSpPr>
          <p:nvPr/>
        </p:nvSpPr>
        <p:spPr bwMode="auto">
          <a:xfrm>
            <a:off x="2699987" y="4293006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7234" name="Rectangle 134"/>
          <p:cNvSpPr>
            <a:spLocks noChangeArrowheads="1"/>
          </p:cNvSpPr>
          <p:nvPr/>
        </p:nvSpPr>
        <p:spPr bwMode="auto">
          <a:xfrm>
            <a:off x="971975" y="4293006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7235" name="Rectangle 135"/>
          <p:cNvSpPr>
            <a:spLocks noChangeArrowheads="1"/>
          </p:cNvSpPr>
          <p:nvPr/>
        </p:nvSpPr>
        <p:spPr bwMode="auto">
          <a:xfrm>
            <a:off x="539972" y="5301013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7236" name="Rectangle 136"/>
          <p:cNvSpPr>
            <a:spLocks noChangeArrowheads="1"/>
          </p:cNvSpPr>
          <p:nvPr/>
        </p:nvSpPr>
        <p:spPr bwMode="auto">
          <a:xfrm>
            <a:off x="1403978" y="5301013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7237" name="Rectangle 137"/>
          <p:cNvSpPr>
            <a:spLocks noChangeArrowheads="1"/>
          </p:cNvSpPr>
          <p:nvPr/>
        </p:nvSpPr>
        <p:spPr bwMode="auto">
          <a:xfrm>
            <a:off x="2123983" y="5301013"/>
            <a:ext cx="576001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  <a:latin typeface="Times New Roman" pitchFamily="18" charset="0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solidFill>
                <a:prstClr val="black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MaxHeap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throw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“Heap is empty. Cannot delete.”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</a:t>
            </a:r>
            <a:r>
              <a:rPr lang="en-US" altLang="zh-TW" i="1" kern="100" spc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−−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&amp;&amp;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1])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58775" algn="l"/>
                <a:tab pos="719138" algn="l"/>
                <a:tab pos="10795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 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break;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		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ea typeface="新細明體" panose="02020500000000000000" pitchFamily="18" charset="-120"/>
              </a:rPr>
              <a:t>*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2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tabLst>
                <a:tab pos="360000" algn="l"/>
                <a:tab pos="720000" algn="l"/>
              </a:tabLst>
            </a:pP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22" name="直線接點 21"/>
          <p:cNvCxnSpPr/>
          <p:nvPr/>
        </p:nvCxnSpPr>
        <p:spPr>
          <a:xfrm>
            <a:off x="6804036" y="5373028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6372034" y="5373026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7668034" y="4653026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7020017" y="587701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6" name="直線接點 25"/>
          <p:cNvCxnSpPr/>
          <p:nvPr/>
        </p:nvCxnSpPr>
        <p:spPr>
          <a:xfrm flipH="1">
            <a:off x="6804034" y="4653026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7452020" y="4437007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6588014" y="5157012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6156011" y="5877017"/>
            <a:ext cx="432000" cy="432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8316026" y="5157012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109392"/>
              </p:ext>
            </p:extLst>
          </p:nvPr>
        </p:nvGraphicFramePr>
        <p:xfrm>
          <a:off x="4716001" y="2276992"/>
          <a:ext cx="4032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60834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lastE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heapSize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currentNode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child</a:t>
                      </a:r>
                      <a:endParaRPr lang="zh-TW" altLang="en-US" sz="20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4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8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623054"/>
              </p:ext>
            </p:extLst>
          </p:nvPr>
        </p:nvGraphicFramePr>
        <p:xfrm>
          <a:off x="3707994" y="404979"/>
          <a:ext cx="5040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456829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7333908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5893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5148167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i="1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sz="20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1800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i="1" dirty="0" smtClean="0">
                          <a:latin typeface="+mn-lt"/>
                          <a:cs typeface="Courier New" pitchFamily="49" charset="0"/>
                        </a:rPr>
                        <a:t>heap</a:t>
                      </a:r>
                      <a:endParaRPr lang="zh-TW" altLang="en-US" sz="2000" b="0" i="1" dirty="0"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Rectangle 128"/>
          <p:cNvSpPr>
            <a:spLocks noChangeArrowheads="1"/>
          </p:cNvSpPr>
          <p:nvPr/>
        </p:nvSpPr>
        <p:spPr bwMode="auto">
          <a:xfrm>
            <a:off x="7450229" y="400280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1</a:t>
            </a:r>
          </a:p>
        </p:txBody>
      </p:sp>
      <p:sp>
        <p:nvSpPr>
          <p:cNvPr id="36" name="Rectangle 129"/>
          <p:cNvSpPr>
            <a:spLocks noChangeArrowheads="1"/>
          </p:cNvSpPr>
          <p:nvPr/>
        </p:nvSpPr>
        <p:spPr bwMode="auto">
          <a:xfrm>
            <a:off x="6586223" y="4722812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2</a:t>
            </a:r>
          </a:p>
        </p:txBody>
      </p:sp>
      <p:sp>
        <p:nvSpPr>
          <p:cNvPr id="37" name="Rectangle 130"/>
          <p:cNvSpPr>
            <a:spLocks noChangeArrowheads="1"/>
          </p:cNvSpPr>
          <p:nvPr/>
        </p:nvSpPr>
        <p:spPr bwMode="auto">
          <a:xfrm>
            <a:off x="8314235" y="4722812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3</a:t>
            </a:r>
          </a:p>
        </p:txBody>
      </p:sp>
      <p:sp>
        <p:nvSpPr>
          <p:cNvPr id="39" name="Rectangle 133"/>
          <p:cNvSpPr>
            <a:spLocks noChangeArrowheads="1"/>
          </p:cNvSpPr>
          <p:nvPr/>
        </p:nvSpPr>
        <p:spPr bwMode="auto">
          <a:xfrm>
            <a:off x="7018226" y="544281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5</a:t>
            </a:r>
          </a:p>
        </p:txBody>
      </p:sp>
      <p:sp>
        <p:nvSpPr>
          <p:cNvPr id="40" name="Rectangle 134"/>
          <p:cNvSpPr>
            <a:spLocks noChangeArrowheads="1"/>
          </p:cNvSpPr>
          <p:nvPr/>
        </p:nvSpPr>
        <p:spPr bwMode="auto">
          <a:xfrm>
            <a:off x="6154220" y="5442817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571541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495" y="260350"/>
            <a:ext cx="8065009" cy="2304644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void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MaxHeap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{//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Delete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max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element.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throw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“Heap is empty. Cannot delete.”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remove last element from heap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</a:t>
            </a:r>
            <a:r>
              <a:rPr lang="en-US" altLang="zh-TW" i="1" kern="100" spc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−−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61595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495" y="260350"/>
            <a:ext cx="8065009" cy="6048000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2880000" algn="l"/>
                <a:tab pos="504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//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trickle down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2880000" algn="l"/>
                <a:tab pos="504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;	//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root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2880000" algn="l"/>
                <a:tab pos="504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int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;	//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a child of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2880000" algn="l"/>
                <a:tab pos="504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while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2880000" algn="l"/>
                <a:tab pos="504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2880000" algn="l"/>
                <a:tab pos="504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//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set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to larger child of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2880000" algn="l"/>
                <a:tab pos="5040000" algn="l"/>
              </a:tabLst>
            </a:pP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&amp;&amp;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1])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sz="1800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++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2880000" algn="l"/>
                <a:tab pos="5040000" algn="l"/>
              </a:tabLst>
            </a:pP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2880000" algn="l"/>
                <a:tab pos="504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//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can we put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in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?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2880000" algn="l"/>
                <a:tab pos="5040000" algn="l"/>
              </a:tabLst>
            </a:pP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])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break; 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//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yes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2880000" algn="l"/>
                <a:tab pos="5040000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 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2880000" algn="l"/>
                <a:tab pos="5040000" algn="l"/>
              </a:tabLst>
            </a:pP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no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2880000" algn="l"/>
                <a:tab pos="5040000" algn="l"/>
              </a:tabLst>
            </a:pP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chil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move child up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2880000" algn="l"/>
                <a:tab pos="5040000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child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ea typeface="新細明體" panose="02020500000000000000" pitchFamily="18" charset="-120"/>
              </a:rPr>
              <a:t>*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;	//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move down a level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2880000" algn="l"/>
                <a:tab pos="504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2880000" algn="l"/>
                <a:tab pos="5040000" algn="l"/>
              </a:tabLst>
            </a:pP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heap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currentNode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lastE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2880000" algn="l"/>
                <a:tab pos="504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endParaRPr lang="en-US" altLang="zh-TW" dirty="0" smtClean="0"/>
          </a:p>
          <a:p>
            <a:r>
              <a:rPr lang="en-US" altLang="zh-TW" b="1" dirty="0" smtClean="0"/>
              <a:t>Program 5.17</a:t>
            </a:r>
            <a:r>
              <a:rPr lang="en-US" altLang="zh-TW" b="1" dirty="0"/>
              <a:t>:</a:t>
            </a:r>
            <a:r>
              <a:rPr lang="en-US" altLang="zh-TW" dirty="0"/>
              <a:t> </a:t>
            </a:r>
            <a:r>
              <a:rPr lang="en-US" altLang="zh-TW" dirty="0" smtClean="0"/>
              <a:t>Deletion from a </a:t>
            </a:r>
            <a:r>
              <a:rPr lang="en-US" altLang="zh-TW" dirty="0"/>
              <a:t>max </a:t>
            </a:r>
            <a:r>
              <a:rPr lang="en-US" altLang="zh-TW" dirty="0" smtClean="0"/>
              <a:t>heap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47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The definition from Wikipedia</a:t>
            </a:r>
            <a:endParaRPr lang="zh-TW" altLang="en-US" smtClean="0"/>
          </a:p>
        </p:txBody>
      </p:sp>
      <p:sp>
        <p:nvSpPr>
          <p:cNvPr id="8195" name="內容版面配置區 2"/>
          <p:cNvSpPr>
            <a:spLocks noGrp="1"/>
          </p:cNvSpPr>
          <p:nvPr>
            <p:ph idx="1"/>
          </p:nvPr>
        </p:nvSpPr>
        <p:spPr>
          <a:xfrm>
            <a:off x="251971" y="1412875"/>
            <a:ext cx="8638030" cy="345613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TW" dirty="0" smtClean="0"/>
              <a:t>A </a:t>
            </a:r>
            <a:r>
              <a:rPr lang="en-US" altLang="zh-TW" i="1" dirty="0" smtClean="0">
                <a:solidFill>
                  <a:srgbClr val="C00000"/>
                </a:solidFill>
              </a:rPr>
              <a:t>heap</a:t>
            </a:r>
            <a:r>
              <a:rPr lang="en-US" altLang="zh-TW" dirty="0" smtClean="0"/>
              <a:t> is a specialized </a:t>
            </a:r>
            <a:r>
              <a:rPr lang="en-US" altLang="zh-TW" dirty="0" smtClean="0">
                <a:solidFill>
                  <a:srgbClr val="FF0000"/>
                </a:solidFill>
              </a:rPr>
              <a:t>tree-based data structure</a:t>
            </a:r>
            <a:r>
              <a:rPr lang="en-US" altLang="zh-TW" dirty="0" smtClean="0"/>
              <a:t> that satisfies the </a:t>
            </a:r>
            <a:r>
              <a:rPr lang="en-US" altLang="zh-TW" i="1" dirty="0" smtClean="0">
                <a:solidFill>
                  <a:srgbClr val="C00000"/>
                </a:solidFill>
              </a:rPr>
              <a:t>heap property</a:t>
            </a:r>
            <a:r>
              <a:rPr lang="en-US" altLang="zh-TW" dirty="0" smtClean="0"/>
              <a:t>: if 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 is a child node of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, then </a:t>
            </a:r>
            <a:r>
              <a:rPr lang="en-US" altLang="zh-TW" dirty="0" smtClean="0">
                <a:solidFill>
                  <a:srgbClr val="C00000"/>
                </a:solidFill>
              </a:rPr>
              <a:t>key(</a:t>
            </a:r>
            <a:r>
              <a:rPr lang="en-US" altLang="zh-TW" i="1" dirty="0" smtClean="0">
                <a:solidFill>
                  <a:srgbClr val="C00000"/>
                </a:solidFill>
              </a:rPr>
              <a:t>A</a:t>
            </a:r>
            <a:r>
              <a:rPr lang="en-US" altLang="zh-TW" dirty="0" smtClean="0">
                <a:solidFill>
                  <a:srgbClr val="C00000"/>
                </a:solidFill>
              </a:rPr>
              <a:t>) </a:t>
            </a:r>
            <a:r>
              <a:rPr lang="en-US" altLang="zh-TW" dirty="0" smtClean="0">
                <a:solidFill>
                  <a:srgbClr val="C00000"/>
                </a:solidFill>
                <a:sym typeface="Symbol" pitchFamily="18" charset="2"/>
              </a:rPr>
              <a:t></a:t>
            </a:r>
            <a:r>
              <a:rPr lang="en-US" altLang="zh-TW" dirty="0" smtClean="0">
                <a:solidFill>
                  <a:srgbClr val="C00000"/>
                </a:solidFill>
              </a:rPr>
              <a:t> key(</a:t>
            </a:r>
            <a:r>
              <a:rPr lang="en-US" altLang="zh-TW" i="1" dirty="0" smtClean="0">
                <a:solidFill>
                  <a:srgbClr val="C00000"/>
                </a:solidFill>
              </a:rPr>
              <a:t>B</a:t>
            </a:r>
            <a:r>
              <a:rPr lang="en-US" altLang="zh-TW" dirty="0" smtClean="0">
                <a:solidFill>
                  <a:srgbClr val="C00000"/>
                </a:solidFill>
              </a:rPr>
              <a:t>)</a:t>
            </a:r>
            <a:r>
              <a:rPr lang="en-US" altLang="zh-TW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altLang="zh-TW" dirty="0" smtClean="0"/>
              <a:t>Also the tree data structure must be a complete tree for satisfying the heap property.</a:t>
            </a:r>
          </a:p>
          <a:p>
            <a:pPr>
              <a:spcBef>
                <a:spcPts val="1200"/>
              </a:spcBef>
            </a:pPr>
            <a:r>
              <a:rPr lang="en-US" altLang="zh-TW" dirty="0" smtClean="0"/>
              <a:t>This implies that an element with the greatest key is always in the root node, and so such a heap is sometimes called a </a:t>
            </a:r>
            <a:r>
              <a:rPr lang="en-US" altLang="zh-TW" i="1" dirty="0" smtClean="0">
                <a:solidFill>
                  <a:srgbClr val="C00000"/>
                </a:solidFill>
              </a:rPr>
              <a:t>max-heap</a:t>
            </a:r>
            <a:r>
              <a:rPr lang="en-US" altLang="zh-TW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altLang="zh-TW" dirty="0" smtClean="0"/>
              <a:t>(Alternatively, if the comparison is reversed, the smallest element is always in the root node, which results in a </a:t>
            </a:r>
            <a:r>
              <a:rPr lang="en-US" altLang="zh-TW" i="1" dirty="0" smtClean="0">
                <a:solidFill>
                  <a:srgbClr val="C00000"/>
                </a:solidFill>
              </a:rPr>
              <a:t>min-heap</a:t>
            </a:r>
            <a:r>
              <a:rPr lang="en-US" altLang="zh-TW" dirty="0" smtClean="0"/>
              <a:t>.)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539496" y="548640"/>
            <a:ext cx="8065008" cy="5760380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class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MaxHeap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: public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MaxPQ</a:t>
            </a:r>
            <a:endParaRPr lang="en-US" altLang="zh-TW" kern="100" dirty="0" smtClean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private: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2520000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ea typeface="Cambria Math" panose="02040503050406030204" pitchFamily="18" charset="0"/>
              </a:rPr>
              <a:t>*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element array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2520000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int 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number of elements in heap</a:t>
            </a:r>
            <a:endParaRPr lang="zh-TW" altLang="zh-TW" kern="100" dirty="0" smtClean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2520000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int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size of the array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endParaRPr lang="zh-TW" altLang="zh-TW" i="1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};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endParaRPr lang="en-US" altLang="zh-TW" b="1" kern="100" dirty="0" smtClean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MaxHeap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::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MaxHeap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int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theCapacity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10)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theCapacity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1)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throw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"Capacity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must be </a:t>
            </a:r>
            <a:r>
              <a:rPr lang="en-US" altLang="zh-TW" sz="1800" kern="100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lang="en-US" altLang="zh-TW" kern="1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1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."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theCapacity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heapSize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0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heap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new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15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capacity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1]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heap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[0]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is not used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</a:p>
          <a:p>
            <a:pPr>
              <a:spcBef>
                <a:spcPts val="1200"/>
              </a:spcBef>
              <a:spcAft>
                <a:spcPts val="0"/>
              </a:spcAft>
              <a:tabLst>
                <a:tab pos="540000" algn="l"/>
                <a:tab pos="108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Program 5.15: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Max heap constructor</a:t>
            </a:r>
          </a:p>
        </p:txBody>
      </p:sp>
    </p:spTree>
    <p:extLst>
      <p:ext uri="{BB962C8B-B14F-4D97-AF65-F5344CB8AC3E}">
        <p14:creationId xmlns:p14="http://schemas.microsoft.com/office/powerpoint/2010/main" val="130885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5" name="標題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5.6.3  Insertion into a Max Heap</a:t>
            </a:r>
            <a:endParaRPr lang="zh-TW" altLang="en-US" dirty="0" smtClean="0"/>
          </a:p>
        </p:txBody>
      </p:sp>
      <p:sp>
        <p:nvSpPr>
          <p:cNvPr id="10296" name="內容版面配置區 5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Figure 5.26:</a:t>
            </a:r>
            <a:r>
              <a:rPr lang="en-US" altLang="zh-TW" dirty="0" smtClean="0"/>
              <a:t> Insertion into a max heap</a:t>
            </a:r>
            <a:endParaRPr lang="zh-TW" altLang="en-US" dirty="0" smtClean="0"/>
          </a:p>
        </p:txBody>
      </p:sp>
      <p:cxnSp>
        <p:nvCxnSpPr>
          <p:cNvPr id="57" name="直線接點 56"/>
          <p:cNvCxnSpPr/>
          <p:nvPr/>
        </p:nvCxnSpPr>
        <p:spPr>
          <a:xfrm>
            <a:off x="2052003" y="2349007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>
            <a:off x="1620001" y="2349005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2916001" y="1629005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橢圓 59"/>
          <p:cNvSpPr/>
          <p:nvPr/>
        </p:nvSpPr>
        <p:spPr>
          <a:xfrm>
            <a:off x="2267984" y="2852996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61" name="直線接點 60"/>
          <p:cNvCxnSpPr/>
          <p:nvPr/>
        </p:nvCxnSpPr>
        <p:spPr>
          <a:xfrm flipH="1">
            <a:off x="2052001" y="1629005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橢圓 61"/>
          <p:cNvSpPr/>
          <p:nvPr/>
        </p:nvSpPr>
        <p:spPr>
          <a:xfrm>
            <a:off x="2699987" y="1412986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20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1835981" y="2132991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橢圓 63"/>
          <p:cNvSpPr/>
          <p:nvPr/>
        </p:nvSpPr>
        <p:spPr>
          <a:xfrm>
            <a:off x="1403978" y="2852996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橢圓 65"/>
          <p:cNvSpPr/>
          <p:nvPr/>
        </p:nvSpPr>
        <p:spPr>
          <a:xfrm>
            <a:off x="3563993" y="2132991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68" name="直線接點 67"/>
          <p:cNvCxnSpPr/>
          <p:nvPr/>
        </p:nvCxnSpPr>
        <p:spPr>
          <a:xfrm>
            <a:off x="1045787" y="4799221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 flipH="1">
            <a:off x="613785" y="4799219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1909785" y="4079219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橢圓 70"/>
          <p:cNvSpPr/>
          <p:nvPr/>
        </p:nvSpPr>
        <p:spPr>
          <a:xfrm>
            <a:off x="1261768" y="5303210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72" name="直線接點 71"/>
          <p:cNvCxnSpPr/>
          <p:nvPr/>
        </p:nvCxnSpPr>
        <p:spPr>
          <a:xfrm flipH="1">
            <a:off x="1045785" y="4079219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橢圓 72"/>
          <p:cNvSpPr/>
          <p:nvPr/>
        </p:nvSpPr>
        <p:spPr>
          <a:xfrm>
            <a:off x="1693771" y="3863200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20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4" name="橢圓 73"/>
          <p:cNvSpPr/>
          <p:nvPr/>
        </p:nvSpPr>
        <p:spPr>
          <a:xfrm>
            <a:off x="829765" y="4583205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橢圓 74"/>
          <p:cNvSpPr/>
          <p:nvPr/>
        </p:nvSpPr>
        <p:spPr>
          <a:xfrm>
            <a:off x="397762" y="5303210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76" name="直線接點 75"/>
          <p:cNvCxnSpPr/>
          <p:nvPr/>
        </p:nvCxnSpPr>
        <p:spPr>
          <a:xfrm flipH="1">
            <a:off x="2341785" y="4799221"/>
            <a:ext cx="432001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橢圓 76"/>
          <p:cNvSpPr/>
          <p:nvPr/>
        </p:nvSpPr>
        <p:spPr>
          <a:xfrm>
            <a:off x="2557777" y="4583205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8" name="橢圓 77"/>
          <p:cNvSpPr/>
          <p:nvPr/>
        </p:nvSpPr>
        <p:spPr>
          <a:xfrm>
            <a:off x="2123983" y="5301013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79" name="直線接點 78"/>
          <p:cNvCxnSpPr/>
          <p:nvPr/>
        </p:nvCxnSpPr>
        <p:spPr>
          <a:xfrm>
            <a:off x="3925807" y="4799221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 flipH="1">
            <a:off x="3493805" y="4799219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>
            <a:off x="4789805" y="4079219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橢圓 81"/>
          <p:cNvSpPr/>
          <p:nvPr/>
        </p:nvSpPr>
        <p:spPr>
          <a:xfrm>
            <a:off x="4141788" y="5303210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83" name="直線接點 82"/>
          <p:cNvCxnSpPr/>
          <p:nvPr/>
        </p:nvCxnSpPr>
        <p:spPr>
          <a:xfrm flipH="1">
            <a:off x="3925805" y="4079219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橢圓 83"/>
          <p:cNvSpPr/>
          <p:nvPr/>
        </p:nvSpPr>
        <p:spPr>
          <a:xfrm>
            <a:off x="4573791" y="3863200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20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85" name="橢圓 84"/>
          <p:cNvSpPr/>
          <p:nvPr/>
        </p:nvSpPr>
        <p:spPr>
          <a:xfrm>
            <a:off x="3709785" y="4583205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86" name="橢圓 85"/>
          <p:cNvSpPr/>
          <p:nvPr/>
        </p:nvSpPr>
        <p:spPr>
          <a:xfrm>
            <a:off x="3277782" y="5303210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87" name="直線接點 86"/>
          <p:cNvCxnSpPr/>
          <p:nvPr/>
        </p:nvCxnSpPr>
        <p:spPr>
          <a:xfrm flipH="1">
            <a:off x="5221805" y="4799221"/>
            <a:ext cx="432001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橢圓 87"/>
          <p:cNvSpPr/>
          <p:nvPr/>
        </p:nvSpPr>
        <p:spPr>
          <a:xfrm>
            <a:off x="5437797" y="4583205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89" name="橢圓 88"/>
          <p:cNvSpPr/>
          <p:nvPr/>
        </p:nvSpPr>
        <p:spPr>
          <a:xfrm>
            <a:off x="5004003" y="5301013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90" name="直線接點 89"/>
          <p:cNvCxnSpPr/>
          <p:nvPr/>
        </p:nvCxnSpPr>
        <p:spPr>
          <a:xfrm>
            <a:off x="6804036" y="4797024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 flipH="1">
            <a:off x="6372034" y="4797022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7668034" y="4077022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橢圓 92"/>
          <p:cNvSpPr/>
          <p:nvPr/>
        </p:nvSpPr>
        <p:spPr>
          <a:xfrm>
            <a:off x="7020017" y="5301013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94" name="直線接點 93"/>
          <p:cNvCxnSpPr/>
          <p:nvPr/>
        </p:nvCxnSpPr>
        <p:spPr>
          <a:xfrm flipH="1">
            <a:off x="6804034" y="4077022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橢圓 94"/>
          <p:cNvSpPr/>
          <p:nvPr/>
        </p:nvSpPr>
        <p:spPr>
          <a:xfrm>
            <a:off x="7452020" y="3861003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21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96" name="橢圓 95"/>
          <p:cNvSpPr/>
          <p:nvPr/>
        </p:nvSpPr>
        <p:spPr>
          <a:xfrm>
            <a:off x="6588014" y="4581008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97" name="橢圓 96"/>
          <p:cNvSpPr/>
          <p:nvPr/>
        </p:nvSpPr>
        <p:spPr>
          <a:xfrm>
            <a:off x="6156011" y="5301013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98" name="直線接點 97"/>
          <p:cNvCxnSpPr/>
          <p:nvPr/>
        </p:nvCxnSpPr>
        <p:spPr>
          <a:xfrm flipH="1">
            <a:off x="8100034" y="4797024"/>
            <a:ext cx="432001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橢圓 98"/>
          <p:cNvSpPr/>
          <p:nvPr/>
        </p:nvSpPr>
        <p:spPr>
          <a:xfrm>
            <a:off x="8316026" y="4581008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20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00" name="橢圓 99"/>
          <p:cNvSpPr/>
          <p:nvPr/>
        </p:nvSpPr>
        <p:spPr>
          <a:xfrm>
            <a:off x="7882232" y="5298816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01" name="直線接點 100"/>
          <p:cNvCxnSpPr/>
          <p:nvPr/>
        </p:nvCxnSpPr>
        <p:spPr>
          <a:xfrm>
            <a:off x="5796029" y="2349007"/>
            <a:ext cx="431998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 flipH="1">
            <a:off x="5364027" y="2349005"/>
            <a:ext cx="432001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>
            <a:off x="6660027" y="1629005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橢圓 103"/>
          <p:cNvSpPr/>
          <p:nvPr/>
        </p:nvSpPr>
        <p:spPr>
          <a:xfrm>
            <a:off x="6012010" y="2852996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05" name="直線接點 104"/>
          <p:cNvCxnSpPr/>
          <p:nvPr/>
        </p:nvCxnSpPr>
        <p:spPr>
          <a:xfrm flipH="1">
            <a:off x="5796027" y="1629005"/>
            <a:ext cx="86400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橢圓 105"/>
          <p:cNvSpPr/>
          <p:nvPr/>
        </p:nvSpPr>
        <p:spPr>
          <a:xfrm>
            <a:off x="6444013" y="1412986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07" name="橢圓 106"/>
          <p:cNvSpPr/>
          <p:nvPr/>
        </p:nvSpPr>
        <p:spPr>
          <a:xfrm>
            <a:off x="5580007" y="2132991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08" name="橢圓 107"/>
          <p:cNvSpPr/>
          <p:nvPr/>
        </p:nvSpPr>
        <p:spPr>
          <a:xfrm>
            <a:off x="5148004" y="2852996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 smtClean="0">
                <a:solidFill>
                  <a:schemeClr val="tx1"/>
                </a:solidFill>
              </a:rPr>
              <a:t>14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09" name="直線接點 108"/>
          <p:cNvCxnSpPr/>
          <p:nvPr/>
        </p:nvCxnSpPr>
        <p:spPr>
          <a:xfrm flipH="1">
            <a:off x="7092027" y="2349007"/>
            <a:ext cx="432001" cy="719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橢圓 109"/>
          <p:cNvSpPr/>
          <p:nvPr/>
        </p:nvSpPr>
        <p:spPr>
          <a:xfrm>
            <a:off x="7308019" y="2132991"/>
            <a:ext cx="432000" cy="43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11" name="橢圓 110"/>
          <p:cNvSpPr/>
          <p:nvPr/>
        </p:nvSpPr>
        <p:spPr>
          <a:xfrm>
            <a:off x="6874225" y="2850799"/>
            <a:ext cx="432000" cy="432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141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14368</TotalTime>
  <Words>6852</Words>
  <Application>Microsoft Office PowerPoint</Application>
  <PresentationFormat>如螢幕大小 (4:3)</PresentationFormat>
  <Paragraphs>2443</Paragraphs>
  <Slides>62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71" baseType="lpstr">
      <vt:lpstr>新細明體</vt:lpstr>
      <vt:lpstr>標楷體</vt:lpstr>
      <vt:lpstr>Arial</vt:lpstr>
      <vt:lpstr>Calibri</vt:lpstr>
      <vt:lpstr>Cambria Math</vt:lpstr>
      <vt:lpstr>Courier New</vt:lpstr>
      <vt:lpstr>Symbol</vt:lpstr>
      <vt:lpstr>Times New Roman</vt:lpstr>
      <vt:lpstr>Office 佈景主題</vt:lpstr>
      <vt:lpstr>5.6  Heaps</vt:lpstr>
      <vt:lpstr>5.6.1  Priority Queues</vt:lpstr>
      <vt:lpstr>5.6.1  Priority Queues</vt:lpstr>
      <vt:lpstr>5.6.2  Definition of a Max Heap</vt:lpstr>
      <vt:lpstr>PowerPoint 簡報</vt:lpstr>
      <vt:lpstr>The definition from “Introduction to Algorithms”</vt:lpstr>
      <vt:lpstr>The definition from Wikipedia</vt:lpstr>
      <vt:lpstr>PowerPoint 簡報</vt:lpstr>
      <vt:lpstr>5.6.3  Insertion into a Max Heap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5.6.3  Insertion into a Max Heap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5.6.4  Deletion from a Max Heap</vt:lpstr>
      <vt:lpstr>5.6.4  Deletion from a Max Heap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CS235102  Data Structures</dc:title>
  <dc:creator>Gary</dc:creator>
  <cp:lastModifiedBy>james</cp:lastModifiedBy>
  <cp:revision>3358</cp:revision>
  <dcterms:created xsi:type="dcterms:W3CDTF">2005-03-20T09:13:01Z</dcterms:created>
  <dcterms:modified xsi:type="dcterms:W3CDTF">2020-09-24T14:39:47Z</dcterms:modified>
</cp:coreProperties>
</file>