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5"/>
  </p:notesMasterIdLst>
  <p:sldIdLst>
    <p:sldId id="713" r:id="rId2"/>
    <p:sldId id="349" r:id="rId3"/>
    <p:sldId id="572" r:id="rId4"/>
    <p:sldId id="865" r:id="rId5"/>
    <p:sldId id="784" r:id="rId6"/>
    <p:sldId id="901" r:id="rId7"/>
    <p:sldId id="900" r:id="rId8"/>
    <p:sldId id="777" r:id="rId9"/>
    <p:sldId id="785" r:id="rId10"/>
    <p:sldId id="574" r:id="rId11"/>
    <p:sldId id="730" r:id="rId12"/>
    <p:sldId id="731" r:id="rId13"/>
    <p:sldId id="732" r:id="rId14"/>
    <p:sldId id="441" r:id="rId15"/>
    <p:sldId id="870" r:id="rId16"/>
    <p:sldId id="779" r:id="rId17"/>
    <p:sldId id="811" r:id="rId18"/>
    <p:sldId id="812" r:id="rId19"/>
    <p:sldId id="813" r:id="rId20"/>
    <p:sldId id="814" r:id="rId21"/>
    <p:sldId id="815" r:id="rId22"/>
    <p:sldId id="874" r:id="rId23"/>
    <p:sldId id="816" r:id="rId24"/>
    <p:sldId id="817" r:id="rId25"/>
    <p:sldId id="875" r:id="rId26"/>
    <p:sldId id="810" r:id="rId27"/>
    <p:sldId id="794" r:id="rId28"/>
    <p:sldId id="795" r:id="rId29"/>
    <p:sldId id="798" r:id="rId30"/>
    <p:sldId id="799" r:id="rId31"/>
    <p:sldId id="800" r:id="rId32"/>
    <p:sldId id="797" r:id="rId33"/>
    <p:sldId id="801" r:id="rId34"/>
    <p:sldId id="803" r:id="rId35"/>
    <p:sldId id="802" r:id="rId36"/>
    <p:sldId id="806" r:id="rId37"/>
    <p:sldId id="805" r:id="rId38"/>
    <p:sldId id="807" r:id="rId39"/>
    <p:sldId id="808" r:id="rId40"/>
    <p:sldId id="804" r:id="rId41"/>
    <p:sldId id="809" r:id="rId42"/>
    <p:sldId id="871" r:id="rId43"/>
    <p:sldId id="583" r:id="rId44"/>
    <p:sldId id="849" r:id="rId45"/>
    <p:sldId id="876" r:id="rId46"/>
    <p:sldId id="877" r:id="rId47"/>
    <p:sldId id="878" r:id="rId48"/>
    <p:sldId id="884" r:id="rId49"/>
    <p:sldId id="883" r:id="rId50"/>
    <p:sldId id="898" r:id="rId51"/>
    <p:sldId id="832" r:id="rId52"/>
    <p:sldId id="872" r:id="rId53"/>
    <p:sldId id="873" r:id="rId54"/>
    <p:sldId id="850" r:id="rId55"/>
    <p:sldId id="852" r:id="rId56"/>
    <p:sldId id="853" r:id="rId57"/>
    <p:sldId id="854" r:id="rId58"/>
    <p:sldId id="855" r:id="rId59"/>
    <p:sldId id="856" r:id="rId60"/>
    <p:sldId id="857" r:id="rId61"/>
    <p:sldId id="858" r:id="rId62"/>
    <p:sldId id="864" r:id="rId63"/>
    <p:sldId id="859" r:id="rId64"/>
    <p:sldId id="879" r:id="rId65"/>
    <p:sldId id="861" r:id="rId66"/>
    <p:sldId id="862" r:id="rId67"/>
    <p:sldId id="863" r:id="rId68"/>
    <p:sldId id="851" r:id="rId69"/>
    <p:sldId id="835" r:id="rId70"/>
    <p:sldId id="880" r:id="rId71"/>
    <p:sldId id="881" r:id="rId72"/>
    <p:sldId id="882" r:id="rId73"/>
    <p:sldId id="834" r:id="rId7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CC3300"/>
    <a:srgbClr val="0000FF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9" autoAdjust="0"/>
    <p:restoredTop sz="93729" autoAdjust="0"/>
  </p:normalViewPr>
  <p:slideViewPr>
    <p:cSldViewPr showGuides="1">
      <p:cViewPr varScale="1">
        <p:scale>
          <a:sx n="89" d="100"/>
          <a:sy n="89" d="100"/>
        </p:scale>
        <p:origin x="91" y="82"/>
      </p:cViewPr>
      <p:guideLst>
        <p:guide orient="horz" pos="2160"/>
        <p:guide pos="3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64C3A3-0D5D-4853-A95F-3EF25C037A1B}" type="datetimeFigureOut">
              <a:rPr lang="zh-TW" altLang="en-US"/>
              <a:pPr>
                <a:defRPr/>
              </a:pPr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0CDCC45-0684-4D58-9D9F-C31EA32982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000" y="2132738"/>
            <a:ext cx="7776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4000" y="3860400"/>
            <a:ext cx="6336000" cy="172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EEB90-D13D-4022-B5D2-FDBEC1F5BB4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DA6AC-0883-4C60-B138-2CF7B1444D3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4176712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1268413"/>
            <a:ext cx="4176000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DAF93-08A2-487C-B11F-51BBF726DDD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4176712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549275"/>
            <a:ext cx="4176000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BAB62-6461-4F06-8DB8-D0D1AC51AE7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0825" y="1557338"/>
            <a:ext cx="4176713" cy="57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2133600"/>
            <a:ext cx="4176713" cy="417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16463" y="1557338"/>
            <a:ext cx="4176000" cy="57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6463" y="2133600"/>
            <a:ext cx="4176000" cy="417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05DC4-4351-4F57-8ADE-C040871B30C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8B6C4-C967-4951-8CEC-3CA0361FD40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AFDE8-C314-4C23-B10C-A4AB8CB0EDD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6048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D8C46-D513-4A71-B6AF-4FBACCE01E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5616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1"/>
          </p:nvPr>
        </p:nvSpPr>
        <p:spPr>
          <a:xfrm>
            <a:off x="250825" y="6021388"/>
            <a:ext cx="86400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934B-F304-4DD2-BDDA-DD406F8F740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8640000" cy="44649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0FEC-B639-4CEA-8A44-179FDD24E8D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8640000" cy="4464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9C38-47C8-4EA2-8EBA-81047157C88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8640000" cy="719138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2276475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250825" y="3141663"/>
            <a:ext cx="8640000" cy="576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內容版面配置區 3"/>
          <p:cNvSpPr>
            <a:spLocks noGrp="1"/>
          </p:cNvSpPr>
          <p:nvPr>
            <p:ph sz="half" idx="12"/>
          </p:nvPr>
        </p:nvSpPr>
        <p:spPr>
          <a:xfrm>
            <a:off x="250825" y="4005262"/>
            <a:ext cx="8640000" cy="2304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E55FD-9F20-4DB2-99A1-9DF5F046698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F970-9C16-4ECD-BA66-96D5F1DAC45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8639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391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472488" y="6453188"/>
            <a:ext cx="4318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86452E7-A478-4CE9-BBCF-9D4151B9823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58775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5.7  Binary </a:t>
            </a:r>
            <a:r>
              <a:rPr lang="en-US" altLang="zh-TW" dirty="0" smtClean="0"/>
              <a:t>Search Trees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Analysis of </a:t>
            </a:r>
            <a:r>
              <a:rPr lang="en-US" altLang="zh-TW" i="1" smtClean="0"/>
              <a:t>search</a:t>
            </a:r>
            <a:r>
              <a:rPr lang="en-US" altLang="zh-TW" smtClean="0"/>
              <a:t> and </a:t>
            </a:r>
            <a:r>
              <a:rPr lang="en-US" altLang="zh-TW" i="1" smtClean="0"/>
              <a:t>iterSearch</a:t>
            </a:r>
            <a:endParaRPr lang="zh-TW" altLang="en-US" i="1" smtClean="0"/>
          </a:p>
        </p:txBody>
      </p:sp>
      <p:sp>
        <p:nvSpPr>
          <p:cNvPr id="8195" name="內容版面配置區 4"/>
          <p:cNvSpPr>
            <a:spLocks noGrp="1"/>
          </p:cNvSpPr>
          <p:nvPr>
            <p:ph idx="1"/>
          </p:nvPr>
        </p:nvSpPr>
        <p:spPr>
          <a:xfrm>
            <a:off x="395970" y="1557338"/>
            <a:ext cx="8352059" cy="4751387"/>
          </a:xfrm>
        </p:spPr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 is the height of the binary search tree, then we can perform the search using either </a:t>
            </a:r>
            <a:r>
              <a:rPr lang="en-US" altLang="zh-TW" i="1" dirty="0" smtClean="0"/>
              <a:t>search</a:t>
            </a:r>
            <a:r>
              <a:rPr lang="en-US" altLang="zh-TW" dirty="0" smtClean="0"/>
              <a:t> or </a:t>
            </a:r>
            <a:r>
              <a:rPr lang="en-US" altLang="zh-TW" i="1" dirty="0" err="1" smtClean="0"/>
              <a:t>iterSearch</a:t>
            </a:r>
            <a:r>
              <a:rPr lang="en-US" altLang="zh-TW" dirty="0" smtClean="0"/>
              <a:t> in O(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However, search has an additional stack space requirement which is O(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).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國立中正大學</a:t>
            </a:r>
            <a:r>
              <a:rPr lang="en-US" altLang="zh-TW" sz="3200" dirty="0"/>
              <a:t>103</a:t>
            </a:r>
            <a:r>
              <a:rPr lang="zh-TW" altLang="en-US" sz="3200" dirty="0"/>
              <a:t>學年度碩士班招生考試試題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8. (8%) Please write a C function to </a:t>
            </a:r>
            <a:r>
              <a:rPr lang="en-US" altLang="zh-TW" sz="2400" dirty="0" smtClean="0"/>
              <a:t>search </a:t>
            </a:r>
            <a:r>
              <a:rPr lang="en-US" altLang="zh-TW" sz="2400" dirty="0"/>
              <a:t>on a Binary Search Tree. Each node of the </a:t>
            </a:r>
            <a:r>
              <a:rPr lang="en-US" altLang="zh-TW" sz="2400" dirty="0" smtClean="0"/>
              <a:t>tree </a:t>
            </a:r>
            <a:r>
              <a:rPr lang="en-US" altLang="zh-TW" sz="2400" dirty="0"/>
              <a:t>has </a:t>
            </a:r>
            <a:r>
              <a:rPr lang="en-US" altLang="zh-TW" sz="2400" dirty="0" smtClean="0"/>
              <a:t>a field </a:t>
            </a:r>
            <a:r>
              <a:rPr lang="en-US" altLang="zh-TW" sz="2400" dirty="0"/>
              <a:t>named </a:t>
            </a:r>
            <a:r>
              <a:rPr lang="en-US" altLang="zh-TW" sz="2400" dirty="0" smtClean="0">
                <a:solidFill>
                  <a:prstClr val="black"/>
                </a:solidFill>
              </a:rPr>
              <a:t>'</a:t>
            </a:r>
            <a:r>
              <a:rPr lang="en-US" altLang="zh-TW" sz="2400" dirty="0" smtClean="0"/>
              <a:t>key</a:t>
            </a:r>
            <a:r>
              <a:rPr lang="en-US" altLang="zh-TW" sz="2400" dirty="0"/>
              <a:t>' which is a string with at most 32 bytes. The return value is a pointer to </a:t>
            </a:r>
            <a:r>
              <a:rPr lang="en-US" altLang="zh-TW" sz="2400" dirty="0" smtClean="0"/>
              <a:t>the matched </a:t>
            </a:r>
            <a:r>
              <a:rPr lang="en-US" altLang="zh-TW" sz="2400" dirty="0"/>
              <a:t>node if there is a match. The </a:t>
            </a:r>
            <a:r>
              <a:rPr lang="en-US" altLang="zh-TW" sz="2400" dirty="0" smtClean="0"/>
              <a:t>return </a:t>
            </a:r>
            <a:r>
              <a:rPr lang="en-US" altLang="zh-TW" sz="2400" dirty="0"/>
              <a:t>value is NULL if there is no match.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85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國立臺灣科技大學</a:t>
            </a:r>
            <a:r>
              <a:rPr lang="en-US" altLang="zh-TW" sz="3200" dirty="0"/>
              <a:t>103 </a:t>
            </a:r>
            <a:r>
              <a:rPr lang="zh-TW" altLang="en-US" sz="3200" dirty="0"/>
              <a:t>學年度碩士班招生試題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268413"/>
            <a:ext cx="8639175" cy="2448623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.	Answer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the following two questions about binary search tree (BST):</a:t>
            </a:r>
          </a:p>
          <a:p>
            <a:pPr marL="625475" indent="-360363"/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(a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)	The following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is a BST with no other extra information. To search a number </a:t>
            </a:r>
            <a:r>
              <a:rPr lang="en-US" altLang="zh-TW" i="1" dirty="0" smtClean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this BST, it takes 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 steps (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 comparisons) to know 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 does not exist in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this tree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. What is the minimum and maximum of 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? List one of the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possible search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sequences in each of the two cases. (10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%)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Solution: (a) The minimum of </a:t>
            </a:r>
            <a:r>
              <a:rPr lang="en-US" altLang="zh-TW" i="1" dirty="0" smtClean="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 is 2, A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possible search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sequence is </a:t>
            </a:r>
            <a:r>
              <a:rPr lang="en-US" altLang="zh-TW" i="1" dirty="0" smtClean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 smtClean="0"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zh-TW" i="1" dirty="0" smtClean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 smtClean="0"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maximum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4,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A possible search sequence is 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zh-TW" i="1" dirty="0" smtClean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 smtClean="0"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zh-TW" i="1" dirty="0" smtClean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 smtClean="0">
                <a:latin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zh-TW" i="1" dirty="0" smtClean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 smtClean="0"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altLang="zh-TW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接點 5"/>
          <p:cNvCxnSpPr>
            <a:stCxn id="25" idx="3"/>
            <a:endCxn id="26" idx="7"/>
          </p:cNvCxnSpPr>
          <p:nvPr/>
        </p:nvCxnSpPr>
        <p:spPr>
          <a:xfrm flipH="1">
            <a:off x="7246208" y="4951064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9" idx="5"/>
            <a:endCxn id="25" idx="1"/>
          </p:cNvCxnSpPr>
          <p:nvPr/>
        </p:nvCxnSpPr>
        <p:spPr>
          <a:xfrm>
            <a:off x="7246208" y="4230974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9" idx="3"/>
            <a:endCxn id="24" idx="7"/>
          </p:cNvCxnSpPr>
          <p:nvPr/>
        </p:nvCxnSpPr>
        <p:spPr>
          <a:xfrm flipH="1">
            <a:off x="6526118" y="4230974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876288" y="3861054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1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25" idx="5"/>
            <a:endCxn id="27" idx="1"/>
          </p:cNvCxnSpPr>
          <p:nvPr/>
        </p:nvCxnSpPr>
        <p:spPr>
          <a:xfrm>
            <a:off x="7966298" y="4951064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6" idx="5"/>
            <a:endCxn id="29" idx="1"/>
          </p:cNvCxnSpPr>
          <p:nvPr/>
        </p:nvCxnSpPr>
        <p:spPr>
          <a:xfrm>
            <a:off x="7246208" y="5671154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6" idx="3"/>
            <a:endCxn id="28" idx="7"/>
          </p:cNvCxnSpPr>
          <p:nvPr/>
        </p:nvCxnSpPr>
        <p:spPr>
          <a:xfrm flipH="1">
            <a:off x="6526118" y="5671154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56198" y="4581144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2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596378" y="4581144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3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876288" y="5301234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4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316468" y="5301234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5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156198" y="6021324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6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7596378" y="6021324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7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9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國立臺灣科技大學</a:t>
            </a:r>
            <a:r>
              <a:rPr lang="en-US" altLang="zh-TW" sz="3200" dirty="0"/>
              <a:t>103 </a:t>
            </a:r>
            <a:r>
              <a:rPr lang="zh-TW" altLang="en-US" sz="3200" dirty="0"/>
              <a:t>學年度碩士班招生試題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268413"/>
            <a:ext cx="8639175" cy="5040947"/>
          </a:xfrm>
        </p:spPr>
        <p:txBody>
          <a:bodyPr>
            <a:normAutofit/>
          </a:bodyPr>
          <a:lstStyle/>
          <a:p>
            <a:pPr marL="625475" indent="-360363"/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(b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)	Following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part (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a),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what is the relation between 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>
                <a:latin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? (3%)</a:t>
            </a:r>
          </a:p>
          <a:p>
            <a:pPr marL="625475" indent="-360363"/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(c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)	(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Independent from part (a)) Rearrange the following sequence of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seven numbers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(if there is a need), 10, 2, 30, 14, 5, 6, 7 to put into a BST from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an empty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tree so that the tree depth of the final tree after all the insertions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is as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small as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possible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; also, the rearrangement must take as few steps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from the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original ordering as possible. List the sequence after the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rearrangement and 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draw the final tree after the insertions. (7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%)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Solution: (b) 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altLang="zh-TW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&lt; </a:t>
            </a:r>
            <a:r>
              <a:rPr lang="en-US" altLang="zh-TW" i="1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>
                <a:latin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Arial" panose="020B0604020202020204" pitchFamily="34" charset="0"/>
              </a:rPr>
              <a:t>(c) 7, 5, 14, 30, 2, 6, 10</a:t>
            </a:r>
          </a:p>
          <a:p>
            <a:endParaRPr lang="zh-TW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接點 5"/>
          <p:cNvCxnSpPr>
            <a:stCxn id="25" idx="3"/>
            <a:endCxn id="26" idx="7"/>
          </p:cNvCxnSpPr>
          <p:nvPr/>
        </p:nvCxnSpPr>
        <p:spPr>
          <a:xfrm flipH="1">
            <a:off x="7390226" y="4807046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9" idx="5"/>
            <a:endCxn id="25" idx="1"/>
          </p:cNvCxnSpPr>
          <p:nvPr/>
        </p:nvCxnSpPr>
        <p:spPr>
          <a:xfrm>
            <a:off x="7390226" y="4086956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9" idx="3"/>
            <a:endCxn id="24" idx="7"/>
          </p:cNvCxnSpPr>
          <p:nvPr/>
        </p:nvCxnSpPr>
        <p:spPr>
          <a:xfrm flipH="1">
            <a:off x="6670136" y="4086956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020306" y="371703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1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25" idx="5"/>
            <a:endCxn id="27" idx="1"/>
          </p:cNvCxnSpPr>
          <p:nvPr/>
        </p:nvCxnSpPr>
        <p:spPr>
          <a:xfrm>
            <a:off x="8110316" y="4807046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6" idx="5"/>
            <a:endCxn id="29" idx="1"/>
          </p:cNvCxnSpPr>
          <p:nvPr/>
        </p:nvCxnSpPr>
        <p:spPr>
          <a:xfrm>
            <a:off x="7390226" y="5527136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6" idx="3"/>
            <a:endCxn id="28" idx="7"/>
          </p:cNvCxnSpPr>
          <p:nvPr/>
        </p:nvCxnSpPr>
        <p:spPr>
          <a:xfrm flipH="1">
            <a:off x="6670136" y="5527136"/>
            <a:ext cx="413638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300216" y="443712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2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740396" y="443712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3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020306" y="515721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4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460486" y="515721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5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300216" y="587730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6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7740396" y="587730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36000" anchor="b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7</a:t>
            </a:r>
            <a:endParaRPr lang="zh-TW" alt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21" idx="3"/>
            <a:endCxn id="22" idx="7"/>
          </p:cNvCxnSpPr>
          <p:nvPr/>
        </p:nvCxnSpPr>
        <p:spPr>
          <a:xfrm flipH="1">
            <a:off x="2061560" y="5527135"/>
            <a:ext cx="269620" cy="413639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0" idx="5"/>
            <a:endCxn id="30" idx="1"/>
          </p:cNvCxnSpPr>
          <p:nvPr/>
        </p:nvCxnSpPr>
        <p:spPr>
          <a:xfrm>
            <a:off x="3501740" y="4807046"/>
            <a:ext cx="557656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0" idx="3"/>
            <a:endCxn id="21" idx="7"/>
          </p:cNvCxnSpPr>
          <p:nvPr/>
        </p:nvCxnSpPr>
        <p:spPr>
          <a:xfrm flipH="1">
            <a:off x="2637631" y="4807046"/>
            <a:ext cx="557657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131820" y="443712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267712" y="5157216"/>
            <a:ext cx="433387" cy="433387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691640" y="587730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線接點 22"/>
          <p:cNvCxnSpPr>
            <a:stCxn id="30" idx="5"/>
            <a:endCxn id="32" idx="1"/>
          </p:cNvCxnSpPr>
          <p:nvPr/>
        </p:nvCxnSpPr>
        <p:spPr>
          <a:xfrm>
            <a:off x="4365848" y="5527136"/>
            <a:ext cx="269620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995928" y="515721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419856" y="5877306"/>
            <a:ext cx="433387" cy="433387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4572000" y="587730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2843784" y="5877306"/>
            <a:ext cx="433388" cy="43338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>
            <a:stCxn id="21" idx="5"/>
            <a:endCxn id="33" idx="1"/>
          </p:cNvCxnSpPr>
          <p:nvPr/>
        </p:nvCxnSpPr>
        <p:spPr>
          <a:xfrm>
            <a:off x="2637631" y="5527135"/>
            <a:ext cx="269621" cy="413639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0" idx="3"/>
            <a:endCxn id="31" idx="7"/>
          </p:cNvCxnSpPr>
          <p:nvPr/>
        </p:nvCxnSpPr>
        <p:spPr>
          <a:xfrm flipH="1">
            <a:off x="3789775" y="5527136"/>
            <a:ext cx="269621" cy="413638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1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接點 29"/>
          <p:cNvCxnSpPr/>
          <p:nvPr/>
        </p:nvCxnSpPr>
        <p:spPr>
          <a:xfrm flipH="1">
            <a:off x="5796001" y="2637000"/>
            <a:ext cx="863999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6660000" y="2637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1188000" y="3357002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484000" y="2637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620001" y="2637000"/>
            <a:ext cx="863999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267984" y="242099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403978" y="314099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971975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3348002" y="3357002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3131990" y="314099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563993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7524000" y="3357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7092000" y="3357002"/>
            <a:ext cx="432000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740022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308019" y="314099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876016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444013" y="242099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5364000" y="3357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5580007" y="314099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148004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238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5.7.3  Insertion into a Binary Search Tree</a:t>
            </a:r>
            <a:endParaRPr lang="zh-TW" altLang="en-US" sz="4000" dirty="0" smtClean="0"/>
          </a:p>
        </p:txBody>
      </p:sp>
      <p:sp>
        <p:nvSpPr>
          <p:cNvPr id="9239" name="內容版面配置區 32"/>
          <p:cNvSpPr>
            <a:spLocks noGrp="1"/>
          </p:cNvSpPr>
          <p:nvPr>
            <p:ph idx="1"/>
          </p:nvPr>
        </p:nvSpPr>
        <p:spPr>
          <a:xfrm>
            <a:off x="971550" y="4868863"/>
            <a:ext cx="5040460" cy="431800"/>
          </a:xfrm>
        </p:spPr>
        <p:txBody>
          <a:bodyPr/>
          <a:lstStyle/>
          <a:p>
            <a:r>
              <a:rPr lang="en-US" altLang="zh-TW" b="1" dirty="0" smtClean="0"/>
              <a:t>Figure 5.29:</a:t>
            </a:r>
            <a:r>
              <a:rPr lang="en-US" altLang="zh-TW" dirty="0" smtClean="0"/>
              <a:t> Inserting into a binary search tree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5.7.2 Searching a Binary Search Tree</a:t>
            </a:r>
          </a:p>
        </p:txBody>
      </p:sp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539972" y="1268413"/>
            <a:ext cx="8064056" cy="504031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Iterative version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return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return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  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no matching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b="1" dirty="0" smtClean="0"/>
              <a:t>Program 5.19:</a:t>
            </a:r>
            <a:r>
              <a:rPr lang="en-US" altLang="zh-TW" dirty="0" smtClean="0"/>
              <a:t> Iterative search of a binary search tree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7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539972" y="260978"/>
            <a:ext cx="8064000" cy="6336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 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into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the binary search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search</a:t>
            </a:r>
            <a:r>
              <a:rPr lang="zh-TW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parent of</a:t>
            </a:r>
            <a:r>
              <a:rPr lang="zh-TW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duplicate, update associated element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1" kern="100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Perform insertion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 not empty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b="1" dirty="0" smtClean="0"/>
              <a:t>Program 5.21:</a:t>
            </a:r>
            <a:r>
              <a:rPr lang="en-US" altLang="zh-TW" dirty="0" smtClean="0"/>
              <a:t> Insertion into a binary search tree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9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1" idx="2"/>
          </p:cNvCxnSpPr>
          <p:nvPr/>
        </p:nvCxnSpPr>
        <p:spPr>
          <a:xfrm flipH="1" flipV="1">
            <a:off x="5292000" y="504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root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thePair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7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itchFamily="49" charset="0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 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6012000" y="4869000"/>
            <a:ext cx="72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1" idx="2"/>
          </p:cNvCxnSpPr>
          <p:nvPr/>
        </p:nvCxnSpPr>
        <p:spPr>
          <a:xfrm flipH="1" flipV="1">
            <a:off x="5292000" y="504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root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thePair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7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 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6012000" y="4869000"/>
            <a:ext cx="72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0" idx="1"/>
          </p:cNvCxnSpPr>
          <p:nvPr/>
        </p:nvCxnSpPr>
        <p:spPr>
          <a:xfrm>
            <a:off x="5472000" y="55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root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thePair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5.7.1  Definition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52000" y="1412987"/>
            <a:ext cx="8639999" cy="302402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Arial" charset="0"/>
              <a:buNone/>
              <a:defRPr/>
            </a:pPr>
            <a:r>
              <a:rPr lang="en-US" altLang="zh-TW" sz="2200" dirty="0" smtClean="0"/>
              <a:t>A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binary search tree</a:t>
            </a:r>
            <a:r>
              <a:rPr lang="en-US" altLang="zh-TW" sz="2200" dirty="0" smtClean="0"/>
              <a:t> is a binary tree. It may be empty. If it is not empty then it satisfies the following properties:</a:t>
            </a:r>
          </a:p>
          <a:p>
            <a:pPr marL="444500" indent="-444500" eaLnBrk="1" hangingPunct="1">
              <a:spcBef>
                <a:spcPts val="1200"/>
              </a:spcBef>
              <a:buFont typeface="+mj-lt"/>
              <a:buAutoNum type="arabicParenR"/>
              <a:defRPr/>
            </a:pPr>
            <a:r>
              <a:rPr lang="en-US" altLang="zh-TW" sz="2200" dirty="0" smtClean="0"/>
              <a:t>Every element has a key and no two elements have the same key	 (i.e., the keys are distinct).</a:t>
            </a:r>
          </a:p>
          <a:p>
            <a:pPr marL="444500" indent="-444500" eaLnBrk="1" hangingPunct="1">
              <a:spcBef>
                <a:spcPts val="1200"/>
              </a:spcBef>
              <a:buFont typeface="+mj-lt"/>
              <a:buAutoNum type="arabicParenR"/>
              <a:defRPr/>
            </a:pPr>
            <a:r>
              <a:rPr lang="en-US" altLang="zh-TW" sz="2200" dirty="0" smtClean="0"/>
              <a:t>The keys (if any) in the left subtree are smaller than the key in the root.</a:t>
            </a:r>
          </a:p>
          <a:p>
            <a:pPr marL="444500" indent="-444500" eaLnBrk="1" hangingPunct="1">
              <a:spcBef>
                <a:spcPts val="1200"/>
              </a:spcBef>
              <a:buFont typeface="+mj-lt"/>
              <a:buAutoNum type="arabicParenR"/>
              <a:defRPr/>
            </a:pPr>
            <a:r>
              <a:rPr lang="en-US" altLang="zh-TW" sz="2200" dirty="0" smtClean="0"/>
              <a:t>The keys (if any) in the right subtree are larger than the key in the root.</a:t>
            </a:r>
          </a:p>
          <a:p>
            <a:pPr marL="444500" indent="-444500" eaLnBrk="1" hangingPunct="1">
              <a:spcBef>
                <a:spcPts val="1200"/>
              </a:spcBef>
              <a:buFont typeface="+mj-lt"/>
              <a:buAutoNum type="arabicParenR"/>
              <a:defRPr/>
            </a:pPr>
            <a:r>
              <a:rPr lang="en-US" altLang="zh-TW" sz="2200" dirty="0" smtClean="0"/>
              <a:t>The left and right subtrees are also binary search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 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0" idx="1"/>
          </p:cNvCxnSpPr>
          <p:nvPr/>
        </p:nvCxnSpPr>
        <p:spPr>
          <a:xfrm>
            <a:off x="5472000" y="55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root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thePair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0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 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root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thePair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itchFamily="49" charset="0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else 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root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thePair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itchFamily="49" charset="0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else 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33" idx="0"/>
          </p:cNvCxnSpPr>
          <p:nvPr/>
        </p:nvCxnSpPr>
        <p:spPr>
          <a:xfrm>
            <a:off x="5472000" y="558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root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thePair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1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else 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33" idx="0"/>
          </p:cNvCxnSpPr>
          <p:nvPr/>
        </p:nvCxnSpPr>
        <p:spPr>
          <a:xfrm>
            <a:off x="5472000" y="558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root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thePair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9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else 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33" idx="0"/>
          </p:cNvCxnSpPr>
          <p:nvPr/>
        </p:nvCxnSpPr>
        <p:spPr>
          <a:xfrm>
            <a:off x="5472000" y="558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p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root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thePair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5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33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5374"/>
              </p:ext>
            </p:extLst>
          </p:nvPr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874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1" idx="2"/>
          </p:cNvCxnSpPr>
          <p:nvPr/>
        </p:nvCxnSpPr>
        <p:spPr>
          <a:xfrm flipH="1" flipV="1">
            <a:off x="5292000" y="504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82897"/>
              </p:ext>
            </p:extLst>
          </p:nvPr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6012000" y="4869000"/>
            <a:ext cx="72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5374"/>
              </p:ext>
            </p:extLst>
          </p:nvPr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874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1" idx="2"/>
          </p:cNvCxnSpPr>
          <p:nvPr/>
        </p:nvCxnSpPr>
        <p:spPr>
          <a:xfrm flipH="1" flipV="1">
            <a:off x="5292000" y="504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82897"/>
              </p:ext>
            </p:extLst>
          </p:nvPr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3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6012000" y="4869000"/>
            <a:ext cx="72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5374"/>
              </p:ext>
            </p:extLst>
          </p:nvPr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874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0" idx="1"/>
          </p:cNvCxnSpPr>
          <p:nvPr/>
        </p:nvCxnSpPr>
        <p:spPr>
          <a:xfrm>
            <a:off x="5472000" y="55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82897"/>
              </p:ext>
            </p:extLst>
          </p:nvPr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接點 26"/>
          <p:cNvCxnSpPr/>
          <p:nvPr/>
        </p:nvCxnSpPr>
        <p:spPr>
          <a:xfrm>
            <a:off x="7092000" y="3213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1332002" y="3933002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900000" y="3933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196000" y="3213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547622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1332000" y="3213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979982" y="299699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115976" y="371700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83514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060000" y="393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843988" y="371700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275838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4644001" y="3933000"/>
            <a:ext cx="431999" cy="720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508000" y="321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5076000" y="321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5295900" y="299878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860036" y="371703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427982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724144" y="371703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7956000" y="393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7524000" y="393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172450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740396" y="371703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70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308342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878637" y="3000375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123" name="標題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Binary Search Trees</a:t>
            </a:r>
            <a:endParaRPr lang="zh-TW" altLang="en-US" smtClean="0"/>
          </a:p>
        </p:txBody>
      </p:sp>
      <p:sp>
        <p:nvSpPr>
          <p:cNvPr id="4125" name="內容版面配置區 30"/>
          <p:cNvSpPr>
            <a:spLocks noGrp="1"/>
          </p:cNvSpPr>
          <p:nvPr>
            <p:ph sz="half" idx="2"/>
          </p:nvPr>
        </p:nvSpPr>
        <p:spPr>
          <a:xfrm>
            <a:off x="683514" y="5884863"/>
            <a:ext cx="2880360" cy="431800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prstClr val="black"/>
                </a:solidFill>
              </a:rPr>
              <a:t>Figure 5.28:</a:t>
            </a:r>
            <a:r>
              <a:rPr lang="en-US" altLang="zh-TW" dirty="0">
                <a:solidFill>
                  <a:prstClr val="black"/>
                </a:solidFill>
              </a:rPr>
              <a:t> Binary trees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979613" y="5013325"/>
            <a:ext cx="431800" cy="431800"/>
          </a:xfrm>
          <a:prstGeom prst="rect">
            <a:avLst/>
          </a:prstGeom>
          <a:noFill/>
        </p:spPr>
        <p:txBody>
          <a:bodyPr wrap="none"/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(a)</a:t>
            </a:r>
            <a:endParaRPr lang="zh-TW" altLang="en-US" sz="2000" dirty="0">
              <a:latin typeface="+mj-lt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148263" y="5013325"/>
            <a:ext cx="431800" cy="431800"/>
          </a:xfrm>
          <a:prstGeom prst="rect">
            <a:avLst/>
          </a:prstGeom>
          <a:noFill/>
        </p:spPr>
        <p:txBody>
          <a:bodyPr wrap="none"/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(b)</a:t>
            </a:r>
            <a:endParaRPr lang="zh-TW" altLang="en-US" sz="2000" dirty="0">
              <a:latin typeface="+mj-lt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451725" y="5013325"/>
            <a:ext cx="431800" cy="431800"/>
          </a:xfrm>
          <a:prstGeom prst="rect">
            <a:avLst/>
          </a:prstGeom>
          <a:noFill/>
        </p:spPr>
        <p:txBody>
          <a:bodyPr wrap="none"/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(c)</a:t>
            </a:r>
            <a:endParaRPr lang="zh-TW" alt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5374"/>
              </p:ext>
            </p:extLst>
          </p:nvPr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874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0" idx="1"/>
          </p:cNvCxnSpPr>
          <p:nvPr/>
        </p:nvCxnSpPr>
        <p:spPr>
          <a:xfrm>
            <a:off x="5472000" y="55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82897"/>
              </p:ext>
            </p:extLst>
          </p:nvPr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5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5374"/>
              </p:ext>
            </p:extLst>
          </p:nvPr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874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82897"/>
              </p:ext>
            </p:extLst>
          </p:nvPr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7944"/>
              </p:ext>
            </p:extLst>
          </p:nvPr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5374"/>
              </p:ext>
            </p:extLst>
          </p:nvPr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874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33" idx="0"/>
          </p:cNvCxnSpPr>
          <p:nvPr/>
        </p:nvCxnSpPr>
        <p:spPr>
          <a:xfrm>
            <a:off x="5472000" y="558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82897"/>
              </p:ext>
            </p:extLst>
          </p:nvPr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6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7944"/>
              </p:ext>
            </p:extLst>
          </p:nvPr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65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0" idx="0"/>
          </p:cNvCxnSpPr>
          <p:nvPr/>
        </p:nvCxnSpPr>
        <p:spPr>
          <a:xfrm>
            <a:off x="6732000" y="48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6912000" y="46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5374"/>
              </p:ext>
            </p:extLst>
          </p:nvPr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874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33" idx="0"/>
          </p:cNvCxnSpPr>
          <p:nvPr/>
        </p:nvCxnSpPr>
        <p:spPr>
          <a:xfrm>
            <a:off x="5472000" y="558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932000" y="54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82897"/>
              </p:ext>
            </p:extLst>
          </p:nvPr>
        </p:nvGraphicFramePr>
        <p:xfrm>
          <a:off x="7632000" y="41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452000" y="360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1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7944"/>
              </p:ext>
            </p:extLst>
          </p:nvPr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763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1" idx="3"/>
          </p:cNvCxnSpPr>
          <p:nvPr/>
        </p:nvCxnSpPr>
        <p:spPr>
          <a:xfrm flipH="1">
            <a:off x="6012000" y="4869000"/>
            <a:ext cx="180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79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52193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752000" y="54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3948"/>
              </p:ext>
            </p:extLst>
          </p:nvPr>
        </p:nvGraphicFramePr>
        <p:xfrm>
          <a:off x="745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272000" y="324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7944"/>
              </p:ext>
            </p:extLst>
          </p:nvPr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763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41" idx="3"/>
          </p:cNvCxnSpPr>
          <p:nvPr/>
        </p:nvCxnSpPr>
        <p:spPr>
          <a:xfrm flipH="1">
            <a:off x="6012000" y="4869000"/>
            <a:ext cx="180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79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06970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1" idx="2"/>
          </p:cNvCxnSpPr>
          <p:nvPr/>
        </p:nvCxnSpPr>
        <p:spPr>
          <a:xfrm flipH="1" flipV="1">
            <a:off x="5292000" y="504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752000" y="54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3948"/>
              </p:ext>
            </p:extLst>
          </p:nvPr>
        </p:nvGraphicFramePr>
        <p:xfrm>
          <a:off x="745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272000" y="324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32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7944"/>
              </p:ext>
            </p:extLst>
          </p:nvPr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763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7452000" y="4869000"/>
            <a:ext cx="36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79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22156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1" idx="2"/>
          </p:cNvCxnSpPr>
          <p:nvPr/>
        </p:nvCxnSpPr>
        <p:spPr>
          <a:xfrm flipH="1" flipV="1">
            <a:off x="5292000" y="5049000"/>
            <a:ext cx="18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752000" y="54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3948"/>
              </p:ext>
            </p:extLst>
          </p:nvPr>
        </p:nvGraphicFramePr>
        <p:xfrm>
          <a:off x="745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272000" y="324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05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7944"/>
              </p:ext>
            </p:extLst>
          </p:nvPr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763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7452000" y="4869000"/>
            <a:ext cx="36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79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0721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0" idx="1"/>
          </p:cNvCxnSpPr>
          <p:nvPr/>
        </p:nvCxnSpPr>
        <p:spPr>
          <a:xfrm>
            <a:off x="5472000" y="55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752000" y="54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3948"/>
              </p:ext>
            </p:extLst>
          </p:nvPr>
        </p:nvGraphicFramePr>
        <p:xfrm>
          <a:off x="745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272000" y="324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9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7944"/>
              </p:ext>
            </p:extLst>
          </p:nvPr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79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0721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0" idx="1"/>
          </p:cNvCxnSpPr>
          <p:nvPr/>
        </p:nvCxnSpPr>
        <p:spPr>
          <a:xfrm>
            <a:off x="5472000" y="55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752000" y="54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3948"/>
              </p:ext>
            </p:extLst>
          </p:nvPr>
        </p:nvGraphicFramePr>
        <p:xfrm>
          <a:off x="745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272000" y="324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文字方塊 8"/>
          <p:cNvSpPr txBox="1">
            <a:spLocks noChangeArrowheads="1"/>
          </p:cNvSpPr>
          <p:nvPr/>
        </p:nvSpPr>
        <p:spPr bwMode="auto">
          <a:xfrm>
            <a:off x="763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接點 26"/>
          <p:cNvCxnSpPr/>
          <p:nvPr/>
        </p:nvCxnSpPr>
        <p:spPr>
          <a:xfrm>
            <a:off x="7092000" y="3213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1332002" y="3933002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900000" y="3933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196000" y="3213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547622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1332000" y="3213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979982" y="299699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115976" y="371700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83514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060000" y="393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843988" y="371700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275838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4644001" y="3933000"/>
            <a:ext cx="431999" cy="720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508000" y="321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5076000" y="321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5295900" y="299878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860036" y="371703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427982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724144" y="371703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7956000" y="393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7524000" y="393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172450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740396" y="371703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70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308342" y="443712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878637" y="3000375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123" name="標題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Binary Search Trees</a:t>
            </a:r>
            <a:endParaRPr lang="zh-TW" altLang="en-US" smtClean="0"/>
          </a:p>
        </p:txBody>
      </p:sp>
      <p:sp>
        <p:nvSpPr>
          <p:cNvPr id="4124" name="內容版面配置區 29"/>
          <p:cNvSpPr>
            <a:spLocks noGrp="1"/>
          </p:cNvSpPr>
          <p:nvPr>
            <p:ph sz="half" idx="1"/>
          </p:nvPr>
        </p:nvSpPr>
        <p:spPr>
          <a:xfrm>
            <a:off x="683972" y="1557338"/>
            <a:ext cx="7920055" cy="863655"/>
          </a:xfrm>
        </p:spPr>
        <p:txBody>
          <a:bodyPr/>
          <a:lstStyle/>
          <a:p>
            <a:pPr marL="268288" indent="-268288"/>
            <a:r>
              <a:rPr lang="en-US" altLang="zh-TW" sz="2200" dirty="0" smtClean="0"/>
              <a:t>The tree of Figure 5.28(a) is not a binary search tree.</a:t>
            </a:r>
          </a:p>
          <a:p>
            <a:pPr marL="268288" indent="-268288"/>
            <a:r>
              <a:rPr lang="en-US" altLang="zh-TW" sz="2200" dirty="0" smtClean="0"/>
              <a:t>The binary trees of Figures 5.28(b) and (c) are binary search trees.</a:t>
            </a:r>
          </a:p>
        </p:txBody>
      </p:sp>
      <p:sp>
        <p:nvSpPr>
          <p:cNvPr id="4125" name="內容版面配置區 30"/>
          <p:cNvSpPr>
            <a:spLocks noGrp="1"/>
          </p:cNvSpPr>
          <p:nvPr>
            <p:ph sz="half" idx="2"/>
          </p:nvPr>
        </p:nvSpPr>
        <p:spPr>
          <a:xfrm>
            <a:off x="683514" y="5884863"/>
            <a:ext cx="2880360" cy="431800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prstClr val="black"/>
                </a:solidFill>
              </a:rPr>
              <a:t>Figure 5.28:</a:t>
            </a:r>
            <a:r>
              <a:rPr lang="en-US" altLang="zh-TW" dirty="0">
                <a:solidFill>
                  <a:prstClr val="black"/>
                </a:solidFill>
              </a:rPr>
              <a:t> Binary trees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979613" y="5013325"/>
            <a:ext cx="431800" cy="431800"/>
          </a:xfrm>
          <a:prstGeom prst="rect">
            <a:avLst/>
          </a:prstGeom>
          <a:noFill/>
        </p:spPr>
        <p:txBody>
          <a:bodyPr wrap="none"/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(a)</a:t>
            </a:r>
            <a:endParaRPr lang="zh-TW" altLang="en-US" sz="2000" dirty="0">
              <a:latin typeface="+mj-lt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148263" y="5013325"/>
            <a:ext cx="431800" cy="431800"/>
          </a:xfrm>
          <a:prstGeom prst="rect">
            <a:avLst/>
          </a:prstGeom>
          <a:noFill/>
        </p:spPr>
        <p:txBody>
          <a:bodyPr wrap="none"/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(b)</a:t>
            </a:r>
            <a:endParaRPr lang="zh-TW" altLang="en-US" sz="2000" dirty="0">
              <a:latin typeface="+mj-lt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451725" y="5013325"/>
            <a:ext cx="431800" cy="431800"/>
          </a:xfrm>
          <a:prstGeom prst="rect">
            <a:avLst/>
          </a:prstGeom>
          <a:noFill/>
        </p:spPr>
        <p:txBody>
          <a:bodyPr wrap="none"/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(c)</a:t>
            </a:r>
            <a:endParaRPr lang="zh-TW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62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7944"/>
              </p:ext>
            </p:extLst>
          </p:nvPr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763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20" idx="0"/>
          </p:cNvCxnSpPr>
          <p:nvPr/>
        </p:nvCxnSpPr>
        <p:spPr>
          <a:xfrm>
            <a:off x="7812000" y="4869000"/>
            <a:ext cx="0" cy="126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79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5374"/>
              </p:ext>
            </p:extLst>
          </p:nvPr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16603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0" idx="1"/>
          </p:cNvCxnSpPr>
          <p:nvPr/>
        </p:nvCxnSpPr>
        <p:spPr>
          <a:xfrm>
            <a:off x="5472000" y="55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752000" y="54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3948"/>
              </p:ext>
            </p:extLst>
          </p:nvPr>
        </p:nvGraphicFramePr>
        <p:xfrm>
          <a:off x="745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272000" y="324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90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252001" y="189001"/>
            <a:ext cx="6660000" cy="5040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  <p:cxnSp>
        <p:nvCxnSpPr>
          <p:cNvPr id="22" name="直線接點 21"/>
          <p:cNvCxnSpPr>
            <a:endCxn id="39" idx="0"/>
          </p:cNvCxnSpPr>
          <p:nvPr/>
        </p:nvCxnSpPr>
        <p:spPr>
          <a:xfrm flipH="1">
            <a:off x="385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0" idx="0"/>
          </p:cNvCxnSpPr>
          <p:nvPr/>
        </p:nvCxnSpPr>
        <p:spPr>
          <a:xfrm>
            <a:off x="5832000" y="486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8" idx="0"/>
          </p:cNvCxnSpPr>
          <p:nvPr/>
        </p:nvCxnSpPr>
        <p:spPr>
          <a:xfrm flipH="1">
            <a:off x="27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33" idx="0"/>
          </p:cNvCxnSpPr>
          <p:nvPr/>
        </p:nvCxnSpPr>
        <p:spPr>
          <a:xfrm flipH="1">
            <a:off x="565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0" idx="0"/>
          </p:cNvCxnSpPr>
          <p:nvPr/>
        </p:nvCxnSpPr>
        <p:spPr>
          <a:xfrm>
            <a:off x="7272000" y="558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7944"/>
              </p:ext>
            </p:extLst>
          </p:nvPr>
        </p:nvGraphicFramePr>
        <p:xfrm>
          <a:off x="493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8"/>
          <p:cNvSpPr txBox="1">
            <a:spLocks noChangeArrowheads="1"/>
          </p:cNvSpPr>
          <p:nvPr/>
        </p:nvSpPr>
        <p:spPr bwMode="auto">
          <a:xfrm>
            <a:off x="763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接點 34"/>
          <p:cNvCxnSpPr>
            <a:endCxn id="20" idx="0"/>
          </p:cNvCxnSpPr>
          <p:nvPr/>
        </p:nvCxnSpPr>
        <p:spPr>
          <a:xfrm>
            <a:off x="7812000" y="4869000"/>
            <a:ext cx="0" cy="126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7"/>
          <p:cNvSpPr txBox="1">
            <a:spLocks noChangeArrowheads="1"/>
          </p:cNvSpPr>
          <p:nvPr/>
        </p:nvSpPr>
        <p:spPr bwMode="auto">
          <a:xfrm>
            <a:off x="79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5374"/>
              </p:ext>
            </p:extLst>
          </p:nvPr>
        </p:nvGraphicFramePr>
        <p:xfrm>
          <a:off x="709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58034"/>
              </p:ext>
            </p:extLst>
          </p:nvPr>
        </p:nvGraphicFramePr>
        <p:xfrm>
          <a:off x="2052000" y="61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4981"/>
              </p:ext>
            </p:extLst>
          </p:nvPr>
        </p:nvGraphicFramePr>
        <p:xfrm>
          <a:off x="313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8744"/>
              </p:ext>
            </p:extLst>
          </p:nvPr>
        </p:nvGraphicFramePr>
        <p:xfrm>
          <a:off x="60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1909"/>
              </p:ext>
            </p:extLst>
          </p:nvPr>
        </p:nvGraphicFramePr>
        <p:xfrm>
          <a:off x="45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5292000" y="54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直線接點 42"/>
          <p:cNvCxnSpPr>
            <a:endCxn id="40" idx="1"/>
          </p:cNvCxnSpPr>
          <p:nvPr/>
        </p:nvCxnSpPr>
        <p:spPr>
          <a:xfrm>
            <a:off x="5472000" y="55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7"/>
          <p:cNvSpPr txBox="1">
            <a:spLocks noChangeArrowheads="1"/>
          </p:cNvSpPr>
          <p:nvPr/>
        </p:nvSpPr>
        <p:spPr bwMode="auto">
          <a:xfrm>
            <a:off x="4752000" y="54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文字方塊 8"/>
          <p:cNvSpPr txBox="1">
            <a:spLocks noChangeArrowheads="1"/>
          </p:cNvSpPr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直線接點 53"/>
          <p:cNvCxnSpPr>
            <a:endCxn id="41" idx="1"/>
          </p:cNvCxnSpPr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/>
          <p:cNvSpPr txBox="1">
            <a:spLocks noChangeArrowheads="1"/>
          </p:cNvSpPr>
          <p:nvPr/>
        </p:nvSpPr>
        <p:spPr bwMode="auto">
          <a:xfrm>
            <a:off x="3132000" y="468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3948"/>
              </p:ext>
            </p:extLst>
          </p:nvPr>
        </p:nvGraphicFramePr>
        <p:xfrm>
          <a:off x="745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7"/>
          <p:cNvSpPr txBox="1">
            <a:spLocks noChangeArrowheads="1"/>
          </p:cNvSpPr>
          <p:nvPr/>
        </p:nvSpPr>
        <p:spPr bwMode="auto">
          <a:xfrm>
            <a:off x="7272000" y="324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72000" anchor="b" anchorCtr="0"/>
          <a:lstStyle/>
          <a:p>
            <a:pPr algn="ctr">
              <a:defRPr/>
            </a:pPr>
            <a:r>
              <a:rPr lang="en-US" altLang="zh-TW" sz="2000" i="1" dirty="0" err="1" smtClean="0">
                <a:solidFill>
                  <a:srgbClr val="FF0000"/>
                </a:solidFill>
                <a:latin typeface="+mj-lt"/>
              </a:rPr>
              <a:t>thePair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3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539495" y="260350"/>
            <a:ext cx="8065009" cy="6337046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 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into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the binary search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search</a:t>
            </a:r>
            <a:r>
              <a:rPr lang="zh-TW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is parent of</a:t>
            </a:r>
            <a:r>
              <a:rPr lang="zh-TW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duplicate, update associated element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1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return;}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Perform insertion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 not empty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b="1" dirty="0" smtClean="0"/>
              <a:t>Program 5.21:</a:t>
            </a:r>
            <a:r>
              <a:rPr lang="en-US" altLang="zh-TW" dirty="0" smtClean="0"/>
              <a:t> Insertion into a binary search tree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9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of </a:t>
            </a:r>
            <a:r>
              <a:rPr lang="en-US" altLang="zh-TW" i="1" dirty="0" smtClean="0"/>
              <a:t>Insert</a:t>
            </a:r>
            <a:endParaRPr lang="zh-TW" altLang="en-US" i="1" dirty="0" smtClean="0"/>
          </a:p>
        </p:txBody>
      </p:sp>
      <p:sp>
        <p:nvSpPr>
          <p:cNvPr id="25603" name="內容版面配置區 3"/>
          <p:cNvSpPr>
            <a:spLocks noGrp="1"/>
          </p:cNvSpPr>
          <p:nvPr>
            <p:ph idx="1"/>
          </p:nvPr>
        </p:nvSpPr>
        <p:spPr>
          <a:xfrm>
            <a:off x="250825" y="1557338"/>
            <a:ext cx="8639175" cy="47513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dirty="0" smtClean="0"/>
              <a:t>The insertion can be performed in O(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) time, where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 is its height</a:t>
            </a:r>
            <a:r>
              <a:rPr lang="en-US" altLang="zh-TW" dirty="0"/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the search </a:t>
            </a:r>
            <a:r>
              <a:rPr lang="en-US" altLang="zh-TW" dirty="0" smtClean="0"/>
              <a:t>tree.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2000" y="2132738"/>
            <a:ext cx="8640000" cy="1440000"/>
          </a:xfrm>
        </p:spPr>
        <p:txBody>
          <a:bodyPr/>
          <a:lstStyle/>
          <a:p>
            <a:r>
              <a:rPr lang="en-US" altLang="zh-TW" sz="4000" dirty="0"/>
              <a:t>5.7.4 Deletion from a Binary Search Tree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27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5.7.2 Searching a Binary Search Tree</a:t>
            </a:r>
          </a:p>
        </p:txBody>
      </p:sp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539972" y="1268413"/>
            <a:ext cx="8064056" cy="504031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Iterative version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Get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return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return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  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no matching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b="1" dirty="0" smtClean="0"/>
              <a:t>Program 5.19:</a:t>
            </a:r>
            <a:r>
              <a:rPr lang="en-US" altLang="zh-TW" dirty="0" smtClean="0"/>
              <a:t> Iterative search of a binary search tree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6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1512000" y="189000"/>
            <a:ext cx="6660000" cy="6299999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i="1" kern="100" spc="3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i="1" kern="100" spc="3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thepair.second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return;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p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thePair.first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6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999" y="189000"/>
            <a:ext cx="8100001" cy="6480000"/>
          </a:xfrm>
        </p:spPr>
        <p:txBody>
          <a:bodyPr/>
          <a:lstStyle/>
          <a:p>
            <a:pPr lv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(</a:t>
            </a:r>
            <a:r>
              <a:rPr lang="zh-TW" altLang="en-US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b="1" dirty="0" err="1">
                <a:solidFill>
                  <a:prstClr val="black"/>
                </a:solidFill>
                <a:cs typeface="Courier New" pitchFamily="49" charset="0"/>
              </a:rPr>
              <a:t>int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)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 smtClean="0">
                <a:solidFill>
                  <a:prstClr val="black"/>
                </a:solidFill>
                <a:cs typeface="Courier New" pitchFamily="49" charset="0"/>
              </a:rPr>
              <a:t>{ //</a:t>
            </a:r>
            <a:r>
              <a:rPr lang="en-US" altLang="zh-TW" dirty="0" smtClean="0">
                <a:solidFill>
                  <a:prstClr val="black"/>
                </a:solidFill>
                <a:cs typeface="Courier New" pitchFamily="49" charset="0"/>
              </a:rPr>
              <a:t> search </a:t>
            </a:r>
            <a:r>
              <a:rPr lang="en-US" altLang="zh-TW" i="1" dirty="0" smtClean="0">
                <a:solidFill>
                  <a:prstClr val="black"/>
                </a:solidFill>
                <a:cs typeface="Courier New" pitchFamily="49" charset="0"/>
              </a:rPr>
              <a:t>k</a:t>
            </a:r>
            <a:endParaRPr lang="en-US" altLang="zh-TW" i="1" dirty="0">
              <a:solidFill>
                <a:prstClr val="black"/>
              </a:solidFill>
              <a:cs typeface="Courier New" pitchFamily="49" charset="0"/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smtClean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kern="100" dirty="0" smtClean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dirty="0" smtClean="0">
                <a:solidFill>
                  <a:schemeClr val="bg1"/>
                </a:solidFill>
              </a:rPr>
              <a:t>;</a:t>
            </a:r>
            <a:endParaRPr lang="en-US" altLang="zh-TW" b="1" dirty="0">
              <a:solidFill>
                <a:schemeClr val="bg1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b="1" dirty="0">
                <a:solidFill>
                  <a:schemeClr val="bg1"/>
                </a:solidFill>
              </a:rPr>
              <a:t>while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pc="300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p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schemeClr val="bg1"/>
                </a:solidFill>
              </a:rPr>
              <a:t> 0 &amp;&amp; </a:t>
            </a:r>
            <a:r>
              <a:rPr lang="en-US" altLang="zh-TW" i="1" dirty="0">
                <a:solidFill>
                  <a:schemeClr val="bg1"/>
                </a:solidFill>
              </a:rPr>
              <a:t>k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data.first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b="1" dirty="0">
                <a:solidFill>
                  <a:schemeClr val="bg1"/>
                </a:solidFill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</a:t>
            </a:r>
            <a:r>
              <a:rPr lang="en-US" altLang="zh-TW" i="1" dirty="0">
                <a:solidFill>
                  <a:schemeClr val="bg1"/>
                </a:solidFill>
              </a:rPr>
              <a:t>pp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p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</a:t>
            </a:r>
            <a:r>
              <a:rPr lang="en-US" altLang="zh-TW" b="1" dirty="0">
                <a:solidFill>
                  <a:schemeClr val="bg1"/>
                </a:solidFill>
              </a:rPr>
              <a:t>if</a:t>
            </a:r>
            <a:r>
              <a:rPr lang="en-US" altLang="zh-TW" dirty="0">
                <a:solidFill>
                  <a:schemeClr val="bg1"/>
                </a:solidFill>
              </a:rPr>
              <a:t> (</a:t>
            </a:r>
            <a:r>
              <a:rPr lang="en-US" altLang="zh-TW" i="1" dirty="0">
                <a:solidFill>
                  <a:schemeClr val="bg1"/>
                </a:solidFill>
              </a:rPr>
              <a:t>k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data.first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i="1" dirty="0" smtClean="0">
                <a:solidFill>
                  <a:schemeClr val="bg1"/>
                </a:solidFill>
              </a:rPr>
              <a:t>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leftChild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</a:t>
            </a:r>
            <a:r>
              <a:rPr lang="en-US" altLang="zh-TW" b="1" dirty="0" smtClean="0">
                <a:solidFill>
                  <a:schemeClr val="bg1"/>
                </a:solidFill>
              </a:rPr>
              <a:t>else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rightChild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p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schemeClr val="bg1"/>
                </a:solidFill>
              </a:rPr>
              <a:t> 0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b="1" dirty="0" smtClean="0">
                <a:solidFill>
                  <a:prstClr val="black"/>
                </a:solidFill>
              </a:rPr>
              <a:t>//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Perform deletion</a:t>
            </a:r>
            <a:endParaRPr lang="en-US" altLang="zh-TW" dirty="0">
              <a:solidFill>
                <a:schemeClr val="bg1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</a:t>
            </a:r>
            <a:r>
              <a:rPr lang="en-US" altLang="zh-TW" b="1" dirty="0">
                <a:solidFill>
                  <a:schemeClr val="bg1"/>
                </a:solidFill>
              </a:rPr>
              <a:t>if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pc="300" dirty="0">
                <a:solidFill>
                  <a:schemeClr val="bg1"/>
                </a:solidFill>
              </a:rPr>
              <a:t>(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leftChild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chemeClr val="bg1"/>
                </a:solidFill>
              </a:rPr>
              <a:t> 0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rightChild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chemeClr val="bg1"/>
                </a:solidFill>
              </a:rPr>
              <a:t> 0) </a:t>
            </a:r>
            <a:r>
              <a:rPr lang="en-US" altLang="zh-TW" i="1" dirty="0">
                <a:solidFill>
                  <a:schemeClr val="bg1"/>
                </a:solidFill>
              </a:rPr>
              <a:t>erase</a:t>
            </a:r>
            <a:r>
              <a:rPr lang="en-US" altLang="zh-TW" spc="300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p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pp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schemeClr val="bg1"/>
                </a:solidFill>
                <a:cs typeface="Courier New" pitchFamily="49" charset="0"/>
              </a:rPr>
              <a:t>else 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schemeClr val="bg1"/>
                </a:solidFill>
              </a:rPr>
              <a:t>parent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p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leftChild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b="1" dirty="0">
                <a:solidFill>
                  <a:schemeClr val="bg1"/>
                </a:solidFill>
              </a:rPr>
              <a:t>while</a:t>
            </a:r>
            <a:r>
              <a:rPr lang="en-US" altLang="zh-TW" dirty="0">
                <a:solidFill>
                  <a:schemeClr val="bg1"/>
                </a:solidFill>
              </a:rPr>
              <a:t> (</a:t>
            </a:r>
            <a:r>
              <a:rPr lang="en-US" altLang="zh-TW" i="1" dirty="0" err="1">
                <a:solidFill>
                  <a:schemeClr val="bg1"/>
                </a:solidFill>
              </a:rPr>
              <a:t>leftSubtreeMa</a:t>
            </a:r>
            <a:r>
              <a:rPr lang="en-US" altLang="zh-TW" i="1" spc="300" dirty="0" err="1">
                <a:solidFill>
                  <a:schemeClr val="bg1"/>
                </a:solidFill>
              </a:rPr>
              <a:t>x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rightChild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schemeClr val="bg1"/>
                </a:solidFill>
              </a:rPr>
              <a:t> 0) </a:t>
            </a:r>
            <a:r>
              <a:rPr lang="en-US" altLang="zh-TW" b="1" dirty="0">
                <a:solidFill>
                  <a:schemeClr val="bg1"/>
                </a:solidFill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	</a:t>
            </a:r>
            <a:r>
              <a:rPr lang="en-US" altLang="zh-TW" i="1" dirty="0">
                <a:solidFill>
                  <a:schemeClr val="bg1"/>
                </a:solidFill>
              </a:rPr>
              <a:t>parent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	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chemeClr val="bg1"/>
                </a:solidFill>
              </a:rPr>
              <a:t>leftSubtreeMa</a:t>
            </a:r>
            <a:r>
              <a:rPr lang="en-US" altLang="zh-TW" i="1" spc="300" dirty="0" err="1">
                <a:solidFill>
                  <a:schemeClr val="bg1"/>
                </a:solidFill>
              </a:rPr>
              <a:t>x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rightChild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schemeClr val="bg1"/>
                </a:solidFill>
                <a:cs typeface="Courier New" pitchFamily="49" charset="0"/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data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chemeClr val="bg1"/>
                </a:solidFill>
              </a:rPr>
              <a:t>leftSubtreeMa</a:t>
            </a:r>
            <a:r>
              <a:rPr lang="en-US" altLang="zh-TW" i="1" spc="300" dirty="0" err="1">
                <a:solidFill>
                  <a:schemeClr val="bg1"/>
                </a:solidFill>
              </a:rPr>
              <a:t>x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data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i="1" dirty="0">
                <a:solidFill>
                  <a:schemeClr val="bg1"/>
                </a:solidFill>
              </a:rPr>
              <a:t>erase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parent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schemeClr val="bg1"/>
                </a:solidFill>
                <a:cs typeface="Courier New" pitchFamily="49" charset="0"/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 smtClean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2963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03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4212000" y="4689000"/>
            <a:ext cx="72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62395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77326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35583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15557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40824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999" y="189000"/>
            <a:ext cx="8100001" cy="6480000"/>
          </a:xfrm>
        </p:spPr>
        <p:txBody>
          <a:bodyPr/>
          <a:lstStyle/>
          <a:p>
            <a:pPr lv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(</a:t>
            </a:r>
            <a:r>
              <a:rPr lang="zh-TW" altLang="en-US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b="1" dirty="0" err="1">
                <a:solidFill>
                  <a:prstClr val="black"/>
                </a:solidFill>
                <a:cs typeface="Courier New" pitchFamily="49" charset="0"/>
              </a:rPr>
              <a:t>int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)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 smtClean="0">
                <a:solidFill>
                  <a:prstClr val="black"/>
                </a:solidFill>
                <a:cs typeface="Courier New" pitchFamily="49" charset="0"/>
              </a:rPr>
              <a:t>{ //</a:t>
            </a:r>
            <a:r>
              <a:rPr lang="en-US" altLang="zh-TW" dirty="0" smtClean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search </a:t>
            </a:r>
            <a:r>
              <a:rPr lang="en-US" altLang="zh-TW" i="1" dirty="0" smtClean="0">
                <a:solidFill>
                  <a:prstClr val="black"/>
                </a:solidFill>
                <a:cs typeface="Courier New" pitchFamily="49" charset="0"/>
              </a:rPr>
              <a:t>k</a:t>
            </a:r>
            <a:endParaRPr lang="en-US" altLang="zh-TW" b="1" dirty="0">
              <a:solidFill>
                <a:prstClr val="black"/>
              </a:solidFill>
              <a:cs typeface="Courier New" pitchFamily="49" charset="0"/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smtClean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dirty="0" smtClean="0">
                <a:solidFill>
                  <a:prstClr val="black"/>
                </a:solidFill>
              </a:rPr>
              <a:t>,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dirty="0" smtClean="0">
                <a:solidFill>
                  <a:prstClr val="black"/>
                </a:solidFill>
              </a:rPr>
              <a:t>;</a:t>
            </a:r>
            <a:endParaRPr lang="en-US" altLang="zh-TW" b="1" dirty="0">
              <a:solidFill>
                <a:prstClr val="black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&amp;&amp; 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data.first</a:t>
            </a:r>
            <a:r>
              <a:rPr lang="en-US" altLang="zh-TW" dirty="0" smtClean="0">
                <a:solidFill>
                  <a:prstClr val="black"/>
                </a:solidFill>
              </a:rPr>
              <a:t>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data.first</a:t>
            </a:r>
            <a:r>
              <a:rPr lang="en-US" altLang="zh-TW" dirty="0" smtClean="0">
                <a:solidFill>
                  <a:prstClr val="black"/>
                </a:solidFill>
              </a:rPr>
              <a:t>) </a:t>
            </a:r>
            <a:r>
              <a:rPr lang="en-US" altLang="zh-TW" i="1" dirty="0" smtClean="0">
                <a:solidFill>
                  <a:prstClr val="black"/>
                </a:solidFill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 smtClean="0">
                <a:solidFill>
                  <a:prstClr val="black"/>
                </a:solidFill>
              </a:rPr>
              <a:t>else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i="1" dirty="0" smtClean="0">
                <a:solidFill>
                  <a:prstClr val="black"/>
                </a:solidFill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p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schemeClr val="bg1"/>
                </a:solidFill>
              </a:rPr>
              <a:t> 0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b="1" dirty="0">
                <a:solidFill>
                  <a:prstClr val="black"/>
                </a:solidFill>
              </a:rPr>
              <a:t>//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Perform deletion</a:t>
            </a:r>
            <a:endParaRPr lang="en-US" altLang="zh-TW" dirty="0">
              <a:solidFill>
                <a:schemeClr val="bg1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</a:t>
            </a:r>
            <a:r>
              <a:rPr lang="en-US" altLang="zh-TW" b="1" dirty="0">
                <a:solidFill>
                  <a:schemeClr val="bg1"/>
                </a:solidFill>
              </a:rPr>
              <a:t>if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pc="300" dirty="0">
                <a:solidFill>
                  <a:schemeClr val="bg1"/>
                </a:solidFill>
              </a:rPr>
              <a:t>(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leftChild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chemeClr val="bg1"/>
                </a:solidFill>
              </a:rPr>
              <a:t> 0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rightChild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chemeClr val="bg1"/>
                </a:solidFill>
              </a:rPr>
              <a:t> 0) </a:t>
            </a:r>
            <a:r>
              <a:rPr lang="en-US" altLang="zh-TW" i="1" dirty="0">
                <a:solidFill>
                  <a:schemeClr val="bg1"/>
                </a:solidFill>
              </a:rPr>
              <a:t>erase</a:t>
            </a:r>
            <a:r>
              <a:rPr lang="en-US" altLang="zh-TW" spc="300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p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pp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schemeClr val="bg1"/>
                </a:solidFill>
                <a:cs typeface="Courier New" pitchFamily="49" charset="0"/>
              </a:rPr>
              <a:t>else 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schemeClr val="bg1"/>
                </a:solidFill>
              </a:rPr>
              <a:t>parent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p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leftChild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b="1" dirty="0">
                <a:solidFill>
                  <a:schemeClr val="bg1"/>
                </a:solidFill>
              </a:rPr>
              <a:t>while</a:t>
            </a:r>
            <a:r>
              <a:rPr lang="en-US" altLang="zh-TW" dirty="0">
                <a:solidFill>
                  <a:schemeClr val="bg1"/>
                </a:solidFill>
              </a:rPr>
              <a:t> (</a:t>
            </a:r>
            <a:r>
              <a:rPr lang="en-US" altLang="zh-TW" i="1" dirty="0" err="1">
                <a:solidFill>
                  <a:schemeClr val="bg1"/>
                </a:solidFill>
              </a:rPr>
              <a:t>leftSubtreeMa</a:t>
            </a:r>
            <a:r>
              <a:rPr lang="en-US" altLang="zh-TW" i="1" spc="300" dirty="0" err="1">
                <a:solidFill>
                  <a:schemeClr val="bg1"/>
                </a:solidFill>
              </a:rPr>
              <a:t>x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rightChild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schemeClr val="bg1"/>
                </a:solidFill>
              </a:rPr>
              <a:t> 0) </a:t>
            </a:r>
            <a:r>
              <a:rPr lang="en-US" altLang="zh-TW" b="1" dirty="0">
                <a:solidFill>
                  <a:schemeClr val="bg1"/>
                </a:solidFill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	</a:t>
            </a:r>
            <a:r>
              <a:rPr lang="en-US" altLang="zh-TW" i="1" dirty="0">
                <a:solidFill>
                  <a:schemeClr val="bg1"/>
                </a:solidFill>
              </a:rPr>
              <a:t>parent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	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chemeClr val="bg1"/>
                </a:solidFill>
              </a:rPr>
              <a:t>leftSubtreeMa</a:t>
            </a:r>
            <a:r>
              <a:rPr lang="en-US" altLang="zh-TW" i="1" spc="300" dirty="0" err="1">
                <a:solidFill>
                  <a:schemeClr val="bg1"/>
                </a:solidFill>
              </a:rPr>
              <a:t>x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rightChild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schemeClr val="bg1"/>
                </a:solidFill>
                <a:cs typeface="Courier New" pitchFamily="49" charset="0"/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data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chemeClr val="bg1"/>
                </a:solidFill>
              </a:rPr>
              <a:t>leftSubtreeMa</a:t>
            </a:r>
            <a:r>
              <a:rPr lang="en-US" altLang="zh-TW" i="1" spc="300" dirty="0" err="1">
                <a:solidFill>
                  <a:schemeClr val="bg1"/>
                </a:solidFill>
              </a:rPr>
              <a:t>x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data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</a:t>
            </a:r>
            <a:r>
              <a:rPr lang="en-US" altLang="zh-TW" i="1" dirty="0">
                <a:solidFill>
                  <a:schemeClr val="bg1"/>
                </a:solidFill>
              </a:rPr>
              <a:t>erase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parent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schemeClr val="bg1"/>
                </a:solidFill>
                <a:cs typeface="Courier New" pitchFamily="49" charset="0"/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 smtClean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2963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03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4212000" y="4689000"/>
            <a:ext cx="72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62395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77326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35583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15557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40824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6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999" y="189000"/>
            <a:ext cx="8100001" cy="6480000"/>
          </a:xfrm>
        </p:spPr>
        <p:txBody>
          <a:bodyPr/>
          <a:lstStyle/>
          <a:p>
            <a:pPr lv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(</a:t>
            </a:r>
            <a:r>
              <a:rPr lang="zh-TW" altLang="en-US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b="1" dirty="0" err="1">
                <a:solidFill>
                  <a:prstClr val="black"/>
                </a:solidFill>
                <a:cs typeface="Courier New" pitchFamily="49" charset="0"/>
              </a:rPr>
              <a:t>int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)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smtClean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dirty="0" smtClean="0">
                <a:solidFill>
                  <a:prstClr val="black"/>
                </a:solidFill>
              </a:rPr>
              <a:t>,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dirty="0" smtClean="0">
                <a:solidFill>
                  <a:prstClr val="black"/>
                </a:solidFill>
              </a:rPr>
              <a:t>;</a:t>
            </a:r>
            <a:endParaRPr lang="en-US" altLang="zh-TW" b="1" dirty="0">
              <a:solidFill>
                <a:prstClr val="black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&amp;&amp; 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data.first</a:t>
            </a:r>
            <a:r>
              <a:rPr lang="en-US" altLang="zh-TW" dirty="0" smtClean="0">
                <a:solidFill>
                  <a:prstClr val="black"/>
                </a:solidFill>
              </a:rPr>
              <a:t>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data.first</a:t>
            </a:r>
            <a:r>
              <a:rPr lang="en-US" altLang="zh-TW" dirty="0" smtClean="0">
                <a:solidFill>
                  <a:prstClr val="black"/>
                </a:solidFill>
              </a:rPr>
              <a:t>) </a:t>
            </a:r>
            <a:r>
              <a:rPr lang="en-US" altLang="zh-TW" i="1" dirty="0" smtClean="0">
                <a:solidFill>
                  <a:prstClr val="black"/>
                </a:solidFill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 smtClean="0">
                <a:solidFill>
                  <a:prstClr val="black"/>
                </a:solidFill>
              </a:rPr>
              <a:t>else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i="1" dirty="0" smtClean="0">
                <a:solidFill>
                  <a:prstClr val="black"/>
                </a:solidFill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schemeClr val="bg1"/>
                </a:solidFill>
              </a:rPr>
              <a:t>leftSubtreeMa</a:t>
            </a:r>
            <a:r>
              <a:rPr lang="en-US" altLang="zh-TW" i="1" spc="300" dirty="0" err="1">
                <a:solidFill>
                  <a:schemeClr val="bg1"/>
                </a:solidFill>
              </a:rPr>
              <a:t>x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rightChild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schemeClr val="bg1"/>
                </a:solidFill>
              </a:rPr>
              <a:t> 0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	</a:t>
            </a:r>
            <a:r>
              <a:rPr lang="en-US" altLang="zh-TW" i="1" dirty="0">
                <a:solidFill>
                  <a:schemeClr val="bg1"/>
                </a:solidFill>
              </a:rPr>
              <a:t>parent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schemeClr val="bg1"/>
                </a:solidFill>
              </a:rPr>
              <a:t>				</a:t>
            </a:r>
            <a:r>
              <a:rPr lang="en-US" altLang="zh-TW" i="1" dirty="0" err="1">
                <a:solidFill>
                  <a:schemeClr val="bg1"/>
                </a:solidFill>
              </a:rPr>
              <a:t>leftSubtreeMax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chemeClr val="bg1"/>
                </a:solidFill>
              </a:rPr>
              <a:t>leftSubtreeMa</a:t>
            </a:r>
            <a:r>
              <a:rPr lang="en-US" altLang="zh-TW" i="1" spc="300" dirty="0" err="1">
                <a:solidFill>
                  <a:schemeClr val="bg1"/>
                </a:solidFill>
              </a:rPr>
              <a:t>x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chemeClr val="bg1"/>
                </a:solidFill>
              </a:rPr>
              <a:t>rightChild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 smtClean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5.7.2 Searching a Binary Search Tree</a:t>
            </a:r>
          </a:p>
        </p:txBody>
      </p:sp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539972" y="1268413"/>
            <a:ext cx="8064056" cy="5040312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Driver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k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Search the binary search tree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*this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for a pair with key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90000" algn="l"/>
                <a:tab pos="5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If such a pair is found, return a pointer to this pair; otherwise, return 0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Get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Workhorse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&gt;*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k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(!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spc="3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return 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b="1" u="sng" dirty="0" smtClean="0"/>
          </a:p>
          <a:p>
            <a:r>
              <a:rPr lang="en-US" altLang="zh-TW" b="1" dirty="0" smtClean="0"/>
              <a:t>Program 5.18:</a:t>
            </a:r>
            <a:r>
              <a:rPr lang="en-US" altLang="zh-TW" dirty="0" smtClean="0"/>
              <a:t> Recursive search of a binary search tree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5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999" y="189000"/>
            <a:ext cx="8100001" cy="6480000"/>
          </a:xfrm>
        </p:spPr>
        <p:txBody>
          <a:bodyPr/>
          <a:lstStyle/>
          <a:p>
            <a:pPr lv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(</a:t>
            </a:r>
            <a:r>
              <a:rPr lang="zh-TW" altLang="en-US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b="1" dirty="0" err="1">
                <a:solidFill>
                  <a:prstClr val="black"/>
                </a:solidFill>
                <a:cs typeface="Courier New" pitchFamily="49" charset="0"/>
              </a:rPr>
              <a:t>int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)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smtClean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dirty="0" smtClean="0">
                <a:solidFill>
                  <a:prstClr val="black"/>
                </a:solidFill>
              </a:rPr>
              <a:t>,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pp</a:t>
            </a:r>
            <a:r>
              <a:rPr lang="en-US" altLang="zh-TW" b="1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dirty="0" smtClean="0">
                <a:solidFill>
                  <a:prstClr val="black"/>
                </a:solidFill>
              </a:rPr>
              <a:t>;</a:t>
            </a:r>
            <a:endParaRPr lang="en-US" altLang="zh-TW" b="1" dirty="0">
              <a:solidFill>
                <a:prstClr val="black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&amp;&amp; 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data.first</a:t>
            </a:r>
            <a:r>
              <a:rPr lang="en-US" altLang="zh-TW" dirty="0" smtClean="0">
                <a:solidFill>
                  <a:prstClr val="black"/>
                </a:solidFill>
              </a:rPr>
              <a:t>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data.first</a:t>
            </a:r>
            <a:r>
              <a:rPr lang="en-US" altLang="zh-TW" dirty="0" smtClean="0">
                <a:solidFill>
                  <a:prstClr val="black"/>
                </a:solidFill>
              </a:rPr>
              <a:t>) </a:t>
            </a:r>
            <a:r>
              <a:rPr lang="en-US" altLang="zh-TW" i="1" dirty="0" smtClean="0">
                <a:solidFill>
                  <a:prstClr val="black"/>
                </a:solidFill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 smtClean="0">
                <a:solidFill>
                  <a:prstClr val="black"/>
                </a:solidFill>
              </a:rPr>
              <a:t>else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i="1" dirty="0" smtClean="0">
                <a:solidFill>
                  <a:prstClr val="black"/>
                </a:solidFill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 smtClean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5040000" cy="3600000"/>
          </a:xfrm>
        </p:spPr>
        <p:txBody>
          <a:bodyPr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dirty="0" smtClean="0">
                <a:cs typeface="Courier New" pitchFamily="49" charset="0"/>
              </a:rPr>
              <a:t>delete</a:t>
            </a:r>
            <a:r>
              <a:rPr lang="en-US" altLang="zh-TW" dirty="0" smtClean="0">
                <a:cs typeface="Courier New" pitchFamily="49" charset="0"/>
              </a:rPr>
              <a:t>(</a:t>
            </a:r>
            <a:r>
              <a:rPr lang="zh-TW" altLang="en-US" dirty="0" smtClean="0">
                <a:cs typeface="Courier New" pitchFamily="49" charset="0"/>
              </a:rPr>
              <a:t> </a:t>
            </a:r>
            <a:r>
              <a:rPr lang="en-US" altLang="zh-TW" b="1" dirty="0" smtClean="0">
                <a:cs typeface="Courier New" pitchFamily="49" charset="0"/>
              </a:rPr>
              <a:t>int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i="1" dirty="0" smtClean="0">
                <a:cs typeface="Courier New" pitchFamily="49" charset="0"/>
              </a:rPr>
              <a:t>k</a:t>
            </a:r>
            <a:r>
              <a:rPr lang="en-US" altLang="zh-TW" dirty="0" smtClean="0">
                <a:cs typeface="Courier New" pitchFamily="49" charset="0"/>
              </a:rPr>
              <a:t> 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b="1" dirty="0" smtClean="0"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 smtClean="0">
                <a:cs typeface="Courier New" pitchFamily="49" charset="0"/>
              </a:rPr>
              <a:t>	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smtClean="0">
                <a:cs typeface="Courier New" pitchFamily="49" charset="0"/>
              </a:rPr>
              <a:t>p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Courier New" pitchFamily="49" charset="0"/>
              </a:rPr>
              <a:t>=</a:t>
            </a:r>
            <a:r>
              <a:rPr lang="en-US" altLang="zh-TW" dirty="0"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dirty="0" smtClean="0"/>
              <a:t>,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smtClean="0"/>
              <a:t>pp</a:t>
            </a:r>
            <a:r>
              <a:rPr lang="en-US" altLang="zh-TW" b="1" dirty="0" smtClean="0"/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	</a:t>
            </a:r>
            <a:r>
              <a:rPr lang="en-US" altLang="zh-TW" b="1" dirty="0" smtClean="0">
                <a:solidFill>
                  <a:prstClr val="black"/>
                </a:solidFill>
              </a:rPr>
              <a:t>while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spc="300" dirty="0" smtClean="0">
                <a:solidFill>
                  <a:prstClr val="black"/>
                </a:solidFill>
              </a:rPr>
              <a:t>(</a:t>
            </a:r>
            <a:r>
              <a:rPr lang="en-US" altLang="zh-TW" i="1" dirty="0" smtClean="0">
                <a:solidFill>
                  <a:prstClr val="black"/>
                </a:solidFill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0 </a:t>
            </a:r>
            <a:r>
              <a:rPr lang="en-US" altLang="zh-TW" dirty="0">
                <a:solidFill>
                  <a:prstClr val="black"/>
                </a:solidFill>
              </a:rPr>
              <a:t>&amp;&amp; 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		</a:t>
            </a:r>
            <a:r>
              <a:rPr lang="en-US" altLang="zh-TW" i="1" dirty="0" smtClean="0">
                <a:solidFill>
                  <a:prstClr val="black"/>
                </a:solidFill>
              </a:rPr>
              <a:t>pp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smtClean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		</a:t>
            </a:r>
            <a:r>
              <a:rPr lang="en-US" altLang="zh-TW" b="1" dirty="0" smtClean="0">
                <a:solidFill>
                  <a:prstClr val="black"/>
                </a:solidFill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</a:rPr>
              <a:t> (</a:t>
            </a:r>
            <a:r>
              <a:rPr lang="en-US" altLang="zh-TW" i="1" dirty="0" smtClean="0">
                <a:solidFill>
                  <a:prstClr val="black"/>
                </a:solidFill>
              </a:rPr>
              <a:t>k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>
                <a:solidFill>
                  <a:prstClr val="black"/>
                </a:solidFill>
              </a:rPr>
              <a:t>data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			</a:t>
            </a:r>
            <a:r>
              <a:rPr lang="en-US" altLang="zh-TW" i="1" dirty="0" smtClean="0">
                <a:solidFill>
                  <a:prstClr val="black"/>
                </a:solidFill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		</a:t>
            </a:r>
            <a:r>
              <a:rPr lang="en-US" altLang="zh-TW" b="1" dirty="0" smtClean="0">
                <a:solidFill>
                  <a:prstClr val="black"/>
                </a:solidFill>
              </a:rPr>
              <a:t>else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i="1" dirty="0" smtClean="0">
                <a:solidFill>
                  <a:prstClr val="black"/>
                </a:solidFill>
              </a:rPr>
              <a:t>			p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	</a:t>
            </a: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b="1" dirty="0" smtClean="0"/>
          </a:p>
        </p:txBody>
      </p:sp>
      <p:sp>
        <p:nvSpPr>
          <p:cNvPr id="3" name="文字方塊 7"/>
          <p:cNvSpPr txBox="1">
            <a:spLocks noChangeArrowheads="1"/>
          </p:cNvSpPr>
          <p:nvPr/>
        </p:nvSpPr>
        <p:spPr bwMode="auto">
          <a:xfrm>
            <a:off x="7272000" y="3789000"/>
            <a:ext cx="90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36000" bIns="18000" anchor="b"/>
          <a:lstStyle/>
          <a:p>
            <a:pPr>
              <a:defRPr/>
            </a:pP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Symbol" pitchFamily="18" charset="2"/>
              </a:rPr>
              <a:t>=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j-lt"/>
              </a:rPr>
              <a:t>5</a:t>
            </a:r>
            <a:endParaRPr lang="zh-TW" altLang="en-US" sz="28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" name="直線接點 3"/>
          <p:cNvCxnSpPr>
            <a:endCxn id="15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6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14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9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endCxn id="13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62207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403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212000" y="4689000"/>
            <a:ext cx="72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18232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04422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24375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89631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95611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5472000" y="37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文字方塊 7"/>
          <p:cNvSpPr txBox="1">
            <a:spLocks noChangeArrowheads="1"/>
          </p:cNvSpPr>
          <p:nvPr/>
        </p:nvSpPr>
        <p:spPr bwMode="auto">
          <a:xfrm>
            <a:off x="4932000" y="37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5040000" cy="3600000"/>
          </a:xfrm>
        </p:spPr>
        <p:txBody>
          <a:bodyPr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(</a:t>
            </a:r>
            <a:r>
              <a:rPr lang="zh-TW" altLang="en-US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b="1" dirty="0" err="1">
                <a:solidFill>
                  <a:prstClr val="black"/>
                </a:solidFill>
                <a:cs typeface="Courier New" pitchFamily="49" charset="0"/>
              </a:rPr>
              <a:t>int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)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&amp;&amp; 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i="1" dirty="0">
                <a:solidFill>
                  <a:prstClr val="black"/>
                </a:solidFill>
              </a:rPr>
              <a:t>			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文字方塊 7"/>
          <p:cNvSpPr txBox="1">
            <a:spLocks noChangeArrowheads="1"/>
          </p:cNvSpPr>
          <p:nvPr/>
        </p:nvSpPr>
        <p:spPr bwMode="auto">
          <a:xfrm>
            <a:off x="7272000" y="3789000"/>
            <a:ext cx="90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36000" bIns="18000" anchor="b"/>
          <a:lstStyle/>
          <a:p>
            <a:pPr>
              <a:defRPr/>
            </a:pP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Symbol" pitchFamily="18" charset="2"/>
              </a:rPr>
              <a:t>=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j-lt"/>
              </a:rPr>
              <a:t>5</a:t>
            </a:r>
            <a:endParaRPr lang="zh-TW" altLang="en-US" sz="28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" name="直線接點 3"/>
          <p:cNvCxnSpPr>
            <a:endCxn id="15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6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14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9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endCxn id="13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62207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403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212000" y="4689000"/>
            <a:ext cx="72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18232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04422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24375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89631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95611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5472000" y="37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直線接點 18"/>
          <p:cNvCxnSpPr>
            <a:endCxn id="17" idx="0"/>
          </p:cNvCxnSpPr>
          <p:nvPr/>
        </p:nvCxnSpPr>
        <p:spPr>
          <a:xfrm>
            <a:off x="5652000" y="39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7"/>
          <p:cNvSpPr txBox="1">
            <a:spLocks noChangeArrowheads="1"/>
          </p:cNvSpPr>
          <p:nvPr/>
        </p:nvSpPr>
        <p:spPr bwMode="auto">
          <a:xfrm>
            <a:off x="4932000" y="37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19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5040000" cy="3600000"/>
          </a:xfrm>
        </p:spPr>
        <p:txBody>
          <a:bodyPr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(</a:t>
            </a:r>
            <a:r>
              <a:rPr lang="zh-TW" altLang="en-US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b="1" dirty="0" err="1">
                <a:solidFill>
                  <a:prstClr val="black"/>
                </a:solidFill>
                <a:cs typeface="Courier New" pitchFamily="49" charset="0"/>
              </a:rPr>
              <a:t>int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)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&amp;&amp; 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>
                <a:solidFill>
                  <a:prstClr val="black"/>
                </a:solidFill>
              </a:rPr>
              <a:t>k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i="1" dirty="0">
                <a:solidFill>
                  <a:prstClr val="black"/>
                </a:solidFill>
              </a:rPr>
              <a:t>			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文字方塊 7"/>
          <p:cNvSpPr txBox="1">
            <a:spLocks noChangeArrowheads="1"/>
          </p:cNvSpPr>
          <p:nvPr/>
        </p:nvSpPr>
        <p:spPr bwMode="auto">
          <a:xfrm>
            <a:off x="7272000" y="3789000"/>
            <a:ext cx="90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36000" bIns="18000" anchor="b"/>
          <a:lstStyle/>
          <a:p>
            <a:pPr>
              <a:defRPr/>
            </a:pP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Symbol" pitchFamily="18" charset="2"/>
              </a:rPr>
              <a:t>=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j-lt"/>
              </a:rPr>
              <a:t>5</a:t>
            </a:r>
            <a:endParaRPr lang="zh-TW" altLang="en-US" sz="28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" name="直線接點 3"/>
          <p:cNvCxnSpPr>
            <a:endCxn id="15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6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14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9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endCxn id="13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62207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403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212000" y="468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18232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04422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24375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89631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95611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5472000" y="37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直線接點 18"/>
          <p:cNvCxnSpPr>
            <a:endCxn id="17" idx="0"/>
          </p:cNvCxnSpPr>
          <p:nvPr/>
        </p:nvCxnSpPr>
        <p:spPr>
          <a:xfrm>
            <a:off x="5652000" y="39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7"/>
          <p:cNvSpPr txBox="1">
            <a:spLocks noChangeArrowheads="1"/>
          </p:cNvSpPr>
          <p:nvPr/>
        </p:nvSpPr>
        <p:spPr bwMode="auto">
          <a:xfrm>
            <a:off x="4932000" y="37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8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252001" y="369000"/>
            <a:ext cx="8100000" cy="450000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95055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1"/>
          </p:cNvCxnSpPr>
          <p:nvPr/>
        </p:nvCxnSpPr>
        <p:spPr>
          <a:xfrm>
            <a:off x="313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57433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05733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57205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82339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1970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4392000" y="46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2052000" y="59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252000" y="5949000"/>
            <a:ext cx="18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err="1">
                <a:solidFill>
                  <a:srgbClr val="FF0000"/>
                </a:solidFill>
                <a:latin typeface="+mj-lt"/>
              </a:rPr>
              <a:t>leftSubtreeMax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29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文字方塊 7"/>
          <p:cNvSpPr txBox="1">
            <a:spLocks noChangeArrowheads="1"/>
          </p:cNvSpPr>
          <p:nvPr/>
        </p:nvSpPr>
        <p:spPr bwMode="auto">
          <a:xfrm>
            <a:off x="2052000" y="468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>
                <a:solidFill>
                  <a:srgbClr val="FF0000"/>
                </a:solidFill>
                <a:latin typeface="+mj-lt"/>
              </a:rPr>
              <a:t>parent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7272000" y="3789000"/>
            <a:ext cx="90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36000" bIns="18000" anchor="b"/>
          <a:lstStyle/>
          <a:p>
            <a:pPr>
              <a:defRPr/>
            </a:pP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Symbol" pitchFamily="18" charset="2"/>
              </a:rPr>
              <a:t>=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j-lt"/>
              </a:rPr>
              <a:t>5</a:t>
            </a:r>
            <a:endParaRPr lang="zh-TW" altLang="en-US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0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252001" y="369000"/>
            <a:ext cx="8100000" cy="414000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95055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1"/>
          </p:cNvCxnSpPr>
          <p:nvPr/>
        </p:nvCxnSpPr>
        <p:spPr>
          <a:xfrm>
            <a:off x="313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57433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05733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57205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82339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1970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4392000" y="46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2052000" y="59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2232000" y="612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252000" y="5949000"/>
            <a:ext cx="18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err="1">
                <a:solidFill>
                  <a:srgbClr val="FF0000"/>
                </a:solidFill>
                <a:latin typeface="+mj-lt"/>
              </a:rPr>
              <a:t>leftSubtreeMax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29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132000" y="4869000"/>
            <a:ext cx="540000" cy="36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7"/>
          <p:cNvSpPr txBox="1">
            <a:spLocks noChangeArrowheads="1"/>
          </p:cNvSpPr>
          <p:nvPr/>
        </p:nvSpPr>
        <p:spPr bwMode="auto">
          <a:xfrm>
            <a:off x="2052000" y="468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>
                <a:solidFill>
                  <a:srgbClr val="FF0000"/>
                </a:solidFill>
                <a:latin typeface="+mj-lt"/>
              </a:rPr>
              <a:t>parent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8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252001" y="369000"/>
            <a:ext cx="8100000" cy="414000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95055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1"/>
          </p:cNvCxnSpPr>
          <p:nvPr/>
        </p:nvCxnSpPr>
        <p:spPr>
          <a:xfrm>
            <a:off x="313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57433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05733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37670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82339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1970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4392000" y="46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2052000" y="59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2232000" y="612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252000" y="5949000"/>
            <a:ext cx="18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err="1">
                <a:solidFill>
                  <a:srgbClr val="FF0000"/>
                </a:solidFill>
                <a:latin typeface="+mj-lt"/>
              </a:rPr>
              <a:t>leftSubtreeMax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2952000" y="46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132000" y="4869000"/>
            <a:ext cx="540000" cy="36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7"/>
          <p:cNvSpPr txBox="1">
            <a:spLocks noChangeArrowheads="1"/>
          </p:cNvSpPr>
          <p:nvPr/>
        </p:nvSpPr>
        <p:spPr bwMode="auto">
          <a:xfrm>
            <a:off x="2052000" y="468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>
                <a:solidFill>
                  <a:srgbClr val="FF0000"/>
                </a:solidFill>
                <a:latin typeface="+mj-lt"/>
              </a:rPr>
              <a:t>parent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06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sz="half" idx="1"/>
          </p:nvPr>
        </p:nvSpPr>
        <p:spPr>
          <a:xfrm>
            <a:off x="432000" y="369000"/>
            <a:ext cx="6121175" cy="3239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>
                <a:solidFill>
                  <a:prstClr val="black"/>
                </a:solidFill>
              </a:rPr>
              <a:t>void</a:t>
            </a:r>
            <a:r>
              <a:rPr lang="en-US" altLang="zh-TW" spc="-10" dirty="0">
                <a:solidFill>
                  <a:prstClr val="black"/>
                </a:solidFill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>
                <a:solidFill>
                  <a:prstClr val="black"/>
                </a:solidFill>
              </a:rPr>
              <a:t>erase</a:t>
            </a:r>
            <a:r>
              <a:rPr lang="en-US" altLang="zh-TW" spc="-10" dirty="0">
                <a:solidFill>
                  <a:prstClr val="black"/>
                </a:solidFill>
              </a:rPr>
              <a:t>(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spc="-1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 if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0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00" y="1269000"/>
            <a:ext cx="3780000" cy="2879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delete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95055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1"/>
          </p:cNvCxnSpPr>
          <p:nvPr/>
        </p:nvCxnSpPr>
        <p:spPr>
          <a:xfrm>
            <a:off x="313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1692000" y="59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57433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05733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37670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82339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1970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2412000" y="52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2052000" y="59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2232000" y="612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sz="half" idx="1"/>
          </p:nvPr>
        </p:nvSpPr>
        <p:spPr>
          <a:xfrm>
            <a:off x="432000" y="369000"/>
            <a:ext cx="6121175" cy="3239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>
                <a:solidFill>
                  <a:prstClr val="black"/>
                </a:solidFill>
              </a:rPr>
              <a:t>void</a:t>
            </a:r>
            <a:r>
              <a:rPr lang="en-US" altLang="zh-TW" spc="-10" dirty="0">
                <a:solidFill>
                  <a:prstClr val="black"/>
                </a:solidFill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>
                <a:solidFill>
                  <a:prstClr val="black"/>
                </a:solidFill>
              </a:rPr>
              <a:t>erase</a:t>
            </a:r>
            <a:r>
              <a:rPr lang="en-US" altLang="zh-TW" spc="-10" dirty="0">
                <a:solidFill>
                  <a:prstClr val="black"/>
                </a:solidFill>
              </a:rPr>
              <a:t>(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spc="-1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 if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0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00" y="1269000"/>
            <a:ext cx="3780000" cy="2879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delete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88299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1"/>
          </p:cNvCxnSpPr>
          <p:nvPr/>
        </p:nvCxnSpPr>
        <p:spPr>
          <a:xfrm>
            <a:off x="313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1692000" y="59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63335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86046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5715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054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74431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2412000" y="52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2052000" y="59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2232000" y="612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90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sz="half" idx="1"/>
          </p:nvPr>
        </p:nvSpPr>
        <p:spPr>
          <a:xfrm>
            <a:off x="432000" y="369000"/>
            <a:ext cx="6121175" cy="3239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>
                <a:solidFill>
                  <a:prstClr val="black"/>
                </a:solidFill>
              </a:rPr>
              <a:t>void</a:t>
            </a:r>
            <a:r>
              <a:rPr lang="en-US" altLang="zh-TW" spc="-10" dirty="0">
                <a:solidFill>
                  <a:prstClr val="black"/>
                </a:solidFill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>
                <a:solidFill>
                  <a:prstClr val="black"/>
                </a:solidFill>
              </a:rPr>
              <a:t>erase</a:t>
            </a:r>
            <a:r>
              <a:rPr lang="en-US" altLang="zh-TW" spc="-10" dirty="0">
                <a:solidFill>
                  <a:prstClr val="black"/>
                </a:solidFill>
              </a:rPr>
              <a:t>(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spc="-1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 if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0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00" y="1269000"/>
            <a:ext cx="3780000" cy="2879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delete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71497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1"/>
          </p:cNvCxnSpPr>
          <p:nvPr/>
        </p:nvCxnSpPr>
        <p:spPr>
          <a:xfrm>
            <a:off x="313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1692000" y="59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56620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6567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87040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52500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2412000" y="52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2052000" y="59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2232000" y="612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5.7.2 Searching a Binary Search Tree</a:t>
            </a:r>
          </a:p>
        </p:txBody>
      </p:sp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539972" y="1268413"/>
            <a:ext cx="8064056" cy="5040312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Driver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k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Search the binary search tree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*this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for a pair with key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90000" algn="l"/>
                <a:tab pos="5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If such a pair is found, return a pointer to this pair; otherwise, return 0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Get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Workhorse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&gt;*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k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(!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spc="3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k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return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b="1" u="sng" dirty="0" smtClean="0"/>
          </a:p>
          <a:p>
            <a:r>
              <a:rPr lang="en-US" altLang="zh-TW" b="1" dirty="0" smtClean="0"/>
              <a:t>Program 5.18:</a:t>
            </a:r>
            <a:r>
              <a:rPr lang="en-US" altLang="zh-TW" dirty="0" smtClean="0"/>
              <a:t> Recursive search of a binary search tree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3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028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252001" y="369000"/>
            <a:ext cx="8100000" cy="414000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4988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33566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5832000" y="37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69269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59793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25194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70725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58528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1152000" y="5229000"/>
            <a:ext cx="18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err="1">
                <a:solidFill>
                  <a:srgbClr val="FF0000"/>
                </a:solidFill>
                <a:latin typeface="+mj-lt"/>
              </a:rPr>
              <a:t>leftSubtreeMax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5472000" y="37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直線接點 23"/>
          <p:cNvCxnSpPr>
            <a:endCxn id="16" idx="0"/>
          </p:cNvCxnSpPr>
          <p:nvPr/>
        </p:nvCxnSpPr>
        <p:spPr>
          <a:xfrm>
            <a:off x="5652000" y="39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7"/>
          <p:cNvSpPr txBox="1">
            <a:spLocks noChangeArrowheads="1"/>
          </p:cNvSpPr>
          <p:nvPr/>
        </p:nvSpPr>
        <p:spPr bwMode="auto">
          <a:xfrm>
            <a:off x="3312000" y="450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>
                <a:solidFill>
                  <a:srgbClr val="FF0000"/>
                </a:solidFill>
                <a:latin typeface="+mj-lt"/>
              </a:rPr>
              <a:t>parent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文字方塊 7"/>
          <p:cNvSpPr txBox="1">
            <a:spLocks noChangeArrowheads="1"/>
          </p:cNvSpPr>
          <p:nvPr/>
        </p:nvSpPr>
        <p:spPr bwMode="auto">
          <a:xfrm>
            <a:off x="7272000" y="378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36000" bIns="18000" anchor="b"/>
          <a:lstStyle/>
          <a:p>
            <a:pPr>
              <a:defRPr/>
            </a:pP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Symbol" pitchFamily="18" charset="2"/>
              </a:rPr>
              <a:t>=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j-lt"/>
              </a:rPr>
              <a:t>30</a:t>
            </a:r>
            <a:endParaRPr lang="zh-TW" altLang="en-US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637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252001" y="369000"/>
            <a:ext cx="8100000" cy="414000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83916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1"/>
          </p:cNvCxnSpPr>
          <p:nvPr/>
        </p:nvCxnSpPr>
        <p:spPr>
          <a:xfrm>
            <a:off x="313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5832000" y="37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93839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75019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85002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65609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80324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4392000" y="46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1152000" y="5229000"/>
            <a:ext cx="18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err="1">
                <a:solidFill>
                  <a:srgbClr val="FF0000"/>
                </a:solidFill>
                <a:latin typeface="+mj-lt"/>
              </a:rPr>
              <a:t>leftSubtreeMax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5472000" y="37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直線接點 23"/>
          <p:cNvCxnSpPr>
            <a:endCxn id="16" idx="0"/>
          </p:cNvCxnSpPr>
          <p:nvPr/>
        </p:nvCxnSpPr>
        <p:spPr>
          <a:xfrm>
            <a:off x="5652000" y="39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7"/>
          <p:cNvSpPr txBox="1">
            <a:spLocks noChangeArrowheads="1"/>
          </p:cNvSpPr>
          <p:nvPr/>
        </p:nvSpPr>
        <p:spPr bwMode="auto">
          <a:xfrm>
            <a:off x="3312000" y="450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>
                <a:solidFill>
                  <a:srgbClr val="FF0000"/>
                </a:solidFill>
                <a:latin typeface="+mj-lt"/>
              </a:rPr>
              <a:t>parent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文字方塊 7"/>
          <p:cNvSpPr txBox="1">
            <a:spLocks noChangeArrowheads="1"/>
          </p:cNvSpPr>
          <p:nvPr/>
        </p:nvSpPr>
        <p:spPr bwMode="auto">
          <a:xfrm>
            <a:off x="7272000" y="378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36000" bIns="18000" anchor="b"/>
          <a:lstStyle/>
          <a:p>
            <a:pPr>
              <a:defRPr/>
            </a:pP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Symbol" pitchFamily="18" charset="2"/>
              </a:rPr>
              <a:t>=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j-lt"/>
              </a:rPr>
              <a:t>30</a:t>
            </a:r>
            <a:endParaRPr lang="zh-TW" altLang="en-US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3300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252001" y="369000"/>
            <a:ext cx="8100000" cy="414000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9184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132000" y="5409000"/>
            <a:ext cx="144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5832000" y="37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64955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7133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48418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96420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32736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直線接點 17"/>
          <p:cNvCxnSpPr>
            <a:endCxn id="14" idx="0"/>
          </p:cNvCxnSpPr>
          <p:nvPr/>
        </p:nvCxnSpPr>
        <p:spPr>
          <a:xfrm>
            <a:off x="4392000" y="468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1152000" y="5229000"/>
            <a:ext cx="18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err="1">
                <a:solidFill>
                  <a:srgbClr val="FF0000"/>
                </a:solidFill>
                <a:latin typeface="+mj-lt"/>
              </a:rPr>
              <a:t>leftSubtreeMax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5472000" y="37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直線接點 23"/>
          <p:cNvCxnSpPr>
            <a:endCxn id="16" idx="0"/>
          </p:cNvCxnSpPr>
          <p:nvPr/>
        </p:nvCxnSpPr>
        <p:spPr>
          <a:xfrm>
            <a:off x="5652000" y="39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7"/>
          <p:cNvSpPr txBox="1">
            <a:spLocks noChangeArrowheads="1"/>
          </p:cNvSpPr>
          <p:nvPr/>
        </p:nvSpPr>
        <p:spPr bwMode="auto">
          <a:xfrm>
            <a:off x="3312000" y="450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>
                <a:solidFill>
                  <a:srgbClr val="FF0000"/>
                </a:solidFill>
                <a:latin typeface="+mj-lt"/>
              </a:rPr>
              <a:t>parent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文字方塊 7"/>
          <p:cNvSpPr txBox="1">
            <a:spLocks noChangeArrowheads="1"/>
          </p:cNvSpPr>
          <p:nvPr/>
        </p:nvSpPr>
        <p:spPr bwMode="auto">
          <a:xfrm>
            <a:off x="7272000" y="378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36000" bIns="18000" anchor="b"/>
          <a:lstStyle/>
          <a:p>
            <a:pPr>
              <a:defRPr/>
            </a:pP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Symbol" pitchFamily="18" charset="2"/>
              </a:rPr>
              <a:t>=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j-lt"/>
              </a:rPr>
              <a:t>30</a:t>
            </a:r>
            <a:endParaRPr lang="zh-TW" altLang="en-US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9567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252001" y="369000"/>
            <a:ext cx="8100000" cy="414000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40466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132000" y="5409000"/>
            <a:ext cx="144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5832000" y="37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10643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43076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94388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75625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82913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直線接點 17"/>
          <p:cNvCxnSpPr>
            <a:endCxn id="14" idx="0"/>
          </p:cNvCxnSpPr>
          <p:nvPr/>
        </p:nvCxnSpPr>
        <p:spPr>
          <a:xfrm>
            <a:off x="4392000" y="468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1152000" y="5229000"/>
            <a:ext cx="18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err="1">
                <a:solidFill>
                  <a:srgbClr val="FF0000"/>
                </a:solidFill>
                <a:latin typeface="+mj-lt"/>
              </a:rPr>
              <a:t>leftSubtreeMax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5472000" y="378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直線接點 23"/>
          <p:cNvCxnSpPr>
            <a:endCxn id="16" idx="0"/>
          </p:cNvCxnSpPr>
          <p:nvPr/>
        </p:nvCxnSpPr>
        <p:spPr>
          <a:xfrm>
            <a:off x="5652000" y="396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7"/>
          <p:cNvSpPr txBox="1">
            <a:spLocks noChangeArrowheads="1"/>
          </p:cNvSpPr>
          <p:nvPr/>
        </p:nvSpPr>
        <p:spPr bwMode="auto">
          <a:xfrm>
            <a:off x="3312000" y="450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>
                <a:solidFill>
                  <a:srgbClr val="FF0000"/>
                </a:solidFill>
                <a:latin typeface="+mj-lt"/>
              </a:rPr>
              <a:t>parent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文字方塊 7"/>
          <p:cNvSpPr txBox="1">
            <a:spLocks noChangeArrowheads="1"/>
          </p:cNvSpPr>
          <p:nvPr/>
        </p:nvSpPr>
        <p:spPr bwMode="auto">
          <a:xfrm>
            <a:off x="7272000" y="378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36000" bIns="18000" anchor="b"/>
          <a:lstStyle/>
          <a:p>
            <a:pPr>
              <a:defRPr/>
            </a:pP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Symbol" pitchFamily="18" charset="2"/>
              </a:rPr>
              <a:t>=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j-lt"/>
              </a:rPr>
              <a:t>30</a:t>
            </a:r>
            <a:endParaRPr lang="zh-TW" altLang="en-US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435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sz="half" idx="1"/>
          </p:nvPr>
        </p:nvSpPr>
        <p:spPr>
          <a:xfrm>
            <a:off x="432000" y="369000"/>
            <a:ext cx="6121175" cy="3239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>
                <a:solidFill>
                  <a:prstClr val="black"/>
                </a:solidFill>
              </a:rPr>
              <a:t>void</a:t>
            </a:r>
            <a:r>
              <a:rPr lang="en-US" altLang="zh-TW" spc="-10" dirty="0">
                <a:solidFill>
                  <a:prstClr val="black"/>
                </a:solidFill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>
                <a:solidFill>
                  <a:prstClr val="black"/>
                </a:solidFill>
              </a:rPr>
              <a:t>erase</a:t>
            </a:r>
            <a:r>
              <a:rPr lang="en-US" altLang="zh-TW" spc="-10" dirty="0">
                <a:solidFill>
                  <a:prstClr val="black"/>
                </a:solidFill>
              </a:rPr>
              <a:t>(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spc="-1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 if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0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00" y="1269000"/>
            <a:ext cx="3780000" cy="2879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delete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93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3649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0"/>
          </p:cNvCxnSpPr>
          <p:nvPr/>
        </p:nvCxnSpPr>
        <p:spPr>
          <a:xfrm>
            <a:off x="4392000" y="468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58383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33825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75799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8145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62743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3132000" y="5409000"/>
            <a:ext cx="144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816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sz="half" idx="1"/>
          </p:nvPr>
        </p:nvSpPr>
        <p:spPr>
          <a:xfrm>
            <a:off x="432000" y="369000"/>
            <a:ext cx="6121175" cy="3239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>
                <a:solidFill>
                  <a:prstClr val="black"/>
                </a:solidFill>
              </a:rPr>
              <a:t>void</a:t>
            </a:r>
            <a:r>
              <a:rPr lang="en-US" altLang="zh-TW" spc="-10" dirty="0">
                <a:solidFill>
                  <a:prstClr val="black"/>
                </a:solidFill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>
                <a:solidFill>
                  <a:prstClr val="black"/>
                </a:solidFill>
              </a:rPr>
              <a:t>erase</a:t>
            </a:r>
            <a:r>
              <a:rPr lang="en-US" altLang="zh-TW" spc="-10" dirty="0">
                <a:solidFill>
                  <a:prstClr val="black"/>
                </a:solidFill>
              </a:rPr>
              <a:t>(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spc="-1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 if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0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00" y="1269000"/>
            <a:ext cx="3780000" cy="2879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delete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05460"/>
              </p:ext>
            </p:extLst>
          </p:nvPr>
        </p:nvGraphicFramePr>
        <p:xfrm>
          <a:off x="45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0"/>
          </p:cNvCxnSpPr>
          <p:nvPr/>
        </p:nvCxnSpPr>
        <p:spPr>
          <a:xfrm>
            <a:off x="4392000" y="468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35533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24384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13870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1258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43895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3132000" y="5409000"/>
            <a:ext cx="144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81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sz="half" idx="1"/>
          </p:nvPr>
        </p:nvSpPr>
        <p:spPr>
          <a:xfrm>
            <a:off x="432000" y="369000"/>
            <a:ext cx="6121175" cy="3239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>
                <a:solidFill>
                  <a:prstClr val="black"/>
                </a:solidFill>
              </a:rPr>
              <a:t>void</a:t>
            </a:r>
            <a:r>
              <a:rPr lang="en-US" altLang="zh-TW" spc="-10" dirty="0">
                <a:solidFill>
                  <a:prstClr val="black"/>
                </a:solidFill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>
                <a:solidFill>
                  <a:prstClr val="black"/>
                </a:solidFill>
              </a:rPr>
              <a:t>erase</a:t>
            </a:r>
            <a:r>
              <a:rPr lang="en-US" altLang="zh-TW" spc="-10" dirty="0">
                <a:solidFill>
                  <a:prstClr val="black"/>
                </a:solidFill>
              </a:rPr>
              <a:t>(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spc="-1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 if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0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00" y="1269000"/>
            <a:ext cx="3780000" cy="2879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delete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43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6192000" y="4689000"/>
            <a:ext cx="72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349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452000" y="5409000"/>
            <a:ext cx="36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212000" y="450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4" idx="0"/>
          </p:cNvCxnSpPr>
          <p:nvPr/>
        </p:nvCxnSpPr>
        <p:spPr>
          <a:xfrm>
            <a:off x="4392000" y="468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26293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64180"/>
              </p:ext>
            </p:extLst>
          </p:nvPr>
        </p:nvGraphicFramePr>
        <p:xfrm>
          <a:off x="27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96291"/>
              </p:ext>
            </p:extLst>
          </p:nvPr>
        </p:nvGraphicFramePr>
        <p:xfrm>
          <a:off x="36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98899"/>
              </p:ext>
            </p:extLst>
          </p:nvPr>
        </p:nvGraphicFramePr>
        <p:xfrm>
          <a:off x="619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09540"/>
              </p:ext>
            </p:extLst>
          </p:nvPr>
        </p:nvGraphicFramePr>
        <p:xfrm>
          <a:off x="493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3672000" y="45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295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3132000" y="5409000"/>
            <a:ext cx="1440000" cy="54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005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447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252001" y="369000"/>
            <a:ext cx="8100000" cy="414000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srgbClr val="006600"/>
                </a:solidFill>
              </a:rPr>
              <a:t>//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k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i="1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srgbClr val="006600"/>
                </a:solidFill>
              </a:rPr>
              <a:t>data.first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||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b="1" dirty="0">
                <a:solidFill>
                  <a:prstClr val="black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0) </a:t>
            </a: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	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leftSubtreeMa</a:t>
            </a:r>
            <a:r>
              <a:rPr lang="en-US" altLang="zh-TW" i="1" spc="300" dirty="0" err="1">
                <a:solidFill>
                  <a:prstClr val="black"/>
                </a:solidFill>
              </a:rPr>
              <a:t>x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data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>
                <a:solidFill>
                  <a:prstClr val="black"/>
                </a:solidFill>
              </a:rPr>
              <a:t>erase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leftSubtreeMax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i="1" dirty="0">
                <a:solidFill>
                  <a:prstClr val="black"/>
                </a:solidFill>
              </a:rPr>
              <a:t>parent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		</a:t>
            </a: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619250" algn="l"/>
                <a:tab pos="2159000" algn="l"/>
              </a:tabLst>
            </a:pPr>
            <a:r>
              <a:rPr lang="en-US" altLang="zh-TW" b="1" dirty="0">
                <a:solidFill>
                  <a:prstClr val="black"/>
                </a:solidFill>
                <a:cs typeface="Courier New" pitchFamily="49" charset="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" name="直線接點 2"/>
          <p:cNvCxnSpPr>
            <a:endCxn id="14" idx="0"/>
          </p:cNvCxnSpPr>
          <p:nvPr/>
        </p:nvCxnSpPr>
        <p:spPr>
          <a:xfrm flipH="1">
            <a:off x="3852000" y="468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>
            <a:endCxn id="15" idx="0"/>
          </p:cNvCxnSpPr>
          <p:nvPr/>
        </p:nvCxnSpPr>
        <p:spPr>
          <a:xfrm>
            <a:off x="5832000" y="468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endCxn id="13" idx="0"/>
          </p:cNvCxnSpPr>
          <p:nvPr/>
        </p:nvCxnSpPr>
        <p:spPr>
          <a:xfrm flipH="1">
            <a:off x="277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8" idx="0"/>
          </p:cNvCxnSpPr>
          <p:nvPr/>
        </p:nvCxnSpPr>
        <p:spPr>
          <a:xfrm>
            <a:off x="439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2" idx="0"/>
          </p:cNvCxnSpPr>
          <p:nvPr/>
        </p:nvCxnSpPr>
        <p:spPr>
          <a:xfrm>
            <a:off x="727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63944"/>
              </p:ext>
            </p:extLst>
          </p:nvPr>
        </p:nvGraphicFramePr>
        <p:xfrm>
          <a:off x="421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7812000" y="50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線接點 9"/>
          <p:cNvCxnSpPr>
            <a:endCxn id="12" idx="0"/>
          </p:cNvCxnSpPr>
          <p:nvPr/>
        </p:nvCxnSpPr>
        <p:spPr>
          <a:xfrm flipH="1">
            <a:off x="7812000" y="5229000"/>
            <a:ext cx="180000" cy="72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/>
          <p:cNvSpPr txBox="1">
            <a:spLocks noChangeArrowheads="1"/>
          </p:cNvSpPr>
          <p:nvPr/>
        </p:nvSpPr>
        <p:spPr bwMode="auto">
          <a:xfrm>
            <a:off x="8172000" y="50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72277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79411"/>
              </p:ext>
            </p:extLst>
          </p:nvPr>
        </p:nvGraphicFramePr>
        <p:xfrm>
          <a:off x="20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5977"/>
              </p:ext>
            </p:extLst>
          </p:nvPr>
        </p:nvGraphicFramePr>
        <p:xfrm>
          <a:off x="313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28425"/>
              </p:ext>
            </p:extLst>
          </p:nvPr>
        </p:nvGraphicFramePr>
        <p:xfrm>
          <a:off x="601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97976"/>
              </p:ext>
            </p:extLst>
          </p:nvPr>
        </p:nvGraphicFramePr>
        <p:xfrm>
          <a:off x="45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8"/>
          <p:cNvSpPr txBox="1">
            <a:spLocks noChangeArrowheads="1"/>
          </p:cNvSpPr>
          <p:nvPr/>
        </p:nvSpPr>
        <p:spPr bwMode="auto">
          <a:xfrm>
            <a:off x="529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直線接點 17"/>
          <p:cNvCxnSpPr>
            <a:endCxn id="15" idx="1"/>
          </p:cNvCxnSpPr>
          <p:nvPr/>
        </p:nvCxnSpPr>
        <p:spPr>
          <a:xfrm>
            <a:off x="547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4752000" y="52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字方塊 8"/>
          <p:cNvSpPr txBox="1">
            <a:spLocks noChangeArrowheads="1"/>
          </p:cNvSpPr>
          <p:nvPr/>
        </p:nvSpPr>
        <p:spPr bwMode="auto">
          <a:xfrm>
            <a:off x="3852000" y="45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直線接點 20"/>
          <p:cNvCxnSpPr>
            <a:endCxn id="16" idx="1"/>
          </p:cNvCxnSpPr>
          <p:nvPr/>
        </p:nvCxnSpPr>
        <p:spPr>
          <a:xfrm>
            <a:off x="4032000" y="46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3132000" y="450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7272000" y="3789000"/>
            <a:ext cx="108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36000" bIns="18000" anchor="b"/>
          <a:lstStyle/>
          <a:p>
            <a:pPr>
              <a:defRPr/>
            </a:pP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Symbol" pitchFamily="18" charset="2"/>
              </a:rPr>
              <a:t>=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j-lt"/>
              </a:rPr>
              <a:t>80</a:t>
            </a:r>
            <a:endParaRPr lang="zh-TW" altLang="en-US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01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5.7.2 Searching a Binary Search Tree</a:t>
            </a:r>
          </a:p>
        </p:txBody>
      </p:sp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539972" y="1268413"/>
            <a:ext cx="8064056" cy="5040312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Driver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k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Search the binary search tree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*this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for a pair with key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90000" algn="l"/>
                <a:tab pos="5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If such a pair is found, return a pointer to this pair; otherwise, return 0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Get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Workhorse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spc="3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&gt;*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k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(!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spc="3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return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b="1" u="sng" dirty="0" smtClean="0"/>
          </a:p>
          <a:p>
            <a:r>
              <a:rPr lang="en-US" altLang="zh-TW" b="1" dirty="0" smtClean="0"/>
              <a:t>Program 5.18:</a:t>
            </a:r>
            <a:r>
              <a:rPr lang="en-US" altLang="zh-TW" dirty="0" smtClean="0"/>
              <a:t> Recursive search of a binary search tree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6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sz="half" idx="1"/>
          </p:nvPr>
        </p:nvSpPr>
        <p:spPr>
          <a:xfrm>
            <a:off x="432000" y="369000"/>
            <a:ext cx="6121175" cy="3239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>
                <a:solidFill>
                  <a:prstClr val="black"/>
                </a:solidFill>
              </a:rPr>
              <a:t>void</a:t>
            </a:r>
            <a:r>
              <a:rPr lang="en-US" altLang="zh-TW" spc="-10" dirty="0">
                <a:solidFill>
                  <a:prstClr val="black"/>
                </a:solidFill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>
                <a:solidFill>
                  <a:prstClr val="black"/>
                </a:solidFill>
              </a:rPr>
              <a:t>erase</a:t>
            </a:r>
            <a:r>
              <a:rPr lang="en-US" altLang="zh-TW" spc="-10" dirty="0">
                <a:solidFill>
                  <a:prstClr val="black"/>
                </a:solidFill>
              </a:rPr>
              <a:t>(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spc="-1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 if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0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00" y="1269000"/>
            <a:ext cx="3780000" cy="2879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delete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cxnSp>
        <p:nvCxnSpPr>
          <p:cNvPr id="22" name="直線接點 21"/>
          <p:cNvCxnSpPr>
            <a:endCxn id="33" idx="0"/>
          </p:cNvCxnSpPr>
          <p:nvPr/>
        </p:nvCxnSpPr>
        <p:spPr>
          <a:xfrm flipH="1">
            <a:off x="3852000" y="468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34" idx="0"/>
          </p:cNvCxnSpPr>
          <p:nvPr/>
        </p:nvCxnSpPr>
        <p:spPr>
          <a:xfrm>
            <a:off x="5832000" y="468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2" idx="0"/>
          </p:cNvCxnSpPr>
          <p:nvPr/>
        </p:nvCxnSpPr>
        <p:spPr>
          <a:xfrm flipH="1">
            <a:off x="277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27" idx="0"/>
          </p:cNvCxnSpPr>
          <p:nvPr/>
        </p:nvCxnSpPr>
        <p:spPr>
          <a:xfrm>
            <a:off x="439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31" idx="0"/>
          </p:cNvCxnSpPr>
          <p:nvPr/>
        </p:nvCxnSpPr>
        <p:spPr>
          <a:xfrm>
            <a:off x="727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06568"/>
              </p:ext>
            </p:extLst>
          </p:nvPr>
        </p:nvGraphicFramePr>
        <p:xfrm>
          <a:off x="421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>
            <a:spLocks noChangeArrowheads="1"/>
          </p:cNvSpPr>
          <p:nvPr/>
        </p:nvSpPr>
        <p:spPr bwMode="auto">
          <a:xfrm>
            <a:off x="7812000" y="50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直線接點 28"/>
          <p:cNvCxnSpPr>
            <a:endCxn id="31" idx="0"/>
          </p:cNvCxnSpPr>
          <p:nvPr/>
        </p:nvCxnSpPr>
        <p:spPr>
          <a:xfrm flipH="1">
            <a:off x="7812000" y="5229000"/>
            <a:ext cx="180000" cy="72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7"/>
          <p:cNvSpPr txBox="1">
            <a:spLocks noChangeArrowheads="1"/>
          </p:cNvSpPr>
          <p:nvPr/>
        </p:nvSpPr>
        <p:spPr bwMode="auto">
          <a:xfrm>
            <a:off x="8172000" y="50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71276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24627"/>
              </p:ext>
            </p:extLst>
          </p:nvPr>
        </p:nvGraphicFramePr>
        <p:xfrm>
          <a:off x="20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38191"/>
              </p:ext>
            </p:extLst>
          </p:nvPr>
        </p:nvGraphicFramePr>
        <p:xfrm>
          <a:off x="313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67307"/>
              </p:ext>
            </p:extLst>
          </p:nvPr>
        </p:nvGraphicFramePr>
        <p:xfrm>
          <a:off x="601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30728"/>
              </p:ext>
            </p:extLst>
          </p:nvPr>
        </p:nvGraphicFramePr>
        <p:xfrm>
          <a:off x="45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字方塊 8"/>
          <p:cNvSpPr txBox="1">
            <a:spLocks noChangeArrowheads="1"/>
          </p:cNvSpPr>
          <p:nvPr/>
        </p:nvSpPr>
        <p:spPr bwMode="auto">
          <a:xfrm>
            <a:off x="529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直線接點 36"/>
          <p:cNvCxnSpPr>
            <a:endCxn id="34" idx="1"/>
          </p:cNvCxnSpPr>
          <p:nvPr/>
        </p:nvCxnSpPr>
        <p:spPr>
          <a:xfrm>
            <a:off x="547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7"/>
          <p:cNvSpPr txBox="1">
            <a:spLocks noChangeArrowheads="1"/>
          </p:cNvSpPr>
          <p:nvPr/>
        </p:nvSpPr>
        <p:spPr bwMode="auto">
          <a:xfrm>
            <a:off x="4752000" y="52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文字方塊 8"/>
          <p:cNvSpPr txBox="1">
            <a:spLocks noChangeArrowheads="1"/>
          </p:cNvSpPr>
          <p:nvPr/>
        </p:nvSpPr>
        <p:spPr bwMode="auto">
          <a:xfrm>
            <a:off x="3852000" y="45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直線接點 39"/>
          <p:cNvCxnSpPr>
            <a:endCxn id="35" idx="1"/>
          </p:cNvCxnSpPr>
          <p:nvPr/>
        </p:nvCxnSpPr>
        <p:spPr>
          <a:xfrm>
            <a:off x="4032000" y="46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7"/>
          <p:cNvSpPr txBox="1">
            <a:spLocks noChangeArrowheads="1"/>
          </p:cNvSpPr>
          <p:nvPr/>
        </p:nvSpPr>
        <p:spPr bwMode="auto">
          <a:xfrm>
            <a:off x="3132000" y="450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2453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sz="half" idx="1"/>
          </p:nvPr>
        </p:nvSpPr>
        <p:spPr>
          <a:xfrm>
            <a:off x="432000" y="369000"/>
            <a:ext cx="6121175" cy="3239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>
                <a:solidFill>
                  <a:prstClr val="black"/>
                </a:solidFill>
              </a:rPr>
              <a:t>void</a:t>
            </a:r>
            <a:r>
              <a:rPr lang="en-US" altLang="zh-TW" spc="-10" dirty="0">
                <a:solidFill>
                  <a:prstClr val="black"/>
                </a:solidFill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>
                <a:solidFill>
                  <a:prstClr val="black"/>
                </a:solidFill>
              </a:rPr>
              <a:t>erase</a:t>
            </a:r>
            <a:r>
              <a:rPr lang="en-US" altLang="zh-TW" spc="-10" dirty="0">
                <a:solidFill>
                  <a:prstClr val="black"/>
                </a:solidFill>
              </a:rPr>
              <a:t>(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spc="-1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 if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0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00" y="1269000"/>
            <a:ext cx="3780000" cy="2879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delete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cxnSp>
        <p:nvCxnSpPr>
          <p:cNvPr id="22" name="直線接點 21"/>
          <p:cNvCxnSpPr>
            <a:endCxn id="33" idx="0"/>
          </p:cNvCxnSpPr>
          <p:nvPr/>
        </p:nvCxnSpPr>
        <p:spPr>
          <a:xfrm flipH="1">
            <a:off x="3852000" y="468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34" idx="0"/>
          </p:cNvCxnSpPr>
          <p:nvPr/>
        </p:nvCxnSpPr>
        <p:spPr>
          <a:xfrm>
            <a:off x="5832000" y="468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2" idx="0"/>
          </p:cNvCxnSpPr>
          <p:nvPr/>
        </p:nvCxnSpPr>
        <p:spPr>
          <a:xfrm flipH="1">
            <a:off x="277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27" idx="0"/>
          </p:cNvCxnSpPr>
          <p:nvPr/>
        </p:nvCxnSpPr>
        <p:spPr>
          <a:xfrm>
            <a:off x="439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83097"/>
              </p:ext>
            </p:extLst>
          </p:nvPr>
        </p:nvGraphicFramePr>
        <p:xfrm>
          <a:off x="421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>
            <a:spLocks noChangeArrowheads="1"/>
          </p:cNvSpPr>
          <p:nvPr/>
        </p:nvSpPr>
        <p:spPr bwMode="auto">
          <a:xfrm>
            <a:off x="7812000" y="50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直線接點 28"/>
          <p:cNvCxnSpPr>
            <a:endCxn id="31" idx="0"/>
          </p:cNvCxnSpPr>
          <p:nvPr/>
        </p:nvCxnSpPr>
        <p:spPr>
          <a:xfrm flipH="1">
            <a:off x="7812000" y="5229000"/>
            <a:ext cx="180000" cy="72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7"/>
          <p:cNvSpPr txBox="1">
            <a:spLocks noChangeArrowheads="1"/>
          </p:cNvSpPr>
          <p:nvPr/>
        </p:nvSpPr>
        <p:spPr bwMode="auto">
          <a:xfrm>
            <a:off x="8172000" y="50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3927"/>
              </p:ext>
            </p:extLst>
          </p:nvPr>
        </p:nvGraphicFramePr>
        <p:xfrm>
          <a:off x="70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80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95846"/>
              </p:ext>
            </p:extLst>
          </p:nvPr>
        </p:nvGraphicFramePr>
        <p:xfrm>
          <a:off x="20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78778"/>
              </p:ext>
            </p:extLst>
          </p:nvPr>
        </p:nvGraphicFramePr>
        <p:xfrm>
          <a:off x="313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00648"/>
              </p:ext>
            </p:extLst>
          </p:nvPr>
        </p:nvGraphicFramePr>
        <p:xfrm>
          <a:off x="601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63862"/>
              </p:ext>
            </p:extLst>
          </p:nvPr>
        </p:nvGraphicFramePr>
        <p:xfrm>
          <a:off x="45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字方塊 8"/>
          <p:cNvSpPr txBox="1">
            <a:spLocks noChangeArrowheads="1"/>
          </p:cNvSpPr>
          <p:nvPr/>
        </p:nvSpPr>
        <p:spPr bwMode="auto">
          <a:xfrm>
            <a:off x="529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直線接點 36"/>
          <p:cNvCxnSpPr>
            <a:endCxn id="34" idx="1"/>
          </p:cNvCxnSpPr>
          <p:nvPr/>
        </p:nvCxnSpPr>
        <p:spPr>
          <a:xfrm>
            <a:off x="547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7"/>
          <p:cNvSpPr txBox="1">
            <a:spLocks noChangeArrowheads="1"/>
          </p:cNvSpPr>
          <p:nvPr/>
        </p:nvSpPr>
        <p:spPr bwMode="auto">
          <a:xfrm>
            <a:off x="4752000" y="52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文字方塊 8"/>
          <p:cNvSpPr txBox="1">
            <a:spLocks noChangeArrowheads="1"/>
          </p:cNvSpPr>
          <p:nvPr/>
        </p:nvSpPr>
        <p:spPr bwMode="auto">
          <a:xfrm>
            <a:off x="3852000" y="45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直線接點 39"/>
          <p:cNvCxnSpPr>
            <a:endCxn id="35" idx="1"/>
          </p:cNvCxnSpPr>
          <p:nvPr/>
        </p:nvCxnSpPr>
        <p:spPr>
          <a:xfrm>
            <a:off x="4032000" y="46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7"/>
          <p:cNvSpPr txBox="1">
            <a:spLocks noChangeArrowheads="1"/>
          </p:cNvSpPr>
          <p:nvPr/>
        </p:nvSpPr>
        <p:spPr bwMode="auto">
          <a:xfrm>
            <a:off x="3132000" y="450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5197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內容版面配置區 3"/>
          <p:cNvSpPr>
            <a:spLocks noGrp="1"/>
          </p:cNvSpPr>
          <p:nvPr>
            <p:ph sz="half" idx="1"/>
          </p:nvPr>
        </p:nvSpPr>
        <p:spPr>
          <a:xfrm>
            <a:off x="432000" y="369000"/>
            <a:ext cx="6121175" cy="32397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>
                <a:solidFill>
                  <a:prstClr val="black"/>
                </a:solidFill>
              </a:rPr>
              <a:t>void</a:t>
            </a:r>
            <a:r>
              <a:rPr lang="en-US" altLang="zh-TW" spc="-10" dirty="0">
                <a:solidFill>
                  <a:prstClr val="black"/>
                </a:solidFill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>
                <a:solidFill>
                  <a:prstClr val="black"/>
                </a:solidFill>
              </a:rPr>
              <a:t>erase</a:t>
            </a:r>
            <a:r>
              <a:rPr lang="en-US" altLang="zh-TW" spc="-10" dirty="0">
                <a:solidFill>
                  <a:prstClr val="black"/>
                </a:solidFill>
              </a:rPr>
              <a:t>(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,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pp</a:t>
            </a:r>
            <a:r>
              <a:rPr lang="en-US" altLang="zh-TW" spc="-1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 if </a:t>
            </a:r>
            <a:r>
              <a:rPr lang="en-US" altLang="zh-TW" spc="300" dirty="0">
                <a:solidFill>
                  <a:prstClr val="black"/>
                </a:solidFill>
              </a:rPr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!=</a:t>
            </a:r>
            <a:r>
              <a:rPr lang="en-US" altLang="zh-TW" dirty="0">
                <a:solidFill>
                  <a:prstClr val="black"/>
                </a:solidFill>
              </a:rPr>
              <a:t> 0 )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0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00" y="1269000"/>
            <a:ext cx="3780000" cy="2879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  <a:cs typeface="Courier New" pitchFamily="49" charset="0"/>
              </a:rPr>
              <a:t>p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 (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dirty="0">
                <a:solidFill>
                  <a:prstClr val="black"/>
                </a:solidFill>
              </a:rPr>
              <a:t>else</a:t>
            </a:r>
            <a:endParaRPr lang="en-US" altLang="zh-TW" dirty="0">
              <a:solidFill>
                <a:srgbClr val="006600"/>
              </a:solidFill>
            </a:endParaRP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		</a:t>
            </a:r>
            <a:r>
              <a:rPr lang="en-US" altLang="zh-TW" i="1" dirty="0" err="1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child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>
                <a:solidFill>
                  <a:prstClr val="black"/>
                </a:solidFill>
              </a:rPr>
              <a:t>delete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b="1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ct val="0"/>
              </a:spcBef>
              <a:buClr>
                <a:srgbClr val="4F81BD"/>
              </a:buClr>
              <a:buSzPct val="70000"/>
              <a:tabLst>
                <a:tab pos="360000" algn="l"/>
                <a:tab pos="720000" algn="l"/>
                <a:tab pos="1080000" algn="l"/>
              </a:tabLst>
              <a:defRPr/>
            </a:pPr>
            <a:r>
              <a:rPr lang="en-US" altLang="zh-TW" b="1" dirty="0" smtClean="0">
                <a:solidFill>
                  <a:prstClr val="black"/>
                </a:solidFill>
              </a:rPr>
              <a:t>}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cxnSp>
        <p:nvCxnSpPr>
          <p:cNvPr id="22" name="直線接點 21"/>
          <p:cNvCxnSpPr>
            <a:endCxn id="33" idx="0"/>
          </p:cNvCxnSpPr>
          <p:nvPr/>
        </p:nvCxnSpPr>
        <p:spPr>
          <a:xfrm flipH="1">
            <a:off x="3852000" y="468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34" idx="0"/>
          </p:cNvCxnSpPr>
          <p:nvPr/>
        </p:nvCxnSpPr>
        <p:spPr>
          <a:xfrm>
            <a:off x="5832000" y="4689000"/>
            <a:ext cx="90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32" idx="0"/>
          </p:cNvCxnSpPr>
          <p:nvPr/>
        </p:nvCxnSpPr>
        <p:spPr>
          <a:xfrm flipH="1">
            <a:off x="277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27" idx="0"/>
          </p:cNvCxnSpPr>
          <p:nvPr/>
        </p:nvCxnSpPr>
        <p:spPr>
          <a:xfrm>
            <a:off x="4392000" y="5409000"/>
            <a:ext cx="540000" cy="5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22610"/>
              </p:ext>
            </p:extLst>
          </p:nvPr>
        </p:nvGraphicFramePr>
        <p:xfrm>
          <a:off x="421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>
            <a:spLocks noChangeArrowheads="1"/>
          </p:cNvSpPr>
          <p:nvPr/>
        </p:nvSpPr>
        <p:spPr bwMode="auto">
          <a:xfrm>
            <a:off x="7812000" y="504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7812000" y="5229000"/>
            <a:ext cx="180000" cy="720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7"/>
          <p:cNvSpPr txBox="1">
            <a:spLocks noChangeArrowheads="1"/>
          </p:cNvSpPr>
          <p:nvPr/>
        </p:nvSpPr>
        <p:spPr bwMode="auto">
          <a:xfrm>
            <a:off x="8172000" y="50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46587"/>
              </p:ext>
            </p:extLst>
          </p:nvPr>
        </p:nvGraphicFramePr>
        <p:xfrm>
          <a:off x="20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2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49823"/>
              </p:ext>
            </p:extLst>
          </p:nvPr>
        </p:nvGraphicFramePr>
        <p:xfrm>
          <a:off x="313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5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10931"/>
              </p:ext>
            </p:extLst>
          </p:nvPr>
        </p:nvGraphicFramePr>
        <p:xfrm>
          <a:off x="601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40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90279"/>
              </p:ext>
            </p:extLst>
          </p:nvPr>
        </p:nvGraphicFramePr>
        <p:xfrm>
          <a:off x="45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dirty="0" smtClean="0">
                          <a:latin typeface="+mj-lt"/>
                        </a:rPr>
                        <a:t>30</a:t>
                      </a:r>
                      <a:endParaRPr lang="zh-TW" altLang="en-US" sz="1800" b="0" dirty="0">
                        <a:latin typeface="+mj-lt"/>
                      </a:endParaRPr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字方塊 8"/>
          <p:cNvSpPr txBox="1">
            <a:spLocks noChangeArrowheads="1"/>
          </p:cNvSpPr>
          <p:nvPr/>
        </p:nvSpPr>
        <p:spPr bwMode="auto">
          <a:xfrm>
            <a:off x="5292000" y="5229000"/>
            <a:ext cx="360000" cy="363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直線接點 36"/>
          <p:cNvCxnSpPr>
            <a:endCxn id="34" idx="1"/>
          </p:cNvCxnSpPr>
          <p:nvPr/>
        </p:nvCxnSpPr>
        <p:spPr>
          <a:xfrm>
            <a:off x="5472000" y="54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7"/>
          <p:cNvSpPr txBox="1">
            <a:spLocks noChangeArrowheads="1"/>
          </p:cNvSpPr>
          <p:nvPr/>
        </p:nvSpPr>
        <p:spPr bwMode="auto">
          <a:xfrm>
            <a:off x="4752000" y="52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pp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文字方塊 8"/>
          <p:cNvSpPr txBox="1">
            <a:spLocks noChangeArrowheads="1"/>
          </p:cNvSpPr>
          <p:nvPr/>
        </p:nvSpPr>
        <p:spPr bwMode="auto">
          <a:xfrm>
            <a:off x="3852000" y="45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直線接點 39"/>
          <p:cNvCxnSpPr>
            <a:endCxn id="35" idx="1"/>
          </p:cNvCxnSpPr>
          <p:nvPr/>
        </p:nvCxnSpPr>
        <p:spPr>
          <a:xfrm>
            <a:off x="4032000" y="468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7"/>
          <p:cNvSpPr txBox="1">
            <a:spLocks noChangeArrowheads="1"/>
          </p:cNvSpPr>
          <p:nvPr/>
        </p:nvSpPr>
        <p:spPr bwMode="auto">
          <a:xfrm>
            <a:off x="3132000" y="4509000"/>
            <a:ext cx="7191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t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srgbClr val="FF0000"/>
                </a:solidFill>
                <a:latin typeface="+mj-lt"/>
              </a:rPr>
              <a:t>root</a:t>
            </a:r>
            <a:endParaRPr lang="zh-TW" altLang="en-US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629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內容版面配置區 5"/>
          <p:cNvSpPr>
            <a:spLocks noGrp="1"/>
          </p:cNvSpPr>
          <p:nvPr>
            <p:ph idx="1"/>
          </p:nvPr>
        </p:nvSpPr>
        <p:spPr>
          <a:xfrm>
            <a:off x="612001" y="369000"/>
            <a:ext cx="7920000" cy="6120000"/>
          </a:xfrm>
        </p:spPr>
        <p:txBody>
          <a:bodyPr rIns="0"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b="1" spc="-10" dirty="0" smtClean="0"/>
              <a:t>void</a:t>
            </a:r>
            <a:r>
              <a:rPr lang="en-US" altLang="zh-TW" spc="-10" dirty="0" smtClean="0"/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::</a:t>
            </a:r>
            <a:r>
              <a:rPr lang="en-US" altLang="zh-TW" i="1" spc="-10" dirty="0" smtClean="0"/>
              <a:t>erase</a:t>
            </a:r>
            <a:r>
              <a:rPr lang="en-US" altLang="zh-TW" spc="-10" dirty="0" smtClean="0"/>
              <a:t>(	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 smtClean="0">
                <a:solidFill>
                  <a:prstClr val="black"/>
                </a:solidFill>
              </a:rPr>
              <a:t>,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  <a:tab pos="2610000" algn="l"/>
              </a:tabLst>
              <a:defRPr/>
            </a:pPr>
            <a:r>
              <a:rPr lang="en-US" altLang="zh-TW" dirty="0" smtClean="0">
                <a:solidFill>
                  <a:prstClr val="black"/>
                </a:solidFill>
              </a:rPr>
              <a:t> 				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smtClean="0">
                <a:solidFill>
                  <a:prstClr val="black"/>
                </a:solidFill>
              </a:rPr>
              <a:t>pp</a:t>
            </a:r>
            <a:r>
              <a:rPr lang="en-US" altLang="zh-TW" spc="-10" dirty="0" smtClean="0"/>
              <a:t>)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b="1" dirty="0" smtClean="0"/>
              <a:t>{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dirty="0" smtClean="0"/>
              <a:t>child</a:t>
            </a:r>
            <a:r>
              <a:rPr lang="en-US" altLang="zh-TW" b="1" dirty="0" smtClean="0"/>
              <a:t>;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if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/>
              <a:t>leftChild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!=</a:t>
            </a:r>
            <a:r>
              <a:rPr lang="en-US" altLang="zh-TW" dirty="0" smtClean="0"/>
              <a:t> 0 )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	</a:t>
            </a:r>
            <a:r>
              <a:rPr lang="en-US" altLang="zh-TW" i="1" dirty="0" smtClean="0"/>
              <a:t>child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/>
              <a:t>leftChild</a:t>
            </a:r>
            <a:r>
              <a:rPr lang="en-US" altLang="zh-TW" b="1" dirty="0" smtClean="0"/>
              <a:t>;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else if </a:t>
            </a:r>
            <a:r>
              <a:rPr lang="en-US" altLang="zh-TW" spc="300" dirty="0" smtClean="0"/>
              <a:t>(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/>
              <a:t>rightChild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!=</a:t>
            </a:r>
            <a:r>
              <a:rPr lang="en-US" altLang="zh-TW" dirty="0" smtClean="0"/>
              <a:t> 0 )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	</a:t>
            </a:r>
            <a:r>
              <a:rPr lang="en-US" altLang="zh-TW" i="1" dirty="0" smtClean="0"/>
              <a:t>child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/>
              <a:t>rightChild</a:t>
            </a:r>
            <a:r>
              <a:rPr lang="en-US" altLang="zh-TW" b="1" dirty="0" smtClean="0"/>
              <a:t>;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else</a:t>
            </a:r>
            <a:endParaRPr lang="en-US" altLang="zh-TW" dirty="0" smtClean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	</a:t>
            </a:r>
            <a:r>
              <a:rPr lang="en-US" altLang="zh-TW" i="1" dirty="0" smtClean="0"/>
              <a:t>child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</a:t>
            </a:r>
            <a:r>
              <a:rPr lang="en-US" altLang="zh-TW" dirty="0" smtClean="0"/>
              <a:t> 0</a:t>
            </a:r>
            <a:r>
              <a:rPr lang="en-US" altLang="zh-TW" b="1" dirty="0" smtClean="0"/>
              <a:t>;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endParaRPr lang="en-US" altLang="zh-TW" dirty="0" smtClean="0"/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if</a:t>
            </a:r>
            <a:r>
              <a:rPr lang="en-US" altLang="zh-TW" dirty="0" smtClean="0"/>
              <a:t> ( </a:t>
            </a:r>
            <a:r>
              <a:rPr lang="en-US" altLang="zh-TW" i="1" dirty="0" smtClean="0">
                <a:cs typeface="Courier New" pitchFamily="49" charset="0"/>
              </a:rPr>
              <a:t>p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dirty="0" smtClean="0">
                <a:latin typeface="Symbol" panose="05050102010706020507" pitchFamily="18" charset="2"/>
                <a:cs typeface="Courier New" pitchFamily="49" charset="0"/>
              </a:rPr>
              <a:t>==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 smtClean="0"/>
              <a:t> )</a:t>
            </a:r>
            <a:endParaRPr lang="en-US" altLang="zh-TW" dirty="0" smtClean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	</a:t>
            </a:r>
            <a:r>
              <a:rPr lang="en-US" altLang="zh-TW" i="1" kern="100" dirty="0" smtClean="0">
                <a:solidFill>
                  <a:prstClr val="black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child</a:t>
            </a:r>
            <a:r>
              <a:rPr lang="en-US" altLang="zh-TW" b="1" dirty="0" smtClean="0"/>
              <a:t>;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else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	</a:t>
            </a:r>
            <a:r>
              <a:rPr lang="en-US" altLang="zh-TW" b="1" dirty="0" smtClean="0"/>
              <a:t>if</a:t>
            </a:r>
            <a:r>
              <a:rPr lang="en-US" altLang="zh-TW" dirty="0" smtClean="0"/>
              <a:t> (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==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/>
              <a:t>leftChild</a:t>
            </a:r>
            <a:r>
              <a:rPr lang="en-US" altLang="zh-TW" dirty="0" smtClean="0"/>
              <a:t> )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		</a:t>
            </a:r>
            <a:r>
              <a:rPr lang="en-US" altLang="zh-TW" i="1" dirty="0" err="1" smtClean="0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/>
              <a:t>leftChild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child</a:t>
            </a:r>
            <a:r>
              <a:rPr lang="en-US" altLang="zh-TW" b="1" dirty="0" smtClean="0"/>
              <a:t>;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	</a:t>
            </a:r>
            <a:r>
              <a:rPr lang="en-US" altLang="zh-TW" b="1" dirty="0" smtClean="0"/>
              <a:t>else</a:t>
            </a:r>
            <a:endParaRPr lang="en-US" altLang="zh-TW" dirty="0" smtClean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		</a:t>
            </a:r>
            <a:r>
              <a:rPr lang="en-US" altLang="zh-TW" i="1" dirty="0" err="1" smtClean="0">
                <a:solidFill>
                  <a:prstClr val="black"/>
                </a:solidFill>
              </a:rPr>
              <a:t>p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err="1" smtClean="0"/>
              <a:t>rightChild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child</a:t>
            </a:r>
            <a:r>
              <a:rPr lang="en-US" altLang="zh-TW" b="1" dirty="0" smtClean="0"/>
              <a:t>;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delete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p</a:t>
            </a:r>
            <a:r>
              <a:rPr lang="en-US" altLang="zh-TW" b="1" dirty="0" smtClean="0"/>
              <a:t>;</a:t>
            </a:r>
          </a:p>
          <a:p>
            <a:pPr>
              <a:spcBef>
                <a:spcPct val="0"/>
              </a:spcBef>
              <a:buClr>
                <a:schemeClr val="accent1"/>
              </a:buClr>
              <a:buSzPct val="70000"/>
              <a:tabLst>
                <a:tab pos="540000" algn="l"/>
                <a:tab pos="1080000" algn="l"/>
                <a:tab pos="1620000" algn="l"/>
              </a:tabLst>
              <a:defRPr/>
            </a:pPr>
            <a:r>
              <a:rPr lang="en-US" altLang="zh-TW" b="1" dirty="0" smtClean="0"/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5.7.2 Searching a Binary Search Tree</a:t>
            </a:r>
          </a:p>
        </p:txBody>
      </p:sp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539972" y="1268413"/>
            <a:ext cx="8064056" cy="5040312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Iterative version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i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no matching pair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return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b="1" dirty="0" smtClean="0"/>
              <a:t>Program 5.19:</a:t>
            </a:r>
            <a:r>
              <a:rPr lang="en-US" altLang="zh-TW" dirty="0" smtClean="0"/>
              <a:t> Iterative search of a binary search tree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9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5.7.2 Searching a Binary Search Tree</a:t>
            </a:r>
          </a:p>
        </p:txBody>
      </p:sp>
      <p:sp>
        <p:nvSpPr>
          <p:cNvPr id="5124" name="內容版面配置區 6"/>
          <p:cNvSpPr>
            <a:spLocks noGrp="1"/>
          </p:cNvSpPr>
          <p:nvPr>
            <p:ph idx="1"/>
          </p:nvPr>
        </p:nvSpPr>
        <p:spPr>
          <a:xfrm>
            <a:off x="539972" y="1268413"/>
            <a:ext cx="8064056" cy="5040312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class </a:t>
            </a:r>
            <a:r>
              <a:rPr lang="en-US" altLang="zh-TW" i="1" kern="100" spc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Iterative version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BST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Ge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pair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data.first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else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no matching pair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return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b="1" dirty="0" smtClean="0"/>
              <a:t>Program 5.19:</a:t>
            </a:r>
            <a:r>
              <a:rPr lang="en-US" altLang="zh-TW" dirty="0" smtClean="0"/>
              <a:t> Iterative search of a binary search tree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16296</TotalTime>
  <Words>10315</Words>
  <Application>Microsoft Office PowerPoint</Application>
  <PresentationFormat>如螢幕大小 (4:3)</PresentationFormat>
  <Paragraphs>1790</Paragraphs>
  <Slides>73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81" baseType="lpstr">
      <vt:lpstr>新細明體</vt:lpstr>
      <vt:lpstr>標楷體</vt:lpstr>
      <vt:lpstr>Arial</vt:lpstr>
      <vt:lpstr>Calibri</vt:lpstr>
      <vt:lpstr>Courier New</vt:lpstr>
      <vt:lpstr>Symbol</vt:lpstr>
      <vt:lpstr>Times New Roman</vt:lpstr>
      <vt:lpstr>Office 佈景主題</vt:lpstr>
      <vt:lpstr>5.7  Binary Search Trees</vt:lpstr>
      <vt:lpstr>5.7.1  Definition</vt:lpstr>
      <vt:lpstr>Binary Search Trees</vt:lpstr>
      <vt:lpstr>Binary Search Trees</vt:lpstr>
      <vt:lpstr>5.7.2 Searching a Binary Search Tree</vt:lpstr>
      <vt:lpstr>5.7.2 Searching a Binary Search Tree</vt:lpstr>
      <vt:lpstr>5.7.2 Searching a Binary Search Tree</vt:lpstr>
      <vt:lpstr>5.7.2 Searching a Binary Search Tree</vt:lpstr>
      <vt:lpstr>5.7.2 Searching a Binary Search Tree</vt:lpstr>
      <vt:lpstr>Analysis of search and iterSearch</vt:lpstr>
      <vt:lpstr>國立中正大學103學年度碩士班招生考試試題</vt:lpstr>
      <vt:lpstr>國立臺灣科技大學103 學年度碩士班招生試題</vt:lpstr>
      <vt:lpstr>國立臺灣科技大學103 學年度碩士班招生試題</vt:lpstr>
      <vt:lpstr>5.7.3  Insertion into a Binary Search Tree</vt:lpstr>
      <vt:lpstr>5.7.2 Searching a Binary Search Tree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Analysis of Insert</vt:lpstr>
      <vt:lpstr>5.7.4 Deletion from a Binary Search Tree</vt:lpstr>
      <vt:lpstr>5.7.2 Searching a Binary Search Tree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3514</cp:revision>
  <dcterms:created xsi:type="dcterms:W3CDTF">2005-03-20T09:13:01Z</dcterms:created>
  <dcterms:modified xsi:type="dcterms:W3CDTF">2020-09-24T14:41:32Z</dcterms:modified>
</cp:coreProperties>
</file>