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8"/>
  </p:notesMasterIdLst>
  <p:sldIdLst>
    <p:sldId id="701" r:id="rId2"/>
    <p:sldId id="350" r:id="rId3"/>
    <p:sldId id="442" r:id="rId4"/>
    <p:sldId id="666" r:id="rId5"/>
    <p:sldId id="703" r:id="rId6"/>
    <p:sldId id="667" r:id="rId7"/>
    <p:sldId id="668" r:id="rId8"/>
    <p:sldId id="410" r:id="rId9"/>
    <p:sldId id="704" r:id="rId10"/>
    <p:sldId id="706" r:id="rId11"/>
    <p:sldId id="708" r:id="rId12"/>
    <p:sldId id="724" r:id="rId13"/>
    <p:sldId id="709" r:id="rId14"/>
    <p:sldId id="710" r:id="rId15"/>
    <p:sldId id="711" r:id="rId16"/>
    <p:sldId id="712" r:id="rId17"/>
    <p:sldId id="713" r:id="rId18"/>
    <p:sldId id="714" r:id="rId19"/>
    <p:sldId id="715" r:id="rId20"/>
    <p:sldId id="413" r:id="rId21"/>
    <p:sldId id="444" r:id="rId22"/>
    <p:sldId id="679" r:id="rId23"/>
    <p:sldId id="716" r:id="rId24"/>
    <p:sldId id="717" r:id="rId25"/>
    <p:sldId id="718" r:id="rId26"/>
    <p:sldId id="719" r:id="rId27"/>
    <p:sldId id="720" r:id="rId28"/>
    <p:sldId id="721" r:id="rId29"/>
    <p:sldId id="722" r:id="rId30"/>
    <p:sldId id="723" r:id="rId31"/>
    <p:sldId id="669" r:id="rId32"/>
    <p:sldId id="725" r:id="rId33"/>
    <p:sldId id="726" r:id="rId34"/>
    <p:sldId id="727" r:id="rId35"/>
    <p:sldId id="728" r:id="rId36"/>
    <p:sldId id="729" r:id="rId37"/>
    <p:sldId id="730" r:id="rId38"/>
    <p:sldId id="731" r:id="rId39"/>
    <p:sldId id="732" r:id="rId40"/>
    <p:sldId id="733" r:id="rId41"/>
    <p:sldId id="734" r:id="rId42"/>
    <p:sldId id="702" r:id="rId43"/>
    <p:sldId id="689" r:id="rId44"/>
    <p:sldId id="351" r:id="rId45"/>
    <p:sldId id="445" r:id="rId46"/>
    <p:sldId id="690" r:id="rId47"/>
    <p:sldId id="691" r:id="rId48"/>
    <p:sldId id="692" r:id="rId49"/>
    <p:sldId id="446" r:id="rId50"/>
    <p:sldId id="694" r:id="rId51"/>
    <p:sldId id="693" r:id="rId52"/>
    <p:sldId id="695" r:id="rId53"/>
    <p:sldId id="696" r:id="rId54"/>
    <p:sldId id="698" r:id="rId55"/>
    <p:sldId id="700" r:id="rId56"/>
    <p:sldId id="428" r:id="rId57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CC3300"/>
    <a:srgbClr val="0000FF"/>
    <a:srgbClr val="F8F8F8"/>
    <a:srgbClr val="6600FF"/>
    <a:srgbClr val="99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00" autoAdjust="0"/>
    <p:restoredTop sz="93729" autoAdjust="0"/>
  </p:normalViewPr>
  <p:slideViewPr>
    <p:cSldViewPr showGuides="1">
      <p:cViewPr varScale="1">
        <p:scale>
          <a:sx n="88" d="100"/>
          <a:sy n="88" d="100"/>
        </p:scale>
        <p:origin x="72" y="120"/>
      </p:cViewPr>
      <p:guideLst>
        <p:guide orient="horz" pos="3974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7426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D460AAF-472B-4690-A4CF-6AA0C2177C72}" type="datetimeFigureOut">
              <a:rPr lang="zh-TW" altLang="en-US"/>
              <a:pPr>
                <a:defRPr/>
              </a:pPr>
              <a:t>2020/9/18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FD05E42-66B3-4070-8102-0ED5639FA75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810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427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2200B4F-29D0-4F4F-B282-B7EEE215B35A}" type="slidenum">
              <a:rPr lang="zh-TW" altLang="en-US" smtClean="0"/>
              <a:pPr/>
              <a:t>46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91B7686-D612-4563-8E30-E5A20EB2FB17}" type="slidenum">
              <a:rPr lang="zh-TW" altLang="en-US" smtClean="0"/>
              <a:pPr/>
              <a:t>47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833E059-2176-41D2-BFC0-501A9FD8FDC0}" type="slidenum">
              <a:rPr lang="zh-TW" altLang="en-US" smtClean="0"/>
              <a:pPr/>
              <a:t>48</a:t>
            </a:fld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4000" y="2132738"/>
            <a:ext cx="7776000" cy="14400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4000" y="3860400"/>
            <a:ext cx="6336000" cy="172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492FF-60B1-48B0-960D-612F868A1317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40074-BE3A-4CBA-AE8F-316D8F746653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5" y="1268413"/>
            <a:ext cx="4176712" cy="504092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16463" y="1268413"/>
            <a:ext cx="4176000" cy="504092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27552-F269-4EF7-AE5A-88011ABACA02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5" y="549275"/>
            <a:ext cx="4176712" cy="57600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16463" y="549275"/>
            <a:ext cx="4176000" cy="57600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36F69-D7B8-40CA-979E-24FF7CF7C82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D45C8-EE89-4E70-851C-ABD5B291F28E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0545B-DA50-437F-9F7B-5459412148C1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825" y="549000"/>
            <a:ext cx="8640000" cy="575935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667C2-AA9F-4957-AB47-41A4F54384E5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825" y="369000"/>
            <a:ext cx="8640000" cy="558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1"/>
          </p:nvPr>
        </p:nvSpPr>
        <p:spPr>
          <a:xfrm>
            <a:off x="250825" y="6129000"/>
            <a:ext cx="8640000" cy="36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B720E-F7B2-445E-A461-F2FCCF13C5D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4" y="1268413"/>
            <a:ext cx="8640000" cy="44649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0825" y="5884870"/>
            <a:ext cx="8640000" cy="432000"/>
          </a:xfrm>
        </p:spPr>
        <p:txBody>
          <a:bodyPr/>
          <a:lstStyle>
            <a:lvl1pPr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4CC2B-C00E-4BA1-8424-5900CAF0BBC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4" y="1268413"/>
            <a:ext cx="8640000" cy="4464925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0825" y="5884870"/>
            <a:ext cx="8640000" cy="432000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6898B-00A8-4DFF-8F09-E8F682B3EB55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5" y="260350"/>
            <a:ext cx="8640000" cy="719138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0825" y="2276475"/>
            <a:ext cx="8640000" cy="432000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6" name="內容版面配置區 3"/>
          <p:cNvSpPr>
            <a:spLocks noGrp="1"/>
          </p:cNvSpPr>
          <p:nvPr>
            <p:ph sz="half" idx="11"/>
          </p:nvPr>
        </p:nvSpPr>
        <p:spPr>
          <a:xfrm>
            <a:off x="250825" y="3141663"/>
            <a:ext cx="8640000" cy="576000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7" name="內容版面配置區 3"/>
          <p:cNvSpPr>
            <a:spLocks noGrp="1"/>
          </p:cNvSpPr>
          <p:nvPr>
            <p:ph sz="half" idx="12"/>
          </p:nvPr>
        </p:nvSpPr>
        <p:spPr>
          <a:xfrm>
            <a:off x="250825" y="4005262"/>
            <a:ext cx="8640000" cy="2304000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614A6-58FD-458F-B1C2-E71E25B0CEE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60ECF-67ED-4950-A2F1-D4DBBA61605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250825" y="189000"/>
            <a:ext cx="8639175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250825" y="1268413"/>
            <a:ext cx="8639175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472488" y="6453188"/>
            <a:ext cx="431800" cy="287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109B5F36-0D93-40FB-8D5E-FE936B31F6D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58775" indent="-358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19138" indent="-358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9500" indent="-358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98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986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5.8  Selection Trees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接點 31"/>
          <p:cNvCxnSpPr/>
          <p:nvPr/>
        </p:nvCxnSpPr>
        <p:spPr>
          <a:xfrm>
            <a:off x="4572000" y="90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>
            <a:off x="3132000" y="90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H="1">
            <a:off x="3492000" y="23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/>
        </p:nvCxnSpPr>
        <p:spPr>
          <a:xfrm>
            <a:off x="2412002" y="2349000"/>
            <a:ext cx="359998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H="1">
            <a:off x="2052000" y="2349000"/>
            <a:ext cx="36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3132000" y="162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259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 flipH="1">
            <a:off x="2412000" y="162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2952000" y="1449000"/>
            <a:ext cx="360000" cy="360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2232000" y="21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187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3852000" y="23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3672000" y="2169000"/>
            <a:ext cx="360000" cy="360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4032000" y="2889000"/>
            <a:ext cx="360000" cy="360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331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>
            <a:off x="6372000" y="23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5292000" y="23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4932000" y="23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6012000" y="162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547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接點 21"/>
          <p:cNvCxnSpPr/>
          <p:nvPr/>
        </p:nvCxnSpPr>
        <p:spPr>
          <a:xfrm flipH="1">
            <a:off x="5292000" y="1629000"/>
            <a:ext cx="72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5832000" y="14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5112000" y="21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475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線接點 25"/>
          <p:cNvCxnSpPr/>
          <p:nvPr/>
        </p:nvCxnSpPr>
        <p:spPr>
          <a:xfrm>
            <a:off x="6732002" y="2349002"/>
            <a:ext cx="359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6552000" y="21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91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619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4392000" y="729000"/>
            <a:ext cx="360000" cy="360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0056"/>
              </p:ext>
            </p:extLst>
          </p:nvPr>
        </p:nvGraphicFramePr>
        <p:xfrm>
          <a:off x="1872000" y="3609000"/>
          <a:ext cx="54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99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文字方塊 39"/>
          <p:cNvSpPr txBox="1"/>
          <p:nvPr/>
        </p:nvSpPr>
        <p:spPr>
          <a:xfrm>
            <a:off x="169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1</a:t>
            </a:r>
            <a:endParaRPr lang="zh-TW" altLang="en-US" dirty="0">
              <a:latin typeface="+mj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41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2</a:t>
            </a:r>
            <a:endParaRPr lang="zh-TW" altLang="en-US" dirty="0">
              <a:latin typeface="+mj-lt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13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3</a:t>
            </a:r>
            <a:endParaRPr lang="zh-TW" altLang="en-US" dirty="0">
              <a:latin typeface="+mj-lt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385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4</a:t>
            </a:r>
            <a:endParaRPr lang="zh-TW" altLang="en-US" dirty="0">
              <a:latin typeface="+mj-lt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57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5</a:t>
            </a:r>
            <a:endParaRPr lang="zh-TW" altLang="en-US" dirty="0">
              <a:latin typeface="+mj-lt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29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6</a:t>
            </a:r>
            <a:endParaRPr lang="zh-TW" altLang="en-US" dirty="0">
              <a:latin typeface="+mj-lt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01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7</a:t>
            </a:r>
            <a:endParaRPr lang="zh-TW" altLang="en-US" dirty="0">
              <a:latin typeface="+mj-lt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673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8</a:t>
            </a:r>
            <a:endParaRPr lang="zh-TW" altLang="en-US" dirty="0">
              <a:latin typeface="+mj-lt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4392000" y="3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</a:t>
            </a:r>
            <a:endParaRPr lang="zh-TW" altLang="en-US" dirty="0">
              <a:latin typeface="+mj-lt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3132000" y="25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10</a:t>
            </a:r>
            <a:endParaRPr lang="zh-TW" altLang="en-US" dirty="0">
              <a:latin typeface="+mj-lt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952000" y="10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2</a:t>
            </a:r>
            <a:endParaRPr lang="zh-TW" altLang="en-US" dirty="0">
              <a:latin typeface="+mj-lt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5832000" y="10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3</a:t>
            </a:r>
            <a:endParaRPr lang="zh-TW" altLang="en-US" dirty="0">
              <a:latin typeface="+mj-lt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2232000" y="18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4</a:t>
            </a:r>
            <a:endParaRPr lang="zh-TW" altLang="en-US" dirty="0">
              <a:latin typeface="+mj-lt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3672000" y="18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5</a:t>
            </a:r>
            <a:endParaRPr lang="zh-TW" altLang="en-US" dirty="0">
              <a:latin typeface="+mj-lt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5112000" y="18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6</a:t>
            </a:r>
            <a:endParaRPr lang="zh-TW" altLang="en-US" dirty="0">
              <a:latin typeface="+mj-lt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6552000" y="18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7</a:t>
            </a:r>
            <a:endParaRPr lang="zh-TW" altLang="en-US" dirty="0">
              <a:latin typeface="+mj-lt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1872000" y="25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8</a:t>
            </a:r>
            <a:endParaRPr lang="zh-TW" altLang="en-US" dirty="0">
              <a:latin typeface="+mj-lt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2592000" y="25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9</a:t>
            </a:r>
            <a:endParaRPr lang="zh-TW" altLang="en-US" dirty="0">
              <a:latin typeface="+mj-lt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032000" y="25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11</a:t>
            </a:r>
            <a:endParaRPr lang="zh-TW" altLang="en-US" dirty="0">
              <a:latin typeface="+mj-lt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4572000" y="25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12</a:t>
            </a:r>
            <a:endParaRPr lang="zh-TW" altLang="en-US" dirty="0">
              <a:latin typeface="+mj-lt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5472000" y="25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13</a:t>
            </a:r>
            <a:endParaRPr lang="zh-TW" altLang="en-US" dirty="0">
              <a:latin typeface="+mj-lt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6012000" y="25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14</a:t>
            </a:r>
            <a:endParaRPr lang="zh-TW" altLang="en-US" dirty="0">
              <a:latin typeface="+mj-lt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6912000" y="25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15</a:t>
            </a:r>
            <a:endParaRPr lang="zh-TW" altLang="en-US" dirty="0">
              <a:latin typeface="+mj-lt"/>
            </a:endParaRPr>
          </a:p>
        </p:txBody>
      </p:sp>
      <p:sp>
        <p:nvSpPr>
          <p:cNvPr id="66" name="內容版面配置區 65"/>
          <p:cNvSpPr>
            <a:spLocks noGrp="1"/>
          </p:cNvSpPr>
          <p:nvPr>
            <p:ph idx="1"/>
          </p:nvPr>
        </p:nvSpPr>
        <p:spPr>
          <a:xfrm>
            <a:off x="612000" y="5949000"/>
            <a:ext cx="7920000" cy="720000"/>
          </a:xfrm>
        </p:spPr>
        <p:txBody>
          <a:bodyPr/>
          <a:lstStyle/>
          <a:p>
            <a:pPr lvl="0">
              <a:defRPr/>
            </a:pPr>
            <a:r>
              <a:rPr lang="en-US" altLang="zh-TW" sz="1800" b="1" spc="-20" dirty="0">
                <a:solidFill>
                  <a:prstClr val="black"/>
                </a:solidFill>
              </a:rPr>
              <a:t>Figure 5.32:</a:t>
            </a:r>
            <a:r>
              <a:rPr lang="en-US" altLang="zh-TW" sz="1800" spc="-20" dirty="0">
                <a:solidFill>
                  <a:prstClr val="black"/>
                </a:solidFill>
              </a:rPr>
              <a:t> Winner tree of Figure 5.31 after one record has been output and the tree restructured (nodes that where changed are shaded)</a:t>
            </a:r>
            <a:endParaRPr lang="zh-TW" alt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8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3175" y="1449000"/>
            <a:ext cx="1441175" cy="720000"/>
          </a:xfrm>
        </p:spPr>
        <p:txBody>
          <a:bodyPr/>
          <a:lstStyle/>
          <a:p>
            <a:pPr algn="ctr"/>
            <a:r>
              <a:rPr lang="en-US" altLang="zh-TW" sz="3200" dirty="0" smtClean="0"/>
              <a:t>Output</a:t>
            </a:r>
            <a:endParaRPr lang="zh-TW" altLang="en-US" sz="3200" dirty="0"/>
          </a:p>
        </p:txBody>
      </p:sp>
      <p:sp>
        <p:nvSpPr>
          <p:cNvPr id="3" name="內容版面配置區 66"/>
          <p:cNvSpPr txBox="1">
            <a:spLocks/>
          </p:cNvSpPr>
          <p:nvPr/>
        </p:nvSpPr>
        <p:spPr bwMode="auto">
          <a:xfrm>
            <a:off x="612000" y="549000"/>
            <a:ext cx="2881175" cy="8994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86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0" lang="zh-TW" altLang="en-US" spc="600" dirty="0">
              <a:latin typeface="+mj-lt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5472000" y="162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H="1">
            <a:off x="4032000" y="162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4392000" y="306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3312002" y="3069000"/>
            <a:ext cx="359998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2952000" y="3069000"/>
            <a:ext cx="36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4032000" y="234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349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 flipH="1">
            <a:off x="3312000" y="234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3852000" y="21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313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77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4752000" y="306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457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493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421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/>
          <p:nvPr/>
        </p:nvCxnSpPr>
        <p:spPr>
          <a:xfrm flipH="1">
            <a:off x="7272000" y="306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6192000" y="306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>
            <a:off x="5832000" y="306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912000" y="234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637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接點 23"/>
          <p:cNvCxnSpPr/>
          <p:nvPr/>
        </p:nvCxnSpPr>
        <p:spPr>
          <a:xfrm flipH="1">
            <a:off x="6192000" y="2349000"/>
            <a:ext cx="72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6732000" y="21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601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565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線接點 27"/>
          <p:cNvCxnSpPr/>
          <p:nvPr/>
        </p:nvCxnSpPr>
        <p:spPr>
          <a:xfrm>
            <a:off x="7632002" y="3069002"/>
            <a:ext cx="359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745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781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709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5292000" y="14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064031"/>
              </p:ext>
            </p:extLst>
          </p:nvPr>
        </p:nvGraphicFramePr>
        <p:xfrm>
          <a:off x="2772000" y="4329000"/>
          <a:ext cx="54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99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259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1</a:t>
            </a:r>
            <a:endParaRPr lang="zh-TW" altLang="en-US" dirty="0">
              <a:latin typeface="+mj-lt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31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2</a:t>
            </a:r>
            <a:endParaRPr lang="zh-TW" altLang="en-US" dirty="0">
              <a:latin typeface="+mj-lt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03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3</a:t>
            </a:r>
            <a:endParaRPr lang="zh-TW" altLang="en-US" dirty="0">
              <a:latin typeface="+mj-lt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75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4</a:t>
            </a:r>
            <a:endParaRPr lang="zh-TW" altLang="en-US" dirty="0">
              <a:latin typeface="+mj-lt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47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5</a:t>
            </a:r>
            <a:endParaRPr lang="zh-TW" altLang="en-US" dirty="0">
              <a:latin typeface="+mj-lt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19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6</a:t>
            </a:r>
            <a:endParaRPr lang="zh-TW" altLang="en-US" dirty="0">
              <a:latin typeface="+mj-lt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91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7</a:t>
            </a:r>
            <a:endParaRPr lang="zh-TW" altLang="en-US" dirty="0">
              <a:latin typeface="+mj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63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8</a:t>
            </a:r>
            <a:endParaRPr lang="zh-TW" altLang="en-US" dirty="0">
              <a:latin typeface="+mj-lt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292000" y="10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</a:t>
            </a:r>
            <a:endParaRPr lang="zh-TW" altLang="en-US" dirty="0">
              <a:latin typeface="+mj-lt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03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10</a:t>
            </a:r>
            <a:endParaRPr lang="zh-TW" altLang="en-US" dirty="0">
              <a:latin typeface="+mj-lt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3852000" y="18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2</a:t>
            </a:r>
            <a:endParaRPr lang="zh-TW" altLang="en-US" dirty="0">
              <a:latin typeface="+mj-lt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732000" y="18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3</a:t>
            </a:r>
            <a:endParaRPr lang="zh-TW" altLang="en-US" dirty="0">
              <a:latin typeface="+mj-lt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3132000" y="25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4</a:t>
            </a:r>
            <a:endParaRPr lang="zh-TW" altLang="en-US" dirty="0">
              <a:latin typeface="+mj-lt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572000" y="25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5</a:t>
            </a:r>
            <a:endParaRPr lang="zh-TW" altLang="en-US" dirty="0">
              <a:latin typeface="+mj-lt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012000" y="25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6</a:t>
            </a:r>
            <a:endParaRPr lang="zh-TW" altLang="en-US" dirty="0">
              <a:latin typeface="+mj-lt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7452000" y="25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7</a:t>
            </a:r>
            <a:endParaRPr lang="zh-TW" altLang="en-US" dirty="0">
              <a:latin typeface="+mj-lt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772000" y="32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8</a:t>
            </a:r>
            <a:endParaRPr lang="zh-TW" altLang="en-US" dirty="0">
              <a:latin typeface="+mj-lt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492000" y="32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9</a:t>
            </a:r>
            <a:endParaRPr lang="zh-TW" altLang="en-US" dirty="0">
              <a:latin typeface="+mj-lt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493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11</a:t>
            </a:r>
            <a:endParaRPr lang="zh-TW" altLang="en-US" dirty="0">
              <a:latin typeface="+mj-lt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47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12</a:t>
            </a:r>
            <a:endParaRPr lang="zh-TW" altLang="en-US" dirty="0">
              <a:latin typeface="+mj-lt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37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13</a:t>
            </a:r>
            <a:endParaRPr lang="zh-TW" altLang="en-US" dirty="0">
              <a:latin typeface="+mj-lt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91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14</a:t>
            </a:r>
            <a:endParaRPr lang="zh-TW" altLang="en-US" dirty="0">
              <a:latin typeface="+mj-lt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781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15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5765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3175" y="1449000"/>
            <a:ext cx="1441175" cy="720000"/>
          </a:xfrm>
        </p:spPr>
        <p:txBody>
          <a:bodyPr/>
          <a:lstStyle/>
          <a:p>
            <a:pPr algn="ctr"/>
            <a:r>
              <a:rPr lang="en-US" altLang="zh-TW" sz="3200" dirty="0" smtClean="0"/>
              <a:t>Output</a:t>
            </a:r>
            <a:endParaRPr lang="zh-TW" altLang="en-US" sz="3200" dirty="0"/>
          </a:p>
        </p:txBody>
      </p:sp>
      <p:sp>
        <p:nvSpPr>
          <p:cNvPr id="3" name="內容版面配置區 66"/>
          <p:cNvSpPr txBox="1">
            <a:spLocks/>
          </p:cNvSpPr>
          <p:nvPr/>
        </p:nvSpPr>
        <p:spPr bwMode="auto">
          <a:xfrm>
            <a:off x="612000" y="549000"/>
            <a:ext cx="2881175" cy="8994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86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0" lang="zh-TW" altLang="en-US" spc="600" dirty="0">
              <a:latin typeface="+mj-lt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5472000" y="162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H="1">
            <a:off x="4032000" y="162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4392000" y="306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3312002" y="3069000"/>
            <a:ext cx="359998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2952000" y="3069000"/>
            <a:ext cx="36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4032000" y="234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349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 flipH="1">
            <a:off x="3312000" y="234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3852000" y="2169000"/>
            <a:ext cx="360000" cy="360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313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77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4752000" y="306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4572000" y="2889000"/>
            <a:ext cx="360000" cy="360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4932000" y="3609000"/>
            <a:ext cx="360000" cy="360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421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/>
          <p:nvPr/>
        </p:nvCxnSpPr>
        <p:spPr>
          <a:xfrm flipH="1">
            <a:off x="7272000" y="306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6192000" y="306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>
            <a:off x="5832000" y="306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912000" y="234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637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接點 23"/>
          <p:cNvCxnSpPr/>
          <p:nvPr/>
        </p:nvCxnSpPr>
        <p:spPr>
          <a:xfrm flipH="1">
            <a:off x="6192000" y="2349000"/>
            <a:ext cx="72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6732000" y="21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601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565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線接點 27"/>
          <p:cNvCxnSpPr/>
          <p:nvPr/>
        </p:nvCxnSpPr>
        <p:spPr>
          <a:xfrm>
            <a:off x="7632002" y="3069002"/>
            <a:ext cx="359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745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781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709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5292000" y="1449000"/>
            <a:ext cx="360000" cy="360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165375"/>
              </p:ext>
            </p:extLst>
          </p:nvPr>
        </p:nvGraphicFramePr>
        <p:xfrm>
          <a:off x="2772000" y="4329000"/>
          <a:ext cx="54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99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259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1</a:t>
            </a:r>
            <a:endParaRPr lang="zh-TW" altLang="en-US" dirty="0">
              <a:latin typeface="+mj-lt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31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2</a:t>
            </a:r>
            <a:endParaRPr lang="zh-TW" altLang="en-US" dirty="0">
              <a:latin typeface="+mj-lt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03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3</a:t>
            </a:r>
            <a:endParaRPr lang="zh-TW" altLang="en-US" dirty="0">
              <a:latin typeface="+mj-lt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75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4</a:t>
            </a:r>
            <a:endParaRPr lang="zh-TW" altLang="en-US" dirty="0">
              <a:latin typeface="+mj-lt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47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5</a:t>
            </a:r>
            <a:endParaRPr lang="zh-TW" altLang="en-US" dirty="0">
              <a:latin typeface="+mj-lt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19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6</a:t>
            </a:r>
            <a:endParaRPr lang="zh-TW" altLang="en-US" dirty="0">
              <a:latin typeface="+mj-lt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91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7</a:t>
            </a:r>
            <a:endParaRPr lang="zh-TW" altLang="en-US" dirty="0">
              <a:latin typeface="+mj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63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8</a:t>
            </a:r>
            <a:endParaRPr lang="zh-TW" altLang="en-US" dirty="0">
              <a:latin typeface="+mj-lt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292000" y="10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</a:t>
            </a:r>
            <a:endParaRPr lang="zh-TW" altLang="en-US" dirty="0">
              <a:latin typeface="+mj-lt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03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10</a:t>
            </a:r>
            <a:endParaRPr lang="zh-TW" altLang="en-US" dirty="0">
              <a:latin typeface="+mj-lt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3852000" y="18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2</a:t>
            </a:r>
            <a:endParaRPr lang="zh-TW" altLang="en-US" dirty="0">
              <a:latin typeface="+mj-lt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732000" y="18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3</a:t>
            </a:r>
            <a:endParaRPr lang="zh-TW" altLang="en-US" dirty="0">
              <a:latin typeface="+mj-lt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3132000" y="25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4</a:t>
            </a:r>
            <a:endParaRPr lang="zh-TW" altLang="en-US" dirty="0">
              <a:latin typeface="+mj-lt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572000" y="25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5</a:t>
            </a:r>
            <a:endParaRPr lang="zh-TW" altLang="en-US" dirty="0">
              <a:latin typeface="+mj-lt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012000" y="25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6</a:t>
            </a:r>
            <a:endParaRPr lang="zh-TW" altLang="en-US" dirty="0">
              <a:latin typeface="+mj-lt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7452000" y="25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7</a:t>
            </a:r>
            <a:endParaRPr lang="zh-TW" altLang="en-US" dirty="0">
              <a:latin typeface="+mj-lt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772000" y="32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8</a:t>
            </a:r>
            <a:endParaRPr lang="zh-TW" altLang="en-US" dirty="0">
              <a:latin typeface="+mj-lt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492000" y="32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9</a:t>
            </a:r>
            <a:endParaRPr lang="zh-TW" altLang="en-US" dirty="0">
              <a:latin typeface="+mj-lt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493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11</a:t>
            </a:r>
            <a:endParaRPr lang="zh-TW" altLang="en-US" dirty="0">
              <a:latin typeface="+mj-lt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47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12</a:t>
            </a:r>
            <a:endParaRPr lang="zh-TW" altLang="en-US" dirty="0">
              <a:latin typeface="+mj-lt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37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13</a:t>
            </a:r>
            <a:endParaRPr lang="zh-TW" altLang="en-US" dirty="0">
              <a:latin typeface="+mj-lt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91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14</a:t>
            </a:r>
            <a:endParaRPr lang="zh-TW" altLang="en-US" dirty="0">
              <a:latin typeface="+mj-lt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781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15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782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3175" y="1449000"/>
            <a:ext cx="1441175" cy="720000"/>
          </a:xfrm>
        </p:spPr>
        <p:txBody>
          <a:bodyPr/>
          <a:lstStyle/>
          <a:p>
            <a:pPr algn="ctr"/>
            <a:r>
              <a:rPr lang="en-US" altLang="zh-TW" sz="3200" dirty="0" smtClean="0"/>
              <a:t>Output</a:t>
            </a:r>
            <a:endParaRPr lang="zh-TW" altLang="en-US" sz="3200" dirty="0"/>
          </a:p>
        </p:txBody>
      </p:sp>
      <p:sp>
        <p:nvSpPr>
          <p:cNvPr id="3" name="內容版面配置區 66"/>
          <p:cNvSpPr txBox="1">
            <a:spLocks/>
          </p:cNvSpPr>
          <p:nvPr/>
        </p:nvSpPr>
        <p:spPr bwMode="auto">
          <a:xfrm>
            <a:off x="612000" y="549000"/>
            <a:ext cx="2881175" cy="8994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86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TW" spc="600" dirty="0" smtClean="0">
                <a:latin typeface="+mj-lt"/>
              </a:rPr>
              <a:t>6</a:t>
            </a:r>
            <a:endParaRPr kumimoji="0" lang="zh-TW" altLang="en-US" spc="600" dirty="0">
              <a:latin typeface="+mj-lt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5472000" y="162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H="1">
            <a:off x="4032000" y="162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4392000" y="306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3312002" y="3069000"/>
            <a:ext cx="359998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2952000" y="3069000"/>
            <a:ext cx="36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4032000" y="234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349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 flipH="1">
            <a:off x="3312000" y="234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3852000" y="2169000"/>
            <a:ext cx="360000" cy="360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313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77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4752000" y="306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4572000" y="2889000"/>
            <a:ext cx="360000" cy="360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4932000" y="3609000"/>
            <a:ext cx="360000" cy="360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421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/>
          <p:nvPr/>
        </p:nvCxnSpPr>
        <p:spPr>
          <a:xfrm flipH="1">
            <a:off x="7272000" y="306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6192000" y="306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>
            <a:off x="5832000" y="306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912000" y="234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637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接點 23"/>
          <p:cNvCxnSpPr/>
          <p:nvPr/>
        </p:nvCxnSpPr>
        <p:spPr>
          <a:xfrm flipH="1">
            <a:off x="6192000" y="2349000"/>
            <a:ext cx="72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6732000" y="21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601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565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線接點 27"/>
          <p:cNvCxnSpPr/>
          <p:nvPr/>
        </p:nvCxnSpPr>
        <p:spPr>
          <a:xfrm>
            <a:off x="7632002" y="3069002"/>
            <a:ext cx="359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745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781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709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5292000" y="1449000"/>
            <a:ext cx="360000" cy="360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3256"/>
              </p:ext>
            </p:extLst>
          </p:nvPr>
        </p:nvGraphicFramePr>
        <p:xfrm>
          <a:off x="2772000" y="4329000"/>
          <a:ext cx="54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99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259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1</a:t>
            </a:r>
            <a:endParaRPr lang="zh-TW" altLang="en-US" dirty="0">
              <a:latin typeface="+mj-lt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31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2</a:t>
            </a:r>
            <a:endParaRPr lang="zh-TW" altLang="en-US" dirty="0">
              <a:latin typeface="+mj-lt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03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3</a:t>
            </a:r>
            <a:endParaRPr lang="zh-TW" altLang="en-US" dirty="0">
              <a:latin typeface="+mj-lt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75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4</a:t>
            </a:r>
            <a:endParaRPr lang="zh-TW" altLang="en-US" dirty="0">
              <a:latin typeface="+mj-lt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47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5</a:t>
            </a:r>
            <a:endParaRPr lang="zh-TW" altLang="en-US" dirty="0">
              <a:latin typeface="+mj-lt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19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6</a:t>
            </a:r>
            <a:endParaRPr lang="zh-TW" altLang="en-US" dirty="0">
              <a:latin typeface="+mj-lt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91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7</a:t>
            </a:r>
            <a:endParaRPr lang="zh-TW" altLang="en-US" dirty="0">
              <a:latin typeface="+mj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63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8</a:t>
            </a:r>
            <a:endParaRPr lang="zh-TW" altLang="en-US" dirty="0">
              <a:latin typeface="+mj-lt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292000" y="10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</a:t>
            </a:r>
            <a:endParaRPr lang="zh-TW" altLang="en-US" dirty="0">
              <a:latin typeface="+mj-lt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03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10</a:t>
            </a:r>
            <a:endParaRPr lang="zh-TW" altLang="en-US" dirty="0">
              <a:latin typeface="+mj-lt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3852000" y="18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2</a:t>
            </a:r>
            <a:endParaRPr lang="zh-TW" altLang="en-US" dirty="0">
              <a:latin typeface="+mj-lt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732000" y="18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3</a:t>
            </a:r>
            <a:endParaRPr lang="zh-TW" altLang="en-US" dirty="0">
              <a:latin typeface="+mj-lt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3132000" y="25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4</a:t>
            </a:r>
            <a:endParaRPr lang="zh-TW" altLang="en-US" dirty="0">
              <a:latin typeface="+mj-lt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572000" y="25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5</a:t>
            </a:r>
            <a:endParaRPr lang="zh-TW" altLang="en-US" dirty="0">
              <a:latin typeface="+mj-lt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012000" y="25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6</a:t>
            </a:r>
            <a:endParaRPr lang="zh-TW" altLang="en-US" dirty="0">
              <a:latin typeface="+mj-lt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7452000" y="25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7</a:t>
            </a:r>
            <a:endParaRPr lang="zh-TW" altLang="en-US" dirty="0">
              <a:latin typeface="+mj-lt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772000" y="32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8</a:t>
            </a:r>
            <a:endParaRPr lang="zh-TW" altLang="en-US" dirty="0">
              <a:latin typeface="+mj-lt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492000" y="32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9</a:t>
            </a:r>
            <a:endParaRPr lang="zh-TW" altLang="en-US" dirty="0">
              <a:latin typeface="+mj-lt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493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11</a:t>
            </a:r>
            <a:endParaRPr lang="zh-TW" altLang="en-US" dirty="0">
              <a:latin typeface="+mj-lt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47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12</a:t>
            </a:r>
            <a:endParaRPr lang="zh-TW" altLang="en-US" dirty="0">
              <a:latin typeface="+mj-lt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37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13</a:t>
            </a:r>
            <a:endParaRPr lang="zh-TW" altLang="en-US" dirty="0">
              <a:latin typeface="+mj-lt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91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14</a:t>
            </a:r>
            <a:endParaRPr lang="zh-TW" altLang="en-US" dirty="0">
              <a:latin typeface="+mj-lt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781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15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638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3175" y="1449000"/>
            <a:ext cx="1441175" cy="720000"/>
          </a:xfrm>
        </p:spPr>
        <p:txBody>
          <a:bodyPr/>
          <a:lstStyle/>
          <a:p>
            <a:pPr algn="ctr"/>
            <a:r>
              <a:rPr lang="en-US" altLang="zh-TW" sz="3200" dirty="0" smtClean="0"/>
              <a:t>Output</a:t>
            </a:r>
            <a:endParaRPr lang="zh-TW" altLang="en-US" sz="3200" dirty="0"/>
          </a:p>
        </p:txBody>
      </p:sp>
      <p:sp>
        <p:nvSpPr>
          <p:cNvPr id="3" name="內容版面配置區 66"/>
          <p:cNvSpPr txBox="1">
            <a:spLocks/>
          </p:cNvSpPr>
          <p:nvPr/>
        </p:nvSpPr>
        <p:spPr bwMode="auto">
          <a:xfrm>
            <a:off x="612000" y="549000"/>
            <a:ext cx="2881175" cy="8994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86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TW" spc="600" dirty="0" smtClean="0">
                <a:latin typeface="+mj-lt"/>
              </a:rPr>
              <a:t>6</a:t>
            </a:r>
            <a:endParaRPr kumimoji="0" lang="zh-TW" altLang="en-US" spc="600" dirty="0">
              <a:latin typeface="+mj-lt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5472000" y="162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H="1">
            <a:off x="4032000" y="162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4392000" y="306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3312002" y="3069000"/>
            <a:ext cx="359998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2952000" y="3069000"/>
            <a:ext cx="36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4032000" y="234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349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 flipH="1">
            <a:off x="3312000" y="234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3852000" y="21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313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77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4752000" y="306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457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493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421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/>
          <p:nvPr/>
        </p:nvCxnSpPr>
        <p:spPr>
          <a:xfrm flipH="1">
            <a:off x="7272000" y="306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6192000" y="306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>
            <a:off x="5832000" y="306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912000" y="234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637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接點 23"/>
          <p:cNvCxnSpPr/>
          <p:nvPr/>
        </p:nvCxnSpPr>
        <p:spPr>
          <a:xfrm flipH="1">
            <a:off x="6192000" y="2349000"/>
            <a:ext cx="72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6732000" y="2169000"/>
            <a:ext cx="360000" cy="360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6012000" y="2889000"/>
            <a:ext cx="360000" cy="360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5652000" y="3609000"/>
            <a:ext cx="360000" cy="360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線接點 27"/>
          <p:cNvCxnSpPr/>
          <p:nvPr/>
        </p:nvCxnSpPr>
        <p:spPr>
          <a:xfrm>
            <a:off x="7632002" y="3069002"/>
            <a:ext cx="359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745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781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709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5292000" y="1449000"/>
            <a:ext cx="360000" cy="360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093149"/>
              </p:ext>
            </p:extLst>
          </p:nvPr>
        </p:nvGraphicFramePr>
        <p:xfrm>
          <a:off x="2772000" y="4329000"/>
          <a:ext cx="54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99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259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1</a:t>
            </a:r>
            <a:endParaRPr lang="zh-TW" altLang="en-US" dirty="0">
              <a:latin typeface="+mj-lt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31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2</a:t>
            </a:r>
            <a:endParaRPr lang="zh-TW" altLang="en-US" dirty="0">
              <a:latin typeface="+mj-lt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03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3</a:t>
            </a:r>
            <a:endParaRPr lang="zh-TW" altLang="en-US" dirty="0">
              <a:latin typeface="+mj-lt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75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4</a:t>
            </a:r>
            <a:endParaRPr lang="zh-TW" altLang="en-US" dirty="0">
              <a:latin typeface="+mj-lt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47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5</a:t>
            </a:r>
            <a:endParaRPr lang="zh-TW" altLang="en-US" dirty="0">
              <a:latin typeface="+mj-lt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19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6</a:t>
            </a:r>
            <a:endParaRPr lang="zh-TW" altLang="en-US" dirty="0">
              <a:latin typeface="+mj-lt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91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7</a:t>
            </a:r>
            <a:endParaRPr lang="zh-TW" altLang="en-US" dirty="0">
              <a:latin typeface="+mj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63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8</a:t>
            </a:r>
            <a:endParaRPr lang="zh-TW" altLang="en-US" dirty="0">
              <a:latin typeface="+mj-lt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292000" y="10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</a:t>
            </a:r>
            <a:endParaRPr lang="zh-TW" altLang="en-US" dirty="0">
              <a:latin typeface="+mj-lt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03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10</a:t>
            </a:r>
            <a:endParaRPr lang="zh-TW" altLang="en-US" dirty="0">
              <a:latin typeface="+mj-lt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3852000" y="18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2</a:t>
            </a:r>
            <a:endParaRPr lang="zh-TW" altLang="en-US" dirty="0">
              <a:latin typeface="+mj-lt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732000" y="18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3</a:t>
            </a:r>
            <a:endParaRPr lang="zh-TW" altLang="en-US" dirty="0">
              <a:latin typeface="+mj-lt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3132000" y="25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4</a:t>
            </a:r>
            <a:endParaRPr lang="zh-TW" altLang="en-US" dirty="0">
              <a:latin typeface="+mj-lt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572000" y="25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5</a:t>
            </a:r>
            <a:endParaRPr lang="zh-TW" altLang="en-US" dirty="0">
              <a:latin typeface="+mj-lt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012000" y="25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6</a:t>
            </a:r>
            <a:endParaRPr lang="zh-TW" altLang="en-US" dirty="0">
              <a:latin typeface="+mj-lt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7452000" y="25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7</a:t>
            </a:r>
            <a:endParaRPr lang="zh-TW" altLang="en-US" dirty="0">
              <a:latin typeface="+mj-lt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772000" y="32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8</a:t>
            </a:r>
            <a:endParaRPr lang="zh-TW" altLang="en-US" dirty="0">
              <a:latin typeface="+mj-lt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492000" y="32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9</a:t>
            </a:r>
            <a:endParaRPr lang="zh-TW" altLang="en-US" dirty="0">
              <a:latin typeface="+mj-lt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493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11</a:t>
            </a:r>
            <a:endParaRPr lang="zh-TW" altLang="en-US" dirty="0">
              <a:latin typeface="+mj-lt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47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12</a:t>
            </a:r>
            <a:endParaRPr lang="zh-TW" altLang="en-US" dirty="0">
              <a:latin typeface="+mj-lt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37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13</a:t>
            </a:r>
            <a:endParaRPr lang="zh-TW" altLang="en-US" dirty="0">
              <a:latin typeface="+mj-lt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91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14</a:t>
            </a:r>
            <a:endParaRPr lang="zh-TW" altLang="en-US" dirty="0">
              <a:latin typeface="+mj-lt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781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15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054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3175" y="1449000"/>
            <a:ext cx="1441175" cy="720000"/>
          </a:xfrm>
        </p:spPr>
        <p:txBody>
          <a:bodyPr/>
          <a:lstStyle/>
          <a:p>
            <a:pPr algn="ctr"/>
            <a:r>
              <a:rPr lang="en-US" altLang="zh-TW" sz="3200" dirty="0" smtClean="0"/>
              <a:t>Output</a:t>
            </a:r>
            <a:endParaRPr lang="zh-TW" altLang="en-US" sz="3200" dirty="0"/>
          </a:p>
        </p:txBody>
      </p:sp>
      <p:sp>
        <p:nvSpPr>
          <p:cNvPr id="3" name="內容版面配置區 66"/>
          <p:cNvSpPr txBox="1">
            <a:spLocks/>
          </p:cNvSpPr>
          <p:nvPr/>
        </p:nvSpPr>
        <p:spPr bwMode="auto">
          <a:xfrm>
            <a:off x="612000" y="549000"/>
            <a:ext cx="2881175" cy="8994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86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TW" spc="600" dirty="0" smtClean="0">
                <a:latin typeface="+mj-lt"/>
              </a:rPr>
              <a:t>68</a:t>
            </a:r>
            <a:endParaRPr kumimoji="0" lang="zh-TW" altLang="en-US" spc="600" dirty="0">
              <a:latin typeface="+mj-lt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5472000" y="162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H="1">
            <a:off x="4032000" y="162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4392000" y="306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3312002" y="3069000"/>
            <a:ext cx="359998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2952000" y="3069000"/>
            <a:ext cx="36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4032000" y="234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349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 flipH="1">
            <a:off x="3312000" y="234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3852000" y="21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313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77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4752000" y="306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457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493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421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/>
          <p:nvPr/>
        </p:nvCxnSpPr>
        <p:spPr>
          <a:xfrm flipH="1">
            <a:off x="7272000" y="306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6192000" y="306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>
            <a:off x="5832000" y="306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912000" y="234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637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接點 23"/>
          <p:cNvCxnSpPr/>
          <p:nvPr/>
        </p:nvCxnSpPr>
        <p:spPr>
          <a:xfrm flipH="1">
            <a:off x="6192000" y="2349000"/>
            <a:ext cx="72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6732000" y="2169000"/>
            <a:ext cx="360000" cy="360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6012000" y="2889000"/>
            <a:ext cx="360000" cy="360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5652000" y="3609000"/>
            <a:ext cx="360000" cy="360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線接點 27"/>
          <p:cNvCxnSpPr/>
          <p:nvPr/>
        </p:nvCxnSpPr>
        <p:spPr>
          <a:xfrm>
            <a:off x="7632002" y="3069002"/>
            <a:ext cx="359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745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781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709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5292000" y="1449000"/>
            <a:ext cx="360000" cy="360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96890"/>
              </p:ext>
            </p:extLst>
          </p:nvPr>
        </p:nvGraphicFramePr>
        <p:xfrm>
          <a:off x="2772000" y="4329000"/>
          <a:ext cx="54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99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259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1</a:t>
            </a:r>
            <a:endParaRPr lang="zh-TW" altLang="en-US" dirty="0">
              <a:latin typeface="+mj-lt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31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2</a:t>
            </a:r>
            <a:endParaRPr lang="zh-TW" altLang="en-US" dirty="0">
              <a:latin typeface="+mj-lt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03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3</a:t>
            </a:r>
            <a:endParaRPr lang="zh-TW" altLang="en-US" dirty="0">
              <a:latin typeface="+mj-lt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75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4</a:t>
            </a:r>
            <a:endParaRPr lang="zh-TW" altLang="en-US" dirty="0">
              <a:latin typeface="+mj-lt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47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5</a:t>
            </a:r>
            <a:endParaRPr lang="zh-TW" altLang="en-US" dirty="0">
              <a:latin typeface="+mj-lt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19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6</a:t>
            </a:r>
            <a:endParaRPr lang="zh-TW" altLang="en-US" dirty="0">
              <a:latin typeface="+mj-lt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91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7</a:t>
            </a:r>
            <a:endParaRPr lang="zh-TW" altLang="en-US" dirty="0">
              <a:latin typeface="+mj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63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8</a:t>
            </a:r>
            <a:endParaRPr lang="zh-TW" altLang="en-US" dirty="0">
              <a:latin typeface="+mj-lt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292000" y="10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</a:t>
            </a:r>
            <a:endParaRPr lang="zh-TW" altLang="en-US" dirty="0">
              <a:latin typeface="+mj-lt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03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10</a:t>
            </a:r>
            <a:endParaRPr lang="zh-TW" altLang="en-US" dirty="0">
              <a:latin typeface="+mj-lt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3852000" y="18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2</a:t>
            </a:r>
            <a:endParaRPr lang="zh-TW" altLang="en-US" dirty="0">
              <a:latin typeface="+mj-lt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732000" y="18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3</a:t>
            </a:r>
            <a:endParaRPr lang="zh-TW" altLang="en-US" dirty="0">
              <a:latin typeface="+mj-lt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3132000" y="25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4</a:t>
            </a:r>
            <a:endParaRPr lang="zh-TW" altLang="en-US" dirty="0">
              <a:latin typeface="+mj-lt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572000" y="25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5</a:t>
            </a:r>
            <a:endParaRPr lang="zh-TW" altLang="en-US" dirty="0">
              <a:latin typeface="+mj-lt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012000" y="25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6</a:t>
            </a:r>
            <a:endParaRPr lang="zh-TW" altLang="en-US" dirty="0">
              <a:latin typeface="+mj-lt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7452000" y="25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7</a:t>
            </a:r>
            <a:endParaRPr lang="zh-TW" altLang="en-US" dirty="0">
              <a:latin typeface="+mj-lt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772000" y="32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8</a:t>
            </a:r>
            <a:endParaRPr lang="zh-TW" altLang="en-US" dirty="0">
              <a:latin typeface="+mj-lt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492000" y="32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9</a:t>
            </a:r>
            <a:endParaRPr lang="zh-TW" altLang="en-US" dirty="0">
              <a:latin typeface="+mj-lt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493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11</a:t>
            </a:r>
            <a:endParaRPr lang="zh-TW" altLang="en-US" dirty="0">
              <a:latin typeface="+mj-lt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47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12</a:t>
            </a:r>
            <a:endParaRPr lang="zh-TW" altLang="en-US" dirty="0">
              <a:latin typeface="+mj-lt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37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13</a:t>
            </a:r>
            <a:endParaRPr lang="zh-TW" altLang="en-US" dirty="0">
              <a:latin typeface="+mj-lt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91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14</a:t>
            </a:r>
            <a:endParaRPr lang="zh-TW" altLang="en-US" dirty="0">
              <a:latin typeface="+mj-lt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781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15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944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3175" y="1449000"/>
            <a:ext cx="1441175" cy="720000"/>
          </a:xfrm>
        </p:spPr>
        <p:txBody>
          <a:bodyPr/>
          <a:lstStyle/>
          <a:p>
            <a:pPr algn="ctr"/>
            <a:r>
              <a:rPr lang="en-US" altLang="zh-TW" sz="3200" dirty="0" smtClean="0"/>
              <a:t>Output</a:t>
            </a:r>
            <a:endParaRPr lang="zh-TW" altLang="en-US" sz="3200" dirty="0"/>
          </a:p>
        </p:txBody>
      </p:sp>
      <p:sp>
        <p:nvSpPr>
          <p:cNvPr id="3" name="內容版面配置區 66"/>
          <p:cNvSpPr txBox="1">
            <a:spLocks/>
          </p:cNvSpPr>
          <p:nvPr/>
        </p:nvSpPr>
        <p:spPr bwMode="auto">
          <a:xfrm>
            <a:off x="612000" y="549000"/>
            <a:ext cx="2881175" cy="8994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86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TW" spc="600" dirty="0" smtClean="0">
                <a:latin typeface="+mj-lt"/>
              </a:rPr>
              <a:t>68</a:t>
            </a:r>
            <a:endParaRPr kumimoji="0" lang="zh-TW" altLang="en-US" spc="600" dirty="0">
              <a:latin typeface="+mj-lt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5472000" y="162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H="1">
            <a:off x="4032000" y="162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4392000" y="306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3312002" y="3069000"/>
            <a:ext cx="359998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2952000" y="3069000"/>
            <a:ext cx="36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4032000" y="234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349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 flipH="1">
            <a:off x="3312000" y="234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3852000" y="21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313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77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4752000" y="306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457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493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421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/>
          <p:nvPr/>
        </p:nvCxnSpPr>
        <p:spPr>
          <a:xfrm flipH="1">
            <a:off x="7272000" y="306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6192000" y="306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>
            <a:off x="5832000" y="306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912000" y="234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6372000" y="3609000"/>
            <a:ext cx="360000" cy="360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接點 23"/>
          <p:cNvCxnSpPr/>
          <p:nvPr/>
        </p:nvCxnSpPr>
        <p:spPr>
          <a:xfrm flipH="1">
            <a:off x="6192000" y="2349000"/>
            <a:ext cx="72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6732000" y="2169000"/>
            <a:ext cx="360000" cy="360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6012000" y="2889000"/>
            <a:ext cx="360000" cy="360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565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線接點 27"/>
          <p:cNvCxnSpPr/>
          <p:nvPr/>
        </p:nvCxnSpPr>
        <p:spPr>
          <a:xfrm>
            <a:off x="7632002" y="3069002"/>
            <a:ext cx="359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745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781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709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5292000" y="1449000"/>
            <a:ext cx="360000" cy="360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999720"/>
              </p:ext>
            </p:extLst>
          </p:nvPr>
        </p:nvGraphicFramePr>
        <p:xfrm>
          <a:off x="2772000" y="4329000"/>
          <a:ext cx="54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99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259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1</a:t>
            </a:r>
            <a:endParaRPr lang="zh-TW" altLang="en-US" dirty="0">
              <a:latin typeface="+mj-lt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31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2</a:t>
            </a:r>
            <a:endParaRPr lang="zh-TW" altLang="en-US" dirty="0">
              <a:latin typeface="+mj-lt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03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3</a:t>
            </a:r>
            <a:endParaRPr lang="zh-TW" altLang="en-US" dirty="0">
              <a:latin typeface="+mj-lt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75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4</a:t>
            </a:r>
            <a:endParaRPr lang="zh-TW" altLang="en-US" dirty="0">
              <a:latin typeface="+mj-lt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47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5</a:t>
            </a:r>
            <a:endParaRPr lang="zh-TW" altLang="en-US" dirty="0">
              <a:latin typeface="+mj-lt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19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6</a:t>
            </a:r>
            <a:endParaRPr lang="zh-TW" altLang="en-US" dirty="0">
              <a:latin typeface="+mj-lt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91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7</a:t>
            </a:r>
            <a:endParaRPr lang="zh-TW" altLang="en-US" dirty="0">
              <a:latin typeface="+mj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63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8</a:t>
            </a:r>
            <a:endParaRPr lang="zh-TW" altLang="en-US" dirty="0">
              <a:latin typeface="+mj-lt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292000" y="10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</a:t>
            </a:r>
            <a:endParaRPr lang="zh-TW" altLang="en-US" dirty="0">
              <a:latin typeface="+mj-lt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03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10</a:t>
            </a:r>
            <a:endParaRPr lang="zh-TW" altLang="en-US" dirty="0">
              <a:latin typeface="+mj-lt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3852000" y="18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2</a:t>
            </a:r>
            <a:endParaRPr lang="zh-TW" altLang="en-US" dirty="0">
              <a:latin typeface="+mj-lt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732000" y="18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3</a:t>
            </a:r>
            <a:endParaRPr lang="zh-TW" altLang="en-US" dirty="0">
              <a:latin typeface="+mj-lt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3132000" y="25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4</a:t>
            </a:r>
            <a:endParaRPr lang="zh-TW" altLang="en-US" dirty="0">
              <a:latin typeface="+mj-lt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572000" y="25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5</a:t>
            </a:r>
            <a:endParaRPr lang="zh-TW" altLang="en-US" dirty="0">
              <a:latin typeface="+mj-lt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012000" y="25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6</a:t>
            </a:r>
            <a:endParaRPr lang="zh-TW" altLang="en-US" dirty="0">
              <a:latin typeface="+mj-lt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7452000" y="25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7</a:t>
            </a:r>
            <a:endParaRPr lang="zh-TW" altLang="en-US" dirty="0">
              <a:latin typeface="+mj-lt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772000" y="32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8</a:t>
            </a:r>
            <a:endParaRPr lang="zh-TW" altLang="en-US" dirty="0">
              <a:latin typeface="+mj-lt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492000" y="32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9</a:t>
            </a:r>
            <a:endParaRPr lang="zh-TW" altLang="en-US" dirty="0">
              <a:latin typeface="+mj-lt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493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11</a:t>
            </a:r>
            <a:endParaRPr lang="zh-TW" altLang="en-US" dirty="0">
              <a:latin typeface="+mj-lt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47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12</a:t>
            </a:r>
            <a:endParaRPr lang="zh-TW" altLang="en-US" dirty="0">
              <a:latin typeface="+mj-lt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37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13</a:t>
            </a:r>
            <a:endParaRPr lang="zh-TW" altLang="en-US" dirty="0">
              <a:latin typeface="+mj-lt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91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14</a:t>
            </a:r>
            <a:endParaRPr lang="zh-TW" altLang="en-US" dirty="0">
              <a:latin typeface="+mj-lt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781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15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860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3175" y="1449000"/>
            <a:ext cx="1441175" cy="720000"/>
          </a:xfrm>
        </p:spPr>
        <p:txBody>
          <a:bodyPr/>
          <a:lstStyle/>
          <a:p>
            <a:pPr algn="ctr"/>
            <a:r>
              <a:rPr lang="en-US" altLang="zh-TW" sz="3200" dirty="0" smtClean="0"/>
              <a:t>Output</a:t>
            </a:r>
            <a:endParaRPr lang="zh-TW" altLang="en-US" sz="3200" dirty="0"/>
          </a:p>
        </p:txBody>
      </p:sp>
      <p:sp>
        <p:nvSpPr>
          <p:cNvPr id="3" name="內容版面配置區 66"/>
          <p:cNvSpPr txBox="1">
            <a:spLocks/>
          </p:cNvSpPr>
          <p:nvPr/>
        </p:nvSpPr>
        <p:spPr bwMode="auto">
          <a:xfrm>
            <a:off x="612000" y="549000"/>
            <a:ext cx="2881175" cy="8994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86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TW" spc="600" dirty="0" smtClean="0">
                <a:latin typeface="+mj-lt"/>
              </a:rPr>
              <a:t>689</a:t>
            </a:r>
            <a:endParaRPr kumimoji="0" lang="zh-TW" altLang="en-US" spc="600" dirty="0">
              <a:latin typeface="+mj-lt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5472000" y="162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H="1">
            <a:off x="4032000" y="162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4392000" y="306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3312002" y="3069000"/>
            <a:ext cx="359998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2952000" y="3069000"/>
            <a:ext cx="36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4032000" y="234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349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 flipH="1">
            <a:off x="3312000" y="234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3852000" y="21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313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77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4752000" y="306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457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493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421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/>
          <p:nvPr/>
        </p:nvCxnSpPr>
        <p:spPr>
          <a:xfrm flipH="1">
            <a:off x="7272000" y="306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6192000" y="306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>
            <a:off x="5832000" y="306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912000" y="234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6372000" y="3609000"/>
            <a:ext cx="360000" cy="360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接點 23"/>
          <p:cNvCxnSpPr/>
          <p:nvPr/>
        </p:nvCxnSpPr>
        <p:spPr>
          <a:xfrm flipH="1">
            <a:off x="6192000" y="2349000"/>
            <a:ext cx="72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6732000" y="2169000"/>
            <a:ext cx="360000" cy="360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6012000" y="2889000"/>
            <a:ext cx="360000" cy="360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565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線接點 27"/>
          <p:cNvCxnSpPr/>
          <p:nvPr/>
        </p:nvCxnSpPr>
        <p:spPr>
          <a:xfrm>
            <a:off x="7632002" y="3069002"/>
            <a:ext cx="359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745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781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709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5292000" y="1449000"/>
            <a:ext cx="360000" cy="360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248659"/>
              </p:ext>
            </p:extLst>
          </p:nvPr>
        </p:nvGraphicFramePr>
        <p:xfrm>
          <a:off x="2772000" y="4329000"/>
          <a:ext cx="54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99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259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1</a:t>
            </a:r>
            <a:endParaRPr lang="zh-TW" altLang="en-US" dirty="0">
              <a:latin typeface="+mj-lt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31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2</a:t>
            </a:r>
            <a:endParaRPr lang="zh-TW" altLang="en-US" dirty="0">
              <a:latin typeface="+mj-lt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03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3</a:t>
            </a:r>
            <a:endParaRPr lang="zh-TW" altLang="en-US" dirty="0">
              <a:latin typeface="+mj-lt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75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4</a:t>
            </a:r>
            <a:endParaRPr lang="zh-TW" altLang="en-US" dirty="0">
              <a:latin typeface="+mj-lt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47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5</a:t>
            </a:r>
            <a:endParaRPr lang="zh-TW" altLang="en-US" dirty="0">
              <a:latin typeface="+mj-lt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19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6</a:t>
            </a:r>
            <a:endParaRPr lang="zh-TW" altLang="en-US" dirty="0">
              <a:latin typeface="+mj-lt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91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7</a:t>
            </a:r>
            <a:endParaRPr lang="zh-TW" altLang="en-US" dirty="0">
              <a:latin typeface="+mj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63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8</a:t>
            </a:r>
            <a:endParaRPr lang="zh-TW" altLang="en-US" dirty="0">
              <a:latin typeface="+mj-lt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292000" y="10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</a:t>
            </a:r>
            <a:endParaRPr lang="zh-TW" altLang="en-US" dirty="0">
              <a:latin typeface="+mj-lt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03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10</a:t>
            </a:r>
            <a:endParaRPr lang="zh-TW" altLang="en-US" dirty="0">
              <a:latin typeface="+mj-lt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3852000" y="18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2</a:t>
            </a:r>
            <a:endParaRPr lang="zh-TW" altLang="en-US" dirty="0">
              <a:latin typeface="+mj-lt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732000" y="18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3</a:t>
            </a:r>
            <a:endParaRPr lang="zh-TW" altLang="en-US" dirty="0">
              <a:latin typeface="+mj-lt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3132000" y="25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4</a:t>
            </a:r>
            <a:endParaRPr lang="zh-TW" altLang="en-US" dirty="0">
              <a:latin typeface="+mj-lt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572000" y="25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5</a:t>
            </a:r>
            <a:endParaRPr lang="zh-TW" altLang="en-US" dirty="0">
              <a:latin typeface="+mj-lt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012000" y="25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6</a:t>
            </a:r>
            <a:endParaRPr lang="zh-TW" altLang="en-US" dirty="0">
              <a:latin typeface="+mj-lt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7452000" y="25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7</a:t>
            </a:r>
            <a:endParaRPr lang="zh-TW" altLang="en-US" dirty="0">
              <a:latin typeface="+mj-lt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772000" y="32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8</a:t>
            </a:r>
            <a:endParaRPr lang="zh-TW" altLang="en-US" dirty="0">
              <a:latin typeface="+mj-lt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492000" y="32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9</a:t>
            </a:r>
            <a:endParaRPr lang="zh-TW" altLang="en-US" dirty="0">
              <a:latin typeface="+mj-lt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493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11</a:t>
            </a:r>
            <a:endParaRPr lang="zh-TW" altLang="en-US" dirty="0">
              <a:latin typeface="+mj-lt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47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12</a:t>
            </a:r>
            <a:endParaRPr lang="zh-TW" altLang="en-US" dirty="0">
              <a:latin typeface="+mj-lt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37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13</a:t>
            </a:r>
            <a:endParaRPr lang="zh-TW" altLang="en-US" dirty="0">
              <a:latin typeface="+mj-lt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91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14</a:t>
            </a:r>
            <a:endParaRPr lang="zh-TW" altLang="en-US" dirty="0">
              <a:latin typeface="+mj-lt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781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15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917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字方塊 53"/>
          <p:cNvSpPr txBox="1"/>
          <p:nvPr/>
        </p:nvSpPr>
        <p:spPr>
          <a:xfrm>
            <a:off x="6372000" y="3249000"/>
            <a:ext cx="540000" cy="36000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13</a:t>
            </a:r>
            <a:endParaRPr lang="zh-TW" altLang="en-US" dirty="0">
              <a:latin typeface="+mj-lt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3175" y="1449000"/>
            <a:ext cx="1441175" cy="720000"/>
          </a:xfrm>
        </p:spPr>
        <p:txBody>
          <a:bodyPr/>
          <a:lstStyle/>
          <a:p>
            <a:pPr algn="ctr"/>
            <a:r>
              <a:rPr lang="en-US" altLang="zh-TW" sz="3200" dirty="0" smtClean="0"/>
              <a:t>Output</a:t>
            </a:r>
            <a:endParaRPr lang="zh-TW" altLang="en-US" sz="3200" dirty="0"/>
          </a:p>
        </p:txBody>
      </p:sp>
      <p:sp>
        <p:nvSpPr>
          <p:cNvPr id="3" name="內容版面配置區 66"/>
          <p:cNvSpPr txBox="1">
            <a:spLocks/>
          </p:cNvSpPr>
          <p:nvPr/>
        </p:nvSpPr>
        <p:spPr bwMode="auto">
          <a:xfrm>
            <a:off x="612000" y="549000"/>
            <a:ext cx="2881175" cy="8994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86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TW" spc="600" dirty="0" smtClean="0">
                <a:latin typeface="+mj-lt"/>
              </a:rPr>
              <a:t>689</a:t>
            </a:r>
            <a:endParaRPr kumimoji="0" lang="zh-TW" altLang="en-US" spc="600" dirty="0">
              <a:latin typeface="+mj-lt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5472000" y="162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H="1">
            <a:off x="4032000" y="162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4392000" y="306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3312002" y="3069000"/>
            <a:ext cx="359998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2952000" y="3069000"/>
            <a:ext cx="36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4032000" y="234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3492000" y="3609000"/>
            <a:ext cx="360000" cy="360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 flipH="1">
            <a:off x="3312000" y="234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3852000" y="2169000"/>
            <a:ext cx="360000" cy="360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3132000" y="2889000"/>
            <a:ext cx="360000" cy="360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77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4752000" y="306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457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493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421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/>
          <p:nvPr/>
        </p:nvCxnSpPr>
        <p:spPr>
          <a:xfrm flipH="1">
            <a:off x="7272000" y="306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6192000" y="306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>
            <a:off x="5832000" y="306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912000" y="234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637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接點 23"/>
          <p:cNvCxnSpPr/>
          <p:nvPr/>
        </p:nvCxnSpPr>
        <p:spPr>
          <a:xfrm flipH="1">
            <a:off x="6192000" y="2349000"/>
            <a:ext cx="72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6732000" y="21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601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565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線接點 27"/>
          <p:cNvCxnSpPr/>
          <p:nvPr/>
        </p:nvCxnSpPr>
        <p:spPr>
          <a:xfrm>
            <a:off x="7632002" y="3069002"/>
            <a:ext cx="359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745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781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709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5292000" y="1449000"/>
            <a:ext cx="360000" cy="360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060771"/>
              </p:ext>
            </p:extLst>
          </p:nvPr>
        </p:nvGraphicFramePr>
        <p:xfrm>
          <a:off x="2772000" y="4329000"/>
          <a:ext cx="54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99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259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1</a:t>
            </a:r>
            <a:endParaRPr lang="zh-TW" altLang="en-US" dirty="0">
              <a:latin typeface="+mj-lt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31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2</a:t>
            </a:r>
            <a:endParaRPr lang="zh-TW" altLang="en-US" dirty="0">
              <a:latin typeface="+mj-lt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03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3</a:t>
            </a:r>
            <a:endParaRPr lang="zh-TW" altLang="en-US" dirty="0">
              <a:latin typeface="+mj-lt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75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4</a:t>
            </a:r>
            <a:endParaRPr lang="zh-TW" altLang="en-US" dirty="0">
              <a:latin typeface="+mj-lt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47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5</a:t>
            </a:r>
            <a:endParaRPr lang="zh-TW" altLang="en-US" dirty="0">
              <a:latin typeface="+mj-lt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19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6</a:t>
            </a:r>
            <a:endParaRPr lang="zh-TW" altLang="en-US" dirty="0">
              <a:latin typeface="+mj-lt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91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7</a:t>
            </a:r>
            <a:endParaRPr lang="zh-TW" altLang="en-US" dirty="0">
              <a:latin typeface="+mj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63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8</a:t>
            </a:r>
            <a:endParaRPr lang="zh-TW" altLang="en-US" dirty="0">
              <a:latin typeface="+mj-lt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292000" y="10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</a:t>
            </a:r>
            <a:endParaRPr lang="zh-TW" altLang="en-US" dirty="0">
              <a:latin typeface="+mj-lt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03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10</a:t>
            </a:r>
            <a:endParaRPr lang="zh-TW" altLang="en-US" dirty="0">
              <a:latin typeface="+mj-lt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3852000" y="18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2</a:t>
            </a:r>
            <a:endParaRPr lang="zh-TW" altLang="en-US" dirty="0">
              <a:latin typeface="+mj-lt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732000" y="1809000"/>
            <a:ext cx="360000" cy="36000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3</a:t>
            </a:r>
            <a:endParaRPr lang="zh-TW" altLang="en-US" dirty="0">
              <a:latin typeface="+mj-lt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3132000" y="25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4</a:t>
            </a:r>
            <a:endParaRPr lang="zh-TW" altLang="en-US" dirty="0">
              <a:latin typeface="+mj-lt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572000" y="25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5</a:t>
            </a:r>
            <a:endParaRPr lang="zh-TW" altLang="en-US" dirty="0">
              <a:latin typeface="+mj-lt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012000" y="2529000"/>
            <a:ext cx="360000" cy="36000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6</a:t>
            </a:r>
            <a:endParaRPr lang="zh-TW" altLang="en-US" dirty="0">
              <a:latin typeface="+mj-lt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7452000" y="25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7</a:t>
            </a:r>
            <a:endParaRPr lang="zh-TW" altLang="en-US" dirty="0">
              <a:latin typeface="+mj-lt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772000" y="32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8</a:t>
            </a:r>
            <a:endParaRPr lang="zh-TW" altLang="en-US" dirty="0">
              <a:latin typeface="+mj-lt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492000" y="32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9</a:t>
            </a:r>
            <a:endParaRPr lang="zh-TW" altLang="en-US" dirty="0">
              <a:latin typeface="+mj-lt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493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11</a:t>
            </a:r>
            <a:endParaRPr lang="zh-TW" altLang="en-US" dirty="0">
              <a:latin typeface="+mj-lt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47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12</a:t>
            </a:r>
            <a:endParaRPr lang="zh-TW" altLang="en-US" dirty="0">
              <a:latin typeface="+mj-lt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91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14</a:t>
            </a:r>
            <a:endParaRPr lang="zh-TW" altLang="en-US" dirty="0">
              <a:latin typeface="+mj-lt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781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15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842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字方塊 53"/>
          <p:cNvSpPr txBox="1"/>
          <p:nvPr/>
        </p:nvSpPr>
        <p:spPr>
          <a:xfrm>
            <a:off x="6372000" y="3249000"/>
            <a:ext cx="540000" cy="36000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13</a:t>
            </a:r>
            <a:endParaRPr lang="zh-TW" altLang="en-US" dirty="0">
              <a:latin typeface="+mj-lt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3175" y="1449000"/>
            <a:ext cx="1441175" cy="720000"/>
          </a:xfrm>
        </p:spPr>
        <p:txBody>
          <a:bodyPr/>
          <a:lstStyle/>
          <a:p>
            <a:pPr algn="ctr"/>
            <a:r>
              <a:rPr lang="en-US" altLang="zh-TW" sz="3200" dirty="0" smtClean="0"/>
              <a:t>Output</a:t>
            </a:r>
            <a:endParaRPr lang="zh-TW" altLang="en-US" sz="3200" dirty="0"/>
          </a:p>
        </p:txBody>
      </p:sp>
      <p:sp>
        <p:nvSpPr>
          <p:cNvPr id="3" name="內容版面配置區 66"/>
          <p:cNvSpPr txBox="1">
            <a:spLocks/>
          </p:cNvSpPr>
          <p:nvPr/>
        </p:nvSpPr>
        <p:spPr bwMode="auto">
          <a:xfrm>
            <a:off x="612000" y="549000"/>
            <a:ext cx="2881175" cy="8994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86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TW" spc="600" dirty="0" smtClean="0">
                <a:latin typeface="+mj-lt"/>
              </a:rPr>
              <a:t>6899</a:t>
            </a:r>
            <a:endParaRPr kumimoji="0" lang="zh-TW" altLang="en-US" spc="600" dirty="0">
              <a:latin typeface="+mj-lt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5472000" y="162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H="1">
            <a:off x="4032000" y="162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4392000" y="306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3312002" y="3069000"/>
            <a:ext cx="359998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2952000" y="3069000"/>
            <a:ext cx="36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4032000" y="234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3492000" y="3609000"/>
            <a:ext cx="360000" cy="360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 flipH="1">
            <a:off x="3312000" y="234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3852000" y="2169000"/>
            <a:ext cx="360000" cy="360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3132000" y="2889000"/>
            <a:ext cx="360000" cy="360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77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4752000" y="306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457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493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421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/>
          <p:nvPr/>
        </p:nvCxnSpPr>
        <p:spPr>
          <a:xfrm flipH="1">
            <a:off x="7272000" y="306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6192000" y="306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>
            <a:off x="5832000" y="306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912000" y="234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637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接點 23"/>
          <p:cNvCxnSpPr/>
          <p:nvPr/>
        </p:nvCxnSpPr>
        <p:spPr>
          <a:xfrm flipH="1">
            <a:off x="6192000" y="2349000"/>
            <a:ext cx="72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6732000" y="21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601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565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線接點 27"/>
          <p:cNvCxnSpPr/>
          <p:nvPr/>
        </p:nvCxnSpPr>
        <p:spPr>
          <a:xfrm>
            <a:off x="7632002" y="3069002"/>
            <a:ext cx="359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745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781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709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5292000" y="1449000"/>
            <a:ext cx="360000" cy="360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047815"/>
              </p:ext>
            </p:extLst>
          </p:nvPr>
        </p:nvGraphicFramePr>
        <p:xfrm>
          <a:off x="2772000" y="4329000"/>
          <a:ext cx="54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99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259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1</a:t>
            </a:r>
            <a:endParaRPr lang="zh-TW" altLang="en-US" dirty="0">
              <a:latin typeface="+mj-lt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31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2</a:t>
            </a:r>
            <a:endParaRPr lang="zh-TW" altLang="en-US" dirty="0">
              <a:latin typeface="+mj-lt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03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3</a:t>
            </a:r>
            <a:endParaRPr lang="zh-TW" altLang="en-US" dirty="0">
              <a:latin typeface="+mj-lt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75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4</a:t>
            </a:r>
            <a:endParaRPr lang="zh-TW" altLang="en-US" dirty="0">
              <a:latin typeface="+mj-lt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47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5</a:t>
            </a:r>
            <a:endParaRPr lang="zh-TW" altLang="en-US" dirty="0">
              <a:latin typeface="+mj-lt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19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6</a:t>
            </a:r>
            <a:endParaRPr lang="zh-TW" altLang="en-US" dirty="0">
              <a:latin typeface="+mj-lt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91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7</a:t>
            </a:r>
            <a:endParaRPr lang="zh-TW" altLang="en-US" dirty="0">
              <a:latin typeface="+mj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63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8</a:t>
            </a:r>
            <a:endParaRPr lang="zh-TW" altLang="en-US" dirty="0">
              <a:latin typeface="+mj-lt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292000" y="10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</a:t>
            </a:r>
            <a:endParaRPr lang="zh-TW" altLang="en-US" dirty="0">
              <a:latin typeface="+mj-lt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03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10</a:t>
            </a:r>
            <a:endParaRPr lang="zh-TW" altLang="en-US" dirty="0">
              <a:latin typeface="+mj-lt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3852000" y="18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2</a:t>
            </a:r>
            <a:endParaRPr lang="zh-TW" altLang="en-US" dirty="0">
              <a:latin typeface="+mj-lt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732000" y="1809000"/>
            <a:ext cx="360000" cy="36000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3</a:t>
            </a:r>
            <a:endParaRPr lang="zh-TW" altLang="en-US" dirty="0">
              <a:latin typeface="+mj-lt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3132000" y="25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4</a:t>
            </a:r>
            <a:endParaRPr lang="zh-TW" altLang="en-US" dirty="0">
              <a:latin typeface="+mj-lt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572000" y="25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5</a:t>
            </a:r>
            <a:endParaRPr lang="zh-TW" altLang="en-US" dirty="0">
              <a:latin typeface="+mj-lt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012000" y="2529000"/>
            <a:ext cx="360000" cy="36000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6</a:t>
            </a:r>
            <a:endParaRPr lang="zh-TW" altLang="en-US" dirty="0">
              <a:latin typeface="+mj-lt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7452000" y="25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7</a:t>
            </a:r>
            <a:endParaRPr lang="zh-TW" altLang="en-US" dirty="0">
              <a:latin typeface="+mj-lt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772000" y="32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8</a:t>
            </a:r>
            <a:endParaRPr lang="zh-TW" altLang="en-US" dirty="0">
              <a:latin typeface="+mj-lt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492000" y="32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9</a:t>
            </a:r>
            <a:endParaRPr lang="zh-TW" altLang="en-US" dirty="0">
              <a:latin typeface="+mj-lt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493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11</a:t>
            </a:r>
            <a:endParaRPr lang="zh-TW" altLang="en-US" dirty="0">
              <a:latin typeface="+mj-lt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47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12</a:t>
            </a:r>
            <a:endParaRPr lang="zh-TW" altLang="en-US" dirty="0">
              <a:latin typeface="+mj-lt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91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14</a:t>
            </a:r>
            <a:endParaRPr lang="zh-TW" altLang="en-US" dirty="0">
              <a:latin typeface="+mj-lt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7812000" y="32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15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325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Selection Trees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268413"/>
            <a:ext cx="8639175" cy="5184775"/>
          </a:xfrm>
        </p:spPr>
        <p:txBody>
          <a:bodyPr/>
          <a:lstStyle/>
          <a:p>
            <a:pPr marL="360000" eaLnBrk="1" hangingPunct="1">
              <a:spcBef>
                <a:spcPts val="1200"/>
              </a:spcBef>
              <a:defRPr/>
            </a:pPr>
            <a:r>
              <a:rPr lang="en-US" altLang="zh-TW" dirty="0" smtClean="0"/>
              <a:t>Suppose we have </a:t>
            </a:r>
            <a:r>
              <a:rPr lang="en-US" altLang="zh-TW" i="1" dirty="0" smtClean="0"/>
              <a:t>k</a:t>
            </a:r>
            <a:r>
              <a:rPr lang="en-US" altLang="zh-TW" dirty="0" smtClean="0"/>
              <a:t> order sequences, called </a:t>
            </a:r>
            <a:r>
              <a:rPr lang="en-US" altLang="zh-TW" i="1" dirty="0" smtClean="0">
                <a:solidFill>
                  <a:srgbClr val="C00000"/>
                </a:solidFill>
              </a:rPr>
              <a:t>runs</a:t>
            </a:r>
            <a:r>
              <a:rPr lang="en-US" altLang="zh-TW" dirty="0" smtClean="0"/>
              <a:t>, that are to be merged into a single ordered sequence.</a:t>
            </a:r>
          </a:p>
          <a:p>
            <a:pPr marL="360000" eaLnBrk="1" hangingPunct="1">
              <a:spcBef>
                <a:spcPts val="1200"/>
              </a:spcBef>
              <a:defRPr/>
            </a:pPr>
            <a:r>
              <a:rPr lang="en-US" altLang="zh-TW" dirty="0" smtClean="0"/>
              <a:t>Each run consists of some records and is in </a:t>
            </a:r>
            <a:r>
              <a:rPr lang="en-US" altLang="zh-TW" dirty="0" err="1" smtClean="0"/>
              <a:t>nondecreasing</a:t>
            </a:r>
            <a:r>
              <a:rPr lang="en-US" altLang="zh-TW" dirty="0" smtClean="0"/>
              <a:t> order of a designated field called the </a:t>
            </a:r>
            <a:r>
              <a:rPr lang="en-US" altLang="zh-TW" i="1" dirty="0" smtClean="0">
                <a:solidFill>
                  <a:srgbClr val="C00000"/>
                </a:solidFill>
              </a:rPr>
              <a:t>key</a:t>
            </a:r>
            <a:r>
              <a:rPr lang="en-US" altLang="zh-TW" dirty="0" smtClean="0"/>
              <a:t>.</a:t>
            </a:r>
          </a:p>
          <a:p>
            <a:pPr marL="360000" eaLnBrk="1" hangingPunct="1">
              <a:spcBef>
                <a:spcPts val="1200"/>
              </a:spcBef>
              <a:defRPr/>
            </a:pPr>
            <a:r>
              <a:rPr lang="en-US" altLang="zh-TW" dirty="0" smtClean="0"/>
              <a:t>The merging task can be accomplished by repeatedly outputting the record with the smallest key.</a:t>
            </a:r>
          </a:p>
          <a:p>
            <a:pPr marL="360000" eaLnBrk="1" hangingPunct="1">
              <a:spcBef>
                <a:spcPts val="1200"/>
              </a:spcBef>
              <a:defRPr/>
            </a:pPr>
            <a:r>
              <a:rPr lang="en-US" altLang="zh-TW" dirty="0" smtClean="0"/>
              <a:t>The most direct way to merge </a:t>
            </a:r>
            <a:r>
              <a:rPr lang="en-US" altLang="zh-TW" i="1" dirty="0" smtClean="0"/>
              <a:t>k</a:t>
            </a:r>
            <a:r>
              <a:rPr lang="en-US" altLang="zh-TW" dirty="0" smtClean="0"/>
              <a:t> runs is to make </a:t>
            </a:r>
            <a:r>
              <a:rPr lang="en-US" altLang="zh-TW" i="1" dirty="0" smtClean="0"/>
              <a:t>k</a:t>
            </a:r>
            <a:r>
              <a:rPr lang="en-US" altLang="zh-TW" dirty="0" smtClean="0"/>
              <a:t> </a:t>
            </a:r>
            <a:r>
              <a:rPr lang="en-US" altLang="zh-TW" spc="300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1 comparisons to determine the next record to output.</a:t>
            </a:r>
          </a:p>
          <a:p>
            <a:pPr marL="360000" eaLnBrk="1" hangingPunct="1">
              <a:spcBef>
                <a:spcPts val="1200"/>
              </a:spcBef>
              <a:defRPr/>
            </a:pPr>
            <a:r>
              <a:rPr lang="en-US" altLang="zh-TW" dirty="0" smtClean="0"/>
              <a:t>For </a:t>
            </a:r>
            <a:r>
              <a:rPr lang="en-US" altLang="zh-TW" i="1" dirty="0" smtClean="0"/>
              <a:t>k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&gt;</a:t>
            </a:r>
            <a:r>
              <a:rPr lang="en-US" altLang="zh-TW" dirty="0" smtClean="0"/>
              <a:t> 2, we can achieve a reduction in the number of comparisons needed to find the next smallest element by using the </a:t>
            </a:r>
            <a:r>
              <a:rPr lang="en-US" altLang="zh-TW" i="1" dirty="0" smtClean="0">
                <a:solidFill>
                  <a:srgbClr val="C00000"/>
                </a:solidFill>
              </a:rPr>
              <a:t>selection tree</a:t>
            </a:r>
            <a:r>
              <a:rPr lang="en-US" altLang="zh-TW" dirty="0" smtClean="0"/>
              <a:t> data structure.</a:t>
            </a:r>
          </a:p>
          <a:p>
            <a:pPr marL="360000" eaLnBrk="1" hangingPunct="1">
              <a:spcBef>
                <a:spcPts val="1200"/>
              </a:spcBef>
              <a:defRPr/>
            </a:pPr>
            <a:r>
              <a:rPr lang="en-US" altLang="zh-TW" dirty="0" smtClean="0"/>
              <a:t>There are two kinds of selection trees: </a:t>
            </a:r>
            <a:r>
              <a:rPr lang="en-US" altLang="zh-TW" i="1" dirty="0" smtClean="0">
                <a:solidFill>
                  <a:srgbClr val="C00000"/>
                </a:solidFill>
              </a:rPr>
              <a:t>winner trees</a:t>
            </a:r>
            <a:r>
              <a:rPr lang="en-US" altLang="zh-TW" dirty="0" smtClean="0"/>
              <a:t> and </a:t>
            </a:r>
            <a:r>
              <a:rPr lang="en-US" altLang="zh-TW" i="1" dirty="0" smtClean="0">
                <a:solidFill>
                  <a:srgbClr val="C00000"/>
                </a:solidFill>
              </a:rPr>
              <a:t>loser trees</a:t>
            </a:r>
            <a:r>
              <a:rPr lang="en-US" altLang="zh-TW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/>
              <a:t>Analysis of merging runs using winner trees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12875"/>
            <a:ext cx="8639175" cy="4895850"/>
          </a:xfrm>
        </p:spPr>
        <p:txBody>
          <a:bodyPr/>
          <a:lstStyle/>
          <a:p>
            <a:pPr eaLnBrk="1" hangingPunct="1">
              <a:spcBef>
                <a:spcPts val="1800"/>
              </a:spcBef>
              <a:defRPr/>
            </a:pPr>
            <a:r>
              <a:rPr lang="en-US" altLang="zh-TW" dirty="0" smtClean="0"/>
              <a:t>The number of levels in the tree is </a:t>
            </a:r>
            <a:r>
              <a:rPr lang="en-US" altLang="zh-TW" dirty="0" smtClean="0">
                <a:sym typeface="Symbol" pitchFamily="18" charset="2"/>
              </a:rPr>
              <a:t>log</a:t>
            </a:r>
            <a:r>
              <a:rPr lang="en-US" altLang="zh-TW" baseline="-25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k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spc="2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1).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US" altLang="zh-TW" dirty="0" smtClean="0">
                <a:sym typeface="Symbol" pitchFamily="18" charset="2"/>
              </a:rPr>
              <a:t>So, the time to </a:t>
            </a:r>
            <a:r>
              <a:rPr lang="en-US" altLang="zh-TW" dirty="0" smtClean="0"/>
              <a:t>restructure the tree is O(log</a:t>
            </a:r>
            <a:r>
              <a:rPr lang="en-US" altLang="zh-TW" baseline="-25000" dirty="0" smtClean="0"/>
              <a:t>2</a:t>
            </a:r>
            <a:r>
              <a:rPr lang="en-US" altLang="zh-TW" i="1" dirty="0" smtClean="0"/>
              <a:t>k</a:t>
            </a:r>
            <a:r>
              <a:rPr lang="en-US" altLang="zh-TW" dirty="0" smtClean="0"/>
              <a:t>).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US" altLang="zh-TW" dirty="0" smtClean="0"/>
              <a:t>Hence, the time required to merge all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records is O(</a:t>
            </a:r>
            <a:r>
              <a:rPr lang="en-US" altLang="zh-TW" i="1" spc="300" dirty="0" smtClean="0"/>
              <a:t>n</a:t>
            </a:r>
            <a:r>
              <a:rPr lang="en-US" altLang="zh-TW" dirty="0" smtClean="0"/>
              <a:t>log</a:t>
            </a:r>
            <a:r>
              <a:rPr lang="en-US" altLang="zh-TW" baseline="-25000" dirty="0" smtClean="0"/>
              <a:t>2</a:t>
            </a:r>
            <a:r>
              <a:rPr lang="en-US" altLang="zh-TW" i="1" dirty="0" smtClean="0"/>
              <a:t>k</a:t>
            </a:r>
            <a:r>
              <a:rPr lang="en-US" altLang="zh-TW" dirty="0" smtClean="0"/>
              <a:t>)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US" altLang="zh-TW" dirty="0" smtClean="0"/>
              <a:t>The time required to set up the selection tree the first time is O(</a:t>
            </a:r>
            <a:r>
              <a:rPr lang="en-US" altLang="zh-TW" i="1" dirty="0" smtClean="0"/>
              <a:t>k</a:t>
            </a:r>
            <a:r>
              <a:rPr lang="en-US" altLang="zh-TW" dirty="0" smtClean="0"/>
              <a:t>).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US" altLang="zh-TW" dirty="0" smtClean="0"/>
              <a:t>Thus, the total time needed to merge the </a:t>
            </a:r>
            <a:r>
              <a:rPr lang="en-US" altLang="zh-TW" i="1" dirty="0" smtClean="0"/>
              <a:t>k</a:t>
            </a:r>
            <a:r>
              <a:rPr lang="en-US" altLang="zh-TW" dirty="0" smtClean="0"/>
              <a:t> runs is O(</a:t>
            </a:r>
            <a:r>
              <a:rPr lang="en-US" altLang="zh-TW" i="1" spc="300" dirty="0" smtClean="0"/>
              <a:t>n</a:t>
            </a:r>
            <a:r>
              <a:rPr lang="en-US" altLang="zh-TW" dirty="0" smtClean="0"/>
              <a:t>log</a:t>
            </a:r>
            <a:r>
              <a:rPr lang="en-US" altLang="zh-TW" baseline="-25000" dirty="0" smtClean="0"/>
              <a:t>2</a:t>
            </a:r>
            <a:r>
              <a:rPr lang="en-US" altLang="zh-TW" i="1" dirty="0" smtClean="0"/>
              <a:t>k</a:t>
            </a:r>
            <a:r>
              <a:rPr lang="en-US" altLang="zh-TW" dirty="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直線單箭頭接點 71"/>
          <p:cNvCxnSpPr/>
          <p:nvPr/>
        </p:nvCxnSpPr>
        <p:spPr>
          <a:xfrm rot="10800000">
            <a:off x="4752000" y="2349000"/>
            <a:ext cx="7200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5472000" y="1989000"/>
            <a:ext cx="900000" cy="720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TW" dirty="0">
                <a:latin typeface="+mj-lt"/>
              </a:rPr>
              <a:t>overall</a:t>
            </a:r>
          </a:p>
          <a:p>
            <a:pPr>
              <a:defRPr/>
            </a:pPr>
            <a:r>
              <a:rPr lang="en-US" altLang="zh-TW" dirty="0">
                <a:latin typeface="+mj-lt"/>
              </a:rPr>
              <a:t>winner</a:t>
            </a:r>
            <a:endParaRPr lang="zh-TW" altLang="en-US" dirty="0">
              <a:latin typeface="+mj-lt"/>
            </a:endParaRPr>
          </a:p>
        </p:txBody>
      </p:sp>
      <p:sp>
        <p:nvSpPr>
          <p:cNvPr id="19515" name="標題 69"/>
          <p:cNvSpPr>
            <a:spLocks noGrp="1"/>
          </p:cNvSpPr>
          <p:nvPr>
            <p:ph type="title"/>
          </p:nvPr>
        </p:nvSpPr>
        <p:spPr>
          <a:xfrm>
            <a:off x="4572000" y="729000"/>
            <a:ext cx="4320000" cy="720000"/>
          </a:xfrm>
        </p:spPr>
        <p:txBody>
          <a:bodyPr/>
          <a:lstStyle/>
          <a:p>
            <a:r>
              <a:rPr lang="en-US" altLang="zh-TW" dirty="0" smtClean="0"/>
              <a:t>5.8.3  Loser Trees</a:t>
            </a:r>
            <a:endParaRPr lang="zh-TW" altLang="en-US" dirty="0" smtClean="0"/>
          </a:p>
        </p:txBody>
      </p:sp>
      <p:sp>
        <p:nvSpPr>
          <p:cNvPr id="66" name="內容版面配置區 65"/>
          <p:cNvSpPr>
            <a:spLocks noGrp="1"/>
          </p:cNvSpPr>
          <p:nvPr>
            <p:ph sz="half" idx="1"/>
          </p:nvPr>
        </p:nvSpPr>
        <p:spPr>
          <a:xfrm>
            <a:off x="250825" y="539750"/>
            <a:ext cx="3744913" cy="2312988"/>
          </a:xfrm>
        </p:spPr>
        <p:txBody>
          <a:bodyPr rIns="90000"/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TW" sz="2400" spc="-20" dirty="0" smtClean="0"/>
              <a:t>A loser tree is a selection tree in which each nonleaf node </a:t>
            </a:r>
            <a:r>
              <a:rPr lang="en-US" altLang="zh-TW" sz="2400" i="1" spc="-20" dirty="0" smtClean="0"/>
              <a:t>x</a:t>
            </a:r>
            <a:r>
              <a:rPr lang="en-US" altLang="zh-TW" sz="2400" spc="-20" dirty="0" smtClean="0"/>
              <a:t> retains a pointer to </a:t>
            </a:r>
            <a:r>
              <a:rPr lang="en-US" altLang="zh-TW" sz="2400" spc="-20" dirty="0" smtClean="0">
                <a:solidFill>
                  <a:srgbClr val="C00000"/>
                </a:solidFill>
              </a:rPr>
              <a:t>the loser of the winners of the two subtrees of </a:t>
            </a:r>
            <a:r>
              <a:rPr lang="en-US" altLang="zh-TW" sz="2400" i="1" spc="-20" dirty="0" smtClean="0">
                <a:solidFill>
                  <a:srgbClr val="C00000"/>
                </a:solidFill>
              </a:rPr>
              <a:t>x</a:t>
            </a:r>
            <a:r>
              <a:rPr lang="en-US" altLang="zh-TW" sz="2400" spc="-20" dirty="0" smtClean="0"/>
              <a:t>.</a:t>
            </a:r>
            <a:endParaRPr lang="zh-TW" altLang="en-US" sz="2400" spc="-20" dirty="0"/>
          </a:p>
        </p:txBody>
      </p:sp>
      <p:sp>
        <p:nvSpPr>
          <p:cNvPr id="71" name="內容版面配置區 70"/>
          <p:cNvSpPr>
            <a:spLocks noGrp="1"/>
          </p:cNvSpPr>
          <p:nvPr>
            <p:ph sz="half" idx="2"/>
          </p:nvPr>
        </p:nvSpPr>
        <p:spPr>
          <a:xfrm>
            <a:off x="972000" y="5949000"/>
            <a:ext cx="7199999" cy="360000"/>
          </a:xfrm>
        </p:spPr>
        <p:txBody>
          <a:bodyPr/>
          <a:lstStyle/>
          <a:p>
            <a:pPr>
              <a:defRPr/>
            </a:pPr>
            <a:r>
              <a:rPr lang="en-US" altLang="zh-TW" b="1" spc="-20" dirty="0" smtClean="0"/>
              <a:t>Figure 5.33:</a:t>
            </a:r>
            <a:r>
              <a:rPr lang="en-US" altLang="zh-TW" spc="-20" dirty="0" smtClean="0"/>
              <a:t> Loser tree corresponding to winner tree of Figure 5.31</a:t>
            </a:r>
            <a:endParaRPr lang="zh-TW" altLang="en-US" spc="-20" dirty="0"/>
          </a:p>
        </p:txBody>
      </p:sp>
      <p:cxnSp>
        <p:nvCxnSpPr>
          <p:cNvPr id="126" name="直線接點 125"/>
          <p:cNvCxnSpPr/>
          <p:nvPr/>
        </p:nvCxnSpPr>
        <p:spPr>
          <a:xfrm>
            <a:off x="4572000" y="306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/>
          <p:nvPr/>
        </p:nvCxnSpPr>
        <p:spPr>
          <a:xfrm flipH="1">
            <a:off x="3132000" y="306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flipH="1">
            <a:off x="3492000" y="450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/>
        </p:nvCxnSpPr>
        <p:spPr>
          <a:xfrm>
            <a:off x="2412002" y="4509000"/>
            <a:ext cx="359998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/>
        </p:nvCxnSpPr>
        <p:spPr>
          <a:xfrm flipH="1">
            <a:off x="2052000" y="4509000"/>
            <a:ext cx="36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/>
        </p:nvCxnSpPr>
        <p:spPr>
          <a:xfrm>
            <a:off x="3132000" y="378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橢圓 131"/>
          <p:cNvSpPr/>
          <p:nvPr/>
        </p:nvSpPr>
        <p:spPr>
          <a:xfrm>
            <a:off x="259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3" name="直線接點 132"/>
          <p:cNvCxnSpPr/>
          <p:nvPr/>
        </p:nvCxnSpPr>
        <p:spPr>
          <a:xfrm flipH="1">
            <a:off x="2412000" y="378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橢圓 133"/>
          <p:cNvSpPr/>
          <p:nvPr/>
        </p:nvSpPr>
        <p:spPr>
          <a:xfrm>
            <a:off x="295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5" name="橢圓 134"/>
          <p:cNvSpPr/>
          <p:nvPr/>
        </p:nvSpPr>
        <p:spPr>
          <a:xfrm>
            <a:off x="2232000" y="43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6" name="橢圓 135"/>
          <p:cNvSpPr/>
          <p:nvPr/>
        </p:nvSpPr>
        <p:spPr>
          <a:xfrm>
            <a:off x="187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7" name="直線接點 136"/>
          <p:cNvCxnSpPr/>
          <p:nvPr/>
        </p:nvCxnSpPr>
        <p:spPr>
          <a:xfrm>
            <a:off x="3852000" y="450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橢圓 137"/>
          <p:cNvSpPr/>
          <p:nvPr/>
        </p:nvSpPr>
        <p:spPr>
          <a:xfrm>
            <a:off x="3672000" y="43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9" name="橢圓 138"/>
          <p:cNvSpPr/>
          <p:nvPr/>
        </p:nvSpPr>
        <p:spPr>
          <a:xfrm>
            <a:off x="403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0" name="橢圓 139"/>
          <p:cNvSpPr/>
          <p:nvPr/>
        </p:nvSpPr>
        <p:spPr>
          <a:xfrm>
            <a:off x="331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1" name="直線接點 140"/>
          <p:cNvCxnSpPr/>
          <p:nvPr/>
        </p:nvCxnSpPr>
        <p:spPr>
          <a:xfrm flipH="1">
            <a:off x="6372000" y="450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>
            <a:off x="5292000" y="450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flipH="1">
            <a:off x="4932000" y="450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/>
          <p:cNvCxnSpPr/>
          <p:nvPr/>
        </p:nvCxnSpPr>
        <p:spPr>
          <a:xfrm>
            <a:off x="6012000" y="378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橢圓 144"/>
          <p:cNvSpPr/>
          <p:nvPr/>
        </p:nvSpPr>
        <p:spPr>
          <a:xfrm>
            <a:off x="547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6" name="直線接點 145"/>
          <p:cNvCxnSpPr/>
          <p:nvPr/>
        </p:nvCxnSpPr>
        <p:spPr>
          <a:xfrm flipH="1">
            <a:off x="5292000" y="3789000"/>
            <a:ext cx="72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橢圓 146"/>
          <p:cNvSpPr/>
          <p:nvPr/>
        </p:nvSpPr>
        <p:spPr>
          <a:xfrm>
            <a:off x="583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8" name="橢圓 147"/>
          <p:cNvSpPr/>
          <p:nvPr/>
        </p:nvSpPr>
        <p:spPr>
          <a:xfrm>
            <a:off x="5112000" y="43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9" name="橢圓 148"/>
          <p:cNvSpPr/>
          <p:nvPr/>
        </p:nvSpPr>
        <p:spPr>
          <a:xfrm>
            <a:off x="475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0" name="直線接點 149"/>
          <p:cNvCxnSpPr/>
          <p:nvPr/>
        </p:nvCxnSpPr>
        <p:spPr>
          <a:xfrm>
            <a:off x="6732002" y="4509002"/>
            <a:ext cx="359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橢圓 150"/>
          <p:cNvSpPr/>
          <p:nvPr/>
        </p:nvSpPr>
        <p:spPr>
          <a:xfrm>
            <a:off x="6552000" y="43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2" name="橢圓 151"/>
          <p:cNvSpPr/>
          <p:nvPr/>
        </p:nvSpPr>
        <p:spPr>
          <a:xfrm>
            <a:off x="691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3" name="橢圓 152"/>
          <p:cNvSpPr/>
          <p:nvPr/>
        </p:nvSpPr>
        <p:spPr>
          <a:xfrm>
            <a:off x="619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4" name="橢圓 153"/>
          <p:cNvSpPr/>
          <p:nvPr/>
        </p:nvSpPr>
        <p:spPr>
          <a:xfrm>
            <a:off x="439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169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1</a:t>
            </a:r>
            <a:endParaRPr lang="zh-TW" altLang="en-US" dirty="0">
              <a:latin typeface="+mj-lt"/>
            </a:endParaRPr>
          </a:p>
        </p:txBody>
      </p:sp>
      <p:sp>
        <p:nvSpPr>
          <p:cNvPr id="157" name="文字方塊 156"/>
          <p:cNvSpPr txBox="1"/>
          <p:nvPr/>
        </p:nvSpPr>
        <p:spPr>
          <a:xfrm>
            <a:off x="241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2</a:t>
            </a:r>
            <a:endParaRPr lang="zh-TW" altLang="en-US" dirty="0">
              <a:latin typeface="+mj-lt"/>
            </a:endParaRPr>
          </a:p>
        </p:txBody>
      </p:sp>
      <p:sp>
        <p:nvSpPr>
          <p:cNvPr id="158" name="文字方塊 157"/>
          <p:cNvSpPr txBox="1"/>
          <p:nvPr/>
        </p:nvSpPr>
        <p:spPr>
          <a:xfrm>
            <a:off x="313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3</a:t>
            </a:r>
            <a:endParaRPr lang="zh-TW" altLang="en-US" dirty="0">
              <a:latin typeface="+mj-lt"/>
            </a:endParaRPr>
          </a:p>
        </p:txBody>
      </p:sp>
      <p:sp>
        <p:nvSpPr>
          <p:cNvPr id="159" name="文字方塊 158"/>
          <p:cNvSpPr txBox="1"/>
          <p:nvPr/>
        </p:nvSpPr>
        <p:spPr>
          <a:xfrm>
            <a:off x="385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4</a:t>
            </a:r>
            <a:endParaRPr lang="zh-TW" altLang="en-US" dirty="0">
              <a:latin typeface="+mj-lt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457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5</a:t>
            </a:r>
            <a:endParaRPr lang="zh-TW" altLang="en-US" dirty="0">
              <a:latin typeface="+mj-lt"/>
            </a:endParaRPr>
          </a:p>
        </p:txBody>
      </p:sp>
      <p:sp>
        <p:nvSpPr>
          <p:cNvPr id="161" name="文字方塊 160"/>
          <p:cNvSpPr txBox="1"/>
          <p:nvPr/>
        </p:nvSpPr>
        <p:spPr>
          <a:xfrm>
            <a:off x="529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6</a:t>
            </a:r>
            <a:endParaRPr lang="zh-TW" altLang="en-US" dirty="0">
              <a:latin typeface="+mj-lt"/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601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7</a:t>
            </a:r>
            <a:endParaRPr lang="zh-TW" altLang="en-US" dirty="0">
              <a:latin typeface="+mj-lt"/>
            </a:endParaRPr>
          </a:p>
        </p:txBody>
      </p:sp>
      <p:sp>
        <p:nvSpPr>
          <p:cNvPr id="163" name="文字方塊 162"/>
          <p:cNvSpPr txBox="1"/>
          <p:nvPr/>
        </p:nvSpPr>
        <p:spPr>
          <a:xfrm>
            <a:off x="673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8</a:t>
            </a:r>
            <a:endParaRPr lang="zh-TW" altLang="en-US" dirty="0">
              <a:latin typeface="+mj-lt"/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4032000" y="270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</a:t>
            </a:r>
            <a:endParaRPr lang="zh-TW" altLang="en-US" dirty="0">
              <a:latin typeface="+mj-lt"/>
            </a:endParaRPr>
          </a:p>
        </p:txBody>
      </p:sp>
      <p:sp>
        <p:nvSpPr>
          <p:cNvPr id="165" name="文字方塊 164"/>
          <p:cNvSpPr txBox="1"/>
          <p:nvPr/>
        </p:nvSpPr>
        <p:spPr>
          <a:xfrm>
            <a:off x="313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10</a:t>
            </a:r>
            <a:endParaRPr lang="zh-TW" altLang="en-US" dirty="0">
              <a:latin typeface="+mj-lt"/>
            </a:endParaRPr>
          </a:p>
        </p:txBody>
      </p:sp>
      <p:sp>
        <p:nvSpPr>
          <p:cNvPr id="166" name="文字方塊 165"/>
          <p:cNvSpPr txBox="1"/>
          <p:nvPr/>
        </p:nvSpPr>
        <p:spPr>
          <a:xfrm>
            <a:off x="2952000" y="32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2</a:t>
            </a:r>
            <a:endParaRPr lang="zh-TW" altLang="en-US" dirty="0">
              <a:latin typeface="+mj-lt"/>
            </a:endParaRPr>
          </a:p>
        </p:txBody>
      </p:sp>
      <p:sp>
        <p:nvSpPr>
          <p:cNvPr id="167" name="文字方塊 166"/>
          <p:cNvSpPr txBox="1"/>
          <p:nvPr/>
        </p:nvSpPr>
        <p:spPr>
          <a:xfrm>
            <a:off x="5832000" y="32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3</a:t>
            </a:r>
            <a:endParaRPr lang="zh-TW" altLang="en-US" dirty="0">
              <a:latin typeface="+mj-lt"/>
            </a:endParaRPr>
          </a:p>
        </p:txBody>
      </p:sp>
      <p:sp>
        <p:nvSpPr>
          <p:cNvPr id="168" name="文字方塊 167"/>
          <p:cNvSpPr txBox="1"/>
          <p:nvPr/>
        </p:nvSpPr>
        <p:spPr>
          <a:xfrm>
            <a:off x="2232000" y="39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4</a:t>
            </a:r>
            <a:endParaRPr lang="zh-TW" altLang="en-US" dirty="0">
              <a:latin typeface="+mj-lt"/>
            </a:endParaRPr>
          </a:p>
        </p:txBody>
      </p:sp>
      <p:sp>
        <p:nvSpPr>
          <p:cNvPr id="169" name="文字方塊 168"/>
          <p:cNvSpPr txBox="1"/>
          <p:nvPr/>
        </p:nvSpPr>
        <p:spPr>
          <a:xfrm>
            <a:off x="3672000" y="39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5</a:t>
            </a:r>
            <a:endParaRPr lang="zh-TW" altLang="en-US" dirty="0">
              <a:latin typeface="+mj-lt"/>
            </a:endParaRPr>
          </a:p>
        </p:txBody>
      </p:sp>
      <p:sp>
        <p:nvSpPr>
          <p:cNvPr id="170" name="文字方塊 169"/>
          <p:cNvSpPr txBox="1"/>
          <p:nvPr/>
        </p:nvSpPr>
        <p:spPr>
          <a:xfrm>
            <a:off x="5112000" y="39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6</a:t>
            </a:r>
            <a:endParaRPr lang="zh-TW" altLang="en-US" dirty="0">
              <a:latin typeface="+mj-lt"/>
            </a:endParaRPr>
          </a:p>
        </p:txBody>
      </p:sp>
      <p:sp>
        <p:nvSpPr>
          <p:cNvPr id="171" name="文字方塊 170"/>
          <p:cNvSpPr txBox="1"/>
          <p:nvPr/>
        </p:nvSpPr>
        <p:spPr>
          <a:xfrm>
            <a:off x="6552000" y="39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7</a:t>
            </a:r>
            <a:endParaRPr lang="zh-TW" altLang="en-US" dirty="0">
              <a:latin typeface="+mj-lt"/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1872000" y="46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8</a:t>
            </a:r>
            <a:endParaRPr lang="zh-TW" altLang="en-US" dirty="0">
              <a:latin typeface="+mj-lt"/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2592000" y="46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9</a:t>
            </a:r>
            <a:endParaRPr lang="zh-TW" altLang="en-US" dirty="0">
              <a:latin typeface="+mj-lt"/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403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11</a:t>
            </a:r>
            <a:endParaRPr lang="zh-TW" altLang="en-US" dirty="0">
              <a:latin typeface="+mj-lt"/>
            </a:endParaRPr>
          </a:p>
        </p:txBody>
      </p:sp>
      <p:sp>
        <p:nvSpPr>
          <p:cNvPr id="175" name="文字方塊 174"/>
          <p:cNvSpPr txBox="1"/>
          <p:nvPr/>
        </p:nvSpPr>
        <p:spPr>
          <a:xfrm>
            <a:off x="457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12</a:t>
            </a:r>
            <a:endParaRPr lang="zh-TW" altLang="en-US" dirty="0">
              <a:latin typeface="+mj-lt"/>
            </a:endParaRPr>
          </a:p>
        </p:txBody>
      </p:sp>
      <p:sp>
        <p:nvSpPr>
          <p:cNvPr id="176" name="文字方塊 175"/>
          <p:cNvSpPr txBox="1"/>
          <p:nvPr/>
        </p:nvSpPr>
        <p:spPr>
          <a:xfrm>
            <a:off x="547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13</a:t>
            </a:r>
            <a:endParaRPr lang="zh-TW" altLang="en-US" dirty="0">
              <a:latin typeface="+mj-lt"/>
            </a:endParaRPr>
          </a:p>
        </p:txBody>
      </p:sp>
      <p:sp>
        <p:nvSpPr>
          <p:cNvPr id="177" name="文字方塊 176"/>
          <p:cNvSpPr txBox="1"/>
          <p:nvPr/>
        </p:nvSpPr>
        <p:spPr>
          <a:xfrm>
            <a:off x="601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14</a:t>
            </a:r>
            <a:endParaRPr lang="zh-TW" altLang="en-US" dirty="0">
              <a:latin typeface="+mj-lt"/>
            </a:endParaRPr>
          </a:p>
        </p:txBody>
      </p:sp>
      <p:sp>
        <p:nvSpPr>
          <p:cNvPr id="178" name="文字方塊 177"/>
          <p:cNvSpPr txBox="1"/>
          <p:nvPr/>
        </p:nvSpPr>
        <p:spPr>
          <a:xfrm>
            <a:off x="691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15</a:t>
            </a:r>
            <a:endParaRPr lang="zh-TW" altLang="en-US" dirty="0">
              <a:latin typeface="+mj-lt"/>
            </a:endParaRPr>
          </a:p>
        </p:txBody>
      </p:sp>
      <p:sp>
        <p:nvSpPr>
          <p:cNvPr id="179" name="橢圓 178"/>
          <p:cNvSpPr/>
          <p:nvPr/>
        </p:nvSpPr>
        <p:spPr>
          <a:xfrm>
            <a:off x="4392000" y="21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0" name="文字方塊 179"/>
          <p:cNvSpPr txBox="1"/>
          <p:nvPr/>
        </p:nvSpPr>
        <p:spPr>
          <a:xfrm>
            <a:off x="4392000" y="18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 smtClean="0">
                <a:latin typeface="+mj-lt"/>
              </a:rPr>
              <a:t>0</a:t>
            </a:r>
            <a:endParaRPr lang="zh-TW" altLang="en-US" dirty="0">
              <a:latin typeface="+mj-lt"/>
            </a:endParaRPr>
          </a:p>
        </p:txBody>
      </p:sp>
      <p:cxnSp>
        <p:nvCxnSpPr>
          <p:cNvPr id="181" name="直線接點 180"/>
          <p:cNvCxnSpPr>
            <a:stCxn id="179" idx="4"/>
            <a:endCxn id="154" idx="0"/>
          </p:cNvCxnSpPr>
          <p:nvPr/>
        </p:nvCxnSpPr>
        <p:spPr>
          <a:xfrm>
            <a:off x="4572000" y="2529000"/>
            <a:ext cx="0" cy="3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2"/>
          <p:cNvSpPr>
            <a:spLocks noGrp="1"/>
          </p:cNvSpPr>
          <p:nvPr>
            <p:ph type="ctrTitle"/>
          </p:nvPr>
        </p:nvSpPr>
        <p:spPr>
          <a:xfrm>
            <a:off x="684213" y="2132013"/>
            <a:ext cx="7775575" cy="1441450"/>
          </a:xfrm>
        </p:spPr>
        <p:txBody>
          <a:bodyPr/>
          <a:lstStyle/>
          <a:p>
            <a:r>
              <a:rPr lang="en-US" altLang="zh-TW" dirty="0" smtClean="0"/>
              <a:t>Construct a Loser Tree from a Winner Tree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50825" y="189000"/>
            <a:ext cx="8639175" cy="1080000"/>
          </a:xfrm>
        </p:spPr>
        <p:txBody>
          <a:bodyPr/>
          <a:lstStyle/>
          <a:p>
            <a:r>
              <a:rPr lang="en-US" altLang="zh-TW" sz="3600" dirty="0"/>
              <a:t>Construct a Loser Tree from a Winner Tree</a:t>
            </a:r>
            <a:endParaRPr lang="zh-TW" altLang="en-US" sz="3600" dirty="0"/>
          </a:p>
        </p:txBody>
      </p:sp>
      <p:cxnSp>
        <p:nvCxnSpPr>
          <p:cNvPr id="5" name="直線單箭頭接點 4"/>
          <p:cNvCxnSpPr/>
          <p:nvPr/>
        </p:nvCxnSpPr>
        <p:spPr>
          <a:xfrm rot="10800000">
            <a:off x="4752000" y="2349000"/>
            <a:ext cx="7200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5472000" y="1989000"/>
            <a:ext cx="900000" cy="720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TW" dirty="0">
                <a:latin typeface="+mj-lt"/>
              </a:rPr>
              <a:t>overall</a:t>
            </a:r>
          </a:p>
          <a:p>
            <a:pPr>
              <a:defRPr/>
            </a:pPr>
            <a:r>
              <a:rPr lang="en-US" altLang="zh-TW" dirty="0">
                <a:latin typeface="+mj-lt"/>
              </a:rPr>
              <a:t>winner</a:t>
            </a:r>
            <a:endParaRPr lang="zh-TW" altLang="en-US" dirty="0">
              <a:latin typeface="+mj-lt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4572000" y="306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3132000" y="306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3492000" y="450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412002" y="4509000"/>
            <a:ext cx="359998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2052000" y="4509000"/>
            <a:ext cx="36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132000" y="378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259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接點 13"/>
          <p:cNvCxnSpPr/>
          <p:nvPr/>
        </p:nvCxnSpPr>
        <p:spPr>
          <a:xfrm flipH="1">
            <a:off x="2412000" y="378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295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2232000" y="43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87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3852000" y="450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3672000" y="43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403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331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接點 21"/>
          <p:cNvCxnSpPr/>
          <p:nvPr/>
        </p:nvCxnSpPr>
        <p:spPr>
          <a:xfrm flipH="1">
            <a:off x="6372000" y="450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5292000" y="450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>
            <a:off x="4932000" y="450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012000" y="378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547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接點 26"/>
          <p:cNvCxnSpPr/>
          <p:nvPr/>
        </p:nvCxnSpPr>
        <p:spPr>
          <a:xfrm flipH="1">
            <a:off x="5292000" y="3789000"/>
            <a:ext cx="72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583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5112000" y="43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475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線接點 30"/>
          <p:cNvCxnSpPr/>
          <p:nvPr/>
        </p:nvCxnSpPr>
        <p:spPr>
          <a:xfrm>
            <a:off x="6732002" y="4509002"/>
            <a:ext cx="359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6552000" y="43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691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619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439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69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1</a:t>
            </a:r>
            <a:endParaRPr lang="zh-TW" altLang="en-US" dirty="0">
              <a:latin typeface="+mj-lt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41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2</a:t>
            </a:r>
            <a:endParaRPr lang="zh-TW" altLang="en-US" dirty="0">
              <a:latin typeface="+mj-lt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13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3</a:t>
            </a:r>
            <a:endParaRPr lang="zh-TW" altLang="en-US" dirty="0">
              <a:latin typeface="+mj-lt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85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4</a:t>
            </a:r>
            <a:endParaRPr lang="zh-TW" altLang="en-US" dirty="0">
              <a:latin typeface="+mj-lt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57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5</a:t>
            </a:r>
            <a:endParaRPr lang="zh-TW" altLang="en-US" dirty="0">
              <a:latin typeface="+mj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29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6</a:t>
            </a:r>
            <a:endParaRPr lang="zh-TW" altLang="en-US" dirty="0">
              <a:latin typeface="+mj-lt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1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7</a:t>
            </a:r>
            <a:endParaRPr lang="zh-TW" altLang="en-US" dirty="0">
              <a:latin typeface="+mj-lt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73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8</a:t>
            </a:r>
            <a:endParaRPr lang="zh-TW" altLang="en-US" dirty="0">
              <a:latin typeface="+mj-lt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032000" y="270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</a:t>
            </a:r>
            <a:endParaRPr lang="zh-TW" altLang="en-US" dirty="0">
              <a:latin typeface="+mj-lt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313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10</a:t>
            </a:r>
            <a:endParaRPr lang="zh-TW" altLang="en-US" dirty="0">
              <a:latin typeface="+mj-lt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952000" y="32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2</a:t>
            </a:r>
            <a:endParaRPr lang="zh-TW" altLang="en-US" dirty="0">
              <a:latin typeface="+mj-lt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5832000" y="32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3</a:t>
            </a:r>
            <a:endParaRPr lang="zh-TW" altLang="en-US" dirty="0">
              <a:latin typeface="+mj-lt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2232000" y="39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4</a:t>
            </a:r>
            <a:endParaRPr lang="zh-TW" altLang="en-US" dirty="0">
              <a:latin typeface="+mj-lt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672000" y="39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5</a:t>
            </a:r>
            <a:endParaRPr lang="zh-TW" altLang="en-US" dirty="0">
              <a:latin typeface="+mj-lt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5112000" y="39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6</a:t>
            </a:r>
            <a:endParaRPr lang="zh-TW" altLang="en-US" dirty="0">
              <a:latin typeface="+mj-lt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552000" y="39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7</a:t>
            </a:r>
            <a:endParaRPr lang="zh-TW" altLang="en-US" dirty="0">
              <a:latin typeface="+mj-lt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872000" y="46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8</a:t>
            </a:r>
            <a:endParaRPr lang="zh-TW" altLang="en-US" dirty="0">
              <a:latin typeface="+mj-lt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592000" y="46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9</a:t>
            </a:r>
            <a:endParaRPr lang="zh-TW" altLang="en-US" dirty="0">
              <a:latin typeface="+mj-lt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403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11</a:t>
            </a:r>
            <a:endParaRPr lang="zh-TW" altLang="en-US" dirty="0">
              <a:latin typeface="+mj-lt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57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12</a:t>
            </a:r>
            <a:endParaRPr lang="zh-TW" altLang="en-US" dirty="0">
              <a:latin typeface="+mj-lt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547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13</a:t>
            </a:r>
            <a:endParaRPr lang="zh-TW" altLang="en-US" dirty="0">
              <a:latin typeface="+mj-lt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601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14</a:t>
            </a:r>
            <a:endParaRPr lang="zh-TW" altLang="en-US" dirty="0">
              <a:latin typeface="+mj-lt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691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15</a:t>
            </a:r>
            <a:endParaRPr lang="zh-TW" altLang="en-US" dirty="0">
              <a:latin typeface="+mj-lt"/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4392000" y="21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392000" y="18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 smtClean="0">
                <a:latin typeface="+mj-lt"/>
              </a:rPr>
              <a:t>0</a:t>
            </a:r>
            <a:endParaRPr lang="zh-TW" altLang="en-US" dirty="0">
              <a:latin typeface="+mj-lt"/>
            </a:endParaRPr>
          </a:p>
        </p:txBody>
      </p:sp>
      <p:cxnSp>
        <p:nvCxnSpPr>
          <p:cNvPr id="61" name="直線接點 60"/>
          <p:cNvCxnSpPr>
            <a:stCxn id="59" idx="4"/>
            <a:endCxn id="35" idx="0"/>
          </p:cNvCxnSpPr>
          <p:nvPr/>
        </p:nvCxnSpPr>
        <p:spPr>
          <a:xfrm>
            <a:off x="4572000" y="2529000"/>
            <a:ext cx="0" cy="3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252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50825" y="189000"/>
            <a:ext cx="8639175" cy="1080000"/>
          </a:xfrm>
        </p:spPr>
        <p:txBody>
          <a:bodyPr/>
          <a:lstStyle/>
          <a:p>
            <a:r>
              <a:rPr lang="en-US" altLang="zh-TW" sz="3600" dirty="0"/>
              <a:t>Construct a Loser Tree from a Winner Tree</a:t>
            </a:r>
            <a:endParaRPr lang="zh-TW" altLang="en-US" sz="3600" dirty="0"/>
          </a:p>
        </p:txBody>
      </p:sp>
      <p:cxnSp>
        <p:nvCxnSpPr>
          <p:cNvPr id="5" name="直線單箭頭接點 4"/>
          <p:cNvCxnSpPr/>
          <p:nvPr/>
        </p:nvCxnSpPr>
        <p:spPr>
          <a:xfrm rot="10800000">
            <a:off x="4752000" y="2349000"/>
            <a:ext cx="7200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5472000" y="1989000"/>
            <a:ext cx="900000" cy="720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TW" dirty="0">
                <a:latin typeface="+mj-lt"/>
              </a:rPr>
              <a:t>overall</a:t>
            </a:r>
          </a:p>
          <a:p>
            <a:pPr>
              <a:defRPr/>
            </a:pPr>
            <a:r>
              <a:rPr lang="en-US" altLang="zh-TW" dirty="0">
                <a:latin typeface="+mj-lt"/>
              </a:rPr>
              <a:t>winner</a:t>
            </a:r>
            <a:endParaRPr lang="zh-TW" altLang="en-US" dirty="0">
              <a:latin typeface="+mj-lt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4572000" y="306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3132000" y="306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3492000" y="450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412002" y="4509000"/>
            <a:ext cx="359998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2052000" y="4509000"/>
            <a:ext cx="36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132000" y="378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259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接點 13"/>
          <p:cNvCxnSpPr/>
          <p:nvPr/>
        </p:nvCxnSpPr>
        <p:spPr>
          <a:xfrm flipH="1">
            <a:off x="2412000" y="378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295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2232000" y="43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87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3852000" y="450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3672000" y="43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403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331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接點 21"/>
          <p:cNvCxnSpPr/>
          <p:nvPr/>
        </p:nvCxnSpPr>
        <p:spPr>
          <a:xfrm flipH="1">
            <a:off x="6372000" y="450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5292000" y="450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>
            <a:off x="4932000" y="450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012000" y="378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547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接點 26"/>
          <p:cNvCxnSpPr/>
          <p:nvPr/>
        </p:nvCxnSpPr>
        <p:spPr>
          <a:xfrm flipH="1">
            <a:off x="5292000" y="3789000"/>
            <a:ext cx="72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583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5112000" y="43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475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線接點 30"/>
          <p:cNvCxnSpPr/>
          <p:nvPr/>
        </p:nvCxnSpPr>
        <p:spPr>
          <a:xfrm>
            <a:off x="6732002" y="4509002"/>
            <a:ext cx="359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6552000" y="43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691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619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439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69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1</a:t>
            </a:r>
            <a:endParaRPr lang="zh-TW" altLang="en-US" dirty="0">
              <a:latin typeface="+mj-lt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41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2</a:t>
            </a:r>
            <a:endParaRPr lang="zh-TW" altLang="en-US" dirty="0">
              <a:latin typeface="+mj-lt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13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3</a:t>
            </a:r>
            <a:endParaRPr lang="zh-TW" altLang="en-US" dirty="0">
              <a:latin typeface="+mj-lt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85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4</a:t>
            </a:r>
            <a:endParaRPr lang="zh-TW" altLang="en-US" dirty="0">
              <a:latin typeface="+mj-lt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57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5</a:t>
            </a:r>
            <a:endParaRPr lang="zh-TW" altLang="en-US" dirty="0">
              <a:latin typeface="+mj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29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6</a:t>
            </a:r>
            <a:endParaRPr lang="zh-TW" altLang="en-US" dirty="0">
              <a:latin typeface="+mj-lt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1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7</a:t>
            </a:r>
            <a:endParaRPr lang="zh-TW" altLang="en-US" dirty="0">
              <a:latin typeface="+mj-lt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73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8</a:t>
            </a:r>
            <a:endParaRPr lang="zh-TW" altLang="en-US" dirty="0">
              <a:latin typeface="+mj-lt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032000" y="270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</a:t>
            </a:r>
            <a:endParaRPr lang="zh-TW" altLang="en-US" dirty="0">
              <a:latin typeface="+mj-lt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313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10</a:t>
            </a:r>
            <a:endParaRPr lang="zh-TW" altLang="en-US" dirty="0">
              <a:latin typeface="+mj-lt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952000" y="32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2</a:t>
            </a:r>
            <a:endParaRPr lang="zh-TW" altLang="en-US" dirty="0">
              <a:latin typeface="+mj-lt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5832000" y="32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3</a:t>
            </a:r>
            <a:endParaRPr lang="zh-TW" altLang="en-US" dirty="0">
              <a:latin typeface="+mj-lt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2232000" y="39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4</a:t>
            </a:r>
            <a:endParaRPr lang="zh-TW" altLang="en-US" dirty="0">
              <a:latin typeface="+mj-lt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672000" y="39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5</a:t>
            </a:r>
            <a:endParaRPr lang="zh-TW" altLang="en-US" dirty="0">
              <a:latin typeface="+mj-lt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5112000" y="39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6</a:t>
            </a:r>
            <a:endParaRPr lang="zh-TW" altLang="en-US" dirty="0">
              <a:latin typeface="+mj-lt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552000" y="39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7</a:t>
            </a:r>
            <a:endParaRPr lang="zh-TW" altLang="en-US" dirty="0">
              <a:latin typeface="+mj-lt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872000" y="46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8</a:t>
            </a:r>
            <a:endParaRPr lang="zh-TW" altLang="en-US" dirty="0">
              <a:latin typeface="+mj-lt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592000" y="46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9</a:t>
            </a:r>
            <a:endParaRPr lang="zh-TW" altLang="en-US" dirty="0">
              <a:latin typeface="+mj-lt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403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11</a:t>
            </a:r>
            <a:endParaRPr lang="zh-TW" altLang="en-US" dirty="0">
              <a:latin typeface="+mj-lt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57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12</a:t>
            </a:r>
            <a:endParaRPr lang="zh-TW" altLang="en-US" dirty="0">
              <a:latin typeface="+mj-lt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547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13</a:t>
            </a:r>
            <a:endParaRPr lang="zh-TW" altLang="en-US" dirty="0">
              <a:latin typeface="+mj-lt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601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14</a:t>
            </a:r>
            <a:endParaRPr lang="zh-TW" altLang="en-US" dirty="0">
              <a:latin typeface="+mj-lt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691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15</a:t>
            </a:r>
            <a:endParaRPr lang="zh-TW" altLang="en-US" dirty="0">
              <a:latin typeface="+mj-lt"/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4392000" y="21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392000" y="18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 smtClean="0">
                <a:latin typeface="+mj-lt"/>
              </a:rPr>
              <a:t>0</a:t>
            </a:r>
            <a:endParaRPr lang="zh-TW" altLang="en-US" dirty="0">
              <a:latin typeface="+mj-lt"/>
            </a:endParaRPr>
          </a:p>
        </p:txBody>
      </p:sp>
      <p:cxnSp>
        <p:nvCxnSpPr>
          <p:cNvPr id="61" name="直線接點 60"/>
          <p:cNvCxnSpPr>
            <a:stCxn id="59" idx="4"/>
            <a:endCxn id="35" idx="0"/>
          </p:cNvCxnSpPr>
          <p:nvPr/>
        </p:nvCxnSpPr>
        <p:spPr>
          <a:xfrm>
            <a:off x="4572000" y="2529000"/>
            <a:ext cx="0" cy="3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039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50825" y="189000"/>
            <a:ext cx="8639175" cy="1080000"/>
          </a:xfrm>
        </p:spPr>
        <p:txBody>
          <a:bodyPr/>
          <a:lstStyle/>
          <a:p>
            <a:r>
              <a:rPr lang="en-US" altLang="zh-TW" sz="3600" dirty="0"/>
              <a:t>Construct a Loser Tree from a Winner Tree</a:t>
            </a:r>
            <a:endParaRPr lang="zh-TW" altLang="en-US" sz="3600" dirty="0"/>
          </a:p>
        </p:txBody>
      </p:sp>
      <p:cxnSp>
        <p:nvCxnSpPr>
          <p:cNvPr id="5" name="直線單箭頭接點 4"/>
          <p:cNvCxnSpPr/>
          <p:nvPr/>
        </p:nvCxnSpPr>
        <p:spPr>
          <a:xfrm rot="10800000">
            <a:off x="4752000" y="2349000"/>
            <a:ext cx="7200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5472000" y="1989000"/>
            <a:ext cx="900000" cy="720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TW" dirty="0">
                <a:latin typeface="+mj-lt"/>
              </a:rPr>
              <a:t>overall</a:t>
            </a:r>
          </a:p>
          <a:p>
            <a:pPr>
              <a:defRPr/>
            </a:pPr>
            <a:r>
              <a:rPr lang="en-US" altLang="zh-TW" dirty="0">
                <a:latin typeface="+mj-lt"/>
              </a:rPr>
              <a:t>winner</a:t>
            </a:r>
            <a:endParaRPr lang="zh-TW" altLang="en-US" dirty="0">
              <a:latin typeface="+mj-lt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4572000" y="306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3132000" y="306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3492000" y="450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412002" y="4509000"/>
            <a:ext cx="359998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2052000" y="4509000"/>
            <a:ext cx="36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132000" y="378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259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接點 13"/>
          <p:cNvCxnSpPr/>
          <p:nvPr/>
        </p:nvCxnSpPr>
        <p:spPr>
          <a:xfrm flipH="1">
            <a:off x="2412000" y="378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295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2232000" y="43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87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3852000" y="450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3672000" y="43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403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331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接點 21"/>
          <p:cNvCxnSpPr/>
          <p:nvPr/>
        </p:nvCxnSpPr>
        <p:spPr>
          <a:xfrm flipH="1">
            <a:off x="6372000" y="450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5292000" y="450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>
            <a:off x="4932000" y="450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012000" y="378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547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接點 26"/>
          <p:cNvCxnSpPr/>
          <p:nvPr/>
        </p:nvCxnSpPr>
        <p:spPr>
          <a:xfrm flipH="1">
            <a:off x="5292000" y="3789000"/>
            <a:ext cx="72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583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5112000" y="43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475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線接點 30"/>
          <p:cNvCxnSpPr/>
          <p:nvPr/>
        </p:nvCxnSpPr>
        <p:spPr>
          <a:xfrm>
            <a:off x="6732002" y="4509002"/>
            <a:ext cx="359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6552000" y="43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691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619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439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69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1</a:t>
            </a:r>
            <a:endParaRPr lang="zh-TW" altLang="en-US" dirty="0">
              <a:latin typeface="+mj-lt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41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2</a:t>
            </a:r>
            <a:endParaRPr lang="zh-TW" altLang="en-US" dirty="0">
              <a:latin typeface="+mj-lt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13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3</a:t>
            </a:r>
            <a:endParaRPr lang="zh-TW" altLang="en-US" dirty="0">
              <a:latin typeface="+mj-lt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85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4</a:t>
            </a:r>
            <a:endParaRPr lang="zh-TW" altLang="en-US" dirty="0">
              <a:latin typeface="+mj-lt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57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5</a:t>
            </a:r>
            <a:endParaRPr lang="zh-TW" altLang="en-US" dirty="0">
              <a:latin typeface="+mj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29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6</a:t>
            </a:r>
            <a:endParaRPr lang="zh-TW" altLang="en-US" dirty="0">
              <a:latin typeface="+mj-lt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1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7</a:t>
            </a:r>
            <a:endParaRPr lang="zh-TW" altLang="en-US" dirty="0">
              <a:latin typeface="+mj-lt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73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8</a:t>
            </a:r>
            <a:endParaRPr lang="zh-TW" altLang="en-US" dirty="0">
              <a:latin typeface="+mj-lt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032000" y="270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</a:t>
            </a:r>
            <a:endParaRPr lang="zh-TW" altLang="en-US" dirty="0">
              <a:latin typeface="+mj-lt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313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10</a:t>
            </a:r>
            <a:endParaRPr lang="zh-TW" altLang="en-US" dirty="0">
              <a:latin typeface="+mj-lt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952000" y="32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2</a:t>
            </a:r>
            <a:endParaRPr lang="zh-TW" altLang="en-US" dirty="0">
              <a:latin typeface="+mj-lt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5832000" y="32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3</a:t>
            </a:r>
            <a:endParaRPr lang="zh-TW" altLang="en-US" dirty="0">
              <a:latin typeface="+mj-lt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2232000" y="39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4</a:t>
            </a:r>
            <a:endParaRPr lang="zh-TW" altLang="en-US" dirty="0">
              <a:latin typeface="+mj-lt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672000" y="39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5</a:t>
            </a:r>
            <a:endParaRPr lang="zh-TW" altLang="en-US" dirty="0">
              <a:latin typeface="+mj-lt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5112000" y="39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6</a:t>
            </a:r>
            <a:endParaRPr lang="zh-TW" altLang="en-US" dirty="0">
              <a:latin typeface="+mj-lt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552000" y="39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7</a:t>
            </a:r>
            <a:endParaRPr lang="zh-TW" altLang="en-US" dirty="0">
              <a:latin typeface="+mj-lt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872000" y="46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8</a:t>
            </a:r>
            <a:endParaRPr lang="zh-TW" altLang="en-US" dirty="0">
              <a:latin typeface="+mj-lt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592000" y="46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9</a:t>
            </a:r>
            <a:endParaRPr lang="zh-TW" altLang="en-US" dirty="0">
              <a:latin typeface="+mj-lt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403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11</a:t>
            </a:r>
            <a:endParaRPr lang="zh-TW" altLang="en-US" dirty="0">
              <a:latin typeface="+mj-lt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57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12</a:t>
            </a:r>
            <a:endParaRPr lang="zh-TW" altLang="en-US" dirty="0">
              <a:latin typeface="+mj-lt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547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13</a:t>
            </a:r>
            <a:endParaRPr lang="zh-TW" altLang="en-US" dirty="0">
              <a:latin typeface="+mj-lt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601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14</a:t>
            </a:r>
            <a:endParaRPr lang="zh-TW" altLang="en-US" dirty="0">
              <a:latin typeface="+mj-lt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691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15</a:t>
            </a:r>
            <a:endParaRPr lang="zh-TW" altLang="en-US" dirty="0">
              <a:latin typeface="+mj-lt"/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4392000" y="21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392000" y="18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 smtClean="0">
                <a:latin typeface="+mj-lt"/>
              </a:rPr>
              <a:t>0</a:t>
            </a:r>
            <a:endParaRPr lang="zh-TW" altLang="en-US" dirty="0">
              <a:latin typeface="+mj-lt"/>
            </a:endParaRPr>
          </a:p>
        </p:txBody>
      </p:sp>
      <p:cxnSp>
        <p:nvCxnSpPr>
          <p:cNvPr id="61" name="直線接點 60"/>
          <p:cNvCxnSpPr>
            <a:stCxn id="59" idx="4"/>
            <a:endCxn id="35" idx="0"/>
          </p:cNvCxnSpPr>
          <p:nvPr/>
        </p:nvCxnSpPr>
        <p:spPr>
          <a:xfrm>
            <a:off x="4572000" y="2529000"/>
            <a:ext cx="0" cy="3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190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50825" y="189000"/>
            <a:ext cx="8639175" cy="1080000"/>
          </a:xfrm>
        </p:spPr>
        <p:txBody>
          <a:bodyPr/>
          <a:lstStyle/>
          <a:p>
            <a:r>
              <a:rPr lang="en-US" altLang="zh-TW" sz="3600" dirty="0"/>
              <a:t>Construct a Loser Tree from a Winner Tree</a:t>
            </a:r>
            <a:endParaRPr lang="zh-TW" altLang="en-US" sz="3600" dirty="0"/>
          </a:p>
        </p:txBody>
      </p:sp>
      <p:cxnSp>
        <p:nvCxnSpPr>
          <p:cNvPr id="5" name="直線單箭頭接點 4"/>
          <p:cNvCxnSpPr/>
          <p:nvPr/>
        </p:nvCxnSpPr>
        <p:spPr>
          <a:xfrm rot="10800000">
            <a:off x="4752000" y="2349000"/>
            <a:ext cx="7200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5472000" y="1989000"/>
            <a:ext cx="900000" cy="720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TW" dirty="0">
                <a:latin typeface="+mj-lt"/>
              </a:rPr>
              <a:t>overall</a:t>
            </a:r>
          </a:p>
          <a:p>
            <a:pPr>
              <a:defRPr/>
            </a:pPr>
            <a:r>
              <a:rPr lang="en-US" altLang="zh-TW" dirty="0">
                <a:latin typeface="+mj-lt"/>
              </a:rPr>
              <a:t>winner</a:t>
            </a:r>
            <a:endParaRPr lang="zh-TW" altLang="en-US" dirty="0">
              <a:latin typeface="+mj-lt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4572000" y="306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3132000" y="306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3492000" y="450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412002" y="4509000"/>
            <a:ext cx="359998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2052000" y="4509000"/>
            <a:ext cx="36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132000" y="378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259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接點 13"/>
          <p:cNvCxnSpPr/>
          <p:nvPr/>
        </p:nvCxnSpPr>
        <p:spPr>
          <a:xfrm flipH="1">
            <a:off x="2412000" y="378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295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2232000" y="43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87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3852000" y="450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3672000" y="43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403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331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接點 21"/>
          <p:cNvCxnSpPr/>
          <p:nvPr/>
        </p:nvCxnSpPr>
        <p:spPr>
          <a:xfrm flipH="1">
            <a:off x="6372000" y="450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5292000" y="450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>
            <a:off x="4932000" y="450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012000" y="378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547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接點 26"/>
          <p:cNvCxnSpPr/>
          <p:nvPr/>
        </p:nvCxnSpPr>
        <p:spPr>
          <a:xfrm flipH="1">
            <a:off x="5292000" y="3789000"/>
            <a:ext cx="72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583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5112000" y="43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475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線接點 30"/>
          <p:cNvCxnSpPr/>
          <p:nvPr/>
        </p:nvCxnSpPr>
        <p:spPr>
          <a:xfrm>
            <a:off x="6732002" y="4509002"/>
            <a:ext cx="359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6552000" y="43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691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619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439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69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1</a:t>
            </a:r>
            <a:endParaRPr lang="zh-TW" altLang="en-US" dirty="0">
              <a:latin typeface="+mj-lt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41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2</a:t>
            </a:r>
            <a:endParaRPr lang="zh-TW" altLang="en-US" dirty="0">
              <a:latin typeface="+mj-lt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13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3</a:t>
            </a:r>
            <a:endParaRPr lang="zh-TW" altLang="en-US" dirty="0">
              <a:latin typeface="+mj-lt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85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4</a:t>
            </a:r>
            <a:endParaRPr lang="zh-TW" altLang="en-US" dirty="0">
              <a:latin typeface="+mj-lt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57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5</a:t>
            </a:r>
            <a:endParaRPr lang="zh-TW" altLang="en-US" dirty="0">
              <a:latin typeface="+mj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29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6</a:t>
            </a:r>
            <a:endParaRPr lang="zh-TW" altLang="en-US" dirty="0">
              <a:latin typeface="+mj-lt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1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7</a:t>
            </a:r>
            <a:endParaRPr lang="zh-TW" altLang="en-US" dirty="0">
              <a:latin typeface="+mj-lt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73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8</a:t>
            </a:r>
            <a:endParaRPr lang="zh-TW" altLang="en-US" dirty="0">
              <a:latin typeface="+mj-lt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032000" y="270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</a:t>
            </a:r>
            <a:endParaRPr lang="zh-TW" altLang="en-US" dirty="0">
              <a:latin typeface="+mj-lt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313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10</a:t>
            </a:r>
            <a:endParaRPr lang="zh-TW" altLang="en-US" dirty="0">
              <a:latin typeface="+mj-lt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952000" y="32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2</a:t>
            </a:r>
            <a:endParaRPr lang="zh-TW" altLang="en-US" dirty="0">
              <a:latin typeface="+mj-lt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5832000" y="32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3</a:t>
            </a:r>
            <a:endParaRPr lang="zh-TW" altLang="en-US" dirty="0">
              <a:latin typeface="+mj-lt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2232000" y="39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4</a:t>
            </a:r>
            <a:endParaRPr lang="zh-TW" altLang="en-US" dirty="0">
              <a:latin typeface="+mj-lt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672000" y="39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5</a:t>
            </a:r>
            <a:endParaRPr lang="zh-TW" altLang="en-US" dirty="0">
              <a:latin typeface="+mj-lt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5112000" y="39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6</a:t>
            </a:r>
            <a:endParaRPr lang="zh-TW" altLang="en-US" dirty="0">
              <a:latin typeface="+mj-lt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552000" y="39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7</a:t>
            </a:r>
            <a:endParaRPr lang="zh-TW" altLang="en-US" dirty="0">
              <a:latin typeface="+mj-lt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872000" y="46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8</a:t>
            </a:r>
            <a:endParaRPr lang="zh-TW" altLang="en-US" dirty="0">
              <a:latin typeface="+mj-lt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592000" y="46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9</a:t>
            </a:r>
            <a:endParaRPr lang="zh-TW" altLang="en-US" dirty="0">
              <a:latin typeface="+mj-lt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403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11</a:t>
            </a:r>
            <a:endParaRPr lang="zh-TW" altLang="en-US" dirty="0">
              <a:latin typeface="+mj-lt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57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12</a:t>
            </a:r>
            <a:endParaRPr lang="zh-TW" altLang="en-US" dirty="0">
              <a:latin typeface="+mj-lt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547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13</a:t>
            </a:r>
            <a:endParaRPr lang="zh-TW" altLang="en-US" dirty="0">
              <a:latin typeface="+mj-lt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601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14</a:t>
            </a:r>
            <a:endParaRPr lang="zh-TW" altLang="en-US" dirty="0">
              <a:latin typeface="+mj-lt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691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15</a:t>
            </a:r>
            <a:endParaRPr lang="zh-TW" altLang="en-US" dirty="0">
              <a:latin typeface="+mj-lt"/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4392000" y="21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392000" y="18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 smtClean="0">
                <a:latin typeface="+mj-lt"/>
              </a:rPr>
              <a:t>0</a:t>
            </a:r>
            <a:endParaRPr lang="zh-TW" altLang="en-US" dirty="0">
              <a:latin typeface="+mj-lt"/>
            </a:endParaRPr>
          </a:p>
        </p:txBody>
      </p:sp>
      <p:cxnSp>
        <p:nvCxnSpPr>
          <p:cNvPr id="61" name="直線接點 60"/>
          <p:cNvCxnSpPr>
            <a:stCxn id="59" idx="4"/>
            <a:endCxn id="35" idx="0"/>
          </p:cNvCxnSpPr>
          <p:nvPr/>
        </p:nvCxnSpPr>
        <p:spPr>
          <a:xfrm>
            <a:off x="4572000" y="2529000"/>
            <a:ext cx="0" cy="3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613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50825" y="189000"/>
            <a:ext cx="8639175" cy="1080000"/>
          </a:xfrm>
        </p:spPr>
        <p:txBody>
          <a:bodyPr/>
          <a:lstStyle/>
          <a:p>
            <a:r>
              <a:rPr lang="en-US" altLang="zh-TW" sz="3600" dirty="0"/>
              <a:t>Construct a Loser Tree from a Winner Tree</a:t>
            </a:r>
            <a:endParaRPr lang="zh-TW" altLang="en-US" sz="3600" dirty="0"/>
          </a:p>
        </p:txBody>
      </p:sp>
      <p:cxnSp>
        <p:nvCxnSpPr>
          <p:cNvPr id="5" name="直線單箭頭接點 4"/>
          <p:cNvCxnSpPr/>
          <p:nvPr/>
        </p:nvCxnSpPr>
        <p:spPr>
          <a:xfrm rot="10800000">
            <a:off x="4752000" y="2349000"/>
            <a:ext cx="7200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5472000" y="1989000"/>
            <a:ext cx="900000" cy="720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TW" dirty="0">
                <a:latin typeface="+mj-lt"/>
              </a:rPr>
              <a:t>overall</a:t>
            </a:r>
          </a:p>
          <a:p>
            <a:pPr>
              <a:defRPr/>
            </a:pPr>
            <a:r>
              <a:rPr lang="en-US" altLang="zh-TW" dirty="0">
                <a:latin typeface="+mj-lt"/>
              </a:rPr>
              <a:t>winner</a:t>
            </a:r>
            <a:endParaRPr lang="zh-TW" altLang="en-US" dirty="0">
              <a:latin typeface="+mj-lt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4572000" y="306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3132000" y="306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3492000" y="450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412002" y="4509000"/>
            <a:ext cx="359998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2052000" y="4509000"/>
            <a:ext cx="36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132000" y="378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259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接點 13"/>
          <p:cNvCxnSpPr/>
          <p:nvPr/>
        </p:nvCxnSpPr>
        <p:spPr>
          <a:xfrm flipH="1">
            <a:off x="2412000" y="378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295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2232000" y="43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87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3852000" y="450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3672000" y="43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403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331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接點 21"/>
          <p:cNvCxnSpPr/>
          <p:nvPr/>
        </p:nvCxnSpPr>
        <p:spPr>
          <a:xfrm flipH="1">
            <a:off x="6372000" y="450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5292000" y="450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>
            <a:off x="4932000" y="450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012000" y="378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547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接點 26"/>
          <p:cNvCxnSpPr/>
          <p:nvPr/>
        </p:nvCxnSpPr>
        <p:spPr>
          <a:xfrm flipH="1">
            <a:off x="5292000" y="3789000"/>
            <a:ext cx="72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583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5112000" y="43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475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線接點 30"/>
          <p:cNvCxnSpPr/>
          <p:nvPr/>
        </p:nvCxnSpPr>
        <p:spPr>
          <a:xfrm>
            <a:off x="6732002" y="4509002"/>
            <a:ext cx="359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6552000" y="43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691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619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439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69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1</a:t>
            </a:r>
            <a:endParaRPr lang="zh-TW" altLang="en-US" dirty="0">
              <a:latin typeface="+mj-lt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41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2</a:t>
            </a:r>
            <a:endParaRPr lang="zh-TW" altLang="en-US" dirty="0">
              <a:latin typeface="+mj-lt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13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3</a:t>
            </a:r>
            <a:endParaRPr lang="zh-TW" altLang="en-US" dirty="0">
              <a:latin typeface="+mj-lt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85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4</a:t>
            </a:r>
            <a:endParaRPr lang="zh-TW" altLang="en-US" dirty="0">
              <a:latin typeface="+mj-lt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57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5</a:t>
            </a:r>
            <a:endParaRPr lang="zh-TW" altLang="en-US" dirty="0">
              <a:latin typeface="+mj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29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6</a:t>
            </a:r>
            <a:endParaRPr lang="zh-TW" altLang="en-US" dirty="0">
              <a:latin typeface="+mj-lt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1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7</a:t>
            </a:r>
            <a:endParaRPr lang="zh-TW" altLang="en-US" dirty="0">
              <a:latin typeface="+mj-lt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73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8</a:t>
            </a:r>
            <a:endParaRPr lang="zh-TW" altLang="en-US" dirty="0">
              <a:latin typeface="+mj-lt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032000" y="270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</a:t>
            </a:r>
            <a:endParaRPr lang="zh-TW" altLang="en-US" dirty="0">
              <a:latin typeface="+mj-lt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313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10</a:t>
            </a:r>
            <a:endParaRPr lang="zh-TW" altLang="en-US" dirty="0">
              <a:latin typeface="+mj-lt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952000" y="32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2</a:t>
            </a:r>
            <a:endParaRPr lang="zh-TW" altLang="en-US" dirty="0">
              <a:latin typeface="+mj-lt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5832000" y="32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3</a:t>
            </a:r>
            <a:endParaRPr lang="zh-TW" altLang="en-US" dirty="0">
              <a:latin typeface="+mj-lt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2232000" y="39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4</a:t>
            </a:r>
            <a:endParaRPr lang="zh-TW" altLang="en-US" dirty="0">
              <a:latin typeface="+mj-lt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672000" y="39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5</a:t>
            </a:r>
            <a:endParaRPr lang="zh-TW" altLang="en-US" dirty="0">
              <a:latin typeface="+mj-lt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5112000" y="39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6</a:t>
            </a:r>
            <a:endParaRPr lang="zh-TW" altLang="en-US" dirty="0">
              <a:latin typeface="+mj-lt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552000" y="39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7</a:t>
            </a:r>
            <a:endParaRPr lang="zh-TW" altLang="en-US" dirty="0">
              <a:latin typeface="+mj-lt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872000" y="46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8</a:t>
            </a:r>
            <a:endParaRPr lang="zh-TW" altLang="en-US" dirty="0">
              <a:latin typeface="+mj-lt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592000" y="46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9</a:t>
            </a:r>
            <a:endParaRPr lang="zh-TW" altLang="en-US" dirty="0">
              <a:latin typeface="+mj-lt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403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11</a:t>
            </a:r>
            <a:endParaRPr lang="zh-TW" altLang="en-US" dirty="0">
              <a:latin typeface="+mj-lt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57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12</a:t>
            </a:r>
            <a:endParaRPr lang="zh-TW" altLang="en-US" dirty="0">
              <a:latin typeface="+mj-lt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547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13</a:t>
            </a:r>
            <a:endParaRPr lang="zh-TW" altLang="en-US" dirty="0">
              <a:latin typeface="+mj-lt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601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14</a:t>
            </a:r>
            <a:endParaRPr lang="zh-TW" altLang="en-US" dirty="0">
              <a:latin typeface="+mj-lt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691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15</a:t>
            </a:r>
            <a:endParaRPr lang="zh-TW" altLang="en-US" dirty="0">
              <a:latin typeface="+mj-lt"/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4392000" y="21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392000" y="18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 smtClean="0">
                <a:latin typeface="+mj-lt"/>
              </a:rPr>
              <a:t>0</a:t>
            </a:r>
            <a:endParaRPr lang="zh-TW" altLang="en-US" dirty="0">
              <a:latin typeface="+mj-lt"/>
            </a:endParaRPr>
          </a:p>
        </p:txBody>
      </p:sp>
      <p:cxnSp>
        <p:nvCxnSpPr>
          <p:cNvPr id="61" name="直線接點 60"/>
          <p:cNvCxnSpPr>
            <a:stCxn id="59" idx="4"/>
            <a:endCxn id="35" idx="0"/>
          </p:cNvCxnSpPr>
          <p:nvPr/>
        </p:nvCxnSpPr>
        <p:spPr>
          <a:xfrm>
            <a:off x="4572000" y="2529000"/>
            <a:ext cx="0" cy="3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115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50825" y="189000"/>
            <a:ext cx="8639175" cy="1080000"/>
          </a:xfrm>
        </p:spPr>
        <p:txBody>
          <a:bodyPr/>
          <a:lstStyle/>
          <a:p>
            <a:r>
              <a:rPr lang="en-US" altLang="zh-TW" sz="3600" dirty="0"/>
              <a:t>Construct a Loser Tree from a Winner Tree</a:t>
            </a:r>
            <a:endParaRPr lang="zh-TW" altLang="en-US" sz="3600" dirty="0"/>
          </a:p>
        </p:txBody>
      </p:sp>
      <p:cxnSp>
        <p:nvCxnSpPr>
          <p:cNvPr id="5" name="直線單箭頭接點 4"/>
          <p:cNvCxnSpPr/>
          <p:nvPr/>
        </p:nvCxnSpPr>
        <p:spPr>
          <a:xfrm rot="10800000">
            <a:off x="4752000" y="2349000"/>
            <a:ext cx="7200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5472000" y="1989000"/>
            <a:ext cx="900000" cy="720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TW" dirty="0">
                <a:latin typeface="+mj-lt"/>
              </a:rPr>
              <a:t>overall</a:t>
            </a:r>
          </a:p>
          <a:p>
            <a:pPr>
              <a:defRPr/>
            </a:pPr>
            <a:r>
              <a:rPr lang="en-US" altLang="zh-TW" dirty="0">
                <a:latin typeface="+mj-lt"/>
              </a:rPr>
              <a:t>winner</a:t>
            </a:r>
            <a:endParaRPr lang="zh-TW" altLang="en-US" dirty="0">
              <a:latin typeface="+mj-lt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4572000" y="306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3132000" y="306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3492000" y="450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412002" y="4509000"/>
            <a:ext cx="359998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2052000" y="4509000"/>
            <a:ext cx="36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132000" y="378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259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接點 13"/>
          <p:cNvCxnSpPr/>
          <p:nvPr/>
        </p:nvCxnSpPr>
        <p:spPr>
          <a:xfrm flipH="1">
            <a:off x="2412000" y="378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295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2232000" y="43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87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3852000" y="450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3672000" y="43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403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331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接點 21"/>
          <p:cNvCxnSpPr/>
          <p:nvPr/>
        </p:nvCxnSpPr>
        <p:spPr>
          <a:xfrm flipH="1">
            <a:off x="6372000" y="450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5292000" y="450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>
            <a:off x="4932000" y="450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012000" y="378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547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接點 26"/>
          <p:cNvCxnSpPr/>
          <p:nvPr/>
        </p:nvCxnSpPr>
        <p:spPr>
          <a:xfrm flipH="1">
            <a:off x="5292000" y="3789000"/>
            <a:ext cx="72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583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5112000" y="43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475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線接點 30"/>
          <p:cNvCxnSpPr/>
          <p:nvPr/>
        </p:nvCxnSpPr>
        <p:spPr>
          <a:xfrm>
            <a:off x="6732002" y="4509002"/>
            <a:ext cx="359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6552000" y="43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691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619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439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69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1</a:t>
            </a:r>
            <a:endParaRPr lang="zh-TW" altLang="en-US" dirty="0">
              <a:latin typeface="+mj-lt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41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2</a:t>
            </a:r>
            <a:endParaRPr lang="zh-TW" altLang="en-US" dirty="0">
              <a:latin typeface="+mj-lt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13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3</a:t>
            </a:r>
            <a:endParaRPr lang="zh-TW" altLang="en-US" dirty="0">
              <a:latin typeface="+mj-lt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85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4</a:t>
            </a:r>
            <a:endParaRPr lang="zh-TW" altLang="en-US" dirty="0">
              <a:latin typeface="+mj-lt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57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5</a:t>
            </a:r>
            <a:endParaRPr lang="zh-TW" altLang="en-US" dirty="0">
              <a:latin typeface="+mj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29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6</a:t>
            </a:r>
            <a:endParaRPr lang="zh-TW" altLang="en-US" dirty="0">
              <a:latin typeface="+mj-lt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1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7</a:t>
            </a:r>
            <a:endParaRPr lang="zh-TW" altLang="en-US" dirty="0">
              <a:latin typeface="+mj-lt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73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8</a:t>
            </a:r>
            <a:endParaRPr lang="zh-TW" altLang="en-US" dirty="0">
              <a:latin typeface="+mj-lt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032000" y="270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</a:t>
            </a:r>
            <a:endParaRPr lang="zh-TW" altLang="en-US" dirty="0">
              <a:latin typeface="+mj-lt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313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10</a:t>
            </a:r>
            <a:endParaRPr lang="zh-TW" altLang="en-US" dirty="0">
              <a:latin typeface="+mj-lt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952000" y="32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2</a:t>
            </a:r>
            <a:endParaRPr lang="zh-TW" altLang="en-US" dirty="0">
              <a:latin typeface="+mj-lt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5832000" y="32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3</a:t>
            </a:r>
            <a:endParaRPr lang="zh-TW" altLang="en-US" dirty="0">
              <a:latin typeface="+mj-lt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2232000" y="39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4</a:t>
            </a:r>
            <a:endParaRPr lang="zh-TW" altLang="en-US" dirty="0">
              <a:latin typeface="+mj-lt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672000" y="39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5</a:t>
            </a:r>
            <a:endParaRPr lang="zh-TW" altLang="en-US" dirty="0">
              <a:latin typeface="+mj-lt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5112000" y="39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6</a:t>
            </a:r>
            <a:endParaRPr lang="zh-TW" altLang="en-US" dirty="0">
              <a:latin typeface="+mj-lt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552000" y="39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7</a:t>
            </a:r>
            <a:endParaRPr lang="zh-TW" altLang="en-US" dirty="0">
              <a:latin typeface="+mj-lt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872000" y="46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8</a:t>
            </a:r>
            <a:endParaRPr lang="zh-TW" altLang="en-US" dirty="0">
              <a:latin typeface="+mj-lt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592000" y="46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9</a:t>
            </a:r>
            <a:endParaRPr lang="zh-TW" altLang="en-US" dirty="0">
              <a:latin typeface="+mj-lt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403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11</a:t>
            </a:r>
            <a:endParaRPr lang="zh-TW" altLang="en-US" dirty="0">
              <a:latin typeface="+mj-lt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57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12</a:t>
            </a:r>
            <a:endParaRPr lang="zh-TW" altLang="en-US" dirty="0">
              <a:latin typeface="+mj-lt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547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13</a:t>
            </a:r>
            <a:endParaRPr lang="zh-TW" altLang="en-US" dirty="0">
              <a:latin typeface="+mj-lt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601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14</a:t>
            </a:r>
            <a:endParaRPr lang="zh-TW" altLang="en-US" dirty="0">
              <a:latin typeface="+mj-lt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691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15</a:t>
            </a:r>
            <a:endParaRPr lang="zh-TW" altLang="en-US" dirty="0">
              <a:latin typeface="+mj-lt"/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4392000" y="21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392000" y="18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 smtClean="0">
                <a:latin typeface="+mj-lt"/>
              </a:rPr>
              <a:t>0</a:t>
            </a:r>
            <a:endParaRPr lang="zh-TW" altLang="en-US" dirty="0">
              <a:latin typeface="+mj-lt"/>
            </a:endParaRPr>
          </a:p>
        </p:txBody>
      </p:sp>
      <p:cxnSp>
        <p:nvCxnSpPr>
          <p:cNvPr id="61" name="直線接點 60"/>
          <p:cNvCxnSpPr>
            <a:stCxn id="59" idx="4"/>
            <a:endCxn id="35" idx="0"/>
          </p:cNvCxnSpPr>
          <p:nvPr/>
        </p:nvCxnSpPr>
        <p:spPr>
          <a:xfrm>
            <a:off x="4572000" y="2529000"/>
            <a:ext cx="0" cy="3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024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50825" y="189000"/>
            <a:ext cx="8639175" cy="1080000"/>
          </a:xfrm>
        </p:spPr>
        <p:txBody>
          <a:bodyPr/>
          <a:lstStyle/>
          <a:p>
            <a:r>
              <a:rPr lang="en-US" altLang="zh-TW" sz="3600" dirty="0"/>
              <a:t>Construct a Loser Tree from a Winner Tree</a:t>
            </a:r>
            <a:endParaRPr lang="zh-TW" altLang="en-US" sz="3600" dirty="0"/>
          </a:p>
        </p:txBody>
      </p:sp>
      <p:cxnSp>
        <p:nvCxnSpPr>
          <p:cNvPr id="5" name="直線單箭頭接點 4"/>
          <p:cNvCxnSpPr/>
          <p:nvPr/>
        </p:nvCxnSpPr>
        <p:spPr>
          <a:xfrm rot="10800000">
            <a:off x="4752000" y="2349000"/>
            <a:ext cx="7200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5472000" y="1989000"/>
            <a:ext cx="900000" cy="720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TW" dirty="0">
                <a:latin typeface="+mj-lt"/>
              </a:rPr>
              <a:t>overall</a:t>
            </a:r>
          </a:p>
          <a:p>
            <a:pPr>
              <a:defRPr/>
            </a:pPr>
            <a:r>
              <a:rPr lang="en-US" altLang="zh-TW" dirty="0">
                <a:latin typeface="+mj-lt"/>
              </a:rPr>
              <a:t>winner</a:t>
            </a:r>
            <a:endParaRPr lang="zh-TW" altLang="en-US" dirty="0">
              <a:latin typeface="+mj-lt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4572000" y="306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3132000" y="306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3492000" y="450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412002" y="4509000"/>
            <a:ext cx="359998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2052000" y="4509000"/>
            <a:ext cx="36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132000" y="378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259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接點 13"/>
          <p:cNvCxnSpPr/>
          <p:nvPr/>
        </p:nvCxnSpPr>
        <p:spPr>
          <a:xfrm flipH="1">
            <a:off x="2412000" y="378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295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2232000" y="43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87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3852000" y="450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3672000" y="43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403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331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接點 21"/>
          <p:cNvCxnSpPr/>
          <p:nvPr/>
        </p:nvCxnSpPr>
        <p:spPr>
          <a:xfrm flipH="1">
            <a:off x="6372000" y="450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5292000" y="450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>
            <a:off x="4932000" y="450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012000" y="378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547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接點 26"/>
          <p:cNvCxnSpPr/>
          <p:nvPr/>
        </p:nvCxnSpPr>
        <p:spPr>
          <a:xfrm flipH="1">
            <a:off x="5292000" y="3789000"/>
            <a:ext cx="72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583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5112000" y="43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475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線接點 30"/>
          <p:cNvCxnSpPr/>
          <p:nvPr/>
        </p:nvCxnSpPr>
        <p:spPr>
          <a:xfrm>
            <a:off x="6732002" y="4509002"/>
            <a:ext cx="359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6552000" y="43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691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619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439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69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1</a:t>
            </a:r>
            <a:endParaRPr lang="zh-TW" altLang="en-US" dirty="0">
              <a:latin typeface="+mj-lt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41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2</a:t>
            </a:r>
            <a:endParaRPr lang="zh-TW" altLang="en-US" dirty="0">
              <a:latin typeface="+mj-lt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13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3</a:t>
            </a:r>
            <a:endParaRPr lang="zh-TW" altLang="en-US" dirty="0">
              <a:latin typeface="+mj-lt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85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4</a:t>
            </a:r>
            <a:endParaRPr lang="zh-TW" altLang="en-US" dirty="0">
              <a:latin typeface="+mj-lt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57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5</a:t>
            </a:r>
            <a:endParaRPr lang="zh-TW" altLang="en-US" dirty="0">
              <a:latin typeface="+mj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29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6</a:t>
            </a:r>
            <a:endParaRPr lang="zh-TW" altLang="en-US" dirty="0">
              <a:latin typeface="+mj-lt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1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7</a:t>
            </a:r>
            <a:endParaRPr lang="zh-TW" altLang="en-US" dirty="0">
              <a:latin typeface="+mj-lt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73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8</a:t>
            </a:r>
            <a:endParaRPr lang="zh-TW" altLang="en-US" dirty="0">
              <a:latin typeface="+mj-lt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032000" y="270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</a:t>
            </a:r>
            <a:endParaRPr lang="zh-TW" altLang="en-US" dirty="0">
              <a:latin typeface="+mj-lt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313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10</a:t>
            </a:r>
            <a:endParaRPr lang="zh-TW" altLang="en-US" dirty="0">
              <a:latin typeface="+mj-lt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952000" y="32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2</a:t>
            </a:r>
            <a:endParaRPr lang="zh-TW" altLang="en-US" dirty="0">
              <a:latin typeface="+mj-lt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5832000" y="32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3</a:t>
            </a:r>
            <a:endParaRPr lang="zh-TW" altLang="en-US" dirty="0">
              <a:latin typeface="+mj-lt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2232000" y="39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4</a:t>
            </a:r>
            <a:endParaRPr lang="zh-TW" altLang="en-US" dirty="0">
              <a:latin typeface="+mj-lt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672000" y="39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5</a:t>
            </a:r>
            <a:endParaRPr lang="zh-TW" altLang="en-US" dirty="0">
              <a:latin typeface="+mj-lt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5112000" y="39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6</a:t>
            </a:r>
            <a:endParaRPr lang="zh-TW" altLang="en-US" dirty="0">
              <a:latin typeface="+mj-lt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552000" y="39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7</a:t>
            </a:r>
            <a:endParaRPr lang="zh-TW" altLang="en-US" dirty="0">
              <a:latin typeface="+mj-lt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872000" y="46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8</a:t>
            </a:r>
            <a:endParaRPr lang="zh-TW" altLang="en-US" dirty="0">
              <a:latin typeface="+mj-lt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592000" y="46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9</a:t>
            </a:r>
            <a:endParaRPr lang="zh-TW" altLang="en-US" dirty="0">
              <a:latin typeface="+mj-lt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403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11</a:t>
            </a:r>
            <a:endParaRPr lang="zh-TW" altLang="en-US" dirty="0">
              <a:latin typeface="+mj-lt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57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12</a:t>
            </a:r>
            <a:endParaRPr lang="zh-TW" altLang="en-US" dirty="0">
              <a:latin typeface="+mj-lt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547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13</a:t>
            </a:r>
            <a:endParaRPr lang="zh-TW" altLang="en-US" dirty="0">
              <a:latin typeface="+mj-lt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601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14</a:t>
            </a:r>
            <a:endParaRPr lang="zh-TW" altLang="en-US" dirty="0">
              <a:latin typeface="+mj-lt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691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15</a:t>
            </a:r>
            <a:endParaRPr lang="zh-TW" altLang="en-US" dirty="0">
              <a:latin typeface="+mj-lt"/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4392000" y="21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392000" y="18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 smtClean="0">
                <a:latin typeface="+mj-lt"/>
              </a:rPr>
              <a:t>0</a:t>
            </a:r>
            <a:endParaRPr lang="zh-TW" altLang="en-US" dirty="0">
              <a:latin typeface="+mj-lt"/>
            </a:endParaRPr>
          </a:p>
        </p:txBody>
      </p:sp>
      <p:cxnSp>
        <p:nvCxnSpPr>
          <p:cNvPr id="61" name="直線接點 60"/>
          <p:cNvCxnSpPr>
            <a:stCxn id="59" idx="4"/>
            <a:endCxn id="35" idx="0"/>
          </p:cNvCxnSpPr>
          <p:nvPr/>
        </p:nvCxnSpPr>
        <p:spPr>
          <a:xfrm>
            <a:off x="4572000" y="2529000"/>
            <a:ext cx="0" cy="3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98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331913" y="2852738"/>
          <a:ext cx="648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95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38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25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99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" name="文字方塊 39"/>
          <p:cNvSpPr txBox="1"/>
          <p:nvPr/>
        </p:nvSpPr>
        <p:spPr>
          <a:xfrm>
            <a:off x="1331913" y="5445125"/>
            <a:ext cx="4318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1</a:t>
            </a:r>
            <a:endParaRPr lang="zh-TW" altLang="en-US" dirty="0">
              <a:latin typeface="+mj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195513" y="5445125"/>
            <a:ext cx="4318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2</a:t>
            </a:r>
            <a:endParaRPr lang="zh-TW" altLang="en-US" dirty="0">
              <a:latin typeface="+mj-lt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060700" y="5445125"/>
            <a:ext cx="4318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3</a:t>
            </a:r>
            <a:endParaRPr lang="zh-TW" altLang="en-US" dirty="0">
              <a:latin typeface="+mj-lt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3924300" y="5445125"/>
            <a:ext cx="4318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4</a:t>
            </a:r>
            <a:endParaRPr lang="zh-TW" altLang="en-US" dirty="0">
              <a:latin typeface="+mj-lt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787900" y="5445125"/>
            <a:ext cx="4318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5</a:t>
            </a:r>
            <a:endParaRPr lang="zh-TW" altLang="en-US" dirty="0">
              <a:latin typeface="+mj-lt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651500" y="5445125"/>
            <a:ext cx="4318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6</a:t>
            </a:r>
            <a:endParaRPr lang="zh-TW" altLang="en-US" dirty="0">
              <a:latin typeface="+mj-lt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516688" y="5445125"/>
            <a:ext cx="4318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7</a:t>
            </a:r>
            <a:endParaRPr lang="zh-TW" altLang="en-US" dirty="0">
              <a:latin typeface="+mj-lt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380288" y="5445125"/>
            <a:ext cx="4318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8</a:t>
            </a:r>
            <a:endParaRPr lang="zh-TW" altLang="en-US" dirty="0">
              <a:latin typeface="+mj-lt"/>
            </a:endParaRPr>
          </a:p>
        </p:txBody>
      </p:sp>
      <p:sp>
        <p:nvSpPr>
          <p:cNvPr id="68" name="內容版面配置區 66"/>
          <p:cNvSpPr txBox="1">
            <a:spLocks/>
          </p:cNvSpPr>
          <p:nvPr/>
        </p:nvSpPr>
        <p:spPr>
          <a:xfrm>
            <a:off x="2700338" y="836613"/>
            <a:ext cx="3743325" cy="10080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marL="358775" indent="-358775" eaLnBrk="0" hangingPunct="0">
              <a:spcBef>
                <a:spcPct val="20000"/>
              </a:spcBef>
              <a:defRPr/>
            </a:pPr>
            <a:endParaRPr kumimoji="0" lang="zh-TW" altLang="en-US" sz="2400" spc="600" dirty="0">
              <a:latin typeface="+mj-lt"/>
              <a:ea typeface="+mn-ea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924300" y="1844675"/>
            <a:ext cx="1295400" cy="576263"/>
          </a:xfrm>
          <a:prstGeom prst="rect">
            <a:avLst/>
          </a:prstGeom>
          <a:noFill/>
        </p:spPr>
        <p:txBody>
          <a:bodyPr rIns="72000"/>
          <a:lstStyle/>
          <a:p>
            <a:pPr>
              <a:defRPr/>
            </a:pPr>
            <a:r>
              <a:rPr lang="en-US" altLang="zh-TW" sz="3200" dirty="0">
                <a:latin typeface="+mj-lt"/>
                <a:ea typeface="標楷體" pitchFamily="65" charset="-120"/>
              </a:rPr>
              <a:t>Output</a:t>
            </a:r>
            <a:endParaRPr lang="zh-TW" altLang="en-US" sz="3200" dirty="0">
              <a:latin typeface="+mj-lt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50825" y="189000"/>
            <a:ext cx="8639175" cy="1080000"/>
          </a:xfrm>
        </p:spPr>
        <p:txBody>
          <a:bodyPr/>
          <a:lstStyle/>
          <a:p>
            <a:r>
              <a:rPr lang="en-US" altLang="zh-TW" sz="3600" dirty="0"/>
              <a:t>Construct a Loser Tree from a Winner Tree</a:t>
            </a:r>
            <a:endParaRPr lang="zh-TW" altLang="en-US" sz="3600" dirty="0"/>
          </a:p>
        </p:txBody>
      </p:sp>
      <p:cxnSp>
        <p:nvCxnSpPr>
          <p:cNvPr id="5" name="直線單箭頭接點 4"/>
          <p:cNvCxnSpPr/>
          <p:nvPr/>
        </p:nvCxnSpPr>
        <p:spPr>
          <a:xfrm rot="10800000">
            <a:off x="4752000" y="2349000"/>
            <a:ext cx="7200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5472000" y="1989000"/>
            <a:ext cx="900000" cy="720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TW" dirty="0">
                <a:latin typeface="+mj-lt"/>
              </a:rPr>
              <a:t>overall</a:t>
            </a:r>
          </a:p>
          <a:p>
            <a:pPr>
              <a:defRPr/>
            </a:pPr>
            <a:r>
              <a:rPr lang="en-US" altLang="zh-TW" dirty="0">
                <a:latin typeface="+mj-lt"/>
              </a:rPr>
              <a:t>winner</a:t>
            </a:r>
            <a:endParaRPr lang="zh-TW" altLang="en-US" dirty="0">
              <a:latin typeface="+mj-lt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4572000" y="306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3132000" y="306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3492000" y="450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412002" y="4509000"/>
            <a:ext cx="359998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2052000" y="4509000"/>
            <a:ext cx="36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132000" y="378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259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接點 13"/>
          <p:cNvCxnSpPr/>
          <p:nvPr/>
        </p:nvCxnSpPr>
        <p:spPr>
          <a:xfrm flipH="1">
            <a:off x="2412000" y="378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295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2232000" y="43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87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3852000" y="450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3672000" y="43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403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331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接點 21"/>
          <p:cNvCxnSpPr/>
          <p:nvPr/>
        </p:nvCxnSpPr>
        <p:spPr>
          <a:xfrm flipH="1">
            <a:off x="6372000" y="450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5292000" y="450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>
            <a:off x="4932000" y="450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012000" y="378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547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接點 26"/>
          <p:cNvCxnSpPr/>
          <p:nvPr/>
        </p:nvCxnSpPr>
        <p:spPr>
          <a:xfrm flipH="1">
            <a:off x="5292000" y="3789000"/>
            <a:ext cx="72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5832000" y="36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5112000" y="43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475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線接點 30"/>
          <p:cNvCxnSpPr/>
          <p:nvPr/>
        </p:nvCxnSpPr>
        <p:spPr>
          <a:xfrm>
            <a:off x="6732002" y="4509002"/>
            <a:ext cx="359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6552000" y="43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691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619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439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69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1</a:t>
            </a:r>
            <a:endParaRPr lang="zh-TW" altLang="en-US" dirty="0">
              <a:latin typeface="+mj-lt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41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2</a:t>
            </a:r>
            <a:endParaRPr lang="zh-TW" altLang="en-US" dirty="0">
              <a:latin typeface="+mj-lt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13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3</a:t>
            </a:r>
            <a:endParaRPr lang="zh-TW" altLang="en-US" dirty="0">
              <a:latin typeface="+mj-lt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85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4</a:t>
            </a:r>
            <a:endParaRPr lang="zh-TW" altLang="en-US" dirty="0">
              <a:latin typeface="+mj-lt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57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5</a:t>
            </a:r>
            <a:endParaRPr lang="zh-TW" altLang="en-US" dirty="0">
              <a:latin typeface="+mj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29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6</a:t>
            </a:r>
            <a:endParaRPr lang="zh-TW" altLang="en-US" dirty="0">
              <a:latin typeface="+mj-lt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1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7</a:t>
            </a:r>
            <a:endParaRPr lang="zh-TW" altLang="en-US" dirty="0">
              <a:latin typeface="+mj-lt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73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8</a:t>
            </a:r>
            <a:endParaRPr lang="zh-TW" altLang="en-US" dirty="0">
              <a:latin typeface="+mj-lt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032000" y="270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</a:t>
            </a:r>
            <a:endParaRPr lang="zh-TW" altLang="en-US" dirty="0">
              <a:latin typeface="+mj-lt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313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10</a:t>
            </a:r>
            <a:endParaRPr lang="zh-TW" altLang="en-US" dirty="0">
              <a:latin typeface="+mj-lt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952000" y="32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2</a:t>
            </a:r>
            <a:endParaRPr lang="zh-TW" altLang="en-US" dirty="0">
              <a:latin typeface="+mj-lt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5832000" y="32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3</a:t>
            </a:r>
            <a:endParaRPr lang="zh-TW" altLang="en-US" dirty="0">
              <a:latin typeface="+mj-lt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2232000" y="39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4</a:t>
            </a:r>
            <a:endParaRPr lang="zh-TW" altLang="en-US" dirty="0">
              <a:latin typeface="+mj-lt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672000" y="39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5</a:t>
            </a:r>
            <a:endParaRPr lang="zh-TW" altLang="en-US" dirty="0">
              <a:latin typeface="+mj-lt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5112000" y="39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6</a:t>
            </a:r>
            <a:endParaRPr lang="zh-TW" altLang="en-US" dirty="0">
              <a:latin typeface="+mj-lt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552000" y="39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7</a:t>
            </a:r>
            <a:endParaRPr lang="zh-TW" altLang="en-US" dirty="0">
              <a:latin typeface="+mj-lt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872000" y="46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8</a:t>
            </a:r>
            <a:endParaRPr lang="zh-TW" altLang="en-US" dirty="0">
              <a:latin typeface="+mj-lt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592000" y="46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9</a:t>
            </a:r>
            <a:endParaRPr lang="zh-TW" altLang="en-US" dirty="0">
              <a:latin typeface="+mj-lt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403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11</a:t>
            </a:r>
            <a:endParaRPr lang="zh-TW" altLang="en-US" dirty="0">
              <a:latin typeface="+mj-lt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57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12</a:t>
            </a:r>
            <a:endParaRPr lang="zh-TW" altLang="en-US" dirty="0">
              <a:latin typeface="+mj-lt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547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13</a:t>
            </a:r>
            <a:endParaRPr lang="zh-TW" altLang="en-US" dirty="0">
              <a:latin typeface="+mj-lt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601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14</a:t>
            </a:r>
            <a:endParaRPr lang="zh-TW" altLang="en-US" dirty="0">
              <a:latin typeface="+mj-lt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6912000" y="468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15</a:t>
            </a:r>
            <a:endParaRPr lang="zh-TW" altLang="en-US" dirty="0">
              <a:latin typeface="+mj-lt"/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4392000" y="21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392000" y="18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 smtClean="0">
                <a:latin typeface="+mj-lt"/>
              </a:rPr>
              <a:t>0</a:t>
            </a:r>
            <a:endParaRPr lang="zh-TW" altLang="en-US" dirty="0">
              <a:latin typeface="+mj-lt"/>
            </a:endParaRPr>
          </a:p>
        </p:txBody>
      </p:sp>
      <p:cxnSp>
        <p:nvCxnSpPr>
          <p:cNvPr id="61" name="直線接點 60"/>
          <p:cNvCxnSpPr>
            <a:stCxn id="59" idx="4"/>
            <a:endCxn id="35" idx="0"/>
          </p:cNvCxnSpPr>
          <p:nvPr/>
        </p:nvCxnSpPr>
        <p:spPr>
          <a:xfrm>
            <a:off x="4572000" y="2529000"/>
            <a:ext cx="0" cy="3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907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Loser Tree Merge</a:t>
            </a:r>
            <a:endParaRPr lang="zh-TW" altLang="en-US" smtClean="0"/>
          </a:p>
        </p:txBody>
      </p:sp>
      <p:sp>
        <p:nvSpPr>
          <p:cNvPr id="29699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altLang="zh-TW" dirty="0" smtClean="0"/>
              <a:t>When a number is output, the number following enters as a leaf, and moves up by levels toward the root.</a:t>
            </a:r>
          </a:p>
          <a:p>
            <a:pPr>
              <a:spcBef>
                <a:spcPts val="1800"/>
              </a:spcBef>
            </a:pPr>
            <a:r>
              <a:rPr lang="en-US" altLang="zh-TW" dirty="0" smtClean="0"/>
              <a:t>As you move up, you carry the winner along.</a:t>
            </a:r>
          </a:p>
          <a:p>
            <a:pPr>
              <a:spcBef>
                <a:spcPts val="1800"/>
              </a:spcBef>
            </a:pPr>
            <a:r>
              <a:rPr lang="en-US" altLang="zh-TW" dirty="0" smtClean="0"/>
              <a:t>At each level, you find the loser of the last contest at that level.</a:t>
            </a:r>
          </a:p>
          <a:p>
            <a:pPr>
              <a:spcBef>
                <a:spcPts val="1800"/>
              </a:spcBef>
            </a:pPr>
            <a:r>
              <a:rPr lang="en-US" altLang="zh-TW" dirty="0" smtClean="0"/>
              <a:t>The node you are carrying challenges this previous loser.</a:t>
            </a:r>
          </a:p>
          <a:p>
            <a:pPr>
              <a:spcBef>
                <a:spcPts val="1800"/>
              </a:spcBef>
            </a:pPr>
            <a:r>
              <a:rPr lang="en-US" altLang="zh-TW" dirty="0" smtClean="0"/>
              <a:t>If it wins, you take it on to the next level.</a:t>
            </a:r>
          </a:p>
          <a:p>
            <a:pPr>
              <a:spcBef>
                <a:spcPts val="1800"/>
              </a:spcBef>
            </a:pPr>
            <a:r>
              <a:rPr lang="en-US" altLang="zh-TW" dirty="0" smtClean="0"/>
              <a:t>If it loses, you leave it and take the winner (the number which was there before you came) along to the next level.</a:t>
            </a:r>
          </a:p>
          <a:p>
            <a:pPr>
              <a:spcBef>
                <a:spcPts val="1800"/>
              </a:spcBef>
            </a:pPr>
            <a:r>
              <a:rPr lang="en-US" altLang="zh-TW" dirty="0" smtClean="0"/>
              <a:t>The winner of the contest at the root is placed the "extra" overall winner slot.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3175" y="1449000"/>
            <a:ext cx="1441175" cy="720000"/>
          </a:xfrm>
        </p:spPr>
        <p:txBody>
          <a:bodyPr/>
          <a:lstStyle/>
          <a:p>
            <a:pPr algn="ctr"/>
            <a:r>
              <a:rPr lang="en-US" altLang="zh-TW" sz="3200" dirty="0" smtClean="0"/>
              <a:t>Output</a:t>
            </a:r>
            <a:endParaRPr lang="zh-TW" altLang="en-US" sz="3200" dirty="0"/>
          </a:p>
        </p:txBody>
      </p:sp>
      <p:sp>
        <p:nvSpPr>
          <p:cNvPr id="3" name="內容版面配置區 66"/>
          <p:cNvSpPr txBox="1">
            <a:spLocks/>
          </p:cNvSpPr>
          <p:nvPr/>
        </p:nvSpPr>
        <p:spPr bwMode="auto">
          <a:xfrm>
            <a:off x="612000" y="549000"/>
            <a:ext cx="2881175" cy="8994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86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0" lang="zh-TW" altLang="en-US" spc="600" dirty="0">
              <a:solidFill>
                <a:prstClr val="black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872518"/>
              </p:ext>
            </p:extLst>
          </p:nvPr>
        </p:nvGraphicFramePr>
        <p:xfrm>
          <a:off x="2772000" y="4329000"/>
          <a:ext cx="54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99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259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1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31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2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03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3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75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4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47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5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19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6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91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7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63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8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rot="10800000">
            <a:off x="5652000" y="1089000"/>
            <a:ext cx="7200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6372000" y="729000"/>
            <a:ext cx="900000" cy="720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TW" dirty="0">
                <a:latin typeface="+mj-lt"/>
              </a:rPr>
              <a:t>overall</a:t>
            </a:r>
          </a:p>
          <a:p>
            <a:pPr>
              <a:defRPr/>
            </a:pPr>
            <a:r>
              <a:rPr lang="en-US" altLang="zh-TW" dirty="0">
                <a:latin typeface="+mj-lt"/>
              </a:rPr>
              <a:t>winner</a:t>
            </a:r>
            <a:endParaRPr lang="zh-TW" altLang="en-US" dirty="0">
              <a:latin typeface="+mj-lt"/>
            </a:endParaRPr>
          </a:p>
        </p:txBody>
      </p:sp>
      <p:cxnSp>
        <p:nvCxnSpPr>
          <p:cNvPr id="59" name="直線接點 58"/>
          <p:cNvCxnSpPr/>
          <p:nvPr/>
        </p:nvCxnSpPr>
        <p:spPr>
          <a:xfrm>
            <a:off x="5472000" y="180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>
            <a:off x="4032000" y="180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H="1">
            <a:off x="439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3312002" y="3249000"/>
            <a:ext cx="359998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flipH="1">
            <a:off x="2952000" y="3249000"/>
            <a:ext cx="36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4032000" y="252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64"/>
          <p:cNvSpPr/>
          <p:nvPr/>
        </p:nvSpPr>
        <p:spPr>
          <a:xfrm>
            <a:off x="349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線接點 65"/>
          <p:cNvCxnSpPr/>
          <p:nvPr/>
        </p:nvCxnSpPr>
        <p:spPr>
          <a:xfrm flipH="1">
            <a:off x="3312000" y="252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橢圓 66"/>
          <p:cNvSpPr/>
          <p:nvPr/>
        </p:nvSpPr>
        <p:spPr>
          <a:xfrm>
            <a:off x="3852000" y="23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3132000" y="30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277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0" name="直線接點 69"/>
          <p:cNvCxnSpPr/>
          <p:nvPr/>
        </p:nvCxnSpPr>
        <p:spPr>
          <a:xfrm>
            <a:off x="475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4572000" y="30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2" name="橢圓 71"/>
          <p:cNvSpPr/>
          <p:nvPr/>
        </p:nvSpPr>
        <p:spPr>
          <a:xfrm>
            <a:off x="493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3" name="橢圓 72"/>
          <p:cNvSpPr/>
          <p:nvPr/>
        </p:nvSpPr>
        <p:spPr>
          <a:xfrm>
            <a:off x="421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4" name="直線接點 73"/>
          <p:cNvCxnSpPr/>
          <p:nvPr/>
        </p:nvCxnSpPr>
        <p:spPr>
          <a:xfrm flipH="1">
            <a:off x="727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>
            <a:off x="619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 flipH="1">
            <a:off x="583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>
            <a:off x="6912000" y="252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/>
          <p:cNvSpPr/>
          <p:nvPr/>
        </p:nvSpPr>
        <p:spPr>
          <a:xfrm>
            <a:off x="637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9" name="直線接點 78"/>
          <p:cNvCxnSpPr/>
          <p:nvPr/>
        </p:nvCxnSpPr>
        <p:spPr>
          <a:xfrm flipH="1">
            <a:off x="6192000" y="2529000"/>
            <a:ext cx="72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橢圓 79"/>
          <p:cNvSpPr/>
          <p:nvPr/>
        </p:nvSpPr>
        <p:spPr>
          <a:xfrm>
            <a:off x="6732000" y="23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6012000" y="30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2" name="橢圓 81"/>
          <p:cNvSpPr/>
          <p:nvPr/>
        </p:nvSpPr>
        <p:spPr>
          <a:xfrm>
            <a:off x="565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3" name="直線接點 82"/>
          <p:cNvCxnSpPr/>
          <p:nvPr/>
        </p:nvCxnSpPr>
        <p:spPr>
          <a:xfrm>
            <a:off x="7632002" y="3249002"/>
            <a:ext cx="359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橢圓 83"/>
          <p:cNvSpPr/>
          <p:nvPr/>
        </p:nvSpPr>
        <p:spPr>
          <a:xfrm>
            <a:off x="7452000" y="30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5" name="橢圓 84"/>
          <p:cNvSpPr/>
          <p:nvPr/>
        </p:nvSpPr>
        <p:spPr>
          <a:xfrm>
            <a:off x="781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6" name="橢圓 85"/>
          <p:cNvSpPr/>
          <p:nvPr/>
        </p:nvSpPr>
        <p:spPr>
          <a:xfrm>
            <a:off x="709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7" name="橢圓 86"/>
          <p:cNvSpPr/>
          <p:nvPr/>
        </p:nvSpPr>
        <p:spPr>
          <a:xfrm>
            <a:off x="5292000" y="16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4932000" y="14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</a:t>
            </a:r>
            <a:endParaRPr lang="zh-TW" altLang="en-US" dirty="0">
              <a:latin typeface="+mj-lt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403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10</a:t>
            </a:r>
            <a:endParaRPr lang="zh-TW" altLang="en-US" dirty="0">
              <a:latin typeface="+mj-lt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3852000" y="19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2</a:t>
            </a:r>
            <a:endParaRPr lang="zh-TW" altLang="en-US" dirty="0">
              <a:latin typeface="+mj-lt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6732000" y="19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3</a:t>
            </a:r>
            <a:endParaRPr lang="zh-TW" altLang="en-US" dirty="0">
              <a:latin typeface="+mj-lt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3132000" y="27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4</a:t>
            </a:r>
            <a:endParaRPr lang="zh-TW" altLang="en-US" dirty="0">
              <a:latin typeface="+mj-lt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4572000" y="27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5</a:t>
            </a:r>
            <a:endParaRPr lang="zh-TW" altLang="en-US" dirty="0">
              <a:latin typeface="+mj-lt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6012000" y="27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6</a:t>
            </a:r>
            <a:endParaRPr lang="zh-TW" altLang="en-US" dirty="0">
              <a:latin typeface="+mj-lt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7452000" y="27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7</a:t>
            </a:r>
            <a:endParaRPr lang="zh-TW" altLang="en-US" dirty="0">
              <a:latin typeface="+mj-lt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772000" y="34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8</a:t>
            </a:r>
            <a:endParaRPr lang="zh-TW" altLang="en-US" dirty="0">
              <a:latin typeface="+mj-lt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3492000" y="34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9</a:t>
            </a:r>
            <a:endParaRPr lang="zh-TW" altLang="en-US" dirty="0">
              <a:latin typeface="+mj-lt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493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11</a:t>
            </a:r>
            <a:endParaRPr lang="zh-TW" altLang="en-US" dirty="0">
              <a:latin typeface="+mj-lt"/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547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12</a:t>
            </a:r>
            <a:endParaRPr lang="zh-TW" altLang="en-US" dirty="0">
              <a:latin typeface="+mj-lt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637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13</a:t>
            </a:r>
            <a:endParaRPr lang="zh-TW" altLang="en-US" dirty="0">
              <a:latin typeface="+mj-lt"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691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14</a:t>
            </a:r>
            <a:endParaRPr lang="zh-TW" altLang="en-US" dirty="0">
              <a:latin typeface="+mj-lt"/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781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15</a:t>
            </a:r>
            <a:endParaRPr lang="zh-TW" altLang="en-US" dirty="0">
              <a:latin typeface="+mj-lt"/>
            </a:endParaRPr>
          </a:p>
        </p:txBody>
      </p:sp>
      <p:sp>
        <p:nvSpPr>
          <p:cNvPr id="103" name="橢圓 102"/>
          <p:cNvSpPr/>
          <p:nvPr/>
        </p:nvSpPr>
        <p:spPr>
          <a:xfrm>
            <a:off x="5292000" y="9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5292000" y="5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 smtClean="0">
                <a:latin typeface="+mj-lt"/>
              </a:rPr>
              <a:t>0</a:t>
            </a:r>
            <a:endParaRPr lang="zh-TW" altLang="en-US" dirty="0">
              <a:latin typeface="+mj-lt"/>
            </a:endParaRPr>
          </a:p>
        </p:txBody>
      </p:sp>
      <p:cxnSp>
        <p:nvCxnSpPr>
          <p:cNvPr id="105" name="直線接點 104"/>
          <p:cNvCxnSpPr>
            <a:stCxn id="103" idx="4"/>
            <a:endCxn id="87" idx="0"/>
          </p:cNvCxnSpPr>
          <p:nvPr/>
        </p:nvCxnSpPr>
        <p:spPr>
          <a:xfrm>
            <a:off x="5472000" y="1269000"/>
            <a:ext cx="0" cy="3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020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3175" y="1449000"/>
            <a:ext cx="1441175" cy="720000"/>
          </a:xfrm>
        </p:spPr>
        <p:txBody>
          <a:bodyPr/>
          <a:lstStyle/>
          <a:p>
            <a:pPr algn="ctr"/>
            <a:r>
              <a:rPr lang="en-US" altLang="zh-TW" sz="3200" dirty="0" smtClean="0"/>
              <a:t>Output</a:t>
            </a:r>
            <a:endParaRPr lang="zh-TW" altLang="en-US" sz="3200" dirty="0"/>
          </a:p>
        </p:txBody>
      </p:sp>
      <p:sp>
        <p:nvSpPr>
          <p:cNvPr id="3" name="內容版面配置區 66"/>
          <p:cNvSpPr txBox="1">
            <a:spLocks/>
          </p:cNvSpPr>
          <p:nvPr/>
        </p:nvSpPr>
        <p:spPr bwMode="auto">
          <a:xfrm>
            <a:off x="612000" y="549000"/>
            <a:ext cx="2881175" cy="8994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86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TW" spc="600" dirty="0" smtClean="0">
                <a:solidFill>
                  <a:prstClr val="black"/>
                </a:solidFill>
              </a:rPr>
              <a:t>6</a:t>
            </a:r>
            <a:endParaRPr kumimoji="0" lang="zh-TW" altLang="en-US" spc="600" dirty="0">
              <a:solidFill>
                <a:prstClr val="black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174581"/>
              </p:ext>
            </p:extLst>
          </p:nvPr>
        </p:nvGraphicFramePr>
        <p:xfrm>
          <a:off x="2772000" y="4329000"/>
          <a:ext cx="54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99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259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1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31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2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03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3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75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4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47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5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19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6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91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7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63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8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rot="10800000">
            <a:off x="5652000" y="1089000"/>
            <a:ext cx="7200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6372000" y="729000"/>
            <a:ext cx="900000" cy="720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TW" dirty="0">
                <a:latin typeface="+mj-lt"/>
              </a:rPr>
              <a:t>overall</a:t>
            </a:r>
          </a:p>
          <a:p>
            <a:pPr>
              <a:defRPr/>
            </a:pPr>
            <a:r>
              <a:rPr lang="en-US" altLang="zh-TW" dirty="0">
                <a:latin typeface="+mj-lt"/>
              </a:rPr>
              <a:t>winner</a:t>
            </a:r>
            <a:endParaRPr lang="zh-TW" altLang="en-US" dirty="0">
              <a:latin typeface="+mj-lt"/>
            </a:endParaRPr>
          </a:p>
        </p:txBody>
      </p:sp>
      <p:cxnSp>
        <p:nvCxnSpPr>
          <p:cNvPr id="59" name="直線接點 58"/>
          <p:cNvCxnSpPr/>
          <p:nvPr/>
        </p:nvCxnSpPr>
        <p:spPr>
          <a:xfrm>
            <a:off x="5472000" y="180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>
            <a:off x="4032000" y="180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H="1">
            <a:off x="439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3312002" y="3249000"/>
            <a:ext cx="359998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flipH="1">
            <a:off x="2952000" y="3249000"/>
            <a:ext cx="36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4032000" y="252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64"/>
          <p:cNvSpPr/>
          <p:nvPr/>
        </p:nvSpPr>
        <p:spPr>
          <a:xfrm>
            <a:off x="349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線接點 65"/>
          <p:cNvCxnSpPr/>
          <p:nvPr/>
        </p:nvCxnSpPr>
        <p:spPr>
          <a:xfrm flipH="1">
            <a:off x="3312000" y="252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橢圓 66"/>
          <p:cNvSpPr/>
          <p:nvPr/>
        </p:nvSpPr>
        <p:spPr>
          <a:xfrm>
            <a:off x="3852000" y="23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3132000" y="30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277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0" name="直線接點 69"/>
          <p:cNvCxnSpPr/>
          <p:nvPr/>
        </p:nvCxnSpPr>
        <p:spPr>
          <a:xfrm>
            <a:off x="475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4572000" y="30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2" name="橢圓 71"/>
          <p:cNvSpPr/>
          <p:nvPr/>
        </p:nvSpPr>
        <p:spPr>
          <a:xfrm>
            <a:off x="493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3" name="橢圓 72"/>
          <p:cNvSpPr/>
          <p:nvPr/>
        </p:nvSpPr>
        <p:spPr>
          <a:xfrm>
            <a:off x="421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4" name="直線接點 73"/>
          <p:cNvCxnSpPr/>
          <p:nvPr/>
        </p:nvCxnSpPr>
        <p:spPr>
          <a:xfrm flipH="1">
            <a:off x="727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>
            <a:off x="619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 flipH="1">
            <a:off x="583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>
            <a:off x="6912000" y="252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/>
          <p:cNvSpPr/>
          <p:nvPr/>
        </p:nvSpPr>
        <p:spPr>
          <a:xfrm>
            <a:off x="637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9" name="直線接點 78"/>
          <p:cNvCxnSpPr/>
          <p:nvPr/>
        </p:nvCxnSpPr>
        <p:spPr>
          <a:xfrm flipH="1">
            <a:off x="6192000" y="2529000"/>
            <a:ext cx="72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橢圓 79"/>
          <p:cNvSpPr/>
          <p:nvPr/>
        </p:nvSpPr>
        <p:spPr>
          <a:xfrm>
            <a:off x="6732000" y="23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6012000" y="30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2" name="橢圓 81"/>
          <p:cNvSpPr/>
          <p:nvPr/>
        </p:nvSpPr>
        <p:spPr>
          <a:xfrm>
            <a:off x="565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3" name="直線接點 82"/>
          <p:cNvCxnSpPr/>
          <p:nvPr/>
        </p:nvCxnSpPr>
        <p:spPr>
          <a:xfrm>
            <a:off x="7632002" y="3249002"/>
            <a:ext cx="359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橢圓 83"/>
          <p:cNvSpPr/>
          <p:nvPr/>
        </p:nvSpPr>
        <p:spPr>
          <a:xfrm>
            <a:off x="7452000" y="30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5" name="橢圓 84"/>
          <p:cNvSpPr/>
          <p:nvPr/>
        </p:nvSpPr>
        <p:spPr>
          <a:xfrm>
            <a:off x="781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6" name="橢圓 85"/>
          <p:cNvSpPr/>
          <p:nvPr/>
        </p:nvSpPr>
        <p:spPr>
          <a:xfrm>
            <a:off x="709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7" name="橢圓 86"/>
          <p:cNvSpPr/>
          <p:nvPr/>
        </p:nvSpPr>
        <p:spPr>
          <a:xfrm>
            <a:off x="5292000" y="16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4932000" y="14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</a:t>
            </a:r>
            <a:endParaRPr lang="zh-TW" altLang="en-US" dirty="0">
              <a:latin typeface="+mj-lt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403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10</a:t>
            </a:r>
            <a:endParaRPr lang="zh-TW" altLang="en-US" dirty="0">
              <a:latin typeface="+mj-lt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3852000" y="19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2</a:t>
            </a:r>
            <a:endParaRPr lang="zh-TW" altLang="en-US" dirty="0">
              <a:latin typeface="+mj-lt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6732000" y="19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3</a:t>
            </a:r>
            <a:endParaRPr lang="zh-TW" altLang="en-US" dirty="0">
              <a:latin typeface="+mj-lt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3132000" y="27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4</a:t>
            </a:r>
            <a:endParaRPr lang="zh-TW" altLang="en-US" dirty="0">
              <a:latin typeface="+mj-lt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4572000" y="27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5</a:t>
            </a:r>
            <a:endParaRPr lang="zh-TW" altLang="en-US" dirty="0">
              <a:latin typeface="+mj-lt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6012000" y="27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6</a:t>
            </a:r>
            <a:endParaRPr lang="zh-TW" altLang="en-US" dirty="0">
              <a:latin typeface="+mj-lt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7452000" y="27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7</a:t>
            </a:r>
            <a:endParaRPr lang="zh-TW" altLang="en-US" dirty="0">
              <a:latin typeface="+mj-lt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772000" y="34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8</a:t>
            </a:r>
            <a:endParaRPr lang="zh-TW" altLang="en-US" dirty="0">
              <a:latin typeface="+mj-lt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3492000" y="34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9</a:t>
            </a:r>
            <a:endParaRPr lang="zh-TW" altLang="en-US" dirty="0">
              <a:latin typeface="+mj-lt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493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11</a:t>
            </a:r>
            <a:endParaRPr lang="zh-TW" altLang="en-US" dirty="0">
              <a:latin typeface="+mj-lt"/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547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12</a:t>
            </a:r>
            <a:endParaRPr lang="zh-TW" altLang="en-US" dirty="0">
              <a:latin typeface="+mj-lt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637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13</a:t>
            </a:r>
            <a:endParaRPr lang="zh-TW" altLang="en-US" dirty="0">
              <a:latin typeface="+mj-lt"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691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14</a:t>
            </a:r>
            <a:endParaRPr lang="zh-TW" altLang="en-US" dirty="0">
              <a:latin typeface="+mj-lt"/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781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15</a:t>
            </a:r>
            <a:endParaRPr lang="zh-TW" altLang="en-US" dirty="0">
              <a:latin typeface="+mj-lt"/>
            </a:endParaRPr>
          </a:p>
        </p:txBody>
      </p:sp>
      <p:sp>
        <p:nvSpPr>
          <p:cNvPr id="103" name="橢圓 102"/>
          <p:cNvSpPr/>
          <p:nvPr/>
        </p:nvSpPr>
        <p:spPr>
          <a:xfrm>
            <a:off x="5292000" y="9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5292000" y="5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 smtClean="0">
                <a:latin typeface="+mj-lt"/>
              </a:rPr>
              <a:t>0</a:t>
            </a:r>
            <a:endParaRPr lang="zh-TW" altLang="en-US" dirty="0">
              <a:latin typeface="+mj-lt"/>
            </a:endParaRPr>
          </a:p>
        </p:txBody>
      </p:sp>
      <p:cxnSp>
        <p:nvCxnSpPr>
          <p:cNvPr id="105" name="直線接點 104"/>
          <p:cNvCxnSpPr>
            <a:stCxn id="103" idx="4"/>
            <a:endCxn id="87" idx="0"/>
          </p:cNvCxnSpPr>
          <p:nvPr/>
        </p:nvCxnSpPr>
        <p:spPr>
          <a:xfrm>
            <a:off x="5472000" y="1269000"/>
            <a:ext cx="0" cy="3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674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3175" y="1449000"/>
            <a:ext cx="1441175" cy="720000"/>
          </a:xfrm>
        </p:spPr>
        <p:txBody>
          <a:bodyPr/>
          <a:lstStyle/>
          <a:p>
            <a:pPr algn="ctr"/>
            <a:r>
              <a:rPr lang="en-US" altLang="zh-TW" sz="3200" dirty="0" smtClean="0"/>
              <a:t>Output</a:t>
            </a:r>
            <a:endParaRPr lang="zh-TW" altLang="en-US" sz="3200" dirty="0"/>
          </a:p>
        </p:txBody>
      </p:sp>
      <p:sp>
        <p:nvSpPr>
          <p:cNvPr id="3" name="內容版面配置區 66"/>
          <p:cNvSpPr txBox="1">
            <a:spLocks/>
          </p:cNvSpPr>
          <p:nvPr/>
        </p:nvSpPr>
        <p:spPr bwMode="auto">
          <a:xfrm>
            <a:off x="612000" y="549000"/>
            <a:ext cx="2881175" cy="8994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86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TW" spc="600" dirty="0" smtClean="0">
                <a:solidFill>
                  <a:prstClr val="black"/>
                </a:solidFill>
              </a:rPr>
              <a:t>6</a:t>
            </a:r>
            <a:endParaRPr kumimoji="0" lang="zh-TW" altLang="en-US" spc="600" dirty="0">
              <a:solidFill>
                <a:prstClr val="black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98251"/>
              </p:ext>
            </p:extLst>
          </p:nvPr>
        </p:nvGraphicFramePr>
        <p:xfrm>
          <a:off x="2772000" y="4329000"/>
          <a:ext cx="54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99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259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1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31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2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03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3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75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4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47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5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19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6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91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7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63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8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rot="10800000">
            <a:off x="5652000" y="1089000"/>
            <a:ext cx="7200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6372000" y="729000"/>
            <a:ext cx="900000" cy="720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TW" dirty="0">
                <a:latin typeface="+mj-lt"/>
              </a:rPr>
              <a:t>overall</a:t>
            </a:r>
          </a:p>
          <a:p>
            <a:pPr>
              <a:defRPr/>
            </a:pPr>
            <a:r>
              <a:rPr lang="en-US" altLang="zh-TW" dirty="0">
                <a:latin typeface="+mj-lt"/>
              </a:rPr>
              <a:t>winner</a:t>
            </a:r>
            <a:endParaRPr lang="zh-TW" altLang="en-US" dirty="0">
              <a:latin typeface="+mj-lt"/>
            </a:endParaRPr>
          </a:p>
        </p:txBody>
      </p:sp>
      <p:cxnSp>
        <p:nvCxnSpPr>
          <p:cNvPr id="59" name="直線接點 58"/>
          <p:cNvCxnSpPr/>
          <p:nvPr/>
        </p:nvCxnSpPr>
        <p:spPr>
          <a:xfrm>
            <a:off x="5472000" y="180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>
            <a:off x="4032000" y="180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H="1">
            <a:off x="439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3312002" y="3249000"/>
            <a:ext cx="359998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flipH="1">
            <a:off x="2952000" y="3249000"/>
            <a:ext cx="36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4032000" y="252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64"/>
          <p:cNvSpPr/>
          <p:nvPr/>
        </p:nvSpPr>
        <p:spPr>
          <a:xfrm>
            <a:off x="349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線接點 65"/>
          <p:cNvCxnSpPr/>
          <p:nvPr/>
        </p:nvCxnSpPr>
        <p:spPr>
          <a:xfrm flipH="1">
            <a:off x="3312000" y="252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橢圓 66"/>
          <p:cNvSpPr/>
          <p:nvPr/>
        </p:nvSpPr>
        <p:spPr>
          <a:xfrm>
            <a:off x="3852000" y="23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3132000" y="30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277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0" name="直線接點 69"/>
          <p:cNvCxnSpPr/>
          <p:nvPr/>
        </p:nvCxnSpPr>
        <p:spPr>
          <a:xfrm>
            <a:off x="475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4572000" y="30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2" name="橢圓 71"/>
          <p:cNvSpPr/>
          <p:nvPr/>
        </p:nvSpPr>
        <p:spPr>
          <a:xfrm>
            <a:off x="493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3" name="橢圓 72"/>
          <p:cNvSpPr/>
          <p:nvPr/>
        </p:nvSpPr>
        <p:spPr>
          <a:xfrm>
            <a:off x="421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4" name="直線接點 73"/>
          <p:cNvCxnSpPr/>
          <p:nvPr/>
        </p:nvCxnSpPr>
        <p:spPr>
          <a:xfrm flipH="1">
            <a:off x="727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>
            <a:off x="619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 flipH="1">
            <a:off x="583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>
            <a:off x="6912000" y="252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/>
          <p:cNvSpPr/>
          <p:nvPr/>
        </p:nvSpPr>
        <p:spPr>
          <a:xfrm>
            <a:off x="637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9" name="直線接點 78"/>
          <p:cNvCxnSpPr/>
          <p:nvPr/>
        </p:nvCxnSpPr>
        <p:spPr>
          <a:xfrm flipH="1">
            <a:off x="6192000" y="2529000"/>
            <a:ext cx="72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橢圓 79"/>
          <p:cNvSpPr/>
          <p:nvPr/>
        </p:nvSpPr>
        <p:spPr>
          <a:xfrm>
            <a:off x="6732000" y="23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6012000" y="30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2" name="橢圓 81"/>
          <p:cNvSpPr/>
          <p:nvPr/>
        </p:nvSpPr>
        <p:spPr>
          <a:xfrm>
            <a:off x="565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3" name="直線接點 82"/>
          <p:cNvCxnSpPr/>
          <p:nvPr/>
        </p:nvCxnSpPr>
        <p:spPr>
          <a:xfrm>
            <a:off x="7632002" y="3249002"/>
            <a:ext cx="359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橢圓 83"/>
          <p:cNvSpPr/>
          <p:nvPr/>
        </p:nvSpPr>
        <p:spPr>
          <a:xfrm>
            <a:off x="7452000" y="30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5" name="橢圓 84"/>
          <p:cNvSpPr/>
          <p:nvPr/>
        </p:nvSpPr>
        <p:spPr>
          <a:xfrm>
            <a:off x="781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6" name="橢圓 85"/>
          <p:cNvSpPr/>
          <p:nvPr/>
        </p:nvSpPr>
        <p:spPr>
          <a:xfrm>
            <a:off x="709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7" name="橢圓 86"/>
          <p:cNvSpPr/>
          <p:nvPr/>
        </p:nvSpPr>
        <p:spPr>
          <a:xfrm>
            <a:off x="5292000" y="16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4932000" y="14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</a:t>
            </a:r>
            <a:endParaRPr lang="zh-TW" altLang="en-US" dirty="0">
              <a:latin typeface="+mj-lt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403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10</a:t>
            </a:r>
            <a:endParaRPr lang="zh-TW" altLang="en-US" dirty="0">
              <a:latin typeface="+mj-lt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3852000" y="19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2</a:t>
            </a:r>
            <a:endParaRPr lang="zh-TW" altLang="en-US" dirty="0">
              <a:latin typeface="+mj-lt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6732000" y="19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3</a:t>
            </a:r>
            <a:endParaRPr lang="zh-TW" altLang="en-US" dirty="0">
              <a:latin typeface="+mj-lt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3132000" y="27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4</a:t>
            </a:r>
            <a:endParaRPr lang="zh-TW" altLang="en-US" dirty="0">
              <a:latin typeface="+mj-lt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4572000" y="27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5</a:t>
            </a:r>
            <a:endParaRPr lang="zh-TW" altLang="en-US" dirty="0">
              <a:latin typeface="+mj-lt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6012000" y="27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6</a:t>
            </a:r>
            <a:endParaRPr lang="zh-TW" altLang="en-US" dirty="0">
              <a:latin typeface="+mj-lt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7452000" y="27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7</a:t>
            </a:r>
            <a:endParaRPr lang="zh-TW" altLang="en-US" dirty="0">
              <a:latin typeface="+mj-lt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772000" y="34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8</a:t>
            </a:r>
            <a:endParaRPr lang="zh-TW" altLang="en-US" dirty="0">
              <a:latin typeface="+mj-lt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3492000" y="34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9</a:t>
            </a:r>
            <a:endParaRPr lang="zh-TW" altLang="en-US" dirty="0">
              <a:latin typeface="+mj-lt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493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11</a:t>
            </a:r>
            <a:endParaRPr lang="zh-TW" altLang="en-US" dirty="0">
              <a:latin typeface="+mj-lt"/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547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12</a:t>
            </a:r>
            <a:endParaRPr lang="zh-TW" altLang="en-US" dirty="0">
              <a:latin typeface="+mj-lt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637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13</a:t>
            </a:r>
            <a:endParaRPr lang="zh-TW" altLang="en-US" dirty="0">
              <a:latin typeface="+mj-lt"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691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14</a:t>
            </a:r>
            <a:endParaRPr lang="zh-TW" altLang="en-US" dirty="0">
              <a:latin typeface="+mj-lt"/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781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15</a:t>
            </a:r>
            <a:endParaRPr lang="zh-TW" altLang="en-US" dirty="0">
              <a:latin typeface="+mj-lt"/>
            </a:endParaRPr>
          </a:p>
        </p:txBody>
      </p:sp>
      <p:sp>
        <p:nvSpPr>
          <p:cNvPr id="103" name="橢圓 102"/>
          <p:cNvSpPr/>
          <p:nvPr/>
        </p:nvSpPr>
        <p:spPr>
          <a:xfrm>
            <a:off x="5292000" y="9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5292000" y="5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 smtClean="0">
                <a:latin typeface="+mj-lt"/>
              </a:rPr>
              <a:t>0</a:t>
            </a:r>
            <a:endParaRPr lang="zh-TW" altLang="en-US" dirty="0">
              <a:latin typeface="+mj-lt"/>
            </a:endParaRPr>
          </a:p>
        </p:txBody>
      </p:sp>
      <p:cxnSp>
        <p:nvCxnSpPr>
          <p:cNvPr id="105" name="直線接點 104"/>
          <p:cNvCxnSpPr>
            <a:stCxn id="103" idx="4"/>
            <a:endCxn id="87" idx="0"/>
          </p:cNvCxnSpPr>
          <p:nvPr/>
        </p:nvCxnSpPr>
        <p:spPr>
          <a:xfrm>
            <a:off x="5472000" y="1269000"/>
            <a:ext cx="0" cy="3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181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3175" y="1449000"/>
            <a:ext cx="1441175" cy="720000"/>
          </a:xfrm>
        </p:spPr>
        <p:txBody>
          <a:bodyPr/>
          <a:lstStyle/>
          <a:p>
            <a:pPr algn="ctr"/>
            <a:r>
              <a:rPr lang="en-US" altLang="zh-TW" sz="3200" dirty="0" smtClean="0"/>
              <a:t>Output</a:t>
            </a:r>
            <a:endParaRPr lang="zh-TW" altLang="en-US" sz="3200" dirty="0"/>
          </a:p>
        </p:txBody>
      </p:sp>
      <p:sp>
        <p:nvSpPr>
          <p:cNvPr id="3" name="內容版面配置區 66"/>
          <p:cNvSpPr txBox="1">
            <a:spLocks/>
          </p:cNvSpPr>
          <p:nvPr/>
        </p:nvSpPr>
        <p:spPr bwMode="auto">
          <a:xfrm>
            <a:off x="612000" y="549000"/>
            <a:ext cx="2881175" cy="8994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86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TW" spc="600" dirty="0" smtClean="0">
                <a:solidFill>
                  <a:prstClr val="black"/>
                </a:solidFill>
              </a:rPr>
              <a:t>68</a:t>
            </a:r>
            <a:endParaRPr kumimoji="0" lang="zh-TW" altLang="en-US" spc="600" dirty="0">
              <a:solidFill>
                <a:prstClr val="black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61024"/>
              </p:ext>
            </p:extLst>
          </p:nvPr>
        </p:nvGraphicFramePr>
        <p:xfrm>
          <a:off x="2772000" y="4329000"/>
          <a:ext cx="54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99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259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1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31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2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03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3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75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4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47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5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19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6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91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7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63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8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rot="10800000">
            <a:off x="5652000" y="1089000"/>
            <a:ext cx="7200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6372000" y="729000"/>
            <a:ext cx="900000" cy="720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TW" dirty="0">
                <a:latin typeface="+mj-lt"/>
              </a:rPr>
              <a:t>overall</a:t>
            </a:r>
          </a:p>
          <a:p>
            <a:pPr>
              <a:defRPr/>
            </a:pPr>
            <a:r>
              <a:rPr lang="en-US" altLang="zh-TW" dirty="0">
                <a:latin typeface="+mj-lt"/>
              </a:rPr>
              <a:t>winner</a:t>
            </a:r>
            <a:endParaRPr lang="zh-TW" altLang="en-US" dirty="0">
              <a:latin typeface="+mj-lt"/>
            </a:endParaRPr>
          </a:p>
        </p:txBody>
      </p:sp>
      <p:cxnSp>
        <p:nvCxnSpPr>
          <p:cNvPr id="59" name="直線接點 58"/>
          <p:cNvCxnSpPr/>
          <p:nvPr/>
        </p:nvCxnSpPr>
        <p:spPr>
          <a:xfrm>
            <a:off x="5472000" y="180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>
            <a:off x="4032000" y="180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H="1">
            <a:off x="439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3312002" y="3249000"/>
            <a:ext cx="359998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flipH="1">
            <a:off x="2952000" y="3249000"/>
            <a:ext cx="36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4032000" y="252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64"/>
          <p:cNvSpPr/>
          <p:nvPr/>
        </p:nvSpPr>
        <p:spPr>
          <a:xfrm>
            <a:off x="349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線接點 65"/>
          <p:cNvCxnSpPr/>
          <p:nvPr/>
        </p:nvCxnSpPr>
        <p:spPr>
          <a:xfrm flipH="1">
            <a:off x="3312000" y="252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橢圓 66"/>
          <p:cNvSpPr/>
          <p:nvPr/>
        </p:nvSpPr>
        <p:spPr>
          <a:xfrm>
            <a:off x="3852000" y="23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3132000" y="30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277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0" name="直線接點 69"/>
          <p:cNvCxnSpPr/>
          <p:nvPr/>
        </p:nvCxnSpPr>
        <p:spPr>
          <a:xfrm>
            <a:off x="475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4572000" y="30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2" name="橢圓 71"/>
          <p:cNvSpPr/>
          <p:nvPr/>
        </p:nvSpPr>
        <p:spPr>
          <a:xfrm>
            <a:off x="493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3" name="橢圓 72"/>
          <p:cNvSpPr/>
          <p:nvPr/>
        </p:nvSpPr>
        <p:spPr>
          <a:xfrm>
            <a:off x="421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4" name="直線接點 73"/>
          <p:cNvCxnSpPr/>
          <p:nvPr/>
        </p:nvCxnSpPr>
        <p:spPr>
          <a:xfrm flipH="1">
            <a:off x="727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>
            <a:off x="619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 flipH="1">
            <a:off x="583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>
            <a:off x="6912000" y="252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/>
          <p:cNvSpPr/>
          <p:nvPr/>
        </p:nvSpPr>
        <p:spPr>
          <a:xfrm>
            <a:off x="637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9" name="直線接點 78"/>
          <p:cNvCxnSpPr/>
          <p:nvPr/>
        </p:nvCxnSpPr>
        <p:spPr>
          <a:xfrm flipH="1">
            <a:off x="6192000" y="2529000"/>
            <a:ext cx="72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橢圓 79"/>
          <p:cNvSpPr/>
          <p:nvPr/>
        </p:nvSpPr>
        <p:spPr>
          <a:xfrm>
            <a:off x="6732000" y="23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6012000" y="30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2" name="橢圓 81"/>
          <p:cNvSpPr/>
          <p:nvPr/>
        </p:nvSpPr>
        <p:spPr>
          <a:xfrm>
            <a:off x="565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3" name="直線接點 82"/>
          <p:cNvCxnSpPr/>
          <p:nvPr/>
        </p:nvCxnSpPr>
        <p:spPr>
          <a:xfrm>
            <a:off x="7632002" y="3249002"/>
            <a:ext cx="359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橢圓 83"/>
          <p:cNvSpPr/>
          <p:nvPr/>
        </p:nvSpPr>
        <p:spPr>
          <a:xfrm>
            <a:off x="7452000" y="30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5" name="橢圓 84"/>
          <p:cNvSpPr/>
          <p:nvPr/>
        </p:nvSpPr>
        <p:spPr>
          <a:xfrm>
            <a:off x="781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6" name="橢圓 85"/>
          <p:cNvSpPr/>
          <p:nvPr/>
        </p:nvSpPr>
        <p:spPr>
          <a:xfrm>
            <a:off x="709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7" name="橢圓 86"/>
          <p:cNvSpPr/>
          <p:nvPr/>
        </p:nvSpPr>
        <p:spPr>
          <a:xfrm>
            <a:off x="5292000" y="16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4932000" y="14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</a:t>
            </a:r>
            <a:endParaRPr lang="zh-TW" altLang="en-US" dirty="0">
              <a:latin typeface="+mj-lt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403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10</a:t>
            </a:r>
            <a:endParaRPr lang="zh-TW" altLang="en-US" dirty="0">
              <a:latin typeface="+mj-lt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3852000" y="19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2</a:t>
            </a:r>
            <a:endParaRPr lang="zh-TW" altLang="en-US" dirty="0">
              <a:latin typeface="+mj-lt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6732000" y="19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3</a:t>
            </a:r>
            <a:endParaRPr lang="zh-TW" altLang="en-US" dirty="0">
              <a:latin typeface="+mj-lt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3132000" y="27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4</a:t>
            </a:r>
            <a:endParaRPr lang="zh-TW" altLang="en-US" dirty="0">
              <a:latin typeface="+mj-lt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4572000" y="27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5</a:t>
            </a:r>
            <a:endParaRPr lang="zh-TW" altLang="en-US" dirty="0">
              <a:latin typeface="+mj-lt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6012000" y="27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6</a:t>
            </a:r>
            <a:endParaRPr lang="zh-TW" altLang="en-US" dirty="0">
              <a:latin typeface="+mj-lt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7452000" y="27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7</a:t>
            </a:r>
            <a:endParaRPr lang="zh-TW" altLang="en-US" dirty="0">
              <a:latin typeface="+mj-lt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772000" y="34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8</a:t>
            </a:r>
            <a:endParaRPr lang="zh-TW" altLang="en-US" dirty="0">
              <a:latin typeface="+mj-lt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3492000" y="34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9</a:t>
            </a:r>
            <a:endParaRPr lang="zh-TW" altLang="en-US" dirty="0">
              <a:latin typeface="+mj-lt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493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11</a:t>
            </a:r>
            <a:endParaRPr lang="zh-TW" altLang="en-US" dirty="0">
              <a:latin typeface="+mj-lt"/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547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12</a:t>
            </a:r>
            <a:endParaRPr lang="zh-TW" altLang="en-US" dirty="0">
              <a:latin typeface="+mj-lt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637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13</a:t>
            </a:r>
            <a:endParaRPr lang="zh-TW" altLang="en-US" dirty="0">
              <a:latin typeface="+mj-lt"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691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14</a:t>
            </a:r>
            <a:endParaRPr lang="zh-TW" altLang="en-US" dirty="0">
              <a:latin typeface="+mj-lt"/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781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15</a:t>
            </a:r>
            <a:endParaRPr lang="zh-TW" altLang="en-US" dirty="0">
              <a:latin typeface="+mj-lt"/>
            </a:endParaRPr>
          </a:p>
        </p:txBody>
      </p:sp>
      <p:sp>
        <p:nvSpPr>
          <p:cNvPr id="103" name="橢圓 102"/>
          <p:cNvSpPr/>
          <p:nvPr/>
        </p:nvSpPr>
        <p:spPr>
          <a:xfrm>
            <a:off x="5292000" y="9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5292000" y="5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 smtClean="0">
                <a:latin typeface="+mj-lt"/>
              </a:rPr>
              <a:t>0</a:t>
            </a:r>
            <a:endParaRPr lang="zh-TW" altLang="en-US" dirty="0">
              <a:latin typeface="+mj-lt"/>
            </a:endParaRPr>
          </a:p>
        </p:txBody>
      </p:sp>
      <p:cxnSp>
        <p:nvCxnSpPr>
          <p:cNvPr id="105" name="直線接點 104"/>
          <p:cNvCxnSpPr>
            <a:stCxn id="103" idx="4"/>
            <a:endCxn id="87" idx="0"/>
          </p:cNvCxnSpPr>
          <p:nvPr/>
        </p:nvCxnSpPr>
        <p:spPr>
          <a:xfrm>
            <a:off x="5472000" y="1269000"/>
            <a:ext cx="0" cy="3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429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3175" y="1449000"/>
            <a:ext cx="1441175" cy="720000"/>
          </a:xfrm>
        </p:spPr>
        <p:txBody>
          <a:bodyPr/>
          <a:lstStyle/>
          <a:p>
            <a:pPr algn="ctr"/>
            <a:r>
              <a:rPr lang="en-US" altLang="zh-TW" sz="3200" dirty="0" smtClean="0"/>
              <a:t>Output</a:t>
            </a:r>
            <a:endParaRPr lang="zh-TW" altLang="en-US" sz="3200" dirty="0"/>
          </a:p>
        </p:txBody>
      </p:sp>
      <p:sp>
        <p:nvSpPr>
          <p:cNvPr id="3" name="內容版面配置區 66"/>
          <p:cNvSpPr txBox="1">
            <a:spLocks/>
          </p:cNvSpPr>
          <p:nvPr/>
        </p:nvSpPr>
        <p:spPr bwMode="auto">
          <a:xfrm>
            <a:off x="612000" y="549000"/>
            <a:ext cx="2881175" cy="8994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86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TW" spc="600" dirty="0" smtClean="0">
                <a:solidFill>
                  <a:prstClr val="black"/>
                </a:solidFill>
              </a:rPr>
              <a:t>68</a:t>
            </a:r>
            <a:endParaRPr kumimoji="0" lang="zh-TW" altLang="en-US" spc="600" dirty="0">
              <a:solidFill>
                <a:prstClr val="black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571982"/>
              </p:ext>
            </p:extLst>
          </p:nvPr>
        </p:nvGraphicFramePr>
        <p:xfrm>
          <a:off x="2772000" y="4329000"/>
          <a:ext cx="54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99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259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1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31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2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03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3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75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4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47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5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19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6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91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7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63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8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rot="10800000">
            <a:off x="5652000" y="1089000"/>
            <a:ext cx="7200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6372000" y="729000"/>
            <a:ext cx="900000" cy="720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TW" dirty="0">
                <a:latin typeface="+mj-lt"/>
              </a:rPr>
              <a:t>overall</a:t>
            </a:r>
          </a:p>
          <a:p>
            <a:pPr>
              <a:defRPr/>
            </a:pPr>
            <a:r>
              <a:rPr lang="en-US" altLang="zh-TW" dirty="0">
                <a:latin typeface="+mj-lt"/>
              </a:rPr>
              <a:t>winner</a:t>
            </a:r>
            <a:endParaRPr lang="zh-TW" altLang="en-US" dirty="0">
              <a:latin typeface="+mj-lt"/>
            </a:endParaRPr>
          </a:p>
        </p:txBody>
      </p:sp>
      <p:cxnSp>
        <p:nvCxnSpPr>
          <p:cNvPr id="59" name="直線接點 58"/>
          <p:cNvCxnSpPr/>
          <p:nvPr/>
        </p:nvCxnSpPr>
        <p:spPr>
          <a:xfrm>
            <a:off x="5472000" y="180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>
            <a:off x="4032000" y="180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H="1">
            <a:off x="439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3312002" y="3249000"/>
            <a:ext cx="359998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flipH="1">
            <a:off x="2952000" y="3249000"/>
            <a:ext cx="36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4032000" y="252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64"/>
          <p:cNvSpPr/>
          <p:nvPr/>
        </p:nvSpPr>
        <p:spPr>
          <a:xfrm>
            <a:off x="349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線接點 65"/>
          <p:cNvCxnSpPr/>
          <p:nvPr/>
        </p:nvCxnSpPr>
        <p:spPr>
          <a:xfrm flipH="1">
            <a:off x="3312000" y="252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橢圓 66"/>
          <p:cNvSpPr/>
          <p:nvPr/>
        </p:nvSpPr>
        <p:spPr>
          <a:xfrm>
            <a:off x="3852000" y="23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3132000" y="30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277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0" name="直線接點 69"/>
          <p:cNvCxnSpPr/>
          <p:nvPr/>
        </p:nvCxnSpPr>
        <p:spPr>
          <a:xfrm>
            <a:off x="475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4572000" y="30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2" name="橢圓 71"/>
          <p:cNvSpPr/>
          <p:nvPr/>
        </p:nvSpPr>
        <p:spPr>
          <a:xfrm>
            <a:off x="493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3" name="橢圓 72"/>
          <p:cNvSpPr/>
          <p:nvPr/>
        </p:nvSpPr>
        <p:spPr>
          <a:xfrm>
            <a:off x="421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4" name="直線接點 73"/>
          <p:cNvCxnSpPr/>
          <p:nvPr/>
        </p:nvCxnSpPr>
        <p:spPr>
          <a:xfrm flipH="1">
            <a:off x="727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>
            <a:off x="619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 flipH="1">
            <a:off x="583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>
            <a:off x="6912000" y="252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/>
          <p:cNvSpPr/>
          <p:nvPr/>
        </p:nvSpPr>
        <p:spPr>
          <a:xfrm>
            <a:off x="637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9" name="直線接點 78"/>
          <p:cNvCxnSpPr/>
          <p:nvPr/>
        </p:nvCxnSpPr>
        <p:spPr>
          <a:xfrm flipH="1">
            <a:off x="6192000" y="2529000"/>
            <a:ext cx="72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橢圓 79"/>
          <p:cNvSpPr/>
          <p:nvPr/>
        </p:nvSpPr>
        <p:spPr>
          <a:xfrm>
            <a:off x="6732000" y="23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6012000" y="30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2" name="橢圓 81"/>
          <p:cNvSpPr/>
          <p:nvPr/>
        </p:nvSpPr>
        <p:spPr>
          <a:xfrm>
            <a:off x="565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3" name="直線接點 82"/>
          <p:cNvCxnSpPr/>
          <p:nvPr/>
        </p:nvCxnSpPr>
        <p:spPr>
          <a:xfrm>
            <a:off x="7632002" y="3249002"/>
            <a:ext cx="359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橢圓 83"/>
          <p:cNvSpPr/>
          <p:nvPr/>
        </p:nvSpPr>
        <p:spPr>
          <a:xfrm>
            <a:off x="7452000" y="30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5" name="橢圓 84"/>
          <p:cNvSpPr/>
          <p:nvPr/>
        </p:nvSpPr>
        <p:spPr>
          <a:xfrm>
            <a:off x="781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6" name="橢圓 85"/>
          <p:cNvSpPr/>
          <p:nvPr/>
        </p:nvSpPr>
        <p:spPr>
          <a:xfrm>
            <a:off x="709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7" name="橢圓 86"/>
          <p:cNvSpPr/>
          <p:nvPr/>
        </p:nvSpPr>
        <p:spPr>
          <a:xfrm>
            <a:off x="5292000" y="16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4932000" y="14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</a:t>
            </a:r>
            <a:endParaRPr lang="zh-TW" altLang="en-US" dirty="0">
              <a:latin typeface="+mj-lt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403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10</a:t>
            </a:r>
            <a:endParaRPr lang="zh-TW" altLang="en-US" dirty="0">
              <a:latin typeface="+mj-lt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3852000" y="19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2</a:t>
            </a:r>
            <a:endParaRPr lang="zh-TW" altLang="en-US" dirty="0">
              <a:latin typeface="+mj-lt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6732000" y="19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3</a:t>
            </a:r>
            <a:endParaRPr lang="zh-TW" altLang="en-US" dirty="0">
              <a:latin typeface="+mj-lt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3132000" y="27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4</a:t>
            </a:r>
            <a:endParaRPr lang="zh-TW" altLang="en-US" dirty="0">
              <a:latin typeface="+mj-lt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4572000" y="27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5</a:t>
            </a:r>
            <a:endParaRPr lang="zh-TW" altLang="en-US" dirty="0">
              <a:latin typeface="+mj-lt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6012000" y="27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6</a:t>
            </a:r>
            <a:endParaRPr lang="zh-TW" altLang="en-US" dirty="0">
              <a:latin typeface="+mj-lt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7452000" y="27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7</a:t>
            </a:r>
            <a:endParaRPr lang="zh-TW" altLang="en-US" dirty="0">
              <a:latin typeface="+mj-lt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772000" y="34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8</a:t>
            </a:r>
            <a:endParaRPr lang="zh-TW" altLang="en-US" dirty="0">
              <a:latin typeface="+mj-lt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3492000" y="34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9</a:t>
            </a:r>
            <a:endParaRPr lang="zh-TW" altLang="en-US" dirty="0">
              <a:latin typeface="+mj-lt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493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11</a:t>
            </a:r>
            <a:endParaRPr lang="zh-TW" altLang="en-US" dirty="0">
              <a:latin typeface="+mj-lt"/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547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12</a:t>
            </a:r>
            <a:endParaRPr lang="zh-TW" altLang="en-US" dirty="0">
              <a:latin typeface="+mj-lt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637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13</a:t>
            </a:r>
            <a:endParaRPr lang="zh-TW" altLang="en-US" dirty="0">
              <a:latin typeface="+mj-lt"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691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14</a:t>
            </a:r>
            <a:endParaRPr lang="zh-TW" altLang="en-US" dirty="0">
              <a:latin typeface="+mj-lt"/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781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15</a:t>
            </a:r>
            <a:endParaRPr lang="zh-TW" altLang="en-US" dirty="0">
              <a:latin typeface="+mj-lt"/>
            </a:endParaRPr>
          </a:p>
        </p:txBody>
      </p:sp>
      <p:sp>
        <p:nvSpPr>
          <p:cNvPr id="103" name="橢圓 102"/>
          <p:cNvSpPr/>
          <p:nvPr/>
        </p:nvSpPr>
        <p:spPr>
          <a:xfrm>
            <a:off x="5292000" y="9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5292000" y="5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 smtClean="0">
                <a:latin typeface="+mj-lt"/>
              </a:rPr>
              <a:t>0</a:t>
            </a:r>
            <a:endParaRPr lang="zh-TW" altLang="en-US" dirty="0">
              <a:latin typeface="+mj-lt"/>
            </a:endParaRPr>
          </a:p>
        </p:txBody>
      </p:sp>
      <p:cxnSp>
        <p:nvCxnSpPr>
          <p:cNvPr id="105" name="直線接點 104"/>
          <p:cNvCxnSpPr>
            <a:stCxn id="103" idx="4"/>
            <a:endCxn id="87" idx="0"/>
          </p:cNvCxnSpPr>
          <p:nvPr/>
        </p:nvCxnSpPr>
        <p:spPr>
          <a:xfrm>
            <a:off x="5472000" y="1269000"/>
            <a:ext cx="0" cy="3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4119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3175" y="1449000"/>
            <a:ext cx="1441175" cy="720000"/>
          </a:xfrm>
        </p:spPr>
        <p:txBody>
          <a:bodyPr/>
          <a:lstStyle/>
          <a:p>
            <a:pPr algn="ctr"/>
            <a:r>
              <a:rPr lang="en-US" altLang="zh-TW" sz="3200" dirty="0" smtClean="0"/>
              <a:t>Output</a:t>
            </a:r>
            <a:endParaRPr lang="zh-TW" altLang="en-US" sz="3200" dirty="0"/>
          </a:p>
        </p:txBody>
      </p:sp>
      <p:sp>
        <p:nvSpPr>
          <p:cNvPr id="3" name="內容版面配置區 66"/>
          <p:cNvSpPr txBox="1">
            <a:spLocks/>
          </p:cNvSpPr>
          <p:nvPr/>
        </p:nvSpPr>
        <p:spPr bwMode="auto">
          <a:xfrm>
            <a:off x="612000" y="549000"/>
            <a:ext cx="2881175" cy="8994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86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TW" spc="600" dirty="0" smtClean="0">
                <a:solidFill>
                  <a:prstClr val="black"/>
                </a:solidFill>
              </a:rPr>
              <a:t>68</a:t>
            </a:r>
            <a:endParaRPr kumimoji="0" lang="zh-TW" altLang="en-US" spc="600" dirty="0">
              <a:solidFill>
                <a:prstClr val="black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832896"/>
              </p:ext>
            </p:extLst>
          </p:nvPr>
        </p:nvGraphicFramePr>
        <p:xfrm>
          <a:off x="2772000" y="4329000"/>
          <a:ext cx="54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99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259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1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31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2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03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3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75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4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47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5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19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6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91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7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63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8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rot="10800000">
            <a:off x="5652000" y="1089000"/>
            <a:ext cx="7200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6372000" y="729000"/>
            <a:ext cx="900000" cy="720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TW" dirty="0">
                <a:latin typeface="+mj-lt"/>
              </a:rPr>
              <a:t>overall</a:t>
            </a:r>
          </a:p>
          <a:p>
            <a:pPr>
              <a:defRPr/>
            </a:pPr>
            <a:r>
              <a:rPr lang="en-US" altLang="zh-TW" dirty="0">
                <a:latin typeface="+mj-lt"/>
              </a:rPr>
              <a:t>winner</a:t>
            </a:r>
            <a:endParaRPr lang="zh-TW" altLang="en-US" dirty="0">
              <a:latin typeface="+mj-lt"/>
            </a:endParaRPr>
          </a:p>
        </p:txBody>
      </p:sp>
      <p:cxnSp>
        <p:nvCxnSpPr>
          <p:cNvPr id="59" name="直線接點 58"/>
          <p:cNvCxnSpPr/>
          <p:nvPr/>
        </p:nvCxnSpPr>
        <p:spPr>
          <a:xfrm>
            <a:off x="5472000" y="180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>
            <a:off x="4032000" y="180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H="1">
            <a:off x="439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3312002" y="3249000"/>
            <a:ext cx="359998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flipH="1">
            <a:off x="2952000" y="3249000"/>
            <a:ext cx="36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4032000" y="252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64"/>
          <p:cNvSpPr/>
          <p:nvPr/>
        </p:nvSpPr>
        <p:spPr>
          <a:xfrm>
            <a:off x="349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線接點 65"/>
          <p:cNvCxnSpPr/>
          <p:nvPr/>
        </p:nvCxnSpPr>
        <p:spPr>
          <a:xfrm flipH="1">
            <a:off x="3312000" y="252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橢圓 66"/>
          <p:cNvSpPr/>
          <p:nvPr/>
        </p:nvSpPr>
        <p:spPr>
          <a:xfrm>
            <a:off x="3852000" y="23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3132000" y="30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277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0" name="直線接點 69"/>
          <p:cNvCxnSpPr/>
          <p:nvPr/>
        </p:nvCxnSpPr>
        <p:spPr>
          <a:xfrm>
            <a:off x="475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4572000" y="30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2" name="橢圓 71"/>
          <p:cNvSpPr/>
          <p:nvPr/>
        </p:nvSpPr>
        <p:spPr>
          <a:xfrm>
            <a:off x="493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3" name="橢圓 72"/>
          <p:cNvSpPr/>
          <p:nvPr/>
        </p:nvSpPr>
        <p:spPr>
          <a:xfrm>
            <a:off x="421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4" name="直線接點 73"/>
          <p:cNvCxnSpPr/>
          <p:nvPr/>
        </p:nvCxnSpPr>
        <p:spPr>
          <a:xfrm flipH="1">
            <a:off x="727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>
            <a:off x="619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 flipH="1">
            <a:off x="583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>
            <a:off x="6912000" y="252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/>
          <p:cNvSpPr/>
          <p:nvPr/>
        </p:nvSpPr>
        <p:spPr>
          <a:xfrm>
            <a:off x="637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9" name="直線接點 78"/>
          <p:cNvCxnSpPr/>
          <p:nvPr/>
        </p:nvCxnSpPr>
        <p:spPr>
          <a:xfrm flipH="1">
            <a:off x="6192000" y="2529000"/>
            <a:ext cx="72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橢圓 79"/>
          <p:cNvSpPr/>
          <p:nvPr/>
        </p:nvSpPr>
        <p:spPr>
          <a:xfrm>
            <a:off x="6732000" y="23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6012000" y="30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2" name="橢圓 81"/>
          <p:cNvSpPr/>
          <p:nvPr/>
        </p:nvSpPr>
        <p:spPr>
          <a:xfrm>
            <a:off x="565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3" name="直線接點 82"/>
          <p:cNvCxnSpPr/>
          <p:nvPr/>
        </p:nvCxnSpPr>
        <p:spPr>
          <a:xfrm>
            <a:off x="7632002" y="3249002"/>
            <a:ext cx="359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橢圓 83"/>
          <p:cNvSpPr/>
          <p:nvPr/>
        </p:nvSpPr>
        <p:spPr>
          <a:xfrm>
            <a:off x="7452000" y="30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5" name="橢圓 84"/>
          <p:cNvSpPr/>
          <p:nvPr/>
        </p:nvSpPr>
        <p:spPr>
          <a:xfrm>
            <a:off x="781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6" name="橢圓 85"/>
          <p:cNvSpPr/>
          <p:nvPr/>
        </p:nvSpPr>
        <p:spPr>
          <a:xfrm>
            <a:off x="709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7" name="橢圓 86"/>
          <p:cNvSpPr/>
          <p:nvPr/>
        </p:nvSpPr>
        <p:spPr>
          <a:xfrm>
            <a:off x="5292000" y="16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4932000" y="14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</a:t>
            </a:r>
            <a:endParaRPr lang="zh-TW" altLang="en-US" dirty="0">
              <a:latin typeface="+mj-lt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403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10</a:t>
            </a:r>
            <a:endParaRPr lang="zh-TW" altLang="en-US" dirty="0">
              <a:latin typeface="+mj-lt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3852000" y="19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2</a:t>
            </a:r>
            <a:endParaRPr lang="zh-TW" altLang="en-US" dirty="0">
              <a:latin typeface="+mj-lt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6732000" y="19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3</a:t>
            </a:r>
            <a:endParaRPr lang="zh-TW" altLang="en-US" dirty="0">
              <a:latin typeface="+mj-lt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3132000" y="27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4</a:t>
            </a:r>
            <a:endParaRPr lang="zh-TW" altLang="en-US" dirty="0">
              <a:latin typeface="+mj-lt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4572000" y="27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5</a:t>
            </a:r>
            <a:endParaRPr lang="zh-TW" altLang="en-US" dirty="0">
              <a:latin typeface="+mj-lt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6012000" y="27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6</a:t>
            </a:r>
            <a:endParaRPr lang="zh-TW" altLang="en-US" dirty="0">
              <a:latin typeface="+mj-lt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7452000" y="27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7</a:t>
            </a:r>
            <a:endParaRPr lang="zh-TW" altLang="en-US" dirty="0">
              <a:latin typeface="+mj-lt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772000" y="34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8</a:t>
            </a:r>
            <a:endParaRPr lang="zh-TW" altLang="en-US" dirty="0">
              <a:latin typeface="+mj-lt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3492000" y="34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9</a:t>
            </a:r>
            <a:endParaRPr lang="zh-TW" altLang="en-US" dirty="0">
              <a:latin typeface="+mj-lt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493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11</a:t>
            </a:r>
            <a:endParaRPr lang="zh-TW" altLang="en-US" dirty="0">
              <a:latin typeface="+mj-lt"/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547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12</a:t>
            </a:r>
            <a:endParaRPr lang="zh-TW" altLang="en-US" dirty="0">
              <a:latin typeface="+mj-lt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637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13</a:t>
            </a:r>
            <a:endParaRPr lang="zh-TW" altLang="en-US" dirty="0">
              <a:latin typeface="+mj-lt"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691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14</a:t>
            </a:r>
            <a:endParaRPr lang="zh-TW" altLang="en-US" dirty="0">
              <a:latin typeface="+mj-lt"/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781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15</a:t>
            </a:r>
            <a:endParaRPr lang="zh-TW" altLang="en-US" dirty="0">
              <a:latin typeface="+mj-lt"/>
            </a:endParaRPr>
          </a:p>
        </p:txBody>
      </p:sp>
      <p:sp>
        <p:nvSpPr>
          <p:cNvPr id="103" name="橢圓 102"/>
          <p:cNvSpPr/>
          <p:nvPr/>
        </p:nvSpPr>
        <p:spPr>
          <a:xfrm>
            <a:off x="5292000" y="9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5292000" y="5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 smtClean="0">
                <a:latin typeface="+mj-lt"/>
              </a:rPr>
              <a:t>0</a:t>
            </a:r>
            <a:endParaRPr lang="zh-TW" altLang="en-US" dirty="0">
              <a:latin typeface="+mj-lt"/>
            </a:endParaRPr>
          </a:p>
        </p:txBody>
      </p:sp>
      <p:cxnSp>
        <p:nvCxnSpPr>
          <p:cNvPr id="105" name="直線接點 104"/>
          <p:cNvCxnSpPr>
            <a:stCxn id="103" idx="4"/>
            <a:endCxn id="87" idx="0"/>
          </p:cNvCxnSpPr>
          <p:nvPr/>
        </p:nvCxnSpPr>
        <p:spPr>
          <a:xfrm>
            <a:off x="5472000" y="1269000"/>
            <a:ext cx="0" cy="3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509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3175" y="1449000"/>
            <a:ext cx="1441175" cy="720000"/>
          </a:xfrm>
        </p:spPr>
        <p:txBody>
          <a:bodyPr/>
          <a:lstStyle/>
          <a:p>
            <a:pPr algn="ctr"/>
            <a:r>
              <a:rPr lang="en-US" altLang="zh-TW" sz="3200" dirty="0" smtClean="0"/>
              <a:t>Output</a:t>
            </a:r>
            <a:endParaRPr lang="zh-TW" altLang="en-US" sz="3200" dirty="0"/>
          </a:p>
        </p:txBody>
      </p:sp>
      <p:sp>
        <p:nvSpPr>
          <p:cNvPr id="3" name="內容版面配置區 66"/>
          <p:cNvSpPr txBox="1">
            <a:spLocks/>
          </p:cNvSpPr>
          <p:nvPr/>
        </p:nvSpPr>
        <p:spPr bwMode="auto">
          <a:xfrm>
            <a:off x="612000" y="549000"/>
            <a:ext cx="2881175" cy="8994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86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TW" spc="600" dirty="0" smtClean="0">
                <a:solidFill>
                  <a:prstClr val="black"/>
                </a:solidFill>
              </a:rPr>
              <a:t>689</a:t>
            </a:r>
            <a:endParaRPr kumimoji="0" lang="zh-TW" altLang="en-US" spc="600" dirty="0">
              <a:solidFill>
                <a:prstClr val="black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509803"/>
              </p:ext>
            </p:extLst>
          </p:nvPr>
        </p:nvGraphicFramePr>
        <p:xfrm>
          <a:off x="2772000" y="4329000"/>
          <a:ext cx="54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99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259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1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31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2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03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3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75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4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47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5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19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6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91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7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63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8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rot="10800000">
            <a:off x="5652000" y="1089000"/>
            <a:ext cx="7200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6372000" y="729000"/>
            <a:ext cx="900000" cy="720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TW" dirty="0">
                <a:latin typeface="+mj-lt"/>
              </a:rPr>
              <a:t>overall</a:t>
            </a:r>
          </a:p>
          <a:p>
            <a:pPr>
              <a:defRPr/>
            </a:pPr>
            <a:r>
              <a:rPr lang="en-US" altLang="zh-TW" dirty="0">
                <a:latin typeface="+mj-lt"/>
              </a:rPr>
              <a:t>winner</a:t>
            </a:r>
            <a:endParaRPr lang="zh-TW" altLang="en-US" dirty="0">
              <a:latin typeface="+mj-lt"/>
            </a:endParaRPr>
          </a:p>
        </p:txBody>
      </p:sp>
      <p:cxnSp>
        <p:nvCxnSpPr>
          <p:cNvPr id="59" name="直線接點 58"/>
          <p:cNvCxnSpPr/>
          <p:nvPr/>
        </p:nvCxnSpPr>
        <p:spPr>
          <a:xfrm>
            <a:off x="5472000" y="180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>
            <a:off x="4032000" y="180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H="1">
            <a:off x="439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3312002" y="3249000"/>
            <a:ext cx="359998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flipH="1">
            <a:off x="2952000" y="3249000"/>
            <a:ext cx="36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4032000" y="252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64"/>
          <p:cNvSpPr/>
          <p:nvPr/>
        </p:nvSpPr>
        <p:spPr>
          <a:xfrm>
            <a:off x="349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線接點 65"/>
          <p:cNvCxnSpPr/>
          <p:nvPr/>
        </p:nvCxnSpPr>
        <p:spPr>
          <a:xfrm flipH="1">
            <a:off x="3312000" y="252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橢圓 66"/>
          <p:cNvSpPr/>
          <p:nvPr/>
        </p:nvSpPr>
        <p:spPr>
          <a:xfrm>
            <a:off x="3852000" y="23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3132000" y="30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277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0" name="直線接點 69"/>
          <p:cNvCxnSpPr/>
          <p:nvPr/>
        </p:nvCxnSpPr>
        <p:spPr>
          <a:xfrm>
            <a:off x="475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4572000" y="30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2" name="橢圓 71"/>
          <p:cNvSpPr/>
          <p:nvPr/>
        </p:nvSpPr>
        <p:spPr>
          <a:xfrm>
            <a:off x="493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3" name="橢圓 72"/>
          <p:cNvSpPr/>
          <p:nvPr/>
        </p:nvSpPr>
        <p:spPr>
          <a:xfrm>
            <a:off x="421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4" name="直線接點 73"/>
          <p:cNvCxnSpPr/>
          <p:nvPr/>
        </p:nvCxnSpPr>
        <p:spPr>
          <a:xfrm flipH="1">
            <a:off x="727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>
            <a:off x="619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 flipH="1">
            <a:off x="583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>
            <a:off x="6912000" y="252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/>
          <p:cNvSpPr/>
          <p:nvPr/>
        </p:nvSpPr>
        <p:spPr>
          <a:xfrm>
            <a:off x="637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9" name="直線接點 78"/>
          <p:cNvCxnSpPr/>
          <p:nvPr/>
        </p:nvCxnSpPr>
        <p:spPr>
          <a:xfrm flipH="1">
            <a:off x="6192000" y="2529000"/>
            <a:ext cx="72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橢圓 79"/>
          <p:cNvSpPr/>
          <p:nvPr/>
        </p:nvSpPr>
        <p:spPr>
          <a:xfrm>
            <a:off x="6732000" y="23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6012000" y="30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2" name="橢圓 81"/>
          <p:cNvSpPr/>
          <p:nvPr/>
        </p:nvSpPr>
        <p:spPr>
          <a:xfrm>
            <a:off x="565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3" name="直線接點 82"/>
          <p:cNvCxnSpPr/>
          <p:nvPr/>
        </p:nvCxnSpPr>
        <p:spPr>
          <a:xfrm>
            <a:off x="7632002" y="3249002"/>
            <a:ext cx="359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橢圓 83"/>
          <p:cNvSpPr/>
          <p:nvPr/>
        </p:nvSpPr>
        <p:spPr>
          <a:xfrm>
            <a:off x="7452000" y="30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5" name="橢圓 84"/>
          <p:cNvSpPr/>
          <p:nvPr/>
        </p:nvSpPr>
        <p:spPr>
          <a:xfrm>
            <a:off x="781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6" name="橢圓 85"/>
          <p:cNvSpPr/>
          <p:nvPr/>
        </p:nvSpPr>
        <p:spPr>
          <a:xfrm>
            <a:off x="709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7" name="橢圓 86"/>
          <p:cNvSpPr/>
          <p:nvPr/>
        </p:nvSpPr>
        <p:spPr>
          <a:xfrm>
            <a:off x="5292000" y="16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4932000" y="14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</a:t>
            </a:r>
            <a:endParaRPr lang="zh-TW" altLang="en-US" dirty="0">
              <a:latin typeface="+mj-lt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403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10</a:t>
            </a:r>
            <a:endParaRPr lang="zh-TW" altLang="en-US" dirty="0">
              <a:latin typeface="+mj-lt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3852000" y="19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2</a:t>
            </a:r>
            <a:endParaRPr lang="zh-TW" altLang="en-US" dirty="0">
              <a:latin typeface="+mj-lt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6732000" y="19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3</a:t>
            </a:r>
            <a:endParaRPr lang="zh-TW" altLang="en-US" dirty="0">
              <a:latin typeface="+mj-lt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3132000" y="27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4</a:t>
            </a:r>
            <a:endParaRPr lang="zh-TW" altLang="en-US" dirty="0">
              <a:latin typeface="+mj-lt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4572000" y="27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5</a:t>
            </a:r>
            <a:endParaRPr lang="zh-TW" altLang="en-US" dirty="0">
              <a:latin typeface="+mj-lt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6012000" y="27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6</a:t>
            </a:r>
            <a:endParaRPr lang="zh-TW" altLang="en-US" dirty="0">
              <a:latin typeface="+mj-lt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7452000" y="27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7</a:t>
            </a:r>
            <a:endParaRPr lang="zh-TW" altLang="en-US" dirty="0">
              <a:latin typeface="+mj-lt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772000" y="34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8</a:t>
            </a:r>
            <a:endParaRPr lang="zh-TW" altLang="en-US" dirty="0">
              <a:latin typeface="+mj-lt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3492000" y="34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9</a:t>
            </a:r>
            <a:endParaRPr lang="zh-TW" altLang="en-US" dirty="0">
              <a:latin typeface="+mj-lt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493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11</a:t>
            </a:r>
            <a:endParaRPr lang="zh-TW" altLang="en-US" dirty="0">
              <a:latin typeface="+mj-lt"/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547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12</a:t>
            </a:r>
            <a:endParaRPr lang="zh-TW" altLang="en-US" dirty="0">
              <a:latin typeface="+mj-lt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637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13</a:t>
            </a:r>
            <a:endParaRPr lang="zh-TW" altLang="en-US" dirty="0">
              <a:latin typeface="+mj-lt"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691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14</a:t>
            </a:r>
            <a:endParaRPr lang="zh-TW" altLang="en-US" dirty="0">
              <a:latin typeface="+mj-lt"/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781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15</a:t>
            </a:r>
            <a:endParaRPr lang="zh-TW" altLang="en-US" dirty="0">
              <a:latin typeface="+mj-lt"/>
            </a:endParaRPr>
          </a:p>
        </p:txBody>
      </p:sp>
      <p:sp>
        <p:nvSpPr>
          <p:cNvPr id="103" name="橢圓 102"/>
          <p:cNvSpPr/>
          <p:nvPr/>
        </p:nvSpPr>
        <p:spPr>
          <a:xfrm>
            <a:off x="5292000" y="9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5292000" y="5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 smtClean="0">
                <a:latin typeface="+mj-lt"/>
              </a:rPr>
              <a:t>0</a:t>
            </a:r>
            <a:endParaRPr lang="zh-TW" altLang="en-US" dirty="0">
              <a:latin typeface="+mj-lt"/>
            </a:endParaRPr>
          </a:p>
        </p:txBody>
      </p:sp>
      <p:cxnSp>
        <p:nvCxnSpPr>
          <p:cNvPr id="105" name="直線接點 104"/>
          <p:cNvCxnSpPr>
            <a:stCxn id="103" idx="4"/>
            <a:endCxn id="87" idx="0"/>
          </p:cNvCxnSpPr>
          <p:nvPr/>
        </p:nvCxnSpPr>
        <p:spPr>
          <a:xfrm>
            <a:off x="5472000" y="1269000"/>
            <a:ext cx="0" cy="3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27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3175" y="1449000"/>
            <a:ext cx="1441175" cy="720000"/>
          </a:xfrm>
        </p:spPr>
        <p:txBody>
          <a:bodyPr/>
          <a:lstStyle/>
          <a:p>
            <a:pPr algn="ctr"/>
            <a:r>
              <a:rPr lang="en-US" altLang="zh-TW" sz="3200" dirty="0" smtClean="0"/>
              <a:t>Output</a:t>
            </a:r>
            <a:endParaRPr lang="zh-TW" altLang="en-US" sz="3200" dirty="0"/>
          </a:p>
        </p:txBody>
      </p:sp>
      <p:sp>
        <p:nvSpPr>
          <p:cNvPr id="3" name="內容版面配置區 66"/>
          <p:cNvSpPr txBox="1">
            <a:spLocks/>
          </p:cNvSpPr>
          <p:nvPr/>
        </p:nvSpPr>
        <p:spPr bwMode="auto">
          <a:xfrm>
            <a:off x="612000" y="549000"/>
            <a:ext cx="2881175" cy="8994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86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TW" spc="600" dirty="0" smtClean="0">
                <a:solidFill>
                  <a:prstClr val="black"/>
                </a:solidFill>
              </a:rPr>
              <a:t>689</a:t>
            </a:r>
            <a:endParaRPr kumimoji="0" lang="zh-TW" altLang="en-US" spc="600" dirty="0">
              <a:solidFill>
                <a:prstClr val="black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294713"/>
              </p:ext>
            </p:extLst>
          </p:nvPr>
        </p:nvGraphicFramePr>
        <p:xfrm>
          <a:off x="2772000" y="4329000"/>
          <a:ext cx="54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99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259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1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31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2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03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3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75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4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47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5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19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6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91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7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63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8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rot="10800000">
            <a:off x="5652000" y="1089000"/>
            <a:ext cx="7200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6372000" y="729000"/>
            <a:ext cx="900000" cy="720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TW" dirty="0">
                <a:latin typeface="+mj-lt"/>
              </a:rPr>
              <a:t>overall</a:t>
            </a:r>
          </a:p>
          <a:p>
            <a:pPr>
              <a:defRPr/>
            </a:pPr>
            <a:r>
              <a:rPr lang="en-US" altLang="zh-TW" dirty="0">
                <a:latin typeface="+mj-lt"/>
              </a:rPr>
              <a:t>winner</a:t>
            </a:r>
            <a:endParaRPr lang="zh-TW" altLang="en-US" dirty="0">
              <a:latin typeface="+mj-lt"/>
            </a:endParaRPr>
          </a:p>
        </p:txBody>
      </p:sp>
      <p:cxnSp>
        <p:nvCxnSpPr>
          <p:cNvPr id="59" name="直線接點 58"/>
          <p:cNvCxnSpPr/>
          <p:nvPr/>
        </p:nvCxnSpPr>
        <p:spPr>
          <a:xfrm>
            <a:off x="5472000" y="180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>
            <a:off x="4032000" y="180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H="1">
            <a:off x="439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3312002" y="3249000"/>
            <a:ext cx="359998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flipH="1">
            <a:off x="2952000" y="3249000"/>
            <a:ext cx="36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4032000" y="252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64"/>
          <p:cNvSpPr/>
          <p:nvPr/>
        </p:nvSpPr>
        <p:spPr>
          <a:xfrm>
            <a:off x="349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線接點 65"/>
          <p:cNvCxnSpPr/>
          <p:nvPr/>
        </p:nvCxnSpPr>
        <p:spPr>
          <a:xfrm flipH="1">
            <a:off x="3312000" y="252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橢圓 66"/>
          <p:cNvSpPr/>
          <p:nvPr/>
        </p:nvSpPr>
        <p:spPr>
          <a:xfrm>
            <a:off x="3852000" y="23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3132000" y="30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277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0" name="直線接點 69"/>
          <p:cNvCxnSpPr/>
          <p:nvPr/>
        </p:nvCxnSpPr>
        <p:spPr>
          <a:xfrm>
            <a:off x="475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4572000" y="30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2" name="橢圓 71"/>
          <p:cNvSpPr/>
          <p:nvPr/>
        </p:nvSpPr>
        <p:spPr>
          <a:xfrm>
            <a:off x="493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3" name="橢圓 72"/>
          <p:cNvSpPr/>
          <p:nvPr/>
        </p:nvSpPr>
        <p:spPr>
          <a:xfrm>
            <a:off x="421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4" name="直線接點 73"/>
          <p:cNvCxnSpPr/>
          <p:nvPr/>
        </p:nvCxnSpPr>
        <p:spPr>
          <a:xfrm flipH="1">
            <a:off x="727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>
            <a:off x="619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 flipH="1">
            <a:off x="583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>
            <a:off x="6912000" y="252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/>
          <p:cNvSpPr/>
          <p:nvPr/>
        </p:nvSpPr>
        <p:spPr>
          <a:xfrm>
            <a:off x="637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9" name="直線接點 78"/>
          <p:cNvCxnSpPr/>
          <p:nvPr/>
        </p:nvCxnSpPr>
        <p:spPr>
          <a:xfrm flipH="1">
            <a:off x="6192000" y="2529000"/>
            <a:ext cx="72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橢圓 79"/>
          <p:cNvSpPr/>
          <p:nvPr/>
        </p:nvSpPr>
        <p:spPr>
          <a:xfrm>
            <a:off x="6732000" y="23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6012000" y="30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2" name="橢圓 81"/>
          <p:cNvSpPr/>
          <p:nvPr/>
        </p:nvSpPr>
        <p:spPr>
          <a:xfrm>
            <a:off x="565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3" name="直線接點 82"/>
          <p:cNvCxnSpPr/>
          <p:nvPr/>
        </p:nvCxnSpPr>
        <p:spPr>
          <a:xfrm>
            <a:off x="7632002" y="3249002"/>
            <a:ext cx="359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橢圓 83"/>
          <p:cNvSpPr/>
          <p:nvPr/>
        </p:nvSpPr>
        <p:spPr>
          <a:xfrm>
            <a:off x="7452000" y="30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5" name="橢圓 84"/>
          <p:cNvSpPr/>
          <p:nvPr/>
        </p:nvSpPr>
        <p:spPr>
          <a:xfrm>
            <a:off x="781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6" name="橢圓 85"/>
          <p:cNvSpPr/>
          <p:nvPr/>
        </p:nvSpPr>
        <p:spPr>
          <a:xfrm>
            <a:off x="709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7" name="橢圓 86"/>
          <p:cNvSpPr/>
          <p:nvPr/>
        </p:nvSpPr>
        <p:spPr>
          <a:xfrm>
            <a:off x="5292000" y="16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4932000" y="14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</a:t>
            </a:r>
            <a:endParaRPr lang="zh-TW" altLang="en-US" dirty="0">
              <a:latin typeface="+mj-lt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403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10</a:t>
            </a:r>
            <a:endParaRPr lang="zh-TW" altLang="en-US" dirty="0">
              <a:latin typeface="+mj-lt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3852000" y="19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2</a:t>
            </a:r>
            <a:endParaRPr lang="zh-TW" altLang="en-US" dirty="0">
              <a:latin typeface="+mj-lt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6732000" y="19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3</a:t>
            </a:r>
            <a:endParaRPr lang="zh-TW" altLang="en-US" dirty="0">
              <a:latin typeface="+mj-lt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3132000" y="27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4</a:t>
            </a:r>
            <a:endParaRPr lang="zh-TW" altLang="en-US" dirty="0">
              <a:latin typeface="+mj-lt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4572000" y="27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5</a:t>
            </a:r>
            <a:endParaRPr lang="zh-TW" altLang="en-US" dirty="0">
              <a:latin typeface="+mj-lt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6012000" y="27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6</a:t>
            </a:r>
            <a:endParaRPr lang="zh-TW" altLang="en-US" dirty="0">
              <a:latin typeface="+mj-lt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7452000" y="27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7</a:t>
            </a:r>
            <a:endParaRPr lang="zh-TW" altLang="en-US" dirty="0">
              <a:latin typeface="+mj-lt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772000" y="34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8</a:t>
            </a:r>
            <a:endParaRPr lang="zh-TW" altLang="en-US" dirty="0">
              <a:latin typeface="+mj-lt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3492000" y="34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9</a:t>
            </a:r>
            <a:endParaRPr lang="zh-TW" altLang="en-US" dirty="0">
              <a:latin typeface="+mj-lt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493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11</a:t>
            </a:r>
            <a:endParaRPr lang="zh-TW" altLang="en-US" dirty="0">
              <a:latin typeface="+mj-lt"/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547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12</a:t>
            </a:r>
            <a:endParaRPr lang="zh-TW" altLang="en-US" dirty="0">
              <a:latin typeface="+mj-lt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637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13</a:t>
            </a:r>
            <a:endParaRPr lang="zh-TW" altLang="en-US" dirty="0">
              <a:latin typeface="+mj-lt"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691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14</a:t>
            </a:r>
            <a:endParaRPr lang="zh-TW" altLang="en-US" dirty="0">
              <a:latin typeface="+mj-lt"/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781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15</a:t>
            </a:r>
            <a:endParaRPr lang="zh-TW" altLang="en-US" dirty="0">
              <a:latin typeface="+mj-lt"/>
            </a:endParaRPr>
          </a:p>
        </p:txBody>
      </p:sp>
      <p:sp>
        <p:nvSpPr>
          <p:cNvPr id="103" name="橢圓 102"/>
          <p:cNvSpPr/>
          <p:nvPr/>
        </p:nvSpPr>
        <p:spPr>
          <a:xfrm>
            <a:off x="5292000" y="9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5292000" y="5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 smtClean="0">
                <a:latin typeface="+mj-lt"/>
              </a:rPr>
              <a:t>0</a:t>
            </a:r>
            <a:endParaRPr lang="zh-TW" altLang="en-US" dirty="0">
              <a:latin typeface="+mj-lt"/>
            </a:endParaRPr>
          </a:p>
        </p:txBody>
      </p:sp>
      <p:cxnSp>
        <p:nvCxnSpPr>
          <p:cNvPr id="105" name="直線接點 104"/>
          <p:cNvCxnSpPr>
            <a:stCxn id="103" idx="4"/>
            <a:endCxn id="87" idx="0"/>
          </p:cNvCxnSpPr>
          <p:nvPr/>
        </p:nvCxnSpPr>
        <p:spPr>
          <a:xfrm>
            <a:off x="5472000" y="1269000"/>
            <a:ext cx="0" cy="3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11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331913" y="2852738"/>
          <a:ext cx="648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25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95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38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99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" name="文字方塊 39"/>
          <p:cNvSpPr txBox="1"/>
          <p:nvPr/>
        </p:nvSpPr>
        <p:spPr>
          <a:xfrm>
            <a:off x="1331913" y="5445125"/>
            <a:ext cx="4318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1</a:t>
            </a:r>
            <a:endParaRPr lang="zh-TW" altLang="en-US" dirty="0">
              <a:latin typeface="+mj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195513" y="5445125"/>
            <a:ext cx="4318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2</a:t>
            </a:r>
            <a:endParaRPr lang="zh-TW" altLang="en-US" dirty="0">
              <a:latin typeface="+mj-lt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060700" y="5445125"/>
            <a:ext cx="4318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3</a:t>
            </a:r>
            <a:endParaRPr lang="zh-TW" altLang="en-US" dirty="0">
              <a:latin typeface="+mj-lt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3924300" y="5445125"/>
            <a:ext cx="4318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4</a:t>
            </a:r>
            <a:endParaRPr lang="zh-TW" altLang="en-US" dirty="0">
              <a:latin typeface="+mj-lt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787900" y="5445125"/>
            <a:ext cx="4318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5</a:t>
            </a:r>
            <a:endParaRPr lang="zh-TW" altLang="en-US" dirty="0">
              <a:latin typeface="+mj-lt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651500" y="5445125"/>
            <a:ext cx="4318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6</a:t>
            </a:r>
            <a:endParaRPr lang="zh-TW" altLang="en-US" dirty="0">
              <a:latin typeface="+mj-lt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516688" y="5445125"/>
            <a:ext cx="4318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7</a:t>
            </a:r>
            <a:endParaRPr lang="zh-TW" altLang="en-US" dirty="0">
              <a:latin typeface="+mj-lt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380288" y="5445125"/>
            <a:ext cx="4318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8</a:t>
            </a:r>
            <a:endParaRPr lang="zh-TW" altLang="en-US" dirty="0">
              <a:latin typeface="+mj-lt"/>
            </a:endParaRPr>
          </a:p>
        </p:txBody>
      </p:sp>
      <p:sp>
        <p:nvSpPr>
          <p:cNvPr id="68" name="內容版面配置區 66"/>
          <p:cNvSpPr txBox="1">
            <a:spLocks/>
          </p:cNvSpPr>
          <p:nvPr/>
        </p:nvSpPr>
        <p:spPr>
          <a:xfrm>
            <a:off x="2700338" y="836613"/>
            <a:ext cx="3743325" cy="10080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marL="358775" indent="-358775" eaLnBrk="0" hangingPunct="0">
              <a:spcBef>
                <a:spcPct val="20000"/>
              </a:spcBef>
              <a:defRPr/>
            </a:pPr>
            <a:r>
              <a:rPr kumimoji="0" lang="en-US" altLang="zh-TW" sz="2400" spc="600" dirty="0">
                <a:latin typeface="+mj-lt"/>
                <a:ea typeface="+mn-ea"/>
              </a:rPr>
              <a:t>6</a:t>
            </a:r>
            <a:endParaRPr kumimoji="0" lang="zh-TW" altLang="en-US" sz="2400" spc="600" dirty="0">
              <a:latin typeface="+mj-lt"/>
              <a:ea typeface="+mn-ea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924300" y="1844675"/>
            <a:ext cx="1295400" cy="576263"/>
          </a:xfrm>
          <a:prstGeom prst="rect">
            <a:avLst/>
          </a:prstGeom>
          <a:noFill/>
        </p:spPr>
        <p:txBody>
          <a:bodyPr rIns="72000"/>
          <a:lstStyle/>
          <a:p>
            <a:pPr>
              <a:defRPr/>
            </a:pPr>
            <a:r>
              <a:rPr lang="en-US" altLang="zh-TW" sz="3200" dirty="0">
                <a:latin typeface="+mj-lt"/>
                <a:ea typeface="標楷體" pitchFamily="65" charset="-120"/>
              </a:rPr>
              <a:t>Output</a:t>
            </a:r>
            <a:endParaRPr lang="zh-TW" altLang="en-US" sz="3200" dirty="0">
              <a:latin typeface="+mj-lt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3175" y="1449000"/>
            <a:ext cx="1441175" cy="720000"/>
          </a:xfrm>
        </p:spPr>
        <p:txBody>
          <a:bodyPr/>
          <a:lstStyle/>
          <a:p>
            <a:pPr algn="ctr"/>
            <a:r>
              <a:rPr lang="en-US" altLang="zh-TW" sz="3200" dirty="0" smtClean="0"/>
              <a:t>Output</a:t>
            </a:r>
            <a:endParaRPr lang="zh-TW" altLang="en-US" sz="3200" dirty="0"/>
          </a:p>
        </p:txBody>
      </p:sp>
      <p:sp>
        <p:nvSpPr>
          <p:cNvPr id="3" name="內容版面配置區 66"/>
          <p:cNvSpPr txBox="1">
            <a:spLocks/>
          </p:cNvSpPr>
          <p:nvPr/>
        </p:nvSpPr>
        <p:spPr bwMode="auto">
          <a:xfrm>
            <a:off x="612000" y="549000"/>
            <a:ext cx="2881175" cy="8994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86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TW" spc="600" dirty="0" smtClean="0">
                <a:solidFill>
                  <a:prstClr val="black"/>
                </a:solidFill>
              </a:rPr>
              <a:t>6899</a:t>
            </a:r>
            <a:endParaRPr kumimoji="0" lang="zh-TW" altLang="en-US" spc="600" dirty="0">
              <a:solidFill>
                <a:prstClr val="black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078372"/>
              </p:ext>
            </p:extLst>
          </p:nvPr>
        </p:nvGraphicFramePr>
        <p:xfrm>
          <a:off x="2772000" y="4329000"/>
          <a:ext cx="54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99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259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1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31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2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03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3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75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4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47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5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19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6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91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7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63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8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rot="10800000">
            <a:off x="5652000" y="1089000"/>
            <a:ext cx="7200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6372000" y="729000"/>
            <a:ext cx="900000" cy="720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TW" dirty="0">
                <a:latin typeface="+mj-lt"/>
              </a:rPr>
              <a:t>overall</a:t>
            </a:r>
          </a:p>
          <a:p>
            <a:pPr>
              <a:defRPr/>
            </a:pPr>
            <a:r>
              <a:rPr lang="en-US" altLang="zh-TW" dirty="0">
                <a:latin typeface="+mj-lt"/>
              </a:rPr>
              <a:t>winner</a:t>
            </a:r>
            <a:endParaRPr lang="zh-TW" altLang="en-US" dirty="0">
              <a:latin typeface="+mj-lt"/>
            </a:endParaRPr>
          </a:p>
        </p:txBody>
      </p:sp>
      <p:cxnSp>
        <p:nvCxnSpPr>
          <p:cNvPr id="59" name="直線接點 58"/>
          <p:cNvCxnSpPr/>
          <p:nvPr/>
        </p:nvCxnSpPr>
        <p:spPr>
          <a:xfrm>
            <a:off x="5472000" y="180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>
            <a:off x="4032000" y="180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H="1">
            <a:off x="439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3312002" y="3249000"/>
            <a:ext cx="359998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flipH="1">
            <a:off x="2952000" y="3249000"/>
            <a:ext cx="36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4032000" y="252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64"/>
          <p:cNvSpPr/>
          <p:nvPr/>
        </p:nvSpPr>
        <p:spPr>
          <a:xfrm>
            <a:off x="349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線接點 65"/>
          <p:cNvCxnSpPr/>
          <p:nvPr/>
        </p:nvCxnSpPr>
        <p:spPr>
          <a:xfrm flipH="1">
            <a:off x="3312000" y="252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橢圓 66"/>
          <p:cNvSpPr/>
          <p:nvPr/>
        </p:nvSpPr>
        <p:spPr>
          <a:xfrm>
            <a:off x="3852000" y="23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3132000" y="30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277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0" name="直線接點 69"/>
          <p:cNvCxnSpPr/>
          <p:nvPr/>
        </p:nvCxnSpPr>
        <p:spPr>
          <a:xfrm>
            <a:off x="475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4572000" y="30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2" name="橢圓 71"/>
          <p:cNvSpPr/>
          <p:nvPr/>
        </p:nvSpPr>
        <p:spPr>
          <a:xfrm>
            <a:off x="493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3" name="橢圓 72"/>
          <p:cNvSpPr/>
          <p:nvPr/>
        </p:nvSpPr>
        <p:spPr>
          <a:xfrm>
            <a:off x="421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4" name="直線接點 73"/>
          <p:cNvCxnSpPr/>
          <p:nvPr/>
        </p:nvCxnSpPr>
        <p:spPr>
          <a:xfrm flipH="1">
            <a:off x="727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>
            <a:off x="619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 flipH="1">
            <a:off x="583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>
            <a:off x="6912000" y="252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/>
          <p:cNvSpPr/>
          <p:nvPr/>
        </p:nvSpPr>
        <p:spPr>
          <a:xfrm>
            <a:off x="637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9" name="直線接點 78"/>
          <p:cNvCxnSpPr/>
          <p:nvPr/>
        </p:nvCxnSpPr>
        <p:spPr>
          <a:xfrm flipH="1">
            <a:off x="6192000" y="2529000"/>
            <a:ext cx="72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橢圓 79"/>
          <p:cNvSpPr/>
          <p:nvPr/>
        </p:nvSpPr>
        <p:spPr>
          <a:xfrm>
            <a:off x="6732000" y="23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6012000" y="30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2" name="橢圓 81"/>
          <p:cNvSpPr/>
          <p:nvPr/>
        </p:nvSpPr>
        <p:spPr>
          <a:xfrm>
            <a:off x="565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3" name="直線接點 82"/>
          <p:cNvCxnSpPr/>
          <p:nvPr/>
        </p:nvCxnSpPr>
        <p:spPr>
          <a:xfrm>
            <a:off x="7632002" y="3249002"/>
            <a:ext cx="359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橢圓 83"/>
          <p:cNvSpPr/>
          <p:nvPr/>
        </p:nvSpPr>
        <p:spPr>
          <a:xfrm>
            <a:off x="7452000" y="30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5" name="橢圓 84"/>
          <p:cNvSpPr/>
          <p:nvPr/>
        </p:nvSpPr>
        <p:spPr>
          <a:xfrm>
            <a:off x="781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6" name="橢圓 85"/>
          <p:cNvSpPr/>
          <p:nvPr/>
        </p:nvSpPr>
        <p:spPr>
          <a:xfrm>
            <a:off x="709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7" name="橢圓 86"/>
          <p:cNvSpPr/>
          <p:nvPr/>
        </p:nvSpPr>
        <p:spPr>
          <a:xfrm>
            <a:off x="5292000" y="16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4932000" y="14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</a:t>
            </a:r>
            <a:endParaRPr lang="zh-TW" altLang="en-US" dirty="0">
              <a:latin typeface="+mj-lt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403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10</a:t>
            </a:r>
            <a:endParaRPr lang="zh-TW" altLang="en-US" dirty="0">
              <a:latin typeface="+mj-lt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3852000" y="19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2</a:t>
            </a:r>
            <a:endParaRPr lang="zh-TW" altLang="en-US" dirty="0">
              <a:latin typeface="+mj-lt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6732000" y="19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3</a:t>
            </a:r>
            <a:endParaRPr lang="zh-TW" altLang="en-US" dirty="0">
              <a:latin typeface="+mj-lt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3132000" y="27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4</a:t>
            </a:r>
            <a:endParaRPr lang="zh-TW" altLang="en-US" dirty="0">
              <a:latin typeface="+mj-lt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4572000" y="27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5</a:t>
            </a:r>
            <a:endParaRPr lang="zh-TW" altLang="en-US" dirty="0">
              <a:latin typeface="+mj-lt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6012000" y="27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6</a:t>
            </a:r>
            <a:endParaRPr lang="zh-TW" altLang="en-US" dirty="0">
              <a:latin typeface="+mj-lt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7452000" y="27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7</a:t>
            </a:r>
            <a:endParaRPr lang="zh-TW" altLang="en-US" dirty="0">
              <a:latin typeface="+mj-lt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772000" y="34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8</a:t>
            </a:r>
            <a:endParaRPr lang="zh-TW" altLang="en-US" dirty="0">
              <a:latin typeface="+mj-lt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3492000" y="34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9</a:t>
            </a:r>
            <a:endParaRPr lang="zh-TW" altLang="en-US" dirty="0">
              <a:latin typeface="+mj-lt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493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11</a:t>
            </a:r>
            <a:endParaRPr lang="zh-TW" altLang="en-US" dirty="0">
              <a:latin typeface="+mj-lt"/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547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12</a:t>
            </a:r>
            <a:endParaRPr lang="zh-TW" altLang="en-US" dirty="0">
              <a:latin typeface="+mj-lt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637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13</a:t>
            </a:r>
            <a:endParaRPr lang="zh-TW" altLang="en-US" dirty="0">
              <a:latin typeface="+mj-lt"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691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14</a:t>
            </a:r>
            <a:endParaRPr lang="zh-TW" altLang="en-US" dirty="0">
              <a:latin typeface="+mj-lt"/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781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15</a:t>
            </a:r>
            <a:endParaRPr lang="zh-TW" altLang="en-US" dirty="0">
              <a:latin typeface="+mj-lt"/>
            </a:endParaRPr>
          </a:p>
        </p:txBody>
      </p:sp>
      <p:sp>
        <p:nvSpPr>
          <p:cNvPr id="103" name="橢圓 102"/>
          <p:cNvSpPr/>
          <p:nvPr/>
        </p:nvSpPr>
        <p:spPr>
          <a:xfrm>
            <a:off x="5292000" y="9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5292000" y="5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 smtClean="0">
                <a:latin typeface="+mj-lt"/>
              </a:rPr>
              <a:t>0</a:t>
            </a:r>
            <a:endParaRPr lang="zh-TW" altLang="en-US" dirty="0">
              <a:latin typeface="+mj-lt"/>
            </a:endParaRPr>
          </a:p>
        </p:txBody>
      </p:sp>
      <p:cxnSp>
        <p:nvCxnSpPr>
          <p:cNvPr id="105" name="直線接點 104"/>
          <p:cNvCxnSpPr>
            <a:stCxn id="103" idx="4"/>
            <a:endCxn id="87" idx="0"/>
          </p:cNvCxnSpPr>
          <p:nvPr/>
        </p:nvCxnSpPr>
        <p:spPr>
          <a:xfrm>
            <a:off x="5472000" y="1269000"/>
            <a:ext cx="0" cy="3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500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3175" y="1449000"/>
            <a:ext cx="1441175" cy="720000"/>
          </a:xfrm>
        </p:spPr>
        <p:txBody>
          <a:bodyPr/>
          <a:lstStyle/>
          <a:p>
            <a:pPr algn="ctr"/>
            <a:r>
              <a:rPr lang="en-US" altLang="zh-TW" sz="3200" dirty="0" smtClean="0"/>
              <a:t>Output</a:t>
            </a:r>
            <a:endParaRPr lang="zh-TW" altLang="en-US" sz="3200" dirty="0"/>
          </a:p>
        </p:txBody>
      </p:sp>
      <p:sp>
        <p:nvSpPr>
          <p:cNvPr id="3" name="內容版面配置區 66"/>
          <p:cNvSpPr txBox="1">
            <a:spLocks/>
          </p:cNvSpPr>
          <p:nvPr/>
        </p:nvSpPr>
        <p:spPr bwMode="auto">
          <a:xfrm>
            <a:off x="612000" y="549000"/>
            <a:ext cx="2881175" cy="8994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86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TW" spc="600" dirty="0" smtClean="0">
                <a:solidFill>
                  <a:prstClr val="black"/>
                </a:solidFill>
              </a:rPr>
              <a:t>6899</a:t>
            </a:r>
            <a:endParaRPr kumimoji="0" lang="zh-TW" altLang="en-US" spc="600" dirty="0">
              <a:solidFill>
                <a:prstClr val="black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568186"/>
              </p:ext>
            </p:extLst>
          </p:nvPr>
        </p:nvGraphicFramePr>
        <p:xfrm>
          <a:off x="2772000" y="4329000"/>
          <a:ext cx="54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99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259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1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31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2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03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3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75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4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47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5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19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6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91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7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632000" y="612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Times New Roman"/>
              </a:rPr>
              <a:t>run 8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rot="10800000">
            <a:off x="5652000" y="1089000"/>
            <a:ext cx="7200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6372000" y="729000"/>
            <a:ext cx="900000" cy="720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TW" dirty="0">
                <a:latin typeface="+mj-lt"/>
              </a:rPr>
              <a:t>overall</a:t>
            </a:r>
          </a:p>
          <a:p>
            <a:pPr>
              <a:defRPr/>
            </a:pPr>
            <a:r>
              <a:rPr lang="en-US" altLang="zh-TW" dirty="0">
                <a:latin typeface="+mj-lt"/>
              </a:rPr>
              <a:t>winner</a:t>
            </a:r>
            <a:endParaRPr lang="zh-TW" altLang="en-US" dirty="0">
              <a:latin typeface="+mj-lt"/>
            </a:endParaRPr>
          </a:p>
        </p:txBody>
      </p:sp>
      <p:cxnSp>
        <p:nvCxnSpPr>
          <p:cNvPr id="59" name="直線接點 58"/>
          <p:cNvCxnSpPr/>
          <p:nvPr/>
        </p:nvCxnSpPr>
        <p:spPr>
          <a:xfrm>
            <a:off x="5472000" y="180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>
            <a:off x="4032000" y="180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H="1">
            <a:off x="439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3312002" y="3249000"/>
            <a:ext cx="359998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flipH="1">
            <a:off x="2952000" y="3249000"/>
            <a:ext cx="36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4032000" y="252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64"/>
          <p:cNvSpPr/>
          <p:nvPr/>
        </p:nvSpPr>
        <p:spPr>
          <a:xfrm>
            <a:off x="349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線接點 65"/>
          <p:cNvCxnSpPr/>
          <p:nvPr/>
        </p:nvCxnSpPr>
        <p:spPr>
          <a:xfrm flipH="1">
            <a:off x="3312000" y="252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橢圓 66"/>
          <p:cNvSpPr/>
          <p:nvPr/>
        </p:nvSpPr>
        <p:spPr>
          <a:xfrm>
            <a:off x="3852000" y="23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3132000" y="30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277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0" name="直線接點 69"/>
          <p:cNvCxnSpPr/>
          <p:nvPr/>
        </p:nvCxnSpPr>
        <p:spPr>
          <a:xfrm>
            <a:off x="475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4572000" y="30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2" name="橢圓 71"/>
          <p:cNvSpPr/>
          <p:nvPr/>
        </p:nvSpPr>
        <p:spPr>
          <a:xfrm>
            <a:off x="493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3" name="橢圓 72"/>
          <p:cNvSpPr/>
          <p:nvPr/>
        </p:nvSpPr>
        <p:spPr>
          <a:xfrm>
            <a:off x="421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4" name="直線接點 73"/>
          <p:cNvCxnSpPr/>
          <p:nvPr/>
        </p:nvCxnSpPr>
        <p:spPr>
          <a:xfrm flipH="1">
            <a:off x="727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>
            <a:off x="619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 flipH="1">
            <a:off x="5832000" y="32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>
            <a:off x="6912000" y="252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/>
          <p:cNvSpPr/>
          <p:nvPr/>
        </p:nvSpPr>
        <p:spPr>
          <a:xfrm>
            <a:off x="637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9" name="直線接點 78"/>
          <p:cNvCxnSpPr/>
          <p:nvPr/>
        </p:nvCxnSpPr>
        <p:spPr>
          <a:xfrm flipH="1">
            <a:off x="6192000" y="2529000"/>
            <a:ext cx="72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橢圓 79"/>
          <p:cNvSpPr/>
          <p:nvPr/>
        </p:nvSpPr>
        <p:spPr>
          <a:xfrm>
            <a:off x="6732000" y="23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6012000" y="30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2" name="橢圓 81"/>
          <p:cNvSpPr/>
          <p:nvPr/>
        </p:nvSpPr>
        <p:spPr>
          <a:xfrm>
            <a:off x="565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3" name="直線接點 82"/>
          <p:cNvCxnSpPr/>
          <p:nvPr/>
        </p:nvCxnSpPr>
        <p:spPr>
          <a:xfrm>
            <a:off x="7632002" y="3249002"/>
            <a:ext cx="359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橢圓 83"/>
          <p:cNvSpPr/>
          <p:nvPr/>
        </p:nvSpPr>
        <p:spPr>
          <a:xfrm>
            <a:off x="7452000" y="30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90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5" name="橢圓 84"/>
          <p:cNvSpPr/>
          <p:nvPr/>
        </p:nvSpPr>
        <p:spPr>
          <a:xfrm>
            <a:off x="781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6" name="橢圓 85"/>
          <p:cNvSpPr/>
          <p:nvPr/>
        </p:nvSpPr>
        <p:spPr>
          <a:xfrm>
            <a:off x="7092000" y="37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7" name="橢圓 86"/>
          <p:cNvSpPr/>
          <p:nvPr/>
        </p:nvSpPr>
        <p:spPr>
          <a:xfrm>
            <a:off x="5292000" y="16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4932000" y="144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</a:t>
            </a:r>
            <a:endParaRPr lang="zh-TW" altLang="en-US" dirty="0">
              <a:latin typeface="+mj-lt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403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10</a:t>
            </a:r>
            <a:endParaRPr lang="zh-TW" altLang="en-US" dirty="0">
              <a:latin typeface="+mj-lt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3852000" y="19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2</a:t>
            </a:r>
            <a:endParaRPr lang="zh-TW" altLang="en-US" dirty="0">
              <a:latin typeface="+mj-lt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6732000" y="19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3</a:t>
            </a:r>
            <a:endParaRPr lang="zh-TW" altLang="en-US" dirty="0">
              <a:latin typeface="+mj-lt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3132000" y="27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4</a:t>
            </a:r>
            <a:endParaRPr lang="zh-TW" altLang="en-US" dirty="0">
              <a:latin typeface="+mj-lt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4572000" y="27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5</a:t>
            </a:r>
            <a:endParaRPr lang="zh-TW" altLang="en-US" dirty="0">
              <a:latin typeface="+mj-lt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6012000" y="27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6</a:t>
            </a:r>
            <a:endParaRPr lang="zh-TW" altLang="en-US" dirty="0">
              <a:latin typeface="+mj-lt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7452000" y="27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7</a:t>
            </a:r>
            <a:endParaRPr lang="zh-TW" altLang="en-US" dirty="0">
              <a:latin typeface="+mj-lt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772000" y="34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8</a:t>
            </a:r>
            <a:endParaRPr lang="zh-TW" altLang="en-US" dirty="0">
              <a:latin typeface="+mj-lt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3492000" y="34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9</a:t>
            </a:r>
            <a:endParaRPr lang="zh-TW" altLang="en-US" dirty="0">
              <a:latin typeface="+mj-lt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493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11</a:t>
            </a:r>
            <a:endParaRPr lang="zh-TW" altLang="en-US" dirty="0">
              <a:latin typeface="+mj-lt"/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547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12</a:t>
            </a:r>
            <a:endParaRPr lang="zh-TW" altLang="en-US" dirty="0">
              <a:latin typeface="+mj-lt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637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13</a:t>
            </a:r>
            <a:endParaRPr lang="zh-TW" altLang="en-US" dirty="0">
              <a:latin typeface="+mj-lt"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691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14</a:t>
            </a:r>
            <a:endParaRPr lang="zh-TW" altLang="en-US" dirty="0">
              <a:latin typeface="+mj-lt"/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7812000" y="34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15</a:t>
            </a:r>
            <a:endParaRPr lang="zh-TW" altLang="en-US" dirty="0">
              <a:latin typeface="+mj-lt"/>
            </a:endParaRPr>
          </a:p>
        </p:txBody>
      </p:sp>
      <p:sp>
        <p:nvSpPr>
          <p:cNvPr id="103" name="橢圓 102"/>
          <p:cNvSpPr/>
          <p:nvPr/>
        </p:nvSpPr>
        <p:spPr>
          <a:xfrm>
            <a:off x="5292000" y="9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5292000" y="5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 smtClean="0">
                <a:latin typeface="+mj-lt"/>
              </a:rPr>
              <a:t>0</a:t>
            </a:r>
            <a:endParaRPr lang="zh-TW" altLang="en-US" dirty="0">
              <a:latin typeface="+mj-lt"/>
            </a:endParaRPr>
          </a:p>
        </p:txBody>
      </p:sp>
      <p:cxnSp>
        <p:nvCxnSpPr>
          <p:cNvPr id="105" name="直線接點 104"/>
          <p:cNvCxnSpPr>
            <a:stCxn id="103" idx="4"/>
            <a:endCxn id="87" idx="0"/>
          </p:cNvCxnSpPr>
          <p:nvPr/>
        </p:nvCxnSpPr>
        <p:spPr>
          <a:xfrm>
            <a:off x="5472000" y="1269000"/>
            <a:ext cx="0" cy="3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16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5.9  Forests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Forests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116013" y="1557338"/>
            <a:ext cx="6911975" cy="1152525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A </a:t>
            </a:r>
            <a:r>
              <a:rPr lang="en-US" altLang="zh-TW" sz="2800" i="1" smtClean="0">
                <a:solidFill>
                  <a:srgbClr val="C00000"/>
                </a:solidFill>
              </a:rPr>
              <a:t>forest</a:t>
            </a:r>
            <a:r>
              <a:rPr lang="en-US" altLang="zh-TW" sz="2800" smtClean="0"/>
              <a:t> is a set of </a:t>
            </a:r>
            <a:r>
              <a:rPr lang="en-US" altLang="zh-TW" sz="2800" i="1" smtClean="0"/>
              <a:t>n</a:t>
            </a:r>
            <a:r>
              <a:rPr lang="en-US" altLang="zh-TW" sz="2800" smtClean="0"/>
              <a:t> </a:t>
            </a:r>
            <a:r>
              <a:rPr lang="en-US" altLang="zh-TW" sz="2800" smtClean="0">
                <a:sym typeface="Symbol" pitchFamily="18" charset="2"/>
              </a:rPr>
              <a:t> </a:t>
            </a:r>
            <a:r>
              <a:rPr lang="en-US" altLang="zh-TW" sz="2800" smtClean="0"/>
              <a:t>0 disjoint trees.</a:t>
            </a:r>
          </a:p>
          <a:p>
            <a:pPr eaLnBrk="1" hangingPunct="1"/>
            <a:r>
              <a:rPr lang="en-US" altLang="zh-TW" sz="2800" smtClean="0"/>
              <a:t>A three-tree forest is shown in Figure 5.35.</a:t>
            </a:r>
          </a:p>
        </p:txBody>
      </p:sp>
      <p:sp>
        <p:nvSpPr>
          <p:cNvPr id="39940" name="內容版面配置區 3"/>
          <p:cNvSpPr>
            <a:spLocks noGrp="1"/>
          </p:cNvSpPr>
          <p:nvPr>
            <p:ph sz="half" idx="2"/>
          </p:nvPr>
        </p:nvSpPr>
        <p:spPr>
          <a:xfrm>
            <a:off x="1116013" y="5157788"/>
            <a:ext cx="4176712" cy="431800"/>
          </a:xfrm>
        </p:spPr>
        <p:txBody>
          <a:bodyPr/>
          <a:lstStyle/>
          <a:p>
            <a:r>
              <a:rPr lang="en-US" altLang="zh-TW" b="1" u="sng" smtClean="0"/>
              <a:t>Figure 5.35:</a:t>
            </a:r>
            <a:r>
              <a:rPr lang="en-US" altLang="zh-TW" u="sng" smtClean="0"/>
              <a:t> Three-tree forest (p. 245)</a:t>
            </a:r>
            <a:endParaRPr lang="zh-TW" altLang="en-US" u="sng" smtClean="0"/>
          </a:p>
        </p:txBody>
      </p:sp>
      <p:cxnSp>
        <p:nvCxnSpPr>
          <p:cNvPr id="5" name="直線接點 4"/>
          <p:cNvCxnSpPr/>
          <p:nvPr/>
        </p:nvCxnSpPr>
        <p:spPr>
          <a:xfrm rot="10800000" flipV="1">
            <a:off x="1333500" y="3787775"/>
            <a:ext cx="1008063" cy="865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rot="16200000" flipH="1">
            <a:off x="1909763" y="4219575"/>
            <a:ext cx="863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2341563" y="3789363"/>
            <a:ext cx="1008062" cy="862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3132138" y="4435475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D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124075" y="3571875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1116013" y="4435475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B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2124075" y="4435475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C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 rot="16200000" flipH="1">
            <a:off x="4070350" y="4219575"/>
            <a:ext cx="863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4284663" y="3571875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4284663" y="4435475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F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直線接點 14"/>
          <p:cNvCxnSpPr/>
          <p:nvPr/>
        </p:nvCxnSpPr>
        <p:spPr>
          <a:xfrm rot="10800000" flipV="1">
            <a:off x="5654675" y="3787775"/>
            <a:ext cx="1008063" cy="865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6662738" y="3789363"/>
            <a:ext cx="1008062" cy="862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7453313" y="4435475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I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6445250" y="3571875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G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5437188" y="4435475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H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Transforming a Forest into a Binary Tree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>
          <a:xfrm>
            <a:off x="395478" y="1557338"/>
            <a:ext cx="8353044" cy="3600450"/>
          </a:xfrm>
        </p:spPr>
        <p:txBody>
          <a:bodyPr/>
          <a:lstStyle/>
          <a:p>
            <a:pPr marL="0" indent="0" eaLnBrk="1" hangingPunct="1">
              <a:spcBef>
                <a:spcPts val="1800"/>
              </a:spcBef>
              <a:buFont typeface="Arial" charset="0"/>
              <a:buNone/>
              <a:defRPr/>
            </a:pPr>
            <a:r>
              <a:rPr lang="en-US" altLang="zh-TW" sz="2200" dirty="0" smtClean="0"/>
              <a:t>If </a:t>
            </a:r>
            <a:r>
              <a:rPr lang="en-US" altLang="zh-TW" sz="2200" i="1" dirty="0" smtClean="0"/>
              <a:t>T</a:t>
            </a:r>
            <a:r>
              <a:rPr lang="en-US" altLang="zh-TW" sz="2200" baseline="-25000" dirty="0" smtClean="0"/>
              <a:t>1</a:t>
            </a:r>
            <a:r>
              <a:rPr lang="en-US" altLang="zh-TW" sz="2200" dirty="0" smtClean="0"/>
              <a:t>, …, </a:t>
            </a:r>
            <a:r>
              <a:rPr lang="en-US" altLang="zh-TW" sz="2200" i="1" dirty="0" err="1" smtClean="0"/>
              <a:t>T</a:t>
            </a:r>
            <a:r>
              <a:rPr lang="en-US" altLang="zh-TW" sz="2200" i="1" baseline="-25000" dirty="0" err="1" smtClean="0"/>
              <a:t>n</a:t>
            </a:r>
            <a:r>
              <a:rPr lang="en-US" altLang="zh-TW" sz="2200" dirty="0" smtClean="0"/>
              <a:t> is a forest of trees, then the binary tree corresponding to this forest, denoted by </a:t>
            </a:r>
            <a:r>
              <a:rPr lang="en-US" altLang="zh-TW" sz="2200" i="1" dirty="0" smtClean="0"/>
              <a:t>B</a:t>
            </a:r>
            <a:r>
              <a:rPr lang="en-US" altLang="zh-TW" sz="2200" dirty="0" smtClean="0"/>
              <a:t>(</a:t>
            </a:r>
            <a:r>
              <a:rPr lang="en-US" altLang="zh-TW" sz="2200" i="1" dirty="0" smtClean="0"/>
              <a:t>T</a:t>
            </a:r>
            <a:r>
              <a:rPr lang="en-US" altLang="zh-TW" sz="2200" baseline="-25000" dirty="0" smtClean="0"/>
              <a:t>1</a:t>
            </a:r>
            <a:r>
              <a:rPr lang="en-US" altLang="zh-TW" sz="2200" dirty="0" smtClean="0"/>
              <a:t>, …, </a:t>
            </a:r>
            <a:r>
              <a:rPr lang="en-US" altLang="zh-TW" sz="2200" i="1" dirty="0" err="1" smtClean="0"/>
              <a:t>T</a:t>
            </a:r>
            <a:r>
              <a:rPr lang="en-US" altLang="zh-TW" sz="2200" i="1" baseline="-25000" dirty="0" err="1" smtClean="0"/>
              <a:t>n</a:t>
            </a:r>
            <a:r>
              <a:rPr lang="en-US" altLang="zh-TW" sz="2200" dirty="0" smtClean="0"/>
              <a:t>),</a:t>
            </a:r>
          </a:p>
          <a:p>
            <a:pPr marL="450000" indent="-450000" eaLnBrk="1" hangingPunct="1">
              <a:spcBef>
                <a:spcPts val="1800"/>
              </a:spcBef>
              <a:buFont typeface="+mj-lt"/>
              <a:buAutoNum type="arabicParenR"/>
              <a:defRPr/>
            </a:pPr>
            <a:r>
              <a:rPr lang="en-US" altLang="zh-TW" sz="2200" dirty="0" smtClean="0"/>
              <a:t>is empty, if </a:t>
            </a:r>
            <a:r>
              <a:rPr lang="en-US" altLang="zh-TW" sz="2200" i="1" dirty="0" smtClean="0"/>
              <a:t>n</a:t>
            </a:r>
            <a:r>
              <a:rPr lang="en-US" altLang="zh-TW" sz="2200" dirty="0" smtClean="0"/>
              <a:t> </a:t>
            </a:r>
            <a:r>
              <a:rPr lang="en-US" altLang="zh-TW" sz="2200" dirty="0" smtClean="0">
                <a:latin typeface="Symbol" pitchFamily="18" charset="2"/>
              </a:rPr>
              <a:t>=</a:t>
            </a:r>
            <a:r>
              <a:rPr lang="en-US" altLang="zh-TW" sz="2200" dirty="0" smtClean="0"/>
              <a:t> 0</a:t>
            </a:r>
          </a:p>
          <a:p>
            <a:pPr marL="450000" indent="-450000" eaLnBrk="1" hangingPunct="1">
              <a:spcBef>
                <a:spcPts val="1800"/>
              </a:spcBef>
              <a:buFont typeface="+mj-lt"/>
              <a:buAutoNum type="arabicParenR"/>
              <a:defRPr/>
            </a:pPr>
            <a:r>
              <a:rPr lang="en-US" altLang="zh-TW" sz="2200" dirty="0" smtClean="0"/>
              <a:t>has root equal to root(</a:t>
            </a:r>
            <a:r>
              <a:rPr lang="en-US" altLang="zh-TW" sz="2200" i="1" dirty="0" smtClean="0"/>
              <a:t>T</a:t>
            </a:r>
            <a:r>
              <a:rPr lang="en-US" altLang="zh-TW" sz="2200" baseline="-25000" dirty="0" smtClean="0"/>
              <a:t>1</a:t>
            </a:r>
            <a:r>
              <a:rPr lang="en-US" altLang="zh-TW" sz="2200" dirty="0" smtClean="0"/>
              <a:t>);</a:t>
            </a:r>
          </a:p>
          <a:p>
            <a:pPr marL="450000" indent="-450000" eaLnBrk="1" hangingPunct="1">
              <a:spcBef>
                <a:spcPts val="1800"/>
              </a:spcBef>
              <a:buFont typeface="Arial" charset="0"/>
              <a:buNone/>
              <a:defRPr/>
            </a:pPr>
            <a:r>
              <a:rPr lang="en-US" altLang="zh-TW" sz="2200" dirty="0" smtClean="0"/>
              <a:t>	has left subtree equal to </a:t>
            </a:r>
            <a:r>
              <a:rPr lang="en-US" altLang="zh-TW" sz="2200" i="1" dirty="0" smtClean="0"/>
              <a:t>B</a:t>
            </a:r>
            <a:r>
              <a:rPr lang="en-US" altLang="zh-TW" sz="2200" dirty="0" smtClean="0"/>
              <a:t>(</a:t>
            </a:r>
            <a:r>
              <a:rPr lang="en-US" altLang="zh-TW" sz="2200" i="1" dirty="0" smtClean="0"/>
              <a:t>T</a:t>
            </a:r>
            <a:r>
              <a:rPr lang="en-US" altLang="zh-TW" sz="2200" baseline="-25000" dirty="0" smtClean="0"/>
              <a:t>11</a:t>
            </a:r>
            <a:r>
              <a:rPr lang="en-US" altLang="zh-TW" sz="2200" dirty="0" smtClean="0"/>
              <a:t>, </a:t>
            </a:r>
            <a:r>
              <a:rPr lang="en-US" altLang="zh-TW" sz="2200" i="1" dirty="0" smtClean="0"/>
              <a:t>T</a:t>
            </a:r>
            <a:r>
              <a:rPr lang="en-US" altLang="zh-TW" sz="2200" baseline="-25000" dirty="0" smtClean="0"/>
              <a:t>12</a:t>
            </a:r>
            <a:r>
              <a:rPr lang="en-US" altLang="zh-TW" sz="2200" dirty="0" smtClean="0"/>
              <a:t>, …, </a:t>
            </a:r>
            <a:r>
              <a:rPr lang="en-US" altLang="zh-TW" sz="2200" i="1" dirty="0" smtClean="0"/>
              <a:t>T</a:t>
            </a:r>
            <a:r>
              <a:rPr lang="en-US" altLang="zh-TW" sz="2200" baseline="-25000" dirty="0" smtClean="0"/>
              <a:t>1</a:t>
            </a:r>
            <a:r>
              <a:rPr lang="en-US" altLang="zh-TW" sz="2200" i="1" baseline="-25000" dirty="0" smtClean="0"/>
              <a:t>m</a:t>
            </a:r>
            <a:r>
              <a:rPr lang="en-US" altLang="zh-TW" sz="2200" dirty="0" smtClean="0"/>
              <a:t>), where </a:t>
            </a:r>
            <a:r>
              <a:rPr lang="en-US" altLang="zh-TW" sz="2200" i="1" dirty="0" smtClean="0"/>
              <a:t>T</a:t>
            </a:r>
            <a:r>
              <a:rPr lang="en-US" altLang="zh-TW" sz="2200" baseline="-25000" dirty="0" smtClean="0"/>
              <a:t>11</a:t>
            </a:r>
            <a:r>
              <a:rPr lang="en-US" altLang="zh-TW" sz="2200" dirty="0" smtClean="0"/>
              <a:t>,</a:t>
            </a:r>
            <a:r>
              <a:rPr lang="en-US" altLang="zh-TW" sz="2200" i="1" dirty="0" smtClean="0"/>
              <a:t>T</a:t>
            </a:r>
            <a:r>
              <a:rPr lang="en-US" altLang="zh-TW" sz="2200" baseline="-25000" dirty="0" smtClean="0"/>
              <a:t>12</a:t>
            </a:r>
            <a:r>
              <a:rPr lang="en-US" altLang="zh-TW" sz="2200" dirty="0" smtClean="0"/>
              <a:t>,…,</a:t>
            </a:r>
            <a:r>
              <a:rPr lang="en-US" altLang="zh-TW" sz="2200" i="1" dirty="0" smtClean="0"/>
              <a:t>T</a:t>
            </a:r>
            <a:r>
              <a:rPr lang="en-US" altLang="zh-TW" sz="2200" baseline="-25000" dirty="0" smtClean="0"/>
              <a:t>1</a:t>
            </a:r>
            <a:r>
              <a:rPr lang="en-US" altLang="zh-TW" sz="2200" i="1" baseline="-25000" dirty="0" smtClean="0"/>
              <a:t>m</a:t>
            </a:r>
            <a:r>
              <a:rPr lang="en-US" altLang="zh-TW" sz="2200" dirty="0" smtClean="0"/>
              <a:t> are the subtrees of root(</a:t>
            </a:r>
            <a:r>
              <a:rPr lang="en-US" altLang="zh-TW" sz="2200" i="1" dirty="0" smtClean="0"/>
              <a:t>T</a:t>
            </a:r>
            <a:r>
              <a:rPr lang="en-US" altLang="zh-TW" sz="2200" baseline="-25000" dirty="0" smtClean="0"/>
              <a:t>1</a:t>
            </a:r>
            <a:r>
              <a:rPr lang="en-US" altLang="zh-TW" sz="2200" dirty="0" smtClean="0"/>
              <a:t>); and</a:t>
            </a:r>
          </a:p>
          <a:p>
            <a:pPr marL="450000" indent="-450000" eaLnBrk="1" hangingPunct="1">
              <a:spcBef>
                <a:spcPts val="1800"/>
              </a:spcBef>
              <a:buFont typeface="Arial" charset="0"/>
              <a:buNone/>
              <a:defRPr/>
            </a:pPr>
            <a:r>
              <a:rPr lang="en-US" altLang="zh-TW" sz="2200" dirty="0" smtClean="0"/>
              <a:t>	has right subtree </a:t>
            </a:r>
            <a:r>
              <a:rPr lang="en-US" altLang="zh-TW" sz="2200" i="1" dirty="0" smtClean="0"/>
              <a:t>B</a:t>
            </a:r>
            <a:r>
              <a:rPr lang="en-US" altLang="zh-TW" sz="2200" dirty="0" smtClean="0"/>
              <a:t>(</a:t>
            </a:r>
            <a:r>
              <a:rPr lang="en-US" altLang="zh-TW" sz="2200" i="1" dirty="0" smtClean="0"/>
              <a:t>T</a:t>
            </a:r>
            <a:r>
              <a:rPr lang="en-US" altLang="zh-TW" sz="2200" baseline="-25000" dirty="0" smtClean="0"/>
              <a:t>2</a:t>
            </a:r>
            <a:r>
              <a:rPr lang="en-US" altLang="zh-TW" sz="2200" dirty="0" smtClean="0"/>
              <a:t>,</a:t>
            </a:r>
            <a:r>
              <a:rPr lang="en-US" altLang="zh-TW" sz="2200" i="1" dirty="0" smtClean="0"/>
              <a:t>T</a:t>
            </a:r>
            <a:r>
              <a:rPr lang="en-US" altLang="zh-TW" sz="2200" baseline="-25000" dirty="0" smtClean="0"/>
              <a:t>3</a:t>
            </a:r>
            <a:r>
              <a:rPr lang="en-US" altLang="zh-TW" sz="2200" dirty="0" smtClean="0"/>
              <a:t>,…,</a:t>
            </a:r>
            <a:r>
              <a:rPr lang="en-US" altLang="zh-TW" sz="2200" i="1" dirty="0" err="1" smtClean="0"/>
              <a:t>T</a:t>
            </a:r>
            <a:r>
              <a:rPr lang="en-US" altLang="zh-TW" sz="2200" i="1" baseline="-25000" dirty="0" err="1" smtClean="0"/>
              <a:t>n</a:t>
            </a:r>
            <a:r>
              <a:rPr lang="en-US" altLang="zh-TW" sz="2200" dirty="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橢圓 35"/>
          <p:cNvSpPr/>
          <p:nvPr/>
        </p:nvSpPr>
        <p:spPr>
          <a:xfrm>
            <a:off x="3851275" y="4292600"/>
            <a:ext cx="5040313" cy="20161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250825" y="4292600"/>
            <a:ext cx="3024188" cy="1008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4" name="直線接點 3"/>
          <p:cNvCxnSpPr/>
          <p:nvPr/>
        </p:nvCxnSpPr>
        <p:spPr>
          <a:xfrm rot="10800000" flipV="1">
            <a:off x="1476375" y="765175"/>
            <a:ext cx="1008063" cy="865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rot="16200000" flipH="1">
            <a:off x="2052638" y="1196975"/>
            <a:ext cx="863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484438" y="766763"/>
            <a:ext cx="1008062" cy="862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3275013" y="1412875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D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266950" y="549275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1258888" y="1412875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B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2266950" y="1412875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C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 rot="16200000" flipH="1">
            <a:off x="4213225" y="1196975"/>
            <a:ext cx="863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4427538" y="549275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4427538" y="1412875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F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直線接點 13"/>
          <p:cNvCxnSpPr/>
          <p:nvPr/>
        </p:nvCxnSpPr>
        <p:spPr>
          <a:xfrm rot="10800000" flipV="1">
            <a:off x="5797550" y="765175"/>
            <a:ext cx="1008063" cy="865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6805613" y="766763"/>
            <a:ext cx="1008062" cy="862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7596188" y="1412875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I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6588125" y="549275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G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5580063" y="1412875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H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0" name="直線接點 19"/>
          <p:cNvCxnSpPr>
            <a:endCxn id="35" idx="0"/>
          </p:cNvCxnSpPr>
          <p:nvPr/>
        </p:nvCxnSpPr>
        <p:spPr>
          <a:xfrm rot="10800000" flipV="1">
            <a:off x="1762125" y="3213100"/>
            <a:ext cx="1801813" cy="1079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endCxn id="36" idx="0"/>
          </p:cNvCxnSpPr>
          <p:nvPr/>
        </p:nvCxnSpPr>
        <p:spPr>
          <a:xfrm>
            <a:off x="3567113" y="3209925"/>
            <a:ext cx="2803525" cy="1082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2554288" y="4579938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D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3346450" y="2997200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538163" y="4579938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B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1546225" y="4579938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C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7" name="直線接點 26"/>
          <p:cNvCxnSpPr/>
          <p:nvPr/>
        </p:nvCxnSpPr>
        <p:spPr>
          <a:xfrm rot="16200000" flipH="1">
            <a:off x="4645025" y="5229225"/>
            <a:ext cx="863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4859338" y="4581525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4859338" y="5445125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F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30" name="直線接點 29"/>
          <p:cNvCxnSpPr/>
          <p:nvPr/>
        </p:nvCxnSpPr>
        <p:spPr>
          <a:xfrm rot="10800000" flipV="1">
            <a:off x="6229350" y="4797425"/>
            <a:ext cx="1008063" cy="865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7237413" y="4799013"/>
            <a:ext cx="1008062" cy="862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8027988" y="5445125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I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7019925" y="4581525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G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6011863" y="5445125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H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50"/>
          <p:cNvCxnSpPr>
            <a:endCxn id="37" idx="0"/>
          </p:cNvCxnSpPr>
          <p:nvPr/>
        </p:nvCxnSpPr>
        <p:spPr>
          <a:xfrm>
            <a:off x="1042988" y="4076700"/>
            <a:ext cx="1223962" cy="647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endCxn id="41" idx="0"/>
          </p:cNvCxnSpPr>
          <p:nvPr/>
        </p:nvCxnSpPr>
        <p:spPr>
          <a:xfrm>
            <a:off x="5364163" y="4076700"/>
            <a:ext cx="1871662" cy="647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/>
          <p:cNvSpPr/>
          <p:nvPr/>
        </p:nvSpPr>
        <p:spPr>
          <a:xfrm>
            <a:off x="3851275" y="1555750"/>
            <a:ext cx="5040313" cy="20161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250825" y="1555750"/>
            <a:ext cx="3024188" cy="1008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20" name="直線接點 19"/>
          <p:cNvCxnSpPr>
            <a:endCxn id="35" idx="0"/>
          </p:cNvCxnSpPr>
          <p:nvPr/>
        </p:nvCxnSpPr>
        <p:spPr>
          <a:xfrm rot="10800000" flipV="1">
            <a:off x="1762125" y="476250"/>
            <a:ext cx="1801813" cy="1079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endCxn id="36" idx="0"/>
          </p:cNvCxnSpPr>
          <p:nvPr/>
        </p:nvCxnSpPr>
        <p:spPr>
          <a:xfrm>
            <a:off x="3567113" y="473075"/>
            <a:ext cx="2803525" cy="1082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2554288" y="1843088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D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3346450" y="260350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538163" y="1843088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B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1546225" y="1843088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C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7" name="直線接點 26"/>
          <p:cNvCxnSpPr/>
          <p:nvPr/>
        </p:nvCxnSpPr>
        <p:spPr>
          <a:xfrm rot="16200000" flipH="1">
            <a:off x="4645025" y="2492375"/>
            <a:ext cx="863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4859338" y="1844675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4859338" y="2708275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F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30" name="直線接點 29"/>
          <p:cNvCxnSpPr/>
          <p:nvPr/>
        </p:nvCxnSpPr>
        <p:spPr>
          <a:xfrm rot="10800000" flipV="1">
            <a:off x="6229350" y="2060575"/>
            <a:ext cx="1008063" cy="865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7237413" y="2062163"/>
            <a:ext cx="1008062" cy="862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8027988" y="2708275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I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7019925" y="1844675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G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6011863" y="2708275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H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1258888" y="4724400"/>
            <a:ext cx="2016125" cy="1008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2554288" y="5011738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D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827088" y="3860800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B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1546225" y="5011738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C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5580063" y="4724400"/>
            <a:ext cx="3311525" cy="172878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42" name="直線接點 41"/>
          <p:cNvCxnSpPr/>
          <p:nvPr/>
        </p:nvCxnSpPr>
        <p:spPr>
          <a:xfrm rot="5400000">
            <a:off x="4502150" y="4076700"/>
            <a:ext cx="863600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5148263" y="3860800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4283075" y="4724400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F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45" name="直線接點 44"/>
          <p:cNvCxnSpPr/>
          <p:nvPr/>
        </p:nvCxnSpPr>
        <p:spPr>
          <a:xfrm rot="10800000" flipV="1">
            <a:off x="6227763" y="5089525"/>
            <a:ext cx="1008062" cy="865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7235825" y="5091113"/>
            <a:ext cx="1008063" cy="862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/>
          <p:cNvSpPr/>
          <p:nvPr/>
        </p:nvSpPr>
        <p:spPr>
          <a:xfrm>
            <a:off x="8026400" y="5737225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I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7018338" y="4873625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G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6010275" y="5737225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H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50"/>
          <p:cNvCxnSpPr>
            <a:endCxn id="37" idx="0"/>
          </p:cNvCxnSpPr>
          <p:nvPr/>
        </p:nvCxnSpPr>
        <p:spPr>
          <a:xfrm>
            <a:off x="900113" y="1773238"/>
            <a:ext cx="1223962" cy="647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endCxn id="41" idx="0"/>
          </p:cNvCxnSpPr>
          <p:nvPr/>
        </p:nvCxnSpPr>
        <p:spPr>
          <a:xfrm>
            <a:off x="5076825" y="1773238"/>
            <a:ext cx="1871663" cy="647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rot="10800000" flipV="1">
            <a:off x="901700" y="476250"/>
            <a:ext cx="2087563" cy="1296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2992438" y="473075"/>
            <a:ext cx="2084387" cy="1300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2771775" y="260350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1116013" y="2420938"/>
            <a:ext cx="2016125" cy="100806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2411413" y="2708275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D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684213" y="1557338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B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1403350" y="2708275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C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5292725" y="2420938"/>
            <a:ext cx="3311525" cy="172878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42" name="直線接點 41"/>
          <p:cNvCxnSpPr/>
          <p:nvPr/>
        </p:nvCxnSpPr>
        <p:spPr>
          <a:xfrm rot="5400000">
            <a:off x="4214813" y="1773238"/>
            <a:ext cx="863600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4860925" y="1557338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3995738" y="2420938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F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45" name="直線接點 44"/>
          <p:cNvCxnSpPr/>
          <p:nvPr/>
        </p:nvCxnSpPr>
        <p:spPr>
          <a:xfrm rot="10800000" flipV="1">
            <a:off x="5940425" y="2786063"/>
            <a:ext cx="1008063" cy="865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6948488" y="2787650"/>
            <a:ext cx="1008062" cy="862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/>
          <p:cNvSpPr/>
          <p:nvPr/>
        </p:nvSpPr>
        <p:spPr>
          <a:xfrm>
            <a:off x="7739063" y="3433763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I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6731000" y="2570163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G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5722938" y="3433763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H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50"/>
          <p:cNvCxnSpPr>
            <a:endCxn id="37" idx="0"/>
          </p:cNvCxnSpPr>
          <p:nvPr/>
        </p:nvCxnSpPr>
        <p:spPr>
          <a:xfrm>
            <a:off x="900113" y="1773238"/>
            <a:ext cx="1223962" cy="647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endCxn id="41" idx="0"/>
          </p:cNvCxnSpPr>
          <p:nvPr/>
        </p:nvCxnSpPr>
        <p:spPr>
          <a:xfrm>
            <a:off x="5076825" y="1773238"/>
            <a:ext cx="1871663" cy="647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rot="10800000" flipV="1">
            <a:off x="901700" y="476250"/>
            <a:ext cx="2087563" cy="1296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2992438" y="473075"/>
            <a:ext cx="2084387" cy="1300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2771775" y="260350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1116013" y="2420938"/>
            <a:ext cx="2016125" cy="100806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2411413" y="2708275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D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684213" y="1557338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B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1403350" y="2708275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C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5292725" y="2420938"/>
            <a:ext cx="3311525" cy="172878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42" name="直線接點 41"/>
          <p:cNvCxnSpPr/>
          <p:nvPr/>
        </p:nvCxnSpPr>
        <p:spPr>
          <a:xfrm rot="5400000">
            <a:off x="4214813" y="1773238"/>
            <a:ext cx="863600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4860925" y="1557338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3995738" y="2420938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F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45" name="直線接點 44"/>
          <p:cNvCxnSpPr/>
          <p:nvPr/>
        </p:nvCxnSpPr>
        <p:spPr>
          <a:xfrm rot="10800000" flipV="1">
            <a:off x="5940425" y="2786063"/>
            <a:ext cx="1008063" cy="865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6948488" y="2787650"/>
            <a:ext cx="1008062" cy="862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/>
          <p:cNvSpPr/>
          <p:nvPr/>
        </p:nvSpPr>
        <p:spPr>
          <a:xfrm>
            <a:off x="7739063" y="3433763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I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6731000" y="2570163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G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5722938" y="3433763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H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4857750" y="5589588"/>
            <a:ext cx="2879725" cy="100806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23" name="直線接點 22"/>
          <p:cNvCxnSpPr>
            <a:endCxn id="21" idx="0"/>
          </p:cNvCxnSpPr>
          <p:nvPr/>
        </p:nvCxnSpPr>
        <p:spPr>
          <a:xfrm rot="10800000" flipV="1">
            <a:off x="6297613" y="4946650"/>
            <a:ext cx="647700" cy="642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7018338" y="5875338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I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6727825" y="4730750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G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5143500" y="5881688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H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32" name="直線接點 31"/>
          <p:cNvCxnSpPr/>
          <p:nvPr/>
        </p:nvCxnSpPr>
        <p:spPr>
          <a:xfrm>
            <a:off x="1620838" y="4797425"/>
            <a:ext cx="1008062" cy="862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1403350" y="4581525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C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2411413" y="5443538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D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/>
          <p:cNvCxnSpPr/>
          <p:nvPr/>
        </p:nvCxnSpPr>
        <p:spPr>
          <a:xfrm rot="10800000" flipV="1">
            <a:off x="1908175" y="692150"/>
            <a:ext cx="2016125" cy="865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3924300" y="692150"/>
            <a:ext cx="2016125" cy="865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endCxn id="22" idx="0"/>
          </p:cNvCxnSpPr>
          <p:nvPr/>
        </p:nvCxnSpPr>
        <p:spPr>
          <a:xfrm rot="10800000" flipV="1">
            <a:off x="6011863" y="2420938"/>
            <a:ext cx="936625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2916238" y="2420938"/>
            <a:ext cx="1008062" cy="862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908175" y="1558925"/>
            <a:ext cx="1008063" cy="862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2698750" y="2205038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C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1690688" y="1341438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B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3706813" y="474663"/>
            <a:ext cx="434975" cy="4349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直線接點 13"/>
          <p:cNvCxnSpPr/>
          <p:nvPr/>
        </p:nvCxnSpPr>
        <p:spPr>
          <a:xfrm rot="10800000" flipV="1">
            <a:off x="4933950" y="1555750"/>
            <a:ext cx="1008063" cy="865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5942013" y="1557338"/>
            <a:ext cx="1008062" cy="862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6732588" y="2203450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G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5724525" y="1339850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4716463" y="2203450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F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3706813" y="3067050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D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4572000" y="3284538"/>
            <a:ext cx="2879725" cy="100806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6732588" y="3570288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I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4857750" y="3576638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H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85590"/>
              </p:ext>
            </p:extLst>
          </p:nvPr>
        </p:nvGraphicFramePr>
        <p:xfrm>
          <a:off x="1331913" y="2852738"/>
          <a:ext cx="648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25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95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38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99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" name="文字方塊 39"/>
          <p:cNvSpPr txBox="1"/>
          <p:nvPr/>
        </p:nvSpPr>
        <p:spPr>
          <a:xfrm>
            <a:off x="1331913" y="5445125"/>
            <a:ext cx="4318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1</a:t>
            </a:r>
            <a:endParaRPr lang="zh-TW" altLang="en-US" dirty="0">
              <a:latin typeface="+mj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195513" y="5445125"/>
            <a:ext cx="4318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2</a:t>
            </a:r>
            <a:endParaRPr lang="zh-TW" altLang="en-US" dirty="0">
              <a:latin typeface="+mj-lt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060700" y="5445125"/>
            <a:ext cx="4318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3</a:t>
            </a:r>
            <a:endParaRPr lang="zh-TW" altLang="en-US" dirty="0">
              <a:latin typeface="+mj-lt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3924300" y="5445125"/>
            <a:ext cx="4318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4</a:t>
            </a:r>
            <a:endParaRPr lang="zh-TW" altLang="en-US" dirty="0">
              <a:latin typeface="+mj-lt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787900" y="5445125"/>
            <a:ext cx="4318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5</a:t>
            </a:r>
            <a:endParaRPr lang="zh-TW" altLang="en-US" dirty="0">
              <a:latin typeface="+mj-lt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651500" y="5445125"/>
            <a:ext cx="4318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6</a:t>
            </a:r>
            <a:endParaRPr lang="zh-TW" altLang="en-US" dirty="0">
              <a:latin typeface="+mj-lt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516688" y="5445125"/>
            <a:ext cx="4318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7</a:t>
            </a:r>
            <a:endParaRPr lang="zh-TW" altLang="en-US" dirty="0">
              <a:latin typeface="+mj-lt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380288" y="5445125"/>
            <a:ext cx="4318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8</a:t>
            </a:r>
            <a:endParaRPr lang="zh-TW" altLang="en-US" dirty="0">
              <a:latin typeface="+mj-lt"/>
            </a:endParaRPr>
          </a:p>
        </p:txBody>
      </p:sp>
      <p:sp>
        <p:nvSpPr>
          <p:cNvPr id="68" name="內容版面配置區 66"/>
          <p:cNvSpPr txBox="1">
            <a:spLocks/>
          </p:cNvSpPr>
          <p:nvPr/>
        </p:nvSpPr>
        <p:spPr>
          <a:xfrm>
            <a:off x="2700338" y="836613"/>
            <a:ext cx="3743325" cy="10080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marL="358775" indent="-358775" eaLnBrk="0" hangingPunct="0">
              <a:spcBef>
                <a:spcPct val="20000"/>
              </a:spcBef>
              <a:defRPr/>
            </a:pPr>
            <a:r>
              <a:rPr kumimoji="0" lang="en-US" altLang="zh-TW" sz="2400" spc="600" dirty="0" smtClean="0">
                <a:latin typeface="+mj-lt"/>
                <a:ea typeface="+mn-ea"/>
              </a:rPr>
              <a:t>68</a:t>
            </a:r>
            <a:endParaRPr kumimoji="0" lang="zh-TW" altLang="en-US" sz="2400" spc="600" dirty="0">
              <a:latin typeface="+mj-lt"/>
              <a:ea typeface="+mn-ea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924300" y="1844675"/>
            <a:ext cx="1295400" cy="576263"/>
          </a:xfrm>
          <a:prstGeom prst="rect">
            <a:avLst/>
          </a:prstGeom>
          <a:noFill/>
        </p:spPr>
        <p:txBody>
          <a:bodyPr rIns="72000"/>
          <a:lstStyle/>
          <a:p>
            <a:pPr>
              <a:defRPr/>
            </a:pPr>
            <a:r>
              <a:rPr lang="en-US" altLang="zh-TW" sz="3200" dirty="0">
                <a:latin typeface="+mj-lt"/>
                <a:ea typeface="標楷體" pitchFamily="65" charset="-120"/>
              </a:rPr>
              <a:t>Output</a:t>
            </a:r>
            <a:endParaRPr lang="zh-TW" altLang="en-US" sz="3200" dirty="0">
              <a:latin typeface="+mj-lt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384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/>
          <p:cNvCxnSpPr/>
          <p:nvPr/>
        </p:nvCxnSpPr>
        <p:spPr>
          <a:xfrm rot="10800000" flipV="1">
            <a:off x="1908175" y="692150"/>
            <a:ext cx="2016125" cy="865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3924300" y="692150"/>
            <a:ext cx="2016125" cy="865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5510213" y="5229225"/>
            <a:ext cx="1008062" cy="862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endCxn id="22" idx="0"/>
          </p:cNvCxnSpPr>
          <p:nvPr/>
        </p:nvCxnSpPr>
        <p:spPr>
          <a:xfrm rot="10800000" flipV="1">
            <a:off x="6011863" y="2420938"/>
            <a:ext cx="936625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2916238" y="2420938"/>
            <a:ext cx="1008062" cy="862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908175" y="1558925"/>
            <a:ext cx="1008063" cy="862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2698750" y="2205038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C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1690688" y="1341438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B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3706813" y="474663"/>
            <a:ext cx="434975" cy="4349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直線接點 13"/>
          <p:cNvCxnSpPr/>
          <p:nvPr/>
        </p:nvCxnSpPr>
        <p:spPr>
          <a:xfrm rot="10800000" flipV="1">
            <a:off x="4933950" y="1555750"/>
            <a:ext cx="1008063" cy="865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5942013" y="1557338"/>
            <a:ext cx="1008062" cy="862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6732588" y="2203450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G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5724525" y="1339850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4716463" y="2203450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F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3706813" y="3067050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D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5292725" y="5013325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H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6300788" y="5875338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I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4572000" y="3284538"/>
            <a:ext cx="2879725" cy="100806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6732588" y="3570288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I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4857750" y="3576638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H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/>
          <p:cNvCxnSpPr/>
          <p:nvPr/>
        </p:nvCxnSpPr>
        <p:spPr>
          <a:xfrm rot="10800000" flipV="1">
            <a:off x="1908175" y="692150"/>
            <a:ext cx="2016125" cy="865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3924300" y="692150"/>
            <a:ext cx="2016125" cy="865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5940425" y="3284538"/>
            <a:ext cx="1008063" cy="862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rot="10800000" flipV="1">
            <a:off x="5940425" y="2420938"/>
            <a:ext cx="1008063" cy="865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2916238" y="2420938"/>
            <a:ext cx="1008062" cy="862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908175" y="1558925"/>
            <a:ext cx="1008063" cy="862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2698750" y="2205038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C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1690688" y="1341438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B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3706813" y="474663"/>
            <a:ext cx="434975" cy="4349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直線接點 13"/>
          <p:cNvCxnSpPr/>
          <p:nvPr/>
        </p:nvCxnSpPr>
        <p:spPr>
          <a:xfrm rot="10800000" flipV="1">
            <a:off x="4933950" y="1555750"/>
            <a:ext cx="1008063" cy="865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5942013" y="1557338"/>
            <a:ext cx="1008062" cy="862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6732588" y="2203450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G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5724525" y="1339850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4716463" y="2203450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F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3706813" y="3067050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D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5722938" y="3068638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H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6731000" y="3930650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I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39175" cy="720344"/>
          </a:xfrm>
        </p:spPr>
        <p:txBody>
          <a:bodyPr/>
          <a:lstStyle/>
          <a:p>
            <a:pPr eaLnBrk="1" hangingPunct="1"/>
            <a:r>
              <a:rPr lang="en-US" altLang="zh-TW" smtClean="0"/>
              <a:t>Forest Traversals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683514" y="1124713"/>
            <a:ext cx="7776972" cy="532866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dirty="0" smtClean="0"/>
              <a:t>Forest preorder traversal</a:t>
            </a:r>
          </a:p>
          <a:p>
            <a:pPr marL="790575" lvl="1" indent="-431800" eaLnBrk="1" hangingPunct="1">
              <a:spcBef>
                <a:spcPts val="200"/>
              </a:spcBef>
              <a:buFont typeface="Wingdings" pitchFamily="2" charset="2"/>
              <a:buAutoNum type="arabicParenBoth"/>
            </a:pPr>
            <a:r>
              <a:rPr lang="en-US" altLang="zh-TW" sz="2000" dirty="0" smtClean="0"/>
              <a:t>If </a:t>
            </a:r>
            <a:r>
              <a:rPr lang="en-US" altLang="zh-TW" sz="2000" i="1" dirty="0" smtClean="0"/>
              <a:t>F</a:t>
            </a:r>
            <a:r>
              <a:rPr lang="en-US" altLang="zh-TW" sz="2000" dirty="0" smtClean="0"/>
              <a:t> is empty then return.</a:t>
            </a:r>
          </a:p>
          <a:p>
            <a:pPr marL="790575" lvl="1" indent="-431800" eaLnBrk="1" hangingPunct="1">
              <a:spcBef>
                <a:spcPts val="200"/>
              </a:spcBef>
              <a:buFont typeface="Wingdings" pitchFamily="2" charset="2"/>
              <a:buAutoNum type="arabicParenBoth"/>
            </a:pPr>
            <a:r>
              <a:rPr lang="en-US" altLang="zh-TW" sz="2000" dirty="0" smtClean="0"/>
              <a:t>Visit the root of the first tree of </a:t>
            </a:r>
            <a:r>
              <a:rPr lang="en-US" altLang="zh-TW" sz="2000" i="1" dirty="0" smtClean="0"/>
              <a:t>F</a:t>
            </a:r>
            <a:r>
              <a:rPr lang="en-US" altLang="zh-TW" sz="2000" dirty="0" smtClean="0"/>
              <a:t>.</a:t>
            </a:r>
          </a:p>
          <a:p>
            <a:pPr marL="790575" lvl="1" indent="-431800" eaLnBrk="1" hangingPunct="1">
              <a:spcBef>
                <a:spcPts val="200"/>
              </a:spcBef>
              <a:buFont typeface="Wingdings" pitchFamily="2" charset="2"/>
              <a:buAutoNum type="arabicParenBoth"/>
            </a:pPr>
            <a:r>
              <a:rPr lang="en-US" altLang="zh-TW" sz="2000" dirty="0" smtClean="0"/>
              <a:t>Traverse the </a:t>
            </a:r>
            <a:r>
              <a:rPr lang="en-US" altLang="zh-TW" sz="2000" dirty="0" err="1" smtClean="0"/>
              <a:t>subtrees</a:t>
            </a:r>
            <a:r>
              <a:rPr lang="en-US" altLang="zh-TW" sz="2000" dirty="0" smtClean="0"/>
              <a:t> of the first tree in forest preorder.</a:t>
            </a:r>
          </a:p>
          <a:p>
            <a:pPr marL="790575" lvl="1" indent="-431800" eaLnBrk="1" hangingPunct="1">
              <a:spcBef>
                <a:spcPts val="200"/>
              </a:spcBef>
              <a:buFont typeface="Wingdings" pitchFamily="2" charset="2"/>
              <a:buAutoNum type="arabicParenBoth"/>
            </a:pPr>
            <a:r>
              <a:rPr lang="en-US" altLang="zh-TW" sz="2000" dirty="0" smtClean="0"/>
              <a:t>Traverse the remaining trees of </a:t>
            </a:r>
            <a:r>
              <a:rPr lang="en-US" altLang="zh-TW" sz="2000" i="1" dirty="0" smtClean="0"/>
              <a:t>F</a:t>
            </a:r>
            <a:r>
              <a:rPr lang="en-US" altLang="zh-TW" sz="2000" dirty="0" smtClean="0"/>
              <a:t> in forest preorder.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 smtClean="0"/>
              <a:t>Forest </a:t>
            </a:r>
            <a:r>
              <a:rPr lang="en-US" altLang="zh-TW" dirty="0" err="1" smtClean="0"/>
              <a:t>inorder</a:t>
            </a:r>
            <a:r>
              <a:rPr lang="en-US" altLang="zh-TW" dirty="0" smtClean="0"/>
              <a:t> traversal</a:t>
            </a:r>
          </a:p>
          <a:p>
            <a:pPr marL="790575" lvl="1" indent="-431800" eaLnBrk="1" hangingPunct="1">
              <a:spcBef>
                <a:spcPts val="200"/>
              </a:spcBef>
              <a:buFont typeface="Wingdings" pitchFamily="2" charset="2"/>
              <a:buAutoNum type="arabicParenBoth"/>
            </a:pPr>
            <a:r>
              <a:rPr lang="en-US" altLang="zh-TW" sz="2000" dirty="0" smtClean="0"/>
              <a:t>If </a:t>
            </a:r>
            <a:r>
              <a:rPr lang="en-US" altLang="zh-TW" sz="2000" i="1" dirty="0" smtClean="0"/>
              <a:t>F</a:t>
            </a:r>
            <a:r>
              <a:rPr lang="en-US" altLang="zh-TW" sz="2000" dirty="0" smtClean="0"/>
              <a:t> is empty then return.</a:t>
            </a:r>
          </a:p>
          <a:p>
            <a:pPr marL="790575" lvl="1" indent="-431800" eaLnBrk="1" hangingPunct="1">
              <a:spcBef>
                <a:spcPts val="200"/>
              </a:spcBef>
              <a:buFont typeface="Wingdings" pitchFamily="2" charset="2"/>
              <a:buAutoNum type="arabicParenBoth"/>
            </a:pPr>
            <a:r>
              <a:rPr lang="en-US" altLang="zh-TW" sz="2000" dirty="0" smtClean="0"/>
              <a:t>Traverse the </a:t>
            </a:r>
            <a:r>
              <a:rPr lang="en-US" altLang="zh-TW" sz="2000" dirty="0" err="1" smtClean="0"/>
              <a:t>subtrees</a:t>
            </a:r>
            <a:r>
              <a:rPr lang="en-US" altLang="zh-TW" sz="2000" dirty="0" smtClean="0"/>
              <a:t> of the first tree in forest </a:t>
            </a:r>
            <a:r>
              <a:rPr lang="en-US" altLang="zh-TW" sz="2000" dirty="0" err="1" smtClean="0"/>
              <a:t>inorder</a:t>
            </a:r>
            <a:r>
              <a:rPr lang="en-US" altLang="zh-TW" sz="2000" dirty="0" smtClean="0"/>
              <a:t>.</a:t>
            </a:r>
          </a:p>
          <a:p>
            <a:pPr marL="790575" lvl="1" indent="-431800" eaLnBrk="1" hangingPunct="1">
              <a:spcBef>
                <a:spcPts val="200"/>
              </a:spcBef>
              <a:buFont typeface="Wingdings" pitchFamily="2" charset="2"/>
              <a:buAutoNum type="arabicParenBoth"/>
            </a:pPr>
            <a:r>
              <a:rPr lang="en-US" altLang="zh-TW" sz="2000" dirty="0" smtClean="0"/>
              <a:t>Visit the root of the first tree of </a:t>
            </a:r>
            <a:r>
              <a:rPr lang="en-US" altLang="zh-TW" sz="2000" i="1" dirty="0" smtClean="0"/>
              <a:t>F</a:t>
            </a:r>
            <a:r>
              <a:rPr lang="en-US" altLang="zh-TW" sz="2000" dirty="0" smtClean="0"/>
              <a:t>.</a:t>
            </a:r>
          </a:p>
          <a:p>
            <a:pPr marL="790575" lvl="1" indent="-431800" eaLnBrk="1" hangingPunct="1">
              <a:spcBef>
                <a:spcPts val="200"/>
              </a:spcBef>
              <a:buFont typeface="Wingdings" pitchFamily="2" charset="2"/>
              <a:buAutoNum type="arabicParenBoth"/>
            </a:pPr>
            <a:r>
              <a:rPr lang="en-US" altLang="zh-TW" sz="2000" dirty="0" smtClean="0"/>
              <a:t>Traverse the remaining trees in forest </a:t>
            </a:r>
            <a:r>
              <a:rPr lang="en-US" altLang="zh-TW" sz="2000" dirty="0" err="1" smtClean="0"/>
              <a:t>inorder</a:t>
            </a:r>
            <a:r>
              <a:rPr lang="en-US" altLang="zh-TW" sz="2000" dirty="0" smtClean="0"/>
              <a:t>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 smtClean="0"/>
              <a:t>Forest </a:t>
            </a:r>
            <a:r>
              <a:rPr lang="en-US" altLang="zh-TW" dirty="0" err="1" smtClean="0"/>
              <a:t>postorder</a:t>
            </a:r>
            <a:r>
              <a:rPr lang="en-US" altLang="zh-TW" dirty="0" smtClean="0"/>
              <a:t> traversal</a:t>
            </a:r>
          </a:p>
          <a:p>
            <a:pPr marL="790575" lvl="1" indent="-431800" eaLnBrk="1" hangingPunct="1">
              <a:spcBef>
                <a:spcPts val="200"/>
              </a:spcBef>
              <a:buFont typeface="Wingdings" pitchFamily="2" charset="2"/>
              <a:buAutoNum type="arabicParenBoth"/>
            </a:pPr>
            <a:r>
              <a:rPr lang="en-US" altLang="zh-TW" sz="2000" dirty="0" smtClean="0"/>
              <a:t>If </a:t>
            </a:r>
            <a:r>
              <a:rPr lang="en-US" altLang="zh-TW" sz="2000" i="1" dirty="0" smtClean="0"/>
              <a:t>F</a:t>
            </a:r>
            <a:r>
              <a:rPr lang="en-US" altLang="zh-TW" sz="2000" dirty="0" smtClean="0"/>
              <a:t> is empty then return.</a:t>
            </a:r>
          </a:p>
          <a:p>
            <a:pPr marL="790575" lvl="1" indent="-431800" eaLnBrk="1" hangingPunct="1">
              <a:spcBef>
                <a:spcPts val="200"/>
              </a:spcBef>
              <a:buFont typeface="Wingdings" pitchFamily="2" charset="2"/>
              <a:buAutoNum type="arabicParenBoth"/>
            </a:pPr>
            <a:r>
              <a:rPr lang="en-US" altLang="zh-TW" sz="2000" dirty="0" smtClean="0"/>
              <a:t>Traverse the </a:t>
            </a:r>
            <a:r>
              <a:rPr lang="en-US" altLang="zh-TW" sz="2000" dirty="0" err="1" smtClean="0"/>
              <a:t>subtrees</a:t>
            </a:r>
            <a:r>
              <a:rPr lang="en-US" altLang="zh-TW" sz="2000" dirty="0" smtClean="0"/>
              <a:t> of the first tree of </a:t>
            </a:r>
            <a:r>
              <a:rPr lang="en-US" altLang="zh-TW" sz="2000" i="1" dirty="0" smtClean="0"/>
              <a:t>F</a:t>
            </a:r>
            <a:r>
              <a:rPr lang="en-US" altLang="zh-TW" sz="2000" dirty="0" smtClean="0"/>
              <a:t> in forest </a:t>
            </a:r>
            <a:r>
              <a:rPr lang="en-US" altLang="zh-TW" sz="2000" dirty="0" err="1" smtClean="0"/>
              <a:t>postorder</a:t>
            </a:r>
            <a:r>
              <a:rPr lang="en-US" altLang="zh-TW" sz="2000" dirty="0" smtClean="0"/>
              <a:t>.</a:t>
            </a:r>
          </a:p>
          <a:p>
            <a:pPr marL="790575" lvl="1" indent="-431800" eaLnBrk="1" hangingPunct="1">
              <a:spcBef>
                <a:spcPts val="200"/>
              </a:spcBef>
              <a:buFont typeface="Wingdings" pitchFamily="2" charset="2"/>
              <a:buAutoNum type="arabicParenBoth"/>
            </a:pPr>
            <a:r>
              <a:rPr lang="en-US" altLang="zh-TW" sz="2000" dirty="0" smtClean="0"/>
              <a:t>Traverse the remaining tree of </a:t>
            </a:r>
            <a:r>
              <a:rPr lang="en-US" altLang="zh-TW" sz="2000" i="1" dirty="0" smtClean="0"/>
              <a:t>F</a:t>
            </a:r>
            <a:r>
              <a:rPr lang="en-US" altLang="zh-TW" sz="2000" dirty="0" smtClean="0"/>
              <a:t> in forest </a:t>
            </a:r>
            <a:r>
              <a:rPr lang="en-US" altLang="zh-TW" sz="2000" dirty="0" err="1" smtClean="0"/>
              <a:t>postorder</a:t>
            </a:r>
            <a:r>
              <a:rPr lang="en-US" altLang="zh-TW" sz="2000" dirty="0" smtClean="0"/>
              <a:t>.</a:t>
            </a:r>
          </a:p>
          <a:p>
            <a:pPr marL="790575" lvl="1" indent="-431800" eaLnBrk="1" hangingPunct="1">
              <a:spcBef>
                <a:spcPts val="200"/>
              </a:spcBef>
              <a:buFont typeface="Wingdings" pitchFamily="2" charset="2"/>
              <a:buAutoNum type="arabicParenBoth"/>
            </a:pPr>
            <a:r>
              <a:rPr lang="en-US" altLang="zh-TW" sz="2000" dirty="0" smtClean="0"/>
              <a:t>Visit the root of the first tree of </a:t>
            </a:r>
            <a:r>
              <a:rPr lang="en-US" altLang="zh-TW" sz="2000" i="1" dirty="0" smtClean="0"/>
              <a:t>F</a:t>
            </a:r>
            <a:r>
              <a:rPr lang="en-US" altLang="zh-TW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2"/>
          <p:cNvSpPr>
            <a:spLocks noGrp="1"/>
          </p:cNvSpPr>
          <p:nvPr>
            <p:ph type="title"/>
          </p:nvPr>
        </p:nvSpPr>
        <p:spPr>
          <a:xfrm>
            <a:off x="250825" y="1989138"/>
            <a:ext cx="3743325" cy="863600"/>
          </a:xfrm>
        </p:spPr>
        <p:txBody>
          <a:bodyPr/>
          <a:lstStyle/>
          <a:p>
            <a:r>
              <a:rPr lang="en-US" altLang="zh-TW" sz="4000" smtClean="0"/>
              <a:t>Forest Traversals</a:t>
            </a:r>
            <a:endParaRPr lang="zh-TW" altLang="en-US" sz="4000" smtClean="0"/>
          </a:p>
        </p:txBody>
      </p:sp>
      <p:sp>
        <p:nvSpPr>
          <p:cNvPr id="50179" name="內容版面配置區 3"/>
          <p:cNvSpPr>
            <a:spLocks noGrp="1"/>
          </p:cNvSpPr>
          <p:nvPr>
            <p:ph sz="half" idx="1"/>
          </p:nvPr>
        </p:nvSpPr>
        <p:spPr>
          <a:xfrm>
            <a:off x="250825" y="4581525"/>
            <a:ext cx="4321175" cy="863600"/>
          </a:xfrm>
        </p:spPr>
        <p:txBody>
          <a:bodyPr/>
          <a:lstStyle/>
          <a:p>
            <a:r>
              <a:rPr lang="en-US" altLang="zh-TW" sz="2400" smtClean="0">
                <a:cs typeface="Times New Roman" pitchFamily="18" charset="0"/>
              </a:rPr>
              <a:t>Preorder:  </a:t>
            </a:r>
            <a:r>
              <a:rPr lang="en-US" altLang="zh-TW" sz="2400" smtClean="0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altLang="zh-TW" sz="2400" smtClean="0">
                <a:cs typeface="Times New Roman" pitchFamily="18" charset="0"/>
              </a:rPr>
              <a:t> </a:t>
            </a:r>
            <a:r>
              <a:rPr lang="en-US" altLang="zh-TW" sz="2400" smtClean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altLang="zh-TW" sz="2400" smtClean="0">
                <a:cs typeface="Times New Roman" pitchFamily="18" charset="0"/>
              </a:rPr>
              <a:t>B C D</a:t>
            </a:r>
            <a:r>
              <a:rPr lang="en-US" altLang="zh-TW" sz="2400" smtClean="0">
                <a:solidFill>
                  <a:srgbClr val="FF0000"/>
                </a:solidFill>
                <a:cs typeface="Times New Roman" pitchFamily="18" charset="0"/>
              </a:rPr>
              <a:t>) (</a:t>
            </a:r>
            <a:r>
              <a:rPr lang="en-US" altLang="zh-TW" sz="2400" smtClean="0">
                <a:cs typeface="Times New Roman" pitchFamily="18" charset="0"/>
              </a:rPr>
              <a:t>E F G H I</a:t>
            </a:r>
            <a:r>
              <a:rPr lang="en-US" altLang="zh-TW" sz="2400" smtClean="0">
                <a:solidFill>
                  <a:srgbClr val="FF0000"/>
                </a:solidFill>
                <a:cs typeface="Times New Roman" pitchFamily="18" charset="0"/>
              </a:rPr>
              <a:t>)</a:t>
            </a:r>
            <a:r>
              <a:rPr lang="en-US" altLang="zh-TW" sz="2400" smtClean="0">
                <a:cs typeface="Times New Roman" pitchFamily="18" charset="0"/>
              </a:rPr>
              <a:t/>
            </a:r>
            <a:br>
              <a:rPr lang="en-US" altLang="zh-TW" sz="2400" smtClean="0">
                <a:cs typeface="Times New Roman" pitchFamily="18" charset="0"/>
              </a:rPr>
            </a:br>
            <a:r>
              <a:rPr lang="en-US" altLang="zh-TW" sz="2400" smtClean="0">
                <a:cs typeface="Times New Roman" pitchFamily="18" charset="0"/>
              </a:rPr>
              <a:t>Inorder:    </a:t>
            </a:r>
            <a:r>
              <a:rPr lang="en-US" altLang="zh-TW" sz="2400" smtClean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altLang="zh-TW" sz="2400" smtClean="0">
                <a:cs typeface="Times New Roman" pitchFamily="18" charset="0"/>
              </a:rPr>
              <a:t>B C D</a:t>
            </a:r>
            <a:r>
              <a:rPr lang="en-US" altLang="zh-TW" sz="2400" smtClean="0">
                <a:solidFill>
                  <a:srgbClr val="FF0000"/>
                </a:solidFill>
                <a:cs typeface="Times New Roman" pitchFamily="18" charset="0"/>
              </a:rPr>
              <a:t>) A (</a:t>
            </a:r>
            <a:r>
              <a:rPr lang="en-US" altLang="zh-TW" sz="2400" smtClean="0">
                <a:cs typeface="Times New Roman" pitchFamily="18" charset="0"/>
              </a:rPr>
              <a:t>F E H I G</a:t>
            </a:r>
            <a:r>
              <a:rPr lang="en-US" altLang="zh-TW" sz="2400" smtClean="0">
                <a:solidFill>
                  <a:srgbClr val="FF0000"/>
                </a:solidFill>
                <a:cs typeface="Times New Roman" pitchFamily="18" charset="0"/>
              </a:rPr>
              <a:t>)</a:t>
            </a:r>
          </a:p>
        </p:txBody>
      </p:sp>
      <p:sp>
        <p:nvSpPr>
          <p:cNvPr id="50180" name="內容版面配置區 4"/>
          <p:cNvSpPr>
            <a:spLocks noGrp="1"/>
          </p:cNvSpPr>
          <p:nvPr>
            <p:ph sz="half" idx="2"/>
          </p:nvPr>
        </p:nvSpPr>
        <p:spPr>
          <a:xfrm>
            <a:off x="250825" y="5734050"/>
            <a:ext cx="4895850" cy="865188"/>
          </a:xfrm>
        </p:spPr>
        <p:txBody>
          <a:bodyPr/>
          <a:lstStyle/>
          <a:p>
            <a:r>
              <a:rPr lang="en-US" altLang="zh-TW" sz="2400" smtClean="0">
                <a:cs typeface="Times New Roman" pitchFamily="18" charset="0"/>
              </a:rPr>
              <a:t>Preorder:  </a:t>
            </a:r>
            <a:r>
              <a:rPr lang="en-US" altLang="zh-TW" sz="2400" smtClean="0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altLang="zh-TW" sz="2400" smtClean="0">
                <a:cs typeface="Times New Roman" pitchFamily="18" charset="0"/>
              </a:rPr>
              <a:t> </a:t>
            </a:r>
            <a:r>
              <a:rPr lang="en-US" altLang="zh-TW" sz="2400" smtClean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altLang="zh-TW" sz="2400" smtClean="0">
                <a:solidFill>
                  <a:srgbClr val="0000CC"/>
                </a:solidFill>
                <a:cs typeface="Times New Roman" pitchFamily="18" charset="0"/>
              </a:rPr>
              <a:t>B</a:t>
            </a:r>
            <a:r>
              <a:rPr lang="en-US" altLang="zh-TW" sz="2400" smtClean="0">
                <a:cs typeface="Times New Roman" pitchFamily="18" charset="0"/>
              </a:rPr>
              <a:t> </a:t>
            </a:r>
            <a:r>
              <a:rPr lang="en-US" altLang="zh-TW" sz="2400" smtClean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altLang="zh-TW" sz="2400" smtClean="0">
                <a:cs typeface="Times New Roman" pitchFamily="18" charset="0"/>
              </a:rPr>
              <a:t>C D</a:t>
            </a:r>
            <a:r>
              <a:rPr lang="en-US" altLang="zh-TW" sz="2400" smtClean="0">
                <a:solidFill>
                  <a:srgbClr val="0000CC"/>
                </a:solidFill>
                <a:cs typeface="Times New Roman" pitchFamily="18" charset="0"/>
              </a:rPr>
              <a:t>)</a:t>
            </a:r>
            <a:r>
              <a:rPr lang="en-US" altLang="zh-TW" sz="2400" smtClean="0">
                <a:solidFill>
                  <a:srgbClr val="FF0000"/>
                </a:solidFill>
                <a:cs typeface="Times New Roman" pitchFamily="18" charset="0"/>
              </a:rPr>
              <a:t>) (</a:t>
            </a:r>
            <a:r>
              <a:rPr lang="en-US" altLang="zh-TW" sz="2400" smtClean="0">
                <a:solidFill>
                  <a:srgbClr val="0000CC"/>
                </a:solidFill>
                <a:cs typeface="Times New Roman" pitchFamily="18" charset="0"/>
              </a:rPr>
              <a:t>E</a:t>
            </a:r>
            <a:r>
              <a:rPr lang="en-US" altLang="zh-TW" sz="2400" smtClean="0">
                <a:cs typeface="Times New Roman" pitchFamily="18" charset="0"/>
              </a:rPr>
              <a:t> </a:t>
            </a:r>
            <a:r>
              <a:rPr lang="en-US" altLang="zh-TW" sz="2400" smtClean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altLang="zh-TW" sz="2400" smtClean="0">
                <a:cs typeface="Times New Roman" pitchFamily="18" charset="0"/>
              </a:rPr>
              <a:t>F</a:t>
            </a:r>
            <a:r>
              <a:rPr lang="en-US" altLang="zh-TW" sz="2400" smtClean="0">
                <a:solidFill>
                  <a:srgbClr val="0000CC"/>
                </a:solidFill>
                <a:cs typeface="Times New Roman" pitchFamily="18" charset="0"/>
              </a:rPr>
              <a:t>) (</a:t>
            </a:r>
            <a:r>
              <a:rPr lang="en-US" altLang="zh-TW" sz="2400" smtClean="0">
                <a:cs typeface="Times New Roman" pitchFamily="18" charset="0"/>
              </a:rPr>
              <a:t>G H I</a:t>
            </a:r>
            <a:r>
              <a:rPr lang="en-US" altLang="zh-TW" sz="2400" smtClean="0">
                <a:solidFill>
                  <a:srgbClr val="0000CC"/>
                </a:solidFill>
                <a:cs typeface="Times New Roman" pitchFamily="18" charset="0"/>
              </a:rPr>
              <a:t>)</a:t>
            </a:r>
            <a:r>
              <a:rPr lang="en-US" altLang="zh-TW" sz="2400" smtClean="0">
                <a:solidFill>
                  <a:srgbClr val="FF0000"/>
                </a:solidFill>
                <a:cs typeface="Times New Roman" pitchFamily="18" charset="0"/>
              </a:rPr>
              <a:t>)</a:t>
            </a:r>
            <a:r>
              <a:rPr lang="en-US" altLang="zh-TW" sz="2400" smtClean="0">
                <a:cs typeface="Times New Roman" pitchFamily="18" charset="0"/>
              </a:rPr>
              <a:t/>
            </a:r>
            <a:br>
              <a:rPr lang="en-US" altLang="zh-TW" sz="2400" smtClean="0">
                <a:cs typeface="Times New Roman" pitchFamily="18" charset="0"/>
              </a:rPr>
            </a:br>
            <a:r>
              <a:rPr lang="en-US" altLang="zh-TW" sz="2400" smtClean="0">
                <a:cs typeface="Times New Roman" pitchFamily="18" charset="0"/>
              </a:rPr>
              <a:t>Inorder:    </a:t>
            </a:r>
            <a:r>
              <a:rPr lang="en-US" altLang="zh-TW" sz="2400" smtClean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altLang="zh-TW" sz="2400" smtClean="0">
                <a:solidFill>
                  <a:srgbClr val="0000CC"/>
                </a:solidFill>
                <a:cs typeface="Times New Roman" pitchFamily="18" charset="0"/>
              </a:rPr>
              <a:t>B</a:t>
            </a:r>
            <a:r>
              <a:rPr lang="en-US" altLang="zh-TW" sz="2400" smtClean="0">
                <a:cs typeface="Times New Roman" pitchFamily="18" charset="0"/>
              </a:rPr>
              <a:t> </a:t>
            </a:r>
            <a:r>
              <a:rPr lang="en-US" altLang="zh-TW" sz="2400" smtClean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altLang="zh-TW" sz="2400" smtClean="0">
                <a:cs typeface="Times New Roman" pitchFamily="18" charset="0"/>
              </a:rPr>
              <a:t>C D</a:t>
            </a:r>
            <a:r>
              <a:rPr lang="en-US" altLang="zh-TW" sz="2400" smtClean="0">
                <a:solidFill>
                  <a:srgbClr val="0000CC"/>
                </a:solidFill>
                <a:cs typeface="Times New Roman" pitchFamily="18" charset="0"/>
              </a:rPr>
              <a:t>)</a:t>
            </a:r>
            <a:r>
              <a:rPr lang="en-US" altLang="zh-TW" sz="2400" smtClean="0">
                <a:solidFill>
                  <a:srgbClr val="FF0000"/>
                </a:solidFill>
                <a:cs typeface="Times New Roman" pitchFamily="18" charset="0"/>
              </a:rPr>
              <a:t>) A (</a:t>
            </a:r>
            <a:r>
              <a:rPr lang="en-US" altLang="zh-TW" sz="2400" smtClean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altLang="zh-TW" sz="2400" smtClean="0">
                <a:cs typeface="Times New Roman" pitchFamily="18" charset="0"/>
              </a:rPr>
              <a:t>F</a:t>
            </a:r>
            <a:r>
              <a:rPr lang="en-US" altLang="zh-TW" sz="2400" smtClean="0">
                <a:solidFill>
                  <a:srgbClr val="0000CC"/>
                </a:solidFill>
                <a:cs typeface="Times New Roman" pitchFamily="18" charset="0"/>
              </a:rPr>
              <a:t>)</a:t>
            </a:r>
            <a:r>
              <a:rPr lang="en-US" altLang="zh-TW" sz="2400" smtClean="0">
                <a:cs typeface="Times New Roman" pitchFamily="18" charset="0"/>
              </a:rPr>
              <a:t> </a:t>
            </a:r>
            <a:r>
              <a:rPr lang="en-US" altLang="zh-TW" sz="2400" smtClean="0">
                <a:solidFill>
                  <a:srgbClr val="0000CC"/>
                </a:solidFill>
                <a:cs typeface="Times New Roman" pitchFamily="18" charset="0"/>
              </a:rPr>
              <a:t>E</a:t>
            </a:r>
            <a:r>
              <a:rPr lang="en-US" altLang="zh-TW" sz="2400" smtClean="0">
                <a:cs typeface="Times New Roman" pitchFamily="18" charset="0"/>
              </a:rPr>
              <a:t> </a:t>
            </a:r>
            <a:r>
              <a:rPr lang="en-US" altLang="zh-TW" sz="2400" smtClean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altLang="zh-TW" sz="2400" smtClean="0">
                <a:cs typeface="Times New Roman" pitchFamily="18" charset="0"/>
              </a:rPr>
              <a:t>H I G</a:t>
            </a:r>
            <a:r>
              <a:rPr lang="en-US" altLang="zh-TW" sz="2400" smtClean="0">
                <a:solidFill>
                  <a:srgbClr val="0000CC"/>
                </a:solidFill>
                <a:cs typeface="Times New Roman" pitchFamily="18" charset="0"/>
              </a:rPr>
              <a:t>)</a:t>
            </a:r>
            <a:r>
              <a:rPr lang="en-US" altLang="zh-TW" sz="2400" smtClean="0">
                <a:solidFill>
                  <a:srgbClr val="FF0000"/>
                </a:solidFill>
                <a:cs typeface="Times New Roman" pitchFamily="18" charset="0"/>
              </a:rPr>
              <a:t>)</a:t>
            </a:r>
          </a:p>
        </p:txBody>
      </p:sp>
      <p:cxnSp>
        <p:nvCxnSpPr>
          <p:cNvPr id="6" name="直線接點 5"/>
          <p:cNvCxnSpPr/>
          <p:nvPr/>
        </p:nvCxnSpPr>
        <p:spPr>
          <a:xfrm rot="10800000" flipV="1">
            <a:off x="1476375" y="620713"/>
            <a:ext cx="1008063" cy="865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rot="16200000" flipH="1">
            <a:off x="2052638" y="1052513"/>
            <a:ext cx="863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2484438" y="622300"/>
            <a:ext cx="1008062" cy="862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3275013" y="1268413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D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2266950" y="404813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1258888" y="1268413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B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266950" y="1268413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C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直線接點 12"/>
          <p:cNvCxnSpPr/>
          <p:nvPr/>
        </p:nvCxnSpPr>
        <p:spPr>
          <a:xfrm rot="16200000" flipH="1">
            <a:off x="4213225" y="1052513"/>
            <a:ext cx="863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427538" y="404813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4427538" y="1268413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F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直線接點 15"/>
          <p:cNvCxnSpPr/>
          <p:nvPr/>
        </p:nvCxnSpPr>
        <p:spPr>
          <a:xfrm rot="10800000" flipV="1">
            <a:off x="5797550" y="620713"/>
            <a:ext cx="1008063" cy="865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6805613" y="622300"/>
            <a:ext cx="1008062" cy="862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7596188" y="1268413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I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6588125" y="404813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G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5580063" y="1268413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H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55" name="直線接點 54"/>
          <p:cNvCxnSpPr/>
          <p:nvPr/>
        </p:nvCxnSpPr>
        <p:spPr>
          <a:xfrm rot="10800000" flipV="1">
            <a:off x="3636963" y="2493963"/>
            <a:ext cx="2016125" cy="865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>
            <a:off x="5653088" y="2493963"/>
            <a:ext cx="2016125" cy="865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>
            <a:off x="7669213" y="5086350"/>
            <a:ext cx="1008062" cy="862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rot="10800000" flipV="1">
            <a:off x="7669213" y="4222750"/>
            <a:ext cx="1008062" cy="865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4645025" y="4222750"/>
            <a:ext cx="1008063" cy="862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3636963" y="3360738"/>
            <a:ext cx="1008062" cy="862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橢圓 60"/>
          <p:cNvSpPr/>
          <p:nvPr/>
        </p:nvSpPr>
        <p:spPr>
          <a:xfrm>
            <a:off x="4427538" y="4006850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C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橢圓 61"/>
          <p:cNvSpPr/>
          <p:nvPr/>
        </p:nvSpPr>
        <p:spPr>
          <a:xfrm>
            <a:off x="3419475" y="3143250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B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5435600" y="2276475"/>
            <a:ext cx="434975" cy="4349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64" name="直線接點 63"/>
          <p:cNvCxnSpPr/>
          <p:nvPr/>
        </p:nvCxnSpPr>
        <p:spPr>
          <a:xfrm rot="10800000" flipV="1">
            <a:off x="6662738" y="3357563"/>
            <a:ext cx="1008062" cy="865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7670800" y="3359150"/>
            <a:ext cx="1008063" cy="862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/>
          <p:cNvSpPr/>
          <p:nvPr/>
        </p:nvSpPr>
        <p:spPr>
          <a:xfrm>
            <a:off x="8461375" y="4005263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G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7453313" y="3141663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6445250" y="4005263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F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5435600" y="4868863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D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橢圓 69"/>
          <p:cNvSpPr/>
          <p:nvPr/>
        </p:nvSpPr>
        <p:spPr>
          <a:xfrm>
            <a:off x="7451725" y="4870450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H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橢圓 70"/>
          <p:cNvSpPr/>
          <p:nvPr/>
        </p:nvSpPr>
        <p:spPr>
          <a:xfrm>
            <a:off x="8459788" y="5732463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I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橢圓 35"/>
          <p:cNvSpPr/>
          <p:nvPr/>
        </p:nvSpPr>
        <p:spPr>
          <a:xfrm>
            <a:off x="3851275" y="4292600"/>
            <a:ext cx="5040313" cy="20161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250825" y="4292600"/>
            <a:ext cx="3024188" cy="1008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4" name="直線接點 3"/>
          <p:cNvCxnSpPr/>
          <p:nvPr/>
        </p:nvCxnSpPr>
        <p:spPr>
          <a:xfrm rot="10800000" flipV="1">
            <a:off x="1476375" y="620713"/>
            <a:ext cx="1008063" cy="865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rot="16200000" flipH="1">
            <a:off x="2052638" y="1052513"/>
            <a:ext cx="863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484438" y="622300"/>
            <a:ext cx="1008062" cy="862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3275013" y="1268413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D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266950" y="404813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1258888" y="1268413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B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2266950" y="1268413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C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 rot="16200000" flipH="1">
            <a:off x="4213225" y="1052513"/>
            <a:ext cx="863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4427538" y="404813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4427538" y="1268413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F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直線接點 13"/>
          <p:cNvCxnSpPr/>
          <p:nvPr/>
        </p:nvCxnSpPr>
        <p:spPr>
          <a:xfrm rot="10800000" flipV="1">
            <a:off x="5797550" y="620713"/>
            <a:ext cx="1008063" cy="865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6805613" y="622300"/>
            <a:ext cx="1008062" cy="862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7596188" y="1268413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I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6588125" y="404813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G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5580063" y="1268413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H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0" name="直線接點 19"/>
          <p:cNvCxnSpPr>
            <a:endCxn id="35" idx="0"/>
          </p:cNvCxnSpPr>
          <p:nvPr/>
        </p:nvCxnSpPr>
        <p:spPr>
          <a:xfrm rot="10800000" flipV="1">
            <a:off x="1762125" y="3213100"/>
            <a:ext cx="1801813" cy="1079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endCxn id="36" idx="0"/>
          </p:cNvCxnSpPr>
          <p:nvPr/>
        </p:nvCxnSpPr>
        <p:spPr>
          <a:xfrm>
            <a:off x="3567113" y="3209925"/>
            <a:ext cx="2803525" cy="1082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2554288" y="4579938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D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3346450" y="2997200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538163" y="4579938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B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1546225" y="4579938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C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7" name="直線接點 26"/>
          <p:cNvCxnSpPr/>
          <p:nvPr/>
        </p:nvCxnSpPr>
        <p:spPr>
          <a:xfrm rot="16200000" flipH="1">
            <a:off x="4645025" y="5229225"/>
            <a:ext cx="863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4859338" y="4581525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4859338" y="5445125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F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30" name="直線接點 29"/>
          <p:cNvCxnSpPr/>
          <p:nvPr/>
        </p:nvCxnSpPr>
        <p:spPr>
          <a:xfrm rot="10800000" flipV="1">
            <a:off x="6229350" y="4797425"/>
            <a:ext cx="1008063" cy="865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7237413" y="4799013"/>
            <a:ext cx="1008062" cy="862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8027988" y="5445125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I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7019925" y="4581525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G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6011863" y="5445125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H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線接點 46"/>
          <p:cNvCxnSpPr/>
          <p:nvPr/>
        </p:nvCxnSpPr>
        <p:spPr>
          <a:xfrm rot="10800000" flipV="1">
            <a:off x="5505450" y="1625600"/>
            <a:ext cx="1152525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/>
        </p:nvCxnSpPr>
        <p:spPr>
          <a:xfrm rot="16200000" flipH="1">
            <a:off x="612776" y="3502025"/>
            <a:ext cx="863600" cy="574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rot="16200000" flipH="1">
            <a:off x="1189038" y="2638425"/>
            <a:ext cx="863600" cy="574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rot="5400000">
            <a:off x="2917826" y="2636837"/>
            <a:ext cx="863600" cy="574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rot="5400000">
            <a:off x="611981" y="2636045"/>
            <a:ext cx="866775" cy="576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2484438" y="1628775"/>
            <a:ext cx="1152525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rot="16200000" flipH="1">
            <a:off x="2917032" y="3504406"/>
            <a:ext cx="865188" cy="574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3421063" y="4006850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H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3421063" y="2274888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C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1692275" y="3140075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直線接點 14"/>
          <p:cNvCxnSpPr/>
          <p:nvPr/>
        </p:nvCxnSpPr>
        <p:spPr>
          <a:xfrm rot="10800000" flipV="1">
            <a:off x="1331913" y="1628775"/>
            <a:ext cx="1152525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2844800" y="3140075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F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2266950" y="1411288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1114425" y="2274888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B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1114425" y="4003675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G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539750" y="3140075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D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38" name="直線接點 37"/>
          <p:cNvCxnSpPr/>
          <p:nvPr/>
        </p:nvCxnSpPr>
        <p:spPr>
          <a:xfrm rot="5400000">
            <a:off x="7667625" y="3500438"/>
            <a:ext cx="863600" cy="577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rot="16200000" flipH="1">
            <a:off x="7667626" y="2638425"/>
            <a:ext cx="863600" cy="574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rot="16200000" flipH="1">
            <a:off x="5360193" y="2634457"/>
            <a:ext cx="868363" cy="577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rot="5400000">
            <a:off x="7090569" y="2636044"/>
            <a:ext cx="866775" cy="576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6657975" y="1625600"/>
            <a:ext cx="1152525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rot="5400000">
            <a:off x="5362575" y="3500438"/>
            <a:ext cx="863600" cy="577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5289550" y="4003675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H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5289550" y="2271713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C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8170863" y="3140075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D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5865813" y="3141663"/>
            <a:ext cx="434975" cy="431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F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6440488" y="1408113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7593013" y="2274888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B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7593013" y="4003675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G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7018338" y="3140075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211541"/>
              </p:ext>
            </p:extLst>
          </p:nvPr>
        </p:nvGraphicFramePr>
        <p:xfrm>
          <a:off x="1331913" y="2852738"/>
          <a:ext cx="648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25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95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38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99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" name="文字方塊 39"/>
          <p:cNvSpPr txBox="1"/>
          <p:nvPr/>
        </p:nvSpPr>
        <p:spPr>
          <a:xfrm>
            <a:off x="1331913" y="5445125"/>
            <a:ext cx="4318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1</a:t>
            </a:r>
            <a:endParaRPr lang="zh-TW" altLang="en-US" dirty="0">
              <a:latin typeface="+mj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195513" y="5445125"/>
            <a:ext cx="4318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2</a:t>
            </a:r>
            <a:endParaRPr lang="zh-TW" altLang="en-US" dirty="0">
              <a:latin typeface="+mj-lt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060700" y="5445125"/>
            <a:ext cx="4318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3</a:t>
            </a:r>
            <a:endParaRPr lang="zh-TW" altLang="en-US" dirty="0">
              <a:latin typeface="+mj-lt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3924300" y="5445125"/>
            <a:ext cx="4318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4</a:t>
            </a:r>
            <a:endParaRPr lang="zh-TW" altLang="en-US" dirty="0">
              <a:latin typeface="+mj-lt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787900" y="5445125"/>
            <a:ext cx="4318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5</a:t>
            </a:r>
            <a:endParaRPr lang="zh-TW" altLang="en-US" dirty="0">
              <a:latin typeface="+mj-lt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651500" y="5445125"/>
            <a:ext cx="4318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6</a:t>
            </a:r>
            <a:endParaRPr lang="zh-TW" altLang="en-US" dirty="0">
              <a:latin typeface="+mj-lt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516688" y="5445125"/>
            <a:ext cx="4318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7</a:t>
            </a:r>
            <a:endParaRPr lang="zh-TW" altLang="en-US" dirty="0">
              <a:latin typeface="+mj-lt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380288" y="5445125"/>
            <a:ext cx="4318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8</a:t>
            </a:r>
            <a:endParaRPr lang="zh-TW" altLang="en-US" dirty="0">
              <a:latin typeface="+mj-lt"/>
            </a:endParaRPr>
          </a:p>
        </p:txBody>
      </p:sp>
      <p:sp>
        <p:nvSpPr>
          <p:cNvPr id="68" name="內容版面配置區 66"/>
          <p:cNvSpPr txBox="1">
            <a:spLocks/>
          </p:cNvSpPr>
          <p:nvPr/>
        </p:nvSpPr>
        <p:spPr>
          <a:xfrm>
            <a:off x="2700338" y="836613"/>
            <a:ext cx="3743325" cy="10080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marL="358775" indent="-358775" eaLnBrk="0" hangingPunct="0">
              <a:spcBef>
                <a:spcPct val="20000"/>
              </a:spcBef>
              <a:defRPr/>
            </a:pPr>
            <a:r>
              <a:rPr kumimoji="0" lang="en-US" altLang="zh-TW" sz="2400" spc="600" dirty="0" smtClean="0">
                <a:latin typeface="+mj-lt"/>
                <a:ea typeface="+mn-ea"/>
              </a:rPr>
              <a:t>689</a:t>
            </a:r>
            <a:endParaRPr kumimoji="0" lang="zh-TW" altLang="en-US" sz="2400" spc="600" dirty="0">
              <a:latin typeface="+mj-lt"/>
              <a:ea typeface="+mn-ea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924300" y="1844675"/>
            <a:ext cx="1295400" cy="576263"/>
          </a:xfrm>
          <a:prstGeom prst="rect">
            <a:avLst/>
          </a:prstGeom>
          <a:noFill/>
        </p:spPr>
        <p:txBody>
          <a:bodyPr rIns="72000"/>
          <a:lstStyle/>
          <a:p>
            <a:pPr>
              <a:defRPr/>
            </a:pPr>
            <a:r>
              <a:rPr lang="en-US" altLang="zh-TW" sz="3200" dirty="0">
                <a:latin typeface="+mj-lt"/>
                <a:ea typeface="標楷體" pitchFamily="65" charset="-120"/>
              </a:rPr>
              <a:t>Output</a:t>
            </a:r>
            <a:endParaRPr lang="zh-TW" altLang="en-US" sz="3200" dirty="0">
              <a:latin typeface="+mj-lt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901509"/>
              </p:ext>
            </p:extLst>
          </p:nvPr>
        </p:nvGraphicFramePr>
        <p:xfrm>
          <a:off x="1331913" y="2852738"/>
          <a:ext cx="648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38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25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95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99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" name="文字方塊 39"/>
          <p:cNvSpPr txBox="1"/>
          <p:nvPr/>
        </p:nvSpPr>
        <p:spPr>
          <a:xfrm>
            <a:off x="1331913" y="5445125"/>
            <a:ext cx="4318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1</a:t>
            </a:r>
            <a:endParaRPr lang="zh-TW" altLang="en-US" dirty="0">
              <a:latin typeface="+mj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195513" y="5445125"/>
            <a:ext cx="4318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2</a:t>
            </a:r>
            <a:endParaRPr lang="zh-TW" altLang="en-US" dirty="0">
              <a:latin typeface="+mj-lt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060700" y="5445125"/>
            <a:ext cx="4318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3</a:t>
            </a:r>
            <a:endParaRPr lang="zh-TW" altLang="en-US" dirty="0">
              <a:latin typeface="+mj-lt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3924300" y="5445125"/>
            <a:ext cx="4318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4</a:t>
            </a:r>
            <a:endParaRPr lang="zh-TW" altLang="en-US" dirty="0">
              <a:latin typeface="+mj-lt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787900" y="5445125"/>
            <a:ext cx="4318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5</a:t>
            </a:r>
            <a:endParaRPr lang="zh-TW" altLang="en-US" dirty="0">
              <a:latin typeface="+mj-lt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651500" y="5445125"/>
            <a:ext cx="4318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6</a:t>
            </a:r>
            <a:endParaRPr lang="zh-TW" altLang="en-US" dirty="0">
              <a:latin typeface="+mj-lt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516688" y="5445125"/>
            <a:ext cx="4318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7</a:t>
            </a:r>
            <a:endParaRPr lang="zh-TW" altLang="en-US" dirty="0">
              <a:latin typeface="+mj-lt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380288" y="5445125"/>
            <a:ext cx="4318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8</a:t>
            </a:r>
            <a:endParaRPr lang="zh-TW" altLang="en-US" dirty="0">
              <a:latin typeface="+mj-lt"/>
            </a:endParaRPr>
          </a:p>
        </p:txBody>
      </p:sp>
      <p:sp>
        <p:nvSpPr>
          <p:cNvPr id="68" name="內容版面配置區 66"/>
          <p:cNvSpPr txBox="1">
            <a:spLocks/>
          </p:cNvSpPr>
          <p:nvPr/>
        </p:nvSpPr>
        <p:spPr>
          <a:xfrm>
            <a:off x="2700338" y="836613"/>
            <a:ext cx="3743325" cy="10080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marL="358775" indent="-358775" eaLnBrk="0" hangingPunct="0">
              <a:spcBef>
                <a:spcPct val="20000"/>
              </a:spcBef>
              <a:defRPr/>
            </a:pPr>
            <a:r>
              <a:rPr kumimoji="0" lang="en-US" altLang="zh-TW" sz="2400" spc="600" dirty="0" smtClean="0">
                <a:latin typeface="+mj-lt"/>
                <a:ea typeface="+mn-ea"/>
              </a:rPr>
              <a:t>6899</a:t>
            </a:r>
            <a:endParaRPr kumimoji="0" lang="zh-TW" altLang="en-US" sz="2400" spc="600" dirty="0">
              <a:latin typeface="+mj-lt"/>
              <a:ea typeface="+mn-ea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924300" y="1844675"/>
            <a:ext cx="1295400" cy="576263"/>
          </a:xfrm>
          <a:prstGeom prst="rect">
            <a:avLst/>
          </a:prstGeom>
          <a:noFill/>
        </p:spPr>
        <p:txBody>
          <a:bodyPr rIns="72000"/>
          <a:lstStyle/>
          <a:p>
            <a:pPr>
              <a:defRPr/>
            </a:pPr>
            <a:r>
              <a:rPr lang="en-US" altLang="zh-TW" sz="3200" dirty="0">
                <a:latin typeface="+mj-lt"/>
                <a:ea typeface="標楷體" pitchFamily="65" charset="-120"/>
              </a:rPr>
              <a:t>Output</a:t>
            </a:r>
            <a:endParaRPr lang="zh-TW" altLang="en-US" sz="3200" dirty="0">
              <a:latin typeface="+mj-lt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5.8.2  Winner trees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12875"/>
            <a:ext cx="8639175" cy="489585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zh-TW" dirty="0" smtClean="0"/>
              <a:t>A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i="1" dirty="0" smtClean="0">
                <a:solidFill>
                  <a:srgbClr val="C00000"/>
                </a:solidFill>
              </a:rPr>
              <a:t>winner tree</a:t>
            </a:r>
            <a:r>
              <a:rPr lang="en-US" altLang="zh-TW" dirty="0" smtClean="0"/>
              <a:t> is a complete binary tree in which each node represents the smaller of its two children.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TW" dirty="0" smtClean="0">
                <a:sym typeface="Symbol" pitchFamily="18" charset="2"/>
              </a:rPr>
              <a:t>Thus, the root node represents the smallest node in the tree.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TW" dirty="0" smtClean="0">
                <a:sym typeface="Symbol" pitchFamily="18" charset="2"/>
              </a:rPr>
              <a:t>Figure 5.31 illustrates a winner tree for the case </a:t>
            </a:r>
            <a:r>
              <a:rPr lang="en-US" altLang="zh-TW" i="1" dirty="0" smtClean="0">
                <a:sym typeface="Symbol" pitchFamily="18" charset="2"/>
              </a:rPr>
              <a:t>k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8.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TW" dirty="0" smtClean="0">
                <a:sym typeface="Symbol" pitchFamily="18" charset="2"/>
              </a:rPr>
              <a:t>The construction of this winner tree may be compared to the playing of a tournament in which the winner is the record with the smaller key.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TW" dirty="0" smtClean="0">
                <a:sym typeface="Symbol" pitchFamily="18" charset="2"/>
              </a:rPr>
              <a:t>Then, each </a:t>
            </a:r>
            <a:r>
              <a:rPr lang="en-US" altLang="zh-TW" dirty="0" err="1" smtClean="0">
                <a:sym typeface="Symbol" pitchFamily="18" charset="2"/>
              </a:rPr>
              <a:t>nonleaf</a:t>
            </a:r>
            <a:r>
              <a:rPr lang="en-US" altLang="zh-TW" dirty="0" smtClean="0">
                <a:sym typeface="Symbol" pitchFamily="18" charset="2"/>
              </a:rPr>
              <a:t> node in the tree represents the winner of a tournament, and the root node represents the overall winner, or the smallest key.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接點 31"/>
          <p:cNvCxnSpPr/>
          <p:nvPr/>
        </p:nvCxnSpPr>
        <p:spPr>
          <a:xfrm>
            <a:off x="4572000" y="90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>
            <a:off x="3132000" y="909000"/>
            <a:ext cx="144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H="1">
            <a:off x="3492000" y="23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/>
        </p:nvCxnSpPr>
        <p:spPr>
          <a:xfrm>
            <a:off x="2412002" y="2349000"/>
            <a:ext cx="359998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H="1">
            <a:off x="2052000" y="2349000"/>
            <a:ext cx="36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3132000" y="162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259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 flipH="1">
            <a:off x="2412000" y="162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2952000" y="14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2232000" y="21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187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3852000" y="23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3672000" y="21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403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331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>
            <a:off x="6372000" y="23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5292000" y="23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4932000" y="2349000"/>
            <a:ext cx="36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6012000" y="1629000"/>
            <a:ext cx="720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547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接點 21"/>
          <p:cNvCxnSpPr/>
          <p:nvPr/>
        </p:nvCxnSpPr>
        <p:spPr>
          <a:xfrm flipH="1">
            <a:off x="5292000" y="1629000"/>
            <a:ext cx="720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5832000" y="14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5112000" y="21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475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線接點 25"/>
          <p:cNvCxnSpPr/>
          <p:nvPr/>
        </p:nvCxnSpPr>
        <p:spPr>
          <a:xfrm>
            <a:off x="6732002" y="2349002"/>
            <a:ext cx="359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6552000" y="21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91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6192000" y="288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90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4392000" y="7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640161"/>
              </p:ext>
            </p:extLst>
          </p:nvPr>
        </p:nvGraphicFramePr>
        <p:xfrm>
          <a:off x="1872000" y="3609000"/>
          <a:ext cx="54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99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文字方塊 39"/>
          <p:cNvSpPr txBox="1"/>
          <p:nvPr/>
        </p:nvSpPr>
        <p:spPr>
          <a:xfrm>
            <a:off x="169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1</a:t>
            </a:r>
            <a:endParaRPr lang="zh-TW" altLang="en-US" dirty="0">
              <a:latin typeface="+mj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41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2</a:t>
            </a:r>
            <a:endParaRPr lang="zh-TW" altLang="en-US" dirty="0">
              <a:latin typeface="+mj-lt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13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3</a:t>
            </a:r>
            <a:endParaRPr lang="zh-TW" altLang="en-US" dirty="0">
              <a:latin typeface="+mj-lt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385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4</a:t>
            </a:r>
            <a:endParaRPr lang="zh-TW" altLang="en-US" dirty="0">
              <a:latin typeface="+mj-lt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57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5</a:t>
            </a:r>
            <a:endParaRPr lang="zh-TW" altLang="en-US" dirty="0">
              <a:latin typeface="+mj-lt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29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6</a:t>
            </a:r>
            <a:endParaRPr lang="zh-TW" altLang="en-US" dirty="0">
              <a:latin typeface="+mj-lt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01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7</a:t>
            </a:r>
            <a:endParaRPr lang="zh-TW" altLang="en-US" dirty="0">
              <a:latin typeface="+mj-lt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6732000" y="5409000"/>
            <a:ext cx="720000" cy="360363"/>
          </a:xfrm>
          <a:prstGeom prst="rect">
            <a:avLst/>
          </a:prstGeom>
          <a:noFill/>
        </p:spPr>
        <p:txBody>
          <a:bodyPr wrap="none" lIns="72000" tIns="36000" rIns="72000" bIns="36000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run 8</a:t>
            </a:r>
            <a:endParaRPr lang="zh-TW" altLang="en-US" dirty="0">
              <a:latin typeface="+mj-lt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4392000" y="3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</a:t>
            </a:r>
            <a:endParaRPr lang="zh-TW" altLang="en-US" dirty="0">
              <a:latin typeface="+mj-lt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3132000" y="25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10</a:t>
            </a:r>
            <a:endParaRPr lang="zh-TW" altLang="en-US" dirty="0">
              <a:latin typeface="+mj-lt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952000" y="10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2</a:t>
            </a:r>
            <a:endParaRPr lang="zh-TW" altLang="en-US" dirty="0">
              <a:latin typeface="+mj-lt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5832000" y="10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3</a:t>
            </a:r>
            <a:endParaRPr lang="zh-TW" altLang="en-US" dirty="0">
              <a:latin typeface="+mj-lt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2232000" y="18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4</a:t>
            </a:r>
            <a:endParaRPr lang="zh-TW" altLang="en-US" dirty="0">
              <a:latin typeface="+mj-lt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3672000" y="18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5</a:t>
            </a:r>
            <a:endParaRPr lang="zh-TW" altLang="en-US" dirty="0">
              <a:latin typeface="+mj-lt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5112000" y="18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6</a:t>
            </a:r>
            <a:endParaRPr lang="zh-TW" altLang="en-US" dirty="0">
              <a:latin typeface="+mj-lt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6552000" y="180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7</a:t>
            </a:r>
            <a:endParaRPr lang="zh-TW" altLang="en-US" dirty="0">
              <a:latin typeface="+mj-lt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1872000" y="25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8</a:t>
            </a:r>
            <a:endParaRPr lang="zh-TW" altLang="en-US" dirty="0">
              <a:latin typeface="+mj-lt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2592000" y="25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9</a:t>
            </a:r>
            <a:endParaRPr lang="zh-TW" altLang="en-US" dirty="0">
              <a:latin typeface="+mj-lt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032000" y="25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11</a:t>
            </a:r>
            <a:endParaRPr lang="zh-TW" altLang="en-US" dirty="0">
              <a:latin typeface="+mj-lt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4572000" y="25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12</a:t>
            </a:r>
            <a:endParaRPr lang="zh-TW" altLang="en-US" dirty="0">
              <a:latin typeface="+mj-lt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5472000" y="25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13</a:t>
            </a:r>
            <a:endParaRPr lang="zh-TW" altLang="en-US" dirty="0">
              <a:latin typeface="+mj-lt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6012000" y="25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14</a:t>
            </a:r>
            <a:endParaRPr lang="zh-TW" altLang="en-US" dirty="0">
              <a:latin typeface="+mj-lt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6912000" y="2529000"/>
            <a:ext cx="540000" cy="360000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15</a:t>
            </a:r>
            <a:endParaRPr lang="zh-TW" altLang="en-US" dirty="0">
              <a:latin typeface="+mj-lt"/>
            </a:endParaRPr>
          </a:p>
        </p:txBody>
      </p:sp>
      <p:sp>
        <p:nvSpPr>
          <p:cNvPr id="66" name="內容版面配置區 65"/>
          <p:cNvSpPr>
            <a:spLocks noGrp="1"/>
          </p:cNvSpPr>
          <p:nvPr>
            <p:ph idx="1"/>
          </p:nvPr>
        </p:nvSpPr>
        <p:spPr>
          <a:xfrm>
            <a:off x="612000" y="5949000"/>
            <a:ext cx="7920000" cy="360000"/>
          </a:xfrm>
        </p:spPr>
        <p:txBody>
          <a:bodyPr lIns="36000" rIns="36000"/>
          <a:lstStyle/>
          <a:p>
            <a:pPr>
              <a:defRPr/>
            </a:pPr>
            <a:r>
              <a:rPr lang="en-US" altLang="zh-TW" sz="1800" b="1" spc="-20" dirty="0" smtClean="0"/>
              <a:t>Figure 5.31:</a:t>
            </a:r>
            <a:r>
              <a:rPr lang="en-US" altLang="zh-TW" sz="1800" spc="-20" dirty="0" smtClean="0"/>
              <a:t> Winner tree for </a:t>
            </a:r>
            <a:r>
              <a:rPr lang="en-US" altLang="zh-TW" sz="1800" i="1" spc="-20" dirty="0" smtClean="0"/>
              <a:t>k</a:t>
            </a:r>
            <a:r>
              <a:rPr lang="en-US" altLang="zh-TW" sz="1800" spc="-20" dirty="0" smtClean="0"/>
              <a:t> </a:t>
            </a:r>
            <a:r>
              <a:rPr lang="en-US" altLang="zh-TW" sz="1800" spc="-20" dirty="0" smtClean="0">
                <a:latin typeface="Symbol" pitchFamily="18" charset="2"/>
              </a:rPr>
              <a:t>=</a:t>
            </a:r>
            <a:r>
              <a:rPr lang="en-US" altLang="zh-TW" sz="1800" spc="-20" dirty="0" smtClean="0"/>
              <a:t> 8, showing the first three keys in each of the eight runs</a:t>
            </a:r>
            <a:endParaRPr lang="zh-TW" altLang="en-US" sz="1800" spc="-20" dirty="0"/>
          </a:p>
        </p:txBody>
      </p:sp>
    </p:spTree>
    <p:extLst>
      <p:ext uri="{BB962C8B-B14F-4D97-AF65-F5344CB8AC3E}">
        <p14:creationId xmlns:p14="http://schemas.microsoft.com/office/powerpoint/2010/main" val="235169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13308</TotalTime>
  <Words>3065</Words>
  <Application>Microsoft Office PowerPoint</Application>
  <PresentationFormat>如螢幕大小 (4:3)</PresentationFormat>
  <Paragraphs>1956</Paragraphs>
  <Slides>56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64" baseType="lpstr">
      <vt:lpstr>新細明體</vt:lpstr>
      <vt:lpstr>標楷體</vt:lpstr>
      <vt:lpstr>Arial</vt:lpstr>
      <vt:lpstr>Calibri</vt:lpstr>
      <vt:lpstr>Symbol</vt:lpstr>
      <vt:lpstr>Times New Roman</vt:lpstr>
      <vt:lpstr>Wingdings</vt:lpstr>
      <vt:lpstr>Office 佈景主題</vt:lpstr>
      <vt:lpstr>5.8  Selection Trees</vt:lpstr>
      <vt:lpstr>Selection Trees</vt:lpstr>
      <vt:lpstr>PowerPoint 簡報</vt:lpstr>
      <vt:lpstr>PowerPoint 簡報</vt:lpstr>
      <vt:lpstr>PowerPoint 簡報</vt:lpstr>
      <vt:lpstr>PowerPoint 簡報</vt:lpstr>
      <vt:lpstr>PowerPoint 簡報</vt:lpstr>
      <vt:lpstr>5.8.2  Winner trees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Analysis of merging runs using winner trees</vt:lpstr>
      <vt:lpstr>5.8.3  Loser Trees</vt:lpstr>
      <vt:lpstr>Construct a Loser Tree from a Winner Tree</vt:lpstr>
      <vt:lpstr>Construct a Loser Tree from a Winner Tree</vt:lpstr>
      <vt:lpstr>Construct a Loser Tree from a Winner Tree</vt:lpstr>
      <vt:lpstr>Construct a Loser Tree from a Winner Tree</vt:lpstr>
      <vt:lpstr>Construct a Loser Tree from a Winner Tree</vt:lpstr>
      <vt:lpstr>Construct a Loser Tree from a Winner Tree</vt:lpstr>
      <vt:lpstr>Construct a Loser Tree from a Winner Tree</vt:lpstr>
      <vt:lpstr>Construct a Loser Tree from a Winner Tree</vt:lpstr>
      <vt:lpstr>Construct a Loser Tree from a Winner Tree</vt:lpstr>
      <vt:lpstr>Loser Tree Merge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5.9  Forests</vt:lpstr>
      <vt:lpstr>Forests</vt:lpstr>
      <vt:lpstr>Transforming a Forest into a Binary Tree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Forest Traversals</vt:lpstr>
      <vt:lpstr>Forest Traversals</vt:lpstr>
      <vt:lpstr>PowerPoint 簡報</vt:lpstr>
      <vt:lpstr>PowerPoint 簡報</vt:lpstr>
      <vt:lpstr>PowerPoint 簡報</vt:lpstr>
    </vt:vector>
  </TitlesOfParts>
  <Company>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CS235102  Data Structures</dc:title>
  <dc:creator>Gary</dc:creator>
  <cp:lastModifiedBy>james</cp:lastModifiedBy>
  <cp:revision>3277</cp:revision>
  <dcterms:created xsi:type="dcterms:W3CDTF">2005-03-20T09:13:01Z</dcterms:created>
  <dcterms:modified xsi:type="dcterms:W3CDTF">2020-09-18T12:06:36Z</dcterms:modified>
</cp:coreProperties>
</file>