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0"/>
  </p:notesMasterIdLst>
  <p:handoutMasterIdLst>
    <p:handoutMasterId r:id="rId111"/>
  </p:handoutMasterIdLst>
  <p:sldIdLst>
    <p:sldId id="445" r:id="rId2"/>
    <p:sldId id="630" r:id="rId3"/>
    <p:sldId id="648" r:id="rId4"/>
    <p:sldId id="741" r:id="rId5"/>
    <p:sldId id="742" r:id="rId6"/>
    <p:sldId id="743" r:id="rId7"/>
    <p:sldId id="744" r:id="rId8"/>
    <p:sldId id="745" r:id="rId9"/>
    <p:sldId id="746" r:id="rId10"/>
    <p:sldId id="747" r:id="rId11"/>
    <p:sldId id="748" r:id="rId12"/>
    <p:sldId id="749" r:id="rId13"/>
    <p:sldId id="750" r:id="rId14"/>
    <p:sldId id="751" r:id="rId15"/>
    <p:sldId id="752" r:id="rId16"/>
    <p:sldId id="753" r:id="rId17"/>
    <p:sldId id="754" r:id="rId18"/>
    <p:sldId id="755" r:id="rId19"/>
    <p:sldId id="756" r:id="rId20"/>
    <p:sldId id="757" r:id="rId21"/>
    <p:sldId id="758" r:id="rId22"/>
    <p:sldId id="759" r:id="rId23"/>
    <p:sldId id="543" r:id="rId24"/>
    <p:sldId id="671" r:id="rId25"/>
    <p:sldId id="673" r:id="rId26"/>
    <p:sldId id="672" r:id="rId27"/>
    <p:sldId id="674" r:id="rId28"/>
    <p:sldId id="675" r:id="rId29"/>
    <p:sldId id="676" r:id="rId30"/>
    <p:sldId id="677" r:id="rId31"/>
    <p:sldId id="678" r:id="rId32"/>
    <p:sldId id="679" r:id="rId33"/>
    <p:sldId id="680" r:id="rId34"/>
    <p:sldId id="681" r:id="rId35"/>
    <p:sldId id="682" r:id="rId36"/>
    <p:sldId id="683" r:id="rId37"/>
    <p:sldId id="626" r:id="rId38"/>
    <p:sldId id="733" r:id="rId39"/>
    <p:sldId id="622" r:id="rId40"/>
    <p:sldId id="704" r:id="rId41"/>
    <p:sldId id="705" r:id="rId42"/>
    <p:sldId id="706" r:id="rId43"/>
    <p:sldId id="707" r:id="rId44"/>
    <p:sldId id="708" r:id="rId45"/>
    <p:sldId id="709" r:id="rId46"/>
    <p:sldId id="710" r:id="rId47"/>
    <p:sldId id="711" r:id="rId48"/>
    <p:sldId id="712" r:id="rId49"/>
    <p:sldId id="713" r:id="rId50"/>
    <p:sldId id="714" r:id="rId51"/>
    <p:sldId id="715" r:id="rId52"/>
    <p:sldId id="716" r:id="rId53"/>
    <p:sldId id="611" r:id="rId54"/>
    <p:sldId id="718" r:id="rId55"/>
    <p:sldId id="719" r:id="rId56"/>
    <p:sldId id="720" r:id="rId57"/>
    <p:sldId id="721" r:id="rId58"/>
    <p:sldId id="722" r:id="rId59"/>
    <p:sldId id="723" r:id="rId60"/>
    <p:sldId id="724" r:id="rId61"/>
    <p:sldId id="725" r:id="rId62"/>
    <p:sldId id="726" r:id="rId63"/>
    <p:sldId id="727" r:id="rId64"/>
    <p:sldId id="728" r:id="rId65"/>
    <p:sldId id="729" r:id="rId66"/>
    <p:sldId id="730" r:id="rId67"/>
    <p:sldId id="731" r:id="rId68"/>
    <p:sldId id="732" r:id="rId69"/>
    <p:sldId id="596" r:id="rId70"/>
    <p:sldId id="693" r:id="rId71"/>
    <p:sldId id="694" r:id="rId72"/>
    <p:sldId id="695" r:id="rId73"/>
    <p:sldId id="696" r:id="rId74"/>
    <p:sldId id="697" r:id="rId75"/>
    <p:sldId id="698" r:id="rId76"/>
    <p:sldId id="699" r:id="rId77"/>
    <p:sldId id="700" r:id="rId78"/>
    <p:sldId id="701" r:id="rId79"/>
    <p:sldId id="702" r:id="rId80"/>
    <p:sldId id="331" r:id="rId81"/>
    <p:sldId id="461" r:id="rId82"/>
    <p:sldId id="734" r:id="rId83"/>
    <p:sldId id="737" r:id="rId84"/>
    <p:sldId id="736" r:id="rId85"/>
    <p:sldId id="735" r:id="rId86"/>
    <p:sldId id="370" r:id="rId87"/>
    <p:sldId id="372" r:id="rId88"/>
    <p:sldId id="373" r:id="rId89"/>
    <p:sldId id="289" r:id="rId90"/>
    <p:sldId id="380" r:id="rId91"/>
    <p:sldId id="624" r:id="rId92"/>
    <p:sldId id="613" r:id="rId93"/>
    <p:sldId id="612" r:id="rId94"/>
    <p:sldId id="629" r:id="rId95"/>
    <p:sldId id="384" r:id="rId96"/>
    <p:sldId id="739" r:id="rId97"/>
    <p:sldId id="738" r:id="rId98"/>
    <p:sldId id="377" r:id="rId99"/>
    <p:sldId id="382" r:id="rId100"/>
    <p:sldId id="296" r:id="rId101"/>
    <p:sldId id="298" r:id="rId102"/>
    <p:sldId id="379" r:id="rId103"/>
    <p:sldId id="623" r:id="rId104"/>
    <p:sldId id="381" r:id="rId105"/>
    <p:sldId id="740" r:id="rId106"/>
    <p:sldId id="313" r:id="rId107"/>
    <p:sldId id="761" r:id="rId108"/>
    <p:sldId id="314" r:id="rId109"/>
  </p:sldIdLst>
  <p:sldSz cx="9144000" cy="6858000" type="screen4x3"/>
  <p:notesSz cx="6734175" cy="98663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FF3300"/>
    <a:srgbClr val="FF0000"/>
    <a:srgbClr val="0000FF"/>
    <a:srgbClr val="7F7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7" autoAdjust="0"/>
    <p:restoredTop sz="94590" autoAdjust="0"/>
  </p:normalViewPr>
  <p:slideViewPr>
    <p:cSldViewPr showGuides="1">
      <p:cViewPr varScale="1">
        <p:scale>
          <a:sx n="96" d="100"/>
          <a:sy n="96" d="100"/>
        </p:scale>
        <p:origin x="130" y="67"/>
      </p:cViewPr>
      <p:guideLst>
        <p:guide orient="horz" pos="397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1142711-BC43-47F7-82A4-FD033B4833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3666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2363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79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72600"/>
            <a:ext cx="29194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0" tIns="47425" rIns="94850" bIns="47425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BE065BA5-F94E-42AC-AC84-999F9EE485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48883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181850" cy="11430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913"/>
            <a:ext cx="8641104" cy="719137"/>
          </a:xfrm>
        </p:spPr>
        <p:txBody>
          <a:bodyPr/>
          <a:lstStyle>
            <a:lvl1pPr>
              <a:defRPr sz="3200"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089025"/>
            <a:ext cx="8641104" cy="5400366"/>
          </a:xfrm>
        </p:spPr>
        <p:txBody>
          <a:bodyPr/>
          <a:lstStyle>
            <a:lvl1pPr marL="0" indent="0">
              <a:buFontTx/>
              <a:buNone/>
              <a:defRPr>
                <a:latin typeface="+mj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4640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404622"/>
            <a:ext cx="8353044" cy="60487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58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8281058" cy="612078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>
                <a:solidFill>
                  <a:schemeClr val="tx1"/>
                </a:solidFill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6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3884612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89025"/>
            <a:ext cx="3884613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395478" y="260604"/>
            <a:ext cx="8353044" cy="86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6387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478" y="1268729"/>
            <a:ext cx="8353044" cy="518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  <p:sldLayoutId id="2147483658" r:id="rId4"/>
    <p:sldLayoutId id="2147483659" r:id="rId5"/>
    <p:sldLayoutId id="2147483654" r:id="rId6"/>
    <p:sldLayoutId id="2147483655" r:id="rId7"/>
    <p:sldLayoutId id="2147483656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w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wmf"/></Relationships>
</file>

<file path=ppt/slides/_rels/slide10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24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0.wmf"/><Relationship Id="rId32" Type="http://schemas.openxmlformats.org/officeDocument/2006/relationships/oleObject" Target="../embeddings/oleObject33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22.wmf"/><Relationship Id="rId36" Type="http://schemas.openxmlformats.org/officeDocument/2006/relationships/image" Target="../media/image25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23.wmf"/><Relationship Id="rId35" Type="http://schemas.openxmlformats.org/officeDocument/2006/relationships/oleObject" Target="../embeddings/oleObject35.bin"/><Relationship Id="rId8" Type="http://schemas.openxmlformats.org/officeDocument/2006/relationships/image" Target="../media/image12.wmf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w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.wmf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Section 7.3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Quick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69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17439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9896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005605"/>
              </p:ext>
            </p:extLst>
          </p:nvPr>
        </p:nvGraphicFramePr>
        <p:xfrm>
          <a:off x="1151563" y="908678"/>
          <a:ext cx="6840000" cy="4552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方程式" r:id="rId3" imgW="4140000" imgH="2755800" progId="Equation.3">
                  <p:embed/>
                </p:oleObj>
              </mc:Choice>
              <mc:Fallback>
                <p:oleObj name="方程式" r:id="rId3" imgW="4140000" imgH="275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563" y="908678"/>
                        <a:ext cx="6840000" cy="455271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46621"/>
              </p:ext>
            </p:extLst>
          </p:nvPr>
        </p:nvGraphicFramePr>
        <p:xfrm>
          <a:off x="2231701" y="908678"/>
          <a:ext cx="4680000" cy="406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0" name="方程式" r:id="rId3" imgW="2717640" imgH="2361960" progId="Equation.3">
                  <p:embed/>
                </p:oleObj>
              </mc:Choice>
              <mc:Fallback>
                <p:oleObj name="方程式" r:id="rId3" imgW="2717640" imgH="236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01" y="908678"/>
                        <a:ext cx="4680000" cy="406743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5"/>
          <p:cNvSpPr>
            <a:spLocks noGrp="1"/>
          </p:cNvSpPr>
          <p:nvPr>
            <p:ph type="title"/>
          </p:nvPr>
        </p:nvSpPr>
        <p:spPr>
          <a:xfrm>
            <a:off x="611188" y="188913"/>
            <a:ext cx="7920037" cy="9001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Asymptotic tight bound for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25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  <a:endParaRPr lang="zh-TW" altLang="en-US" dirty="0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1449388"/>
            <a:ext cx="8280000" cy="3312000"/>
          </a:xfrm>
        </p:spPr>
        <p:txBody>
          <a:bodyPr/>
          <a:lstStyle/>
          <a:p>
            <a:pPr marL="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Since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T</a:t>
            </a:r>
            <a:r>
              <a:rPr lang="en-US" altLang="zh-TW" i="1" spc="-600" baseline="-34000" dirty="0" err="1" smtClean="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en-US" altLang="zh-TW" i="1" baseline="50000" dirty="0" err="1" smtClean="0">
                <a:solidFill>
                  <a:schemeClr val="bg1"/>
                </a:solidFill>
                <a:sym typeface="Symbol" pitchFamily="18" charset="2"/>
              </a:rPr>
              <a:t>p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O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altLang="zh-TW" i="1" spc="300" dirty="0" err="1" smtClean="0">
                <a:solidFill>
                  <a:schemeClr val="bg1"/>
                </a:solidFill>
              </a:rPr>
              <a:t>n</a:t>
            </a:r>
            <a:r>
              <a:rPr lang="en-US" altLang="zh-TW" dirty="0" err="1" smtClean="0">
                <a:solidFill>
                  <a:schemeClr val="bg1"/>
                </a:solidFill>
              </a:rPr>
              <a:t>l</a:t>
            </a:r>
            <a:r>
              <a:rPr lang="en-US" altLang="zh-TW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), we have that</a:t>
            </a:r>
          </a:p>
          <a:p>
            <a:pPr marL="81000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i="1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pc="100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b="1" baseline="46000" dirty="0" smtClean="0">
                <a:solidFill>
                  <a:schemeClr val="bg1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pc="250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b="1" baseline="46000" dirty="0" smtClean="0">
                <a:solidFill>
                  <a:schemeClr val="bg1"/>
                </a:solidFill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i="1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i="1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T</a:t>
            </a:r>
            <a:r>
              <a:rPr lang="en-US" altLang="zh-TW" i="1" spc="-600" baseline="-34000" dirty="0" err="1" smtClean="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en-US" altLang="zh-TW" i="1" baseline="50000" dirty="0" err="1" smtClean="0">
                <a:solidFill>
                  <a:schemeClr val="bg1"/>
                </a:solidFill>
                <a:sym typeface="Symbol" pitchFamily="18" charset="2"/>
              </a:rPr>
              <a:t>p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  </a:t>
            </a:r>
            <a:r>
              <a:rPr lang="en-US" altLang="zh-TW" i="1" spc="200" dirty="0" err="1" smtClean="0">
                <a:solidFill>
                  <a:schemeClr val="bg1"/>
                </a:solidFill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i="1" spc="300" dirty="0" err="1" smtClean="0">
                <a:solidFill>
                  <a:schemeClr val="bg1"/>
                </a:solidFill>
              </a:rPr>
              <a:t>n</a:t>
            </a:r>
            <a:r>
              <a:rPr lang="en-US" altLang="zh-TW" dirty="0" err="1" smtClean="0">
                <a:solidFill>
                  <a:schemeClr val="bg1"/>
                </a:solidFill>
              </a:rPr>
              <a:t>l</a:t>
            </a:r>
            <a:r>
              <a:rPr lang="en-US" altLang="zh-TW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i="1" dirty="0" err="1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.</a:t>
            </a:r>
            <a:endParaRPr lang="en-US" altLang="zh-TW" dirty="0" smtClean="0">
              <a:solidFill>
                <a:schemeClr val="bg1"/>
              </a:solidFill>
              <a:sym typeface="Symbol" pitchFamily="18" charset="2"/>
            </a:endParaRPr>
          </a:p>
          <a:p>
            <a:pPr marL="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Hence </a:t>
            </a:r>
            <a:r>
              <a:rPr lang="en-US" altLang="zh-TW" dirty="0" smtClean="0">
                <a:sym typeface="Symbol"/>
              </a:rPr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dirty="0" smtClean="0">
                <a:sym typeface="Symbol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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i="1" dirty="0" err="1" smtClean="0">
                <a:solidFill>
                  <a:schemeClr val="bg1"/>
                </a:solidFill>
                <a:sym typeface="Symbol" pitchFamily="18" charset="2"/>
              </a:rPr>
              <a:t>T</a:t>
            </a:r>
            <a:r>
              <a:rPr lang="en-US" altLang="zh-TW" i="1" spc="-600" baseline="-34000" dirty="0" err="1" smtClean="0">
                <a:solidFill>
                  <a:schemeClr val="bg1"/>
                </a:solidFill>
                <a:sym typeface="Symbol" pitchFamily="18" charset="2"/>
              </a:rPr>
              <a:t>b</a:t>
            </a:r>
            <a:r>
              <a:rPr lang="en-US" altLang="zh-TW" i="1" baseline="50000" dirty="0" err="1" smtClean="0">
                <a:solidFill>
                  <a:schemeClr val="bg1"/>
                </a:solidFill>
                <a:sym typeface="Symbol" pitchFamily="18" charset="2"/>
              </a:rPr>
              <a:t>p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)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 </a:t>
            </a:r>
            <a:r>
              <a:rPr lang="en-US" altLang="zh-TW" i="1" spc="200" dirty="0" err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It follows that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O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Since </a:t>
            </a:r>
            <a:r>
              <a:rPr lang="en-US" altLang="zh-TW" dirty="0" smtClean="0"/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we have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Therefore,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(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91578"/>
              </p:ext>
            </p:extLst>
          </p:nvPr>
        </p:nvGraphicFramePr>
        <p:xfrm>
          <a:off x="1691632" y="1448747"/>
          <a:ext cx="5760000" cy="176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8" name="方程式" r:id="rId3" imgW="3149280" imgH="965160" progId="Equation.3">
                  <p:embed/>
                </p:oleObj>
              </mc:Choice>
              <mc:Fallback>
                <p:oleObj name="方程式" r:id="rId3" imgW="31492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32" y="1448747"/>
                        <a:ext cx="5760000" cy="17648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Best-case </a:t>
            </a:r>
            <a:r>
              <a:rPr lang="en-US" altLang="zh-TW" dirty="0"/>
              <a:t>partitioning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22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5"/>
          <p:cNvSpPr>
            <a:spLocks noGrp="1"/>
          </p:cNvSpPr>
          <p:nvPr>
            <p:ph type="title"/>
          </p:nvPr>
        </p:nvSpPr>
        <p:spPr>
          <a:xfrm>
            <a:off x="611188" y="188913"/>
            <a:ext cx="7920037" cy="9001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Asymptotic tight bound for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25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  <a:endParaRPr lang="zh-TW" altLang="en-US" dirty="0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idx="1"/>
          </p:nvPr>
        </p:nvSpPr>
        <p:spPr>
          <a:xfrm>
            <a:off x="431800" y="1449388"/>
            <a:ext cx="8280000" cy="3312000"/>
          </a:xfrm>
        </p:spPr>
        <p:txBody>
          <a:bodyPr/>
          <a:lstStyle/>
          <a:p>
            <a:pPr marL="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/>
              <a:t>Since</a:t>
            </a:r>
            <a:r>
              <a:rPr lang="en-US" altLang="zh-TW" i="1" dirty="0" smtClean="0">
                <a:sym typeface="Symbol" pitchFamily="18" charset="2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spc="-600" baseline="-34000" dirty="0" err="1" smtClean="0">
                <a:sym typeface="Symbol" pitchFamily="18" charset="2"/>
              </a:rPr>
              <a:t>b</a:t>
            </a:r>
            <a:r>
              <a:rPr lang="en-US" altLang="zh-TW" i="1" baseline="50000" dirty="0" err="1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O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 pitchFamily="18" charset="2"/>
              </a:rPr>
              <a:t>), we have that</a:t>
            </a:r>
          </a:p>
          <a:p>
            <a:pPr marL="81000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</a:t>
            </a:r>
            <a:r>
              <a:rPr lang="en-US" altLang="zh-TW" i="1" dirty="0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pc="100" dirty="0" smtClean="0">
                <a:ea typeface="標楷體" pitchFamily="65" charset="-120"/>
                <a:sym typeface="Symbol" pitchFamily="18" charset="2"/>
              </a:rPr>
              <a:t>R</a:t>
            </a:r>
            <a:r>
              <a:rPr lang="en-US" altLang="zh-TW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  </a:t>
            </a:r>
            <a:r>
              <a:rPr lang="en-US" altLang="zh-TW" b="1" i="1" spc="250" dirty="0" smtClean="0">
                <a:ea typeface="標楷體" pitchFamily="65" charset="-120"/>
                <a:sym typeface="Symbol" pitchFamily="18" charset="2"/>
              </a:rPr>
              <a:t>Z</a:t>
            </a:r>
            <a:r>
              <a:rPr lang="en-US" altLang="zh-TW" b="1" baseline="46000" dirty="0" smtClean="0">
                <a:latin typeface="Symbol" pitchFamily="18" charset="2"/>
                <a:ea typeface="標楷體" pitchFamily="65" charset="-120"/>
                <a:sym typeface="Symbol" pitchFamily="18" charset="2"/>
              </a:rPr>
              <a:t>+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 </a:t>
            </a:r>
            <a:r>
              <a:rPr lang="en-US" altLang="zh-TW" dirty="0" err="1" smtClean="0">
                <a:ea typeface="標楷體" pitchFamily="65" charset="-120"/>
                <a:sym typeface="Symbol" pitchFamily="18" charset="2"/>
              </a:rPr>
              <a:t>s.t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. </a:t>
            </a:r>
            <a:r>
              <a:rPr lang="en-US" altLang="zh-TW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  </a:t>
            </a:r>
            <a:r>
              <a:rPr lang="en-US" altLang="zh-TW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,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spc="-600" baseline="-34000" dirty="0" err="1" smtClean="0">
                <a:sym typeface="Symbol" pitchFamily="18" charset="2"/>
              </a:rPr>
              <a:t>b</a:t>
            </a:r>
            <a:r>
              <a:rPr lang="en-US" altLang="zh-TW" i="1" baseline="50000" dirty="0" err="1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  </a:t>
            </a:r>
            <a:r>
              <a:rPr lang="en-US" altLang="zh-TW" i="1" spc="200" dirty="0" err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.</a:t>
            </a:r>
            <a:endParaRPr lang="en-US" altLang="zh-TW" dirty="0" smtClean="0">
              <a:sym typeface="Symbol" pitchFamily="18" charset="2"/>
            </a:endParaRPr>
          </a:p>
          <a:p>
            <a:pPr marL="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Hence </a:t>
            </a:r>
            <a:r>
              <a:rPr lang="en-US" altLang="zh-TW" dirty="0" smtClean="0">
                <a:sym typeface="Symbol"/>
              </a:rPr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>
                <a:ea typeface="標楷體" pitchFamily="65" charset="-120"/>
                <a:sym typeface="Symbol" pitchFamily="18" charset="2"/>
              </a:rPr>
              <a:t>n</a:t>
            </a:r>
            <a:r>
              <a:rPr lang="en-US" altLang="zh-TW" baseline="-25000" dirty="0" smtClean="0">
                <a:ea typeface="標楷體" pitchFamily="65" charset="-120"/>
                <a:sym typeface="Symbol" pitchFamily="18" charset="2"/>
              </a:rPr>
              <a:t>0</a:t>
            </a:r>
            <a:r>
              <a:rPr lang="en-US" altLang="zh-TW" dirty="0" smtClean="0">
                <a:sym typeface="Symbol"/>
              </a:rPr>
              <a:t>,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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spc="-600" baseline="-34000" dirty="0" err="1" smtClean="0">
                <a:sym typeface="Symbol" pitchFamily="18" charset="2"/>
              </a:rPr>
              <a:t>b</a:t>
            </a:r>
            <a:r>
              <a:rPr lang="en-US" altLang="zh-TW" i="1" baseline="50000" dirty="0" err="1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ea typeface="標楷體" pitchFamily="65" charset="-120"/>
                <a:sym typeface="Symbol" pitchFamily="18" charset="2"/>
              </a:rPr>
              <a:t> </a:t>
            </a:r>
            <a:r>
              <a:rPr lang="en-US" altLang="zh-TW" i="1" spc="200" dirty="0" err="1" smtClean="0">
                <a:ea typeface="標楷體" pitchFamily="65" charset="-120"/>
                <a:sym typeface="Symbol" pitchFamily="18" charset="2"/>
              </a:rPr>
              <a:t>c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It follows that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O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Since </a:t>
            </a:r>
            <a:r>
              <a:rPr lang="en-US" altLang="zh-TW" dirty="0" smtClean="0"/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we have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Therefore,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34000" dirty="0" smtClean="0">
                <a:sym typeface="Symbol" pitchFamily="18" charset="2"/>
              </a:rPr>
              <a:t>b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(</a:t>
            </a:r>
            <a:r>
              <a:rPr lang="en-US" altLang="zh-TW" i="1" spc="300" dirty="0" err="1" smtClean="0"/>
              <a:t>n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Best-case analysis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9"/>
            <a:ext cx="8281059" cy="4140524"/>
          </a:xfrm>
        </p:spPr>
        <p:txBody>
          <a:bodyPr lIns="144000"/>
          <a:lstStyle/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       (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2.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ym typeface="Symbol"/>
              </a:rPr>
              <a:t>We prove by induction that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latin typeface="Times New Roman"/>
                <a:cs typeface="Times New Roman"/>
              </a:rPr>
              <a:t>½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0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1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(2)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min{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(0)}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ym typeface="Symbol"/>
              </a:rPr>
              <a:t>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4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6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1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dirty="0" smtClean="0"/>
              <a:t>2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/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3,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/>
              <a:t>assume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err="1" smtClean="0">
                <a:cs typeface="Times New Roman"/>
              </a:rPr>
              <a:t>½</a:t>
            </a:r>
            <a:r>
              <a:rPr lang="en-US" altLang="zh-TW" dirty="0" err="1" smtClean="0">
                <a:sym typeface="Symbol"/>
              </a:rPr>
              <a:t></a:t>
            </a:r>
            <a:r>
              <a:rPr lang="en-US" altLang="zh-TW" dirty="0" err="1" smtClean="0"/>
              <a:t>1</a:t>
            </a:r>
            <a:r>
              <a:rPr lang="en-US" altLang="zh-TW" spc="300" dirty="0" err="1" smtClean="0">
                <a:sym typeface="Symbol"/>
              </a:rPr>
              <a:t>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err="1" smtClean="0"/>
              <a:t>1</a:t>
            </a:r>
            <a:r>
              <a:rPr lang="en-US" altLang="zh-TW" dirty="0" smtClean="0">
                <a:sym typeface="Symbol"/>
              </a:rPr>
              <a:t>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(2)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dirty="0" smtClean="0"/>
              <a:t>2</a:t>
            </a:r>
            <a:r>
              <a:rPr lang="en-US" altLang="zh-TW" dirty="0" smtClean="0">
                <a:sym typeface="Symbol"/>
              </a:rPr>
              <a:t>, ,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1).</a:t>
            </a: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endParaRPr lang="zh-TW" alt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331586" y="1628770"/>
          <a:ext cx="792000" cy="5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7" name="方程式" r:id="rId3" imgW="482400" imgH="317160" progId="Equation.3">
                  <p:embed/>
                </p:oleObj>
              </mc:Choice>
              <mc:Fallback>
                <p:oleObj name="方程式" r:id="rId3" imgW="482400" imgH="31716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86" y="1628770"/>
                        <a:ext cx="792000" cy="520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74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Balanced partitioning</a:t>
            </a:r>
          </a:p>
        </p:txBody>
      </p:sp>
      <p:graphicFrame>
        <p:nvGraphicFramePr>
          <p:cNvPr id="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14119"/>
              </p:ext>
            </p:extLst>
          </p:nvPr>
        </p:nvGraphicFramePr>
        <p:xfrm>
          <a:off x="1951038" y="2259013"/>
          <a:ext cx="5619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8" name="方程式" r:id="rId3" imgW="279360" imgH="266400" progId="Equation.3">
                  <p:embed/>
                </p:oleObj>
              </mc:Choice>
              <mc:Fallback>
                <p:oleObj name="方程式" r:id="rId3" imgW="2793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038" y="2259013"/>
                        <a:ext cx="5619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054744"/>
              </p:ext>
            </p:extLst>
          </p:nvPr>
        </p:nvGraphicFramePr>
        <p:xfrm>
          <a:off x="4844018" y="2258888"/>
          <a:ext cx="53546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69" name="方程式" r:id="rId5" imgW="279360" imgH="279360" progId="Equation.3">
                  <p:embed/>
                </p:oleObj>
              </mc:Choice>
              <mc:Fallback>
                <p:oleObj name="方程式" r:id="rId5" imgW="279360" imgH="27936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018" y="2258888"/>
                        <a:ext cx="535463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28113"/>
              </p:ext>
            </p:extLst>
          </p:nvPr>
        </p:nvGraphicFramePr>
        <p:xfrm>
          <a:off x="1179512" y="3337719"/>
          <a:ext cx="663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0" name="方程式" r:id="rId7" imgW="330120" imgH="266400" progId="Equation.3">
                  <p:embed/>
                </p:oleObj>
              </mc:Choice>
              <mc:Fallback>
                <p:oleObj name="方程式" r:id="rId7" imgW="330120" imgH="2664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2" y="3337719"/>
                        <a:ext cx="6635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74651"/>
              </p:ext>
            </p:extLst>
          </p:nvPr>
        </p:nvGraphicFramePr>
        <p:xfrm>
          <a:off x="2635250" y="3337719"/>
          <a:ext cx="631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1" name="方程式" r:id="rId9" imgW="330120" imgH="279360" progId="Equation.3">
                  <p:embed/>
                </p:oleObj>
              </mc:Choice>
              <mc:Fallback>
                <p:oleObj name="方程式" r:id="rId9" imgW="330120" imgH="27936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337719"/>
                        <a:ext cx="6318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701990"/>
              </p:ext>
            </p:extLst>
          </p:nvPr>
        </p:nvGraphicFramePr>
        <p:xfrm>
          <a:off x="4076700" y="3337719"/>
          <a:ext cx="631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2" name="方程式" r:id="rId11" imgW="330120" imgH="279360" progId="Equation.3">
                  <p:embed/>
                </p:oleObj>
              </mc:Choice>
              <mc:Fallback>
                <p:oleObj name="方程式" r:id="rId11" imgW="330120" imgH="27936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3337719"/>
                        <a:ext cx="6318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284819"/>
              </p:ext>
            </p:extLst>
          </p:nvPr>
        </p:nvGraphicFramePr>
        <p:xfrm>
          <a:off x="5516562" y="3337719"/>
          <a:ext cx="6318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3" name="方程式" r:id="rId13" imgW="330120" imgH="279360" progId="Equation.3">
                  <p:embed/>
                </p:oleObj>
              </mc:Choice>
              <mc:Fallback>
                <p:oleObj name="方程式" r:id="rId13" imgW="330120" imgH="27936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2" y="3337719"/>
                        <a:ext cx="6318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909617"/>
              </p:ext>
            </p:extLst>
          </p:nvPr>
        </p:nvGraphicFramePr>
        <p:xfrm>
          <a:off x="4899025" y="4418806"/>
          <a:ext cx="7524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4" name="方程式" r:id="rId15" imgW="393480" imgH="279360" progId="Equation.3">
                  <p:embed/>
                </p:oleObj>
              </mc:Choice>
              <mc:Fallback>
                <p:oleObj name="方程式" r:id="rId15" imgW="393480" imgH="27936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5" y="4418806"/>
                        <a:ext cx="7524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96862"/>
              </p:ext>
            </p:extLst>
          </p:nvPr>
        </p:nvGraphicFramePr>
        <p:xfrm>
          <a:off x="6011863" y="4418806"/>
          <a:ext cx="7524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5" name="方程式" r:id="rId17" imgW="393480" imgH="279360" progId="Equation.3">
                  <p:embed/>
                </p:oleObj>
              </mc:Choice>
              <mc:Fallback>
                <p:oleObj name="方程式" r:id="rId17" imgW="393480" imgH="279360" progId="Equation.3">
                  <p:embed/>
                  <p:pic>
                    <p:nvPicPr>
                      <p:cNvPr id="0" name="物件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418806"/>
                        <a:ext cx="7524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接點 11"/>
          <p:cNvCxnSpPr>
            <a:stCxn id="2" idx="2"/>
            <a:endCxn id="5" idx="0"/>
          </p:cNvCxnSpPr>
          <p:nvPr/>
        </p:nvCxnSpPr>
        <p:spPr bwMode="auto">
          <a:xfrm flipH="1">
            <a:off x="1511299" y="2798888"/>
            <a:ext cx="720725" cy="5388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651962"/>
              </p:ext>
            </p:extLst>
          </p:nvPr>
        </p:nvGraphicFramePr>
        <p:xfrm>
          <a:off x="3544094" y="1308100"/>
          <a:ext cx="2555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6" name="方程式" r:id="rId19" imgW="126720" imgH="139680" progId="Equation.3">
                  <p:embed/>
                </p:oleObj>
              </mc:Choice>
              <mc:Fallback>
                <p:oleObj name="方程式" r:id="rId19" imgW="126720" imgH="13968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094" y="1308100"/>
                        <a:ext cx="255587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線接點 18"/>
          <p:cNvCxnSpPr>
            <a:stCxn id="4" idx="2"/>
            <a:endCxn id="7" idx="0"/>
          </p:cNvCxnSpPr>
          <p:nvPr/>
        </p:nvCxnSpPr>
        <p:spPr bwMode="auto">
          <a:xfrm flipH="1">
            <a:off x="4392612" y="2798888"/>
            <a:ext cx="719137" cy="5388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2" name="直線接點 21"/>
          <p:cNvCxnSpPr>
            <a:stCxn id="14" idx="2"/>
            <a:endCxn id="2" idx="0"/>
          </p:cNvCxnSpPr>
          <p:nvPr/>
        </p:nvCxnSpPr>
        <p:spPr bwMode="auto">
          <a:xfrm flipH="1">
            <a:off x="2232024" y="1590675"/>
            <a:ext cx="1439863" cy="6682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5" name="直線接點 24"/>
          <p:cNvCxnSpPr>
            <a:stCxn id="8" idx="2"/>
            <a:endCxn id="9" idx="0"/>
          </p:cNvCxnSpPr>
          <p:nvPr/>
        </p:nvCxnSpPr>
        <p:spPr bwMode="auto">
          <a:xfrm flipH="1">
            <a:off x="5275262" y="3879056"/>
            <a:ext cx="557212" cy="539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8" name="直線接點 27"/>
          <p:cNvCxnSpPr>
            <a:stCxn id="2" idx="2"/>
            <a:endCxn id="6" idx="0"/>
          </p:cNvCxnSpPr>
          <p:nvPr/>
        </p:nvCxnSpPr>
        <p:spPr bwMode="auto">
          <a:xfrm>
            <a:off x="2232024" y="2798888"/>
            <a:ext cx="719138" cy="5388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>
            <a:stCxn id="14" idx="2"/>
            <a:endCxn id="4" idx="0"/>
          </p:cNvCxnSpPr>
          <p:nvPr/>
        </p:nvCxnSpPr>
        <p:spPr bwMode="auto">
          <a:xfrm>
            <a:off x="3671887" y="1590675"/>
            <a:ext cx="1439862" cy="66821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" name="直線接點 34"/>
          <p:cNvCxnSpPr>
            <a:stCxn id="4" idx="2"/>
            <a:endCxn id="8" idx="0"/>
          </p:cNvCxnSpPr>
          <p:nvPr/>
        </p:nvCxnSpPr>
        <p:spPr bwMode="auto">
          <a:xfrm>
            <a:off x="5111749" y="2798888"/>
            <a:ext cx="720725" cy="5388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直線接點 37"/>
          <p:cNvCxnSpPr>
            <a:stCxn id="8" idx="2"/>
            <a:endCxn id="10" idx="0"/>
          </p:cNvCxnSpPr>
          <p:nvPr/>
        </p:nvCxnSpPr>
        <p:spPr bwMode="auto">
          <a:xfrm>
            <a:off x="5832474" y="3879056"/>
            <a:ext cx="555626" cy="5397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41" name="物件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56348"/>
              </p:ext>
            </p:extLst>
          </p:nvPr>
        </p:nvGraphicFramePr>
        <p:xfrm>
          <a:off x="881856" y="4869184"/>
          <a:ext cx="17938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7" name="方程式" r:id="rId21" imgW="88560" imgH="164880" progId="Equation.3">
                  <p:embed/>
                </p:oleObj>
              </mc:Choice>
              <mc:Fallback>
                <p:oleObj name="方程式" r:id="rId21" imgW="88560" imgH="164880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56" y="4869184"/>
                        <a:ext cx="17938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物件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629617"/>
              </p:ext>
            </p:extLst>
          </p:nvPr>
        </p:nvGraphicFramePr>
        <p:xfrm>
          <a:off x="7002462" y="6141243"/>
          <a:ext cx="1809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8" name="方程式" r:id="rId23" imgW="88560" imgH="164880" progId="Equation.3">
                  <p:embed/>
                </p:oleObj>
              </mc:Choice>
              <mc:Fallback>
                <p:oleObj name="方程式" r:id="rId23" imgW="88560" imgH="164880" progId="Equation.3">
                  <p:embed/>
                  <p:pic>
                    <p:nvPicPr>
                      <p:cNvPr id="0" name="物件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2" y="6141243"/>
                        <a:ext cx="18097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線接點 44"/>
          <p:cNvCxnSpPr>
            <a:stCxn id="10" idx="2"/>
            <a:endCxn id="42" idx="0"/>
          </p:cNvCxnSpPr>
          <p:nvPr/>
        </p:nvCxnSpPr>
        <p:spPr bwMode="auto">
          <a:xfrm>
            <a:off x="6388100" y="4960143"/>
            <a:ext cx="704849" cy="1181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8" name="直線接點 47"/>
          <p:cNvCxnSpPr>
            <a:stCxn id="10" idx="2"/>
          </p:cNvCxnSpPr>
          <p:nvPr/>
        </p:nvCxnSpPr>
        <p:spPr bwMode="auto">
          <a:xfrm flipH="1">
            <a:off x="6012186" y="4960143"/>
            <a:ext cx="375914" cy="6265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1" name="直線接點 50"/>
          <p:cNvCxnSpPr>
            <a:stCxn id="9" idx="2"/>
          </p:cNvCxnSpPr>
          <p:nvPr/>
        </p:nvCxnSpPr>
        <p:spPr bwMode="auto">
          <a:xfrm flipH="1">
            <a:off x="4932047" y="4960143"/>
            <a:ext cx="343215" cy="62659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直線接點 54"/>
          <p:cNvCxnSpPr>
            <a:stCxn id="9" idx="2"/>
          </p:cNvCxnSpPr>
          <p:nvPr/>
        </p:nvCxnSpPr>
        <p:spPr bwMode="auto">
          <a:xfrm>
            <a:off x="5275262" y="4960143"/>
            <a:ext cx="392758" cy="6253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9" name="直線接點 58"/>
          <p:cNvCxnSpPr>
            <a:stCxn id="7" idx="2"/>
          </p:cNvCxnSpPr>
          <p:nvPr/>
        </p:nvCxnSpPr>
        <p:spPr bwMode="auto">
          <a:xfrm flipH="1">
            <a:off x="4031924" y="3879056"/>
            <a:ext cx="360688" cy="6275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0" name="直線接點 59"/>
          <p:cNvCxnSpPr>
            <a:stCxn id="7" idx="2"/>
          </p:cNvCxnSpPr>
          <p:nvPr/>
        </p:nvCxnSpPr>
        <p:spPr bwMode="auto">
          <a:xfrm>
            <a:off x="4392612" y="3879056"/>
            <a:ext cx="358773" cy="6262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7" name="直線接點 86"/>
          <p:cNvCxnSpPr>
            <a:stCxn id="6" idx="2"/>
          </p:cNvCxnSpPr>
          <p:nvPr/>
        </p:nvCxnSpPr>
        <p:spPr bwMode="auto">
          <a:xfrm flipH="1">
            <a:off x="2591741" y="3879056"/>
            <a:ext cx="359421" cy="62627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8" name="直線接點 87"/>
          <p:cNvCxnSpPr>
            <a:stCxn id="6" idx="2"/>
          </p:cNvCxnSpPr>
          <p:nvPr/>
        </p:nvCxnSpPr>
        <p:spPr bwMode="auto">
          <a:xfrm>
            <a:off x="2951162" y="3879056"/>
            <a:ext cx="360039" cy="6250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9" name="直線接點 88"/>
          <p:cNvCxnSpPr>
            <a:stCxn id="5" idx="2"/>
            <a:endCxn id="41" idx="0"/>
          </p:cNvCxnSpPr>
          <p:nvPr/>
        </p:nvCxnSpPr>
        <p:spPr bwMode="auto">
          <a:xfrm flipH="1">
            <a:off x="971550" y="3879056"/>
            <a:ext cx="539749" cy="99012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0" name="直線接點 89"/>
          <p:cNvCxnSpPr>
            <a:stCxn id="5" idx="2"/>
          </p:cNvCxnSpPr>
          <p:nvPr/>
        </p:nvCxnSpPr>
        <p:spPr bwMode="auto">
          <a:xfrm>
            <a:off x="1511299" y="3879056"/>
            <a:ext cx="359718" cy="62501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8" name="直線接點 97"/>
          <p:cNvCxnSpPr>
            <a:stCxn id="65" idx="0"/>
          </p:cNvCxnSpPr>
          <p:nvPr/>
        </p:nvCxnSpPr>
        <p:spPr bwMode="auto">
          <a:xfrm flipH="1" flipV="1">
            <a:off x="609522" y="1448749"/>
            <a:ext cx="1666" cy="21602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</p:cxnSp>
      <p:graphicFrame>
        <p:nvGraphicFramePr>
          <p:cNvPr id="65" name="物件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038248"/>
              </p:ext>
            </p:extLst>
          </p:nvPr>
        </p:nvGraphicFramePr>
        <p:xfrm>
          <a:off x="483394" y="3609023"/>
          <a:ext cx="2555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79" name="方程式" r:id="rId25" imgW="126720" imgH="177480" progId="Equation.3">
                  <p:embed/>
                </p:oleObj>
              </mc:Choice>
              <mc:Fallback>
                <p:oleObj name="方程式" r:id="rId25" imgW="126720" imgH="177480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4" y="3609023"/>
                        <a:ext cx="2555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4" name="直線接點 103"/>
          <p:cNvCxnSpPr>
            <a:stCxn id="65" idx="2"/>
          </p:cNvCxnSpPr>
          <p:nvPr/>
        </p:nvCxnSpPr>
        <p:spPr bwMode="auto">
          <a:xfrm>
            <a:off x="611188" y="3967798"/>
            <a:ext cx="306" cy="234157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stealth" w="lg" len="lg"/>
          </a:ln>
          <a:effectLst/>
        </p:spPr>
      </p:cxnSp>
      <p:graphicFrame>
        <p:nvGraphicFramePr>
          <p:cNvPr id="71" name="物件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736143"/>
              </p:ext>
            </p:extLst>
          </p:nvPr>
        </p:nvGraphicFramePr>
        <p:xfrm>
          <a:off x="8352483" y="1308100"/>
          <a:ext cx="3841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0" name="方程式" r:id="rId27" imgW="190440" imgH="139680" progId="Equation.3">
                  <p:embed/>
                </p:oleObj>
              </mc:Choice>
              <mc:Fallback>
                <p:oleObj name="方程式" r:id="rId27" imgW="190440" imgH="139680" progId="Equation.3">
                  <p:embed/>
                  <p:pic>
                    <p:nvPicPr>
                      <p:cNvPr id="0" name="物件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483" y="1308100"/>
                        <a:ext cx="3841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物件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66666"/>
              </p:ext>
            </p:extLst>
          </p:nvPr>
        </p:nvGraphicFramePr>
        <p:xfrm>
          <a:off x="8352483" y="2387600"/>
          <a:ext cx="3841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1" name="方程式" r:id="rId29" imgW="190440" imgH="139680" progId="Equation.3">
                  <p:embed/>
                </p:oleObj>
              </mc:Choice>
              <mc:Fallback>
                <p:oleObj name="方程式" r:id="rId29" imgW="190440" imgH="139680" progId="Equation.3">
                  <p:embed/>
                  <p:pic>
                    <p:nvPicPr>
                      <p:cNvPr id="0" name="物件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483" y="2387600"/>
                        <a:ext cx="3841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物件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217511"/>
              </p:ext>
            </p:extLst>
          </p:nvPr>
        </p:nvGraphicFramePr>
        <p:xfrm>
          <a:off x="8352483" y="3467100"/>
          <a:ext cx="3841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2" name="方程式" r:id="rId31" imgW="190440" imgH="139680" progId="Equation.3">
                  <p:embed/>
                </p:oleObj>
              </mc:Choice>
              <mc:Fallback>
                <p:oleObj name="方程式" r:id="rId31" imgW="190440" imgH="139680" progId="Equation.3">
                  <p:embed/>
                  <p:pic>
                    <p:nvPicPr>
                      <p:cNvPr id="0" name="物件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483" y="3467100"/>
                        <a:ext cx="3841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物件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29665"/>
              </p:ext>
            </p:extLst>
          </p:nvPr>
        </p:nvGraphicFramePr>
        <p:xfrm>
          <a:off x="8352483" y="4548187"/>
          <a:ext cx="3841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3" name="方程式" r:id="rId32" imgW="190440" imgH="139680" progId="Equation.3">
                  <p:embed/>
                </p:oleObj>
              </mc:Choice>
              <mc:Fallback>
                <p:oleObj name="方程式" r:id="rId32" imgW="190440" imgH="139680" progId="Equation.3">
                  <p:embed/>
                  <p:pic>
                    <p:nvPicPr>
                      <p:cNvPr id="0" name="物件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483" y="4548187"/>
                        <a:ext cx="38417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物件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74569"/>
              </p:ext>
            </p:extLst>
          </p:nvPr>
        </p:nvGraphicFramePr>
        <p:xfrm>
          <a:off x="8172460" y="5409253"/>
          <a:ext cx="61436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4" name="方程式" r:id="rId33" imgW="304560" imgH="164880" progId="Equation.3">
                  <p:embed/>
                </p:oleObj>
              </mc:Choice>
              <mc:Fallback>
                <p:oleObj name="方程式" r:id="rId33" imgW="304560" imgH="164880" progId="Equation.3">
                  <p:embed/>
                  <p:pic>
                    <p:nvPicPr>
                      <p:cNvPr id="0" name="物件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60" y="5409253"/>
                        <a:ext cx="614362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物件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517628"/>
              </p:ext>
            </p:extLst>
          </p:nvPr>
        </p:nvGraphicFramePr>
        <p:xfrm>
          <a:off x="8172460" y="6141244"/>
          <a:ext cx="6143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485" name="方程式" r:id="rId35" imgW="304560" imgH="164880" progId="Equation.3">
                  <p:embed/>
                </p:oleObj>
              </mc:Choice>
              <mc:Fallback>
                <p:oleObj name="方程式" r:id="rId35" imgW="304560" imgH="164880" progId="Equation.3">
                  <p:embed/>
                  <p:pic>
                    <p:nvPicPr>
                      <p:cNvPr id="0" name="物件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60" y="6141244"/>
                        <a:ext cx="6143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5" name="直線接點 114"/>
          <p:cNvCxnSpPr/>
          <p:nvPr/>
        </p:nvCxnSpPr>
        <p:spPr bwMode="auto">
          <a:xfrm>
            <a:off x="4031931" y="1448747"/>
            <a:ext cx="396050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>
                <a:alpha val="74902"/>
              </a:srgbClr>
            </a:solidFill>
            <a:prstDash val="sysDot"/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49" name="直線接點 148"/>
          <p:cNvCxnSpPr/>
          <p:nvPr/>
        </p:nvCxnSpPr>
        <p:spPr bwMode="auto">
          <a:xfrm>
            <a:off x="5652138" y="2528885"/>
            <a:ext cx="234029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>
                <a:alpha val="74902"/>
              </a:srgbClr>
            </a:solidFill>
            <a:prstDash val="sysDot"/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53" name="直線接點 152"/>
          <p:cNvCxnSpPr/>
          <p:nvPr/>
        </p:nvCxnSpPr>
        <p:spPr bwMode="auto">
          <a:xfrm>
            <a:off x="6372230" y="3609023"/>
            <a:ext cx="162020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>
                <a:alpha val="74902"/>
              </a:srgbClr>
            </a:solidFill>
            <a:prstDash val="sysDot"/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55" name="直線接點 154"/>
          <p:cNvCxnSpPr/>
          <p:nvPr/>
        </p:nvCxnSpPr>
        <p:spPr bwMode="auto">
          <a:xfrm>
            <a:off x="7092322" y="4689161"/>
            <a:ext cx="90011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>
                <a:alpha val="74902"/>
              </a:srgbClr>
            </a:solidFill>
            <a:prstDash val="sysDot"/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57" name="直線接點 156"/>
          <p:cNvCxnSpPr/>
          <p:nvPr/>
        </p:nvCxnSpPr>
        <p:spPr bwMode="auto">
          <a:xfrm>
            <a:off x="7092322" y="5589276"/>
            <a:ext cx="900115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>
                <a:alpha val="74902"/>
              </a:srgbClr>
            </a:solidFill>
            <a:prstDash val="sysDot"/>
            <a:miter lim="800000"/>
            <a:headEnd type="none" w="med" len="med"/>
            <a:tailEnd type="stealth" w="lg" len="lg"/>
          </a:ln>
          <a:effectLst/>
        </p:spPr>
      </p:cxnSp>
      <p:cxnSp>
        <p:nvCxnSpPr>
          <p:cNvPr id="160" name="直線接點 159"/>
          <p:cNvCxnSpPr/>
          <p:nvPr/>
        </p:nvCxnSpPr>
        <p:spPr bwMode="auto">
          <a:xfrm flipV="1">
            <a:off x="7272345" y="6308725"/>
            <a:ext cx="720092" cy="146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>
                <a:alpha val="74902"/>
              </a:srgbClr>
            </a:solidFill>
            <a:prstDash val="sysDot"/>
            <a:miter lim="800000"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3370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Balanced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11494" y="1089025"/>
                <a:ext cx="7921012" cy="5040320"/>
              </a:xfrm>
            </p:spPr>
            <p:txBody>
              <a:bodyPr/>
              <a:lstStyle/>
              <a:p>
                <a:pPr marL="182563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b="0" i="1" smtClean="0">
                          <a:latin typeface="+mn-lt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latin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latin typeface="+mn-lt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latin typeface="+mn-lt"/>
                        </a:rPr>
                        <m:t>)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2400" b="0" i="1" spc="300" smtClean="0">
                          <a:latin typeface="+mn-lt"/>
                          <a:ea typeface="Cambria Math" panose="02040503050406030204" pitchFamily="18" charset="0"/>
                        </a:rPr>
                        <m:t>cn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latin typeface="+mn-lt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TW" sz="2400" b="0" dirty="0" smtClean="0">
                  <a:latin typeface="+mn-lt"/>
                  <a:ea typeface="Cambria Math" panose="02040503050406030204" pitchFamily="18" charset="0"/>
                </a:endParaRPr>
              </a:p>
              <a:p>
                <a:pPr marL="182563">
                  <a:spcBef>
                    <a:spcPts val="0"/>
                  </a:spcBef>
                </a:pPr>
                <a:endParaRPr lang="en-US" altLang="zh-TW" sz="1200" b="0" dirty="0" smtClean="0">
                  <a:latin typeface="+mn-lt"/>
                  <a:ea typeface="Cambria Math" panose="02040503050406030204" pitchFamily="18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 smtClean="0">
                          <a:latin typeface="+mn-lt"/>
                        </a:rPr>
                        <m:t>∵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TW" sz="2400" b="0" i="0" smtClean="0">
                                      <a:latin typeface="+mn-lt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TW" sz="2400" b="0" i="0" smtClean="0">
                                      <a:latin typeface="+mn-lt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b="0" i="1" spc="300" smtClean="0">
                              <a:latin typeface="+mn-lt"/>
                            </a:rPr>
                            <m:t>h</m:t>
                          </m:r>
                          <m:r>
                            <a:rPr lang="en-US" altLang="zh-TW" sz="2400" b="0" i="1" spc="3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400" b="0" smtClean="0">
                              <a:latin typeface="+mn-lt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 b="0" i="1" smtClean="0">
                          <a:latin typeface="+mn-lt"/>
                        </a:rPr>
                        <m:t>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+mn-lt"/>
                        </a:rPr>
                        <m:t>1</m:t>
                      </m:r>
                    </m:oMath>
                  </m:oMathPara>
                </a14:m>
                <a:endParaRPr lang="en-US" altLang="zh-TW" sz="2400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TW" sz="1200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2400" i="0" smtClean="0">
                          <a:latin typeface="+mn-lt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latin typeface="+mn-lt"/>
                        </a:rPr>
                        <m:t>n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TW" sz="2400" b="0" i="0" smtClean="0">
                                      <a:latin typeface="+mn-lt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TW" sz="2400" b="0" i="0" smtClean="0">
                                      <a:latin typeface="+mn-lt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i="1" spc="300">
                              <a:solidFill>
                                <a:srgbClr val="000000"/>
                              </a:solidFill>
                            </a:rPr>
                            <m:t>h</m:t>
                          </m:r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000000"/>
                              </a:solidFill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i="0" smtClean="0">
                          <a:latin typeface="+mn-lt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TW" sz="2400" b="0" i="0" baseline="-25000" smtClean="0">
                          <a:latin typeface="+mn-lt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TW" sz="2400" i="0" smtClean="0">
                                  <a:latin typeface="+mn-lt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TW" sz="2400" i="1" baseline="-600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TW" sz="2400" b="0" i="0" baseline="-6000" smtClean="0">
                                      <a:latin typeface="+mn-lt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TW" sz="2400" b="0" i="0" baseline="-6000" smtClean="0">
                                      <a:latin typeface="+mn-lt"/>
                                    </a:rPr>
                                    <m:t>9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400" b="0" i="1" smtClean="0">
                              <a:latin typeface="+mn-lt"/>
                            </a:rPr>
                            <m:t>n</m:t>
                          </m:r>
                        </m:e>
                      </m:fun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TW" sz="2400" b="0" i="0" smtClean="0">
                                  <a:latin typeface="+mn-lt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altLang="zh-TW" sz="2400" b="0" i="1" baseline="-600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TW" sz="2400" b="0" i="0" baseline="-6000" smtClean="0">
                                      <a:latin typeface="+mn-lt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TW" sz="2400" b="0" i="0" baseline="-6000" smtClean="0">
                                      <a:latin typeface="+mn-lt"/>
                                    </a:rPr>
                                    <m:t>9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="0" i="0" smtClean="0">
                                          <a:latin typeface="+mn-lt"/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="0" i="0" smtClean="0">
                                          <a:latin typeface="+mn-lt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altLang="zh-TW" sz="2400" i="1" spc="300">
                                  <a:solidFill>
                                    <a:srgbClr val="000000"/>
                                  </a:solidFill>
                                </a:rPr>
                                <m:t>h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rgbClr val="000000"/>
                                  </a:solidFill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400" i="1" spc="300">
                          <a:solidFill>
                            <a:srgbClr val="000000"/>
                          </a:solidFill>
                        </a:rPr>
                        <m:t>h</m:t>
                      </m:r>
                      <m:r>
                        <a:rPr lang="en-US" altLang="zh-TW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TW" sz="2400">
                          <a:solidFill>
                            <a:srgbClr val="000000"/>
                          </a:solidFill>
                        </a:rPr>
                        <m:t>1</m:t>
                      </m:r>
                    </m:oMath>
                  </m:oMathPara>
                </a14:m>
                <a:endParaRPr lang="en-US" altLang="zh-TW" sz="2400" i="1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:endParaRPr lang="en-US" altLang="zh-TW" sz="2400" i="1" dirty="0" smtClean="0">
                  <a:latin typeface="+mn-lt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z="2400" i="0" smtClean="0">
                          <a:solidFill>
                            <a:srgbClr val="0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m:t>∴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solidFill>
                            <a:srgbClr val="0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2400" i="1">
                          <a:solidFill>
                            <a:srgbClr val="000000"/>
                          </a:solidFill>
                          <a:latin typeface="+mn-lt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000000"/>
                          </a:solidFill>
                          <a:latin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solidFill>
                            <a:srgbClr val="000000"/>
                          </a:solidFill>
                          <a:latin typeface="+mn-lt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TW" sz="2400" b="0" smtClean="0">
                          <a:solidFill>
                            <a:srgbClr val="000000"/>
                          </a:solidFill>
                          <a:latin typeface="+mn-lt"/>
                        </a:rPr>
                        <m:t>)</m:t>
                      </m:r>
                      <m:r>
                        <a:rPr lang="en-US" altLang="zh-TW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lang="en-US" altLang="zh-TW" sz="2400" i="1" spc="300">
                          <a:solidFill>
                            <a:srgbClr val="0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m:t>cn</m:t>
                      </m:r>
                      <m:r>
                        <m:rPr>
                          <m:nor/>
                        </m:rPr>
                        <a:rPr lang="en-US" altLang="zh-TW" sz="2400" i="1">
                          <a:solidFill>
                            <a:srgbClr val="0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solidFill>
                            <a:srgbClr val="000000"/>
                          </a:solidFill>
                          <a:latin typeface="+mn-lt"/>
                          <a:ea typeface="Cambria Math" panose="02040503050406030204" pitchFamily="18" charset="0"/>
                        </a:rPr>
                        <m:t>cn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400">
                                      <a:solidFill>
                                        <a:srgbClr val="000000"/>
                                      </a:solidFill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altLang="zh-TW" sz="2400" i="1" baseline="-6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aseline="-6000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aseline="-6000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9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</a:rPr>
                                <m:t>n</m:t>
                              </m:r>
                            </m:e>
                          </m:func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solidFill>
                            <a:srgbClr val="000000"/>
                          </a:solidFill>
                          <a:latin typeface="+mn-lt"/>
                        </a:rPr>
                        <m:t>cn</m:t>
                      </m:r>
                      <m:d>
                        <m:dPr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400">
                                      <a:solidFill>
                                        <a:srgbClr val="000000"/>
                                      </a:solidFill>
                                    </a:rPr>
                                    <m:t>log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US" altLang="zh-TW" sz="2400" i="1" baseline="-6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aseline="-6000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10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US" altLang="zh-TW" sz="2400" baseline="-6000">
                                          <a:solidFill>
                                            <a:srgbClr val="000000"/>
                                          </a:solidFill>
                                        </a:rPr>
                                        <m:t>9</m:t>
                                      </m:r>
                                    </m:den>
                                  </m:f>
                                </m:sub>
                              </m:sSub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altLang="zh-TW" sz="2400">
                                  <a:solidFill>
                                    <a:srgbClr val="000000"/>
                                  </a:solidFill>
                                </a:rPr>
                                <m:t>2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altLang="zh-TW" sz="2400">
                              <a:solidFill>
                                <a:srgbClr val="000000"/>
                              </a:solidFill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altLang="zh-TW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2400" i="0" smtClean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TW" sz="2400" b="0" i="0" baseline="-10000" smtClean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m:rPr>
                                  <m:nor/>
                                </m:rPr>
                                <a:rPr lang="en-US" altLang="zh-TW" sz="2400" b="0" i="1" smtClean="0">
                                  <a:solidFill>
                                    <a:srgbClr val="000000"/>
                                  </a:solidFill>
                                  <a:latin typeface="Times New Roman" panose="020206030504050203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</m:func>
                          <m: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TW" sz="2400" b="0" i="1" dirty="0" smtClean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984250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solidFill>
                            <a:srgbClr val="000000"/>
                          </a:solidFill>
                          <a:latin typeface="+mn-lt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zh-TW" sz="2400" b="0" i="0" smtClean="0">
                          <a:solidFill>
                            <a:srgbClr val="000000"/>
                          </a:solidFill>
                          <a:latin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TW" sz="2400" b="0" i="1" smtClean="0">
                          <a:solidFill>
                            <a:srgbClr val="000000"/>
                          </a:solidFill>
                          <a:latin typeface="+mn-lt"/>
                        </a:rPr>
                        <m:t>n</m:t>
                      </m:r>
                      <m:func>
                        <m:funcPr>
                          <m:ctrl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TW" sz="2400" b="0" i="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lo</m:t>
                          </m:r>
                          <m:r>
                            <m:rPr>
                              <m:nor/>
                            </m:rPr>
                            <a:rPr lang="en-US" altLang="zh-TW" sz="2400" b="0" i="0" spc="30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altLang="zh-TW" sz="2400" b="0" i="0" baseline="-25000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2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zh-TW" sz="2400" b="0" i="1" smtClean="0">
                              <a:solidFill>
                                <a:srgbClr val="000000"/>
                              </a:solidFill>
                              <a:latin typeface="+mn-lt"/>
                            </a:rPr>
                            <m:t>n</m:t>
                          </m:r>
                        </m:e>
                      </m:func>
                      <m:r>
                        <m:rPr>
                          <m:nor/>
                        </m:rPr>
                        <a:rPr lang="en-US" altLang="zh-TW" sz="2400" b="0" i="0" smtClean="0">
                          <a:solidFill>
                            <a:srgbClr val="000000"/>
                          </a:solidFill>
                          <a:latin typeface="+mn-lt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494" y="1089025"/>
                <a:ext cx="7921012" cy="5040320"/>
              </a:xfrm>
              <a:blipFill>
                <a:blip r:embed="rId2"/>
                <a:stretch>
                  <a:fillRect l="-77" b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7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33702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175575"/>
              </p:ext>
            </p:extLst>
          </p:nvPr>
        </p:nvGraphicFramePr>
        <p:xfrm>
          <a:off x="2231701" y="1628770"/>
          <a:ext cx="4680000" cy="39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" name="方程式" r:id="rId3" imgW="2438280" imgH="2031840" progId="Equation.3">
                  <p:embed/>
                </p:oleObj>
              </mc:Choice>
              <mc:Fallback>
                <p:oleObj name="方程式" r:id="rId3" imgW="2438280" imgH="2031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01" y="1628770"/>
                        <a:ext cx="4680000" cy="39002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Balanced partitioning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1950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15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6913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66571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0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301733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56158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48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0491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4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96686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695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53665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318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23746"/>
              </p:ext>
            </p:extLst>
          </p:nvPr>
        </p:nvGraphicFramePr>
        <p:xfrm>
          <a:off x="4932046" y="4329115"/>
          <a:ext cx="36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64577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4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395478" y="404622"/>
            <a:ext cx="8353044" cy="6192774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Sort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r>
              <a:rPr lang="en-US" altLang="zh-TW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into </a:t>
            </a:r>
            <a:r>
              <a:rPr lang="en-US" altLang="zh-TW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nondecreasing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order.</a:t>
            </a:r>
            <a:endParaRPr lang="zh-TW" altLang="zh-TW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90000" algn="l"/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 is arbitrarily chosen as the pivot. Variables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and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endParaRPr lang="zh-TW" altLang="zh-TW" i="1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90000" algn="l"/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are used to partition the subarray so that at any time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90000" algn="l"/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and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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 It is assumed that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].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439863" algn="l"/>
                <a:tab pos="161925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int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439863" algn="l"/>
                <a:tab pos="16192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39750" algn="l"/>
                <a:tab pos="1079500" algn="l"/>
                <a:tab pos="1439863" algn="l"/>
                <a:tab pos="161925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 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                                       </a:t>
            </a:r>
            <a:r>
              <a:rPr lang="en-US" altLang="zh-TW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Program 7.6:</a:t>
            </a:r>
            <a:r>
              <a:rPr lang="en-US" altLang="zh-TW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Quick Sort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105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63792"/>
              </p:ext>
            </p:extLst>
          </p:nvPr>
        </p:nvGraphicFramePr>
        <p:xfrm>
          <a:off x="4932046" y="4329115"/>
          <a:ext cx="36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64577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01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49140"/>
              </p:ext>
            </p:extLst>
          </p:nvPr>
        </p:nvGraphicFramePr>
        <p:xfrm>
          <a:off x="4932046" y="4329115"/>
          <a:ext cx="36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64577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5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31295"/>
              </p:ext>
            </p:extLst>
          </p:nvPr>
        </p:nvGraphicFramePr>
        <p:xfrm>
          <a:off x="4932046" y="4329115"/>
          <a:ext cx="360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064577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8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1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80987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5112069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763239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03504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5112069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763239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79504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5112069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583216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0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5702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5112069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583216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1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59388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5112069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5112069" y="126872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7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10901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583216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5832161" y="126872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5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163893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82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60862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4" name="直線單箭頭接點 23"/>
          <p:cNvCxnSpPr>
            <a:stCxn id="2" idx="2"/>
            <a:endCxn id="27" idx="0"/>
          </p:cNvCxnSpPr>
          <p:nvPr/>
        </p:nvCxnSpPr>
        <p:spPr bwMode="auto">
          <a:xfrm>
            <a:off x="6732276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52368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6552253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763239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75553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4" name="直線單箭頭接點 23"/>
          <p:cNvCxnSpPr>
            <a:stCxn id="2" idx="2"/>
            <a:endCxn id="27" idx="0"/>
          </p:cNvCxnSpPr>
          <p:nvPr/>
        </p:nvCxnSpPr>
        <p:spPr bwMode="auto">
          <a:xfrm>
            <a:off x="6732276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52368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6552253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763239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081037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4" name="直線單箭頭接點 23"/>
          <p:cNvCxnSpPr>
            <a:stCxn id="2" idx="2"/>
            <a:endCxn id="27" idx="0"/>
          </p:cNvCxnSpPr>
          <p:nvPr/>
        </p:nvCxnSpPr>
        <p:spPr bwMode="auto">
          <a:xfrm>
            <a:off x="6732276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52368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6552253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6912299" y="126872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15" name="直線單箭頭接點 14"/>
          <p:cNvCxnSpPr>
            <a:endCxn id="16" idx="0"/>
          </p:cNvCxnSpPr>
          <p:nvPr/>
        </p:nvCxnSpPr>
        <p:spPr bwMode="auto">
          <a:xfrm flipH="1">
            <a:off x="7272345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6912299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Q</a:t>
            </a:r>
            <a:r>
              <a:rPr kumimoji="1" lang="en-US" altLang="zh-TW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(5,6)</a:t>
            </a:r>
            <a:endParaRPr kumimoji="1" lang="zh-TW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39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61598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4" name="直線單箭頭接點 23"/>
          <p:cNvCxnSpPr>
            <a:stCxn id="2" idx="2"/>
            <a:endCxn id="27" idx="0"/>
          </p:cNvCxnSpPr>
          <p:nvPr/>
        </p:nvCxnSpPr>
        <p:spPr bwMode="auto">
          <a:xfrm>
            <a:off x="6732276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52368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6552253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6912299" y="126872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15" name="直線單箭頭接點 14"/>
          <p:cNvCxnSpPr>
            <a:endCxn id="16" idx="0"/>
          </p:cNvCxnSpPr>
          <p:nvPr/>
        </p:nvCxnSpPr>
        <p:spPr bwMode="auto">
          <a:xfrm flipH="1">
            <a:off x="7272345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6912299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Q</a:t>
            </a:r>
            <a:r>
              <a:rPr kumimoji="1" lang="en-US" altLang="zh-TW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(5,6)</a:t>
            </a:r>
            <a:endParaRPr kumimoji="1" lang="zh-TW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7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88481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4" name="直線單箭頭接點 23"/>
          <p:cNvCxnSpPr>
            <a:stCxn id="2" idx="2"/>
            <a:endCxn id="27" idx="0"/>
          </p:cNvCxnSpPr>
          <p:nvPr/>
        </p:nvCxnSpPr>
        <p:spPr bwMode="auto">
          <a:xfrm>
            <a:off x="6732276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52368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6552253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6552253" y="126872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15" name="直線單箭頭接點 14"/>
          <p:cNvCxnSpPr>
            <a:endCxn id="16" idx="0"/>
          </p:cNvCxnSpPr>
          <p:nvPr/>
        </p:nvCxnSpPr>
        <p:spPr bwMode="auto">
          <a:xfrm flipH="1">
            <a:off x="7272345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6912299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Q</a:t>
            </a:r>
            <a:r>
              <a:rPr kumimoji="1" lang="en-US" altLang="zh-TW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(5,6)</a:t>
            </a:r>
            <a:endParaRPr kumimoji="1" lang="zh-TW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  <p:cxnSp>
        <p:nvCxnSpPr>
          <p:cNvPr id="17" name="直線單箭頭接點 16"/>
          <p:cNvCxnSpPr>
            <a:endCxn id="18" idx="0"/>
          </p:cNvCxnSpPr>
          <p:nvPr/>
        </p:nvCxnSpPr>
        <p:spPr bwMode="auto">
          <a:xfrm flipH="1">
            <a:off x="6732276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6372230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Q</a:t>
            </a:r>
            <a:r>
              <a:rPr kumimoji="1" lang="en-US" altLang="zh-TW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新細明體" pitchFamily="18" charset="-120"/>
              </a:rPr>
              <a:t>(5,5)</a:t>
            </a:r>
            <a:endParaRPr kumimoji="1" lang="zh-TW" altLang="en-US" sz="18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3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/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9" name="直線單箭頭接點 28"/>
          <p:cNvCxnSpPr>
            <a:stCxn id="27" idx="2"/>
            <a:endCxn id="33" idx="0"/>
          </p:cNvCxnSpPr>
          <p:nvPr/>
        </p:nvCxnSpPr>
        <p:spPr bwMode="auto">
          <a:xfrm flipH="1">
            <a:off x="7272345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 bwMode="auto">
          <a:xfrm flipH="1">
            <a:off x="6732276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8" name="直線單箭頭接點 37"/>
          <p:cNvCxnSpPr>
            <a:stCxn id="33" idx="2"/>
            <a:endCxn id="39" idx="0"/>
          </p:cNvCxnSpPr>
          <p:nvPr/>
        </p:nvCxnSpPr>
        <p:spPr bwMode="auto">
          <a:xfrm>
            <a:off x="7272345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4" name="直線單箭頭接點 23"/>
          <p:cNvCxnSpPr>
            <a:stCxn id="2" idx="2"/>
            <a:endCxn id="27" idx="0"/>
          </p:cNvCxnSpPr>
          <p:nvPr/>
        </p:nvCxnSpPr>
        <p:spPr bwMode="auto">
          <a:xfrm>
            <a:off x="6732276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52368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299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(5,6)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372230" y="594932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452368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(7,6)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7272345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6912299" y="126872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00823"/>
              </p:ext>
            </p:extLst>
          </p:nvPr>
        </p:nvGraphicFramePr>
        <p:xfrm>
          <a:off x="4932046" y="1988816"/>
          <a:ext cx="32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>
            <a:stCxn id="2" idx="2"/>
            <a:endCxn id="25" idx="0"/>
          </p:cNvCxnSpPr>
          <p:nvPr/>
        </p:nvCxnSpPr>
        <p:spPr bwMode="auto">
          <a:xfrm flipH="1">
            <a:off x="5652138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3" name="直線單箭頭接點 22"/>
          <p:cNvCxnSpPr>
            <a:stCxn id="25" idx="2"/>
            <a:endCxn id="28" idx="0"/>
          </p:cNvCxnSpPr>
          <p:nvPr/>
        </p:nvCxnSpPr>
        <p:spPr bwMode="auto">
          <a:xfrm flipH="1">
            <a:off x="511206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6" name="直線單箭頭接點 25"/>
          <p:cNvCxnSpPr>
            <a:stCxn id="25" idx="2"/>
            <a:endCxn id="32" idx="0"/>
          </p:cNvCxnSpPr>
          <p:nvPr/>
        </p:nvCxnSpPr>
        <p:spPr bwMode="auto">
          <a:xfrm>
            <a:off x="5652138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9" name="直線單箭頭接點 28"/>
          <p:cNvCxnSpPr>
            <a:stCxn id="27" idx="2"/>
            <a:endCxn id="33" idx="0"/>
          </p:cNvCxnSpPr>
          <p:nvPr/>
        </p:nvCxnSpPr>
        <p:spPr bwMode="auto">
          <a:xfrm flipH="1">
            <a:off x="7272345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0" name="直線單箭頭接點 29"/>
          <p:cNvCxnSpPr>
            <a:stCxn id="27" idx="2"/>
            <a:endCxn id="31" idx="0"/>
          </p:cNvCxnSpPr>
          <p:nvPr/>
        </p:nvCxnSpPr>
        <p:spPr bwMode="auto">
          <a:xfrm>
            <a:off x="7812414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 bwMode="auto">
          <a:xfrm flipH="1">
            <a:off x="6732276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8" name="直線單箭頭接點 37"/>
          <p:cNvCxnSpPr>
            <a:stCxn id="33" idx="2"/>
            <a:endCxn id="39" idx="0"/>
          </p:cNvCxnSpPr>
          <p:nvPr/>
        </p:nvCxnSpPr>
        <p:spPr bwMode="auto">
          <a:xfrm>
            <a:off x="7272345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4" name="直線單箭頭接點 23"/>
          <p:cNvCxnSpPr>
            <a:stCxn id="2" idx="2"/>
            <a:endCxn id="27" idx="0"/>
          </p:cNvCxnSpPr>
          <p:nvPr/>
        </p:nvCxnSpPr>
        <p:spPr bwMode="auto">
          <a:xfrm>
            <a:off x="6732276" y="3429000"/>
            <a:ext cx="1080138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" name="矩形 1"/>
          <p:cNvSpPr/>
          <p:nvPr/>
        </p:nvSpPr>
        <p:spPr bwMode="auto">
          <a:xfrm>
            <a:off x="6372230" y="3068954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292092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7452368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52023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992437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(8,8)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832161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912299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(5,6)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372230" y="594932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452368" y="594932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(7,6)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Text Box 388"/>
          <p:cNvSpPr txBox="1">
            <a:spLocks noChangeArrowheads="1"/>
          </p:cNvSpPr>
          <p:nvPr/>
        </p:nvSpPr>
        <p:spPr bwMode="auto">
          <a:xfrm>
            <a:off x="7632391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0" name="Text Box 388"/>
          <p:cNvSpPr txBox="1">
            <a:spLocks noChangeArrowheads="1"/>
          </p:cNvSpPr>
          <p:nvPr/>
        </p:nvSpPr>
        <p:spPr bwMode="auto">
          <a:xfrm>
            <a:off x="7632391" y="126872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Performance of quicksort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60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91632" y="1448748"/>
            <a:ext cx="5760736" cy="10801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dirty="0" smtClean="0"/>
              <a:t>The worst-case time complexity is </a:t>
            </a:r>
            <a:r>
              <a:rPr lang="en-US" altLang="zh-TW" sz="2400" dirty="0" smtClean="0">
                <a:sym typeface="Symbol" pitchFamily="18" charset="2"/>
              </a:rPr>
              <a:t>(</a:t>
            </a:r>
            <a:r>
              <a:rPr lang="en-US" altLang="zh-TW" sz="2400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sz="2400" baseline="30000" dirty="0" smtClean="0">
                <a:solidFill>
                  <a:schemeClr val="bg1"/>
                </a:solidFill>
                <a:sym typeface="Symbol" pitchFamily="18" charset="2"/>
              </a:rPr>
              <a:t>2</a:t>
            </a:r>
            <a:r>
              <a:rPr lang="en-US" altLang="zh-TW" sz="2400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sym typeface="Symbol" pitchFamily="18" charset="2"/>
              </a:rPr>
              <a:t>The best-case </a:t>
            </a:r>
            <a:r>
              <a:rPr lang="en-US" altLang="zh-TW" sz="2400" dirty="0">
                <a:sym typeface="Symbol" pitchFamily="18" charset="2"/>
              </a:rPr>
              <a:t>time complexity </a:t>
            </a:r>
            <a:r>
              <a:rPr lang="en-US" altLang="zh-TW" sz="2400" dirty="0" smtClean="0">
                <a:sym typeface="Symbol" pitchFamily="18" charset="2"/>
              </a:rPr>
              <a:t>is (</a:t>
            </a:r>
            <a:r>
              <a:rPr lang="en-US" altLang="zh-TW" sz="2400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sz="12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chemeClr val="bg1"/>
                </a:solidFill>
                <a:sym typeface="Symbol" pitchFamily="18" charset="2"/>
              </a:rPr>
              <a:t>lg</a:t>
            </a:r>
            <a:r>
              <a:rPr lang="en-US" altLang="zh-TW" sz="1200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sz="2400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077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Performance of quicksort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TW" altLang="en-US"/>
          </a:p>
        </p:txBody>
      </p:sp>
      <p:sp>
        <p:nvSpPr>
          <p:cNvPr id="46085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91632" y="1448748"/>
            <a:ext cx="5760736" cy="10801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400" dirty="0" smtClean="0"/>
              <a:t>The worst-case </a:t>
            </a:r>
            <a:r>
              <a:rPr lang="en-US" altLang="zh-TW" sz="2400" dirty="0"/>
              <a:t>time complexity </a:t>
            </a:r>
            <a:r>
              <a:rPr lang="en-US" altLang="zh-TW" sz="2400" dirty="0" smtClean="0"/>
              <a:t>is </a:t>
            </a:r>
            <a:r>
              <a:rPr lang="en-US" altLang="zh-TW" sz="2400" dirty="0" smtClean="0">
                <a:sym typeface="Symbol" pitchFamily="18" charset="2"/>
              </a:rPr>
              <a:t>(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baseline="30000" dirty="0" smtClean="0">
                <a:sym typeface="Symbol" pitchFamily="18" charset="2"/>
              </a:rPr>
              <a:t>2</a:t>
            </a:r>
            <a:r>
              <a:rPr lang="en-US" altLang="zh-TW" sz="2400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400" dirty="0" smtClean="0">
                <a:sym typeface="Symbol" pitchFamily="18" charset="2"/>
              </a:rPr>
              <a:t>The best-case </a:t>
            </a:r>
            <a:r>
              <a:rPr lang="en-US" altLang="zh-TW" sz="2400" dirty="0">
                <a:sym typeface="Symbol" pitchFamily="18" charset="2"/>
              </a:rPr>
              <a:t>time complexity </a:t>
            </a:r>
            <a:r>
              <a:rPr lang="en-US" altLang="zh-TW" sz="2400" dirty="0" smtClean="0">
                <a:sym typeface="Symbol" pitchFamily="18" charset="2"/>
              </a:rPr>
              <a:t>is (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1200" dirty="0" smtClean="0">
                <a:sym typeface="Symbol" pitchFamily="18" charset="2"/>
              </a:rPr>
              <a:t> </a:t>
            </a:r>
            <a:r>
              <a:rPr lang="en-US" altLang="zh-TW" sz="2400" dirty="0" err="1" smtClean="0">
                <a:sym typeface="Symbol" pitchFamily="18" charset="2"/>
              </a:rPr>
              <a:t>lg</a:t>
            </a:r>
            <a:r>
              <a:rPr lang="en-US" altLang="zh-TW" sz="1200" dirty="0" smtClean="0">
                <a:sym typeface="Symbol" pitchFamily="18" charset="2"/>
              </a:rPr>
              <a:t> </a:t>
            </a:r>
            <a:r>
              <a:rPr lang="en-US" altLang="zh-TW" sz="2400" i="1" dirty="0" smtClean="0">
                <a:sym typeface="Symbol" pitchFamily="18" charset="2"/>
              </a:rPr>
              <a:t>n</a:t>
            </a:r>
            <a:r>
              <a:rPr lang="en-US" altLang="zh-TW" sz="2400" dirty="0" smtClean="0">
                <a:sym typeface="Symbol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89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Worst-case partitioning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181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5729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0715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79023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732276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29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93822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732276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25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55837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732276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6372230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946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57257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465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04407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897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65636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6732276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9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35" idx="2"/>
            <a:endCxn id="37" idx="0"/>
          </p:cNvCxnSpPr>
          <p:nvPr/>
        </p:nvCxnSpPr>
        <p:spPr bwMode="auto">
          <a:xfrm>
            <a:off x="6372230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52253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918366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452368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23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35" idx="2"/>
            <a:endCxn id="37" idx="0"/>
          </p:cNvCxnSpPr>
          <p:nvPr/>
        </p:nvCxnSpPr>
        <p:spPr bwMode="auto">
          <a:xfrm>
            <a:off x="6372230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52253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83540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452368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19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35" idx="2"/>
            <a:endCxn id="37" idx="0"/>
          </p:cNvCxnSpPr>
          <p:nvPr/>
        </p:nvCxnSpPr>
        <p:spPr bwMode="auto">
          <a:xfrm>
            <a:off x="6372230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>
            <a:stCxn id="37" idx="2"/>
            <a:endCxn id="39" idx="0"/>
          </p:cNvCxnSpPr>
          <p:nvPr/>
        </p:nvCxnSpPr>
        <p:spPr bwMode="auto">
          <a:xfrm flipH="1">
            <a:off x="6372230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52253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012184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(3,2)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97816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452368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172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35" idx="2"/>
            <a:endCxn id="37" idx="0"/>
          </p:cNvCxnSpPr>
          <p:nvPr/>
        </p:nvCxnSpPr>
        <p:spPr bwMode="auto">
          <a:xfrm>
            <a:off x="6372230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2" name="直線單箭頭接點 11"/>
          <p:cNvCxnSpPr>
            <a:stCxn id="37" idx="2"/>
            <a:endCxn id="40" idx="0"/>
          </p:cNvCxnSpPr>
          <p:nvPr/>
        </p:nvCxnSpPr>
        <p:spPr bwMode="auto">
          <a:xfrm>
            <a:off x="691229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>
            <a:stCxn id="37" idx="2"/>
            <a:endCxn id="39" idx="0"/>
          </p:cNvCxnSpPr>
          <p:nvPr/>
        </p:nvCxnSpPr>
        <p:spPr bwMode="auto">
          <a:xfrm flipH="1">
            <a:off x="6372230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52253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012184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(3,2)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92322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(4,5)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05111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81241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42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340536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70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35" idx="2"/>
            <a:endCxn id="37" idx="0"/>
          </p:cNvCxnSpPr>
          <p:nvPr/>
        </p:nvCxnSpPr>
        <p:spPr bwMode="auto">
          <a:xfrm>
            <a:off x="6372230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2" name="直線單箭頭接點 11"/>
          <p:cNvCxnSpPr>
            <a:stCxn id="37" idx="2"/>
            <a:endCxn id="40" idx="0"/>
          </p:cNvCxnSpPr>
          <p:nvPr/>
        </p:nvCxnSpPr>
        <p:spPr bwMode="auto">
          <a:xfrm>
            <a:off x="691229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>
            <a:stCxn id="37" idx="2"/>
            <a:endCxn id="39" idx="0"/>
          </p:cNvCxnSpPr>
          <p:nvPr/>
        </p:nvCxnSpPr>
        <p:spPr bwMode="auto">
          <a:xfrm flipH="1">
            <a:off x="6372230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(1,0)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(2,1)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52253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012184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(3,2)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92322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(4,5)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57210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81241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07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35" idx="2"/>
            <a:endCxn id="37" idx="0"/>
          </p:cNvCxnSpPr>
          <p:nvPr/>
        </p:nvCxnSpPr>
        <p:spPr bwMode="auto">
          <a:xfrm>
            <a:off x="6372230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2" name="直線單箭頭接點 11"/>
          <p:cNvCxnSpPr>
            <a:stCxn id="37" idx="2"/>
            <a:endCxn id="40" idx="0"/>
          </p:cNvCxnSpPr>
          <p:nvPr/>
        </p:nvCxnSpPr>
        <p:spPr bwMode="auto">
          <a:xfrm>
            <a:off x="691229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>
            <a:stCxn id="37" idx="2"/>
            <a:endCxn id="39" idx="0"/>
          </p:cNvCxnSpPr>
          <p:nvPr/>
        </p:nvCxnSpPr>
        <p:spPr bwMode="auto">
          <a:xfrm flipH="1">
            <a:off x="6372230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0" name="直線單箭頭接點 29"/>
          <p:cNvCxnSpPr>
            <a:stCxn id="40" idx="2"/>
            <a:endCxn id="45" idx="0"/>
          </p:cNvCxnSpPr>
          <p:nvPr/>
        </p:nvCxnSpPr>
        <p:spPr bwMode="auto">
          <a:xfrm flipH="1">
            <a:off x="6912299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(2,1)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52253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012184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(3,2)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92322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(4,5)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552253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(4,3)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55864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81241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452368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46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6" name="直線單箭頭接點 5"/>
          <p:cNvCxnSpPr>
            <a:stCxn id="26" idx="2"/>
            <a:endCxn id="35" idx="0"/>
          </p:cNvCxnSpPr>
          <p:nvPr/>
        </p:nvCxnSpPr>
        <p:spPr bwMode="auto">
          <a:xfrm>
            <a:off x="583216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35" idx="2"/>
            <a:endCxn id="37" idx="0"/>
          </p:cNvCxnSpPr>
          <p:nvPr/>
        </p:nvCxnSpPr>
        <p:spPr bwMode="auto">
          <a:xfrm>
            <a:off x="6372230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2" name="直線單箭頭接點 11"/>
          <p:cNvCxnSpPr>
            <a:stCxn id="37" idx="2"/>
            <a:endCxn id="40" idx="0"/>
          </p:cNvCxnSpPr>
          <p:nvPr/>
        </p:nvCxnSpPr>
        <p:spPr bwMode="auto">
          <a:xfrm>
            <a:off x="6912299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14" name="直線單箭頭接點 13"/>
          <p:cNvCxnSpPr>
            <a:stCxn id="40" idx="2"/>
            <a:endCxn id="46" idx="0"/>
          </p:cNvCxnSpPr>
          <p:nvPr/>
        </p:nvCxnSpPr>
        <p:spPr bwMode="auto">
          <a:xfrm>
            <a:off x="7452368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2" name="直線單箭頭接點 21"/>
          <p:cNvCxnSpPr>
            <a:stCxn id="26" idx="2"/>
            <a:endCxn id="34" idx="0"/>
          </p:cNvCxnSpPr>
          <p:nvPr/>
        </p:nvCxnSpPr>
        <p:spPr bwMode="auto">
          <a:xfrm flipH="1">
            <a:off x="529209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5" name="直線單箭頭接點 24"/>
          <p:cNvCxnSpPr>
            <a:stCxn id="35" idx="2"/>
            <a:endCxn id="36" idx="0"/>
          </p:cNvCxnSpPr>
          <p:nvPr/>
        </p:nvCxnSpPr>
        <p:spPr bwMode="auto">
          <a:xfrm flipH="1">
            <a:off x="5832161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28" name="直線單箭頭接點 27"/>
          <p:cNvCxnSpPr>
            <a:stCxn id="37" idx="2"/>
            <a:endCxn id="39" idx="0"/>
          </p:cNvCxnSpPr>
          <p:nvPr/>
        </p:nvCxnSpPr>
        <p:spPr bwMode="auto">
          <a:xfrm flipH="1">
            <a:off x="6372230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cxnSp>
        <p:nvCxnSpPr>
          <p:cNvPr id="30" name="直線單箭頭接點 29"/>
          <p:cNvCxnSpPr>
            <a:stCxn id="40" idx="2"/>
            <a:endCxn id="45" idx="0"/>
          </p:cNvCxnSpPr>
          <p:nvPr/>
        </p:nvCxnSpPr>
        <p:spPr bwMode="auto">
          <a:xfrm flipH="1">
            <a:off x="6912299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5472115" y="234886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932046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6012184" y="324897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72115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(2,1)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552253" y="414909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012184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(3,2)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7092322" y="5049207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(4,5)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552253" y="5949322"/>
            <a:ext cx="720092" cy="3600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(4,3)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7632391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(5,5)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86624"/>
              </p:ext>
            </p:extLst>
          </p:nvPr>
        </p:nvGraphicFramePr>
        <p:xfrm>
          <a:off x="6552253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817246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8172460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45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Worst-case partitioning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979676" y="1124712"/>
            <a:ext cx="5184648" cy="51846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dirty="0" smtClean="0">
                <a:sym typeface="Symbol" pitchFamily="18" charset="2"/>
              </a:rPr>
              <a:t>For every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2</a:t>
            </a:r>
            <a:r>
              <a:rPr lang="en-US" altLang="zh-TW" dirty="0" smtClean="0">
                <a:sym typeface="Symbol" pitchFamily="18" charset="2"/>
              </a:rPr>
              <a:t>,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2)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spcBef>
                <a:spcPts val="900"/>
              </a:spcBef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</a:t>
            </a:r>
            <a:r>
              <a:rPr lang="en-US" altLang="zh-TW" dirty="0" smtClean="0">
                <a:sym typeface="MT Extra"/>
              </a:rPr>
              <a:t>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>
                <a:sym typeface="MT Extra"/>
              </a:rPr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3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1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1) </a:t>
            </a:r>
            <a:r>
              <a:rPr lang="en-US" altLang="zh-TW" b="1" dirty="0" smtClean="0"/>
              <a:t>/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/>
              <a:t>1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/>
              <a:t>1</a:t>
            </a:r>
          </a:p>
          <a:p>
            <a:pPr marL="0" indent="0">
              <a:spcBef>
                <a:spcPts val="1800"/>
              </a:spcBef>
              <a:buNone/>
              <a:tabLst>
                <a:tab pos="1168400" algn="l"/>
              </a:tabLst>
            </a:pPr>
            <a:r>
              <a:rPr lang="en-US" altLang="zh-TW" dirty="0" smtClean="0"/>
              <a:t>Hence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029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5184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01218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452368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927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362474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01218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452368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6499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996749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01218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17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55702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01218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764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47439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01218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5652138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4946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23487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37223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52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05883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37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096947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37223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28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01076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37223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/>
          <p:cNvCxnSpPr>
            <a:endCxn id="17" idx="0"/>
          </p:cNvCxnSpPr>
          <p:nvPr/>
        </p:nvCxnSpPr>
        <p:spPr bwMode="auto">
          <a:xfrm flipH="1">
            <a:off x="6732276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6372230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19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55608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37223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/>
          <p:cNvCxnSpPr>
            <a:endCxn id="17" idx="0"/>
          </p:cNvCxnSpPr>
          <p:nvPr/>
        </p:nvCxnSpPr>
        <p:spPr bwMode="auto">
          <a:xfrm flipH="1">
            <a:off x="6732276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6372230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336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103088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37223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6012184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/>
          <p:cNvCxnSpPr>
            <a:endCxn id="17" idx="0"/>
          </p:cNvCxnSpPr>
          <p:nvPr/>
        </p:nvCxnSpPr>
        <p:spPr bwMode="auto">
          <a:xfrm flipH="1">
            <a:off x="6732276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6372230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5" name="直線單箭頭接點 14"/>
          <p:cNvCxnSpPr>
            <a:endCxn id="18" idx="0"/>
          </p:cNvCxnSpPr>
          <p:nvPr/>
        </p:nvCxnSpPr>
        <p:spPr bwMode="auto">
          <a:xfrm flipH="1">
            <a:off x="6192207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(2,1)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84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63711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732276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6732276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/>
          <p:cNvCxnSpPr>
            <a:endCxn id="17" idx="0"/>
          </p:cNvCxnSpPr>
          <p:nvPr/>
        </p:nvCxnSpPr>
        <p:spPr bwMode="auto">
          <a:xfrm flipH="1">
            <a:off x="6732276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6372230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5" name="直線單箭頭接點 14"/>
          <p:cNvCxnSpPr>
            <a:endCxn id="18" idx="0"/>
          </p:cNvCxnSpPr>
          <p:nvPr/>
        </p:nvCxnSpPr>
        <p:spPr bwMode="auto">
          <a:xfrm flipH="1">
            <a:off x="6192207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(2,1)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9" name="直線單箭頭接點 18"/>
          <p:cNvCxnSpPr>
            <a:endCxn id="20" idx="0"/>
          </p:cNvCxnSpPr>
          <p:nvPr/>
        </p:nvCxnSpPr>
        <p:spPr bwMode="auto">
          <a:xfrm>
            <a:off x="6732276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912299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149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690" cy="5580713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39482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092322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092322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/>
          <p:cNvCxnSpPr>
            <a:endCxn id="17" idx="0"/>
          </p:cNvCxnSpPr>
          <p:nvPr/>
        </p:nvCxnSpPr>
        <p:spPr bwMode="auto">
          <a:xfrm flipH="1">
            <a:off x="6732276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6372230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5" name="直線單箭頭接點 14"/>
          <p:cNvCxnSpPr>
            <a:endCxn id="18" idx="0"/>
          </p:cNvCxnSpPr>
          <p:nvPr/>
        </p:nvCxnSpPr>
        <p:spPr bwMode="auto">
          <a:xfrm flipH="1">
            <a:off x="6192207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(2,1)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9" name="直線單箭頭接點 18"/>
          <p:cNvCxnSpPr>
            <a:endCxn id="20" idx="0"/>
          </p:cNvCxnSpPr>
          <p:nvPr/>
        </p:nvCxnSpPr>
        <p:spPr bwMode="auto">
          <a:xfrm>
            <a:off x="6732276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912299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21" name="直線單箭頭接點 20"/>
          <p:cNvCxnSpPr>
            <a:endCxn id="22" idx="0"/>
          </p:cNvCxnSpPr>
          <p:nvPr/>
        </p:nvCxnSpPr>
        <p:spPr bwMode="auto">
          <a:xfrm>
            <a:off x="7272345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7452368" y="504920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(4,4)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85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690" cy="5580713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912299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08246"/>
              </p:ext>
            </p:extLst>
          </p:nvPr>
        </p:nvGraphicFramePr>
        <p:xfrm>
          <a:off x="5832161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7452368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452368" y="54863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6732276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372230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192207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832161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(1,0)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6732276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6912299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/>
          <p:cNvCxnSpPr>
            <a:endCxn id="17" idx="0"/>
          </p:cNvCxnSpPr>
          <p:nvPr/>
        </p:nvCxnSpPr>
        <p:spPr bwMode="auto">
          <a:xfrm flipH="1">
            <a:off x="6732276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6372230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5" name="直線單箭頭接點 14"/>
          <p:cNvCxnSpPr>
            <a:endCxn id="18" idx="0"/>
          </p:cNvCxnSpPr>
          <p:nvPr/>
        </p:nvCxnSpPr>
        <p:spPr bwMode="auto">
          <a:xfrm flipH="1">
            <a:off x="6192207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(2,1)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9" name="直線單箭頭接點 18"/>
          <p:cNvCxnSpPr>
            <a:endCxn id="20" idx="0"/>
          </p:cNvCxnSpPr>
          <p:nvPr/>
        </p:nvCxnSpPr>
        <p:spPr bwMode="auto">
          <a:xfrm>
            <a:off x="6732276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912299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21" name="直線單箭頭接點 20"/>
          <p:cNvCxnSpPr>
            <a:endCxn id="22" idx="0"/>
          </p:cNvCxnSpPr>
          <p:nvPr/>
        </p:nvCxnSpPr>
        <p:spPr bwMode="auto">
          <a:xfrm>
            <a:off x="7272345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7452368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(4,4)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25" name="直線單箭頭接點 24"/>
          <p:cNvCxnSpPr>
            <a:endCxn id="28" idx="0"/>
          </p:cNvCxnSpPr>
          <p:nvPr/>
        </p:nvCxnSpPr>
        <p:spPr bwMode="auto">
          <a:xfrm>
            <a:off x="7272345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7452368" y="3248977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(5,5)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67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6261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72345" y="234886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graphicFrame>
        <p:nvGraphicFramePr>
          <p:cNvPr id="57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35502"/>
              </p:ext>
            </p:extLst>
          </p:nvPr>
        </p:nvGraphicFramePr>
        <p:xfrm>
          <a:off x="6192207" y="126872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388"/>
          <p:cNvSpPr txBox="1">
            <a:spLocks noChangeArrowheads="1"/>
          </p:cNvSpPr>
          <p:nvPr/>
        </p:nvSpPr>
        <p:spPr bwMode="auto">
          <a:xfrm>
            <a:off x="6372230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sp>
        <p:nvSpPr>
          <p:cNvPr id="29" name="Text Box 388"/>
          <p:cNvSpPr txBox="1">
            <a:spLocks noChangeArrowheads="1"/>
          </p:cNvSpPr>
          <p:nvPr/>
        </p:nvSpPr>
        <p:spPr bwMode="auto">
          <a:xfrm>
            <a:off x="7812414" y="90867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>
              <a:defRPr/>
            </a:pPr>
            <a:r>
              <a:rPr lang="en-US" altLang="zh-TW" sz="2000" i="1" dirty="0" smtClean="0">
                <a:solidFill>
                  <a:srgbClr val="000000"/>
                </a:solidFill>
                <a:latin typeface="Times New Roman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Times New Roman"/>
              <a:cs typeface="Courier New" panose="02070309020205020404" pitchFamily="49" charset="0"/>
            </a:endParaRPr>
          </a:p>
        </p:txBody>
      </p:sp>
      <p:cxnSp>
        <p:nvCxnSpPr>
          <p:cNvPr id="8" name="直線單箭頭接點 7"/>
          <p:cNvCxnSpPr>
            <a:endCxn id="9" idx="0"/>
          </p:cNvCxnSpPr>
          <p:nvPr/>
        </p:nvCxnSpPr>
        <p:spPr bwMode="auto">
          <a:xfrm flipH="1">
            <a:off x="7092322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6732276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0" name="直線單箭頭接點 9"/>
          <p:cNvCxnSpPr>
            <a:endCxn id="11" idx="0"/>
          </p:cNvCxnSpPr>
          <p:nvPr/>
        </p:nvCxnSpPr>
        <p:spPr bwMode="auto">
          <a:xfrm flipH="1">
            <a:off x="6552253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6192207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2" name="直線單箭頭接點 11"/>
          <p:cNvCxnSpPr>
            <a:endCxn id="13" idx="0"/>
          </p:cNvCxnSpPr>
          <p:nvPr/>
        </p:nvCxnSpPr>
        <p:spPr bwMode="auto">
          <a:xfrm>
            <a:off x="7092322" y="360902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7272345" y="414909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(5,4)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6" name="直線單箭頭接點 15"/>
          <p:cNvCxnSpPr>
            <a:endCxn id="17" idx="0"/>
          </p:cNvCxnSpPr>
          <p:nvPr/>
        </p:nvCxnSpPr>
        <p:spPr bwMode="auto">
          <a:xfrm flipH="1">
            <a:off x="6012184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7" name="矩形 16"/>
          <p:cNvSpPr/>
          <p:nvPr/>
        </p:nvSpPr>
        <p:spPr bwMode="auto">
          <a:xfrm>
            <a:off x="5652138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(1,2)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5" name="直線單箭頭接點 14"/>
          <p:cNvCxnSpPr>
            <a:endCxn id="18" idx="0"/>
          </p:cNvCxnSpPr>
          <p:nvPr/>
        </p:nvCxnSpPr>
        <p:spPr bwMode="auto">
          <a:xfrm flipH="1">
            <a:off x="5472115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112069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(1,1)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19" name="直線單箭頭接點 18"/>
          <p:cNvCxnSpPr>
            <a:endCxn id="20" idx="0"/>
          </p:cNvCxnSpPr>
          <p:nvPr/>
        </p:nvCxnSpPr>
        <p:spPr bwMode="auto">
          <a:xfrm>
            <a:off x="6012184" y="5409253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192207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(3,2)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21" name="直線單箭頭接點 20"/>
          <p:cNvCxnSpPr>
            <a:endCxn id="22" idx="0"/>
          </p:cNvCxnSpPr>
          <p:nvPr/>
        </p:nvCxnSpPr>
        <p:spPr bwMode="auto">
          <a:xfrm>
            <a:off x="6552253" y="450913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6732276" y="504920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(4,3)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  <p:cxnSp>
        <p:nvCxnSpPr>
          <p:cNvPr id="25" name="直線單箭頭接點 24"/>
          <p:cNvCxnSpPr>
            <a:endCxn id="28" idx="0"/>
          </p:cNvCxnSpPr>
          <p:nvPr/>
        </p:nvCxnSpPr>
        <p:spPr bwMode="auto">
          <a:xfrm>
            <a:off x="7632391" y="2708908"/>
            <a:ext cx="540069" cy="5400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28" name="矩形 27"/>
          <p:cNvSpPr/>
          <p:nvPr/>
        </p:nvSpPr>
        <p:spPr bwMode="auto">
          <a:xfrm>
            <a:off x="7812414" y="3248977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1800" i="1" dirty="0" smtClean="0">
                <a:solidFill>
                  <a:srgbClr val="000000"/>
                </a:solidFill>
              </a:rPr>
              <a:t>Q</a:t>
            </a:r>
            <a:r>
              <a:rPr lang="en-US" altLang="zh-TW" sz="1800" dirty="0" smtClean="0">
                <a:solidFill>
                  <a:srgbClr val="000000"/>
                </a:solidFill>
              </a:rPr>
              <a:t>(6,5)</a:t>
            </a:r>
            <a:endParaRPr lang="zh-TW" altLang="en-US" sz="18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953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Best-case partitioning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25077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790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86581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5292092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7452368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906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05422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5292092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7452368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5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0692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5292092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6012184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9656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95205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5292092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6012184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88506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775146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5292092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5292092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112069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52023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78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95354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6012184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6012184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112069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52023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5652138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8121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15502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6732276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7452368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112069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52023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5652138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6732277" y="3969069"/>
            <a:ext cx="1080137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7452368" y="4869184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029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73313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6732276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7452368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112069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52023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5652138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6732277" y="3969069"/>
            <a:ext cx="1080137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7452368" y="4869184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24826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7824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6732276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6732276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112069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52023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5652138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6732277" y="3969069"/>
            <a:ext cx="1080137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7452368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7272345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6912299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254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b="0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b="0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b="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b="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b="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b="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372230" y="3609023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53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8709"/>
              </p:ext>
            </p:extLst>
          </p:nvPr>
        </p:nvGraphicFramePr>
        <p:xfrm>
          <a:off x="5112069" y="2348862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Text Box 388"/>
          <p:cNvSpPr txBox="1">
            <a:spLocks noChangeArrowheads="1"/>
          </p:cNvSpPr>
          <p:nvPr/>
        </p:nvSpPr>
        <p:spPr bwMode="auto">
          <a:xfrm>
            <a:off x="7452368" y="198881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left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55" name="Text Box 388"/>
          <p:cNvSpPr txBox="1">
            <a:spLocks noChangeArrowheads="1"/>
          </p:cNvSpPr>
          <p:nvPr/>
        </p:nvSpPr>
        <p:spPr bwMode="auto">
          <a:xfrm>
            <a:off x="7452368" y="162877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Courier New" panose="02070309020205020404" pitchFamily="49" charset="0"/>
              </a:rPr>
              <a:t>right</a:t>
            </a:r>
            <a:endParaRPr kumimoji="1" lang="en-US" altLang="zh-TW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Courier New" panose="02070309020205020404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652138" y="3969069"/>
            <a:ext cx="1080139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 bwMode="auto">
          <a:xfrm>
            <a:off x="5292092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112069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4752023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(1,1)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5652138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5832161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(3,3)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>
            <a:off x="6732277" y="3969069"/>
            <a:ext cx="1080137" cy="900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7452368" y="4869184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36000" rIns="91440" bIns="5400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5" name="直線單箭頭接點 14"/>
          <p:cNvCxnSpPr/>
          <p:nvPr/>
        </p:nvCxnSpPr>
        <p:spPr bwMode="auto">
          <a:xfrm flipH="1">
            <a:off x="7272345" y="5229230"/>
            <a:ext cx="540069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6912299" y="5949322"/>
            <a:ext cx="720092" cy="36004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(5,5)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7812414" y="5229230"/>
            <a:ext cx="540070" cy="720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lg" len="lg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7992437" y="5949322"/>
            <a:ext cx="720092" cy="360046"/>
          </a:xfrm>
          <a:prstGeom prst="rect">
            <a:avLst/>
          </a:prstGeom>
          <a:solidFill>
            <a:srgbClr val="FF99FF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Q</a:t>
            </a: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(7,7)</a:t>
            </a:r>
            <a:endParaRPr kumimoji="1" lang="zh-TW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905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68557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882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506570"/>
              </p:ext>
            </p:extLst>
          </p:nvPr>
        </p:nvGraphicFramePr>
        <p:xfrm>
          <a:off x="1511609" y="1268724"/>
          <a:ext cx="6120000" cy="1875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方程式" r:id="rId3" imgW="3149280" imgH="965160" progId="Equation.3">
                  <p:embed/>
                </p:oleObj>
              </mc:Choice>
              <mc:Fallback>
                <p:oleObj name="方程式" r:id="rId3" imgW="3149280" imgH="965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268724"/>
                        <a:ext cx="6120000" cy="18752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Best-case </a:t>
            </a:r>
            <a:r>
              <a:rPr lang="en-US" altLang="zh-TW" dirty="0"/>
              <a:t>partitioning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Worst-case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732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8281058" cy="6300805"/>
          </a:xfrm>
        </p:spPr>
        <p:txBody>
          <a:bodyPr/>
          <a:lstStyle/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(0)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(1)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</a:t>
            </a:r>
          </a:p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000000"/>
                </a:solidFill>
              </a:rPr>
              <a:t>           </a:t>
            </a:r>
            <a:r>
              <a:rPr lang="en-US" altLang="zh-TW" dirty="0" smtClean="0">
                <a:solidFill>
                  <a:srgbClr val="000000"/>
                </a:solidFill>
              </a:rPr>
              <a:t> 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>
                <a:solidFill>
                  <a:schemeClr val="bg1"/>
                </a:solidFill>
              </a:rPr>
              <a:t>w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q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>
                <a:solidFill>
                  <a:schemeClr val="bg1"/>
                </a:solidFill>
              </a:rPr>
              <a:t>w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spc="300" dirty="0">
                <a:solidFill>
                  <a:schemeClr val="bg1"/>
                </a:solidFill>
              </a:rPr>
              <a:t>n</a:t>
            </a:r>
            <a:r>
              <a:rPr lang="en-US" altLang="zh-TW" spc="300" dirty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i="1" spc="300" dirty="0">
                <a:solidFill>
                  <a:schemeClr val="bg1"/>
                </a:solidFill>
              </a:rPr>
              <a:t>q</a:t>
            </a:r>
            <a:r>
              <a:rPr lang="en-US" altLang="zh-TW" dirty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>
                <a:solidFill>
                  <a:schemeClr val="bg1"/>
                </a:solidFill>
              </a:rPr>
              <a:t>1))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>
                <a:solidFill>
                  <a:schemeClr val="bg1"/>
                </a:solidFill>
              </a:rPr>
              <a:t>4</a:t>
            </a:r>
            <a:r>
              <a:rPr lang="en-US" altLang="zh-TW" i="1" dirty="0" err="1">
                <a:solidFill>
                  <a:schemeClr val="bg1"/>
                </a:solidFill>
              </a:rPr>
              <a:t>n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9</a:t>
            </a:r>
            <a:r>
              <a:rPr lang="en-US" altLang="zh-TW" dirty="0">
                <a:solidFill>
                  <a:srgbClr val="000000"/>
                </a:solidFill>
              </a:rPr>
              <a:t>, for every 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 2.</a:t>
            </a:r>
          </a:p>
          <a:p>
            <a:endParaRPr lang="en-US" altLang="zh-TW" dirty="0"/>
          </a:p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95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8281058" cy="6300805"/>
          </a:xfrm>
        </p:spPr>
        <p:txBody>
          <a:bodyPr/>
          <a:lstStyle/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(0)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(1)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</a:t>
            </a:r>
          </a:p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000000"/>
                </a:solidFill>
              </a:rPr>
              <a:t>            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>
                <a:solidFill>
                  <a:schemeClr val="bg1"/>
                </a:solidFill>
              </a:rPr>
              <a:t>w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dirty="0">
                <a:solidFill>
                  <a:schemeClr val="bg1"/>
                </a:solidFill>
              </a:rPr>
              <a:t>q</a:t>
            </a:r>
            <a:r>
              <a:rPr lang="en-US" altLang="zh-TW" dirty="0">
                <a:solidFill>
                  <a:schemeClr val="bg1"/>
                </a:solidFill>
              </a:rPr>
              <a:t>) </a:t>
            </a:r>
            <a:r>
              <a:rPr lang="en-US" altLang="zh-TW" dirty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i="1" dirty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>
                <a:solidFill>
                  <a:schemeClr val="bg1"/>
                </a:solidFill>
              </a:rPr>
              <a:t>w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en-US" altLang="zh-TW" i="1" spc="300" dirty="0">
                <a:solidFill>
                  <a:schemeClr val="bg1"/>
                </a:solidFill>
              </a:rPr>
              <a:t>n</a:t>
            </a:r>
            <a:r>
              <a:rPr lang="en-US" altLang="zh-TW" spc="300" dirty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i="1" spc="300" dirty="0">
                <a:solidFill>
                  <a:schemeClr val="bg1"/>
                </a:solidFill>
              </a:rPr>
              <a:t>q</a:t>
            </a:r>
            <a:r>
              <a:rPr lang="en-US" altLang="zh-TW" dirty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>
                <a:solidFill>
                  <a:schemeClr val="bg1"/>
                </a:solidFill>
              </a:rPr>
              <a:t>1))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9, for every 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 2.</a:t>
            </a:r>
          </a:p>
          <a:p>
            <a:endParaRPr lang="en-US" altLang="zh-TW" dirty="0"/>
          </a:p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629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8281058" cy="6300805"/>
          </a:xfrm>
        </p:spPr>
        <p:txBody>
          <a:bodyPr/>
          <a:lstStyle/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(0)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(1)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</a:t>
            </a:r>
          </a:p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000000"/>
                </a:solidFill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q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spc="300" dirty="0">
                <a:solidFill>
                  <a:srgbClr val="000000"/>
                </a:solidFill>
              </a:rPr>
              <a:t>n</a:t>
            </a:r>
            <a:r>
              <a:rPr lang="en-US" altLang="zh-TW" spc="300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i="1" spc="300" dirty="0">
                <a:solidFill>
                  <a:srgbClr val="000000"/>
                </a:solidFill>
              </a:rPr>
              <a:t>q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>
                <a:solidFill>
                  <a:srgbClr val="000000"/>
                </a:solidFill>
              </a:rPr>
              <a:t>1))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9, for every 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 2.</a:t>
            </a:r>
          </a:p>
          <a:p>
            <a:endParaRPr lang="en-US" altLang="zh-TW" dirty="0"/>
          </a:p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071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68608"/>
            <a:ext cx="8281058" cy="6300805"/>
          </a:xfrm>
        </p:spPr>
        <p:txBody>
          <a:bodyPr/>
          <a:lstStyle/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(0)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(1)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1.</a:t>
            </a:r>
          </a:p>
          <a:p>
            <a:pPr lvl="0" eaLnBrk="1" hangingPunct="1">
              <a:spcBef>
                <a:spcPct val="20000"/>
              </a:spcBef>
              <a:buClr>
                <a:srgbClr val="000000"/>
              </a:buClr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000000"/>
                </a:solidFill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q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spc="300" dirty="0">
                <a:solidFill>
                  <a:srgbClr val="000000"/>
                </a:solidFill>
              </a:rPr>
              <a:t>n</a:t>
            </a:r>
            <a:r>
              <a:rPr lang="en-US" altLang="zh-TW" spc="300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i="1" spc="300" dirty="0">
                <a:solidFill>
                  <a:srgbClr val="000000"/>
                </a:solidFill>
              </a:rPr>
              <a:t>q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>
                <a:solidFill>
                  <a:srgbClr val="000000"/>
                </a:solidFill>
              </a:rPr>
              <a:t>1))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9, for every 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 2.</a:t>
            </a:r>
          </a:p>
          <a:p>
            <a:endParaRPr lang="en-US" altLang="zh-TW" dirty="0"/>
          </a:p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66198"/>
              </p:ext>
            </p:extLst>
          </p:nvPr>
        </p:nvGraphicFramePr>
        <p:xfrm>
          <a:off x="1331586" y="728655"/>
          <a:ext cx="792000" cy="54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0" name="方程式" r:id="rId3" imgW="482391" imgH="330057" progId="Equation.3">
                  <p:embed/>
                </p:oleObj>
              </mc:Choice>
              <mc:Fallback>
                <p:oleObj name="方程式" r:id="rId3" imgW="482391" imgH="330057" progId="Equation.3">
                  <p:embed/>
                  <p:pic>
                    <p:nvPicPr>
                      <p:cNvPr id="3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86" y="728655"/>
                        <a:ext cx="792000" cy="541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3892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Worst-case analysis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3"/>
            <a:ext cx="8281057" cy="5039677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TW" i="1" dirty="0" err="1" smtClean="0"/>
              <a:t>T</a:t>
            </a:r>
            <a:r>
              <a:rPr lang="en-US" altLang="zh-TW" i="1" baseline="-25000" dirty="0" err="1" smtClean="0"/>
              <a:t>w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err="1" smtClean="0"/>
              <a:t>T</a:t>
            </a:r>
            <a:r>
              <a:rPr lang="en-US" altLang="zh-TW" i="1" baseline="-25000" dirty="0" err="1" smtClean="0"/>
              <a:t>w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            (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9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2.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ym typeface="Symbol"/>
              </a:rPr>
              <a:t>We prove by induction that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ym typeface="Symbol"/>
              </a:rPr>
              <a:t>6</a:t>
            </a:r>
            <a:r>
              <a:rPr lang="en-US" altLang="zh-TW" i="1" dirty="0" err="1" smtClean="0"/>
              <a:t>n</a:t>
            </a:r>
            <a:r>
              <a:rPr lang="en-US" altLang="zh-TW" baseline="30000" dirty="0" err="1" smtClean="0"/>
              <a:t>2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1.</a:t>
            </a:r>
          </a:p>
          <a:p>
            <a:pPr marL="0" indent="0" eaLnBrk="1" hangingPunct="1">
              <a:buFontTx/>
              <a:buNone/>
              <a:tabLst>
                <a:tab pos="720000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(1)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6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6</a:t>
            </a:r>
            <a:r>
              <a:rPr lang="en-US" altLang="zh-TW" dirty="0" smtClean="0">
                <a:sym typeface="Symbol"/>
              </a:rPr>
              <a:t>1</a:t>
            </a:r>
            <a:r>
              <a:rPr lang="en-US" altLang="zh-TW" baseline="5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tabLst>
                <a:tab pos="720000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(2)	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max{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(1),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(0)}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5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2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9</a:t>
            </a:r>
          </a:p>
          <a:p>
            <a:pPr marL="0" indent="0" eaLnBrk="1" hangingPunct="1">
              <a:buFontTx/>
              <a:buNone/>
              <a:tabLst>
                <a:tab pos="720000" algn="l"/>
              </a:tabLst>
              <a:defRPr/>
            </a:pPr>
            <a:r>
              <a:rPr lang="en-US" altLang="zh-TW" dirty="0" smtClean="0">
                <a:sym typeface="Symbol"/>
              </a:rPr>
              <a:t>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/>
              <a:t>2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19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21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6</a:t>
            </a:r>
            <a:r>
              <a:rPr lang="en-US" altLang="zh-TW" dirty="0" smtClean="0">
                <a:sym typeface="Symbol"/>
              </a:rPr>
              <a:t>2</a:t>
            </a:r>
            <a:r>
              <a:rPr lang="en-US" altLang="zh-TW" baseline="5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marL="0" indent="0" eaLnBrk="1" hangingPunct="1">
              <a:buNone/>
              <a:tabLst>
                <a:tab pos="720000" algn="l"/>
              </a:tabLst>
              <a:defRPr/>
            </a:pPr>
            <a:endParaRPr lang="en-US" altLang="zh-TW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/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3,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/>
              <a:t>assume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(1)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6</a:t>
            </a:r>
            <a:r>
              <a:rPr lang="en-US" altLang="zh-TW" dirty="0" smtClean="0">
                <a:sym typeface="Symbol"/>
              </a:rPr>
              <a:t>1</a:t>
            </a:r>
            <a:r>
              <a:rPr lang="en-US" altLang="zh-TW" baseline="5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(2)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6</a:t>
            </a:r>
            <a:r>
              <a:rPr lang="en-US" altLang="zh-TW" dirty="0" smtClean="0">
                <a:sym typeface="Symbol"/>
              </a:rPr>
              <a:t>2</a:t>
            </a:r>
            <a:r>
              <a:rPr lang="en-US" altLang="zh-TW" baseline="50000" dirty="0" smtClean="0">
                <a:sym typeface="Symbol"/>
              </a:rPr>
              <a:t>2</a:t>
            </a:r>
            <a:r>
              <a:rPr lang="en-US" altLang="zh-TW" dirty="0" smtClean="0">
                <a:sym typeface="Symbol"/>
              </a:rPr>
              <a:t>, ,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6(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</a:t>
            </a:r>
            <a:r>
              <a:rPr lang="en-US" altLang="zh-TW" baseline="50000" dirty="0" smtClean="0"/>
              <a:t>2</a:t>
            </a:r>
            <a:r>
              <a:rPr lang="en-US" altLang="zh-TW" dirty="0" smtClean="0"/>
              <a:t>.</a:t>
            </a: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endParaRPr lang="zh-TW" alt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675897"/>
              </p:ext>
            </p:extLst>
          </p:nvPr>
        </p:nvGraphicFramePr>
        <p:xfrm>
          <a:off x="1511609" y="1628770"/>
          <a:ext cx="792000" cy="54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" name="方程式" r:id="rId3" imgW="482400" imgH="330120" progId="Equation.3">
                  <p:embed/>
                </p:oleObj>
              </mc:Choice>
              <mc:Fallback>
                <p:oleObj name="方程式" r:id="rId3" imgW="48240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628770"/>
                        <a:ext cx="792000" cy="541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Worst-case analysis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9"/>
            <a:ext cx="8137027" cy="5184649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            (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5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9</a:t>
            </a: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ym typeface="Symbol"/>
              </a:rPr>
              <a:t>	</a:t>
            </a:r>
            <a:r>
              <a:rPr lang="en-US" altLang="zh-TW" dirty="0" smtClean="0"/>
              <a:t>             (</a:t>
            </a:r>
            <a:r>
              <a:rPr lang="en-US" altLang="zh-TW" dirty="0" err="1" smtClean="0"/>
              <a:t>6</a:t>
            </a:r>
            <a:r>
              <a:rPr lang="en-US" altLang="zh-TW" i="1" dirty="0" err="1" smtClean="0"/>
              <a:t>q</a:t>
            </a:r>
            <a:r>
              <a:rPr lang="en-US" altLang="zh-TW" baseline="40000" dirty="0" err="1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6(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</a:t>
            </a:r>
            <a:r>
              <a:rPr lang="en-US" altLang="zh-TW" baseline="40000" dirty="0" smtClean="0"/>
              <a:t>2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5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9</a:t>
            </a:r>
            <a:endParaRPr lang="en-US" altLang="zh-TW" dirty="0" smtClean="0">
              <a:sym typeface="Symbol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267862"/>
              </p:ext>
            </p:extLst>
          </p:nvPr>
        </p:nvGraphicFramePr>
        <p:xfrm>
          <a:off x="1511609" y="1988816"/>
          <a:ext cx="792000" cy="5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" name="方程式" r:id="rId3" imgW="482400" imgH="330120" progId="Equation.3">
                  <p:embed/>
                </p:oleObj>
              </mc:Choice>
              <mc:Fallback>
                <p:oleObj name="方程式" r:id="rId3" imgW="482400" imgH="330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988816"/>
                        <a:ext cx="792000" cy="5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89664"/>
              </p:ext>
            </p:extLst>
          </p:nvPr>
        </p:nvGraphicFramePr>
        <p:xfrm>
          <a:off x="1511609" y="1268724"/>
          <a:ext cx="792000" cy="5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" name="方程式" r:id="rId5" imgW="482400" imgH="330120" progId="Equation.3">
                  <p:embed/>
                </p:oleObj>
              </mc:Choice>
              <mc:Fallback>
                <p:oleObj name="方程式" r:id="rId5" imgW="4824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268724"/>
                        <a:ext cx="792000" cy="5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Worst-case analysis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9" y="1268724"/>
            <a:ext cx="6481134" cy="4500575"/>
          </a:xfrm>
        </p:spPr>
        <p:txBody>
          <a:bodyPr/>
          <a:lstStyle/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n</a:t>
            </a:r>
            <a:r>
              <a:rPr lang="en-US" altLang="zh-TW" dirty="0">
                <a:solidFill>
                  <a:srgbClr val="000000"/>
                </a:solidFill>
              </a:rPr>
              <a:t>)	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000000"/>
                </a:solidFill>
              </a:rPr>
              <a:t>             </a:t>
            </a:r>
            <a:r>
              <a:rPr lang="en-US" altLang="zh-TW" dirty="0" smtClean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dirty="0">
                <a:solidFill>
                  <a:srgbClr val="000000"/>
                </a:solidFill>
              </a:rPr>
              <a:t>q</a:t>
            </a:r>
            <a:r>
              <a:rPr lang="en-US" altLang="zh-TW" dirty="0">
                <a:solidFill>
                  <a:srgbClr val="000000"/>
                </a:solidFill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i="1" dirty="0">
                <a:solidFill>
                  <a:srgbClr val="000000"/>
                </a:solidFill>
              </a:rPr>
              <a:t>T</a:t>
            </a:r>
            <a:r>
              <a:rPr lang="en-US" altLang="zh-TW" i="1" baseline="-25000" dirty="0">
                <a:solidFill>
                  <a:srgbClr val="000000"/>
                </a:solidFill>
              </a:rPr>
              <a:t>w</a:t>
            </a:r>
            <a:r>
              <a:rPr lang="en-US" altLang="zh-TW" dirty="0">
                <a:solidFill>
                  <a:srgbClr val="000000"/>
                </a:solidFill>
              </a:rPr>
              <a:t>(</a:t>
            </a:r>
            <a:r>
              <a:rPr lang="en-US" altLang="zh-TW" i="1" spc="300" dirty="0">
                <a:solidFill>
                  <a:srgbClr val="000000"/>
                </a:solidFill>
              </a:rPr>
              <a:t>n</a:t>
            </a:r>
            <a:r>
              <a:rPr lang="en-US" altLang="zh-TW" spc="300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i="1" spc="300" dirty="0">
                <a:solidFill>
                  <a:srgbClr val="000000"/>
                </a:solidFill>
              </a:rPr>
              <a:t>q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>
                <a:solidFill>
                  <a:srgbClr val="000000"/>
                </a:solidFill>
              </a:rPr>
              <a:t>1))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9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endParaRPr lang="en-US" altLang="zh-TW" sz="2200" dirty="0">
              <a:solidFill>
                <a:srgbClr val="000000"/>
              </a:solidFill>
              <a:sym typeface="Symbol"/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dirty="0">
                <a:solidFill>
                  <a:srgbClr val="000000"/>
                </a:solidFill>
                <a:sym typeface="Symbol"/>
              </a:rPr>
              <a:t>	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max</a:t>
            </a:r>
            <a:r>
              <a:rPr lang="zh-TW" altLang="en-US" dirty="0" smtClean="0">
                <a:solidFill>
                  <a:srgbClr val="000000"/>
                </a:solidFill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</a:rPr>
              <a:t>                                                            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9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endParaRPr lang="en-US" altLang="zh-TW" dirty="0">
              <a:solidFill>
                <a:srgbClr val="000000"/>
              </a:solidFill>
              <a:sym typeface="Symbol"/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endParaRPr lang="en-US" altLang="zh-TW" sz="1900" dirty="0" smtClean="0">
              <a:solidFill>
                <a:srgbClr val="000000"/>
              </a:solidFill>
              <a:sym typeface="Symbol"/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dirty="0">
                <a:solidFill>
                  <a:srgbClr val="000000"/>
                </a:solidFill>
                <a:sym typeface="Symbol"/>
              </a:rPr>
              <a:t>	</a:t>
            </a:r>
            <a:r>
              <a:rPr lang="en-US" altLang="zh-TW" dirty="0">
                <a:solidFill>
                  <a:srgbClr val="000000"/>
                </a:solidFill>
              </a:rPr>
              <a:t> max                                                  </a:t>
            </a:r>
            <a:r>
              <a:rPr lang="en-US" altLang="zh-TW" dirty="0" smtClean="0">
                <a:solidFill>
                  <a:srgbClr val="000000"/>
                </a:solidFill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9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endParaRPr lang="en-US" altLang="zh-TW" dirty="0" smtClean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max{1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6(</a:t>
            </a:r>
            <a:r>
              <a:rPr lang="en-US" altLang="zh-TW" i="1" spc="300" dirty="0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</a:rPr>
              <a:t>1)</a:t>
            </a:r>
            <a:r>
              <a:rPr lang="en-US" altLang="zh-TW" baseline="40000" dirty="0" smtClean="0">
                <a:solidFill>
                  <a:srgbClr val="0000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, </a:t>
            </a:r>
            <a:r>
              <a:rPr lang="en-US" altLang="zh-TW" dirty="0" smtClean="0">
                <a:solidFill>
                  <a:srgbClr val="000000"/>
                </a:solidFill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6(</a:t>
            </a:r>
            <a:r>
              <a:rPr lang="en-US" altLang="zh-TW" i="1" spc="300" dirty="0" smtClean="0">
                <a:solidFill>
                  <a:srgbClr val="000000"/>
                </a:solidFill>
              </a:rPr>
              <a:t>n</a:t>
            </a:r>
            <a:r>
              <a:rPr lang="en-US" altLang="zh-TW" spc="300" dirty="0" smtClean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</a:rPr>
              <a:t>2)</a:t>
            </a:r>
            <a:r>
              <a:rPr lang="en-US" altLang="zh-TW" baseline="40000" dirty="0" smtClean="0">
                <a:solidFill>
                  <a:srgbClr val="000000"/>
                </a:solidFill>
              </a:rPr>
              <a:t>2</a:t>
            </a:r>
            <a:r>
              <a:rPr lang="en-US" altLang="zh-TW" dirty="0">
                <a:solidFill>
                  <a:srgbClr val="000000"/>
                </a:solidFill>
              </a:rPr>
              <a:t>}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 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9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6(</a:t>
            </a:r>
            <a:r>
              <a:rPr lang="en-US" altLang="zh-TW" i="1" spc="300" dirty="0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</a:rPr>
              <a:t>1)</a:t>
            </a:r>
            <a:r>
              <a:rPr lang="en-US" altLang="zh-TW" baseline="40000" dirty="0" smtClean="0">
                <a:solidFill>
                  <a:srgbClr val="000000"/>
                </a:solidFill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9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1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6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baseline="40000" dirty="0" err="1" smtClean="0">
                <a:solidFill>
                  <a:srgbClr val="000000"/>
                </a:solidFill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12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6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5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9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=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6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baseline="40000" dirty="0" err="1" smtClean="0">
                <a:solidFill>
                  <a:srgbClr val="000000"/>
                </a:solidFill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-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7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16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lvl="0" indent="0" eaLnBrk="1" hangingPunct="1">
              <a:buClr>
                <a:srgbClr val="000000"/>
              </a:buClr>
              <a:buNone/>
              <a:tabLst>
                <a:tab pos="630238" algn="l"/>
              </a:tabLst>
              <a:defRPr/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dirty="0">
                <a:solidFill>
                  <a:srgbClr val="000000"/>
                </a:solidFill>
                <a:sym typeface="Symbol"/>
              </a:rPr>
              <a:t>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</a:rPr>
              <a:t>6</a:t>
            </a:r>
            <a:r>
              <a:rPr lang="en-US" altLang="zh-TW" i="1" dirty="0" err="1" smtClean="0">
                <a:solidFill>
                  <a:srgbClr val="000000"/>
                </a:solidFill>
              </a:rPr>
              <a:t>n</a:t>
            </a:r>
            <a:r>
              <a:rPr lang="en-US" altLang="zh-TW" baseline="40000" dirty="0" err="1" smtClean="0">
                <a:solidFill>
                  <a:srgbClr val="000000"/>
                </a:solidFill>
              </a:rPr>
              <a:t>2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201216"/>
              </p:ext>
            </p:extLst>
          </p:nvPr>
        </p:nvGraphicFramePr>
        <p:xfrm>
          <a:off x="1511609" y="1268724"/>
          <a:ext cx="792000" cy="5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8" name="方程式" r:id="rId3" imgW="482400" imgH="330120" progId="Equation.3">
                  <p:embed/>
                </p:oleObj>
              </mc:Choice>
              <mc:Fallback>
                <p:oleObj name="方程式" r:id="rId3" imgW="48240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268724"/>
                        <a:ext cx="792000" cy="54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85101"/>
              </p:ext>
            </p:extLst>
          </p:nvPr>
        </p:nvGraphicFramePr>
        <p:xfrm>
          <a:off x="2051679" y="1808793"/>
          <a:ext cx="3842324" cy="90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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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</a:t>
                      </a:r>
                      <a:endParaRPr lang="zh-TW" altLang="en-US" sz="2400" dirty="0"/>
                    </a:p>
                  </a:txBody>
                  <a:tcPr marL="0" marR="0" marT="14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 err="1" smtClean="0"/>
                        <a:t>T</a:t>
                      </a:r>
                      <a:r>
                        <a:rPr lang="en-US" altLang="zh-TW" sz="2000" i="1" baseline="-25000" dirty="0" err="1" smtClean="0"/>
                        <a:t>w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0" dirty="0" smtClean="0"/>
                        <a:t>0</a:t>
                      </a:r>
                      <a:r>
                        <a:rPr lang="en-US" altLang="zh-TW" sz="2000" dirty="0" smtClean="0"/>
                        <a:t>)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i="1" dirty="0" err="1" smtClean="0"/>
                        <a:t>T</a:t>
                      </a:r>
                      <a:r>
                        <a:rPr lang="en-US" altLang="zh-TW" sz="2000" i="1" baseline="-25000" dirty="0" err="1" smtClean="0"/>
                        <a:t>w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1), </a:t>
                      </a:r>
                      <a:r>
                        <a:rPr lang="en-US" altLang="zh-TW" sz="2000" i="1" dirty="0" err="1" smtClean="0"/>
                        <a:t>T</a:t>
                      </a:r>
                      <a:r>
                        <a:rPr lang="en-US" altLang="zh-TW" sz="2000" i="1" baseline="-25000" dirty="0" err="1" smtClean="0"/>
                        <a:t>w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i="1" dirty="0" err="1" smtClean="0"/>
                        <a:t>T</a:t>
                      </a:r>
                      <a:r>
                        <a:rPr lang="en-US" altLang="zh-TW" sz="2000" i="1" baseline="-25000" dirty="0" err="1" smtClean="0"/>
                        <a:t>w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0" dirty="0" smtClean="0"/>
                        <a:t>0</a:t>
                      </a:r>
                      <a:r>
                        <a:rPr lang="en-US" altLang="zh-TW" sz="2000" dirty="0" smtClean="0"/>
                        <a:t>),</a:t>
                      </a:r>
                      <a:endParaRPr lang="zh-TW" altLang="en-US" sz="2000" dirty="0"/>
                    </a:p>
                  </a:txBody>
                  <a:tcPr marL="0" marR="9000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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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</a:t>
                      </a:r>
                      <a:endParaRPr lang="zh-TW" altLang="en-US" sz="2400" dirty="0"/>
                    </a:p>
                  </a:txBody>
                  <a:tcPr marL="0" marR="0" marT="14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         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0" dirty="0" err="1" smtClean="0"/>
                        <a:t>6</a:t>
                      </a:r>
                      <a:r>
                        <a:rPr lang="en-US" altLang="zh-TW" sz="2000" i="1" spc="100" baseline="0" dirty="0" err="1" smtClean="0"/>
                        <a:t>q</a:t>
                      </a:r>
                      <a:r>
                        <a:rPr lang="en-US" altLang="zh-TW" sz="2000" baseline="40000" dirty="0" err="1" smtClean="0"/>
                        <a:t>2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i="0" dirty="0" smtClean="0"/>
                        <a:t>6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spc="3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i="1" spc="300" dirty="0" smtClean="0"/>
                        <a:t>q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</a:t>
                      </a:r>
                      <a:r>
                        <a:rPr lang="en-US" altLang="zh-TW" sz="2000" baseline="40000" dirty="0" smtClean="0"/>
                        <a:t>2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 marT="360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507395"/>
              </p:ext>
            </p:extLst>
          </p:nvPr>
        </p:nvGraphicFramePr>
        <p:xfrm>
          <a:off x="2231701" y="2168839"/>
          <a:ext cx="792000" cy="54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" name="方程式" r:id="rId5" imgW="482400" imgH="330120" progId="Equation.3">
                  <p:embed/>
                </p:oleObj>
              </mc:Choice>
              <mc:Fallback>
                <p:oleObj name="方程式" r:id="rId5" imgW="482400" imgH="330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01" y="2168839"/>
                        <a:ext cx="792000" cy="541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62858"/>
              </p:ext>
            </p:extLst>
          </p:nvPr>
        </p:nvGraphicFramePr>
        <p:xfrm>
          <a:off x="2051678" y="2888931"/>
          <a:ext cx="3109444" cy="90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642"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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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</a:t>
                      </a:r>
                      <a:endParaRPr lang="zh-TW" altLang="en-US" sz="2400" dirty="0"/>
                    </a:p>
                  </a:txBody>
                  <a:tcPr marL="0" marR="0" marT="14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i="0" dirty="0" smtClean="0"/>
                        <a:t>6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</a:t>
                      </a:r>
                      <a:r>
                        <a:rPr lang="en-US" altLang="zh-TW" sz="2000" baseline="40000" dirty="0" smtClean="0"/>
                        <a:t>2</a:t>
                      </a:r>
                      <a:r>
                        <a:rPr lang="en-US" altLang="zh-TW" sz="2000" dirty="0" smtClean="0"/>
                        <a:t>, </a:t>
                      </a:r>
                      <a:r>
                        <a:rPr lang="en-US" altLang="zh-TW" sz="2000" i="0" dirty="0" smtClean="0"/>
                        <a:t>6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</a:t>
                      </a:r>
                      <a:r>
                        <a:rPr lang="en-US" altLang="zh-TW" sz="2000" baseline="40000" dirty="0" smtClean="0"/>
                        <a:t>2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1,</a:t>
                      </a:r>
                      <a:endParaRPr lang="zh-TW" altLang="en-US" sz="2000" dirty="0"/>
                    </a:p>
                  </a:txBody>
                  <a:tcPr marL="0" marR="9000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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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0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</a:t>
                      </a:r>
                      <a:endParaRPr lang="zh-TW" altLang="en-US" sz="2400" dirty="0"/>
                    </a:p>
                  </a:txBody>
                  <a:tcPr marL="0" marR="0" marT="14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         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0" dirty="0" err="1" smtClean="0"/>
                        <a:t>6</a:t>
                      </a:r>
                      <a:r>
                        <a:rPr lang="en-US" altLang="zh-TW" sz="2000" i="1" spc="100" baseline="0" dirty="0" err="1" smtClean="0"/>
                        <a:t>q</a:t>
                      </a:r>
                      <a:r>
                        <a:rPr lang="en-US" altLang="zh-TW" sz="2000" baseline="40000" dirty="0" err="1" smtClean="0"/>
                        <a:t>2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i="0" dirty="0" smtClean="0"/>
                        <a:t>6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spc="3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i="1" spc="300" dirty="0" smtClean="0"/>
                        <a:t>q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</a:t>
                      </a:r>
                      <a:r>
                        <a:rPr lang="en-US" altLang="zh-TW" sz="2000" spc="300" baseline="40000" dirty="0" smtClean="0"/>
                        <a:t>2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697696"/>
              </p:ext>
            </p:extLst>
          </p:nvPr>
        </p:nvGraphicFramePr>
        <p:xfrm>
          <a:off x="2231701" y="3248977"/>
          <a:ext cx="792000" cy="54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0" name="方程式" r:id="rId7" imgW="482400" imgH="330120" progId="Equation.3">
                  <p:embed/>
                </p:oleObj>
              </mc:Choice>
              <mc:Fallback>
                <p:oleObj name="方程式" r:id="rId7" imgW="4824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01" y="3248977"/>
                        <a:ext cx="792000" cy="5415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908050"/>
            <a:ext cx="7200900" cy="3241675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/>
              <a:t>Let</a:t>
            </a:r>
            <a:r>
              <a:rPr lang="en-US" altLang="zh-TW" sz="1800" dirty="0" smtClean="0"/>
              <a:t>  </a:t>
            </a:r>
            <a:r>
              <a:rPr lang="en-US" altLang="zh-TW" i="1" spc="3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q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1)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/>
              <a:t>Then</a:t>
            </a:r>
            <a:r>
              <a:rPr lang="en-US" altLang="zh-TW" sz="1800" dirty="0" smtClean="0"/>
              <a:t>  </a:t>
            </a:r>
            <a:r>
              <a:rPr lang="en-US" altLang="zh-TW" i="1" spc="45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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1)(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/>
              <a:t>                 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1) and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i="1" dirty="0" smtClean="0"/>
              <a:t>         </a:t>
            </a:r>
            <a:r>
              <a:rPr lang="en-US" altLang="zh-TW" i="1" spc="500" dirty="0" smtClean="0"/>
              <a:t>f</a:t>
            </a:r>
            <a:r>
              <a:rPr lang="en-US" altLang="zh-TW" dirty="0" smtClean="0">
                <a:sym typeface="Symbol" pitchFamily="18" charset="2"/>
              </a:rPr>
              <a:t>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4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/>
              <a:t> 0.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/>
              <a:t>Hence,</a:t>
            </a:r>
            <a:r>
              <a:rPr lang="en-US" altLang="zh-TW" sz="1800" dirty="0" smtClean="0"/>
              <a:t>  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 is concave upward.</a:t>
            </a:r>
          </a:p>
          <a:p>
            <a:pPr marL="0" indent="0"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/>
              <a:t>Therefore,</a:t>
            </a:r>
            <a:r>
              <a:rPr lang="en-US" altLang="zh-TW" sz="1800" dirty="0" smtClean="0"/>
              <a:t>  </a:t>
            </a:r>
            <a:r>
              <a:rPr lang="en-US" altLang="zh-TW" i="1" spc="300" dirty="0" smtClean="0"/>
              <a:t>f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achieves a maximum at either endpoint.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400000" cy="5580000"/>
          </a:xfrm>
        </p:spPr>
        <p:txBody>
          <a:bodyPr lIns="0" rIns="0"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Courier New" panose="02070309020205020404" pitchFamily="49" charset="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Group 3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20723"/>
              </p:ext>
            </p:extLst>
          </p:nvPr>
        </p:nvGraphicFramePr>
        <p:xfrm>
          <a:off x="4932046" y="4329115"/>
          <a:ext cx="360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altLang="zh-TW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388"/>
          <p:cNvSpPr txBox="1">
            <a:spLocks noChangeArrowheads="1"/>
          </p:cNvSpPr>
          <p:nvPr/>
        </p:nvSpPr>
        <p:spPr bwMode="auto">
          <a:xfrm>
            <a:off x="5112069" y="3969069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left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7632391" y="3969069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anchor="ctr" anchorCtr="0"/>
          <a:lstStyle/>
          <a:p>
            <a:pPr algn="ctr"/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right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Rectangle 385"/>
          <p:cNvSpPr>
            <a:spLocks noChangeArrowheads="1"/>
          </p:cNvSpPr>
          <p:nvPr/>
        </p:nvSpPr>
        <p:spPr bwMode="auto">
          <a:xfrm>
            <a:off x="6552253" y="3068954"/>
            <a:ext cx="360000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tIns="36000" bIns="36000" anchor="ctr"/>
          <a:lstStyle/>
          <a:p>
            <a:pPr algn="ctr"/>
            <a:r>
              <a:rPr lang="en-US" altLang="zh-TW" sz="1800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4</a:t>
            </a:r>
            <a:endParaRPr lang="en-US" altLang="zh-TW" sz="1800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Text Box 386"/>
          <p:cNvSpPr txBox="1">
            <a:spLocks noChangeArrowheads="1"/>
          </p:cNvSpPr>
          <p:nvPr/>
        </p:nvSpPr>
        <p:spPr bwMode="auto">
          <a:xfrm>
            <a:off x="6912299" y="3068954"/>
            <a:ext cx="72009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anchor="ctr" anchorCtr="0"/>
          <a:lstStyle/>
          <a:p>
            <a:r>
              <a:rPr lang="en-US" altLang="zh-TW" sz="2000" i="1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pivot</a:t>
            </a:r>
            <a:endParaRPr lang="en-US" altLang="zh-TW" sz="2000" i="1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3762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5"/>
          <p:cNvSpPr>
            <a:spLocks noGrp="1"/>
          </p:cNvSpPr>
          <p:nvPr>
            <p:ph type="title"/>
          </p:nvPr>
        </p:nvSpPr>
        <p:spPr>
          <a:xfrm>
            <a:off x="611188" y="188913"/>
            <a:ext cx="7920037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Asymptotic tight bound for </a:t>
            </a:r>
            <a:r>
              <a:rPr lang="en-US" altLang="zh-TW" i="1" smtClean="0">
                <a:sym typeface="Symbol" pitchFamily="18" charset="2"/>
              </a:rPr>
              <a:t>T</a:t>
            </a:r>
            <a:r>
              <a:rPr lang="en-US" altLang="zh-TW" i="1" baseline="-25000" smtClean="0">
                <a:sym typeface="Symbol" pitchFamily="18" charset="2"/>
              </a:rPr>
              <a:t>w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)</a:t>
            </a:r>
            <a:endParaRPr lang="zh-TW" altLang="en-US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idx="1"/>
          </p:nvPr>
        </p:nvSpPr>
        <p:spPr>
          <a:xfrm>
            <a:off x="683514" y="1412748"/>
            <a:ext cx="7776972" cy="4896612"/>
          </a:xfrm>
        </p:spPr>
        <p:txBody>
          <a:bodyPr/>
          <a:lstStyle/>
          <a:p>
            <a:pPr marL="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>
                <a:sym typeface="Symbol"/>
              </a:rPr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1,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25000" dirty="0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olidFill>
                  <a:schemeClr val="bg1"/>
                </a:solidFill>
                <a:sym typeface="Symbol" pitchFamily="18" charset="2"/>
              </a:rPr>
              <a:t>w</a:t>
            </a:r>
            <a:r>
              <a:rPr lang="en-US" altLang="zh-TW" i="1" baseline="44000" dirty="0" smtClean="0">
                <a:solidFill>
                  <a:schemeClr val="bg1"/>
                </a:solidFill>
                <a:sym typeface="Symbol" pitchFamily="18" charset="2"/>
              </a:rPr>
              <a:t>p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  <a:sym typeface="Symbol" pitchFamily="18" charset="2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sym typeface="Symbol" pitchFamily="18" charset="2"/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baseline="40000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 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 1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/>
              <a:t>n</a:t>
            </a:r>
            <a:r>
              <a:rPr lang="en-US" altLang="zh-TW" baseline="40000" dirty="0" smtClean="0"/>
              <a:t>2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Hence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baseline="-25000" dirty="0" err="1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(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Since </a:t>
            </a:r>
            <a:r>
              <a:rPr lang="en-US" altLang="zh-TW" dirty="0" smtClean="0"/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1,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6</a:t>
            </a:r>
            <a:r>
              <a:rPr lang="en-US" altLang="zh-TW" i="1" dirty="0" err="1" smtClean="0"/>
              <a:t>n</a:t>
            </a:r>
            <a:r>
              <a:rPr lang="en-US" altLang="zh-TW" baseline="30000" dirty="0" err="1" smtClean="0"/>
              <a:t>2</a:t>
            </a:r>
            <a:r>
              <a:rPr lang="en-US" altLang="zh-TW" dirty="0" smtClean="0"/>
              <a:t>, we have that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25000" dirty="0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O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Therefore,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baseline="-25000" dirty="0" err="1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(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Worst-case partitioning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979676" y="1124712"/>
            <a:ext cx="5184648" cy="51846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dirty="0" smtClean="0">
                <a:sym typeface="Symbol" pitchFamily="18" charset="2"/>
              </a:rPr>
              <a:t>For every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2</a:t>
            </a:r>
            <a:r>
              <a:rPr lang="en-US" altLang="zh-TW" dirty="0" smtClean="0">
                <a:sym typeface="Symbol" pitchFamily="18" charset="2"/>
              </a:rPr>
              <a:t>,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2)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spcBef>
                <a:spcPts val="900"/>
              </a:spcBef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</a:t>
            </a:r>
            <a:r>
              <a:rPr lang="en-US" altLang="zh-TW" dirty="0" smtClean="0">
                <a:sym typeface="MT Extra"/>
              </a:rPr>
              <a:t>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>
                <a:sym typeface="MT Extra"/>
              </a:rPr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3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1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1) </a:t>
            </a:r>
            <a:r>
              <a:rPr lang="en-US" altLang="zh-TW" b="1" dirty="0" smtClean="0"/>
              <a:t>/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/>
              <a:t>1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/>
              <a:t>1</a:t>
            </a:r>
          </a:p>
          <a:p>
            <a:pPr marL="0" indent="0">
              <a:spcBef>
                <a:spcPts val="1800"/>
              </a:spcBef>
              <a:buNone/>
              <a:tabLst>
                <a:tab pos="1168400" algn="l"/>
              </a:tabLst>
            </a:pPr>
            <a:r>
              <a:rPr lang="en-US" altLang="zh-TW" dirty="0" smtClean="0"/>
              <a:t>Hence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1972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5"/>
          <p:cNvSpPr>
            <a:spLocks noGrp="1"/>
          </p:cNvSpPr>
          <p:nvPr>
            <p:ph type="title"/>
          </p:nvPr>
        </p:nvSpPr>
        <p:spPr>
          <a:xfrm>
            <a:off x="611188" y="188913"/>
            <a:ext cx="7920037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Asymptotic tight bound for </a:t>
            </a:r>
            <a:r>
              <a:rPr lang="en-US" altLang="zh-TW" i="1" smtClean="0">
                <a:sym typeface="Symbol" pitchFamily="18" charset="2"/>
              </a:rPr>
              <a:t>T</a:t>
            </a:r>
            <a:r>
              <a:rPr lang="en-US" altLang="zh-TW" i="1" baseline="-25000" smtClean="0">
                <a:sym typeface="Symbol" pitchFamily="18" charset="2"/>
              </a:rPr>
              <a:t>w</a:t>
            </a:r>
            <a:r>
              <a:rPr lang="en-US" altLang="zh-TW" smtClean="0">
                <a:sym typeface="Symbol" pitchFamily="18" charset="2"/>
              </a:rPr>
              <a:t>(</a:t>
            </a:r>
            <a:r>
              <a:rPr lang="en-US" altLang="zh-TW" i="1" smtClean="0">
                <a:sym typeface="Symbol" pitchFamily="18" charset="2"/>
              </a:rPr>
              <a:t>n</a:t>
            </a:r>
            <a:r>
              <a:rPr lang="en-US" altLang="zh-TW" smtClean="0">
                <a:sym typeface="Symbol" pitchFamily="18" charset="2"/>
              </a:rPr>
              <a:t>)</a:t>
            </a:r>
            <a:endParaRPr lang="zh-TW" altLang="en-US" smtClean="0"/>
          </a:p>
        </p:txBody>
      </p:sp>
      <p:sp>
        <p:nvSpPr>
          <p:cNvPr id="167942" name="Rectangle 6"/>
          <p:cNvSpPr>
            <a:spLocks noGrp="1" noChangeArrowheads="1"/>
          </p:cNvSpPr>
          <p:nvPr>
            <p:ph idx="1"/>
          </p:nvPr>
        </p:nvSpPr>
        <p:spPr>
          <a:xfrm>
            <a:off x="683514" y="1412748"/>
            <a:ext cx="7776972" cy="4896612"/>
          </a:xfrm>
        </p:spPr>
        <p:txBody>
          <a:bodyPr/>
          <a:lstStyle/>
          <a:p>
            <a:pPr marL="0" indent="0" eaLnBrk="1" hangingPunct="1">
              <a:spcBef>
                <a:spcPts val="1440"/>
              </a:spcBef>
              <a:buFontTx/>
              <a:buNone/>
              <a:defRPr/>
            </a:pPr>
            <a:r>
              <a:rPr lang="en-US" altLang="zh-TW" dirty="0" smtClean="0">
                <a:sym typeface="Symbol"/>
              </a:rPr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1,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25000" dirty="0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/>
              <a:t>n</a:t>
            </a:r>
            <a:r>
              <a:rPr lang="en-US" altLang="zh-TW" baseline="40000" dirty="0" smtClean="0"/>
              <a:t>2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1 </a:t>
            </a:r>
            <a:r>
              <a:rPr lang="en-US" altLang="zh-TW" dirty="0" smtClean="0">
                <a:sym typeface="Symbol"/>
              </a:rPr>
              <a:t> </a:t>
            </a:r>
            <a:r>
              <a:rPr lang="en-US" altLang="zh-TW" i="1" dirty="0" smtClean="0"/>
              <a:t>n</a:t>
            </a:r>
            <a:r>
              <a:rPr lang="en-US" altLang="zh-TW" baseline="40000" dirty="0" smtClean="0"/>
              <a:t>2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Hence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baseline="-25000" dirty="0" err="1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(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Since </a:t>
            </a:r>
            <a:r>
              <a:rPr lang="en-US" altLang="zh-TW" dirty="0" smtClean="0"/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1,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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6</a:t>
            </a:r>
            <a:r>
              <a:rPr lang="en-US" altLang="zh-TW" i="1" dirty="0" err="1" smtClean="0"/>
              <a:t>n</a:t>
            </a:r>
            <a:r>
              <a:rPr lang="en-US" altLang="zh-TW" baseline="30000" dirty="0" err="1" smtClean="0"/>
              <a:t>2</a:t>
            </a:r>
            <a:r>
              <a:rPr lang="en-US" altLang="zh-TW" dirty="0" smtClean="0"/>
              <a:t>, we have that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baseline="-25000" dirty="0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i="1" dirty="0" smtClean="0">
                <a:sym typeface="Symbol" pitchFamily="18" charset="2"/>
              </a:rPr>
              <a:t>O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zh-TW" dirty="0" smtClean="0">
                <a:sym typeface="Symbol" pitchFamily="18" charset="2"/>
              </a:rPr>
              <a:t>Therefore, </a:t>
            </a:r>
            <a:r>
              <a:rPr lang="en-US" altLang="zh-TW" i="1" dirty="0" err="1" smtClean="0">
                <a:sym typeface="Symbol" pitchFamily="18" charset="2"/>
              </a:rPr>
              <a:t>T</a:t>
            </a:r>
            <a:r>
              <a:rPr lang="en-US" altLang="zh-TW" i="1" baseline="-25000" dirty="0" err="1" smtClean="0">
                <a:sym typeface="Symbol" pitchFamily="18" charset="2"/>
              </a:rPr>
              <a:t>w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  <a:sym typeface="Symbol" pitchFamily="18" charset="2"/>
              </a:rPr>
              <a:t>=</a:t>
            </a:r>
            <a:r>
              <a:rPr lang="en-US" altLang="zh-TW" dirty="0" smtClean="0">
                <a:sym typeface="Symbol" pitchFamily="18" charset="2"/>
              </a:rPr>
              <a:t> (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baseline="30000" dirty="0" smtClean="0">
                <a:sym typeface="Symbol" pitchFamily="18" charset="2"/>
              </a:rPr>
              <a:t>2</a:t>
            </a:r>
            <a:r>
              <a:rPr lang="en-US" altLang="zh-TW" dirty="0" smtClean="0">
                <a:sym typeface="Symbol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11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Worst-case partitioning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1979676" y="1124712"/>
            <a:ext cx="5184648" cy="5184648"/>
          </a:xfrm>
        </p:spPr>
        <p:txBody>
          <a:bodyPr/>
          <a:lstStyle/>
          <a:p>
            <a:pPr marL="0" indent="0">
              <a:buNone/>
            </a:pP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TW" dirty="0" smtClean="0">
                <a:sym typeface="Symbol" pitchFamily="18" charset="2"/>
              </a:rPr>
              <a:t>For every 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 </a:t>
            </a:r>
            <a:r>
              <a:rPr lang="en-US" altLang="zh-TW" dirty="0" smtClean="0">
                <a:sym typeface="Symbol"/>
              </a:rPr>
              <a:t> 2</a:t>
            </a:r>
            <a:r>
              <a:rPr lang="en-US" altLang="zh-TW" dirty="0" smtClean="0">
                <a:sym typeface="Symbol" pitchFamily="18" charset="2"/>
              </a:rPr>
              <a:t>,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2)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spcBef>
                <a:spcPts val="900"/>
              </a:spcBef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</a:t>
            </a:r>
            <a:r>
              <a:rPr lang="en-US" altLang="zh-TW" dirty="0" smtClean="0">
                <a:sym typeface="MT Extra"/>
              </a:rPr>
              <a:t>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>
                <a:sym typeface="MT Extra"/>
              </a:rPr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3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1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2(1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MT Extra"/>
              </a:rPr>
              <a:t>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1) </a:t>
            </a:r>
            <a:r>
              <a:rPr lang="en-US" altLang="zh-TW" b="1" dirty="0" smtClean="0"/>
              <a:t>/</a:t>
            </a:r>
            <a:r>
              <a:rPr lang="en-US" altLang="zh-TW" dirty="0" smtClean="0"/>
              <a:t> 2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/>
              <a:t>1</a:t>
            </a:r>
          </a:p>
          <a:p>
            <a:pPr marL="361950" indent="0">
              <a:buNone/>
              <a:tabLst>
                <a:tab pos="1168400" algn="l"/>
              </a:tabLst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>
                <a:latin typeface="+mj-lt"/>
              </a:rPr>
              <a:t> </a:t>
            </a:r>
            <a:r>
              <a:rPr lang="en-US" altLang="zh-TW" dirty="0" smtClean="0"/>
              <a:t>1</a:t>
            </a:r>
          </a:p>
          <a:p>
            <a:pPr marL="0" indent="0">
              <a:spcBef>
                <a:spcPts val="1800"/>
              </a:spcBef>
              <a:buNone/>
              <a:tabLst>
                <a:tab pos="1168400" algn="l"/>
              </a:tabLst>
            </a:pPr>
            <a:r>
              <a:rPr lang="en-US" altLang="zh-TW" dirty="0" smtClean="0"/>
              <a:t>Hence </a:t>
            </a:r>
            <a:r>
              <a:rPr lang="en-US" altLang="zh-TW" i="1" dirty="0" smtClean="0">
                <a:sym typeface="Symbol" pitchFamily="18" charset="2"/>
              </a:rPr>
              <a:t>T</a:t>
            </a:r>
            <a:r>
              <a:rPr lang="en-US" altLang="zh-TW" i="1" spc="-600" baseline="-25000" dirty="0" smtClean="0">
                <a:sym typeface="Symbol" pitchFamily="18" charset="2"/>
              </a:rPr>
              <a:t>w</a:t>
            </a:r>
            <a:r>
              <a:rPr lang="en-US" altLang="zh-TW" i="1" baseline="44000" dirty="0" smtClean="0">
                <a:sym typeface="Symbol" pitchFamily="18" charset="2"/>
              </a:rPr>
              <a:t>p</a:t>
            </a:r>
            <a:r>
              <a:rPr lang="en-US" altLang="zh-TW" dirty="0" smtClean="0">
                <a:sym typeface="Symbol" pitchFamily="18" charset="2"/>
              </a:rPr>
              <a:t>(</a:t>
            </a:r>
            <a:r>
              <a:rPr lang="en-US" altLang="zh-TW" i="1" dirty="0" smtClean="0">
                <a:sym typeface="Symbol" pitchFamily="18" charset="2"/>
              </a:rPr>
              <a:t>n</a:t>
            </a:r>
            <a:r>
              <a:rPr lang="en-US" altLang="zh-TW" dirty="0" smtClean="0">
                <a:sym typeface="Symbol" pitchFamily="18" charset="2"/>
              </a:rPr>
              <a:t>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W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4696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548632"/>
            <a:ext cx="5580713" cy="5400690"/>
          </a:xfrm>
        </p:spPr>
        <p:txBody>
          <a:bodyPr/>
          <a:lstStyle/>
          <a:p>
            <a:pPr lvl="0" algn="just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template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class </a:t>
            </a:r>
            <a:r>
              <a:rPr lang="en-US" altLang="zh-TW" i="1" kern="100" spc="2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endParaRPr lang="zh-TW" altLang="zh-TW" kern="100" dirty="0">
              <a:solidFill>
                <a:srgbClr val="000000"/>
              </a:solidFill>
              <a:latin typeface="Symbol" panose="05050102010706020507" pitchFamily="18" charset="2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*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b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const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int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int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do {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++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do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--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pivot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if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 while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swap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spc="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[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])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en-US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left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-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QuickSort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+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1,</a:t>
            </a:r>
            <a:r>
              <a:rPr lang="en-US" altLang="zh-TW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right</a:t>
            </a:r>
            <a:r>
              <a:rPr lang="en-US" altLang="zh-TW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buClr>
                <a:srgbClr val="000000"/>
              </a:buClr>
              <a:tabLst>
                <a:tab pos="360000" algn="l"/>
                <a:tab pos="720000" algn="l"/>
                <a:tab pos="1080000" algn="l"/>
              </a:tabLst>
            </a:pPr>
            <a:r>
              <a:rPr lang="en-US" altLang="zh-TW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9085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Best-case analysis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9"/>
            <a:ext cx="8281059" cy="4140524"/>
          </a:xfrm>
        </p:spPr>
        <p:txBody>
          <a:bodyPr lIns="144000"/>
          <a:lstStyle/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       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</a:rPr>
              <a:t>q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spc="300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q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1))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2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2.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We prove by induction that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latin typeface="Times New Roman"/>
                <a:cs typeface="Times New Roman"/>
              </a:rPr>
              <a:t>½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, for every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 1.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olidFill>
                <a:schemeClr val="bg1"/>
              </a:solidFill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	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1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0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(2)	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min{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(0)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(1),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(0)}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 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</a:rPr>
              <a:t>2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1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1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4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6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1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For every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 3,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assume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err="1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err="1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err="1" smtClean="0">
                <a:solidFill>
                  <a:schemeClr val="bg1"/>
                </a:solidFill>
              </a:rPr>
              <a:t>1</a:t>
            </a:r>
            <a:r>
              <a:rPr lang="en-US" altLang="zh-TW" spc="300" dirty="0" err="1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err="1" smtClean="0">
                <a:solidFill>
                  <a:schemeClr val="bg1"/>
                </a:solidFill>
              </a:rPr>
              <a:t>l</a:t>
            </a:r>
            <a:r>
              <a:rPr lang="en-US" altLang="zh-TW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dirty="0" err="1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,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(2)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, ,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1)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1) </a:t>
            </a:r>
            <a:r>
              <a:rPr lang="en-US" altLang="zh-TW" dirty="0" err="1" smtClean="0">
                <a:solidFill>
                  <a:schemeClr val="bg1"/>
                </a:solidFill>
              </a:rPr>
              <a:t>l</a:t>
            </a:r>
            <a:r>
              <a:rPr lang="en-US" altLang="zh-TW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1).</a:t>
            </a:r>
            <a:endParaRPr lang="en-US" altLang="zh-TW" dirty="0" smtClean="0">
              <a:solidFill>
                <a:schemeClr val="bg1"/>
              </a:solidFill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Best-case analysis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9"/>
            <a:ext cx="8281059" cy="4140524"/>
          </a:xfrm>
        </p:spPr>
        <p:txBody>
          <a:bodyPr lIns="144000"/>
          <a:lstStyle/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       (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2.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We prove by induction that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latin typeface="Times New Roman"/>
                <a:cs typeface="Times New Roman"/>
              </a:rPr>
              <a:t>½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, for every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 1.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olidFill>
                <a:schemeClr val="bg1"/>
              </a:solidFill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	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1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0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(2)	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min{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(0)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(1),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(0)}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 +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</a:rPr>
              <a:t>2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	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1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1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+</a:t>
            </a:r>
            <a:r>
              <a:rPr lang="en-US" altLang="zh-TW" dirty="0" smtClean="0">
                <a:solidFill>
                  <a:schemeClr val="bg1"/>
                </a:solidFill>
              </a:rPr>
              <a:t> 4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</a:rPr>
              <a:t> 6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1 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=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olidFill>
                <a:schemeClr val="bg1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For every </a:t>
            </a:r>
            <a:r>
              <a:rPr lang="en-US" altLang="zh-TW" i="1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 3,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olidFill>
                  <a:schemeClr val="bg1"/>
                </a:solidFill>
              </a:rPr>
              <a:t>assume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(1)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err="1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err="1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err="1" smtClean="0">
                <a:solidFill>
                  <a:schemeClr val="bg1"/>
                </a:solidFill>
              </a:rPr>
              <a:t>1</a:t>
            </a:r>
            <a:r>
              <a:rPr lang="en-US" altLang="zh-TW" spc="300" dirty="0" err="1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err="1" smtClean="0">
                <a:solidFill>
                  <a:schemeClr val="bg1"/>
                </a:solidFill>
              </a:rPr>
              <a:t>l</a:t>
            </a:r>
            <a:r>
              <a:rPr lang="en-US" altLang="zh-TW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dirty="0" err="1" smtClean="0">
                <a:solidFill>
                  <a:schemeClr val="bg1"/>
                </a:solidFill>
              </a:rPr>
              <a:t>1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,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(2)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spc="300" dirty="0" smtClean="0">
                <a:solidFill>
                  <a:schemeClr val="bg1"/>
                </a:solidFill>
                <a:sym typeface="Symbol"/>
              </a:rPr>
              <a:t></a:t>
            </a:r>
            <a:r>
              <a:rPr lang="en-US" altLang="zh-TW" dirty="0" smtClean="0">
                <a:solidFill>
                  <a:schemeClr val="bg1"/>
                </a:solidFill>
              </a:rPr>
              <a:t>l</a:t>
            </a:r>
            <a:r>
              <a:rPr lang="en-US" altLang="zh-TW" spc="300" dirty="0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2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, , </a:t>
            </a:r>
            <a:r>
              <a:rPr lang="en-US" altLang="zh-TW" i="1" dirty="0" smtClean="0">
                <a:solidFill>
                  <a:schemeClr val="bg1"/>
                </a:solidFill>
              </a:rPr>
              <a:t>T</a:t>
            </a:r>
            <a:r>
              <a:rPr lang="en-US" altLang="zh-TW" i="1" baseline="-25000" dirty="0" smtClean="0">
                <a:solidFill>
                  <a:schemeClr val="bg1"/>
                </a:solidFill>
              </a:rPr>
              <a:t>b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1) </a:t>
            </a:r>
            <a:r>
              <a:rPr lang="en-US" altLang="zh-TW" dirty="0" smtClean="0">
                <a:solidFill>
                  <a:schemeClr val="bg1"/>
                </a:solidFill>
                <a:sym typeface="Symbol"/>
              </a:rPr>
              <a:t>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spc="300" dirty="0" smtClean="0">
                <a:solidFill>
                  <a:schemeClr val="bg1"/>
                </a:solidFill>
                <a:cs typeface="Times New Roman"/>
              </a:rPr>
              <a:t>½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1) </a:t>
            </a:r>
            <a:r>
              <a:rPr lang="en-US" altLang="zh-TW" dirty="0" err="1" smtClean="0">
                <a:solidFill>
                  <a:schemeClr val="bg1"/>
                </a:solidFill>
              </a:rPr>
              <a:t>l</a:t>
            </a:r>
            <a:r>
              <a:rPr lang="en-US" altLang="zh-TW" spc="300" dirty="0" err="1" smtClean="0">
                <a:solidFill>
                  <a:schemeClr val="bg1"/>
                </a:solidFill>
              </a:rPr>
              <a:t>g</a:t>
            </a:r>
            <a:r>
              <a:rPr lang="en-US" altLang="zh-TW" dirty="0" smtClean="0">
                <a:solidFill>
                  <a:schemeClr val="bg1"/>
                </a:solidFill>
              </a:rPr>
              <a:t>(</a:t>
            </a:r>
            <a:r>
              <a:rPr lang="en-US" altLang="zh-TW" i="1" spc="300" dirty="0" smtClean="0">
                <a:solidFill>
                  <a:schemeClr val="bg1"/>
                </a:solidFill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Symbol" pitchFamily="18" charset="2"/>
              </a:rPr>
              <a:t>-</a:t>
            </a:r>
            <a:r>
              <a:rPr lang="en-US" altLang="zh-TW" dirty="0" smtClean="0">
                <a:solidFill>
                  <a:schemeClr val="bg1"/>
                </a:solidFill>
              </a:rPr>
              <a:t>1).</a:t>
            </a:r>
            <a:endParaRPr lang="en-US" altLang="zh-TW" dirty="0" smtClean="0">
              <a:solidFill>
                <a:schemeClr val="bg1"/>
              </a:solidFill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endParaRPr lang="zh-TW" alt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30286"/>
              </p:ext>
            </p:extLst>
          </p:nvPr>
        </p:nvGraphicFramePr>
        <p:xfrm>
          <a:off x="1331586" y="1628770"/>
          <a:ext cx="792000" cy="5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2" name="方程式" r:id="rId3" imgW="482400" imgH="317160" progId="Equation.3">
                  <p:embed/>
                </p:oleObj>
              </mc:Choice>
              <mc:Fallback>
                <p:oleObj name="方程式" r:id="rId3" imgW="482400" imgH="31716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86" y="1628770"/>
                        <a:ext cx="792000" cy="520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1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Best-case analysis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9"/>
            <a:ext cx="8281059" cy="4140524"/>
          </a:xfrm>
        </p:spPr>
        <p:txBody>
          <a:bodyPr lIns="144000"/>
          <a:lstStyle/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       (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2.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>
                <a:sym typeface="Symbol"/>
              </a:rPr>
              <a:t>We prove by induction that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latin typeface="Times New Roman"/>
                <a:cs typeface="Times New Roman"/>
              </a:rPr>
              <a:t>½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, 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1.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1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0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1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dirty="0" smtClean="0"/>
              <a:t>1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(2)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min{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(0)}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ym typeface="Symbol"/>
              </a:rPr>
              <a:t>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/>
              <a:t>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4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6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1 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dirty="0" smtClean="0"/>
              <a:t>2</a:t>
            </a:r>
            <a:r>
              <a:rPr lang="en-US" altLang="zh-TW" dirty="0" smtClean="0">
                <a:sym typeface="Symbol"/>
              </a:rPr>
              <a:t>.</a:t>
            </a:r>
          </a:p>
          <a:p>
            <a:pPr marL="0" indent="0" eaLnBrk="1" hangingPunct="1">
              <a:buFontTx/>
              <a:buNone/>
              <a:defRPr/>
            </a:pPr>
            <a:endParaRPr lang="en-US" altLang="zh-TW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/>
              <a:t>For every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 3,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zh-TW" dirty="0" smtClean="0"/>
              <a:t>assume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(1)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err="1" smtClean="0">
                <a:cs typeface="Times New Roman"/>
              </a:rPr>
              <a:t>½</a:t>
            </a:r>
            <a:r>
              <a:rPr lang="en-US" altLang="zh-TW" dirty="0" err="1" smtClean="0">
                <a:sym typeface="Symbol"/>
              </a:rPr>
              <a:t></a:t>
            </a:r>
            <a:r>
              <a:rPr lang="en-US" altLang="zh-TW" dirty="0" err="1" smtClean="0"/>
              <a:t>1</a:t>
            </a:r>
            <a:r>
              <a:rPr lang="en-US" altLang="zh-TW" spc="300" dirty="0" err="1" smtClean="0">
                <a:sym typeface="Symbol"/>
              </a:rPr>
              <a:t>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err="1" smtClean="0"/>
              <a:t>1</a:t>
            </a:r>
            <a:r>
              <a:rPr lang="en-US" altLang="zh-TW" dirty="0" smtClean="0">
                <a:sym typeface="Symbol"/>
              </a:rPr>
              <a:t>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(2)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>
                <a:sym typeface="Symbol"/>
              </a:rPr>
              <a:t></a:t>
            </a:r>
            <a:r>
              <a:rPr lang="en-US" altLang="zh-TW" dirty="0" smtClean="0"/>
              <a:t>2</a:t>
            </a:r>
            <a:r>
              <a:rPr lang="en-US" altLang="zh-TW" spc="300" dirty="0" smtClean="0">
                <a:sym typeface="Symbol"/>
              </a:rPr>
              <a:t>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dirty="0" smtClean="0"/>
              <a:t>2</a:t>
            </a:r>
            <a:r>
              <a:rPr lang="en-US" altLang="zh-TW" dirty="0" smtClean="0">
                <a:sym typeface="Symbol"/>
              </a:rPr>
              <a:t>, ,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1).</a:t>
            </a: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defRPr/>
            </a:pPr>
            <a:endParaRPr lang="zh-TW" altLang="en-US" dirty="0" smtClean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30286"/>
              </p:ext>
            </p:extLst>
          </p:nvPr>
        </p:nvGraphicFramePr>
        <p:xfrm>
          <a:off x="1331586" y="1628770"/>
          <a:ext cx="792000" cy="5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6" name="方程式" r:id="rId3" imgW="482400" imgH="317160" progId="Equation.3">
                  <p:embed/>
                </p:oleObj>
              </mc:Choice>
              <mc:Fallback>
                <p:oleObj name="方程式" r:id="rId3" imgW="482400" imgH="31716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86" y="1628770"/>
                        <a:ext cx="792000" cy="520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1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Best-case analysis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7020000" cy="161925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       (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ym typeface="Symbol"/>
              </a:rPr>
              <a:t>	</a:t>
            </a:r>
            <a:r>
              <a:rPr lang="en-US" altLang="zh-TW" dirty="0" smtClean="0"/>
              <a:t>             (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i="1" spc="300" dirty="0" smtClean="0"/>
              <a:t>q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dirty="0" smtClean="0">
              <a:sym typeface="Symbol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890560"/>
              </p:ext>
            </p:extLst>
          </p:nvPr>
        </p:nvGraphicFramePr>
        <p:xfrm>
          <a:off x="1511609" y="1268724"/>
          <a:ext cx="792000" cy="52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2" name="方程式" r:id="rId3" imgW="482400" imgH="317160" progId="Equation.3">
                  <p:embed/>
                </p:oleObj>
              </mc:Choice>
              <mc:Fallback>
                <p:oleObj name="方程式" r:id="rId3" imgW="48240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268724"/>
                        <a:ext cx="792000" cy="520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79332"/>
              </p:ext>
            </p:extLst>
          </p:nvPr>
        </p:nvGraphicFramePr>
        <p:xfrm>
          <a:off x="1511609" y="1988816"/>
          <a:ext cx="792000" cy="5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3" name="方程式" r:id="rId5" imgW="482400" imgH="317160" progId="Equation.3">
                  <p:embed/>
                </p:oleObj>
              </mc:Choice>
              <mc:Fallback>
                <p:oleObj name="方程式" r:id="rId5" imgW="482400" imgH="3171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988816"/>
                        <a:ext cx="792000" cy="520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Best-case analysis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7920037" cy="4860297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            (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q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T</a:t>
            </a:r>
            <a:r>
              <a:rPr lang="en-US" altLang="zh-TW" i="1" baseline="-25000" dirty="0" smtClean="0"/>
              <a:t>b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i="1" spc="300" dirty="0" smtClean="0"/>
              <a:t>q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sz="3200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ym typeface="Symbol"/>
              </a:rPr>
              <a:t>	</a:t>
            </a:r>
            <a:r>
              <a:rPr lang="en-US" altLang="zh-TW" dirty="0" smtClean="0"/>
              <a:t> min                                                                             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sz="1800" dirty="0" smtClean="0">
              <a:sym typeface="Symbol"/>
            </a:endParaRPr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>
                <a:sym typeface="Symbol"/>
              </a:rPr>
              <a:t>	</a:t>
            </a:r>
            <a:r>
              <a:rPr lang="en-US" altLang="zh-TW" dirty="0" smtClean="0"/>
              <a:t> min                                                                             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endParaRPr lang="en-US" altLang="zh-TW" sz="1000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min{1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1),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(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</a:t>
            </a:r>
            <a:r>
              <a:rPr lang="en-US" altLang="zh-TW" dirty="0" smtClean="0">
                <a:latin typeface="Symbol" pitchFamily="18" charset="2"/>
              </a:rPr>
              <a:t> 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1)}</a:t>
            </a:r>
            <a:r>
              <a:rPr lang="en-US" altLang="zh-TW" dirty="0" smtClean="0">
                <a:latin typeface="Symbol" pitchFamily="18" charset="2"/>
              </a:rPr>
              <a:t> 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(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</a:t>
            </a:r>
            <a:r>
              <a:rPr lang="en-US" altLang="zh-TW" dirty="0" smtClean="0">
                <a:latin typeface="Symbol" pitchFamily="18" charset="2"/>
              </a:rPr>
              <a:t> 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(</a:t>
            </a:r>
            <a:r>
              <a:rPr lang="en-US" altLang="zh-TW" i="1" spc="300" dirty="0" smtClean="0"/>
              <a:t>n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(</a:t>
            </a:r>
            <a:r>
              <a:rPr lang="en-US" altLang="zh-TW" dirty="0" err="1" smtClean="0"/>
              <a:t>l</a:t>
            </a:r>
            <a:r>
              <a:rPr lang="en-US" altLang="zh-TW" spc="300" dirty="0" err="1" smtClean="0"/>
              <a:t>g</a:t>
            </a:r>
            <a:r>
              <a:rPr lang="en-US" altLang="zh-TW" i="1" dirty="0" err="1" smtClean="0"/>
              <a:t>n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</a:t>
            </a:r>
            <a:r>
              <a:rPr lang="en-US" altLang="zh-TW" dirty="0" smtClean="0">
                <a:latin typeface="Symbol" pitchFamily="18" charset="2"/>
              </a:rPr>
              <a:t> </a:t>
            </a:r>
            <a:r>
              <a:rPr lang="en-US" altLang="zh-TW" spc="300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1)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dirty="0" smtClean="0">
                <a:latin typeface="Symbol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latin typeface="Symbol" pitchFamily="18" charset="2"/>
              </a:rPr>
              <a:t>+</a:t>
            </a:r>
            <a:r>
              <a:rPr lang="en-US" altLang="zh-TW" spc="300" dirty="0" smtClean="0"/>
              <a:t>1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2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630238" algn="l"/>
              </a:tabLst>
              <a:defRPr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-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/>
              </a:rPr>
              <a:t></a:t>
            </a:r>
            <a:r>
              <a:rPr lang="en-US" altLang="zh-TW" dirty="0" smtClean="0"/>
              <a:t> </a:t>
            </a:r>
            <a:r>
              <a:rPr lang="en-US" altLang="zh-TW" spc="300" dirty="0" smtClean="0">
                <a:cs typeface="Times New Roman"/>
              </a:rPr>
              <a:t>½</a:t>
            </a:r>
            <a:r>
              <a:rPr lang="en-US" altLang="zh-TW" i="1" spc="300" dirty="0" smtClean="0"/>
              <a:t>n</a:t>
            </a:r>
            <a:r>
              <a:rPr lang="en-US" altLang="zh-TW" dirty="0" smtClean="0"/>
              <a:t>l</a:t>
            </a:r>
            <a:r>
              <a:rPr lang="en-US" altLang="zh-TW" spc="300" dirty="0" smtClean="0"/>
              <a:t>g</a:t>
            </a:r>
            <a:r>
              <a:rPr lang="en-US" altLang="zh-TW" i="1" dirty="0" smtClean="0"/>
              <a:t>n</a:t>
            </a: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720000" algn="l"/>
              </a:tabLst>
              <a:defRPr/>
            </a:pPr>
            <a:endParaRPr lang="en-US" altLang="zh-TW" dirty="0" smtClean="0"/>
          </a:p>
          <a:p>
            <a:pPr marL="0" indent="0" eaLnBrk="1" hangingPunct="1">
              <a:buFontTx/>
              <a:buNone/>
              <a:tabLst>
                <a:tab pos="720000" algn="l"/>
              </a:tabLst>
              <a:defRPr/>
            </a:pPr>
            <a:endParaRPr lang="en-US" altLang="zh-TW" dirty="0" smtClean="0">
              <a:sym typeface="Symbol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13032"/>
              </p:ext>
            </p:extLst>
          </p:nvPr>
        </p:nvGraphicFramePr>
        <p:xfrm>
          <a:off x="1511609" y="1268724"/>
          <a:ext cx="792000" cy="52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5" name="方程式" r:id="rId3" imgW="482400" imgH="317160" progId="Equation.3">
                  <p:embed/>
                </p:oleObj>
              </mc:Choice>
              <mc:Fallback>
                <p:oleObj name="方程式" r:id="rId3" imgW="48240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09" y="1268724"/>
                        <a:ext cx="792000" cy="5205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94939"/>
              </p:ext>
            </p:extLst>
          </p:nvPr>
        </p:nvGraphicFramePr>
        <p:xfrm>
          <a:off x="2051678" y="1988816"/>
          <a:ext cx="4788000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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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</a:t>
                      </a:r>
                      <a:endParaRPr lang="zh-TW" altLang="en-US" sz="2400" dirty="0"/>
                    </a:p>
                  </a:txBody>
                  <a:tcPr marL="0"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i="1" dirty="0" smtClean="0"/>
                        <a:t>T</a:t>
                      </a:r>
                      <a:r>
                        <a:rPr lang="en-US" altLang="zh-TW" sz="2000" i="1" baseline="-25000" dirty="0" smtClean="0"/>
                        <a:t>b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0" dirty="0" smtClean="0"/>
                        <a:t>0</a:t>
                      </a:r>
                      <a:r>
                        <a:rPr lang="en-US" altLang="zh-TW" sz="2000" dirty="0" smtClean="0"/>
                        <a:t>)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i="1" dirty="0" smtClean="0"/>
                        <a:t>T</a:t>
                      </a:r>
                      <a:r>
                        <a:rPr lang="en-US" altLang="zh-TW" sz="2000" i="1" baseline="-25000" dirty="0" smtClean="0"/>
                        <a:t>b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1), </a:t>
                      </a:r>
                      <a:r>
                        <a:rPr lang="en-US" altLang="zh-TW" sz="2000" i="1" dirty="0" smtClean="0"/>
                        <a:t>T</a:t>
                      </a:r>
                      <a:r>
                        <a:rPr lang="en-US" altLang="zh-TW" sz="2000" i="1" baseline="-25000" dirty="0" smtClean="0"/>
                        <a:t>b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i="1" dirty="0" smtClean="0"/>
                        <a:t>T</a:t>
                      </a:r>
                      <a:r>
                        <a:rPr lang="en-US" altLang="zh-TW" sz="2000" i="1" baseline="-25000" dirty="0" smtClean="0"/>
                        <a:t>b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0" dirty="0" smtClean="0"/>
                        <a:t>0</a:t>
                      </a:r>
                      <a:r>
                        <a:rPr lang="en-US" altLang="zh-TW" sz="2000" dirty="0" smtClean="0"/>
                        <a:t>),</a:t>
                      </a:r>
                      <a:endParaRPr lang="zh-TW" altLang="en-US" sz="2000" dirty="0"/>
                    </a:p>
                  </a:txBody>
                  <a:tcPr marL="0" marR="9000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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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</a:t>
                      </a:r>
                      <a:endParaRPr lang="zh-TW" altLang="en-US" sz="2400" dirty="0"/>
                    </a:p>
                  </a:txBody>
                  <a:tcPr marL="0"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          (</a:t>
                      </a:r>
                      <a:r>
                        <a:rPr lang="en-US" altLang="zh-TW" sz="2000" spc="300" dirty="0" err="1" smtClean="0">
                          <a:latin typeface="+mn-lt"/>
                          <a:cs typeface="Times New Roman"/>
                        </a:rPr>
                        <a:t>½</a:t>
                      </a:r>
                      <a:r>
                        <a:rPr lang="en-US" altLang="zh-TW" sz="2000" i="1" spc="300" dirty="0" err="1" smtClean="0"/>
                        <a:t>q</a:t>
                      </a:r>
                      <a:r>
                        <a:rPr lang="en-US" altLang="zh-TW" sz="2000" dirty="0" err="1" smtClean="0"/>
                        <a:t>l</a:t>
                      </a:r>
                      <a:r>
                        <a:rPr lang="en-US" altLang="zh-TW" sz="2000" spc="300" dirty="0" err="1" smtClean="0"/>
                        <a:t>g</a:t>
                      </a:r>
                      <a:r>
                        <a:rPr lang="en-US" altLang="zh-TW" sz="2000" i="1" dirty="0" err="1" smtClean="0"/>
                        <a:t>q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spc="300" dirty="0" smtClean="0">
                          <a:cs typeface="Times New Roman"/>
                        </a:rPr>
                        <a:t>½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spc="3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i="1" spc="300" dirty="0" smtClean="0"/>
                        <a:t>q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 </a:t>
                      </a:r>
                      <a:r>
                        <a:rPr lang="en-US" altLang="zh-TW" sz="2000" dirty="0" err="1" smtClean="0"/>
                        <a:t>l</a:t>
                      </a:r>
                      <a:r>
                        <a:rPr lang="en-US" altLang="zh-TW" sz="2000" spc="300" dirty="0" err="1" smtClean="0"/>
                        <a:t>g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spc="3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i="1" spc="300" dirty="0" smtClean="0"/>
                        <a:t>q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1))</a:t>
                      </a:r>
                      <a:endParaRPr lang="zh-TW" altLang="en-US" sz="2000" dirty="0"/>
                    </a:p>
                  </a:txBody>
                  <a:tcPr marT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857138"/>
              </p:ext>
            </p:extLst>
          </p:nvPr>
        </p:nvGraphicFramePr>
        <p:xfrm>
          <a:off x="2231701" y="2348862"/>
          <a:ext cx="792000" cy="5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6" name="方程式" r:id="rId5" imgW="482400" imgH="317160" progId="Equation.3">
                  <p:embed/>
                </p:oleObj>
              </mc:Choice>
              <mc:Fallback>
                <p:oleObj name="方程式" r:id="rId5" imgW="48240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01" y="2348862"/>
                        <a:ext cx="792000" cy="520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16980"/>
              </p:ext>
            </p:extLst>
          </p:nvPr>
        </p:nvGraphicFramePr>
        <p:xfrm>
          <a:off x="2051678" y="3068954"/>
          <a:ext cx="4788000" cy="96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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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</a:t>
                      </a:r>
                      <a:endParaRPr lang="zh-TW" altLang="en-US" sz="2400" dirty="0"/>
                    </a:p>
                  </a:txBody>
                  <a:tcPr marL="0"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spc="300" dirty="0" smtClean="0">
                          <a:cs typeface="Times New Roman"/>
                        </a:rPr>
                        <a:t>½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 </a:t>
                      </a:r>
                      <a:r>
                        <a:rPr lang="en-US" altLang="zh-TW" sz="2000" dirty="0" err="1" smtClean="0"/>
                        <a:t>l</a:t>
                      </a:r>
                      <a:r>
                        <a:rPr lang="en-US" altLang="zh-TW" sz="2000" spc="300" dirty="0" err="1" smtClean="0"/>
                        <a:t>g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1),</a:t>
                      </a:r>
                      <a:endParaRPr lang="zh-TW" altLang="en-US" sz="2000" dirty="0"/>
                    </a:p>
                  </a:txBody>
                  <a:tcPr marL="0" marR="90000" marT="46800" marB="46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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</a:t>
                      </a:r>
                      <a:endParaRPr lang="en-US" altLang="zh-TW" sz="2400" dirty="0" smtClean="0">
                        <a:sym typeface="Symbol"/>
                      </a:endParaRPr>
                    </a:p>
                    <a:p>
                      <a:pPr>
                        <a:lnSpc>
                          <a:spcPts val="2400"/>
                        </a:lnSpc>
                      </a:pPr>
                      <a:r>
                        <a:rPr lang="zh-TW" altLang="en-US" sz="2400" dirty="0" smtClean="0">
                          <a:sym typeface="Symbol"/>
                        </a:rPr>
                        <a:t></a:t>
                      </a:r>
                      <a:endParaRPr lang="zh-TW" altLang="en-US" sz="2400" dirty="0"/>
                    </a:p>
                  </a:txBody>
                  <a:tcPr marL="0" marR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           (</a:t>
                      </a:r>
                      <a:r>
                        <a:rPr lang="en-US" altLang="zh-TW" sz="2000" spc="300" dirty="0" err="1" smtClean="0">
                          <a:latin typeface="+mn-lt"/>
                          <a:cs typeface="Times New Roman"/>
                        </a:rPr>
                        <a:t>½</a:t>
                      </a:r>
                      <a:r>
                        <a:rPr lang="en-US" altLang="zh-TW" sz="2000" i="1" spc="300" dirty="0" err="1" smtClean="0"/>
                        <a:t>q</a:t>
                      </a:r>
                      <a:r>
                        <a:rPr lang="en-US" altLang="zh-TW" sz="2000" dirty="0" err="1" smtClean="0"/>
                        <a:t>l</a:t>
                      </a:r>
                      <a:r>
                        <a:rPr lang="en-US" altLang="zh-TW" sz="2000" spc="300" dirty="0" err="1" smtClean="0"/>
                        <a:t>g</a:t>
                      </a:r>
                      <a:r>
                        <a:rPr lang="en-US" altLang="zh-TW" sz="2000" i="1" dirty="0" err="1" smtClean="0"/>
                        <a:t>q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+</a:t>
                      </a:r>
                      <a:r>
                        <a:rPr lang="en-US" altLang="zh-TW" sz="2000" dirty="0" smtClean="0"/>
                        <a:t> </a:t>
                      </a:r>
                      <a:r>
                        <a:rPr lang="en-US" altLang="zh-TW" sz="2000" spc="300" dirty="0" smtClean="0">
                          <a:cs typeface="Times New Roman"/>
                        </a:rPr>
                        <a:t>½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spc="3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i="1" spc="300" dirty="0" smtClean="0"/>
                        <a:t>q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 </a:t>
                      </a:r>
                      <a:r>
                        <a:rPr lang="en-US" altLang="zh-TW" sz="2000" dirty="0" err="1" smtClean="0"/>
                        <a:t>l</a:t>
                      </a:r>
                      <a:r>
                        <a:rPr lang="en-US" altLang="zh-TW" sz="2000" spc="300" dirty="0" err="1" smtClean="0"/>
                        <a:t>g</a:t>
                      </a:r>
                      <a:r>
                        <a:rPr lang="en-US" altLang="zh-TW" sz="2000" dirty="0" smtClean="0"/>
                        <a:t>(</a:t>
                      </a:r>
                      <a:r>
                        <a:rPr lang="en-US" altLang="zh-TW" sz="2000" i="1" spc="300" dirty="0" smtClean="0"/>
                        <a:t>n</a:t>
                      </a:r>
                      <a:r>
                        <a:rPr lang="en-US" altLang="zh-TW" sz="2000" spc="3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i="1" spc="300" dirty="0" smtClean="0"/>
                        <a:t>q</a:t>
                      </a:r>
                      <a:r>
                        <a:rPr lang="en-US" altLang="zh-TW" sz="20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2000" dirty="0" smtClean="0"/>
                        <a:t>1))</a:t>
                      </a:r>
                      <a:endParaRPr lang="zh-TW" altLang="en-US" sz="2000" dirty="0"/>
                    </a:p>
                  </a:txBody>
                  <a:tcPr marT="90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75446"/>
              </p:ext>
            </p:extLst>
          </p:nvPr>
        </p:nvGraphicFramePr>
        <p:xfrm>
          <a:off x="2231701" y="3429000"/>
          <a:ext cx="792000" cy="5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97" name="方程式" r:id="rId7" imgW="482400" imgH="317160" progId="Equation.3">
                  <p:embed/>
                </p:oleObj>
              </mc:Choice>
              <mc:Fallback>
                <p:oleObj name="方程式" r:id="rId7" imgW="48240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01" y="3429000"/>
                        <a:ext cx="792000" cy="5205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7411</TotalTime>
  <Words>13759</Words>
  <Application>Microsoft Office PowerPoint</Application>
  <PresentationFormat>如螢幕大小 (4:3)</PresentationFormat>
  <Paragraphs>3065</Paragraphs>
  <Slides>108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108</vt:i4>
      </vt:variant>
    </vt:vector>
  </HeadingPairs>
  <TitlesOfParts>
    <vt:vector size="119" baseType="lpstr">
      <vt:lpstr>新細明體</vt:lpstr>
      <vt:lpstr>標楷體</vt:lpstr>
      <vt:lpstr>Cambria Math</vt:lpstr>
      <vt:lpstr>Courier New</vt:lpstr>
      <vt:lpstr>Lucida Console</vt:lpstr>
      <vt:lpstr>MT Extra</vt:lpstr>
      <vt:lpstr>Symbol</vt:lpstr>
      <vt:lpstr>Tahoma</vt:lpstr>
      <vt:lpstr>Times New Roman</vt:lpstr>
      <vt:lpstr>Blends</vt:lpstr>
      <vt:lpstr>方程式</vt:lpstr>
      <vt:lpstr>Section 7.3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Performance of quicksort</vt:lpstr>
      <vt:lpstr>Performance of quicksort</vt:lpstr>
      <vt:lpstr>Worst-case partitioning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Worst-case partitioning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Best-case partitioning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Best-case partitioning</vt:lpstr>
      <vt:lpstr>Worst-case analysis</vt:lpstr>
      <vt:lpstr>PowerPoint 簡報</vt:lpstr>
      <vt:lpstr>PowerPoint 簡報</vt:lpstr>
      <vt:lpstr>PowerPoint 簡報</vt:lpstr>
      <vt:lpstr>PowerPoint 簡報</vt:lpstr>
      <vt:lpstr>Worst-case analysis</vt:lpstr>
      <vt:lpstr>Worst-case analysis</vt:lpstr>
      <vt:lpstr>Worst-case analysis</vt:lpstr>
      <vt:lpstr>PowerPoint 簡報</vt:lpstr>
      <vt:lpstr>Asymptotic tight bound for Tw(n)</vt:lpstr>
      <vt:lpstr>Worst-case partitioning</vt:lpstr>
      <vt:lpstr>Asymptotic tight bound for Tw(n)</vt:lpstr>
      <vt:lpstr>Worst-case partitioning</vt:lpstr>
      <vt:lpstr>PowerPoint 簡報</vt:lpstr>
      <vt:lpstr>Best-case analysis</vt:lpstr>
      <vt:lpstr>Best-case analysis</vt:lpstr>
      <vt:lpstr>Best-case analysis</vt:lpstr>
      <vt:lpstr>Best-case analysis</vt:lpstr>
      <vt:lpstr>Best-case analysis</vt:lpstr>
      <vt:lpstr>PowerPoint 簡報</vt:lpstr>
      <vt:lpstr>PowerPoint 簡報</vt:lpstr>
      <vt:lpstr>Asymptotic tight bound for Tb(n)</vt:lpstr>
      <vt:lpstr>Best-case partitioning</vt:lpstr>
      <vt:lpstr>Asymptotic tight bound for Tb(n)</vt:lpstr>
      <vt:lpstr>Best-case analysis</vt:lpstr>
      <vt:lpstr>Balanced partitioning</vt:lpstr>
      <vt:lpstr>Balanced partitioning</vt:lpstr>
      <vt:lpstr>Balanced partitioning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 Tseng-Kuei</dc:creator>
  <cp:lastModifiedBy>james</cp:lastModifiedBy>
  <cp:revision>486</cp:revision>
  <dcterms:created xsi:type="dcterms:W3CDTF">2001-09-06T13:56:50Z</dcterms:created>
  <dcterms:modified xsi:type="dcterms:W3CDTF">2020-10-22T14:07:18Z</dcterms:modified>
</cp:coreProperties>
</file>