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436" r:id="rId2"/>
    <p:sldId id="549" r:id="rId3"/>
    <p:sldId id="550" r:id="rId4"/>
    <p:sldId id="553" r:id="rId5"/>
    <p:sldId id="562" r:id="rId6"/>
    <p:sldId id="568" r:id="rId7"/>
    <p:sldId id="570" r:id="rId8"/>
    <p:sldId id="618" r:id="rId9"/>
    <p:sldId id="617" r:id="rId10"/>
    <p:sldId id="616" r:id="rId11"/>
    <p:sldId id="615" r:id="rId12"/>
    <p:sldId id="614" r:id="rId13"/>
    <p:sldId id="613" r:id="rId14"/>
    <p:sldId id="612" r:id="rId15"/>
    <p:sldId id="611" r:id="rId16"/>
    <p:sldId id="610" r:id="rId17"/>
    <p:sldId id="609" r:id="rId18"/>
    <p:sldId id="635" r:id="rId19"/>
    <p:sldId id="637" r:id="rId20"/>
    <p:sldId id="563" r:id="rId21"/>
    <p:sldId id="565" r:id="rId22"/>
    <p:sldId id="581" r:id="rId23"/>
    <p:sldId id="633" r:id="rId24"/>
    <p:sldId id="632" r:id="rId25"/>
    <p:sldId id="631" r:id="rId26"/>
    <p:sldId id="630" r:id="rId27"/>
    <p:sldId id="629" r:id="rId28"/>
    <p:sldId id="628" r:id="rId29"/>
    <p:sldId id="627" r:id="rId30"/>
    <p:sldId id="626" r:id="rId31"/>
    <p:sldId id="625" r:id="rId32"/>
    <p:sldId id="624" r:id="rId33"/>
    <p:sldId id="623" r:id="rId34"/>
    <p:sldId id="622" r:id="rId35"/>
    <p:sldId id="621" r:id="rId36"/>
    <p:sldId id="620" r:id="rId37"/>
    <p:sldId id="619" r:id="rId38"/>
    <p:sldId id="608" r:id="rId39"/>
    <p:sldId id="480" r:id="rId40"/>
    <p:sldId id="528" r:id="rId41"/>
    <p:sldId id="529" r:id="rId42"/>
    <p:sldId id="634" r:id="rId43"/>
    <p:sldId id="530" r:id="rId44"/>
    <p:sldId id="602" r:id="rId45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6" autoAdjust="0"/>
    <p:restoredTop sz="94630" autoAdjust="0"/>
  </p:normalViewPr>
  <p:slideViewPr>
    <p:cSldViewPr showGuides="1">
      <p:cViewPr varScale="1">
        <p:scale>
          <a:sx n="96" d="100"/>
          <a:sy n="96" d="100"/>
        </p:scale>
        <p:origin x="115" y="67"/>
      </p:cViewPr>
      <p:guideLst>
        <p:guide orient="horz" pos="1071"/>
        <p:guide pos="2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A1AE985-86A5-4859-BDAF-50AC5F24A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6063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02CC049-FF9A-46E0-A5F0-20A2B94C45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9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10413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188913"/>
            <a:ext cx="7920000" cy="5940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2000" y="369000"/>
            <a:ext cx="3420000" cy="108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1" y="189000"/>
            <a:ext cx="2159999" cy="2520001"/>
          </a:xfrm>
        </p:spPr>
        <p:txBody>
          <a:bodyPr rIns="72000"/>
          <a:lstStyle>
            <a:lvl1pPr marL="0" indent="0">
              <a:buNone/>
              <a:defRPr sz="20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37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1" y="189000"/>
            <a:ext cx="2159999" cy="2520001"/>
          </a:xfrm>
        </p:spPr>
        <p:txBody>
          <a:bodyPr rIns="72000"/>
          <a:lstStyle>
            <a:lvl1pPr marL="0" indent="0">
              <a:buNone/>
              <a:defRPr sz="20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3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969000"/>
            <a:ext cx="2159999" cy="2520001"/>
          </a:xfrm>
        </p:spPr>
        <p:txBody>
          <a:bodyPr rIns="72000"/>
          <a:lstStyle>
            <a:lvl1pPr marL="0" indent="0">
              <a:buNone/>
              <a:defRPr sz="20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4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116586"/>
            <a:ext cx="8641080" cy="1008125"/>
          </a:xfrm>
        </p:spPr>
        <p:txBody>
          <a:bodyPr anchor="ctr" anchorCtr="0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268730"/>
            <a:ext cx="8641080" cy="5184648"/>
          </a:xfrm>
        </p:spPr>
        <p:txBody>
          <a:bodyPr/>
          <a:lstStyle>
            <a:lvl1pPr marL="0" indent="0">
              <a:buNone/>
              <a:defRPr sz="20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74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6"/>
            <a:ext cx="8641080" cy="64808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7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6"/>
            <a:ext cx="8641080" cy="648082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3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3960000" cy="576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00" y="549000"/>
            <a:ext cx="3960000" cy="576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331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188914"/>
            <a:ext cx="8281057" cy="89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9219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471" y="1268725"/>
            <a:ext cx="8281057" cy="522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3" r:id="rId4"/>
    <p:sldLayoutId id="2147483664" r:id="rId5"/>
    <p:sldLayoutId id="2147483660" r:id="rId6"/>
    <p:sldLayoutId id="2147483659" r:id="rId7"/>
    <p:sldLayoutId id="2147483661" r:id="rId8"/>
    <p:sldLayoutId id="2147483662" r:id="rId9"/>
    <p:sldLayoutId id="2147483655" r:id="rId10"/>
    <p:sldLayoutId id="2147483656" r:id="rId11"/>
    <p:sldLayoutId id="214748365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Section 7.4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How fast can we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88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0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0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253" y="3429161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368" y="3429162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295"/>
              </p:ext>
            </p:extLst>
          </p:nvPr>
        </p:nvGraphicFramePr>
        <p:xfrm>
          <a:off x="475213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70791"/>
              </p:ext>
            </p:extLst>
          </p:nvPr>
        </p:nvGraphicFramePr>
        <p:xfrm>
          <a:off x="655236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253" y="3429161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368" y="3429162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295"/>
              </p:ext>
            </p:extLst>
          </p:nvPr>
        </p:nvGraphicFramePr>
        <p:xfrm>
          <a:off x="475213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70791"/>
              </p:ext>
            </p:extLst>
          </p:nvPr>
        </p:nvGraphicFramePr>
        <p:xfrm>
          <a:off x="655236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253" y="3429161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368" y="3429162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</p:cNvCxnSpPr>
          <p:nvPr/>
        </p:nvCxnSpPr>
        <p:spPr bwMode="auto">
          <a:xfrm flipH="1">
            <a:off x="2772069" y="4869161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3492161" y="4869161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2023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2207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295"/>
              </p:ext>
            </p:extLst>
          </p:nvPr>
        </p:nvGraphicFramePr>
        <p:xfrm>
          <a:off x="475213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70791"/>
              </p:ext>
            </p:extLst>
          </p:nvPr>
        </p:nvGraphicFramePr>
        <p:xfrm>
          <a:off x="655236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14361"/>
              </p:ext>
            </p:extLst>
          </p:nvPr>
        </p:nvGraphicFramePr>
        <p:xfrm>
          <a:off x="1871954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8315"/>
              </p:ext>
            </p:extLst>
          </p:nvPr>
        </p:nvGraphicFramePr>
        <p:xfrm>
          <a:off x="331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253" y="3429161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368" y="3429162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</p:cNvCxnSpPr>
          <p:nvPr/>
        </p:nvCxnSpPr>
        <p:spPr bwMode="auto">
          <a:xfrm flipH="1">
            <a:off x="2772069" y="4869161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3492161" y="4869161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2023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2207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7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295"/>
              </p:ext>
            </p:extLst>
          </p:nvPr>
        </p:nvGraphicFramePr>
        <p:xfrm>
          <a:off x="475213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70791"/>
              </p:ext>
            </p:extLst>
          </p:nvPr>
        </p:nvGraphicFramePr>
        <p:xfrm>
          <a:off x="655236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14361"/>
              </p:ext>
            </p:extLst>
          </p:nvPr>
        </p:nvGraphicFramePr>
        <p:xfrm>
          <a:off x="1871954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8315"/>
              </p:ext>
            </p:extLst>
          </p:nvPr>
        </p:nvGraphicFramePr>
        <p:xfrm>
          <a:off x="331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253" y="3429161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368" y="3429162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直線接點 36"/>
          <p:cNvCxnSpPr>
            <a:cxnSpLocks noChangeShapeType="1"/>
          </p:cNvCxnSpPr>
          <p:nvPr/>
        </p:nvCxnSpPr>
        <p:spPr bwMode="auto">
          <a:xfrm flipH="1">
            <a:off x="6732391" y="4869345"/>
            <a:ext cx="720092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直線接點 36"/>
          <p:cNvCxnSpPr>
            <a:cxnSpLocks noChangeShapeType="1"/>
          </p:cNvCxnSpPr>
          <p:nvPr/>
        </p:nvCxnSpPr>
        <p:spPr bwMode="auto">
          <a:xfrm flipH="1" flipV="1">
            <a:off x="7452483" y="4869346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</p:cNvCxnSpPr>
          <p:nvPr/>
        </p:nvCxnSpPr>
        <p:spPr bwMode="auto">
          <a:xfrm flipH="1">
            <a:off x="2772069" y="4869161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3492161" y="4869161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2023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2207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12529" y="5049368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3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7882"/>
              </p:ext>
            </p:extLst>
          </p:nvPr>
        </p:nvGraphicFramePr>
        <p:xfrm>
          <a:off x="79181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295"/>
              </p:ext>
            </p:extLst>
          </p:nvPr>
        </p:nvGraphicFramePr>
        <p:xfrm>
          <a:off x="475213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29356"/>
              </p:ext>
            </p:extLst>
          </p:nvPr>
        </p:nvGraphicFramePr>
        <p:xfrm>
          <a:off x="2592046" y="4149069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70791"/>
              </p:ext>
            </p:extLst>
          </p:nvPr>
        </p:nvGraphicFramePr>
        <p:xfrm>
          <a:off x="6552368" y="414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14361"/>
              </p:ext>
            </p:extLst>
          </p:nvPr>
        </p:nvGraphicFramePr>
        <p:xfrm>
          <a:off x="1871954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81337"/>
              </p:ext>
            </p:extLst>
          </p:nvPr>
        </p:nvGraphicFramePr>
        <p:xfrm>
          <a:off x="7272460" y="5589437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8315"/>
              </p:ext>
            </p:extLst>
          </p:nvPr>
        </p:nvGraphicFramePr>
        <p:xfrm>
          <a:off x="331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81116"/>
              </p:ext>
            </p:extLst>
          </p:nvPr>
        </p:nvGraphicFramePr>
        <p:xfrm>
          <a:off x="5832276" y="5589437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253" y="3429161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368" y="3429162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直線接點 36"/>
          <p:cNvCxnSpPr>
            <a:cxnSpLocks noChangeShapeType="1"/>
          </p:cNvCxnSpPr>
          <p:nvPr/>
        </p:nvCxnSpPr>
        <p:spPr bwMode="auto">
          <a:xfrm flipH="1">
            <a:off x="6732391" y="4869345"/>
            <a:ext cx="720092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直線接點 36"/>
          <p:cNvCxnSpPr>
            <a:cxnSpLocks noChangeShapeType="1"/>
          </p:cNvCxnSpPr>
          <p:nvPr/>
        </p:nvCxnSpPr>
        <p:spPr bwMode="auto">
          <a:xfrm flipH="1" flipV="1">
            <a:off x="7452483" y="4869346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931" y="3428977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47" y="3428977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</p:cNvCxnSpPr>
          <p:nvPr/>
        </p:nvCxnSpPr>
        <p:spPr bwMode="auto">
          <a:xfrm flipH="1">
            <a:off x="2772069" y="4869161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3492161" y="4869161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2023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2207" y="5049184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12529" y="5049368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7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08980"/>
              </p:ext>
            </p:extLst>
          </p:nvPr>
        </p:nvGraphicFramePr>
        <p:xfrm>
          <a:off x="2052023" y="1808632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2447"/>
              </p:ext>
            </p:extLst>
          </p:nvPr>
        </p:nvGraphicFramePr>
        <p:xfrm>
          <a:off x="6012414" y="28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95407"/>
              </p:ext>
            </p:extLst>
          </p:nvPr>
        </p:nvGraphicFramePr>
        <p:xfrm>
          <a:off x="1152000" y="28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23232"/>
              </p:ext>
            </p:extLst>
          </p:nvPr>
        </p:nvGraphicFramePr>
        <p:xfrm>
          <a:off x="5112506" y="3969184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26625"/>
              </p:ext>
            </p:extLst>
          </p:nvPr>
        </p:nvGraphicFramePr>
        <p:xfrm>
          <a:off x="2952230" y="28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13222"/>
              </p:ext>
            </p:extLst>
          </p:nvPr>
        </p:nvGraphicFramePr>
        <p:xfrm>
          <a:off x="6912736" y="3969184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61697"/>
              </p:ext>
            </p:extLst>
          </p:nvPr>
        </p:nvGraphicFramePr>
        <p:xfrm>
          <a:off x="2232414" y="39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8451"/>
              </p:ext>
            </p:extLst>
          </p:nvPr>
        </p:nvGraphicFramePr>
        <p:xfrm>
          <a:off x="7632920" y="6129184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38277"/>
              </p:ext>
            </p:extLst>
          </p:nvPr>
        </p:nvGraphicFramePr>
        <p:xfrm>
          <a:off x="3672414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39648"/>
              </p:ext>
            </p:extLst>
          </p:nvPr>
        </p:nvGraphicFramePr>
        <p:xfrm>
          <a:off x="6192414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2391" y="3248724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506" y="3248725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直線接點 36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732414" y="4329184"/>
            <a:ext cx="720322" cy="719816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直線接點 36"/>
          <p:cNvCxnSpPr>
            <a:cxnSpLocks noChangeShapeType="1"/>
          </p:cNvCxnSpPr>
          <p:nvPr/>
        </p:nvCxnSpPr>
        <p:spPr bwMode="auto">
          <a:xfrm flipH="1" flipV="1">
            <a:off x="7452437" y="4328909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885" y="2168540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2001" y="2168540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  <a:stCxn id="10" idx="2"/>
            <a:endCxn id="12" idx="0"/>
          </p:cNvCxnSpPr>
          <p:nvPr/>
        </p:nvCxnSpPr>
        <p:spPr bwMode="auto">
          <a:xfrm flipH="1">
            <a:off x="2772414" y="3249000"/>
            <a:ext cx="719816" cy="72000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3491931" y="3248724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  <a:endCxn id="6" idx="0"/>
          </p:cNvCxnSpPr>
          <p:nvPr/>
        </p:nvCxnSpPr>
        <p:spPr bwMode="auto">
          <a:xfrm flipH="1">
            <a:off x="2592023" y="1089000"/>
            <a:ext cx="1980391" cy="71963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394" y="1088840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414" y="126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414" y="126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2414" y="23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72414" y="23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52414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32414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2414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72230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2414" y="45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32414" y="45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2174"/>
              </p:ext>
            </p:extLst>
          </p:nvPr>
        </p:nvGraphicFramePr>
        <p:xfrm>
          <a:off x="6012414" y="180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8" name="直線接點 36"/>
          <p:cNvCxnSpPr>
            <a:cxnSpLocks noChangeShapeType="1"/>
          </p:cNvCxnSpPr>
          <p:nvPr/>
        </p:nvCxnSpPr>
        <p:spPr bwMode="auto">
          <a:xfrm flipV="1">
            <a:off x="6552414" y="2169000"/>
            <a:ext cx="0" cy="72000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5" name="矩形 44"/>
          <p:cNvSpPr/>
          <p:nvPr/>
        </p:nvSpPr>
        <p:spPr>
          <a:xfrm>
            <a:off x="6192414" y="23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內容版面配置區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[2]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403"/>
              </p:ext>
            </p:extLst>
          </p:nvPr>
        </p:nvGraphicFramePr>
        <p:xfrm>
          <a:off x="3672230" y="39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接點 36"/>
          <p:cNvCxnSpPr>
            <a:cxnSpLocks noChangeShapeType="1"/>
            <a:stCxn id="64" idx="2"/>
          </p:cNvCxnSpPr>
          <p:nvPr/>
        </p:nvCxnSpPr>
        <p:spPr bwMode="auto">
          <a:xfrm>
            <a:off x="4212230" y="4329000"/>
            <a:ext cx="47" cy="720069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6" name="矩形 65"/>
          <p:cNvSpPr/>
          <p:nvPr/>
        </p:nvSpPr>
        <p:spPr>
          <a:xfrm>
            <a:off x="3852230" y="45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2430"/>
              </p:ext>
            </p:extLst>
          </p:nvPr>
        </p:nvGraphicFramePr>
        <p:xfrm>
          <a:off x="7632414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0" name="直線接點 36"/>
          <p:cNvCxnSpPr>
            <a:cxnSpLocks noChangeShapeType="1"/>
            <a:endCxn id="13" idx="0"/>
          </p:cNvCxnSpPr>
          <p:nvPr/>
        </p:nvCxnSpPr>
        <p:spPr bwMode="auto">
          <a:xfrm>
            <a:off x="8172506" y="5409000"/>
            <a:ext cx="414" cy="720184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矩形 70"/>
          <p:cNvSpPr/>
          <p:nvPr/>
        </p:nvSpPr>
        <p:spPr>
          <a:xfrm>
            <a:off x="7812414" y="558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30376"/>
              </p:ext>
            </p:extLst>
          </p:nvPr>
        </p:nvGraphicFramePr>
        <p:xfrm>
          <a:off x="3672414" y="3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4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41412"/>
              </p:ext>
            </p:extLst>
          </p:nvPr>
        </p:nvGraphicFramePr>
        <p:xfrm>
          <a:off x="2051609" y="1808632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17768"/>
              </p:ext>
            </p:extLst>
          </p:nvPr>
        </p:nvGraphicFramePr>
        <p:xfrm>
          <a:off x="6012000" y="28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0630"/>
              </p:ext>
            </p:extLst>
          </p:nvPr>
        </p:nvGraphicFramePr>
        <p:xfrm>
          <a:off x="1151586" y="28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51750"/>
              </p:ext>
            </p:extLst>
          </p:nvPr>
        </p:nvGraphicFramePr>
        <p:xfrm>
          <a:off x="5112092" y="3969184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0830"/>
              </p:ext>
            </p:extLst>
          </p:nvPr>
        </p:nvGraphicFramePr>
        <p:xfrm>
          <a:off x="2951816" y="28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9102"/>
              </p:ext>
            </p:extLst>
          </p:nvPr>
        </p:nvGraphicFramePr>
        <p:xfrm>
          <a:off x="6912322" y="3969184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40678"/>
              </p:ext>
            </p:extLst>
          </p:nvPr>
        </p:nvGraphicFramePr>
        <p:xfrm>
          <a:off x="2232000" y="39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90576"/>
              </p:ext>
            </p:extLst>
          </p:nvPr>
        </p:nvGraphicFramePr>
        <p:xfrm>
          <a:off x="7632506" y="6129184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52498"/>
              </p:ext>
            </p:extLst>
          </p:nvPr>
        </p:nvGraphicFramePr>
        <p:xfrm>
          <a:off x="367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46640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接點 36"/>
          <p:cNvCxnSpPr>
            <a:cxnSpLocks noChangeShapeType="1"/>
          </p:cNvCxnSpPr>
          <p:nvPr/>
        </p:nvCxnSpPr>
        <p:spPr bwMode="auto">
          <a:xfrm flipH="1">
            <a:off x="5651977" y="3248724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直線接點 36"/>
          <p:cNvCxnSpPr>
            <a:cxnSpLocks noChangeShapeType="1"/>
          </p:cNvCxnSpPr>
          <p:nvPr/>
        </p:nvCxnSpPr>
        <p:spPr bwMode="auto">
          <a:xfrm flipH="1" flipV="1">
            <a:off x="6552092" y="3248725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直線接點 36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732000" y="4329184"/>
            <a:ext cx="720322" cy="719816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直線接點 36"/>
          <p:cNvCxnSpPr>
            <a:cxnSpLocks noChangeShapeType="1"/>
          </p:cNvCxnSpPr>
          <p:nvPr/>
        </p:nvCxnSpPr>
        <p:spPr bwMode="auto">
          <a:xfrm flipH="1" flipV="1">
            <a:off x="7452023" y="4328909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1691471" y="2168540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2591587" y="2168540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  <a:stCxn id="10" idx="2"/>
            <a:endCxn id="12" idx="0"/>
          </p:cNvCxnSpPr>
          <p:nvPr/>
        </p:nvCxnSpPr>
        <p:spPr bwMode="auto">
          <a:xfrm flipH="1">
            <a:off x="2772000" y="3249000"/>
            <a:ext cx="719816" cy="72000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3491517" y="3248724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  <a:endCxn id="6" idx="0"/>
          </p:cNvCxnSpPr>
          <p:nvPr/>
        </p:nvCxnSpPr>
        <p:spPr bwMode="auto">
          <a:xfrm flipH="1">
            <a:off x="2591609" y="1089000"/>
            <a:ext cx="1980391" cy="71963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1980" y="1088840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000" y="126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00" y="126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2000" y="23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72000" y="23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52000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32000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2000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71816" y="342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2000" y="45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52573"/>
              </p:ext>
            </p:extLst>
          </p:nvPr>
        </p:nvGraphicFramePr>
        <p:xfrm>
          <a:off x="6012000" y="180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8" name="直線接點 36"/>
          <p:cNvCxnSpPr>
            <a:cxnSpLocks noChangeShapeType="1"/>
          </p:cNvCxnSpPr>
          <p:nvPr/>
        </p:nvCxnSpPr>
        <p:spPr bwMode="auto">
          <a:xfrm flipV="1">
            <a:off x="6552000" y="2169000"/>
            <a:ext cx="0" cy="72000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5" name="矩形 44"/>
          <p:cNvSpPr/>
          <p:nvPr/>
        </p:nvSpPr>
        <p:spPr>
          <a:xfrm>
            <a:off x="6192000" y="23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內容版面配置區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02333"/>
              </p:ext>
            </p:extLst>
          </p:nvPr>
        </p:nvGraphicFramePr>
        <p:xfrm>
          <a:off x="3671816" y="39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直線接點 36"/>
          <p:cNvCxnSpPr>
            <a:cxnSpLocks noChangeShapeType="1"/>
            <a:stCxn id="64" idx="2"/>
          </p:cNvCxnSpPr>
          <p:nvPr/>
        </p:nvCxnSpPr>
        <p:spPr bwMode="auto">
          <a:xfrm>
            <a:off x="4211816" y="4329000"/>
            <a:ext cx="47" cy="720069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6" name="矩形 65"/>
          <p:cNvSpPr/>
          <p:nvPr/>
        </p:nvSpPr>
        <p:spPr>
          <a:xfrm>
            <a:off x="3851816" y="45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93644"/>
              </p:ext>
            </p:extLst>
          </p:nvPr>
        </p:nvGraphicFramePr>
        <p:xfrm>
          <a:off x="763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0" name="直線接點 36"/>
          <p:cNvCxnSpPr>
            <a:cxnSpLocks noChangeShapeType="1"/>
            <a:endCxn id="13" idx="0"/>
          </p:cNvCxnSpPr>
          <p:nvPr/>
        </p:nvCxnSpPr>
        <p:spPr bwMode="auto">
          <a:xfrm>
            <a:off x="8172092" y="5409000"/>
            <a:ext cx="414" cy="720184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矩形 70"/>
          <p:cNvSpPr/>
          <p:nvPr/>
        </p:nvSpPr>
        <p:spPr>
          <a:xfrm>
            <a:off x="7812000" y="558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90542"/>
              </p:ext>
            </p:extLst>
          </p:nvPr>
        </p:nvGraphicFramePr>
        <p:xfrm>
          <a:off x="3672000" y="3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9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7200000" cy="4140000"/>
          </a:xfrm>
        </p:spPr>
        <p:txBody>
          <a:bodyPr/>
          <a:lstStyle/>
          <a:p>
            <a:pPr algn="just"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90000" algn="l"/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Insert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into the ordered sequence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spc="15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such that the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90000" algn="l"/>
                <a:tab pos="54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resulting sequence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spc="15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1]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is also ordered.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90000" algn="l"/>
                <a:tab pos="54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The array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must have space allocated for at least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2 elements.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81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 bwMode="auto">
          <a:xfrm>
            <a:off x="1979982" y="6020984"/>
            <a:ext cx="576004" cy="43338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131990" y="6020984"/>
            <a:ext cx="576004" cy="43338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012010" y="6020984"/>
            <a:ext cx="576004" cy="43338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164018" y="6020984"/>
            <a:ext cx="576004" cy="43338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23"/>
          <p:cNvSpPr>
            <a:spLocks noChangeArrowheads="1"/>
          </p:cNvSpPr>
          <p:nvPr/>
        </p:nvSpPr>
        <p:spPr bwMode="auto">
          <a:xfrm>
            <a:off x="1403978" y="3428983"/>
            <a:ext cx="575393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Yes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23"/>
          <p:cNvSpPr>
            <a:spLocks noChangeArrowheads="1"/>
          </p:cNvSpPr>
          <p:nvPr/>
        </p:nvSpPr>
        <p:spPr bwMode="auto">
          <a:xfrm>
            <a:off x="5436006" y="3429204"/>
            <a:ext cx="575903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Yes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24"/>
          <p:cNvSpPr>
            <a:spLocks noChangeArrowheads="1"/>
          </p:cNvSpPr>
          <p:nvPr/>
        </p:nvSpPr>
        <p:spPr bwMode="auto">
          <a:xfrm>
            <a:off x="2555986" y="3428932"/>
            <a:ext cx="575818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24"/>
          <p:cNvSpPr>
            <a:spLocks noChangeArrowheads="1"/>
          </p:cNvSpPr>
          <p:nvPr/>
        </p:nvSpPr>
        <p:spPr bwMode="auto">
          <a:xfrm>
            <a:off x="6588014" y="3428983"/>
            <a:ext cx="575818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23"/>
          <p:cNvSpPr>
            <a:spLocks noChangeArrowheads="1"/>
          </p:cNvSpPr>
          <p:nvPr/>
        </p:nvSpPr>
        <p:spPr bwMode="auto">
          <a:xfrm>
            <a:off x="1979982" y="4868993"/>
            <a:ext cx="576003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Yes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23"/>
          <p:cNvSpPr>
            <a:spLocks noChangeArrowheads="1"/>
          </p:cNvSpPr>
          <p:nvPr/>
        </p:nvSpPr>
        <p:spPr bwMode="auto">
          <a:xfrm>
            <a:off x="6012010" y="4868993"/>
            <a:ext cx="576004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Yes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24"/>
          <p:cNvSpPr>
            <a:spLocks noChangeArrowheads="1"/>
          </p:cNvSpPr>
          <p:nvPr/>
        </p:nvSpPr>
        <p:spPr bwMode="auto">
          <a:xfrm>
            <a:off x="3131990" y="4868993"/>
            <a:ext cx="576157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24"/>
          <p:cNvSpPr>
            <a:spLocks noChangeArrowheads="1"/>
          </p:cNvSpPr>
          <p:nvPr/>
        </p:nvSpPr>
        <p:spPr bwMode="auto">
          <a:xfrm>
            <a:off x="7164018" y="4868993"/>
            <a:ext cx="575647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1403978" y="4580974"/>
            <a:ext cx="576004" cy="43338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436006" y="4580974"/>
            <a:ext cx="576004" cy="43338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411" name="直線接點 21"/>
          <p:cNvCxnSpPr>
            <a:cxnSpLocks noChangeShapeType="1"/>
            <a:stCxn id="57" idx="2"/>
            <a:endCxn id="63" idx="0"/>
          </p:cNvCxnSpPr>
          <p:nvPr/>
        </p:nvCxnSpPr>
        <p:spPr bwMode="auto">
          <a:xfrm flipH="1">
            <a:off x="2267980" y="4582511"/>
            <a:ext cx="575868" cy="10064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2" name="直線接點 22"/>
          <p:cNvCxnSpPr>
            <a:cxnSpLocks noChangeShapeType="1"/>
            <a:stCxn id="57" idx="2"/>
            <a:endCxn id="64" idx="0"/>
          </p:cNvCxnSpPr>
          <p:nvPr/>
        </p:nvCxnSpPr>
        <p:spPr bwMode="auto">
          <a:xfrm>
            <a:off x="2843848" y="4582511"/>
            <a:ext cx="576140" cy="10064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3" name="直線接點 34"/>
          <p:cNvCxnSpPr>
            <a:cxnSpLocks noChangeShapeType="1"/>
            <a:stCxn id="53" idx="2"/>
            <a:endCxn id="66" idx="0"/>
          </p:cNvCxnSpPr>
          <p:nvPr/>
        </p:nvCxnSpPr>
        <p:spPr bwMode="auto">
          <a:xfrm flipH="1">
            <a:off x="6300008" y="4582511"/>
            <a:ext cx="575889" cy="1006623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4" name="直線接點 35"/>
          <p:cNvCxnSpPr>
            <a:cxnSpLocks noChangeShapeType="1"/>
            <a:stCxn id="53" idx="2"/>
            <a:endCxn id="67" idx="0"/>
          </p:cNvCxnSpPr>
          <p:nvPr/>
        </p:nvCxnSpPr>
        <p:spPr bwMode="auto">
          <a:xfrm>
            <a:off x="6875897" y="4582511"/>
            <a:ext cx="576119" cy="1006623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5" name="直線接點 17"/>
          <p:cNvCxnSpPr>
            <a:cxnSpLocks noChangeShapeType="1"/>
            <a:stCxn id="45" idx="2"/>
            <a:endCxn id="43" idx="0"/>
          </p:cNvCxnSpPr>
          <p:nvPr/>
        </p:nvCxnSpPr>
        <p:spPr bwMode="auto">
          <a:xfrm flipH="1">
            <a:off x="1691976" y="3142382"/>
            <a:ext cx="575817" cy="1006606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6" name="直線接點 18"/>
          <p:cNvCxnSpPr>
            <a:cxnSpLocks noChangeShapeType="1"/>
            <a:stCxn id="45" idx="2"/>
            <a:endCxn id="57" idx="0"/>
          </p:cNvCxnSpPr>
          <p:nvPr/>
        </p:nvCxnSpPr>
        <p:spPr bwMode="auto">
          <a:xfrm>
            <a:off x="2267793" y="3142382"/>
            <a:ext cx="576055" cy="100674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直線接點 32"/>
          <p:cNvCxnSpPr>
            <a:cxnSpLocks noChangeShapeType="1"/>
            <a:stCxn id="49" idx="2"/>
            <a:endCxn id="65" idx="0"/>
          </p:cNvCxnSpPr>
          <p:nvPr/>
        </p:nvCxnSpPr>
        <p:spPr bwMode="auto">
          <a:xfrm flipH="1">
            <a:off x="5724004" y="3142518"/>
            <a:ext cx="575940" cy="1006606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8" name="直線接點 33"/>
          <p:cNvCxnSpPr>
            <a:cxnSpLocks noChangeShapeType="1"/>
            <a:stCxn id="49" idx="2"/>
            <a:endCxn id="53" idx="0"/>
          </p:cNvCxnSpPr>
          <p:nvPr/>
        </p:nvCxnSpPr>
        <p:spPr bwMode="auto">
          <a:xfrm>
            <a:off x="6299944" y="3142518"/>
            <a:ext cx="575953" cy="1006606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9" name="直線接點 36"/>
          <p:cNvCxnSpPr>
            <a:cxnSpLocks noChangeShapeType="1"/>
            <a:stCxn id="41" idx="2"/>
            <a:endCxn id="45" idx="0"/>
          </p:cNvCxnSpPr>
          <p:nvPr/>
        </p:nvCxnSpPr>
        <p:spPr bwMode="auto">
          <a:xfrm flipH="1">
            <a:off x="2267793" y="1846356"/>
            <a:ext cx="2016205" cy="862639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20" name="直線接點 37"/>
          <p:cNvCxnSpPr>
            <a:cxnSpLocks noChangeShapeType="1"/>
            <a:stCxn id="41" idx="2"/>
            <a:endCxn id="49" idx="0"/>
          </p:cNvCxnSpPr>
          <p:nvPr/>
        </p:nvCxnSpPr>
        <p:spPr bwMode="auto">
          <a:xfrm>
            <a:off x="4283998" y="1846356"/>
            <a:ext cx="2015946" cy="862775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7421" name="標題 3"/>
          <p:cNvSpPr>
            <a:spLocks noGrp="1"/>
          </p:cNvSpPr>
          <p:nvPr>
            <p:ph type="title"/>
          </p:nvPr>
        </p:nvSpPr>
        <p:spPr>
          <a:xfrm>
            <a:off x="827533" y="260604"/>
            <a:ext cx="7488936" cy="864108"/>
          </a:xfrm>
        </p:spPr>
        <p:txBody>
          <a:bodyPr/>
          <a:lstStyle/>
          <a:p>
            <a:pPr algn="l" eaLnBrk="1" hangingPunct="1"/>
            <a:r>
              <a:rPr lang="en-US" altLang="zh-TW" sz="4000" dirty="0" smtClean="0"/>
              <a:t>The decision tree for Insertion sort</a:t>
            </a:r>
            <a:endParaRPr lang="zh-TW" altLang="en-US" sz="4000" dirty="0" smtClean="0"/>
          </a:p>
        </p:txBody>
      </p:sp>
      <p:sp>
        <p:nvSpPr>
          <p:cNvPr id="17428" name="矩形 23"/>
          <p:cNvSpPr>
            <a:spLocks noChangeArrowheads="1"/>
          </p:cNvSpPr>
          <p:nvPr/>
        </p:nvSpPr>
        <p:spPr bwMode="auto">
          <a:xfrm>
            <a:off x="2555986" y="1988973"/>
            <a:ext cx="575563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7200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Yes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9" name="矩形 24"/>
          <p:cNvSpPr>
            <a:spLocks noChangeArrowheads="1"/>
          </p:cNvSpPr>
          <p:nvPr/>
        </p:nvSpPr>
        <p:spPr bwMode="auto">
          <a:xfrm>
            <a:off x="5436090" y="1989041"/>
            <a:ext cx="575919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tIns="0" bIns="72000" anchor="ctr"/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圓角矩形 40"/>
          <p:cNvSpPr/>
          <p:nvPr/>
        </p:nvSpPr>
        <p:spPr bwMode="auto">
          <a:xfrm>
            <a:off x="3851995" y="1412969"/>
            <a:ext cx="864006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0" anchor="b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spc="1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圓角矩形 44"/>
          <p:cNvSpPr/>
          <p:nvPr/>
        </p:nvSpPr>
        <p:spPr bwMode="auto">
          <a:xfrm>
            <a:off x="1835981" y="2708995"/>
            <a:ext cx="863624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0" anchor="b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圓角矩形 48"/>
          <p:cNvSpPr/>
          <p:nvPr/>
        </p:nvSpPr>
        <p:spPr bwMode="auto">
          <a:xfrm>
            <a:off x="5868009" y="2709131"/>
            <a:ext cx="863870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0" anchor="b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spc="1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圓角矩形 52"/>
          <p:cNvSpPr/>
          <p:nvPr/>
        </p:nvSpPr>
        <p:spPr bwMode="auto">
          <a:xfrm>
            <a:off x="6444013" y="4149124"/>
            <a:ext cx="86376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0" anchor="b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圓角矩形 56"/>
          <p:cNvSpPr/>
          <p:nvPr/>
        </p:nvSpPr>
        <p:spPr bwMode="auto">
          <a:xfrm>
            <a:off x="2411985" y="4149124"/>
            <a:ext cx="863726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0" anchor="b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spc="1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16001" y="1412918"/>
            <a:ext cx="86400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[1,2,3]</a:t>
            </a:r>
            <a:endParaRPr lang="zh-TW" alt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71975" y="2708995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[1,2,3]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圓角矩形 42"/>
          <p:cNvSpPr/>
          <p:nvPr/>
        </p:nvSpPr>
        <p:spPr bwMode="auto">
          <a:xfrm>
            <a:off x="1259977" y="4148988"/>
            <a:ext cx="86399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18000" anchor="b" anchorCtr="0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圓角矩形 62"/>
          <p:cNvSpPr/>
          <p:nvPr/>
        </p:nvSpPr>
        <p:spPr bwMode="auto">
          <a:xfrm>
            <a:off x="1835981" y="5588998"/>
            <a:ext cx="86399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18000" anchor="b" anchorCtr="0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圓角矩形 63"/>
          <p:cNvSpPr/>
          <p:nvPr/>
        </p:nvSpPr>
        <p:spPr bwMode="auto">
          <a:xfrm>
            <a:off x="2987989" y="5588998"/>
            <a:ext cx="86399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18000" anchor="b" anchorCtr="0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圓角矩形 64"/>
          <p:cNvSpPr/>
          <p:nvPr/>
        </p:nvSpPr>
        <p:spPr bwMode="auto">
          <a:xfrm>
            <a:off x="5292005" y="4149124"/>
            <a:ext cx="86399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18000" anchor="b" anchorCtr="0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圓角矩形 65"/>
          <p:cNvSpPr/>
          <p:nvPr/>
        </p:nvSpPr>
        <p:spPr bwMode="auto">
          <a:xfrm>
            <a:off x="5868009" y="5589134"/>
            <a:ext cx="86399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18000" anchor="b" anchorCtr="0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圓角矩形 66"/>
          <p:cNvSpPr/>
          <p:nvPr/>
        </p:nvSpPr>
        <p:spPr bwMode="auto">
          <a:xfrm>
            <a:off x="7020017" y="5589134"/>
            <a:ext cx="863998" cy="43338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18000" anchor="b" anchorCtr="0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275991" y="4148988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[1,3,2]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427999" y="4149124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[2,1,3]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307780" y="4148988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[2,3,1]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95971" y="4148988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[1,2,3]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884023" y="5589134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[3,2,1]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971975" y="5588930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[1,3,2]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732015" y="2708927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[2,1,3]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04003" y="5588981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[2,3,1]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851995" y="5588981"/>
            <a:ext cx="864516" cy="43338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tIns="0" bIns="3600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[3,1,2]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3960000" cy="3780000"/>
          </a:xfrm>
        </p:spPr>
        <p:txBody>
          <a:bodyPr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BubbleSort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b="1" dirty="0" smtClean="0"/>
              <a:t>{</a:t>
            </a:r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for</a:t>
            </a:r>
            <a:r>
              <a:rPr lang="en-US" altLang="zh-TW" dirty="0" smtClean="0"/>
              <a:t> (</a:t>
            </a:r>
            <a:r>
              <a:rPr lang="en-US" altLang="zh-TW" b="1" dirty="0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 </a:t>
            </a:r>
            <a:r>
              <a:rPr lang="en-US" altLang="zh-TW" i="1" dirty="0" smtClean="0"/>
              <a:t>n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&gt;</a:t>
            </a:r>
            <a:r>
              <a:rPr lang="en-US" altLang="zh-TW" dirty="0" smtClean="0"/>
              <a:t> 1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i</a:t>
            </a:r>
            <a:r>
              <a:rPr lang="en-US" altLang="zh-TW" dirty="0" smtClean="0">
                <a:latin typeface="Symbol" panose="05050102010706020507" pitchFamily="18" charset="2"/>
              </a:rPr>
              <a:t>--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</a:t>
            </a:r>
            <a:r>
              <a:rPr lang="en-US" altLang="zh-TW" b="1" dirty="0" smtClean="0"/>
              <a:t>for</a:t>
            </a:r>
            <a:r>
              <a:rPr lang="en-US" altLang="zh-TW" dirty="0" smtClean="0"/>
              <a:t> (</a:t>
            </a:r>
            <a:r>
              <a:rPr lang="en-US" altLang="zh-TW" b="1" dirty="0" smtClean="0"/>
              <a:t>int</a:t>
            </a:r>
            <a:r>
              <a:rPr lang="en-US" altLang="zh-TW" spc="300" dirty="0" smtClean="0"/>
              <a:t> </a:t>
            </a:r>
            <a:r>
              <a:rPr lang="en-US" altLang="zh-TW" i="1" dirty="0"/>
              <a:t>j</a:t>
            </a:r>
            <a:r>
              <a:rPr lang="en-US" altLang="zh-TW" dirty="0"/>
              <a:t> </a:t>
            </a:r>
            <a:r>
              <a:rPr lang="en-US" altLang="zh-TW" dirty="0">
                <a:latin typeface="Symbol" panose="05050102010706020507" pitchFamily="18" charset="2"/>
              </a:rPr>
              <a:t>=</a:t>
            </a:r>
            <a:r>
              <a:rPr lang="en-US" altLang="zh-TW" dirty="0"/>
              <a:t> </a:t>
            </a:r>
            <a:r>
              <a:rPr lang="en-US" altLang="zh-TW" dirty="0" smtClean="0"/>
              <a:t>1</a:t>
            </a:r>
            <a:r>
              <a:rPr lang="en-US" altLang="zh-TW" b="1" dirty="0" smtClean="0"/>
              <a:t>;</a:t>
            </a:r>
            <a:r>
              <a:rPr lang="en-US" altLang="zh-TW" spc="300" dirty="0" smtClean="0"/>
              <a:t> </a:t>
            </a:r>
            <a:r>
              <a:rPr lang="en-US" altLang="zh-TW" i="1" dirty="0"/>
              <a:t>j</a:t>
            </a:r>
            <a:r>
              <a:rPr lang="en-US" altLang="zh-TW" dirty="0"/>
              <a:t> </a:t>
            </a:r>
            <a:r>
              <a:rPr lang="en-US" altLang="zh-TW" dirty="0">
                <a:latin typeface="Symbol" panose="05050102010706020507" pitchFamily="18" charset="2"/>
              </a:rPr>
              <a:t>&lt;</a:t>
            </a:r>
            <a:r>
              <a:rPr lang="en-US" altLang="zh-TW" dirty="0"/>
              <a:t> </a:t>
            </a:r>
            <a:r>
              <a:rPr lang="en-US" altLang="zh-TW" i="1" dirty="0" smtClean="0"/>
              <a:t>i</a:t>
            </a:r>
            <a:r>
              <a:rPr lang="en-US" altLang="zh-TW" b="1" dirty="0" smtClean="0"/>
              <a:t>;</a:t>
            </a:r>
            <a:r>
              <a:rPr lang="en-US" altLang="zh-TW" spc="300" dirty="0" smtClean="0"/>
              <a:t> </a:t>
            </a:r>
            <a:r>
              <a:rPr lang="en-US" altLang="zh-TW" i="1" dirty="0" err="1"/>
              <a:t>j</a:t>
            </a:r>
            <a:r>
              <a:rPr lang="en-US" altLang="zh-TW" dirty="0" err="1" smtClean="0">
                <a:latin typeface="Symbol" panose="05050102010706020507" pitchFamily="18" charset="2"/>
              </a:rPr>
              <a:t>++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	</a:t>
            </a:r>
            <a:r>
              <a:rPr lang="en-US" altLang="zh-TW" b="1" dirty="0" smtClean="0"/>
              <a:t>if</a:t>
            </a:r>
            <a:r>
              <a:rPr lang="en-US" altLang="zh-TW" dirty="0" smtClean="0"/>
              <a:t> (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 smtClean="0"/>
              <a:t> </a:t>
            </a:r>
            <a:r>
              <a:rPr lang="en-US" altLang="zh-TW" dirty="0">
                <a:latin typeface="Symbol" panose="05050102010706020507" pitchFamily="18" charset="2"/>
              </a:rPr>
              <a:t>&gt;</a:t>
            </a:r>
            <a:r>
              <a:rPr lang="en-US" altLang="zh-TW" dirty="0"/>
              <a:t> </a:t>
            </a:r>
            <a:r>
              <a:rPr lang="en-US" altLang="zh-TW" i="1" dirty="0" smtClean="0"/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 smtClean="0">
                <a:latin typeface="Symbol" panose="05050102010706020507" pitchFamily="18" charset="2"/>
              </a:rPr>
              <a:t>+</a:t>
            </a:r>
            <a:r>
              <a:rPr lang="en-US" altLang="zh-TW" dirty="0" err="1" smtClean="0"/>
              <a:t>1</a:t>
            </a:r>
            <a:r>
              <a:rPr lang="en-US" altLang="zh-TW" dirty="0" smtClean="0"/>
              <a:t>]) </a:t>
            </a:r>
            <a:endParaRPr lang="en-US" altLang="zh-TW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	</a:t>
            </a:r>
            <a:r>
              <a:rPr lang="en-US" altLang="zh-TW" b="1" dirty="0" smtClean="0"/>
              <a:t>{</a:t>
            </a:r>
            <a:endParaRPr lang="en-US" altLang="zh-TW" b="1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		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hold</a:t>
            </a:r>
            <a:r>
              <a:rPr lang="en-US" altLang="zh-TW" dirty="0" smtClean="0"/>
              <a:t> </a:t>
            </a:r>
            <a:r>
              <a:rPr lang="en-US" altLang="zh-TW" dirty="0">
                <a:latin typeface="Symbol" panose="05050102010706020507" pitchFamily="18" charset="2"/>
              </a:rPr>
              <a:t>=</a:t>
            </a:r>
            <a:r>
              <a:rPr lang="en-US" altLang="zh-TW" dirty="0"/>
              <a:t> </a:t>
            </a:r>
            <a:r>
              <a:rPr lang="en-US" altLang="zh-TW" i="1" dirty="0"/>
              <a:t>a</a:t>
            </a:r>
            <a:r>
              <a:rPr lang="en-US" altLang="zh-TW" dirty="0"/>
              <a:t>[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]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       </a:t>
            </a:r>
            <a:endParaRPr lang="en-US" altLang="zh-TW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smtClean="0"/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 smtClean="0">
                <a:latin typeface="Symbol" panose="05050102010706020507" pitchFamily="18" charset="2"/>
              </a:rPr>
              <a:t>+</a:t>
            </a:r>
            <a:r>
              <a:rPr lang="en-US" altLang="zh-TW" dirty="0" err="1" smtClean="0"/>
              <a:t>1</a:t>
            </a:r>
            <a:r>
              <a:rPr lang="en-US" altLang="zh-TW" dirty="0" smtClean="0"/>
              <a:t>]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		</a:t>
            </a:r>
            <a:r>
              <a:rPr lang="en-US" altLang="zh-TW" i="1" dirty="0" smtClean="0"/>
              <a:t>a</a:t>
            </a:r>
            <a:r>
              <a:rPr lang="en-US" altLang="zh-TW" kern="100" spc="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 smtClean="0">
                <a:latin typeface="Symbol" panose="05050102010706020507" pitchFamily="18" charset="2"/>
              </a:rPr>
              <a:t>+</a:t>
            </a:r>
            <a:r>
              <a:rPr lang="en-US" altLang="zh-TW" dirty="0" err="1" smtClean="0"/>
              <a:t>1</a:t>
            </a:r>
            <a:r>
              <a:rPr lang="en-US" altLang="zh-TW" dirty="0" smtClean="0"/>
              <a:t>] </a:t>
            </a:r>
            <a:r>
              <a:rPr lang="en-US" altLang="zh-TW" dirty="0">
                <a:latin typeface="Symbol" panose="05050102010706020507" pitchFamily="18" charset="2"/>
              </a:rPr>
              <a:t>=</a:t>
            </a:r>
            <a:r>
              <a:rPr lang="en-US" altLang="zh-TW" dirty="0"/>
              <a:t> </a:t>
            </a:r>
            <a:r>
              <a:rPr lang="en-US" altLang="zh-TW" i="1" dirty="0"/>
              <a:t>hold</a:t>
            </a:r>
            <a:r>
              <a:rPr lang="en-US" altLang="zh-TW" b="1" dirty="0"/>
              <a:t>;</a:t>
            </a:r>
            <a:r>
              <a:rPr lang="en-US" altLang="zh-TW" dirty="0"/>
              <a:t>  </a:t>
            </a:r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 smtClean="0"/>
              <a:t>			</a:t>
            </a:r>
            <a:r>
              <a:rPr lang="en-US" altLang="zh-TW" b="1" dirty="0" smtClean="0"/>
              <a:t>}</a:t>
            </a:r>
            <a:endParaRPr lang="en-US" altLang="zh-TW" b="1" dirty="0"/>
          </a:p>
          <a:p>
            <a:pPr>
              <a:spcAft>
                <a:spcPts val="0"/>
              </a:spcAft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TW" sz="2400" dirty="0">
                <a:solidFill>
                  <a:srgbClr val="000000"/>
                </a:solidFill>
              </a:rPr>
              <a:t>When </a:t>
            </a:r>
            <a:r>
              <a:rPr lang="en-US" altLang="zh-TW" sz="2400" i="1" dirty="0">
                <a:solidFill>
                  <a:srgbClr val="000000"/>
                </a:solidFill>
              </a:rPr>
              <a:t>n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</a:rPr>
              <a:t> 3:</a:t>
            </a:r>
          </a:p>
          <a:p>
            <a:pPr lvl="0">
              <a:buClr>
                <a:srgbClr val="000000"/>
              </a:buClr>
            </a:pPr>
            <a:endParaRPr lang="en-US" altLang="zh-TW" dirty="0" smtClean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b="1" dirty="0" smtClean="0">
                <a:solidFill>
                  <a:srgbClr val="000000"/>
                </a:solidFill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3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      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lvl="0">
              <a:buClr>
                <a:srgbClr val="000000"/>
              </a:buClr>
            </a:pPr>
            <a:endParaRPr lang="en-US" altLang="zh-TW" dirty="0" smtClean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      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 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 smtClean="0">
                <a:solidFill>
                  <a:srgbClr val="000000"/>
                </a:solidFill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5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0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2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8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2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7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3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2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4320540" cy="2520000"/>
          </a:xfrm>
        </p:spPr>
        <p:txBody>
          <a:bodyPr/>
          <a:lstStyle/>
          <a:p>
            <a:pPr algn="just"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InsertionSort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Sort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spc="15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 into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nondecreasing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order.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sz="1800" kern="100" dirty="0" err="1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temp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0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57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8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flipH="1">
            <a:off x="2411862" y="4869460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flipH="1" flipV="1">
            <a:off x="3131954" y="4869460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51816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2000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851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238"/>
              </p:ext>
            </p:extLst>
          </p:nvPr>
        </p:nvGraphicFramePr>
        <p:xfrm>
          <a:off x="1511747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0364"/>
              </p:ext>
            </p:extLst>
          </p:nvPr>
        </p:nvGraphicFramePr>
        <p:xfrm>
          <a:off x="2951931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flipH="1">
            <a:off x="2411862" y="4869460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flipH="1" flipV="1">
            <a:off x="3131954" y="4869460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51816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2000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5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238"/>
              </p:ext>
            </p:extLst>
          </p:nvPr>
        </p:nvGraphicFramePr>
        <p:xfrm>
          <a:off x="1511747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0364"/>
              </p:ext>
            </p:extLst>
          </p:nvPr>
        </p:nvGraphicFramePr>
        <p:xfrm>
          <a:off x="2951931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flipH="1">
            <a:off x="2411862" y="4869460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flipH="1" flipV="1">
            <a:off x="3131954" y="4869460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51816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2000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flipV="1">
            <a:off x="5292414" y="4869253"/>
            <a:ext cx="35972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矩形 43"/>
          <p:cNvSpPr/>
          <p:nvPr/>
        </p:nvSpPr>
        <p:spPr>
          <a:xfrm>
            <a:off x="511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983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238"/>
              </p:ext>
            </p:extLst>
          </p:nvPr>
        </p:nvGraphicFramePr>
        <p:xfrm>
          <a:off x="1511747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0364"/>
              </p:ext>
            </p:extLst>
          </p:nvPr>
        </p:nvGraphicFramePr>
        <p:xfrm>
          <a:off x="2951931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flipH="1">
            <a:off x="2411862" y="4869460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flipH="1" flipV="1">
            <a:off x="3131954" y="4869460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51816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2000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5382"/>
              </p:ext>
            </p:extLst>
          </p:nvPr>
        </p:nvGraphicFramePr>
        <p:xfrm>
          <a:off x="439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flipV="1">
            <a:off x="5292414" y="4869253"/>
            <a:ext cx="35972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矩形 43"/>
          <p:cNvSpPr/>
          <p:nvPr/>
        </p:nvSpPr>
        <p:spPr>
          <a:xfrm>
            <a:off x="511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58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238"/>
              </p:ext>
            </p:extLst>
          </p:nvPr>
        </p:nvGraphicFramePr>
        <p:xfrm>
          <a:off x="1511747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0364"/>
              </p:ext>
            </p:extLst>
          </p:nvPr>
        </p:nvGraphicFramePr>
        <p:xfrm>
          <a:off x="2951931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</p:cNvCxnSpPr>
          <p:nvPr/>
        </p:nvCxnSpPr>
        <p:spPr bwMode="auto">
          <a:xfrm flipH="1">
            <a:off x="6732414" y="4869460"/>
            <a:ext cx="720092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7452506" y="4869461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flipH="1">
            <a:off x="2411862" y="4869460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flipH="1" flipV="1">
            <a:off x="3131954" y="4869460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51816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2000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72368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552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5382"/>
              </p:ext>
            </p:extLst>
          </p:nvPr>
        </p:nvGraphicFramePr>
        <p:xfrm>
          <a:off x="439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flipV="1">
            <a:off x="5292414" y="4869253"/>
            <a:ext cx="35972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矩形 43"/>
          <p:cNvSpPr/>
          <p:nvPr/>
        </p:nvSpPr>
        <p:spPr>
          <a:xfrm>
            <a:off x="511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9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52000" y="549000"/>
            <a:ext cx="3420540" cy="1080000"/>
          </a:xfrm>
        </p:spPr>
        <p:txBody>
          <a:bodyPr/>
          <a:lstStyle/>
          <a:p>
            <a:pPr algn="l"/>
            <a:r>
              <a:rPr lang="en-US" altLang="zh-TW" sz="3600" dirty="0"/>
              <a:t>The decision tree for Bubble sort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2000" y="369000"/>
            <a:ext cx="2700540" cy="2160270"/>
          </a:xfrm>
        </p:spPr>
        <p:txBody>
          <a:bodyPr tIns="36000" rIns="0" bIns="36000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b="1" dirty="0">
                <a:solidFill>
                  <a:srgbClr val="000000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spc="300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++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i="1" dirty="0">
                <a:solidFill>
                  <a:srgbClr val="000000"/>
                </a:solidFill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]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	</a:t>
            </a:r>
            <a:r>
              <a:rPr lang="en-US" altLang="zh-TW" i="1" dirty="0">
                <a:solidFill>
                  <a:srgbClr val="000000"/>
                </a:solidFill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TW" dirty="0" err="1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hold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90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931"/>
              </p:ext>
            </p:extLst>
          </p:nvPr>
        </p:nvGraphicFramePr>
        <p:xfrm>
          <a:off x="349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39430"/>
              </p:ext>
            </p:extLst>
          </p:nvPr>
        </p:nvGraphicFramePr>
        <p:xfrm>
          <a:off x="1331724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921"/>
              </p:ext>
            </p:extLst>
          </p:nvPr>
        </p:nvGraphicFramePr>
        <p:xfrm>
          <a:off x="5652276" y="270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63644"/>
              </p:ext>
            </p:extLst>
          </p:nvPr>
        </p:nvGraphicFramePr>
        <p:xfrm>
          <a:off x="43160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5224"/>
              </p:ext>
            </p:extLst>
          </p:nvPr>
        </p:nvGraphicFramePr>
        <p:xfrm>
          <a:off x="475216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9834"/>
              </p:ext>
            </p:extLst>
          </p:nvPr>
        </p:nvGraphicFramePr>
        <p:xfrm>
          <a:off x="2231839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02728"/>
              </p:ext>
            </p:extLst>
          </p:nvPr>
        </p:nvGraphicFramePr>
        <p:xfrm>
          <a:off x="6552391" y="414936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238"/>
              </p:ext>
            </p:extLst>
          </p:nvPr>
        </p:nvGraphicFramePr>
        <p:xfrm>
          <a:off x="1511747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48888"/>
              </p:ext>
            </p:extLst>
          </p:nvPr>
        </p:nvGraphicFramePr>
        <p:xfrm>
          <a:off x="7272483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0364"/>
              </p:ext>
            </p:extLst>
          </p:nvPr>
        </p:nvGraphicFramePr>
        <p:xfrm>
          <a:off x="2951931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19249"/>
              </p:ext>
            </p:extLst>
          </p:nvPr>
        </p:nvGraphicFramePr>
        <p:xfrm>
          <a:off x="5832299" y="558955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 flipH="1">
            <a:off x="5652276" y="3429276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直線接點 36"/>
          <p:cNvCxnSpPr>
            <a:cxnSpLocks noChangeShapeType="1"/>
          </p:cNvCxnSpPr>
          <p:nvPr/>
        </p:nvCxnSpPr>
        <p:spPr bwMode="auto">
          <a:xfrm flipH="1" flipV="1">
            <a:off x="6552391" y="3429277"/>
            <a:ext cx="900115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直線接點 36"/>
          <p:cNvCxnSpPr>
            <a:cxnSpLocks noChangeShapeType="1"/>
          </p:cNvCxnSpPr>
          <p:nvPr/>
        </p:nvCxnSpPr>
        <p:spPr bwMode="auto">
          <a:xfrm flipH="1">
            <a:off x="6732414" y="4869460"/>
            <a:ext cx="720092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直線接點 36"/>
          <p:cNvCxnSpPr>
            <a:cxnSpLocks noChangeShapeType="1"/>
          </p:cNvCxnSpPr>
          <p:nvPr/>
        </p:nvCxnSpPr>
        <p:spPr bwMode="auto">
          <a:xfrm flipH="1" flipV="1">
            <a:off x="7452506" y="4869461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1331724" y="3429276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2231840" y="3429276"/>
            <a:ext cx="90011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flipH="1">
            <a:off x="2411862" y="4869460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flipH="1" flipV="1">
            <a:off x="3131954" y="4869460"/>
            <a:ext cx="720089" cy="72009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" name="直線接點 36"/>
          <p:cNvCxnSpPr>
            <a:cxnSpLocks noChangeShapeType="1"/>
          </p:cNvCxnSpPr>
          <p:nvPr/>
        </p:nvCxnSpPr>
        <p:spPr bwMode="auto">
          <a:xfrm flipH="1">
            <a:off x="2231840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flipH="1" flipV="1">
            <a:off x="4392116" y="1989092"/>
            <a:ext cx="216027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矩形 29"/>
          <p:cNvSpPr/>
          <p:nvPr/>
        </p:nvSpPr>
        <p:spPr>
          <a:xfrm>
            <a:off x="295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1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7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138" y="360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51816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2000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72368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552" y="504948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5382"/>
              </p:ext>
            </p:extLst>
          </p:nvPr>
        </p:nvGraphicFramePr>
        <p:xfrm>
          <a:off x="439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flipH="1">
            <a:off x="972139" y="4869253"/>
            <a:ext cx="359999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" name="矩形 41"/>
          <p:cNvSpPr/>
          <p:nvPr/>
        </p:nvSpPr>
        <p:spPr>
          <a:xfrm>
            <a:off x="79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flipV="1">
            <a:off x="5292414" y="4869253"/>
            <a:ext cx="359724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矩形 43"/>
          <p:cNvSpPr/>
          <p:nvPr/>
        </p:nvSpPr>
        <p:spPr>
          <a:xfrm>
            <a:off x="5112138" y="504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573"/>
              </p:ext>
            </p:extLst>
          </p:nvPr>
        </p:nvGraphicFramePr>
        <p:xfrm>
          <a:off x="72138" y="558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3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Sorts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268725"/>
            <a:ext cx="8460529" cy="5220666"/>
          </a:xfrm>
        </p:spPr>
        <p:txBody>
          <a:bodyPr/>
          <a:lstStyle/>
          <a:p>
            <a:pPr marL="269875" indent="-269875"/>
            <a:r>
              <a:rPr lang="en-US" altLang="zh-TW" dirty="0"/>
              <a:t>Merge </a:t>
            </a:r>
            <a:r>
              <a:rPr lang="en-US" altLang="zh-TW" dirty="0" smtClean="0"/>
              <a:t>sort, </a:t>
            </a:r>
            <a:r>
              <a:rPr lang="en-US" altLang="zh-TW" dirty="0"/>
              <a:t>heapsort </a:t>
            </a:r>
            <a:r>
              <a:rPr lang="en-US" altLang="zh-TW" dirty="0" smtClean="0"/>
              <a:t>and </a:t>
            </a:r>
            <a:r>
              <a:rPr lang="en-US" altLang="zh-TW" dirty="0"/>
              <a:t>quicksort share an interesting property: </a:t>
            </a:r>
            <a:r>
              <a:rPr lang="en-US" altLang="zh-TW" i="1" dirty="0"/>
              <a:t>the sorted order they </a:t>
            </a:r>
            <a:r>
              <a:rPr lang="en-US" altLang="zh-TW" i="1" dirty="0" smtClean="0"/>
              <a:t>determine is </a:t>
            </a:r>
            <a:r>
              <a:rPr lang="en-US" altLang="zh-TW" i="1" dirty="0"/>
              <a:t>based only on comparisons between the input elements</a:t>
            </a:r>
            <a:r>
              <a:rPr lang="en-US" altLang="zh-TW" dirty="0" smtClean="0"/>
              <a:t>.</a:t>
            </a:r>
          </a:p>
          <a:p>
            <a:pPr marL="269875" indent="-269875"/>
            <a:r>
              <a:rPr lang="en-US" altLang="zh-TW" dirty="0" smtClean="0"/>
              <a:t>We </a:t>
            </a:r>
            <a:r>
              <a:rPr lang="en-US" altLang="zh-TW" dirty="0"/>
              <a:t>call such </a:t>
            </a:r>
            <a:r>
              <a:rPr lang="en-US" altLang="zh-TW" dirty="0" smtClean="0"/>
              <a:t>sorting algorithms </a:t>
            </a:r>
            <a:r>
              <a:rPr lang="en-US" altLang="zh-TW" b="1" i="1" dirty="0"/>
              <a:t>comparison sorts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224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/>
          </p:nvPr>
        </p:nvSpPr>
        <p:spPr>
          <a:xfrm>
            <a:off x="107442" y="548640"/>
            <a:ext cx="8929116" cy="5904737"/>
          </a:xfrm>
        </p:spPr>
        <p:txBody>
          <a:bodyPr/>
          <a:lstStyle/>
          <a:p>
            <a:pPr marL="1258888" indent="-1258888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dirty="0" smtClean="0">
                <a:solidFill>
                  <a:srgbClr val="0000FF"/>
                </a:solidFill>
              </a:rPr>
              <a:t>Corollary</a:t>
            </a:r>
            <a:r>
              <a:rPr lang="en-US" altLang="zh-TW" sz="2200" dirty="0" smtClean="0">
                <a:solidFill>
                  <a:srgbClr val="000000"/>
                </a:solidFill>
              </a:rPr>
              <a:t>	Any </a:t>
            </a:r>
            <a:r>
              <a:rPr lang="en-US" altLang="zh-TW" sz="2200" dirty="0">
                <a:solidFill>
                  <a:srgbClr val="000000"/>
                </a:solidFill>
              </a:rPr>
              <a:t>comparison sort algorithm requires 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(</a:t>
            </a:r>
            <a:r>
              <a:rPr lang="en-US" altLang="zh-TW" sz="2200" i="1" spc="3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 err="1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err="1">
                <a:solidFill>
                  <a:srgbClr val="000000"/>
                </a:solidFill>
              </a:rPr>
              <a:t>2</a:t>
            </a:r>
            <a:r>
              <a:rPr lang="en-US" altLang="zh-TW" sz="22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) comparisons in the worst case</a:t>
            </a:r>
            <a:r>
              <a:rPr lang="en-US" altLang="zh-TW" sz="2200" dirty="0" smtClean="0">
                <a:solidFill>
                  <a:srgbClr val="000000"/>
                </a:solidFill>
              </a:rPr>
              <a:t>.</a:t>
            </a:r>
            <a:endParaRPr lang="en-US" altLang="zh-TW" sz="2200" dirty="0" smtClean="0"/>
          </a:p>
          <a:p>
            <a:pPr marL="361950" indent="-361950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i="1" dirty="0" smtClean="0">
                <a:solidFill>
                  <a:srgbClr val="0000FF"/>
                </a:solidFill>
              </a:rPr>
              <a:t>Proof</a:t>
            </a:r>
            <a:r>
              <a:rPr lang="en-US" altLang="zh-TW" sz="2200" dirty="0" smtClean="0"/>
              <a:t>  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Let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be any comparison sort algorithm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let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be the decision </a:t>
            </a:r>
            <a:r>
              <a:rPr lang="en-US" altLang="zh-TW" sz="2200" dirty="0">
                <a:solidFill>
                  <a:schemeClr val="bg1"/>
                </a:solidFill>
              </a:rPr>
              <a:t>tree of </a:t>
            </a:r>
            <a:r>
              <a:rPr lang="en-US" altLang="zh-TW" sz="2200" i="1" dirty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</a:rPr>
              <a:t>operating </a:t>
            </a:r>
            <a:r>
              <a:rPr lang="en-US" altLang="zh-TW" sz="2200" dirty="0" smtClean="0">
                <a:solidFill>
                  <a:schemeClr val="bg1"/>
                </a:solidFill>
              </a:rPr>
              <a:t>on </a:t>
            </a:r>
            <a:r>
              <a:rPr lang="en-US" altLang="zh-TW" sz="2200" i="1" dirty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 elements,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i="1" dirty="0" smtClean="0">
                <a:solidFill>
                  <a:schemeClr val="bg1"/>
                </a:solidFill>
              </a:rPr>
              <a:t>h</a:t>
            </a:r>
            <a:r>
              <a:rPr lang="en-US" altLang="zh-TW" sz="2200" dirty="0" smtClean="0">
                <a:solidFill>
                  <a:schemeClr val="bg1"/>
                </a:solidFill>
              </a:rPr>
              <a:t> be </a:t>
            </a:r>
            <a:r>
              <a:rPr lang="en-US" altLang="zh-TW" sz="2200" dirty="0">
                <a:solidFill>
                  <a:schemeClr val="bg1"/>
                </a:solidFill>
              </a:rPr>
              <a:t>the height </a:t>
            </a:r>
            <a:r>
              <a:rPr lang="en-US" altLang="zh-TW" sz="2200" dirty="0" smtClean="0">
                <a:solidFill>
                  <a:schemeClr val="bg1"/>
                </a:solidFill>
              </a:rPr>
              <a:t>of </a:t>
            </a:r>
            <a:r>
              <a:rPr lang="en-US" altLang="zh-TW" sz="2200" i="1" dirty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Since any execution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corresponds to tracing a path from the root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to a leaf,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the number of edges in the longest path from the root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to any of its leaves represents the worst-case number of comparisons that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performs.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Hence the worst-case number of comparisons for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>
                <a:solidFill>
                  <a:schemeClr val="bg1"/>
                </a:solidFill>
              </a:rPr>
              <a:t> is equal to 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h</a:t>
            </a:r>
            <a:r>
              <a:rPr lang="en-US" altLang="zh-TW" sz="2200" spc="1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chemeClr val="bg1"/>
                </a:solidFill>
              </a:rPr>
              <a:t>1.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Note that each permutation on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 elements appears as one of the leaves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Thus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has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! leaves. It follows that 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</a:t>
            </a:r>
            <a:r>
              <a:rPr lang="en-US" altLang="zh-TW" sz="2200" i="1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Since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 </a:t>
            </a:r>
            <a:r>
              <a:rPr lang="en-US" altLang="zh-TW" sz="2200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1)(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2) </a:t>
            </a:r>
            <a:r>
              <a:rPr lang="en-US" altLang="zh-TW" sz="2200" dirty="0">
                <a:solidFill>
                  <a:schemeClr val="bg1"/>
                </a:solidFill>
                <a:sym typeface="MT Extra"/>
              </a:rPr>
              <a:t></a:t>
            </a:r>
            <a:r>
              <a:rPr lang="en-US" altLang="zh-TW" sz="2200" dirty="0">
                <a:solidFill>
                  <a:schemeClr val="bg1"/>
                </a:solidFill>
              </a:rPr>
              <a:t> (3)(2)(1)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 smtClean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, we get that </a:t>
            </a:r>
            <a:r>
              <a:rPr lang="en-US" altLang="zh-TW" sz="2200" dirty="0" smtClean="0">
                <a:solidFill>
                  <a:schemeClr val="bg1"/>
                </a:solidFill>
              </a:rPr>
              <a:t>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Hence 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h</a:t>
            </a:r>
            <a:r>
              <a:rPr lang="en-US" altLang="zh-TW" sz="2200" spc="1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chemeClr val="bg1"/>
                </a:solidFill>
              </a:rPr>
              <a:t>1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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) </a:t>
            </a:r>
            <a:r>
              <a:rPr lang="en-US" altLang="zh-TW" sz="2200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>
                <a:solidFill>
                  <a:schemeClr val="bg1"/>
                </a:solidFill>
              </a:rPr>
              <a:t>2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Therefore the worst-case number of comparisons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is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err="1" smtClean="0">
                <a:solidFill>
                  <a:schemeClr val="bg1"/>
                </a:solidFill>
              </a:rPr>
              <a:t>l</a:t>
            </a:r>
            <a:r>
              <a:rPr lang="en-US" altLang="zh-TW" sz="2200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2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89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3960000" cy="4680000"/>
          </a:xfrm>
        </p:spPr>
        <p:txBody>
          <a:bodyPr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InsertionSort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752000" y="369000"/>
            <a:ext cx="3960000" cy="6300000"/>
          </a:xfrm>
        </p:spPr>
        <p:txBody>
          <a:bodyPr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&amp;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90000" algn="l"/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e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InsertionSort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++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 temp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/>
          </p:nvPr>
        </p:nvSpPr>
        <p:spPr>
          <a:xfrm>
            <a:off x="107442" y="548640"/>
            <a:ext cx="8929116" cy="5904737"/>
          </a:xfrm>
        </p:spPr>
        <p:txBody>
          <a:bodyPr/>
          <a:lstStyle/>
          <a:p>
            <a:pPr marL="1258888" indent="-1258888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dirty="0" smtClean="0">
                <a:solidFill>
                  <a:srgbClr val="0000FF"/>
                </a:solidFill>
              </a:rPr>
              <a:t>Corollary</a:t>
            </a:r>
            <a:r>
              <a:rPr lang="en-US" altLang="zh-TW" sz="2200" dirty="0" smtClean="0">
                <a:solidFill>
                  <a:srgbClr val="000000"/>
                </a:solidFill>
              </a:rPr>
              <a:t>	Any </a:t>
            </a:r>
            <a:r>
              <a:rPr lang="en-US" altLang="zh-TW" sz="2200" dirty="0">
                <a:solidFill>
                  <a:srgbClr val="000000"/>
                </a:solidFill>
              </a:rPr>
              <a:t>comparison sort algorithm requires 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(</a:t>
            </a:r>
            <a:r>
              <a:rPr lang="en-US" altLang="zh-TW" sz="2200" i="1" spc="3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 err="1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err="1">
                <a:solidFill>
                  <a:srgbClr val="000000"/>
                </a:solidFill>
              </a:rPr>
              <a:t>2</a:t>
            </a:r>
            <a:r>
              <a:rPr lang="en-US" altLang="zh-TW" sz="22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) comparisons in the worst case</a:t>
            </a:r>
            <a:r>
              <a:rPr lang="en-US" altLang="zh-TW" sz="2200" dirty="0" smtClean="0">
                <a:solidFill>
                  <a:srgbClr val="000000"/>
                </a:solidFill>
              </a:rPr>
              <a:t>.</a:t>
            </a:r>
            <a:endParaRPr lang="en-US" altLang="zh-TW" sz="2200" dirty="0" smtClean="0"/>
          </a:p>
          <a:p>
            <a:pPr marL="361950" indent="-361950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i="1" dirty="0" smtClean="0">
                <a:solidFill>
                  <a:srgbClr val="0000FF"/>
                </a:solidFill>
              </a:rPr>
              <a:t>Proof</a:t>
            </a:r>
            <a:r>
              <a:rPr lang="en-US" altLang="zh-TW" sz="2200" dirty="0" smtClean="0"/>
              <a:t>  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 be any comparison sort algorithm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 be the decision </a:t>
            </a:r>
            <a:r>
              <a:rPr lang="en-US" altLang="zh-TW" sz="2200" dirty="0"/>
              <a:t>tree of </a:t>
            </a:r>
            <a:r>
              <a:rPr lang="en-US" altLang="zh-TW" sz="2200" i="1" dirty="0"/>
              <a:t>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operating </a:t>
            </a:r>
            <a:r>
              <a:rPr lang="en-US" altLang="zh-TW" sz="2200" dirty="0" smtClean="0"/>
              <a:t>on </a:t>
            </a:r>
            <a:r>
              <a:rPr lang="en-US" altLang="zh-TW" sz="2200" i="1" dirty="0"/>
              <a:t>n</a:t>
            </a:r>
            <a:r>
              <a:rPr lang="en-US" altLang="zh-TW" sz="2200" dirty="0" smtClean="0"/>
              <a:t> elements,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i="1" dirty="0" smtClean="0"/>
              <a:t>h</a:t>
            </a:r>
            <a:r>
              <a:rPr lang="en-US" altLang="zh-TW" sz="2200" dirty="0" smtClean="0"/>
              <a:t> be </a:t>
            </a:r>
            <a:r>
              <a:rPr lang="en-US" altLang="zh-TW" sz="2200" dirty="0"/>
              <a:t>the height </a:t>
            </a:r>
            <a:r>
              <a:rPr lang="en-US" altLang="zh-TW" sz="2200" dirty="0" smtClean="0"/>
              <a:t>of </a:t>
            </a:r>
            <a:r>
              <a:rPr lang="en-US" altLang="zh-TW" sz="2200" i="1" dirty="0"/>
              <a:t>T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Since any execution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corresponds to tracing a path from the root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to a leaf,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the number of edges in the longest path from the root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to any of its leaves represents the worst-case number of comparisons that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performs.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Hence the worst-case number of comparisons for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>
                <a:solidFill>
                  <a:schemeClr val="bg1"/>
                </a:solidFill>
              </a:rPr>
              <a:t> is equal to 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h</a:t>
            </a:r>
            <a:r>
              <a:rPr lang="en-US" altLang="zh-TW" sz="2200" spc="1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chemeClr val="bg1"/>
                </a:solidFill>
              </a:rPr>
              <a:t>1.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Note that each permutation on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 elements appears as one of the leaves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Thus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has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! leaves. It follows that 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</a:t>
            </a:r>
            <a:r>
              <a:rPr lang="en-US" altLang="zh-TW" sz="2200" i="1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Since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 </a:t>
            </a:r>
            <a:r>
              <a:rPr lang="en-US" altLang="zh-TW" sz="2200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1)(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2) </a:t>
            </a:r>
            <a:r>
              <a:rPr lang="en-US" altLang="zh-TW" sz="2200" dirty="0">
                <a:solidFill>
                  <a:schemeClr val="bg1"/>
                </a:solidFill>
                <a:sym typeface="MT Extra"/>
              </a:rPr>
              <a:t></a:t>
            </a:r>
            <a:r>
              <a:rPr lang="en-US" altLang="zh-TW" sz="2200" dirty="0">
                <a:solidFill>
                  <a:schemeClr val="bg1"/>
                </a:solidFill>
              </a:rPr>
              <a:t> (3)(2)(1)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 smtClean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, we get that </a:t>
            </a:r>
            <a:r>
              <a:rPr lang="en-US" altLang="zh-TW" sz="2200" dirty="0" smtClean="0">
                <a:solidFill>
                  <a:schemeClr val="bg1"/>
                </a:solidFill>
              </a:rPr>
              <a:t>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Hence 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h</a:t>
            </a:r>
            <a:r>
              <a:rPr lang="en-US" altLang="zh-TW" sz="2200" spc="1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chemeClr val="bg1"/>
                </a:solidFill>
              </a:rPr>
              <a:t>1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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) </a:t>
            </a:r>
            <a:r>
              <a:rPr lang="en-US" altLang="zh-TW" sz="2200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>
                <a:solidFill>
                  <a:schemeClr val="bg1"/>
                </a:solidFill>
              </a:rPr>
              <a:t>2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Therefore the worst-case number of comparisons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is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err="1" smtClean="0">
                <a:solidFill>
                  <a:schemeClr val="bg1"/>
                </a:solidFill>
              </a:rPr>
              <a:t>l</a:t>
            </a:r>
            <a:r>
              <a:rPr lang="en-US" altLang="zh-TW" sz="2200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2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32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/>
          </p:nvPr>
        </p:nvSpPr>
        <p:spPr>
          <a:xfrm>
            <a:off x="107442" y="548640"/>
            <a:ext cx="8929116" cy="5904737"/>
          </a:xfrm>
        </p:spPr>
        <p:txBody>
          <a:bodyPr/>
          <a:lstStyle/>
          <a:p>
            <a:pPr marL="1258888" indent="-1258888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dirty="0" smtClean="0">
                <a:solidFill>
                  <a:srgbClr val="0000FF"/>
                </a:solidFill>
              </a:rPr>
              <a:t>Corollary</a:t>
            </a:r>
            <a:r>
              <a:rPr lang="en-US" altLang="zh-TW" sz="2200" dirty="0" smtClean="0">
                <a:solidFill>
                  <a:srgbClr val="000000"/>
                </a:solidFill>
              </a:rPr>
              <a:t>	Any </a:t>
            </a:r>
            <a:r>
              <a:rPr lang="en-US" altLang="zh-TW" sz="2200" dirty="0">
                <a:solidFill>
                  <a:srgbClr val="000000"/>
                </a:solidFill>
              </a:rPr>
              <a:t>comparison sort algorithm requires 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(</a:t>
            </a:r>
            <a:r>
              <a:rPr lang="en-US" altLang="zh-TW" sz="2200" i="1" spc="3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 err="1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err="1">
                <a:solidFill>
                  <a:srgbClr val="000000"/>
                </a:solidFill>
              </a:rPr>
              <a:t>2</a:t>
            </a:r>
            <a:r>
              <a:rPr lang="en-US" altLang="zh-TW" sz="22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) comparisons in the worst case</a:t>
            </a:r>
            <a:r>
              <a:rPr lang="en-US" altLang="zh-TW" sz="2200" dirty="0" smtClean="0">
                <a:solidFill>
                  <a:srgbClr val="000000"/>
                </a:solidFill>
              </a:rPr>
              <a:t>.</a:t>
            </a:r>
            <a:endParaRPr lang="en-US" altLang="zh-TW" sz="2200" dirty="0" smtClean="0"/>
          </a:p>
          <a:p>
            <a:pPr marL="361950" indent="-361950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i="1" dirty="0" smtClean="0">
                <a:solidFill>
                  <a:srgbClr val="0000FF"/>
                </a:solidFill>
              </a:rPr>
              <a:t>Proof</a:t>
            </a:r>
            <a:r>
              <a:rPr lang="en-US" altLang="zh-TW" sz="2200" dirty="0" smtClean="0"/>
              <a:t>  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 be any comparison sort algorithm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 be the decision </a:t>
            </a:r>
            <a:r>
              <a:rPr lang="en-US" altLang="zh-TW" sz="2200" dirty="0"/>
              <a:t>tree of </a:t>
            </a:r>
            <a:r>
              <a:rPr lang="en-US" altLang="zh-TW" sz="2200" i="1" dirty="0"/>
              <a:t>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operating </a:t>
            </a:r>
            <a:r>
              <a:rPr lang="en-US" altLang="zh-TW" sz="2200" dirty="0" smtClean="0"/>
              <a:t>on </a:t>
            </a:r>
            <a:r>
              <a:rPr lang="en-US" altLang="zh-TW" sz="2200" i="1" dirty="0"/>
              <a:t>n</a:t>
            </a:r>
            <a:r>
              <a:rPr lang="en-US" altLang="zh-TW" sz="2200" dirty="0" smtClean="0"/>
              <a:t> elements,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i="1" dirty="0" smtClean="0"/>
              <a:t>h</a:t>
            </a:r>
            <a:r>
              <a:rPr lang="en-US" altLang="zh-TW" sz="2200" dirty="0" smtClean="0"/>
              <a:t> be </a:t>
            </a:r>
            <a:r>
              <a:rPr lang="en-US" altLang="zh-TW" sz="2200" dirty="0"/>
              <a:t>the height </a:t>
            </a:r>
            <a:r>
              <a:rPr lang="en-US" altLang="zh-TW" sz="2200" dirty="0" smtClean="0"/>
              <a:t>of </a:t>
            </a:r>
            <a:r>
              <a:rPr lang="en-US" altLang="zh-TW" sz="2200" i="1" dirty="0"/>
              <a:t>T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Since </a:t>
            </a:r>
            <a:r>
              <a:rPr lang="en-US" altLang="zh-TW" sz="2200" dirty="0" smtClean="0">
                <a:solidFill>
                  <a:srgbClr val="FF0000"/>
                </a:solidFill>
              </a:rPr>
              <a:t>any execution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>
                <a:solidFill>
                  <a:srgbClr val="FF0000"/>
                </a:solidFill>
              </a:rPr>
              <a:t> corresponds to tracing a path from the root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</a:t>
            </a:r>
            <a:r>
              <a:rPr lang="en-US" altLang="zh-TW" sz="2200" dirty="0" smtClean="0">
                <a:solidFill>
                  <a:srgbClr val="FF0000"/>
                </a:solidFill>
              </a:rPr>
              <a:t> to a leaf</a:t>
            </a:r>
            <a:r>
              <a:rPr lang="en-US" altLang="zh-TW" sz="2200" dirty="0" smtClean="0"/>
              <a:t>,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rgbClr val="FF0000"/>
                </a:solidFill>
              </a:rPr>
              <a:t>the number of edges in the longest path from the root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</a:t>
            </a:r>
            <a:r>
              <a:rPr lang="en-US" altLang="zh-TW" sz="2200" dirty="0" smtClean="0">
                <a:solidFill>
                  <a:srgbClr val="FF0000"/>
                </a:solidFill>
              </a:rPr>
              <a:t> to any of its leaves represents the worst-case number of comparisons that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>
                <a:solidFill>
                  <a:srgbClr val="FF0000"/>
                </a:solidFill>
              </a:rPr>
              <a:t> performs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Hence the worst-case number of comparisons for </a:t>
            </a:r>
            <a:r>
              <a:rPr lang="en-US" altLang="zh-TW" sz="2200" i="1" dirty="0" smtClean="0"/>
              <a:t>A</a:t>
            </a:r>
            <a:r>
              <a:rPr lang="en-US" altLang="zh-TW" sz="2200" dirty="0"/>
              <a:t> is equal to </a:t>
            </a:r>
            <a:r>
              <a:rPr lang="en-US" altLang="zh-TW" sz="2200" i="1" spc="300" dirty="0" smtClean="0">
                <a:solidFill>
                  <a:srgbClr val="000000"/>
                </a:solidFill>
              </a:rPr>
              <a:t>h</a:t>
            </a:r>
            <a:r>
              <a:rPr lang="en-US" altLang="zh-TW" sz="2200" spc="1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Note that each permutation on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 elements appears as one of the leaves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Thus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200" dirty="0" smtClean="0">
                <a:solidFill>
                  <a:schemeClr val="bg1"/>
                </a:solidFill>
              </a:rPr>
              <a:t> has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! leaves. It follows that 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</a:t>
            </a:r>
            <a:r>
              <a:rPr lang="en-US" altLang="zh-TW" sz="2200" i="1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Since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 </a:t>
            </a:r>
            <a:r>
              <a:rPr lang="en-US" altLang="zh-TW" sz="2200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1)(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2) </a:t>
            </a:r>
            <a:r>
              <a:rPr lang="en-US" altLang="zh-TW" sz="2200" dirty="0">
                <a:solidFill>
                  <a:schemeClr val="bg1"/>
                </a:solidFill>
                <a:sym typeface="MT Extra"/>
              </a:rPr>
              <a:t></a:t>
            </a:r>
            <a:r>
              <a:rPr lang="en-US" altLang="zh-TW" sz="2200" dirty="0">
                <a:solidFill>
                  <a:schemeClr val="bg1"/>
                </a:solidFill>
              </a:rPr>
              <a:t> (3)(2)(1)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 smtClean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, we get that </a:t>
            </a:r>
            <a:r>
              <a:rPr lang="en-US" altLang="zh-TW" sz="2200" dirty="0" smtClean="0">
                <a:solidFill>
                  <a:schemeClr val="bg1"/>
                </a:solidFill>
              </a:rPr>
              <a:t>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Hence 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h</a:t>
            </a:r>
            <a:r>
              <a:rPr lang="en-US" altLang="zh-TW" sz="2200" spc="1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chemeClr val="bg1"/>
                </a:solidFill>
              </a:rPr>
              <a:t>1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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) </a:t>
            </a:r>
            <a:r>
              <a:rPr lang="en-US" altLang="zh-TW" sz="2200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>
                <a:solidFill>
                  <a:schemeClr val="bg1"/>
                </a:solidFill>
              </a:rPr>
              <a:t>2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Therefore the worst-case number of comparisons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is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err="1" smtClean="0">
                <a:solidFill>
                  <a:schemeClr val="bg1"/>
                </a:solidFill>
              </a:rPr>
              <a:t>l</a:t>
            </a:r>
            <a:r>
              <a:rPr lang="en-US" altLang="zh-TW" sz="2200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2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467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91518" y="368609"/>
            <a:ext cx="7560966" cy="720092"/>
          </a:xfrm>
          <a:ln>
            <a:solidFill>
              <a:schemeClr val="tx1"/>
            </a:solidFill>
          </a:ln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For example</a:t>
            </a:r>
            <a:r>
              <a:rPr lang="en-US" altLang="zh-TW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the execution for </a:t>
            </a:r>
            <a:r>
              <a:rPr lang="en-US" altLang="zh-TW" b="0" dirty="0" smtClean="0">
                <a:solidFill>
                  <a:srgbClr val="FF0000"/>
                </a:solidFill>
                <a:latin typeface="+mn-lt"/>
              </a:rPr>
              <a:t>5, 7, 3</a:t>
            </a: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+mn-lt"/>
              </a:rPr>
              <a:t>corresponds to </a:t>
            </a: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altLang="zh-TW" b="0" dirty="0" smtClean="0">
                <a:solidFill>
                  <a:srgbClr val="FF0000"/>
                </a:solidFill>
                <a:latin typeface="+mn-lt"/>
              </a:rPr>
              <a:t>red </a:t>
            </a:r>
            <a:r>
              <a:rPr lang="en-US" altLang="zh-TW" b="0" dirty="0">
                <a:solidFill>
                  <a:srgbClr val="FF0000"/>
                </a:solidFill>
                <a:latin typeface="+mn-lt"/>
              </a:rPr>
              <a:t>path</a:t>
            </a:r>
            <a:r>
              <a:rPr lang="en-US" altLang="zh-TW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altLang="zh-TW" b="0" i="1" dirty="0" smtClean="0">
                <a:solidFill>
                  <a:srgbClr val="000000"/>
                </a:solidFill>
                <a:latin typeface="+mn-lt"/>
              </a:rPr>
              <a:t>T</a:t>
            </a: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 while the </a:t>
            </a:r>
            <a:r>
              <a:rPr lang="en-US" altLang="zh-TW" b="0" dirty="0">
                <a:solidFill>
                  <a:srgbClr val="000000"/>
                </a:solidFill>
                <a:latin typeface="+mn-lt"/>
              </a:rPr>
              <a:t>execution for </a:t>
            </a:r>
            <a:r>
              <a:rPr lang="en-US" altLang="zh-TW" b="0" dirty="0" smtClean="0">
                <a:solidFill>
                  <a:srgbClr val="0000FF"/>
                </a:solidFill>
                <a:latin typeface="+mn-lt"/>
              </a:rPr>
              <a:t>9, 3, 6</a:t>
            </a:r>
            <a:r>
              <a:rPr lang="en-US" altLang="zh-TW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+mn-lt"/>
              </a:rPr>
              <a:t>corresponds to the </a:t>
            </a:r>
            <a:r>
              <a:rPr lang="en-US" altLang="zh-TW" b="0" dirty="0" smtClean="0">
                <a:solidFill>
                  <a:srgbClr val="0000FF"/>
                </a:solidFill>
                <a:latin typeface="+mn-lt"/>
              </a:rPr>
              <a:t>blue </a:t>
            </a:r>
            <a:r>
              <a:rPr lang="en-US" altLang="zh-TW" b="0" dirty="0">
                <a:solidFill>
                  <a:srgbClr val="0000FF"/>
                </a:solidFill>
                <a:latin typeface="+mn-lt"/>
              </a:rPr>
              <a:t>path</a:t>
            </a:r>
            <a:r>
              <a:rPr lang="en-US" altLang="zh-TW" b="0" dirty="0">
                <a:solidFill>
                  <a:srgbClr val="000000"/>
                </a:solidFill>
                <a:latin typeface="+mn-lt"/>
              </a:rPr>
              <a:t> in </a:t>
            </a:r>
            <a:r>
              <a:rPr lang="en-US" altLang="zh-TW" b="0" i="1" dirty="0">
                <a:solidFill>
                  <a:srgbClr val="000000"/>
                </a:solidFill>
                <a:latin typeface="+mn-lt"/>
              </a:rPr>
              <a:t>T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52711"/>
              </p:ext>
            </p:extLst>
          </p:nvPr>
        </p:nvGraphicFramePr>
        <p:xfrm>
          <a:off x="3492046" y="1268747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86130"/>
              </p:ext>
            </p:extLst>
          </p:nvPr>
        </p:nvGraphicFramePr>
        <p:xfrm>
          <a:off x="1511977" y="270863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85704"/>
              </p:ext>
            </p:extLst>
          </p:nvPr>
        </p:nvGraphicFramePr>
        <p:xfrm>
          <a:off x="5472184" y="27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48076"/>
              </p:ext>
            </p:extLst>
          </p:nvPr>
        </p:nvGraphicFramePr>
        <p:xfrm>
          <a:off x="611862" y="414881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22821"/>
              </p:ext>
            </p:extLst>
          </p:nvPr>
        </p:nvGraphicFramePr>
        <p:xfrm>
          <a:off x="4572184" y="41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40371"/>
              </p:ext>
            </p:extLst>
          </p:nvPr>
        </p:nvGraphicFramePr>
        <p:xfrm>
          <a:off x="2412092" y="414881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27849"/>
              </p:ext>
            </p:extLst>
          </p:nvPr>
        </p:nvGraphicFramePr>
        <p:xfrm>
          <a:off x="6372414" y="41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73857"/>
              </p:ext>
            </p:extLst>
          </p:nvPr>
        </p:nvGraphicFramePr>
        <p:xfrm>
          <a:off x="169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48353"/>
              </p:ext>
            </p:extLst>
          </p:nvPr>
        </p:nvGraphicFramePr>
        <p:xfrm>
          <a:off x="7092506" y="558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84228"/>
              </p:ext>
            </p:extLst>
          </p:nvPr>
        </p:nvGraphicFramePr>
        <p:xfrm>
          <a:off x="3132184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19093"/>
              </p:ext>
            </p:extLst>
          </p:nvPr>
        </p:nvGraphicFramePr>
        <p:xfrm>
          <a:off x="5652322" y="558918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接點 36"/>
          <p:cNvCxnSpPr>
            <a:cxnSpLocks noChangeShapeType="1"/>
          </p:cNvCxnSpPr>
          <p:nvPr/>
        </p:nvCxnSpPr>
        <p:spPr bwMode="auto">
          <a:xfrm flipH="1">
            <a:off x="5472299" y="3428908"/>
            <a:ext cx="900116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8" name="直線接點 36"/>
          <p:cNvCxnSpPr>
            <a:cxnSpLocks noChangeShapeType="1"/>
          </p:cNvCxnSpPr>
          <p:nvPr/>
        </p:nvCxnSpPr>
        <p:spPr bwMode="auto">
          <a:xfrm flipH="1" flipV="1">
            <a:off x="6372414" y="3428909"/>
            <a:ext cx="900115" cy="720091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49" name="直線接點 36"/>
          <p:cNvCxnSpPr>
            <a:cxnSpLocks noChangeShapeType="1"/>
          </p:cNvCxnSpPr>
          <p:nvPr/>
        </p:nvCxnSpPr>
        <p:spPr bwMode="auto">
          <a:xfrm flipH="1">
            <a:off x="6552437" y="4869092"/>
            <a:ext cx="720092" cy="720092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79" name="直線接點 36"/>
          <p:cNvCxnSpPr>
            <a:cxnSpLocks noChangeShapeType="1"/>
          </p:cNvCxnSpPr>
          <p:nvPr/>
        </p:nvCxnSpPr>
        <p:spPr bwMode="auto">
          <a:xfrm flipH="1" flipV="1">
            <a:off x="7272529" y="4869093"/>
            <a:ext cx="720092" cy="72009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0" name="直線接點 36"/>
          <p:cNvCxnSpPr>
            <a:cxnSpLocks noChangeShapeType="1"/>
          </p:cNvCxnSpPr>
          <p:nvPr/>
        </p:nvCxnSpPr>
        <p:spPr bwMode="auto">
          <a:xfrm flipH="1">
            <a:off x="1511977" y="3428724"/>
            <a:ext cx="900115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1" name="直線接點 36"/>
          <p:cNvCxnSpPr>
            <a:cxnSpLocks noChangeShapeType="1"/>
          </p:cNvCxnSpPr>
          <p:nvPr/>
        </p:nvCxnSpPr>
        <p:spPr bwMode="auto">
          <a:xfrm flipH="1" flipV="1">
            <a:off x="2412093" y="3428724"/>
            <a:ext cx="900114" cy="720092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82" name="直線接點 36"/>
          <p:cNvCxnSpPr>
            <a:cxnSpLocks noChangeShapeType="1"/>
          </p:cNvCxnSpPr>
          <p:nvPr/>
        </p:nvCxnSpPr>
        <p:spPr bwMode="auto">
          <a:xfrm flipH="1">
            <a:off x="2592115" y="4868908"/>
            <a:ext cx="720091" cy="720092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3" name="直線接點 36"/>
          <p:cNvCxnSpPr>
            <a:cxnSpLocks noChangeShapeType="1"/>
          </p:cNvCxnSpPr>
          <p:nvPr/>
        </p:nvCxnSpPr>
        <p:spPr bwMode="auto">
          <a:xfrm flipH="1" flipV="1">
            <a:off x="3312207" y="4868908"/>
            <a:ext cx="720089" cy="72009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84" name="直線接點 36"/>
          <p:cNvCxnSpPr>
            <a:cxnSpLocks noChangeShapeType="1"/>
          </p:cNvCxnSpPr>
          <p:nvPr/>
        </p:nvCxnSpPr>
        <p:spPr bwMode="auto">
          <a:xfrm flipH="1">
            <a:off x="2412184" y="1988839"/>
            <a:ext cx="1979978" cy="720161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85" name="直線接點 36"/>
          <p:cNvCxnSpPr>
            <a:cxnSpLocks noChangeShapeType="1"/>
          </p:cNvCxnSpPr>
          <p:nvPr/>
        </p:nvCxnSpPr>
        <p:spPr bwMode="auto">
          <a:xfrm flipH="1" flipV="1">
            <a:off x="4392164" y="1988840"/>
            <a:ext cx="1980020" cy="72016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86" name="矩形 85"/>
          <p:cNvSpPr/>
          <p:nvPr/>
        </p:nvSpPr>
        <p:spPr>
          <a:xfrm>
            <a:off x="2952184" y="216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112184" y="216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332184" y="36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772184" y="36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92184" y="36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732184" y="360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232069" y="5048931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672253" y="5048931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92184" y="5049000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32575" y="5049115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78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/>
          </p:nvPr>
        </p:nvSpPr>
        <p:spPr>
          <a:xfrm>
            <a:off x="107442" y="548640"/>
            <a:ext cx="8929116" cy="5904737"/>
          </a:xfrm>
        </p:spPr>
        <p:txBody>
          <a:bodyPr/>
          <a:lstStyle/>
          <a:p>
            <a:pPr marL="1258888" indent="-1258888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dirty="0" smtClean="0">
                <a:solidFill>
                  <a:srgbClr val="0000FF"/>
                </a:solidFill>
              </a:rPr>
              <a:t>Corollary</a:t>
            </a:r>
            <a:r>
              <a:rPr lang="en-US" altLang="zh-TW" sz="2200" dirty="0" smtClean="0">
                <a:solidFill>
                  <a:srgbClr val="000000"/>
                </a:solidFill>
              </a:rPr>
              <a:t>	Any </a:t>
            </a:r>
            <a:r>
              <a:rPr lang="en-US" altLang="zh-TW" sz="2200" dirty="0">
                <a:solidFill>
                  <a:srgbClr val="000000"/>
                </a:solidFill>
              </a:rPr>
              <a:t>comparison sort algorithm requires 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(</a:t>
            </a:r>
            <a:r>
              <a:rPr lang="en-US" altLang="zh-TW" sz="2200" i="1" spc="3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 err="1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err="1">
                <a:solidFill>
                  <a:srgbClr val="000000"/>
                </a:solidFill>
              </a:rPr>
              <a:t>2</a:t>
            </a:r>
            <a:r>
              <a:rPr lang="en-US" altLang="zh-TW" sz="22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) comparisons in the worst case</a:t>
            </a:r>
            <a:r>
              <a:rPr lang="en-US" altLang="zh-TW" sz="2200" dirty="0" smtClean="0">
                <a:solidFill>
                  <a:srgbClr val="000000"/>
                </a:solidFill>
              </a:rPr>
              <a:t>.</a:t>
            </a:r>
            <a:endParaRPr lang="en-US" altLang="zh-TW" sz="2200" dirty="0" smtClean="0"/>
          </a:p>
          <a:p>
            <a:pPr marL="361950" indent="-361950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i="1" dirty="0" smtClean="0">
                <a:solidFill>
                  <a:srgbClr val="0000FF"/>
                </a:solidFill>
              </a:rPr>
              <a:t>Proof</a:t>
            </a:r>
            <a:r>
              <a:rPr lang="en-US" altLang="zh-TW" sz="2200" dirty="0" smtClean="0"/>
              <a:t>  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 be any comparison sort algorithm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 be the decision </a:t>
            </a:r>
            <a:r>
              <a:rPr lang="en-US" altLang="zh-TW" sz="2200" dirty="0"/>
              <a:t>tree of </a:t>
            </a:r>
            <a:r>
              <a:rPr lang="en-US" altLang="zh-TW" sz="2200" i="1" dirty="0"/>
              <a:t>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operating </a:t>
            </a:r>
            <a:r>
              <a:rPr lang="en-US" altLang="zh-TW" sz="2200" dirty="0" smtClean="0"/>
              <a:t>on </a:t>
            </a:r>
            <a:r>
              <a:rPr lang="en-US" altLang="zh-TW" sz="2200" i="1" dirty="0"/>
              <a:t>n</a:t>
            </a:r>
            <a:r>
              <a:rPr lang="en-US" altLang="zh-TW" sz="2200" dirty="0" smtClean="0"/>
              <a:t> elements,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i="1" dirty="0" smtClean="0"/>
              <a:t>h</a:t>
            </a:r>
            <a:r>
              <a:rPr lang="en-US" altLang="zh-TW" sz="2200" dirty="0" smtClean="0"/>
              <a:t> be </a:t>
            </a:r>
            <a:r>
              <a:rPr lang="en-US" altLang="zh-TW" sz="2200" dirty="0"/>
              <a:t>the height </a:t>
            </a:r>
            <a:r>
              <a:rPr lang="en-US" altLang="zh-TW" sz="2200" dirty="0" smtClean="0"/>
              <a:t>of </a:t>
            </a:r>
            <a:r>
              <a:rPr lang="en-US" altLang="zh-TW" sz="2200" i="1" dirty="0"/>
              <a:t>T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Since </a:t>
            </a:r>
            <a:r>
              <a:rPr lang="en-US" altLang="zh-TW" sz="2200" dirty="0" smtClean="0">
                <a:solidFill>
                  <a:srgbClr val="FF0000"/>
                </a:solidFill>
              </a:rPr>
              <a:t>any execution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>
                <a:solidFill>
                  <a:srgbClr val="FF0000"/>
                </a:solidFill>
              </a:rPr>
              <a:t> corresponds to tracing a path from the root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</a:t>
            </a:r>
            <a:r>
              <a:rPr lang="en-US" altLang="zh-TW" sz="2200" dirty="0" smtClean="0">
                <a:solidFill>
                  <a:srgbClr val="FF0000"/>
                </a:solidFill>
              </a:rPr>
              <a:t> to a leaf</a:t>
            </a:r>
            <a:r>
              <a:rPr lang="en-US" altLang="zh-TW" sz="2200" dirty="0" smtClean="0"/>
              <a:t>,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rgbClr val="FF0000"/>
                </a:solidFill>
              </a:rPr>
              <a:t>the number of edges in the longest path from the root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</a:t>
            </a:r>
            <a:r>
              <a:rPr lang="en-US" altLang="zh-TW" sz="2200" dirty="0" smtClean="0">
                <a:solidFill>
                  <a:srgbClr val="FF0000"/>
                </a:solidFill>
              </a:rPr>
              <a:t> to any of its leaves represents the worst-case number of comparisons that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>
                <a:solidFill>
                  <a:srgbClr val="FF0000"/>
                </a:solidFill>
              </a:rPr>
              <a:t> performs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Hence the worst-case number of comparisons for </a:t>
            </a:r>
            <a:r>
              <a:rPr lang="en-US" altLang="zh-TW" sz="2200" i="1" dirty="0" smtClean="0"/>
              <a:t>A</a:t>
            </a:r>
            <a:r>
              <a:rPr lang="en-US" altLang="zh-TW" sz="2200" dirty="0"/>
              <a:t> is equal to </a:t>
            </a:r>
            <a:r>
              <a:rPr lang="en-US" altLang="zh-TW" sz="2200" i="1" spc="300" dirty="0" smtClean="0">
                <a:solidFill>
                  <a:srgbClr val="000000"/>
                </a:solidFill>
              </a:rPr>
              <a:t>h</a:t>
            </a:r>
            <a:r>
              <a:rPr lang="en-US" altLang="zh-TW" sz="2200" spc="1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Note that each permutation on 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 elements appears as one of the leaves of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Thus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 has 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! leaves. It follows that 2</a:t>
            </a:r>
            <a:r>
              <a:rPr lang="en-US" altLang="zh-TW" sz="2200" i="1" spc="300" baseline="40000" dirty="0" smtClean="0"/>
              <a:t>h</a:t>
            </a:r>
            <a:r>
              <a:rPr lang="en-US" altLang="zh-TW" sz="2200" baseline="40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sym typeface="Symbol"/>
              </a:rPr>
              <a:t> </a:t>
            </a:r>
            <a:r>
              <a:rPr lang="en-US" altLang="zh-TW" sz="2200" i="1" dirty="0"/>
              <a:t>n</a:t>
            </a:r>
            <a:r>
              <a:rPr lang="en-US" altLang="zh-TW" sz="2200" dirty="0"/>
              <a:t>!.</a:t>
            </a:r>
            <a:endParaRPr lang="en-US" altLang="zh-TW" sz="2200" dirty="0" smtClean="0"/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Since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! </a:t>
            </a:r>
            <a:r>
              <a:rPr lang="en-US" altLang="zh-TW" sz="2200" dirty="0">
                <a:solidFill>
                  <a:schemeClr val="bg1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1)(</a:t>
            </a:r>
            <a:r>
              <a:rPr lang="en-US" altLang="zh-TW" sz="2200" i="1" spc="300" dirty="0">
                <a:solidFill>
                  <a:schemeClr val="bg1"/>
                </a:solidFill>
              </a:rPr>
              <a:t>n</a:t>
            </a:r>
            <a:r>
              <a:rPr lang="en-US" altLang="zh-TW" sz="2200" spc="300" dirty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chemeClr val="bg1"/>
                </a:solidFill>
              </a:rPr>
              <a:t>2) </a:t>
            </a:r>
            <a:r>
              <a:rPr lang="en-US" altLang="zh-TW" sz="2200" dirty="0">
                <a:solidFill>
                  <a:schemeClr val="bg1"/>
                </a:solidFill>
                <a:sym typeface="MT Extra"/>
              </a:rPr>
              <a:t></a:t>
            </a:r>
            <a:r>
              <a:rPr lang="en-US" altLang="zh-TW" sz="2200" dirty="0">
                <a:solidFill>
                  <a:schemeClr val="bg1"/>
                </a:solidFill>
              </a:rPr>
              <a:t> (3)(2)(1)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 smtClean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, we get that </a:t>
            </a:r>
            <a:r>
              <a:rPr lang="en-US" altLang="zh-TW" sz="2200" dirty="0" smtClean="0">
                <a:solidFill>
                  <a:schemeClr val="bg1"/>
                </a:solidFill>
              </a:rPr>
              <a:t>2</a:t>
            </a:r>
            <a:r>
              <a:rPr lang="en-US" altLang="zh-TW" sz="2200" i="1" spc="300" baseline="40000" dirty="0" smtClean="0">
                <a:solidFill>
                  <a:schemeClr val="bg1"/>
                </a:solidFill>
              </a:rPr>
              <a:t>h</a:t>
            </a:r>
            <a:r>
              <a:rPr lang="en-US" altLang="zh-TW" sz="2200" baseline="400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chemeClr val="bg1"/>
                </a:solidFill>
              </a:rPr>
              <a:t>1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 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i="1" baseline="40000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baseline="40000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baseline="40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.</a:t>
            </a:r>
            <a:endParaRPr lang="en-US" altLang="zh-TW" sz="2200" dirty="0" smtClean="0">
              <a:solidFill>
                <a:schemeClr val="bg1"/>
              </a:solidFill>
            </a:endParaRP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Hence 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h</a:t>
            </a:r>
            <a:r>
              <a:rPr lang="en-US" altLang="zh-TW" sz="2200" spc="100" dirty="0" smtClean="0">
                <a:solidFill>
                  <a:schemeClr val="bg1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chemeClr val="bg1"/>
                </a:solidFill>
              </a:rPr>
              <a:t>1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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(</a:t>
            </a:r>
            <a:r>
              <a:rPr lang="en-US" altLang="zh-TW" sz="2200" i="1" dirty="0" smtClean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chemeClr val="bg1"/>
                </a:solidFill>
                <a:sym typeface="Symbol"/>
              </a:rPr>
              <a:t>2)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chemeClr val="bg1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chemeClr val="bg1"/>
                </a:solidFill>
              </a:rPr>
              <a:t>) </a:t>
            </a:r>
            <a:r>
              <a:rPr lang="en-US" altLang="zh-TW" sz="2200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sz="2200" dirty="0" smtClean="0">
                <a:solidFill>
                  <a:schemeClr val="bg1"/>
                </a:solidFill>
              </a:rPr>
              <a:t>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>
                <a:solidFill>
                  <a:schemeClr val="bg1"/>
                </a:solidFill>
              </a:rPr>
              <a:t>2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chemeClr val="bg1"/>
                </a:solidFill>
              </a:rPr>
              <a:t>Therefore the worst-case number of comparisons of </a:t>
            </a:r>
            <a:r>
              <a:rPr lang="en-US" altLang="zh-TW" sz="2200" i="1" dirty="0" smtClean="0">
                <a:solidFill>
                  <a:schemeClr val="bg1"/>
                </a:solidFill>
              </a:rPr>
              <a:t>A</a:t>
            </a:r>
            <a:r>
              <a:rPr lang="en-US" altLang="zh-TW" sz="2200" dirty="0" smtClean="0">
                <a:solidFill>
                  <a:schemeClr val="bg1"/>
                </a:solidFill>
              </a:rPr>
              <a:t> is </a:t>
            </a:r>
            <a:r>
              <a:rPr lang="en-US" altLang="zh-TW" sz="2200" dirty="0" smtClean="0">
                <a:solidFill>
                  <a:schemeClr val="bg1"/>
                </a:solidFill>
                <a:sym typeface="Symbol" pitchFamily="18" charset="2"/>
              </a:rPr>
              <a:t></a:t>
            </a:r>
            <a:r>
              <a:rPr lang="en-US" altLang="zh-TW" sz="2200" dirty="0" smtClean="0">
                <a:solidFill>
                  <a:schemeClr val="bg1"/>
                </a:solidFill>
              </a:rPr>
              <a:t>(</a:t>
            </a:r>
            <a:r>
              <a:rPr lang="en-US" altLang="zh-TW" sz="2200" i="1" spc="300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err="1" smtClean="0">
                <a:solidFill>
                  <a:schemeClr val="bg1"/>
                </a:solidFill>
              </a:rPr>
              <a:t>l</a:t>
            </a:r>
            <a:r>
              <a:rPr lang="en-US" altLang="zh-TW" sz="2200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2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200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6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/>
          </p:nvPr>
        </p:nvSpPr>
        <p:spPr>
          <a:xfrm>
            <a:off x="107442" y="548640"/>
            <a:ext cx="8929116" cy="5904737"/>
          </a:xfrm>
        </p:spPr>
        <p:txBody>
          <a:bodyPr/>
          <a:lstStyle/>
          <a:p>
            <a:pPr marL="1258888" indent="-1258888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dirty="0" smtClean="0">
                <a:solidFill>
                  <a:srgbClr val="0000FF"/>
                </a:solidFill>
              </a:rPr>
              <a:t>Corollary</a:t>
            </a:r>
            <a:r>
              <a:rPr lang="en-US" altLang="zh-TW" sz="2200" dirty="0" smtClean="0">
                <a:solidFill>
                  <a:srgbClr val="000000"/>
                </a:solidFill>
              </a:rPr>
              <a:t>	Any </a:t>
            </a:r>
            <a:r>
              <a:rPr lang="en-US" altLang="zh-TW" sz="2200" dirty="0">
                <a:solidFill>
                  <a:srgbClr val="000000"/>
                </a:solidFill>
              </a:rPr>
              <a:t>comparison sort algorithm requires 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(</a:t>
            </a:r>
            <a:r>
              <a:rPr lang="en-US" altLang="zh-TW" sz="2200" i="1" spc="3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 err="1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err="1">
                <a:solidFill>
                  <a:srgbClr val="000000"/>
                </a:solidFill>
              </a:rPr>
              <a:t>2</a:t>
            </a:r>
            <a:r>
              <a:rPr lang="en-US" altLang="zh-TW" sz="22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) comparisons in the worst case</a:t>
            </a:r>
            <a:r>
              <a:rPr lang="en-US" altLang="zh-TW" sz="2200" dirty="0" smtClean="0">
                <a:solidFill>
                  <a:srgbClr val="000000"/>
                </a:solidFill>
              </a:rPr>
              <a:t>.</a:t>
            </a:r>
            <a:endParaRPr lang="en-US" altLang="zh-TW" sz="2200" dirty="0" smtClean="0"/>
          </a:p>
          <a:p>
            <a:pPr marL="361950" indent="-361950" eaLnBrk="1" hangingPunct="1">
              <a:spcBef>
                <a:spcPts val="576"/>
              </a:spcBef>
              <a:buFontTx/>
              <a:buNone/>
              <a:defRPr/>
            </a:pPr>
            <a:r>
              <a:rPr lang="en-US" altLang="zh-TW" sz="2200" b="1" i="1" dirty="0" smtClean="0">
                <a:solidFill>
                  <a:srgbClr val="0000FF"/>
                </a:solidFill>
              </a:rPr>
              <a:t>Proof</a:t>
            </a:r>
            <a:r>
              <a:rPr lang="en-US" altLang="zh-TW" sz="2200" dirty="0" smtClean="0"/>
              <a:t>  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 be any comparison sort algorithm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let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 be the decision </a:t>
            </a:r>
            <a:r>
              <a:rPr lang="en-US" altLang="zh-TW" sz="2200" dirty="0"/>
              <a:t>tree of </a:t>
            </a:r>
            <a:r>
              <a:rPr lang="en-US" altLang="zh-TW" sz="2200" i="1" dirty="0"/>
              <a:t>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operating </a:t>
            </a:r>
            <a:r>
              <a:rPr lang="en-US" altLang="zh-TW" sz="2200" dirty="0" smtClean="0"/>
              <a:t>on </a:t>
            </a:r>
            <a:r>
              <a:rPr lang="en-US" altLang="zh-TW" sz="2200" i="1" dirty="0"/>
              <a:t>n</a:t>
            </a:r>
            <a:r>
              <a:rPr lang="en-US" altLang="zh-TW" sz="2200" dirty="0" smtClean="0"/>
              <a:t> elements, and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i="1" dirty="0" smtClean="0"/>
              <a:t>h</a:t>
            </a:r>
            <a:r>
              <a:rPr lang="en-US" altLang="zh-TW" sz="2200" dirty="0" smtClean="0"/>
              <a:t> be </a:t>
            </a:r>
            <a:r>
              <a:rPr lang="en-US" altLang="zh-TW" sz="2200" dirty="0"/>
              <a:t>the height </a:t>
            </a:r>
            <a:r>
              <a:rPr lang="en-US" altLang="zh-TW" sz="2200" dirty="0" smtClean="0"/>
              <a:t>of </a:t>
            </a:r>
            <a:r>
              <a:rPr lang="en-US" altLang="zh-TW" sz="2200" i="1" dirty="0"/>
              <a:t>T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Since </a:t>
            </a:r>
            <a:r>
              <a:rPr lang="en-US" altLang="zh-TW" sz="2200" dirty="0" smtClean="0">
                <a:solidFill>
                  <a:srgbClr val="FF0000"/>
                </a:solidFill>
              </a:rPr>
              <a:t>any execution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>
                <a:solidFill>
                  <a:srgbClr val="FF0000"/>
                </a:solidFill>
              </a:rPr>
              <a:t> corresponds to tracing a path from the root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</a:t>
            </a:r>
            <a:r>
              <a:rPr lang="en-US" altLang="zh-TW" sz="2200" dirty="0" smtClean="0">
                <a:solidFill>
                  <a:srgbClr val="FF0000"/>
                </a:solidFill>
              </a:rPr>
              <a:t> to a leaf</a:t>
            </a:r>
            <a:r>
              <a:rPr lang="en-US" altLang="zh-TW" sz="2200" dirty="0" smtClean="0"/>
              <a:t>,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rgbClr val="FF0000"/>
                </a:solidFill>
              </a:rPr>
              <a:t>the number of edges in the longest path from the root of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</a:t>
            </a:r>
            <a:r>
              <a:rPr lang="en-US" altLang="zh-TW" sz="2200" dirty="0" smtClean="0">
                <a:solidFill>
                  <a:srgbClr val="FF0000"/>
                </a:solidFill>
              </a:rPr>
              <a:t> to any of its leaves represents the worst-case number of comparisons that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200" dirty="0" smtClean="0">
                <a:solidFill>
                  <a:srgbClr val="FF0000"/>
                </a:solidFill>
              </a:rPr>
              <a:t> performs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Hence the worst-case number of comparisons for </a:t>
            </a:r>
            <a:r>
              <a:rPr lang="en-US" altLang="zh-TW" sz="2200" i="1" dirty="0" smtClean="0"/>
              <a:t>A</a:t>
            </a:r>
            <a:r>
              <a:rPr lang="en-US" altLang="zh-TW" sz="2200" dirty="0"/>
              <a:t> is equal to </a:t>
            </a:r>
            <a:r>
              <a:rPr lang="en-US" altLang="zh-TW" sz="2200" i="1" spc="300" dirty="0" smtClean="0">
                <a:solidFill>
                  <a:srgbClr val="000000"/>
                </a:solidFill>
              </a:rPr>
              <a:t>h</a:t>
            </a:r>
            <a:r>
              <a:rPr lang="en-US" altLang="zh-TW" sz="2200" spc="1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Note that each permutation on 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 elements appears as one of the leaves of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Thus 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 has 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! leaves. It follows that 2</a:t>
            </a:r>
            <a:r>
              <a:rPr lang="en-US" altLang="zh-TW" sz="2200" i="1" spc="300" baseline="40000" dirty="0" smtClean="0"/>
              <a:t>h</a:t>
            </a:r>
            <a:r>
              <a:rPr lang="en-US" altLang="zh-TW" sz="2200" baseline="40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sym typeface="Symbol"/>
              </a:rPr>
              <a:t> </a:t>
            </a:r>
            <a:r>
              <a:rPr lang="en-US" altLang="zh-TW" sz="2200" i="1" dirty="0"/>
              <a:t>n</a:t>
            </a:r>
            <a:r>
              <a:rPr lang="en-US" altLang="zh-TW" sz="2200" dirty="0"/>
              <a:t>!.</a:t>
            </a:r>
            <a:endParaRPr lang="en-US" altLang="zh-TW" sz="2200" dirty="0" smtClean="0"/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>
                <a:solidFill>
                  <a:srgbClr val="000000"/>
                </a:solidFill>
              </a:rPr>
              <a:t>Since </a:t>
            </a:r>
            <a:r>
              <a:rPr lang="en-US" altLang="zh-TW" sz="2200" i="1" dirty="0" smtClean="0">
                <a:solidFill>
                  <a:srgbClr val="000000"/>
                </a:solidFill>
              </a:rPr>
              <a:t>n</a:t>
            </a:r>
            <a:r>
              <a:rPr lang="en-US" altLang="zh-TW" sz="2200" dirty="0">
                <a:solidFill>
                  <a:srgbClr val="000000"/>
                </a:solidFill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n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spc="300" dirty="0">
                <a:solidFill>
                  <a:srgbClr val="000000"/>
                </a:solidFill>
              </a:rPr>
              <a:t>n</a:t>
            </a:r>
            <a:r>
              <a:rPr lang="en-US" altLang="zh-TW" sz="2200" spc="3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rgbClr val="000000"/>
                </a:solidFill>
              </a:rPr>
              <a:t>1)(</a:t>
            </a:r>
            <a:r>
              <a:rPr lang="en-US" altLang="zh-TW" sz="2200" i="1" spc="300" dirty="0">
                <a:solidFill>
                  <a:srgbClr val="000000"/>
                </a:solidFill>
              </a:rPr>
              <a:t>n</a:t>
            </a:r>
            <a:r>
              <a:rPr lang="en-US" altLang="zh-TW" sz="2200" spc="3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>
                <a:solidFill>
                  <a:srgbClr val="000000"/>
                </a:solidFill>
              </a:rPr>
              <a:t>2) </a:t>
            </a:r>
            <a:r>
              <a:rPr lang="en-US" altLang="zh-TW" sz="2200" dirty="0">
                <a:solidFill>
                  <a:srgbClr val="000000"/>
                </a:solidFill>
                <a:sym typeface="MT Extra"/>
              </a:rPr>
              <a:t></a:t>
            </a:r>
            <a:r>
              <a:rPr lang="en-US" altLang="zh-TW" sz="2200" dirty="0">
                <a:solidFill>
                  <a:srgbClr val="000000"/>
                </a:solidFill>
              </a:rPr>
              <a:t> (3)(2)(1) </a:t>
            </a:r>
            <a:r>
              <a:rPr lang="en-US" altLang="zh-TW" sz="2200" dirty="0">
                <a:solidFill>
                  <a:srgbClr val="000000"/>
                </a:solidFill>
                <a:sym typeface="Symbol"/>
              </a:rPr>
              <a:t> (</a:t>
            </a:r>
            <a:r>
              <a:rPr lang="en-US" altLang="zh-TW" sz="2200" i="1" dirty="0" smtClean="0">
                <a:solidFill>
                  <a:srgbClr val="000000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rgbClr val="000000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2)</a:t>
            </a:r>
            <a:r>
              <a:rPr lang="en-US" altLang="zh-TW" sz="2200" i="1" baseline="40000" dirty="0" smtClean="0">
                <a:solidFill>
                  <a:srgbClr val="000000"/>
                </a:solidFill>
                <a:sym typeface="Symbol"/>
              </a:rPr>
              <a:t>n</a:t>
            </a:r>
            <a:r>
              <a:rPr lang="en-US" altLang="zh-TW" sz="2200" b="1" baseline="40000" dirty="0" smtClean="0">
                <a:solidFill>
                  <a:srgbClr val="000000"/>
                </a:solidFill>
                <a:sym typeface="Symbol"/>
              </a:rPr>
              <a:t>/</a:t>
            </a:r>
            <a:r>
              <a:rPr lang="en-US" altLang="zh-TW" sz="2200" baseline="40000" dirty="0" smtClean="0">
                <a:solidFill>
                  <a:srgbClr val="000000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, we get that </a:t>
            </a:r>
            <a:r>
              <a:rPr lang="en-US" altLang="zh-TW" sz="2200" dirty="0" smtClean="0"/>
              <a:t>2</a:t>
            </a:r>
            <a:r>
              <a:rPr lang="en-US" altLang="zh-TW" sz="2200" i="1" spc="300" baseline="40000" dirty="0" smtClean="0"/>
              <a:t>h</a:t>
            </a:r>
            <a:r>
              <a:rPr lang="en-US" altLang="zh-TW" sz="2200" baseline="40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aseline="400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sym typeface="Symbol"/>
              </a:rPr>
              <a:t> (</a:t>
            </a:r>
            <a:r>
              <a:rPr lang="en-US" altLang="zh-TW" sz="2200" i="1" dirty="0">
                <a:solidFill>
                  <a:srgbClr val="000000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rgbClr val="000000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rgbClr val="000000"/>
                </a:solidFill>
                <a:sym typeface="Symbol"/>
              </a:rPr>
              <a:t>2)</a:t>
            </a:r>
            <a:r>
              <a:rPr lang="en-US" altLang="zh-TW" sz="2200" i="1" baseline="40000" dirty="0">
                <a:solidFill>
                  <a:srgbClr val="000000"/>
                </a:solidFill>
                <a:sym typeface="Symbol"/>
              </a:rPr>
              <a:t>n</a:t>
            </a:r>
            <a:r>
              <a:rPr lang="en-US" altLang="zh-TW" sz="2200" b="1" baseline="40000" dirty="0">
                <a:solidFill>
                  <a:srgbClr val="000000"/>
                </a:solidFill>
                <a:sym typeface="Symbol"/>
              </a:rPr>
              <a:t>/</a:t>
            </a:r>
            <a:r>
              <a:rPr lang="en-US" altLang="zh-TW" sz="2200" baseline="40000" dirty="0">
                <a:solidFill>
                  <a:srgbClr val="000000"/>
                </a:solidFill>
                <a:sym typeface="Symbol"/>
              </a:rPr>
              <a:t>2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.</a:t>
            </a:r>
            <a:endParaRPr lang="en-US" altLang="zh-TW" sz="2200" dirty="0" smtClean="0"/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Hence </a:t>
            </a:r>
            <a:r>
              <a:rPr lang="en-US" altLang="zh-TW" sz="2200" i="1" spc="300" dirty="0" smtClean="0">
                <a:solidFill>
                  <a:srgbClr val="000000"/>
                </a:solidFill>
              </a:rPr>
              <a:t>h</a:t>
            </a:r>
            <a:r>
              <a:rPr lang="en-US" altLang="zh-TW" sz="2200" spc="100" dirty="0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dirty="0" smtClean="0">
                <a:solidFill>
                  <a:srgbClr val="000000"/>
                </a:solidFill>
              </a:rPr>
              <a:t>1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ym typeface="Symbol" pitchFamily="18" charset="2"/>
              </a:rPr>
              <a:t>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(</a:t>
            </a:r>
            <a:r>
              <a:rPr lang="en-US" altLang="zh-TW" sz="2200" i="1" dirty="0" smtClean="0">
                <a:solidFill>
                  <a:srgbClr val="000000"/>
                </a:solidFill>
                <a:sym typeface="Symbol"/>
              </a:rPr>
              <a:t>n</a:t>
            </a:r>
            <a:r>
              <a:rPr lang="en-US" altLang="zh-TW" sz="2200" b="1" dirty="0" smtClean="0">
                <a:solidFill>
                  <a:srgbClr val="000000"/>
                </a:solidFill>
                <a:sym typeface="Symbol"/>
              </a:rPr>
              <a:t>/</a:t>
            </a:r>
            <a:r>
              <a:rPr lang="en-US" altLang="zh-TW" sz="2200" dirty="0" smtClean="0">
                <a:solidFill>
                  <a:srgbClr val="000000"/>
                </a:solidFill>
                <a:sym typeface="Symbol"/>
              </a:rPr>
              <a:t>2)</a:t>
            </a:r>
            <a:r>
              <a:rPr lang="en-US" altLang="zh-TW" sz="2200" dirty="0" smtClean="0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TW" sz="2200" dirty="0" smtClean="0"/>
              <a:t>(</a:t>
            </a:r>
            <a:r>
              <a:rPr lang="en-US" altLang="zh-TW" sz="2200" i="1" dirty="0">
                <a:solidFill>
                  <a:srgbClr val="000000"/>
                </a:solidFill>
                <a:sym typeface="Symbol"/>
              </a:rPr>
              <a:t>n</a:t>
            </a:r>
            <a:r>
              <a:rPr lang="en-US" altLang="zh-TW" sz="2200" b="1" dirty="0">
                <a:solidFill>
                  <a:srgbClr val="000000"/>
                </a:solidFill>
                <a:sym typeface="Symbol"/>
              </a:rPr>
              <a:t>/</a:t>
            </a:r>
            <a:r>
              <a:rPr lang="en-US" altLang="zh-TW" sz="2200" dirty="0">
                <a:solidFill>
                  <a:srgbClr val="000000"/>
                </a:solidFill>
                <a:sym typeface="Symbol"/>
              </a:rPr>
              <a:t>2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Symbol" pitchFamily="18" charset="2"/>
              </a:rPr>
              <a:t>=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ym typeface="Symbol" pitchFamily="18" charset="2"/>
              </a:rPr>
              <a:t></a:t>
            </a:r>
            <a:r>
              <a:rPr lang="en-US" altLang="zh-TW" sz="2200" dirty="0" smtClean="0"/>
              <a:t>(</a:t>
            </a:r>
            <a:r>
              <a:rPr lang="en-US" altLang="zh-TW" sz="2200" i="1" spc="300" dirty="0" smtClean="0"/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>
                <a:solidFill>
                  <a:srgbClr val="000000"/>
                </a:solidFill>
              </a:rPr>
              <a:t>2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).</a:t>
            </a:r>
          </a:p>
          <a:p>
            <a:pPr marL="265113" indent="-265113" eaLnBrk="1" hangingPunct="1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n-US" altLang="zh-TW" sz="2200" dirty="0" smtClean="0"/>
              <a:t>Therefore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requires 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(</a:t>
            </a:r>
            <a:r>
              <a:rPr lang="en-US" altLang="zh-TW" sz="2200" i="1" spc="3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 err="1">
                <a:solidFill>
                  <a:srgbClr val="000000"/>
                </a:solidFill>
                <a:sym typeface="Symbol" pitchFamily="18" charset="2"/>
              </a:rPr>
              <a:t>log</a:t>
            </a:r>
            <a:r>
              <a:rPr lang="en-US" altLang="zh-TW" sz="2200" spc="300" baseline="-25000" dirty="0" err="1">
                <a:solidFill>
                  <a:srgbClr val="000000"/>
                </a:solidFill>
              </a:rPr>
              <a:t>2</a:t>
            </a:r>
            <a:r>
              <a:rPr lang="en-US" altLang="zh-TW" sz="22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) comparisons in the worst case</a:t>
            </a:r>
            <a:r>
              <a:rPr lang="en-US" altLang="zh-TW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0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3960000" cy="4680000"/>
          </a:xfrm>
        </p:spPr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InsertionSort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zh-TW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2000" y="369000"/>
            <a:ext cx="3600000" cy="6120000"/>
          </a:xfrm>
        </p:spPr>
        <p:txBody>
          <a:bodyPr/>
          <a:lstStyle/>
          <a:p>
            <a:r>
              <a:rPr lang="en-US" altLang="zh-TW" sz="2400" dirty="0" smtClean="0"/>
              <a:t>When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anose="05050102010706020507" pitchFamily="18" charset="2"/>
              </a:rPr>
              <a:t>=</a:t>
            </a:r>
            <a:r>
              <a:rPr lang="en-US" altLang="zh-TW" sz="2400" dirty="0" smtClean="0"/>
              <a:t> 3:</a:t>
            </a:r>
          </a:p>
          <a:p>
            <a:endParaRPr lang="en-US" altLang="zh-TW" dirty="0" smtClean="0"/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[2]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[3]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[2]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60927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8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[2]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2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[2]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1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 dirty="0"/>
              <a:t>The decision tree for Insertion sort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TW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[3]</a:t>
            </a:r>
            <a:r>
              <a:rPr lang="en-US" altLang="zh-TW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sz="18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spc="2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 kern="1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[0]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28205"/>
              </p:ext>
            </p:extLst>
          </p:nvPr>
        </p:nvGraphicFramePr>
        <p:xfrm>
          <a:off x="36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47692"/>
              </p:ext>
            </p:extLst>
          </p:nvPr>
        </p:nvGraphicFramePr>
        <p:xfrm>
          <a:off x="1691931" y="270888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01771"/>
              </p:ext>
            </p:extLst>
          </p:nvPr>
        </p:nvGraphicFramePr>
        <p:xfrm>
          <a:off x="5652138" y="27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i="1" dirty="0" smtClean="0"/>
                        <a:t>a</a:t>
                      </a:r>
                      <a:endParaRPr lang="zh-TW" altLang="en-US" sz="1800" i="1" dirty="0"/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K</a:t>
                      </a:r>
                      <a:r>
                        <a:rPr lang="en-US" altLang="zh-TW" sz="1800" baseline="-25000" dirty="0" smtClean="0"/>
                        <a:t>2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1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 smtClean="0"/>
                        <a:t>K</a:t>
                      </a:r>
                      <a:r>
                        <a:rPr lang="en-US" altLang="zh-TW" sz="1800" baseline="-25000" dirty="0" err="1" smtClean="0"/>
                        <a:t>3</a:t>
                      </a:r>
                      <a:endParaRPr lang="zh-TW" altLang="en-US" sz="1800" baseline="-250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直線接點 36"/>
          <p:cNvCxnSpPr>
            <a:cxnSpLocks noChangeShapeType="1"/>
          </p:cNvCxnSpPr>
          <p:nvPr/>
        </p:nvCxnSpPr>
        <p:spPr bwMode="auto">
          <a:xfrm flipH="1">
            <a:off x="2592138" y="1989092"/>
            <a:ext cx="1979978" cy="720161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flipH="1" flipV="1">
            <a:off x="4572118" y="1989093"/>
            <a:ext cx="1980020" cy="72016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矩形 25"/>
          <p:cNvSpPr/>
          <p:nvPr/>
        </p:nvSpPr>
        <p:spPr>
          <a:xfrm>
            <a:off x="313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138" y="2169253"/>
            <a:ext cx="72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72000" tIns="36000" rIns="72000" bIns="36000" anchor="ctr" anchorCtr="0">
            <a:noAutofit/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spc="3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spc="300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&gt;</a:t>
            </a:r>
            <a:r>
              <a:rPr lang="en-US" altLang="zh-TW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7392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5749</TotalTime>
  <Words>4999</Words>
  <Application>Microsoft Office PowerPoint</Application>
  <PresentationFormat>如螢幕大小 (4:3)</PresentationFormat>
  <Paragraphs>2073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新細明體</vt:lpstr>
      <vt:lpstr>Arial</vt:lpstr>
      <vt:lpstr>Cambria Math</vt:lpstr>
      <vt:lpstr>Courier New</vt:lpstr>
      <vt:lpstr>MT Extra</vt:lpstr>
      <vt:lpstr>Symbol</vt:lpstr>
      <vt:lpstr>Tahoma</vt:lpstr>
      <vt:lpstr>Times New Roman</vt:lpstr>
      <vt:lpstr>Blends</vt:lpstr>
      <vt:lpstr>Section 7.4</vt:lpstr>
      <vt:lpstr>PowerPoint 簡報</vt:lpstr>
      <vt:lpstr>PowerPoint 簡報</vt:lpstr>
      <vt:lpstr>PowerPoint 簡報</vt:lpstr>
      <vt:lpstr>PowerPoint 簡報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The decision tree for Insertion sort</vt:lpstr>
      <vt:lpstr>PowerPoint 簡報</vt:lpstr>
      <vt:lpstr>PowerPoint 簡報</vt:lpstr>
      <vt:lpstr>The decision tree for Insertion sort</vt:lpstr>
      <vt:lpstr>PowerPoint 簡報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The decision tree for Bubble sort</vt:lpstr>
      <vt:lpstr>Comparison Sorts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 Tseng-Kuei</dc:creator>
  <cp:lastModifiedBy>james</cp:lastModifiedBy>
  <cp:revision>456</cp:revision>
  <dcterms:created xsi:type="dcterms:W3CDTF">2001-09-06T13:56:50Z</dcterms:created>
  <dcterms:modified xsi:type="dcterms:W3CDTF">2020-10-22T14:08:51Z</dcterms:modified>
</cp:coreProperties>
</file>