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299" r:id="rId41"/>
    <p:sldId id="301" r:id="rId42"/>
    <p:sldId id="302" r:id="rId43"/>
    <p:sldId id="274" r:id="rId44"/>
    <p:sldId id="311" r:id="rId45"/>
    <p:sldId id="520" r:id="rId46"/>
    <p:sldId id="525" r:id="rId47"/>
    <p:sldId id="524" r:id="rId48"/>
    <p:sldId id="523" r:id="rId49"/>
    <p:sldId id="509" r:id="rId50"/>
    <p:sldId id="526" r:id="rId51"/>
    <p:sldId id="527" r:id="rId52"/>
    <p:sldId id="516" r:id="rId53"/>
    <p:sldId id="316" r:id="rId54"/>
    <p:sldId id="324" r:id="rId55"/>
    <p:sldId id="323" r:id="rId56"/>
    <p:sldId id="317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00CC"/>
    <a:srgbClr val="FF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34" autoAdjust="0"/>
  </p:normalViewPr>
  <p:slideViewPr>
    <p:cSldViewPr showGuides="1">
      <p:cViewPr varScale="1">
        <p:scale>
          <a:sx n="93" d="100"/>
          <a:sy n="93" d="100"/>
        </p:scale>
        <p:origin x="96" y="139"/>
      </p:cViewPr>
      <p:guideLst>
        <p:guide orient="horz" pos="119"/>
        <p:guide pos="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168839"/>
            <a:ext cx="8281058" cy="1440184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586" y="3969069"/>
            <a:ext cx="6480828" cy="1620208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8609"/>
            <a:ext cx="8281059" cy="612078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8609"/>
            <a:ext cx="8281059" cy="6120782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8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32000" y="549000"/>
            <a:ext cx="4860000" cy="1980001"/>
          </a:xfrm>
        </p:spPr>
        <p:txBody>
          <a:bodyPr lIns="36000" rIns="3600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8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8609"/>
            <a:ext cx="8281059" cy="612078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8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260350"/>
            <a:ext cx="7056000" cy="6336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84662" y="2708274"/>
            <a:ext cx="4608000" cy="288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470" y="188586"/>
            <a:ext cx="8281059" cy="107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1470" y="1448747"/>
            <a:ext cx="8281059" cy="504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52483" y="6308725"/>
            <a:ext cx="540430" cy="360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8841-BEEC-4009-A54D-223F7DFC4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60" r:id="rId5"/>
    <p:sldLayoutId id="2147483661" r:id="rId6"/>
    <p:sldLayoutId id="2147483659" r:id="rId7"/>
    <p:sldLayoutId id="2147483652" r:id="rId8"/>
    <p:sldLayoutId id="2147483658" r:id="rId9"/>
    <p:sldLayoutId id="2147483653" r:id="rId10"/>
    <p:sldLayoutId id="2147483654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Subsection 2.3.1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Merge Sort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43657" cy="6346836"/>
          </a:xfrm>
        </p:spPr>
        <p:txBody>
          <a:bodyPr rIns="72000"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9, 12, 16)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12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spc="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9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16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275" y="5589588"/>
            <a:ext cx="5040000" cy="864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The operation of lines 10-17 in the call M</a:t>
            </a:r>
            <a:r>
              <a:rPr lang="en-US" altLang="zh-TW" sz="2000" dirty="0" smtClean="0">
                <a:solidFill>
                  <a:srgbClr val="0000CC"/>
                </a:solidFill>
              </a:rPr>
              <a:t>ERGE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>
                <a:solidFill>
                  <a:srgbClr val="0000CC"/>
                </a:solidFill>
              </a:rPr>
              <a:t>, 9, 12, 16)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4005263"/>
          <a:ext cx="561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L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R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err="1" smtClean="0"/>
                        <a:t>i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j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07788" y="2276475"/>
          <a:ext cx="475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/>
                        <a:t>A</a:t>
                      </a:r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k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43657" cy="6346836"/>
          </a:xfrm>
        </p:spPr>
        <p:txBody>
          <a:bodyPr rIns="72000"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9, 12, 16)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12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spc="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9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16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275" y="5589588"/>
            <a:ext cx="5040000" cy="864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The operation of lines 10-17 in the call M</a:t>
            </a:r>
            <a:r>
              <a:rPr lang="en-US" altLang="zh-TW" sz="2000" dirty="0" smtClean="0">
                <a:solidFill>
                  <a:srgbClr val="0000CC"/>
                </a:solidFill>
              </a:rPr>
              <a:t>ERGE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>
                <a:solidFill>
                  <a:srgbClr val="0000CC"/>
                </a:solidFill>
              </a:rPr>
              <a:t>, 9, 12, 16)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4005263"/>
          <a:ext cx="561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L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R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err="1" smtClean="0"/>
                        <a:t>i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j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07788" y="2276475"/>
          <a:ext cx="475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/>
                        <a:t>A</a:t>
                      </a:r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k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43657" cy="6346836"/>
          </a:xfrm>
        </p:spPr>
        <p:txBody>
          <a:bodyPr rIns="72000"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9, 12, 16)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12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spc="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9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16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275" y="5589588"/>
            <a:ext cx="5040000" cy="864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The operation of lines 10-17 in the call M</a:t>
            </a:r>
            <a:r>
              <a:rPr lang="en-US" altLang="zh-TW" sz="2000" dirty="0" smtClean="0">
                <a:solidFill>
                  <a:srgbClr val="0000CC"/>
                </a:solidFill>
              </a:rPr>
              <a:t>ERGE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>
                <a:solidFill>
                  <a:srgbClr val="0000CC"/>
                </a:solidFill>
              </a:rPr>
              <a:t>, 9, 12, 16)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4005263"/>
          <a:ext cx="561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L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R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err="1" smtClean="0"/>
                        <a:t>i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j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07788" y="2276475"/>
          <a:ext cx="475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/>
                        <a:t>A</a:t>
                      </a:r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k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43657" cy="6346836"/>
          </a:xfrm>
        </p:spPr>
        <p:txBody>
          <a:bodyPr rIns="72000"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9, 12, 16)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12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spc="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9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16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275" y="5589588"/>
            <a:ext cx="5040000" cy="864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The operation of lines 10-17 in the call M</a:t>
            </a:r>
            <a:r>
              <a:rPr lang="en-US" altLang="zh-TW" sz="2000" dirty="0" smtClean="0">
                <a:solidFill>
                  <a:srgbClr val="0000CC"/>
                </a:solidFill>
              </a:rPr>
              <a:t>ERGE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>
                <a:solidFill>
                  <a:srgbClr val="0000CC"/>
                </a:solidFill>
              </a:rPr>
              <a:t>, 9, 12, 16)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4005263"/>
          <a:ext cx="561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L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R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err="1" smtClean="0"/>
                        <a:t>i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j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07788" y="2276475"/>
          <a:ext cx="475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/>
                        <a:t>A</a:t>
                      </a:r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i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411413" y="1268413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2)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2)</a:t>
            </a:r>
          </a:p>
        </p:txBody>
      </p:sp>
      <p:sp>
        <p:nvSpPr>
          <p:cNvPr id="14" name="矩形 13"/>
          <p:cNvSpPr/>
          <p:nvPr/>
        </p:nvSpPr>
        <p:spPr>
          <a:xfrm>
            <a:off x="5435600" y="44370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1)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2"/>
            <a:endCxn id="14" idx="0"/>
          </p:cNvCxnSpPr>
          <p:nvPr/>
        </p:nvCxnSpPr>
        <p:spPr>
          <a:xfrm rot="5400000">
            <a:off x="6443900" y="4005363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2)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 of merge sort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288" y="1557337"/>
            <a:ext cx="8352000" cy="2735669"/>
          </a:xfrm>
        </p:spPr>
        <p:txBody>
          <a:bodyPr/>
          <a:lstStyle/>
          <a:p>
            <a:pPr marL="269875" indent="-269875">
              <a:spcBef>
                <a:spcPts val="1800"/>
              </a:spcBef>
              <a:tabLst>
                <a:tab pos="1343025" algn="l"/>
              </a:tabLst>
            </a:pPr>
            <a:r>
              <a:rPr lang="en-US" altLang="zh-TW" dirty="0" smtClean="0">
                <a:solidFill>
                  <a:srgbClr val="0000FF"/>
                </a:solidFill>
              </a:rPr>
              <a:t>Divide:	</a:t>
            </a:r>
            <a:r>
              <a:rPr lang="en-US" altLang="zh-TW" dirty="0" smtClean="0"/>
              <a:t>Divide the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-element sequence to be sorted into two 	subsequences of </a:t>
            </a:r>
            <a:r>
              <a:rPr lang="en-US" altLang="zh-TW" i="1" spc="300" dirty="0" smtClean="0"/>
              <a:t>n</a:t>
            </a:r>
            <a:r>
              <a:rPr lang="en-US" altLang="zh-TW" b="1" spc="300" dirty="0" smtClean="0"/>
              <a:t>/</a:t>
            </a:r>
            <a:r>
              <a:rPr lang="en-US" altLang="zh-TW" dirty="0" smtClean="0"/>
              <a:t>2 elements each.</a:t>
            </a:r>
          </a:p>
          <a:p>
            <a:pPr marL="269875" indent="-269875">
              <a:spcBef>
                <a:spcPts val="1800"/>
              </a:spcBef>
              <a:tabLst>
                <a:tab pos="1527175" algn="l"/>
              </a:tabLst>
            </a:pPr>
            <a:r>
              <a:rPr lang="en-US" altLang="zh-TW" dirty="0" smtClean="0">
                <a:solidFill>
                  <a:srgbClr val="0000FF"/>
                </a:solidFill>
              </a:rPr>
              <a:t>Conquer:</a:t>
            </a:r>
            <a:r>
              <a:rPr lang="en-US" altLang="zh-TW" dirty="0" smtClean="0"/>
              <a:t>	Sort the two subsequences recursively using merge 	sort.</a:t>
            </a:r>
          </a:p>
          <a:p>
            <a:pPr marL="269875" indent="-269875">
              <a:spcBef>
                <a:spcPts val="1800"/>
              </a:spcBef>
              <a:tabLst>
                <a:tab pos="1614488" algn="l"/>
              </a:tabLst>
            </a:pPr>
            <a:r>
              <a:rPr lang="en-US" altLang="zh-TW" dirty="0" smtClean="0">
                <a:solidFill>
                  <a:srgbClr val="0000CC"/>
                </a:solidFill>
              </a:rPr>
              <a:t>Combine:</a:t>
            </a:r>
            <a:r>
              <a:rPr lang="en-US" altLang="zh-TW" dirty="0" smtClean="0"/>
              <a:t>	Merge the two sorted subsequences to produce the 	sorted answer.</a:t>
            </a:r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2)</a:t>
            </a:r>
          </a:p>
        </p:txBody>
      </p:sp>
      <p:sp>
        <p:nvSpPr>
          <p:cNvPr id="14" name="矩形 13"/>
          <p:cNvSpPr/>
          <p:nvPr/>
        </p:nvSpPr>
        <p:spPr>
          <a:xfrm>
            <a:off x="5435600" y="44370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2, 2)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2"/>
            <a:endCxn id="14" idx="0"/>
          </p:cNvCxnSpPr>
          <p:nvPr/>
        </p:nvCxnSpPr>
        <p:spPr>
          <a:xfrm rot="5400000">
            <a:off x="6443900" y="4005363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2)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2)</a:t>
            </a:r>
          </a:p>
        </p:txBody>
      </p:sp>
      <p:sp>
        <p:nvSpPr>
          <p:cNvPr id="14" name="矩形 13"/>
          <p:cNvSpPr/>
          <p:nvPr/>
        </p:nvSpPr>
        <p:spPr>
          <a:xfrm>
            <a:off x="5435600" y="4437063"/>
            <a:ext cx="2880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1, 2)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2"/>
            <a:endCxn id="14" idx="0"/>
          </p:cNvCxnSpPr>
          <p:nvPr/>
        </p:nvCxnSpPr>
        <p:spPr>
          <a:xfrm rot="5400000">
            <a:off x="6443900" y="4005363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2)</a:t>
            </a:r>
          </a:p>
        </p:txBody>
      </p:sp>
      <p:sp>
        <p:nvSpPr>
          <p:cNvPr id="14" name="矩形 13"/>
          <p:cNvSpPr/>
          <p:nvPr/>
        </p:nvSpPr>
        <p:spPr>
          <a:xfrm>
            <a:off x="5435600" y="4437063"/>
            <a:ext cx="2880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1, 2)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2"/>
            <a:endCxn id="14" idx="0"/>
          </p:cNvCxnSpPr>
          <p:nvPr/>
        </p:nvCxnSpPr>
        <p:spPr>
          <a:xfrm rot="5400000">
            <a:off x="6443900" y="4005363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2)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3, 4)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3, 4)</a:t>
            </a:r>
          </a:p>
        </p:txBody>
      </p:sp>
      <p:sp>
        <p:nvSpPr>
          <p:cNvPr id="14" name="矩形 13"/>
          <p:cNvSpPr/>
          <p:nvPr/>
        </p:nvSpPr>
        <p:spPr>
          <a:xfrm>
            <a:off x="5435600" y="4437063"/>
            <a:ext cx="2880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3, 3, 4)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2"/>
            <a:endCxn id="14" idx="0"/>
          </p:cNvCxnSpPr>
          <p:nvPr/>
        </p:nvCxnSpPr>
        <p:spPr>
          <a:xfrm rot="5400000">
            <a:off x="6443900" y="4005363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3, 4)</a:t>
            </a:r>
          </a:p>
        </p:txBody>
      </p:sp>
      <p:sp>
        <p:nvSpPr>
          <p:cNvPr id="14" name="矩形 13"/>
          <p:cNvSpPr/>
          <p:nvPr/>
        </p:nvSpPr>
        <p:spPr>
          <a:xfrm>
            <a:off x="5435600" y="4437063"/>
            <a:ext cx="2880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3, 3, 4)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2"/>
            <a:endCxn id="14" idx="0"/>
          </p:cNvCxnSpPr>
          <p:nvPr/>
        </p:nvCxnSpPr>
        <p:spPr>
          <a:xfrm rot="5400000">
            <a:off x="6443900" y="4005363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5435600" y="3141663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3, 4)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6443106" y="2709169"/>
            <a:ext cx="8649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36000" cy="6336000"/>
          </a:xfrm>
        </p:spPr>
        <p:txBody>
          <a:bodyPr/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q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spc="300" dirty="0" smtClean="0">
                <a:sym typeface="Symbol" pitchFamily="18" charset="2"/>
              </a:rPr>
              <a:t>[</a:t>
            </a:r>
            <a:r>
              <a:rPr lang="en-US" altLang="zh-TW" i="1" spc="300" dirty="0" smtClean="0">
                <a:sym typeface="Symbol" pitchFamily="18" charset="2"/>
              </a:rPr>
              <a:t>p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spc="300" dirty="0" err="1" smtClean="0">
                <a:sym typeface="Symbol" pitchFamily="18" charset="2"/>
              </a:rPr>
              <a:t>q</a:t>
            </a:r>
            <a:r>
              <a:rPr lang="en-US" altLang="zh-TW" spc="400" dirty="0" err="1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err="1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284663" y="2708275"/>
            <a:ext cx="4320000" cy="24480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435600" y="3141463"/>
            <a:ext cx="2880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2, 4)</a:t>
            </a:r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 rot="5400000">
            <a:off x="6443206" y="2709069"/>
            <a:ext cx="8647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435600" y="3141463"/>
            <a:ext cx="2880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2, 4)</a:t>
            </a:r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 rot="5400000">
            <a:off x="6443206" y="2709069"/>
            <a:ext cx="8647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5, 8)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5, 8)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435600" y="3141463"/>
            <a:ext cx="2880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5, 6, 8)</a:t>
            </a:r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 rot="5400000">
            <a:off x="6443206" y="2709069"/>
            <a:ext cx="8647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5, 8)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435600" y="3141463"/>
            <a:ext cx="2880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5, 6, 8)</a:t>
            </a:r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 rot="5400000">
            <a:off x="6443206" y="2709069"/>
            <a:ext cx="864788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5435600" y="18446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5, 8)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6443900" y="1412975"/>
            <a:ext cx="8634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36000" cy="6336000"/>
          </a:xfrm>
        </p:spPr>
        <p:txBody>
          <a:bodyPr rIns="72000"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q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spc="300" dirty="0" smtClean="0">
                <a:sym typeface="Symbol" pitchFamily="18" charset="2"/>
              </a:rPr>
              <a:t>[</a:t>
            </a:r>
            <a:r>
              <a:rPr lang="en-US" altLang="zh-TW" i="1" spc="300" dirty="0" smtClean="0">
                <a:sym typeface="Symbol" pitchFamily="18" charset="2"/>
              </a:rPr>
              <a:t>p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spc="300" dirty="0" err="1" smtClean="0">
                <a:sym typeface="Symbol" pitchFamily="18" charset="2"/>
              </a:rPr>
              <a:t>q</a:t>
            </a:r>
            <a:r>
              <a:rPr lang="en-US" altLang="zh-TW" spc="400" dirty="0" err="1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err="1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275" y="5589588"/>
            <a:ext cx="5040000" cy="864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The operation of lines 10-17 in the call M</a:t>
            </a:r>
            <a:r>
              <a:rPr lang="en-US" altLang="zh-TW" sz="2000" dirty="0" smtClean="0">
                <a:solidFill>
                  <a:srgbClr val="0000CC"/>
                </a:solidFill>
              </a:rPr>
              <a:t>ERGE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>
                <a:solidFill>
                  <a:srgbClr val="0000CC"/>
                </a:solidFill>
              </a:rPr>
              <a:t>, 9, 12, 16)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07788" y="2276475"/>
          <a:ext cx="475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/>
                        <a:t>A</a:t>
                      </a:r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k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76600" y="4005263"/>
          <a:ext cx="561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L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R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err="1" smtClean="0"/>
                        <a:t>i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j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435600" y="1844475"/>
            <a:ext cx="2880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4, 8)</a:t>
            </a:r>
          </a:p>
        </p:txBody>
      </p:sp>
      <p:cxnSp>
        <p:nvCxnSpPr>
          <p:cNvPr id="9" name="直線單箭頭接點 8"/>
          <p:cNvCxnSpPr>
            <a:stCxn id="3" idx="2"/>
            <a:endCxn id="7" idx="0"/>
          </p:cNvCxnSpPr>
          <p:nvPr/>
        </p:nvCxnSpPr>
        <p:spPr>
          <a:xfrm rot="5400000">
            <a:off x="6444000" y="1412875"/>
            <a:ext cx="863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435600" y="1844475"/>
            <a:ext cx="2880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4, 8)</a:t>
            </a:r>
          </a:p>
        </p:txBody>
      </p:sp>
      <p:cxnSp>
        <p:nvCxnSpPr>
          <p:cNvPr id="9" name="直線單箭頭接點 8"/>
          <p:cNvCxnSpPr>
            <a:stCxn id="3" idx="2"/>
            <a:endCxn id="7" idx="0"/>
          </p:cNvCxnSpPr>
          <p:nvPr/>
        </p:nvCxnSpPr>
        <p:spPr>
          <a:xfrm rot="5400000">
            <a:off x="6444000" y="1412875"/>
            <a:ext cx="8632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750" y="549275"/>
            <a:ext cx="4320000" cy="24480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435600" y="549275"/>
            <a:ext cx="2880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sz="2400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sz="2400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A</a:t>
            </a:r>
            <a:r>
              <a:rPr lang="en-US" altLang="zh-TW" sz="2400" dirty="0" smtClean="0">
                <a:solidFill>
                  <a:prstClr val="black"/>
                </a:solidFill>
              </a:rPr>
              <a:t>, 1, 8)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4213" y="4437063"/>
          <a:ext cx="38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A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95738" y="549275"/>
            <a:ext cx="1152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MS(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 1, 8)</a:t>
            </a:r>
          </a:p>
        </p:txBody>
      </p:sp>
      <p:sp>
        <p:nvSpPr>
          <p:cNvPr id="8" name="矩形 7"/>
          <p:cNvSpPr/>
          <p:nvPr/>
        </p:nvSpPr>
        <p:spPr>
          <a:xfrm>
            <a:off x="1835150" y="1844675"/>
            <a:ext cx="1152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MS(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 1, 4)</a:t>
            </a:r>
          </a:p>
        </p:txBody>
      </p:sp>
      <p:sp>
        <p:nvSpPr>
          <p:cNvPr id="9" name="矩形 8"/>
          <p:cNvSpPr/>
          <p:nvPr/>
        </p:nvSpPr>
        <p:spPr>
          <a:xfrm>
            <a:off x="6156325" y="1844675"/>
            <a:ext cx="1152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MS(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 5, 8)</a:t>
            </a:r>
          </a:p>
        </p:txBody>
      </p:sp>
      <p:sp>
        <p:nvSpPr>
          <p:cNvPr id="10" name="矩形 9"/>
          <p:cNvSpPr/>
          <p:nvPr/>
        </p:nvSpPr>
        <p:spPr>
          <a:xfrm>
            <a:off x="6156325" y="3141663"/>
            <a:ext cx="1152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MS(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 7, 8)</a:t>
            </a:r>
          </a:p>
        </p:txBody>
      </p:sp>
      <p:sp>
        <p:nvSpPr>
          <p:cNvPr id="11" name="矩形 10"/>
          <p:cNvSpPr/>
          <p:nvPr/>
        </p:nvSpPr>
        <p:spPr>
          <a:xfrm>
            <a:off x="4716463" y="3141663"/>
            <a:ext cx="1152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MS(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 5, 6)</a:t>
            </a:r>
          </a:p>
        </p:txBody>
      </p:sp>
      <p:sp>
        <p:nvSpPr>
          <p:cNvPr id="12" name="矩形 11"/>
          <p:cNvSpPr/>
          <p:nvPr/>
        </p:nvSpPr>
        <p:spPr>
          <a:xfrm>
            <a:off x="1835150" y="3141663"/>
            <a:ext cx="1152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MS(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 3, 4)</a:t>
            </a:r>
          </a:p>
        </p:txBody>
      </p:sp>
      <p:sp>
        <p:nvSpPr>
          <p:cNvPr id="13" name="矩形 12"/>
          <p:cNvSpPr/>
          <p:nvPr/>
        </p:nvSpPr>
        <p:spPr>
          <a:xfrm>
            <a:off x="393700" y="3141663"/>
            <a:ext cx="1152000" cy="4320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MS(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 1, 2)</a:t>
            </a:r>
          </a:p>
        </p:txBody>
      </p:sp>
      <p:sp>
        <p:nvSpPr>
          <p:cNvPr id="14" name="矩形 13"/>
          <p:cNvSpPr/>
          <p:nvPr/>
        </p:nvSpPr>
        <p:spPr>
          <a:xfrm>
            <a:off x="393700" y="4437063"/>
            <a:ext cx="1152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,1,1,2)</a:t>
            </a:r>
          </a:p>
        </p:txBody>
      </p:sp>
      <p:cxnSp>
        <p:nvCxnSpPr>
          <p:cNvPr id="16" name="直線單箭頭接點 15"/>
          <p:cNvCxnSpPr>
            <a:stCxn id="3" idx="2"/>
            <a:endCxn id="8" idx="0"/>
          </p:cNvCxnSpPr>
          <p:nvPr/>
        </p:nvCxnSpPr>
        <p:spPr>
          <a:xfrm rot="5400000">
            <a:off x="3059744" y="332681"/>
            <a:ext cx="863400" cy="2160588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3" idx="0"/>
          </p:cNvCxnSpPr>
          <p:nvPr/>
        </p:nvCxnSpPr>
        <p:spPr>
          <a:xfrm rot="5400000">
            <a:off x="1257931" y="1988444"/>
            <a:ext cx="864988" cy="1441450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2"/>
            <a:endCxn id="14" idx="0"/>
          </p:cNvCxnSpPr>
          <p:nvPr/>
        </p:nvCxnSpPr>
        <p:spPr>
          <a:xfrm rot="5400000">
            <a:off x="538000" y="4005363"/>
            <a:ext cx="863400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5445125"/>
          <a:ext cx="3456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3275013" y="3141663"/>
            <a:ext cx="1152525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,1,2,4)</a:t>
            </a:r>
          </a:p>
        </p:txBody>
      </p:sp>
      <p:sp>
        <p:nvSpPr>
          <p:cNvPr id="37" name="矩形 36"/>
          <p:cNvSpPr/>
          <p:nvPr/>
        </p:nvSpPr>
        <p:spPr>
          <a:xfrm>
            <a:off x="7596188" y="3141663"/>
            <a:ext cx="1152525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,5,6,8)</a:t>
            </a:r>
          </a:p>
        </p:txBody>
      </p:sp>
      <p:cxnSp>
        <p:nvCxnSpPr>
          <p:cNvPr id="43" name="直線單箭頭接點 42"/>
          <p:cNvCxnSpPr>
            <a:stCxn id="8" idx="2"/>
            <a:endCxn id="12" idx="0"/>
          </p:cNvCxnSpPr>
          <p:nvPr/>
        </p:nvCxnSpPr>
        <p:spPr>
          <a:xfrm rot="5400000">
            <a:off x="1978656" y="2709169"/>
            <a:ext cx="864988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8" idx="2"/>
            <a:endCxn id="36" idx="0"/>
          </p:cNvCxnSpPr>
          <p:nvPr/>
        </p:nvCxnSpPr>
        <p:spPr>
          <a:xfrm rot="16200000" flipH="1">
            <a:off x="2698719" y="1989106"/>
            <a:ext cx="864988" cy="1440126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3" idx="2"/>
            <a:endCxn id="9" idx="0"/>
          </p:cNvCxnSpPr>
          <p:nvPr/>
        </p:nvCxnSpPr>
        <p:spPr>
          <a:xfrm rot="16200000" flipH="1">
            <a:off x="5220331" y="332681"/>
            <a:ext cx="863400" cy="2160587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9" idx="2"/>
            <a:endCxn id="11" idx="0"/>
          </p:cNvCxnSpPr>
          <p:nvPr/>
        </p:nvCxnSpPr>
        <p:spPr>
          <a:xfrm rot="5400000">
            <a:off x="5579900" y="1989238"/>
            <a:ext cx="864988" cy="1439862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9" idx="2"/>
            <a:endCxn id="10" idx="0"/>
          </p:cNvCxnSpPr>
          <p:nvPr/>
        </p:nvCxnSpPr>
        <p:spPr>
          <a:xfrm rot="5400000">
            <a:off x="6299831" y="2709169"/>
            <a:ext cx="864988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9" idx="2"/>
            <a:endCxn id="37" idx="0"/>
          </p:cNvCxnSpPr>
          <p:nvPr/>
        </p:nvCxnSpPr>
        <p:spPr>
          <a:xfrm rot="16200000" flipH="1">
            <a:off x="7019894" y="1989106"/>
            <a:ext cx="864988" cy="1440126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835150" y="4437063"/>
            <a:ext cx="1152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,3,3,4)</a:t>
            </a:r>
          </a:p>
        </p:txBody>
      </p:sp>
      <p:cxnSp>
        <p:nvCxnSpPr>
          <p:cNvPr id="62" name="直線單箭頭接點 61"/>
          <p:cNvCxnSpPr>
            <a:stCxn id="12" idx="2"/>
            <a:endCxn id="61" idx="0"/>
          </p:cNvCxnSpPr>
          <p:nvPr/>
        </p:nvCxnSpPr>
        <p:spPr>
          <a:xfrm rot="5400000">
            <a:off x="1979450" y="4005363"/>
            <a:ext cx="863400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716463" y="4437063"/>
            <a:ext cx="1152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,5,5,6)</a:t>
            </a:r>
          </a:p>
        </p:txBody>
      </p:sp>
      <p:cxnSp>
        <p:nvCxnSpPr>
          <p:cNvPr id="65" name="直線單箭頭接點 64"/>
          <p:cNvCxnSpPr>
            <a:stCxn id="11" idx="2"/>
            <a:endCxn id="64" idx="0"/>
          </p:cNvCxnSpPr>
          <p:nvPr/>
        </p:nvCxnSpPr>
        <p:spPr>
          <a:xfrm rot="5400000">
            <a:off x="4860763" y="4005363"/>
            <a:ext cx="863400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157913" y="4437063"/>
            <a:ext cx="1152000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,7,7,8)</a:t>
            </a:r>
          </a:p>
        </p:txBody>
      </p:sp>
      <p:cxnSp>
        <p:nvCxnSpPr>
          <p:cNvPr id="67" name="直線單箭頭接點 66"/>
          <p:cNvCxnSpPr>
            <a:stCxn id="10" idx="2"/>
            <a:endCxn id="66" idx="0"/>
          </p:cNvCxnSpPr>
          <p:nvPr/>
        </p:nvCxnSpPr>
        <p:spPr>
          <a:xfrm rot="16200000" flipH="1">
            <a:off x="6301419" y="4004569"/>
            <a:ext cx="863400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596188" y="1844475"/>
            <a:ext cx="1152525" cy="432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txBody>
          <a:bodyPr wrap="none" tIns="0" bIns="0" anchor="ctr" anchorCtr="0">
            <a:noAutofit/>
          </a:bodyPr>
          <a:lstStyle/>
          <a:p>
            <a:pPr lvl="0" algn="ctr">
              <a:spcBef>
                <a:spcPct val="1000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M(</a:t>
            </a:r>
            <a:r>
              <a:rPr lang="en-US" altLang="zh-TW" i="1" dirty="0" smtClean="0">
                <a:solidFill>
                  <a:prstClr val="black"/>
                </a:solidFill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,1,4,8)</a:t>
            </a:r>
          </a:p>
        </p:txBody>
      </p:sp>
      <p:cxnSp>
        <p:nvCxnSpPr>
          <p:cNvPr id="71" name="直線單箭頭接點 70"/>
          <p:cNvCxnSpPr>
            <a:stCxn id="3" idx="2"/>
            <a:endCxn id="70" idx="0"/>
          </p:cNvCxnSpPr>
          <p:nvPr/>
        </p:nvCxnSpPr>
        <p:spPr>
          <a:xfrm rot="16200000" flipH="1">
            <a:off x="5940494" y="-387482"/>
            <a:ext cx="863200" cy="3600713"/>
          </a:xfrm>
          <a:prstGeom prst="straightConnector1">
            <a:avLst/>
          </a:prstGeom>
          <a:ln w="28575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36000" cy="6336000"/>
          </a:xfrm>
        </p:spPr>
        <p:txBody>
          <a:bodyPr/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 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q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spc="300" dirty="0" smtClean="0">
                <a:sym typeface="Symbol" pitchFamily="18" charset="2"/>
              </a:rPr>
              <a:t>[</a:t>
            </a:r>
            <a:r>
              <a:rPr lang="en-US" altLang="zh-TW" i="1" spc="300" dirty="0" smtClean="0">
                <a:sym typeface="Symbol" pitchFamily="18" charset="2"/>
              </a:rPr>
              <a:t>p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spc="300" dirty="0" err="1" smtClean="0">
                <a:sym typeface="Symbol" pitchFamily="18" charset="2"/>
              </a:rPr>
              <a:t>q</a:t>
            </a:r>
            <a:r>
              <a:rPr lang="en-US" altLang="zh-TW" spc="400" dirty="0" err="1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err="1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284663" y="2708275"/>
            <a:ext cx="4320000" cy="24480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dirty="0" smtClean="0"/>
              <a:t>M</a:t>
            </a:r>
            <a:r>
              <a:rPr lang="en-US" altLang="zh-TW" sz="20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2000" dirty="0" smtClean="0"/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1</a:t>
            </a:r>
            <a:r>
              <a:rPr lang="en-US" altLang="zh-TW" b="1" dirty="0" smtClean="0"/>
              <a:t>	if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2		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/>
              </a:rPr>
              <a:t></a:t>
            </a:r>
            <a:r>
              <a:rPr lang="en-US" altLang="zh-TW" spc="300" dirty="0" smtClean="0">
                <a:sym typeface="Symbol"/>
              </a:rPr>
              <a:t>(</a:t>
            </a:r>
            <a:r>
              <a:rPr lang="en-US" altLang="zh-TW" i="1" spc="300" dirty="0" err="1" smtClean="0"/>
              <a:t>p</a:t>
            </a:r>
            <a:r>
              <a:rPr lang="en-US" altLang="zh-TW" spc="300" dirty="0" err="1" smtClean="0">
                <a:latin typeface="Symbol" pitchFamily="18" charset="2"/>
              </a:rPr>
              <a:t>+</a:t>
            </a:r>
            <a:r>
              <a:rPr lang="en-US" altLang="zh-TW" i="1" dirty="0" err="1" smtClean="0"/>
              <a:t>r</a:t>
            </a:r>
            <a:r>
              <a:rPr lang="en-US" altLang="zh-TW" dirty="0" smtClean="0">
                <a:sym typeface="Symbol"/>
              </a:rPr>
              <a:t>) </a:t>
            </a:r>
            <a:r>
              <a:rPr lang="en-US" altLang="zh-TW" b="1" dirty="0" smtClean="0">
                <a:sym typeface="Symbol"/>
              </a:rPr>
              <a:t>/</a:t>
            </a:r>
            <a:r>
              <a:rPr lang="en-US" altLang="zh-TW" dirty="0" smtClean="0">
                <a:sym typeface="Symbol"/>
              </a:rPr>
              <a:t> 2</a:t>
            </a:r>
            <a:r>
              <a:rPr lang="en-US" altLang="zh-TW" b="1" dirty="0" smtClean="0">
                <a:sym typeface="Symbol"/>
              </a:rPr>
              <a:t></a:t>
            </a:r>
            <a:endParaRPr lang="en-US" altLang="zh-TW" b="1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3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4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ERGE-</a:t>
            </a:r>
            <a:r>
              <a:rPr lang="en-US" altLang="zh-TW" dirty="0" smtClean="0">
                <a:solidFill>
                  <a:prstClr val="black"/>
                </a:solidFill>
              </a:rPr>
              <a:t>S</a:t>
            </a:r>
            <a:r>
              <a:rPr lang="en-US" altLang="zh-TW" sz="2000" dirty="0" smtClean="0">
                <a:solidFill>
                  <a:prstClr val="black"/>
                </a:solidFill>
              </a:rPr>
              <a:t>ORT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  <a:p>
            <a:pPr>
              <a:spcBef>
                <a:spcPct val="10000"/>
              </a:spcBef>
              <a:tabLst>
                <a:tab pos="625475" algn="l"/>
                <a:tab pos="1073150" algn="l"/>
              </a:tabLst>
            </a:pPr>
            <a:r>
              <a:rPr lang="en-US" altLang="zh-TW" dirty="0" smtClean="0"/>
              <a:t>5		</a:t>
            </a: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52000" y="188586"/>
            <a:ext cx="8640000" cy="1079764"/>
          </a:xfrm>
        </p:spPr>
        <p:txBody>
          <a:bodyPr lIns="72000" rIns="72000"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time complexity </a:t>
            </a:r>
            <a:r>
              <a:rPr lang="en-US" altLang="zh-TW" dirty="0" smtClean="0"/>
              <a:t>of M</a:t>
            </a:r>
            <a:r>
              <a:rPr lang="en-US" altLang="zh-TW" sz="36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3600" dirty="0" smtClean="0"/>
              <a:t>ORT</a:t>
            </a:r>
            <a:endParaRPr lang="zh-TW" altLang="en-US" sz="3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1448747"/>
            <a:ext cx="8100529" cy="39605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000" dirty="0" smtClean="0"/>
              <a:t>Let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denote the worst-case </a:t>
            </a:r>
            <a:r>
              <a:rPr lang="en-US" altLang="zh-TW" dirty="0"/>
              <a:t>time complexity </a:t>
            </a:r>
            <a:r>
              <a:rPr lang="en-US" altLang="zh-TW" sz="2000" dirty="0" smtClean="0"/>
              <a:t>of M</a:t>
            </a:r>
            <a:r>
              <a:rPr lang="en-US" altLang="zh-TW" sz="1600" dirty="0" smtClean="0"/>
              <a:t>ERGE</a:t>
            </a:r>
            <a:r>
              <a:rPr lang="en-US" altLang="zh-TW" sz="2000" dirty="0" smtClean="0"/>
              <a:t>-S</a:t>
            </a:r>
            <a:r>
              <a:rPr lang="en-US" altLang="zh-TW" sz="1600" dirty="0" smtClean="0"/>
              <a:t>ORT</a:t>
            </a:r>
            <a:r>
              <a:rPr lang="en-US" altLang="zh-TW" sz="2000" dirty="0" smtClean="0"/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630238" algn="l"/>
              </a:tabLst>
            </a:pPr>
            <a:r>
              <a:rPr lang="en-US" altLang="zh-TW" sz="2000" dirty="0" smtClean="0"/>
              <a:t>Then	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(1)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1, and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630238" algn="l"/>
              </a:tabLst>
            </a:pPr>
            <a:r>
              <a:rPr lang="en-US" altLang="zh-TW" sz="2000" i="1" dirty="0" smtClean="0"/>
              <a:t>	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000" dirty="0" smtClean="0">
                <a:solidFill>
                  <a:schemeClr val="bg1"/>
                </a:solidFill>
              </a:rPr>
              <a:t>( 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sz="2000" b="1" spc="300" dirty="0" smtClean="0">
                <a:solidFill>
                  <a:schemeClr val="bg1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 smtClean="0">
                <a:solidFill>
                  <a:schemeClr val="bg1"/>
                </a:solidFill>
              </a:rPr>
              <a:t>) </a:t>
            </a:r>
            <a:r>
              <a:rPr lang="en-US" altLang="zh-TW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000" dirty="0" smtClean="0">
                <a:solidFill>
                  <a:schemeClr val="bg1"/>
                </a:solidFill>
              </a:rPr>
              <a:t>( 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dirty="0" smtClean="0">
                <a:solidFill>
                  <a:schemeClr val="bg1"/>
                </a:solidFill>
                <a:latin typeface="Sakkal Majalla"/>
                <a:cs typeface="Sakkal Majalla"/>
              </a:rPr>
              <a:t> </a:t>
            </a:r>
            <a:r>
              <a:rPr lang="en-US" altLang="zh-TW" sz="2000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sz="2000" b="1" spc="300" dirty="0" smtClean="0">
                <a:solidFill>
                  <a:schemeClr val="bg1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 smtClean="0">
                <a:solidFill>
                  <a:schemeClr val="bg1"/>
                </a:solidFill>
              </a:rPr>
              <a:t>)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c</a:t>
            </a:r>
            <a:r>
              <a:rPr lang="en-US" altLang="zh-TW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 </a:t>
            </a:r>
            <a:r>
              <a:rPr lang="en-US" altLang="zh-TW" sz="2000" dirty="0" smtClean="0"/>
              <a:t>for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>
                <a:sym typeface="Symbol"/>
              </a:rPr>
              <a:t> 2</a:t>
            </a:r>
            <a:r>
              <a:rPr lang="en-US" altLang="zh-TW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8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52000" y="188586"/>
            <a:ext cx="8640000" cy="1079764"/>
          </a:xfrm>
        </p:spPr>
        <p:txBody>
          <a:bodyPr lIns="72000" rIns="72000"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time complexity </a:t>
            </a:r>
            <a:r>
              <a:rPr lang="en-US" altLang="zh-TW" dirty="0" smtClean="0"/>
              <a:t>of M</a:t>
            </a:r>
            <a:r>
              <a:rPr lang="en-US" altLang="zh-TW" sz="36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3600" dirty="0" smtClean="0"/>
              <a:t>ORT</a:t>
            </a:r>
            <a:endParaRPr lang="zh-TW" altLang="en-US" sz="3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1448747"/>
            <a:ext cx="8100529" cy="39605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000" dirty="0" smtClean="0"/>
              <a:t>Let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denote the worst-case </a:t>
            </a:r>
            <a:r>
              <a:rPr lang="en-US" altLang="zh-TW" dirty="0"/>
              <a:t>time complexity </a:t>
            </a:r>
            <a:r>
              <a:rPr lang="en-US" altLang="zh-TW" sz="2000" dirty="0" smtClean="0"/>
              <a:t>of M</a:t>
            </a:r>
            <a:r>
              <a:rPr lang="en-US" altLang="zh-TW" sz="1600" dirty="0" smtClean="0"/>
              <a:t>ERGE</a:t>
            </a:r>
            <a:r>
              <a:rPr lang="en-US" altLang="zh-TW" sz="2000" dirty="0" smtClean="0"/>
              <a:t>-S</a:t>
            </a:r>
            <a:r>
              <a:rPr lang="en-US" altLang="zh-TW" sz="1600" dirty="0" smtClean="0"/>
              <a:t>ORT</a:t>
            </a:r>
            <a:r>
              <a:rPr lang="en-US" altLang="zh-TW" sz="2000" dirty="0" smtClean="0"/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630238" algn="l"/>
              </a:tabLst>
            </a:pPr>
            <a:r>
              <a:rPr lang="en-US" altLang="zh-TW" sz="2000" dirty="0" smtClean="0"/>
              <a:t>Then	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(1)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1, and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630238" algn="l"/>
              </a:tabLst>
            </a:pPr>
            <a:r>
              <a:rPr lang="en-US" altLang="zh-TW" sz="2000" i="1" dirty="0" smtClean="0"/>
              <a:t>	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 smtClean="0"/>
              <a:t>)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dirty="0" smtClean="0">
                <a:latin typeface="Sakkal Majalla"/>
                <a:cs typeface="Sakkal Majalla"/>
              </a:rPr>
              <a:t> 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 smtClean="0"/>
              <a:t>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dirty="0" err="1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 for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>
                <a:sym typeface="Symbol"/>
              </a:rPr>
              <a:t> 2</a:t>
            </a:r>
            <a:r>
              <a:rPr lang="en-US" altLang="zh-TW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3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52000" y="188586"/>
            <a:ext cx="8640000" cy="1079764"/>
          </a:xfrm>
        </p:spPr>
        <p:txBody>
          <a:bodyPr lIns="72000" rIns="72000"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time complexity </a:t>
            </a:r>
            <a:r>
              <a:rPr lang="en-US" altLang="zh-TW" dirty="0" smtClean="0"/>
              <a:t>of M</a:t>
            </a:r>
            <a:r>
              <a:rPr lang="en-US" altLang="zh-TW" sz="36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3600" dirty="0" smtClean="0"/>
              <a:t>ORT</a:t>
            </a:r>
            <a:endParaRPr lang="zh-TW" altLang="en-US" sz="3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1448747"/>
            <a:ext cx="8100529" cy="39605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000" dirty="0" smtClean="0"/>
              <a:t>Let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denote the worst-case </a:t>
            </a:r>
            <a:r>
              <a:rPr lang="en-US" altLang="zh-TW" dirty="0"/>
              <a:t>time complexity </a:t>
            </a:r>
            <a:r>
              <a:rPr lang="en-US" altLang="zh-TW" sz="2000" dirty="0" smtClean="0"/>
              <a:t>of M</a:t>
            </a:r>
            <a:r>
              <a:rPr lang="en-US" altLang="zh-TW" sz="1600" dirty="0" smtClean="0"/>
              <a:t>ERGE</a:t>
            </a:r>
            <a:r>
              <a:rPr lang="en-US" altLang="zh-TW" sz="2000" dirty="0" smtClean="0"/>
              <a:t>-S</a:t>
            </a:r>
            <a:r>
              <a:rPr lang="en-US" altLang="zh-TW" sz="1600" dirty="0" smtClean="0"/>
              <a:t>ORT</a:t>
            </a:r>
            <a:r>
              <a:rPr lang="en-US" altLang="zh-TW" sz="2000" dirty="0" smtClean="0"/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630238" algn="l"/>
              </a:tabLst>
            </a:pPr>
            <a:r>
              <a:rPr lang="en-US" altLang="zh-TW" sz="2000" dirty="0" smtClean="0"/>
              <a:t>Then	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(1)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1, and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630238" algn="l"/>
              </a:tabLst>
            </a:pPr>
            <a:r>
              <a:rPr lang="en-US" altLang="zh-TW" sz="2000" i="1" dirty="0" smtClean="0"/>
              <a:t>	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 smtClean="0"/>
              <a:t>)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dirty="0" smtClean="0">
                <a:latin typeface="Sakkal Majalla"/>
                <a:cs typeface="Sakkal Majalla"/>
              </a:rPr>
              <a:t> 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 smtClean="0"/>
              <a:t>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dirty="0" err="1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 for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>
                <a:sym typeface="Symbol"/>
              </a:rPr>
              <a:t> 2</a:t>
            </a:r>
            <a:r>
              <a:rPr lang="en-US" altLang="zh-TW" sz="2000" dirty="0" smtClean="0"/>
              <a:t>.</a:t>
            </a:r>
          </a:p>
          <a:p>
            <a:endParaRPr lang="en-US" altLang="zh-TW" sz="2000" dirty="0" smtClean="0"/>
          </a:p>
          <a:p>
            <a:r>
              <a:rPr lang="en-US" altLang="zh-TW" sz="2000" b="1" i="1" dirty="0" smtClean="0">
                <a:solidFill>
                  <a:srgbClr val="0000CC"/>
                </a:solidFill>
              </a:rPr>
              <a:t>Claim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O</a:t>
            </a:r>
            <a:r>
              <a:rPr lang="en-US" altLang="zh-TW" sz="2000" dirty="0" smtClean="0"/>
              <a:t>(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).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(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O</a:t>
            </a:r>
            <a:r>
              <a:rPr lang="en-US" altLang="zh-TW" sz="2000" dirty="0" smtClean="0"/>
              <a:t>(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err="1" smtClean="0"/>
              <a:t>iff</a:t>
            </a:r>
            <a:r>
              <a:rPr lang="en-US" altLang="zh-TW" sz="2000" dirty="0" smtClean="0"/>
              <a:t> </a:t>
            </a:r>
            <a:r>
              <a:rPr lang="en-US" altLang="zh-TW" sz="2000" spc="300" dirty="0" smtClean="0">
                <a:ea typeface="標楷體" pitchFamily="65" charset="-120"/>
                <a:sym typeface="Symbol" pitchFamily="18" charset="2"/>
              </a:rPr>
              <a:t></a:t>
            </a:r>
            <a:r>
              <a:rPr lang="en-US" altLang="zh-TW" sz="2000" i="1" spc="300" dirty="0" err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000" spc="300" dirty="0" err="1" smtClean="0">
                <a:ea typeface="標楷體" pitchFamily="65" charset="-120"/>
                <a:sym typeface="Symbol" pitchFamily="18" charset="2"/>
              </a:rPr>
              <a:t></a:t>
            </a:r>
            <a:r>
              <a:rPr lang="en-US" altLang="zh-TW" sz="2000" b="1" i="1" spc="100" dirty="0" err="1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000" baseline="46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+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0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000" spc="300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000" spc="300" dirty="0" smtClean="0">
                <a:ea typeface="標楷體" pitchFamily="65" charset="-120"/>
                <a:sym typeface="Symbol" pitchFamily="18" charset="2"/>
              </a:rPr>
              <a:t></a:t>
            </a:r>
            <a:r>
              <a:rPr lang="en-US" altLang="zh-TW" sz="2000" b="1" i="1" spc="250" dirty="0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000" baseline="46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+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000" dirty="0" err="1" smtClean="0">
                <a:ea typeface="標楷體" pitchFamily="65" charset="-120"/>
                <a:sym typeface="Symbol" pitchFamily="18" charset="2"/>
              </a:rPr>
              <a:t>s.t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. </a:t>
            </a:r>
            <a:r>
              <a:rPr lang="en-US" altLang="zh-TW" sz="20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0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000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863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52000" y="188586"/>
            <a:ext cx="8640000" cy="1079764"/>
          </a:xfrm>
        </p:spPr>
        <p:txBody>
          <a:bodyPr lIns="72000" rIns="72000"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time complexity </a:t>
            </a:r>
            <a:r>
              <a:rPr lang="en-US" altLang="zh-TW" dirty="0" smtClean="0"/>
              <a:t>of M</a:t>
            </a:r>
            <a:r>
              <a:rPr lang="en-US" altLang="zh-TW" sz="3600" dirty="0" smtClean="0"/>
              <a:t>ERGE</a:t>
            </a:r>
            <a:r>
              <a:rPr lang="en-US" altLang="zh-TW" dirty="0" smtClean="0"/>
              <a:t>-S</a:t>
            </a:r>
            <a:r>
              <a:rPr lang="en-US" altLang="zh-TW" sz="3600" dirty="0" smtClean="0"/>
              <a:t>ORT</a:t>
            </a:r>
            <a:endParaRPr lang="zh-TW" altLang="en-US" sz="3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1448747"/>
            <a:ext cx="8100529" cy="39605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000" dirty="0" smtClean="0"/>
              <a:t>Let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denote the worst-case </a:t>
            </a:r>
            <a:r>
              <a:rPr lang="en-US" altLang="zh-TW" dirty="0"/>
              <a:t>time complexity </a:t>
            </a:r>
            <a:r>
              <a:rPr lang="en-US" altLang="zh-TW" sz="2000" dirty="0" smtClean="0"/>
              <a:t>of M</a:t>
            </a:r>
            <a:r>
              <a:rPr lang="en-US" altLang="zh-TW" sz="1600" dirty="0" smtClean="0"/>
              <a:t>ERGE</a:t>
            </a:r>
            <a:r>
              <a:rPr lang="en-US" altLang="zh-TW" sz="2000" dirty="0" smtClean="0"/>
              <a:t>-S</a:t>
            </a:r>
            <a:r>
              <a:rPr lang="en-US" altLang="zh-TW" sz="1600" dirty="0" smtClean="0"/>
              <a:t>ORT</a:t>
            </a:r>
            <a:r>
              <a:rPr lang="en-US" altLang="zh-TW" sz="2000" dirty="0" smtClean="0"/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630238" algn="l"/>
              </a:tabLst>
            </a:pPr>
            <a:r>
              <a:rPr lang="en-US" altLang="zh-TW" sz="2000" dirty="0" smtClean="0"/>
              <a:t>Then	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(1)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1, and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630238" algn="l"/>
              </a:tabLst>
            </a:pPr>
            <a:r>
              <a:rPr lang="en-US" altLang="zh-TW" sz="2000" i="1" dirty="0" smtClean="0"/>
              <a:t>	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 smtClean="0"/>
              <a:t>)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dirty="0" smtClean="0">
                <a:latin typeface="Sakkal Majalla"/>
                <a:cs typeface="Sakkal Majalla"/>
              </a:rPr>
              <a:t> 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 smtClean="0"/>
              <a:t>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dirty="0" err="1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 for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>
                <a:sym typeface="Symbol"/>
              </a:rPr>
              <a:t> 2</a:t>
            </a:r>
            <a:r>
              <a:rPr lang="en-US" altLang="zh-TW" sz="2000" dirty="0" smtClean="0"/>
              <a:t>.</a:t>
            </a:r>
          </a:p>
          <a:p>
            <a:endParaRPr lang="en-US" altLang="zh-TW" sz="2000" dirty="0" smtClean="0"/>
          </a:p>
          <a:p>
            <a:r>
              <a:rPr lang="en-US" altLang="zh-TW" sz="2000" b="1" i="1" dirty="0" smtClean="0">
                <a:solidFill>
                  <a:srgbClr val="0000CC"/>
                </a:solidFill>
              </a:rPr>
              <a:t>Claim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O</a:t>
            </a:r>
            <a:r>
              <a:rPr lang="en-US" altLang="zh-TW" sz="2000" dirty="0" smtClean="0"/>
              <a:t>(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).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(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O</a:t>
            </a:r>
            <a:r>
              <a:rPr lang="en-US" altLang="zh-TW" sz="2000" dirty="0" smtClean="0"/>
              <a:t>(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) iff </a:t>
            </a:r>
            <a:r>
              <a:rPr lang="en-US" altLang="zh-TW" sz="2000" spc="300" dirty="0" smtClean="0">
                <a:ea typeface="標楷體" pitchFamily="65" charset="-120"/>
                <a:sym typeface="Symbol" pitchFamily="18" charset="2"/>
              </a:rPr>
              <a:t></a:t>
            </a:r>
            <a:r>
              <a:rPr lang="en-US" altLang="zh-TW" sz="2000" i="1" spc="300" dirty="0" err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180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000" b="1" i="1" spc="100" dirty="0" err="1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000" baseline="46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+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000" i="1" dirty="0" err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000" spc="300" baseline="-25000" dirty="0" err="1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1800" spc="3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000" b="1" i="1" spc="250" dirty="0" err="1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000" baseline="46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+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000" dirty="0" err="1" smtClean="0">
                <a:ea typeface="標楷體" pitchFamily="65" charset="-120"/>
                <a:sym typeface="Symbol" pitchFamily="18" charset="2"/>
              </a:rPr>
              <a:t>s.t.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 </a:t>
            </a:r>
            <a:r>
              <a:rPr lang="en-US" altLang="zh-TW" sz="20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0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000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000" dirty="0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.)</a:t>
            </a:r>
          </a:p>
          <a:p>
            <a:endParaRPr lang="en-US" altLang="zh-TW" sz="2000" dirty="0"/>
          </a:p>
          <a:p>
            <a:r>
              <a:rPr lang="en-US" altLang="zh-TW" sz="2000" b="1" i="1" dirty="0">
                <a:solidFill>
                  <a:srgbClr val="0000CC"/>
                </a:solidFill>
              </a:rPr>
              <a:t>Lemma</a:t>
            </a:r>
            <a:r>
              <a:rPr lang="en-US" altLang="zh-TW" sz="2000" b="1" dirty="0">
                <a:solidFill>
                  <a:srgbClr val="0000CC"/>
                </a:solidFill>
              </a:rPr>
              <a:t> 1</a:t>
            </a:r>
            <a:r>
              <a:rPr lang="en-US" altLang="zh-TW" sz="2000" dirty="0">
                <a:solidFill>
                  <a:prstClr val="black"/>
                </a:solidFill>
              </a:rPr>
              <a:t>  </a:t>
            </a:r>
            <a:r>
              <a:rPr lang="en-US" altLang="zh-TW" sz="2000" i="1" dirty="0">
                <a:solidFill>
                  <a:prstClr val="black"/>
                </a:solidFill>
              </a:rPr>
              <a:t>T</a:t>
            </a:r>
            <a:r>
              <a:rPr lang="en-US" altLang="zh-TW" sz="2000" dirty="0">
                <a:solidFill>
                  <a:prstClr val="black"/>
                </a:solidFill>
              </a:rPr>
              <a:t>(</a:t>
            </a:r>
            <a:r>
              <a:rPr lang="en-US" altLang="zh-TW" sz="2000" i="1" dirty="0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>
                <a:solidFill>
                  <a:prstClr val="black"/>
                </a:solidFill>
              </a:rPr>
              <a:t> </a:t>
            </a:r>
            <a:r>
              <a:rPr lang="en-US" altLang="zh-TW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 smtClean="0">
                <a:solidFill>
                  <a:prstClr val="black"/>
                </a:solidFill>
              </a:rPr>
              <a:t>n</a:t>
            </a:r>
            <a:r>
              <a:rPr lang="en-US" altLang="zh-TW" sz="2000" dirty="0" err="1" smtClean="0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 smtClean="0">
                <a:solidFill>
                  <a:prstClr val="black"/>
                </a:solidFill>
              </a:rPr>
              <a:t>g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r>
              <a:rPr lang="en-US" altLang="zh-TW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for every </a:t>
            </a:r>
            <a:r>
              <a:rPr lang="en-US" altLang="zh-TW" sz="2000" i="1" dirty="0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>
                <a:solidFill>
                  <a:prstClr val="black"/>
                </a:solidFill>
                <a:sym typeface="Symbol"/>
              </a:rPr>
              <a:t> 4, where 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4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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  <a:r>
              <a:rPr lang="en-US" altLang="zh-TW" sz="2000" dirty="0" smtClean="0">
                <a:solidFill>
                  <a:prstClr val="black"/>
                </a:solidFill>
                <a:sym typeface="Symbol"/>
              </a:rPr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93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guess </a:t>
            </a:r>
            <a:r>
              <a:rPr lang="en-US" altLang="zh-TW" i="1" dirty="0" smtClean="0"/>
              <a:t>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c</a:t>
            </a:r>
            <a:endParaRPr lang="zh-TW" altLang="en-US" i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2000" y="1448747"/>
            <a:ext cx="8100529" cy="4140529"/>
          </a:xfrm>
        </p:spPr>
        <p:txBody>
          <a:bodyPr/>
          <a:lstStyle/>
          <a:p>
            <a:r>
              <a:rPr lang="en-US" altLang="zh-TW" sz="2000" dirty="0" smtClean="0"/>
              <a:t>For every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/>
              </a:rPr>
              <a:t> 4, </a:t>
            </a:r>
            <a:r>
              <a:rPr lang="en-US" altLang="zh-TW" i="1" spc="300" dirty="0" err="1" smtClean="0">
                <a:solidFill>
                  <a:prstClr val="black"/>
                </a:solidFill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1800" spc="300" dirty="0" err="1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000" b="1" i="1" spc="100" dirty="0" err="1" smtClean="0">
                <a:sym typeface="Symbol"/>
              </a:rPr>
              <a:t>R</a:t>
            </a:r>
            <a:r>
              <a:rPr lang="en-US" altLang="zh-TW" sz="2000" baseline="50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+</a:t>
            </a:r>
            <a:r>
              <a:rPr lang="en-US" altLang="zh-TW" sz="2000" dirty="0" smtClean="0">
                <a:sym typeface="Symbol"/>
              </a:rPr>
              <a:t>.</a:t>
            </a:r>
            <a:endParaRPr lang="en-US" altLang="zh-TW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 smtClean="0"/>
              <a:t>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 smtClean="0"/>
              <a:t>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dirty="0" err="1" smtClean="0"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/>
              <a:t>n</a:t>
            </a:r>
            <a:endParaRPr lang="en-US" altLang="zh-TW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err="1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err="1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i="1" dirty="0" err="1" smtClean="0">
                <a:solidFill>
                  <a:prstClr val="black"/>
                </a:solidFill>
              </a:rPr>
              <a:t>n</a:t>
            </a:r>
            <a:endParaRPr lang="en-US" altLang="zh-TW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1800" spc="15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spc="300" dirty="0" smtClean="0"/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1800" spc="15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spc="300" dirty="0" smtClean="0"/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spc="300" dirty="0" smtClean="0"/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sz="2000" dirty="0" smtClean="0">
                <a:latin typeface="+mj-lt"/>
                <a:cs typeface="Times New Roman" pitchFamily="18" charset="0"/>
                <a:sym typeface="Symbol"/>
              </a:rPr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1800" spc="15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sz="2000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sz="2000" i="1" dirty="0" err="1" smtClean="0">
                <a:cs typeface="Times New Roman" pitchFamily="18" charset="0"/>
                <a:sym typeface="Symbol"/>
              </a:rPr>
              <a:t>cn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sz="2000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sz="2000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dirty="0" smtClean="0"/>
              <a:t>c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sz="2000" dirty="0" smtClean="0"/>
              <a:t> </a:t>
            </a:r>
            <a:r>
              <a:rPr lang="en-US" altLang="zh-TW" i="1" dirty="0" smtClean="0">
                <a:solidFill>
                  <a:prstClr val="black"/>
                </a:solidFill>
              </a:rPr>
              <a:t>c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32491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43657" cy="6346836"/>
          </a:xfrm>
        </p:spPr>
        <p:txBody>
          <a:bodyPr rIns="72000"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9, 12, 16)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12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spc="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9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16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275" y="5589588"/>
            <a:ext cx="5040000" cy="864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The operation of lines 10-17 in the call M</a:t>
            </a:r>
            <a:r>
              <a:rPr lang="en-US" altLang="zh-TW" sz="2000" dirty="0" smtClean="0">
                <a:solidFill>
                  <a:srgbClr val="0000CC"/>
                </a:solidFill>
              </a:rPr>
              <a:t>ERGE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>
                <a:solidFill>
                  <a:srgbClr val="0000CC"/>
                </a:solidFill>
              </a:rPr>
              <a:t>, 9, 12, 16)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76600" y="4005263"/>
          <a:ext cx="561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L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R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err="1" smtClean="0"/>
                        <a:t>i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j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07788" y="2276475"/>
          <a:ext cx="475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/>
                        <a:t>A</a:t>
                      </a:r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k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guess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and </a:t>
            </a:r>
            <a:r>
              <a:rPr lang="en-US" altLang="zh-TW" i="1" dirty="0"/>
              <a:t>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1" y="1448999"/>
            <a:ext cx="7920000" cy="4140001"/>
          </a:xfrm>
        </p:spPr>
        <p:txBody>
          <a:bodyPr/>
          <a:lstStyle/>
          <a:p>
            <a:r>
              <a:rPr lang="en-US" altLang="zh-TW" sz="2000" dirty="0" smtClean="0"/>
              <a:t>If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4</a:t>
            </a:r>
            <a:r>
              <a:rPr lang="en-US" altLang="zh-TW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dirty="0" smtClean="0"/>
              <a:t>, then</a:t>
            </a:r>
          </a:p>
          <a:p>
            <a:pPr marL="269875" indent="-269875"/>
            <a:r>
              <a:rPr lang="en-US" altLang="zh-TW" b="1" dirty="0" smtClean="0">
                <a:latin typeface="Symbol" pitchFamily="18" charset="2"/>
                <a:cs typeface="Times New Roman" pitchFamily="18" charset="0"/>
                <a:sym typeface="Symbol"/>
              </a:rPr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i="1" dirty="0"/>
              <a:t>c</a:t>
            </a:r>
            <a:r>
              <a:rPr lang="en-US" altLang="zh-TW" b="1" spc="300" dirty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/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i="1" dirty="0"/>
              <a:t>c</a:t>
            </a:r>
          </a:p>
          <a:p>
            <a:pPr marL="269875" indent="-269875"/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=</a:t>
            </a:r>
            <a:r>
              <a:rPr lang="en-US" altLang="zh-TW" dirty="0" smtClean="0"/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dirty="0" err="1" smtClean="0">
                <a:solidFill>
                  <a:prstClr val="black"/>
                </a:solidFill>
              </a:rPr>
              <a:t>4</a:t>
            </a:r>
            <a:r>
              <a:rPr lang="en-US" altLang="zh-TW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/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4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endParaRPr lang="en-US" altLang="zh-TW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269875" indent="-269875"/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 smtClean="0"/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dirty="0" err="1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4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endParaRPr lang="en-US" altLang="zh-TW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269875" indent="-269875"/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	0.   (provided </a:t>
            </a:r>
            <a:r>
              <a:rPr lang="en-US" altLang="zh-TW" i="1" dirty="0">
                <a:solidFill>
                  <a:prstClr val="black"/>
                </a:solidFill>
              </a:rPr>
              <a:t>n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dirty="0" smtClean="0">
                <a:solidFill>
                  <a:prstClr val="black"/>
                </a:solidFill>
                <a:sym typeface="Symbol"/>
              </a:rPr>
              <a:t> 4)</a:t>
            </a:r>
            <a:endParaRPr lang="en-US" altLang="zh-TW" dirty="0" smtClean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Hence for every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>
                <a:sym typeface="Symbol"/>
              </a:rPr>
              <a:t> 4,</a:t>
            </a:r>
            <a:endParaRPr lang="en-US" altLang="zh-TW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sz="2000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r>
              <a:rPr lang="en-US" altLang="zh-TW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>
                <a:solidFill>
                  <a:prstClr val="black"/>
                </a:solidFill>
              </a:rPr>
              <a:t>n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endParaRPr lang="en-US" altLang="zh-TW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i="1" dirty="0" smtClean="0"/>
              <a:t>.</a:t>
            </a:r>
          </a:p>
          <a:p>
            <a:pPr>
              <a:tabLst>
                <a:tab pos="541338" algn="l"/>
              </a:tabLst>
            </a:pPr>
            <a:endParaRPr lang="en-US" altLang="zh-TW" i="1" dirty="0"/>
          </a:p>
          <a:p>
            <a:pPr>
              <a:tabLst>
                <a:tab pos="541338" algn="l"/>
              </a:tabLst>
            </a:pPr>
            <a:endParaRPr lang="en-US" altLang="zh-TW" sz="2000" i="1" dirty="0" smtClean="0"/>
          </a:p>
          <a:p>
            <a:pPr>
              <a:tabLst>
                <a:tab pos="541338" algn="l"/>
              </a:tabLst>
            </a:pPr>
            <a:endParaRPr lang="en-US" altLang="zh-TW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05342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guess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and </a:t>
            </a:r>
            <a:r>
              <a:rPr lang="en-US" altLang="zh-TW" i="1" dirty="0"/>
              <a:t>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1" y="1448999"/>
            <a:ext cx="7920000" cy="4140001"/>
          </a:xfrm>
        </p:spPr>
        <p:txBody>
          <a:bodyPr/>
          <a:lstStyle/>
          <a:p>
            <a:r>
              <a:rPr lang="en-US" altLang="zh-TW" sz="2000" dirty="0" smtClean="0"/>
              <a:t>If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4</a:t>
            </a:r>
            <a:r>
              <a:rPr lang="en-US" altLang="zh-TW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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  <a:r>
              <a:rPr lang="en-US" altLang="zh-TW" sz="2000" dirty="0" smtClean="0"/>
              <a:t>, then</a:t>
            </a:r>
          </a:p>
          <a:p>
            <a:pPr marL="269875" indent="-269875"/>
            <a:r>
              <a:rPr lang="en-US" altLang="zh-TW" b="1" dirty="0" smtClean="0">
                <a:latin typeface="Symbol" pitchFamily="18" charset="2"/>
                <a:cs typeface="Times New Roman" pitchFamily="18" charset="0"/>
                <a:sym typeface="Symbol"/>
              </a:rPr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i="1" dirty="0"/>
              <a:t>c</a:t>
            </a:r>
            <a:r>
              <a:rPr lang="en-US" altLang="zh-TW" b="1" spc="300" dirty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/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i="1" dirty="0"/>
              <a:t>c</a:t>
            </a:r>
          </a:p>
          <a:p>
            <a:pPr marL="269875" indent="-269875"/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=</a:t>
            </a:r>
            <a:r>
              <a:rPr lang="en-US" altLang="zh-TW" dirty="0" smtClean="0"/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dirty="0" err="1" smtClean="0">
                <a:solidFill>
                  <a:prstClr val="black"/>
                </a:solidFill>
              </a:rPr>
              <a:t>4</a:t>
            </a:r>
            <a:r>
              <a:rPr lang="en-US" altLang="zh-TW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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2)</a:t>
            </a:r>
            <a:r>
              <a:rPr lang="en-US" altLang="zh-TW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/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4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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marL="269875" indent="-269875"/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 smtClean="0"/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i="1" dirty="0" smtClean="0">
                <a:solidFill>
                  <a:prstClr val="black"/>
                </a:solidFill>
              </a:rPr>
              <a:t>c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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1)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4</a:t>
            </a:r>
            <a:r>
              <a:rPr lang="en-US" altLang="zh-TW" i="1" dirty="0" err="1">
                <a:solidFill>
                  <a:prstClr val="black"/>
                </a:solidFill>
              </a:rPr>
              <a:t>c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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</a:p>
          <a:p>
            <a:pPr marL="269875" lvl="0" indent="-269875"/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2   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(provided </a:t>
            </a:r>
            <a:r>
              <a:rPr lang="en-US" altLang="zh-TW" i="1" dirty="0">
                <a:solidFill>
                  <a:prstClr val="black"/>
                </a:solidFill>
              </a:rPr>
              <a:t>n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TW" dirty="0">
                <a:solidFill>
                  <a:prstClr val="black"/>
                </a:solidFill>
                <a:sym typeface="Symbol"/>
              </a:rPr>
              <a:t>4)</a:t>
            </a:r>
            <a:endParaRPr lang="en-US" altLang="zh-TW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269875" indent="-269875"/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 smtClean="0">
                <a:solidFill>
                  <a:prstClr val="black"/>
                </a:solidFill>
                <a:sym typeface="Symbol" panose="05050102010706020507" pitchFamily="18" charset="2"/>
              </a:rPr>
              <a:t>	0.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Hence for every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>
                <a:sym typeface="Symbol"/>
              </a:rPr>
              <a:t> 4,</a:t>
            </a:r>
            <a:endParaRPr lang="en-US" altLang="zh-TW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sz="2000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r>
              <a:rPr lang="en-US" altLang="zh-TW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−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i="1" dirty="0">
                <a:solidFill>
                  <a:prstClr val="black"/>
                </a:solidFill>
              </a:rPr>
              <a:t>n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endParaRPr lang="en-US" altLang="zh-TW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18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i="1" dirty="0" smtClean="0"/>
              <a:t>.</a:t>
            </a:r>
          </a:p>
          <a:p>
            <a:pPr>
              <a:tabLst>
                <a:tab pos="541338" algn="l"/>
              </a:tabLst>
            </a:pPr>
            <a:endParaRPr lang="en-US" altLang="zh-TW" i="1" dirty="0"/>
          </a:p>
          <a:p>
            <a:pPr>
              <a:tabLst>
                <a:tab pos="541338" algn="l"/>
              </a:tabLst>
            </a:pPr>
            <a:endParaRPr lang="en-US" altLang="zh-TW" sz="2000" i="1" dirty="0" smtClean="0"/>
          </a:p>
          <a:p>
            <a:pPr>
              <a:tabLst>
                <a:tab pos="541338" algn="l"/>
              </a:tabLst>
            </a:pPr>
            <a:endParaRPr lang="en-US" altLang="zh-TW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506392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1" y="548632"/>
            <a:ext cx="7920000" cy="4860622"/>
          </a:xfrm>
        </p:spPr>
        <p:txBody>
          <a:bodyPr>
            <a:normAutofit/>
          </a:bodyPr>
          <a:lstStyle/>
          <a:p>
            <a:r>
              <a:rPr lang="en-US" altLang="zh-TW" sz="2000" b="1" i="1" dirty="0" smtClean="0">
                <a:solidFill>
                  <a:srgbClr val="0000CC"/>
                </a:solidFill>
              </a:rPr>
              <a:t>Lemma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 1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for every </a:t>
            </a:r>
            <a:r>
              <a:rPr lang="en-US" altLang="zh-TW" sz="2000" i="1" dirty="0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sym typeface="Symbol"/>
              </a:rPr>
              <a:t> </a:t>
            </a:r>
            <a:r>
              <a:rPr lang="en-US" altLang="zh-TW" sz="2000" dirty="0" smtClean="0">
                <a:solidFill>
                  <a:prstClr val="black"/>
                </a:solidFill>
                <a:sym typeface="Symbol"/>
              </a:rPr>
              <a:t>2, </a:t>
            </a:r>
            <a:r>
              <a:rPr lang="en-US" altLang="zh-TW" sz="2000" dirty="0">
                <a:solidFill>
                  <a:prstClr val="black"/>
                </a:solidFill>
                <a:sym typeface="Symbol"/>
              </a:rPr>
              <a:t>where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</a:rPr>
              <a:t>4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 </a:t>
            </a:r>
            <a:r>
              <a:rPr lang="en-US" altLang="zh-TW" sz="2000" dirty="0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b="1" i="1" dirty="0" smtClean="0">
                <a:solidFill>
                  <a:srgbClr val="0000CC"/>
                </a:solidFill>
              </a:rPr>
              <a:t>Proof</a:t>
            </a:r>
            <a:endParaRPr lang="en-US" altLang="zh-TW" sz="2000" dirty="0" smtClean="0">
              <a:solidFill>
                <a:srgbClr val="0000CC"/>
              </a:solidFill>
            </a:endParaRPr>
          </a:p>
          <a:p>
            <a:pPr>
              <a:tabLst>
                <a:tab pos="2154238" algn="r"/>
                <a:tab pos="2241550" algn="l"/>
              </a:tabLst>
            </a:pPr>
            <a:r>
              <a:rPr lang="en-US" altLang="zh-TW" sz="2000" dirty="0" smtClean="0"/>
              <a:t>Induction base.	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(2)	</a:t>
            </a:r>
            <a:r>
              <a:rPr lang="en-US" altLang="zh-TW" sz="2000" dirty="0" smtClean="0">
                <a:solidFill>
                  <a:prstClr val="black"/>
                </a:solidFill>
                <a:latin typeface="Symbol" pitchFamily="18" charset="2"/>
                <a:sym typeface="Symbol" panose="05050102010706020507" pitchFamily="18" charset="2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spc="300" dirty="0" smtClean="0"/>
              <a:t>2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spc="300" dirty="0" smtClean="0"/>
              <a:t>2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ym typeface="Symbol"/>
              </a:rPr>
              <a:t>2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endParaRPr lang="zh-TW" altLang="en-US" sz="2000" dirty="0" smtClean="0"/>
          </a:p>
          <a:p>
            <a:pPr>
              <a:tabLst>
                <a:tab pos="2241550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(1)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(1)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dirty="0" err="1">
                <a:solidFill>
                  <a:prstClr val="black"/>
                </a:solidFill>
                <a:sym typeface="Symbol"/>
              </a:rPr>
              <a:t>2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endParaRPr lang="en-US" altLang="zh-TW" sz="2000" dirty="0" smtClean="0"/>
          </a:p>
          <a:p>
            <a:pPr>
              <a:tabLst>
                <a:tab pos="2241550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2</a:t>
            </a:r>
            <a:r>
              <a:rPr lang="en-US" altLang="zh-TW" sz="2000" dirty="0" smtClean="0">
                <a:solidFill>
                  <a:prstClr val="black"/>
                </a:solidFill>
                <a:latin typeface="Symbol" pitchFamily="18" charset="2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  <a:sym typeface="Symbol"/>
              </a:rPr>
              <a:t>2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endParaRPr lang="en-US" altLang="zh-TW" sz="2000" dirty="0" smtClean="0"/>
          </a:p>
          <a:p>
            <a:pPr>
              <a:tabLst>
                <a:tab pos="2241550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(</a:t>
            </a:r>
            <a:r>
              <a:rPr lang="en-US" altLang="zh-TW" sz="2000" dirty="0" err="1">
                <a:solidFill>
                  <a:prstClr val="black"/>
                </a:solidFill>
              </a:rPr>
              <a:t>4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 </a:t>
            </a:r>
            <a:r>
              <a:rPr lang="en-US" altLang="zh-TW" sz="2000" dirty="0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  <a:r>
              <a:rPr lang="en-US" altLang="zh-TW" sz="2000" spc="300" dirty="0" smtClean="0">
                <a:solidFill>
                  <a:prstClr val="black"/>
                </a:solidFill>
              </a:rPr>
              <a:t>)</a:t>
            </a:r>
            <a:r>
              <a:rPr lang="en-US" altLang="zh-TW" sz="2000" spc="300" dirty="0">
                <a:solidFill>
                  <a:prstClr val="black"/>
                </a:solidFill>
                <a:sym typeface="Symbol"/>
              </a:rPr>
              <a:t></a:t>
            </a:r>
            <a:r>
              <a:rPr lang="en-US" altLang="zh-TW" sz="2000" spc="300" dirty="0" err="1">
                <a:solidFill>
                  <a:prstClr val="black"/>
                </a:solidFill>
                <a:sym typeface="Symbol"/>
              </a:rPr>
              <a:t>2</a:t>
            </a:r>
            <a:r>
              <a:rPr lang="en-US" altLang="zh-TW" sz="2000" dirty="0" err="1" smtClean="0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 smtClean="0">
                <a:solidFill>
                  <a:prstClr val="black"/>
                </a:solidFill>
              </a:rPr>
              <a:t>g</a:t>
            </a:r>
            <a:r>
              <a:rPr lang="en-US" altLang="zh-TW" sz="2000" dirty="0" err="1" smtClean="0">
                <a:solidFill>
                  <a:prstClr val="black"/>
                </a:solidFill>
              </a:rPr>
              <a:t>2</a:t>
            </a:r>
            <a:endParaRPr lang="en-US" altLang="zh-TW" sz="2000" dirty="0" smtClean="0">
              <a:sym typeface="Symbol"/>
            </a:endParaRPr>
          </a:p>
          <a:p>
            <a:pPr>
              <a:tabLst>
                <a:tab pos="2241550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i="1" spc="300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spc="300" dirty="0" err="1" smtClean="0">
                <a:sym typeface="Symbol"/>
              </a:rPr>
              <a:t>2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err="1" smtClean="0"/>
              <a:t>2</a:t>
            </a:r>
            <a:r>
              <a:rPr lang="en-US" altLang="zh-TW" sz="2000" dirty="0" smtClean="0"/>
              <a:t>.</a:t>
            </a:r>
          </a:p>
          <a:p>
            <a:pPr>
              <a:tabLst>
                <a:tab pos="2154238" algn="r"/>
                <a:tab pos="2241550" algn="l"/>
              </a:tabLst>
            </a:pPr>
            <a:r>
              <a:rPr lang="en-US" altLang="zh-TW" sz="2000" i="1" dirty="0" smtClean="0"/>
              <a:t>	T</a:t>
            </a:r>
            <a:r>
              <a:rPr lang="en-US" altLang="zh-TW" sz="2000" dirty="0" smtClean="0"/>
              <a:t>(3)	</a:t>
            </a:r>
            <a:r>
              <a:rPr lang="en-US" altLang="zh-TW" sz="2000" dirty="0" smtClean="0">
                <a:solidFill>
                  <a:prstClr val="black"/>
                </a:solidFill>
                <a:latin typeface="Symbol" pitchFamily="18" charset="2"/>
                <a:sym typeface="Symbol" panose="05050102010706020507" pitchFamily="18" charset="2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spc="300" dirty="0" smtClean="0"/>
              <a:t>3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spc="300" dirty="0" smtClean="0"/>
              <a:t>3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ym typeface="Symbol"/>
              </a:rPr>
              <a:t>3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endParaRPr lang="zh-TW" altLang="en-US" sz="2000" dirty="0" smtClean="0"/>
          </a:p>
          <a:p>
            <a:pPr>
              <a:tabLst>
                <a:tab pos="2241550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(2)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(1)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3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endParaRPr lang="en-US" altLang="zh-TW" sz="2000" dirty="0" smtClean="0"/>
          </a:p>
          <a:p>
            <a:pPr>
              <a:tabLst>
                <a:tab pos="2241550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prstClr val="black"/>
                </a:solidFill>
                <a:latin typeface="Symbol" pitchFamily="18" charset="2"/>
                <a:sym typeface="Symbol" panose="05050102010706020507" pitchFamily="18" charset="2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prstClr val="black"/>
                </a:solidFill>
              </a:rPr>
              <a:t>2</a:t>
            </a:r>
            <a:r>
              <a:rPr lang="en-US" altLang="zh-TW" sz="2000" dirty="0" smtClean="0">
                <a:solidFill>
                  <a:prstClr val="black"/>
                </a:solidFill>
                <a:latin typeface="Symbol" pitchFamily="18" charset="2"/>
              </a:rPr>
              <a:t> +</a:t>
            </a:r>
            <a:r>
              <a:rPr lang="en-US" altLang="zh-TW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 err="1" smtClean="0">
                <a:solidFill>
                  <a:prstClr val="black"/>
                </a:solidFill>
                <a:sym typeface="Symbol"/>
              </a:rPr>
              <a:t>2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1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3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endParaRPr lang="en-US" altLang="zh-TW" sz="2000" dirty="0" smtClean="0"/>
          </a:p>
          <a:p>
            <a:pPr>
              <a:tabLst>
                <a:tab pos="2241550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prstClr val="black"/>
                </a:solidFill>
                <a:sym typeface="Symbol"/>
              </a:rPr>
              <a:t>5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</a:rPr>
              <a:t>3 </a:t>
            </a:r>
            <a:endParaRPr lang="en-US" altLang="zh-TW" sz="2000" dirty="0" smtClean="0"/>
          </a:p>
          <a:p>
            <a:pPr>
              <a:tabLst>
                <a:tab pos="2241550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prstClr val="black"/>
                </a:solidFill>
              </a:rPr>
              <a:t>(</a:t>
            </a:r>
            <a:r>
              <a:rPr lang="en-US" altLang="zh-TW" sz="2000" dirty="0" err="1">
                <a:solidFill>
                  <a:prstClr val="black"/>
                </a:solidFill>
              </a:rPr>
              <a:t>4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 </a:t>
            </a:r>
            <a:r>
              <a:rPr lang="en-US" altLang="zh-TW" sz="2000" dirty="0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  <a:r>
              <a:rPr lang="en-US" altLang="zh-TW" sz="2000" spc="300" dirty="0" smtClean="0">
                <a:solidFill>
                  <a:prstClr val="black"/>
                </a:solidFill>
              </a:rPr>
              <a:t>)</a:t>
            </a:r>
            <a:r>
              <a:rPr lang="en-US" altLang="zh-TW" sz="2000" spc="300" dirty="0" smtClean="0">
                <a:solidFill>
                  <a:prstClr val="black"/>
                </a:solidFill>
                <a:sym typeface="Symbol"/>
              </a:rPr>
              <a:t></a:t>
            </a:r>
            <a:r>
              <a:rPr lang="en-US" altLang="zh-TW" sz="2000" spc="300" dirty="0" err="1" smtClean="0">
                <a:solidFill>
                  <a:prstClr val="black"/>
                </a:solidFill>
                <a:sym typeface="Symbol"/>
              </a:rPr>
              <a:t>3</a:t>
            </a:r>
            <a:r>
              <a:rPr lang="en-US" altLang="zh-TW" sz="2000" dirty="0" err="1" smtClean="0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 smtClean="0">
                <a:solidFill>
                  <a:prstClr val="black"/>
                </a:solidFill>
              </a:rPr>
              <a:t>g</a:t>
            </a:r>
            <a:r>
              <a:rPr lang="en-US" altLang="zh-TW" sz="2000" dirty="0" err="1" smtClean="0">
                <a:solidFill>
                  <a:prstClr val="black"/>
                </a:solidFill>
              </a:rPr>
              <a:t>3</a:t>
            </a:r>
            <a:endParaRPr lang="en-US" altLang="zh-TW" sz="2000" dirty="0" smtClean="0">
              <a:sym typeface="Symbol"/>
            </a:endParaRPr>
          </a:p>
          <a:p>
            <a:pPr>
              <a:tabLst>
                <a:tab pos="2241550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i="1" spc="300" dirty="0" err="1" smtClean="0"/>
              <a:t>c</a:t>
            </a:r>
            <a:r>
              <a:rPr lang="en-US" altLang="zh-TW" sz="2000" spc="300" dirty="0" err="1" smtClean="0">
                <a:sym typeface="Symbol"/>
              </a:rPr>
              <a:t>3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err="1" smtClean="0"/>
              <a:t>3</a:t>
            </a:r>
            <a:r>
              <a:rPr lang="en-US" altLang="zh-TW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722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1" y="549274"/>
            <a:ext cx="7920000" cy="5939725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Induction step. For every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/>
              </a:rPr>
              <a:t> 4,</a:t>
            </a:r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assume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(2) 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i="1" spc="300" dirty="0" err="1" smtClean="0"/>
              <a:t>c</a:t>
            </a:r>
            <a:r>
              <a:rPr lang="en-US" altLang="zh-TW" sz="2000" spc="300" dirty="0" err="1" smtClean="0">
                <a:sym typeface="Symbol"/>
              </a:rPr>
              <a:t>2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err="1" smtClean="0"/>
              <a:t>2</a:t>
            </a:r>
            <a:r>
              <a:rPr lang="en-US" altLang="zh-TW" sz="2000" dirty="0" smtClean="0"/>
              <a:t>, …,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spc="300" dirty="0" smtClean="0">
                <a:sym typeface="Symbol"/>
              </a:rPr>
              <a:t>n</a:t>
            </a:r>
            <a:r>
              <a:rPr lang="en-US" altLang="zh-TW" sz="2000" dirty="0" smtClean="0">
                <a:latin typeface="Symbol" pitchFamily="18" charset="2"/>
                <a:sym typeface="Symbol"/>
              </a:rPr>
              <a:t>-</a:t>
            </a:r>
            <a:r>
              <a:rPr lang="en-US" altLang="zh-TW" sz="2000" dirty="0" smtClean="0">
                <a:sym typeface="Symbol"/>
              </a:rPr>
              <a:t>1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>
                <a:sym typeface="Symbol"/>
              </a:rPr>
              <a:t>(</a:t>
            </a:r>
            <a:r>
              <a:rPr lang="en-US" altLang="zh-TW" sz="2000" i="1" spc="300" dirty="0" smtClean="0">
                <a:sym typeface="Symbol"/>
              </a:rPr>
              <a:t>n</a:t>
            </a:r>
            <a:r>
              <a:rPr lang="en-US" altLang="zh-TW" sz="2000" dirty="0" smtClean="0">
                <a:latin typeface="Symbol" pitchFamily="18" charset="2"/>
                <a:sym typeface="Symbol"/>
              </a:rPr>
              <a:t>-</a:t>
            </a:r>
            <a:r>
              <a:rPr lang="en-US" altLang="zh-TW" sz="2000" dirty="0" smtClean="0">
                <a:sym typeface="Symbol"/>
              </a:rPr>
              <a:t>1)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>
                <a:sym typeface="Symbol"/>
              </a:rPr>
              <a:t>(</a:t>
            </a:r>
            <a:r>
              <a:rPr lang="en-US" altLang="zh-TW" sz="2000" i="1" spc="300" dirty="0" smtClean="0">
                <a:sym typeface="Symbol"/>
              </a:rPr>
              <a:t>n</a:t>
            </a:r>
            <a:r>
              <a:rPr lang="en-US" altLang="zh-TW" sz="2000" dirty="0" smtClean="0">
                <a:latin typeface="Symbol" pitchFamily="18" charset="2"/>
                <a:sym typeface="Symbol"/>
              </a:rPr>
              <a:t>-</a:t>
            </a:r>
            <a:r>
              <a:rPr lang="en-US" altLang="zh-TW" sz="2000" dirty="0" smtClean="0">
                <a:sym typeface="Symbol"/>
              </a:rPr>
              <a:t>1).</a:t>
            </a:r>
          </a:p>
          <a:p>
            <a:pPr lvl="0">
              <a:tabLst>
                <a:tab pos="541338" algn="l"/>
              </a:tabLst>
            </a:pPr>
            <a:r>
              <a:rPr lang="en-US" altLang="zh-TW" sz="2000" i="1" dirty="0">
                <a:solidFill>
                  <a:prstClr val="black"/>
                </a:solidFill>
              </a:rPr>
              <a:t>T</a:t>
            </a:r>
            <a:r>
              <a:rPr lang="en-US" altLang="zh-TW" sz="2000" dirty="0">
                <a:solidFill>
                  <a:prstClr val="black"/>
                </a:solidFill>
              </a:rPr>
              <a:t>(</a:t>
            </a:r>
            <a:r>
              <a:rPr lang="en-US" altLang="zh-TW" sz="2000" i="1" dirty="0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)	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T</a:t>
            </a:r>
            <a:r>
              <a:rPr lang="en-US" altLang="zh-TW" sz="2000" dirty="0">
                <a:solidFill>
                  <a:prstClr val="black"/>
                </a:solidFill>
              </a:rPr>
              <a:t>(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>
                <a:solidFill>
                  <a:prstClr val="black"/>
                </a:solidFill>
              </a:rPr>
              <a:t>)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T</a:t>
            </a:r>
            <a:r>
              <a:rPr lang="en-US" altLang="zh-TW" sz="2000" dirty="0">
                <a:solidFill>
                  <a:prstClr val="black"/>
                </a:solidFill>
              </a:rPr>
              <a:t>(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>
                <a:solidFill>
                  <a:prstClr val="black"/>
                </a:solidFill>
              </a:rPr>
              <a:t>)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sym typeface="Symbol"/>
              </a:rPr>
              <a:t>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2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2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sym typeface="Symbol"/>
              </a:rPr>
              <a:t>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2000" spc="3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1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spc="300" dirty="0">
                <a:solidFill>
                  <a:prstClr val="black"/>
                </a:solidFill>
              </a:rPr>
              <a:t>(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endParaRPr lang="zh-TW" altLang="en-US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sym typeface="Symbol"/>
              </a:rPr>
              <a:t>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>
                <a:solidFill>
                  <a:prstClr val="black"/>
                </a:solidFill>
              </a:rPr>
              <a:t> (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spc="3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1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spc="300" dirty="0">
                <a:solidFill>
                  <a:prstClr val="black"/>
                </a:solidFill>
              </a:rPr>
              <a:t>(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endParaRPr lang="zh-TW" altLang="en-US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spc="300" dirty="0">
                <a:solidFill>
                  <a:prstClr val="black"/>
                </a:solidFill>
              </a:rPr>
              <a:t>(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2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endParaRPr lang="zh-TW" altLang="en-US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2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endParaRPr lang="zh-TW" altLang="en-US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sym typeface="Symbol"/>
              </a:rPr>
              <a:t>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-</a:t>
            </a:r>
            <a:r>
              <a:rPr lang="en-US" altLang="zh-TW" sz="20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1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2000" spc="3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1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endParaRPr lang="zh-TW" altLang="en-US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-</a:t>
            </a:r>
            <a:r>
              <a:rPr lang="en-US" altLang="zh-TW" sz="20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  <a:cs typeface="Times New Roman" pitchFamily="18" charset="0"/>
                <a:sym typeface="Symbol"/>
              </a:rPr>
              <a:t>cn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endParaRPr lang="zh-TW" altLang="en-US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-</a:t>
            </a:r>
            <a:r>
              <a:rPr lang="en-US" altLang="zh-TW" sz="20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endParaRPr lang="zh-TW" altLang="en-US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-</a:t>
            </a:r>
            <a:r>
              <a:rPr lang="en-US" altLang="zh-TW" sz="20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  <a:sym typeface="Symbol"/>
              </a:rPr>
              <a:t>-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i="1" dirty="0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smtClean="0">
                <a:solidFill>
                  <a:prstClr val="black"/>
                </a:solidFill>
              </a:rPr>
              <a:t>c</a:t>
            </a: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-</a:t>
            </a:r>
            <a:r>
              <a:rPr lang="en-US" altLang="zh-TW" sz="20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dirty="0" err="1" smtClean="0">
                <a:solidFill>
                  <a:prstClr val="black"/>
                </a:solidFill>
              </a:rPr>
              <a:t>4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b="1" spc="300" dirty="0" smtClean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  <a:sym typeface="Symbol"/>
              </a:rPr>
              <a:t>-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i="1" dirty="0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</a:rPr>
              <a:t>4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-</a:t>
            </a:r>
            <a:r>
              <a:rPr lang="en-US" altLang="zh-TW" sz="20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 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dirty="0" err="1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r>
              <a:rPr lang="en-US" altLang="zh-TW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err="1">
                <a:solidFill>
                  <a:prstClr val="black"/>
                </a:solidFill>
              </a:rPr>
              <a:t>4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1" y="548632"/>
            <a:ext cx="7920000" cy="1260368"/>
          </a:xfrm>
        </p:spPr>
        <p:txBody>
          <a:bodyPr>
            <a:normAutofit/>
          </a:bodyPr>
          <a:lstStyle/>
          <a:p>
            <a:r>
              <a:rPr lang="en-US" altLang="zh-TW" sz="2000" b="1" i="1" dirty="0" smtClean="0">
                <a:solidFill>
                  <a:srgbClr val="0000CC"/>
                </a:solidFill>
              </a:rPr>
              <a:t>Lemma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 2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sym typeface="Symbol"/>
              </a:rPr>
              <a:t>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for every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/>
              </a:rPr>
              <a:t> 1</a:t>
            </a:r>
            <a:r>
              <a:rPr lang="en-US" altLang="zh-TW" sz="2000" dirty="0" smtClean="0">
                <a:solidFill>
                  <a:prstClr val="black"/>
                </a:solidFill>
                <a:sym typeface="Symbol"/>
              </a:rPr>
              <a:t>, </a:t>
            </a:r>
            <a:r>
              <a:rPr lang="en-US" altLang="zh-TW" sz="2000" dirty="0">
                <a:solidFill>
                  <a:prstClr val="black"/>
                </a:solidFill>
                <a:sym typeface="Symbol"/>
              </a:rPr>
              <a:t>where 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smtClean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b="1" i="1" dirty="0" smtClean="0">
                <a:solidFill>
                  <a:srgbClr val="0000CC"/>
                </a:solidFill>
              </a:rPr>
              <a:t>Proof</a:t>
            </a:r>
            <a:endParaRPr lang="en-US" altLang="zh-TW" sz="2000" dirty="0" smtClean="0">
              <a:solidFill>
                <a:srgbClr val="0000CC"/>
              </a:solidFill>
            </a:endParaRPr>
          </a:p>
          <a:p>
            <a:pPr>
              <a:tabLst>
                <a:tab pos="2241550" algn="l"/>
              </a:tabLst>
            </a:pPr>
            <a:r>
              <a:rPr lang="en-US" altLang="zh-TW" sz="2000" dirty="0" smtClean="0"/>
              <a:t>Induction base.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(1) 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1 </a:t>
            </a:r>
            <a:r>
              <a:rPr lang="en-US" altLang="zh-TW" sz="2000" dirty="0" smtClean="0">
                <a:solidFill>
                  <a:prstClr val="black"/>
                </a:solidFill>
                <a:sym typeface="Symbol"/>
              </a:rPr>
              <a:t></a:t>
            </a:r>
            <a:r>
              <a:rPr lang="en-US" altLang="zh-TW" sz="2000" dirty="0" smtClean="0"/>
              <a:t> </a:t>
            </a:r>
            <a:r>
              <a:rPr lang="en-US" altLang="zh-TW" sz="2000" i="1" spc="300" dirty="0" err="1" smtClean="0">
                <a:solidFill>
                  <a:prstClr val="black"/>
                </a:solidFill>
              </a:rPr>
              <a:t>c</a:t>
            </a:r>
            <a:r>
              <a:rPr lang="en-US" altLang="zh-TW" sz="2000" spc="300" dirty="0" err="1" smtClean="0">
                <a:sym typeface="Symbol"/>
              </a:rPr>
              <a:t>1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err="1" smtClean="0"/>
              <a:t>1</a:t>
            </a:r>
            <a:r>
              <a:rPr lang="en-US" altLang="zh-TW" sz="2000" dirty="0" smtClean="0"/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549275"/>
            <a:ext cx="7920000" cy="5579726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Induction step. For every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/>
              </a:rPr>
              <a:t> 2, </a:t>
            </a:r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assume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(1) </a:t>
            </a:r>
            <a:r>
              <a:rPr lang="en-US" altLang="zh-TW" sz="2000" dirty="0" smtClean="0">
                <a:sym typeface="Symbol"/>
              </a:rPr>
              <a:t></a:t>
            </a:r>
            <a:r>
              <a:rPr lang="en-US" altLang="zh-TW" sz="2000" dirty="0" smtClean="0"/>
              <a:t> </a:t>
            </a:r>
            <a:r>
              <a:rPr lang="en-US" altLang="zh-TW" sz="2000" i="1" spc="300" dirty="0" err="1" smtClean="0"/>
              <a:t>c</a:t>
            </a:r>
            <a:r>
              <a:rPr lang="en-US" altLang="zh-TW" sz="2000" spc="300" dirty="0" err="1" smtClean="0">
                <a:sym typeface="Symbol"/>
              </a:rPr>
              <a:t>1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err="1" smtClean="0"/>
              <a:t>1</a:t>
            </a:r>
            <a:r>
              <a:rPr lang="en-US" altLang="zh-TW" sz="2000" dirty="0" smtClean="0"/>
              <a:t>, …,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spc="300" dirty="0" smtClean="0">
                <a:sym typeface="Symbol"/>
              </a:rPr>
              <a:t>n</a:t>
            </a:r>
            <a:r>
              <a:rPr lang="en-US" altLang="zh-TW" sz="2000" dirty="0" smtClean="0">
                <a:latin typeface="Symbol" pitchFamily="18" charset="2"/>
                <a:sym typeface="Symbol"/>
              </a:rPr>
              <a:t>-</a:t>
            </a:r>
            <a:r>
              <a:rPr lang="en-US" altLang="zh-TW" sz="2000" dirty="0" smtClean="0">
                <a:sym typeface="Symbol"/>
              </a:rPr>
              <a:t>1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sym typeface="Symbol"/>
              </a:rPr>
              <a:t></a:t>
            </a:r>
            <a:r>
              <a:rPr lang="en-US" altLang="zh-TW" sz="2000" dirty="0" smtClean="0"/>
              <a:t> </a:t>
            </a:r>
            <a:r>
              <a:rPr lang="en-US" altLang="zh-TW" sz="2000" i="1" spc="300" dirty="0" smtClean="0"/>
              <a:t>c</a:t>
            </a:r>
            <a:r>
              <a:rPr lang="en-US" altLang="zh-TW" sz="2000" dirty="0" smtClean="0">
                <a:sym typeface="Symbol"/>
              </a:rPr>
              <a:t>(</a:t>
            </a:r>
            <a:r>
              <a:rPr lang="en-US" altLang="zh-TW" sz="2000" i="1" spc="300" dirty="0" smtClean="0">
                <a:sym typeface="Symbol"/>
              </a:rPr>
              <a:t>n</a:t>
            </a:r>
            <a:r>
              <a:rPr lang="en-US" altLang="zh-TW" sz="2000" dirty="0" smtClean="0">
                <a:latin typeface="Symbol" pitchFamily="18" charset="2"/>
                <a:sym typeface="Symbol"/>
              </a:rPr>
              <a:t>-</a:t>
            </a:r>
            <a:r>
              <a:rPr lang="en-US" altLang="zh-TW" sz="2000" dirty="0" smtClean="0">
                <a:sym typeface="Symbol"/>
              </a:rPr>
              <a:t>1)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>
                <a:sym typeface="Symbol"/>
              </a:rPr>
              <a:t>(</a:t>
            </a:r>
            <a:r>
              <a:rPr lang="en-US" altLang="zh-TW" sz="2000" i="1" spc="300" dirty="0" smtClean="0">
                <a:sym typeface="Symbol"/>
              </a:rPr>
              <a:t>n</a:t>
            </a:r>
            <a:r>
              <a:rPr lang="en-US" altLang="zh-TW" sz="2000" dirty="0" smtClean="0">
                <a:latin typeface="Symbol" pitchFamily="18" charset="2"/>
                <a:sym typeface="Symbol"/>
              </a:rPr>
              <a:t>-</a:t>
            </a:r>
            <a:r>
              <a:rPr lang="en-US" altLang="zh-TW" sz="2000" dirty="0" smtClean="0">
                <a:sym typeface="Symbol"/>
              </a:rPr>
              <a:t>1).</a:t>
            </a:r>
          </a:p>
          <a:p>
            <a:pPr>
              <a:tabLst>
                <a:tab pos="541338" algn="l"/>
              </a:tabLst>
            </a:pP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	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en-US" altLang="zh-TW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ym typeface="Symbol"/>
              </a:rPr>
              <a:t>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err="1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err="1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en-US" altLang="zh-TW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ym typeface="Symbol"/>
              </a:rPr>
              <a:t>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/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TW" sz="2000" spc="300" dirty="0" smtClean="0">
                <a:latin typeface="Symbol" pitchFamily="18" charset="2"/>
              </a:rPr>
              <a:t>-</a:t>
            </a:r>
            <a:r>
              <a:rPr lang="en-US" altLang="zh-TW" sz="2000" dirty="0" smtClean="0"/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ym typeface="Symbol"/>
              </a:rPr>
              <a:t>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/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spc="300" dirty="0" smtClean="0">
                <a:latin typeface="Symbol" pitchFamily="18" charset="2"/>
              </a:rPr>
              <a:t>-</a:t>
            </a:r>
            <a:r>
              <a:rPr lang="en-US" altLang="zh-TW" sz="2000" dirty="0" smtClean="0"/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2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anose="05050102010706020507" pitchFamily="18" charset="2"/>
              </a:rPr>
              <a:t>⋅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/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-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dirty="0" smtClean="0">
                <a:latin typeface="Symbol" pitchFamily="18" charset="2"/>
              </a:rPr>
              <a:t>-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2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ym typeface="Symbol"/>
              </a:rPr>
              <a:t>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-</a:t>
            </a:r>
            <a:r>
              <a:rPr lang="en-US" altLang="zh-TW" sz="2000" dirty="0" smtClean="0">
                <a:cs typeface="Times New Roman" pitchFamily="18" charset="0"/>
                <a:sym typeface="Symbol"/>
              </a:rPr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altLang="zh-TW" sz="2000" dirty="0" smtClean="0">
                <a:latin typeface="Symbol" pitchFamily="18" charset="2"/>
              </a:rPr>
              <a:t>-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latin typeface="Symbol" pitchFamily="18" charset="2"/>
                <a:cs typeface="Times New Roman" pitchFamily="18" charset="0"/>
                <a:sym typeface="Symbol"/>
              </a:rPr>
              <a:t>-</a:t>
            </a:r>
            <a:r>
              <a:rPr lang="en-US" altLang="zh-TW" sz="2000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sz="2000" i="1" dirty="0" err="1" smtClean="0">
                <a:cs typeface="Times New Roman" pitchFamily="18" charset="0"/>
                <a:sym typeface="Symbol"/>
              </a:rPr>
              <a:t>cn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TW" sz="2000" dirty="0" smtClean="0">
                <a:latin typeface="Symbol" pitchFamily="18" charset="2"/>
              </a:rPr>
              <a:t>-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spc="300" dirty="0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latin typeface="Symbol" pitchFamily="18" charset="2"/>
                <a:cs typeface="Times New Roman" pitchFamily="18" charset="0"/>
                <a:sym typeface="Symbol"/>
              </a:rPr>
              <a:t>-</a:t>
            </a:r>
            <a:r>
              <a:rPr lang="en-US" altLang="zh-TW" sz="2000" dirty="0" smtClean="0">
                <a:cs typeface="Times New Roman" pitchFamily="18" charset="0"/>
                <a:sym typeface="Symbol"/>
              </a:rPr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TW" sz="2000" i="1" spc="300" dirty="0" err="1" smtClean="0"/>
              <a:t>n</a:t>
            </a:r>
            <a:r>
              <a:rPr lang="en-US" altLang="zh-TW" sz="2000" b="1" spc="300" dirty="0" smtClean="0"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zh-TW" altLang="en-US" sz="2000" dirty="0" smtClean="0"/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-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dirty="0" smtClean="0">
                <a:solidFill>
                  <a:prstClr val="black"/>
                </a:solidFill>
              </a:rPr>
              <a:t>c</a:t>
            </a:r>
            <a:r>
              <a:rPr lang="en-US" altLang="zh-TW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b="1" spc="300" dirty="0" smtClean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3)(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en-US" altLang="zh-TW" sz="2000" i="1" dirty="0" smtClean="0">
              <a:solidFill>
                <a:prstClr val="black"/>
              </a:solidFill>
            </a:endParaRPr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-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b="1" spc="300" dirty="0" smtClean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i="1" dirty="0" smtClean="0">
                <a:solidFill>
                  <a:prstClr val="black"/>
                </a:solidFill>
              </a:rPr>
              <a:t>n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dirty="0" err="1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i="1" dirty="0" err="1" smtClean="0">
                <a:solidFill>
                  <a:prstClr val="black"/>
                </a:solidFill>
              </a:rPr>
              <a:t>n</a:t>
            </a:r>
            <a:endParaRPr lang="en-US" altLang="zh-TW" sz="2000" dirty="0" smtClean="0"/>
          </a:p>
          <a:p>
            <a:pPr lvl="0">
              <a:tabLst>
                <a:tab pos="541338" algn="l"/>
              </a:tabLst>
            </a:pP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=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i="1" dirty="0" err="1">
                <a:solidFill>
                  <a:prstClr val="black"/>
                </a:solidFill>
              </a:rPr>
              <a:t>c</a:t>
            </a:r>
            <a:r>
              <a:rPr lang="en-US" altLang="zh-TW" sz="2000" i="1" spc="300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 err="1">
                <a:solidFill>
                  <a:prstClr val="black"/>
                </a:solidFill>
              </a:rPr>
              <a:t>l</a:t>
            </a:r>
            <a:r>
              <a:rPr lang="en-US" altLang="zh-TW" sz="2000" spc="300" dirty="0" err="1">
                <a:solidFill>
                  <a:prstClr val="black"/>
                </a:solidFill>
              </a:rPr>
              <a:t>g</a:t>
            </a:r>
            <a:r>
              <a:rPr lang="en-US" altLang="zh-TW" sz="2000" i="1" dirty="0" err="1">
                <a:solidFill>
                  <a:prstClr val="black"/>
                </a:solidFill>
              </a:rPr>
              <a:t>n</a:t>
            </a: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TW" sz="2000" i="1" dirty="0">
                <a:solidFill>
                  <a:prstClr val="black"/>
                </a:solidFill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sym typeface="Symbol" panose="05050102010706020507" pitchFamily="18" charset="2"/>
              </a:rPr>
              <a:t></a:t>
            </a:r>
            <a:r>
              <a:rPr lang="en-US" altLang="zh-TW" sz="2000" b="1" spc="3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  <a:sym typeface="Symbol"/>
              </a:rPr>
              <a:t>/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2)</a:t>
            </a:r>
            <a:r>
              <a:rPr lang="en-US" altLang="zh-TW" sz="2000" i="1" dirty="0" smtClean="0">
                <a:solidFill>
                  <a:prstClr val="black"/>
                </a:solidFill>
              </a:rPr>
              <a:t>n</a:t>
            </a:r>
            <a:endParaRPr lang="en-US" altLang="zh-TW" sz="2000" dirty="0">
              <a:solidFill>
                <a:prstClr val="black"/>
              </a:solidFill>
            </a:endParaRPr>
          </a:p>
          <a:p>
            <a:pPr>
              <a:tabLst>
                <a:tab pos="541338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ym typeface="Symbol"/>
              </a:rPr>
              <a:t>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c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endParaRPr lang="en-US" altLang="zh-TW" sz="2000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548632"/>
            <a:ext cx="8100529" cy="1980254"/>
          </a:xfrm>
        </p:spPr>
        <p:txBody>
          <a:bodyPr>
            <a:normAutofit/>
          </a:bodyPr>
          <a:lstStyle/>
          <a:p>
            <a:r>
              <a:rPr lang="en-US" altLang="zh-TW" sz="2000" b="1" i="1" dirty="0" smtClean="0">
                <a:solidFill>
                  <a:srgbClr val="0000CC"/>
                </a:solidFill>
              </a:rPr>
              <a:t>Theorem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Q</a:t>
            </a:r>
            <a:r>
              <a:rPr lang="en-US" altLang="zh-TW" sz="2000" dirty="0" smtClean="0"/>
              <a:t>(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).</a:t>
            </a:r>
          </a:p>
          <a:p>
            <a:r>
              <a:rPr lang="en-US" altLang="zh-TW" sz="2000" b="1" i="1" dirty="0" smtClean="0">
                <a:solidFill>
                  <a:srgbClr val="0000CC"/>
                </a:solidFill>
              </a:rPr>
              <a:t>Proof</a:t>
            </a:r>
          </a:p>
          <a:p>
            <a:r>
              <a:rPr lang="en-US" altLang="zh-TW" sz="2000" dirty="0" smtClean="0"/>
              <a:t>From Lemma 1, we have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2000" dirty="0" smtClean="0"/>
              <a:t>(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).</a:t>
            </a:r>
          </a:p>
          <a:p>
            <a:r>
              <a:rPr lang="en-US" altLang="zh-TW" sz="2000" dirty="0" smtClean="0"/>
              <a:t>From Lemma 2, we have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W</a:t>
            </a:r>
            <a:r>
              <a:rPr lang="en-US" altLang="zh-TW" sz="2000" dirty="0" smtClean="0"/>
              <a:t>(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).</a:t>
            </a:r>
          </a:p>
          <a:p>
            <a:r>
              <a:rPr lang="en-US" altLang="zh-TW" sz="2000" dirty="0" smtClean="0"/>
              <a:t>Therefore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itchFamily="18" charset="2"/>
              </a:rPr>
              <a:t>Q</a:t>
            </a:r>
            <a:r>
              <a:rPr lang="en-US" altLang="zh-TW" sz="2000" dirty="0" smtClean="0"/>
              <a:t>(</a:t>
            </a:r>
            <a:r>
              <a:rPr lang="en-US" altLang="zh-TW" sz="2000" i="1" spc="300" dirty="0" err="1" smtClean="0"/>
              <a:t>n</a:t>
            </a:r>
            <a:r>
              <a:rPr lang="en-US" altLang="zh-TW" sz="2000" dirty="0" err="1" smtClean="0"/>
              <a:t>l</a:t>
            </a:r>
            <a:r>
              <a:rPr lang="en-US" altLang="zh-TW" sz="2000" spc="300" dirty="0" err="1" smtClean="0"/>
              <a:t>g</a:t>
            </a:r>
            <a:r>
              <a:rPr lang="en-US" altLang="zh-TW" sz="2000" i="1" dirty="0" err="1" smtClean="0"/>
              <a:t>n</a:t>
            </a:r>
            <a:r>
              <a:rPr lang="en-US" altLang="zh-TW" sz="2000" dirty="0" smtClean="0"/>
              <a:t>).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43657" cy="6346836"/>
          </a:xfrm>
        </p:spPr>
        <p:txBody>
          <a:bodyPr rIns="72000"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9, 12, 16)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12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spc="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9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16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275" y="5589588"/>
            <a:ext cx="5040000" cy="864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The operation of lines 10-17 in the call M</a:t>
            </a:r>
            <a:r>
              <a:rPr lang="en-US" altLang="zh-TW" sz="2000" dirty="0" smtClean="0">
                <a:solidFill>
                  <a:srgbClr val="0000CC"/>
                </a:solidFill>
              </a:rPr>
              <a:t>ERGE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>
                <a:solidFill>
                  <a:srgbClr val="0000CC"/>
                </a:solidFill>
              </a:rPr>
              <a:t>, 9, 12, 16)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276600" y="4005263"/>
          <a:ext cx="561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L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R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err="1" smtClean="0"/>
                        <a:t>i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j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707788" y="2276475"/>
          <a:ext cx="475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/>
                        <a:t>A</a:t>
                      </a:r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k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43657" cy="6346836"/>
          </a:xfrm>
        </p:spPr>
        <p:txBody>
          <a:bodyPr rIns="72000"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9, 12, 16)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12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spc="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9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16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275" y="5589588"/>
            <a:ext cx="5040000" cy="864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The operation of lines 10-17 in the call M</a:t>
            </a:r>
            <a:r>
              <a:rPr lang="en-US" altLang="zh-TW" sz="2000" dirty="0" smtClean="0">
                <a:solidFill>
                  <a:srgbClr val="0000CC"/>
                </a:solidFill>
              </a:rPr>
              <a:t>ERGE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>
                <a:solidFill>
                  <a:srgbClr val="0000CC"/>
                </a:solidFill>
              </a:rPr>
              <a:t>, 9, 12, 16)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4005263"/>
          <a:ext cx="561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L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R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err="1" smtClean="0"/>
                        <a:t>i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j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07788" y="2276475"/>
          <a:ext cx="475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/>
                        <a:t>A</a:t>
                      </a:r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k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43657" cy="6346836"/>
          </a:xfrm>
        </p:spPr>
        <p:txBody>
          <a:bodyPr rIns="72000"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9, 12, 16)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12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spc="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9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16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275" y="5589588"/>
            <a:ext cx="5040000" cy="864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The operation of lines 10-17 in the call M</a:t>
            </a:r>
            <a:r>
              <a:rPr lang="en-US" altLang="zh-TW" sz="2000" dirty="0" smtClean="0">
                <a:solidFill>
                  <a:srgbClr val="0000CC"/>
                </a:solidFill>
              </a:rPr>
              <a:t>ERGE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>
                <a:solidFill>
                  <a:srgbClr val="0000CC"/>
                </a:solidFill>
              </a:rPr>
              <a:t>, 9, 12, 16)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4005263"/>
          <a:ext cx="561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L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R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err="1" smtClean="0"/>
                        <a:t>i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j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07788" y="2276475"/>
          <a:ext cx="475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/>
                        <a:t>A</a:t>
                      </a:r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k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6343657" cy="6346836"/>
          </a:xfrm>
        </p:spPr>
        <p:txBody>
          <a:bodyPr rIns="72000"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tabLst>
                <a:tab pos="625475" algn="l"/>
                <a:tab pos="896938" algn="l"/>
                <a:tab pos="1349375" algn="l"/>
                <a:tab pos="1611313" algn="l"/>
                <a:tab pos="2335213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</a:rPr>
              <a:t>ERGE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9, 12, 16)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/>
              <a:t>1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15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2  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  <a:r>
              <a:rPr lang="en-US" altLang="zh-TW" spc="300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12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3   let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and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1</a:t>
            </a:r>
            <a:r>
              <a:rPr lang="en-US" altLang="zh-TW" b="1" spc="300" dirty="0" smtClean="0">
                <a:sym typeface="Symbol" pitchFamily="18" charset="2"/>
              </a:rPr>
              <a:t>..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be new arrays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4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5   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spc="300" dirty="0" smtClean="0">
                <a:sym typeface="Symbol" pitchFamily="18" charset="2"/>
              </a:rPr>
              <a:t>9</a:t>
            </a:r>
            <a:r>
              <a:rPr lang="en-US" altLang="zh-TW" spc="3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1]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6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7   	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[1</a:t>
            </a:r>
            <a:r>
              <a:rPr lang="en-US" altLang="zh-TW" spc="300" dirty="0" smtClean="0">
                <a:sym typeface="Symbol" pitchFamily="18" charset="2"/>
              </a:rPr>
              <a:t>2</a:t>
            </a:r>
            <a:r>
              <a:rPr lang="en-US" altLang="zh-TW" spc="4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8  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1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Symbol" pitchFamily="18" charset="2"/>
              </a:rPr>
              <a:t>9  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2 </a:t>
            </a:r>
            <a:r>
              <a:rPr lang="en-US" altLang="zh-TW" spc="1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</a:t>
            </a:r>
            <a:endParaRPr lang="en-US" altLang="zh-TW" i="1" dirty="0" smtClean="0">
              <a:sym typeface="Symbol" pitchFamily="18" charset="2"/>
            </a:endParaRP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10  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11  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12   </a:t>
            </a:r>
            <a:r>
              <a:rPr lang="en-US" altLang="zh-TW" b="1" dirty="0" smtClean="0"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9 </a:t>
            </a:r>
            <a:r>
              <a:rPr lang="en-US" altLang="zh-TW" b="1" dirty="0" smtClean="0">
                <a:sym typeface="Symbol" pitchFamily="18" charset="2"/>
              </a:rPr>
              <a:t>to</a:t>
            </a:r>
            <a:r>
              <a:rPr lang="en-US" altLang="zh-TW" dirty="0" smtClean="0">
                <a:sym typeface="Symbol" pitchFamily="18" charset="2"/>
              </a:rPr>
              <a:t> 16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13 	</a:t>
            </a:r>
            <a:r>
              <a:rPr lang="en-US" altLang="zh-TW" b="1" dirty="0" smtClean="0"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14 		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L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15 			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i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16 	</a:t>
            </a:r>
            <a:r>
              <a:rPr lang="en-US" altLang="zh-TW" b="1" dirty="0" smtClean="0">
                <a:sym typeface="Symbol" pitchFamily="18" charset="2"/>
              </a:rPr>
              <a:t>else</a:t>
            </a: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k</a:t>
            </a:r>
            <a:r>
              <a:rPr lang="en-US" altLang="zh-TW" dirty="0" smtClean="0">
                <a:sym typeface="Symbol" pitchFamily="18" charset="2"/>
              </a:rPr>
              <a:t>]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R</a:t>
            </a:r>
            <a:r>
              <a:rPr lang="en-US" altLang="zh-TW" spc="500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]</a:t>
            </a:r>
          </a:p>
          <a:p>
            <a:pPr>
              <a:lnSpc>
                <a:spcPts val="2700"/>
              </a:lnSpc>
              <a:spcBef>
                <a:spcPts val="0"/>
              </a:spcBef>
              <a:tabLst>
                <a:tab pos="984250" algn="l"/>
                <a:tab pos="1252538" algn="l"/>
                <a:tab pos="1609725" algn="l"/>
              </a:tabLst>
            </a:pPr>
            <a:r>
              <a:rPr lang="en-US" altLang="zh-TW" dirty="0" smtClean="0">
                <a:sym typeface="Symbol" pitchFamily="18" charset="2"/>
              </a:rPr>
              <a:t>17 			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j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1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275" y="5589588"/>
            <a:ext cx="5040000" cy="864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The operation of lines 10-17 in the call M</a:t>
            </a:r>
            <a:r>
              <a:rPr lang="en-US" altLang="zh-TW" sz="2000" dirty="0" smtClean="0">
                <a:solidFill>
                  <a:srgbClr val="0000CC"/>
                </a:solidFill>
              </a:rPr>
              <a:t>ERGE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>
                <a:solidFill>
                  <a:srgbClr val="0000CC"/>
                </a:solidFill>
              </a:rPr>
              <a:t>, 9, 12, 16)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4005263"/>
          <a:ext cx="561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L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i="1" dirty="0" smtClean="0"/>
                        <a:t>R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ym typeface="Symbol"/>
                        </a:rPr>
                        <a:t></a:t>
                      </a:r>
                      <a:endParaRPr lang="zh-TW" altLang="en-US" sz="2400" dirty="0"/>
                    </a:p>
                  </a:txBody>
                  <a:tcPr marL="90000" marR="90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err="1" smtClean="0"/>
                        <a:t>i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400" i="1" dirty="0"/>
                    </a:p>
                  </a:txBody>
                  <a:tcPr marL="90000" marR="90000" marT="18000" marB="1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j</a:t>
                      </a:r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07788" y="2276475"/>
          <a:ext cx="475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 marL="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/>
                        <a:t>A</a:t>
                      </a:r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spc="100" baseline="0" dirty="0" smtClean="0">
                          <a:sym typeface="Symbol"/>
                        </a:rPr>
                        <a:t></a:t>
                      </a:r>
                      <a:r>
                        <a:rPr lang="zh-TW" altLang="en-US" sz="2400" b="1" dirty="0" smtClean="0">
                          <a:sym typeface="Symbol"/>
                        </a:rPr>
                        <a:t></a:t>
                      </a:r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sz="2400" b="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i="1" dirty="0" smtClean="0"/>
                        <a:t>k</a:t>
                      </a:r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i="1" dirty="0"/>
                    </a:p>
                  </a:txBody>
                  <a:tcPr marL="90000" marR="90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/>
                    </a:p>
                  </a:txBody>
                  <a:tcPr marL="72000" marR="72000" marT="0" marB="18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6414</Words>
  <Application>Microsoft Office PowerPoint</Application>
  <PresentationFormat>如螢幕大小 (4:3)</PresentationFormat>
  <Paragraphs>1571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4" baseType="lpstr">
      <vt:lpstr>Sakkal Majalla</vt:lpstr>
      <vt:lpstr>標楷體</vt:lpstr>
      <vt:lpstr>Arial</vt:lpstr>
      <vt:lpstr>Cambria Math</vt:lpstr>
      <vt:lpstr>Courier New</vt:lpstr>
      <vt:lpstr>Symbol</vt:lpstr>
      <vt:lpstr>Times New Roman</vt:lpstr>
      <vt:lpstr>Office 佈景主題</vt:lpstr>
      <vt:lpstr>Subsection 2.3.1</vt:lpstr>
      <vt:lpstr>Description of merge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time complexity of MERGE-SORT</vt:lpstr>
      <vt:lpstr>The time complexity of MERGE-SORT</vt:lpstr>
      <vt:lpstr>The time complexity of MERGE-SORT</vt:lpstr>
      <vt:lpstr>The time complexity of MERGE-SORT</vt:lpstr>
      <vt:lpstr>How to guess n0 and c</vt:lpstr>
      <vt:lpstr>How to guess n0 and c</vt:lpstr>
      <vt:lpstr>How to guess n0 and c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jclin</dc:creator>
  <cp:lastModifiedBy>james</cp:lastModifiedBy>
  <cp:revision>305</cp:revision>
  <dcterms:created xsi:type="dcterms:W3CDTF">2010-02-12T02:54:51Z</dcterms:created>
  <dcterms:modified xsi:type="dcterms:W3CDTF">2020-10-21T13:16:39Z</dcterms:modified>
</cp:coreProperties>
</file>