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4" autoAdjust="0"/>
    <p:restoredTop sz="94660"/>
  </p:normalViewPr>
  <p:slideViewPr>
    <p:cSldViewPr>
      <p:cViewPr varScale="1">
        <p:scale>
          <a:sx n="90" d="100"/>
          <a:sy n="90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4106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24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3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99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369001"/>
            <a:ext cx="828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629000"/>
            <a:ext cx="8280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825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strike="dblStrike" dirty="0"/>
              <a:t>Hopefully, you can remember </a:t>
            </a:r>
            <a:r>
              <a:rPr lang="en-US" altLang="zh-TW" sz="2200" strike="dblStrike" dirty="0" err="1"/>
              <a:t>Koorosh</a:t>
            </a:r>
            <a:r>
              <a:rPr lang="en-US" altLang="zh-TW" sz="2200" strike="dblStrike" dirty="0"/>
              <a:t> from one of the previous problems. Fortunately, </a:t>
            </a:r>
            <a:r>
              <a:rPr lang="en-US" altLang="zh-TW" sz="2200" strike="dblStrike" dirty="0" err="1"/>
              <a:t>Koorosh</a:t>
            </a:r>
            <a:r>
              <a:rPr lang="en-US" altLang="zh-TW" sz="2200" strike="dblStrike" dirty="0"/>
              <a:t> </a:t>
            </a:r>
            <a:r>
              <a:rPr lang="en-US" altLang="zh-TW" sz="2200" strike="dblStrike" dirty="0" smtClean="0"/>
              <a:t>has solved </a:t>
            </a:r>
            <a:r>
              <a:rPr lang="en-US" altLang="zh-TW" sz="2200" strike="dblStrike" dirty="0" err="1"/>
              <a:t>Basm’s</a:t>
            </a:r>
            <a:r>
              <a:rPr lang="en-US" altLang="zh-TW" sz="2200" strike="dblStrike" dirty="0"/>
              <a:t> problem without your help! Now, he is a high-ranked advisor of </a:t>
            </a:r>
            <a:r>
              <a:rPr lang="en-US" altLang="zh-TW" sz="2200" strike="dblStrike" dirty="0" err="1"/>
              <a:t>Basm</a:t>
            </a:r>
            <a:r>
              <a:rPr lang="en-US" altLang="zh-TW" sz="2200" strike="dblStrike" dirty="0"/>
              <a:t>.</a:t>
            </a:r>
          </a:p>
          <a:p>
            <a:r>
              <a:rPr lang="en-US" altLang="zh-TW" sz="2200" strike="dblStrike" dirty="0"/>
              <a:t>As usual, </a:t>
            </a:r>
            <a:r>
              <a:rPr lang="en-US" altLang="zh-TW" sz="2200" strike="dblStrike" dirty="0" err="1"/>
              <a:t>Basm</a:t>
            </a:r>
            <a:r>
              <a:rPr lang="en-US" altLang="zh-TW" sz="2200" strike="dblStrike" dirty="0"/>
              <a:t> has conquered a new territory, called </a:t>
            </a:r>
            <a:r>
              <a:rPr lang="en-US" altLang="zh-TW" sz="2200" strike="dblStrike" dirty="0" err="1"/>
              <a:t>RevolC</a:t>
            </a:r>
            <a:r>
              <a:rPr lang="en-US" altLang="zh-TW" sz="2200" strike="dblStrike" dirty="0"/>
              <a:t> </a:t>
            </a:r>
            <a:r>
              <a:rPr lang="en-US" altLang="zh-TW" sz="2200" strike="dblStrike" dirty="0" err="1"/>
              <a:t>FaeLoN</a:t>
            </a:r>
            <a:r>
              <a:rPr lang="en-US" altLang="zh-TW" sz="2200" strike="dblStrike" dirty="0"/>
              <a:t>. In order to make the </a:t>
            </a:r>
            <a:r>
              <a:rPr lang="en-US" altLang="zh-TW" sz="2200" strike="dblStrike" dirty="0" smtClean="0"/>
              <a:t>people of </a:t>
            </a:r>
            <a:r>
              <a:rPr lang="en-US" altLang="zh-TW" sz="2200" strike="dblStrike" dirty="0" err="1"/>
              <a:t>RevolC</a:t>
            </a:r>
            <a:r>
              <a:rPr lang="en-US" altLang="zh-TW" sz="2200" strike="dblStrike" dirty="0"/>
              <a:t> </a:t>
            </a:r>
            <a:r>
              <a:rPr lang="en-US" altLang="zh-TW" sz="2200" strike="dblStrike" dirty="0" err="1"/>
              <a:t>FaeLoN</a:t>
            </a:r>
            <a:r>
              <a:rPr lang="en-US" altLang="zh-TW" sz="2200" strike="dblStrike" dirty="0"/>
              <a:t> satisfied, he wants to solve one of their basic problems. The </a:t>
            </a:r>
            <a:r>
              <a:rPr lang="en-US" altLang="zh-TW" sz="2200" strike="dblStrike" dirty="0" err="1"/>
              <a:t>RevolC</a:t>
            </a:r>
            <a:r>
              <a:rPr lang="en-US" altLang="zh-TW" sz="2200" strike="dblStrike" dirty="0"/>
              <a:t> </a:t>
            </a:r>
            <a:r>
              <a:rPr lang="en-US" altLang="zh-TW" sz="2200" strike="dblStrike" dirty="0" err="1"/>
              <a:t>FaeLoN</a:t>
            </a:r>
            <a:r>
              <a:rPr lang="en-US" altLang="zh-TW" sz="2200" strike="dblStrike" dirty="0"/>
              <a:t> has </a:t>
            </a:r>
            <a:r>
              <a:rPr lang="en-US" altLang="zh-TW" sz="2200" strike="dblStrike" dirty="0" smtClean="0"/>
              <a:t>a high </a:t>
            </a:r>
            <a:r>
              <a:rPr lang="en-US" altLang="zh-TW" sz="2200" strike="dblStrike" dirty="0"/>
              <a:t>annual rate of camel accidents and</a:t>
            </a:r>
            <a:r>
              <a:rPr lang="en-US" altLang="zh-TW" sz="2200" dirty="0"/>
              <a:t> </a:t>
            </a:r>
            <a:r>
              <a:rPr lang="en-US" altLang="zh-TW" sz="2200" dirty="0" err="1"/>
              <a:t>Basm</a:t>
            </a:r>
            <a:r>
              <a:rPr lang="en-US" altLang="zh-TW" sz="2200" dirty="0"/>
              <a:t> wants to make the roads of this territory </a:t>
            </a:r>
            <a:r>
              <a:rPr lang="en-US" altLang="zh-TW" sz="2200" dirty="0" smtClean="0"/>
              <a:t>unidirectional in </a:t>
            </a:r>
            <a:r>
              <a:rPr lang="en-US" altLang="zh-TW" sz="2200" dirty="0"/>
              <a:t>order to reduce the accident rate.</a:t>
            </a:r>
          </a:p>
          <a:p>
            <a:r>
              <a:rPr lang="en-US" altLang="zh-TW" sz="2200" dirty="0"/>
              <a:t>He wants to do this task in such a way that each city has at least one path to every other city</a:t>
            </a:r>
            <a:r>
              <a:rPr lang="en-US" altLang="zh-TW" sz="2200" dirty="0" smtClean="0"/>
              <a:t>. Now</a:t>
            </a:r>
            <a:r>
              <a:rPr lang="en-US" altLang="zh-TW" sz="2200" dirty="0"/>
              <a:t>, </a:t>
            </a:r>
            <a:r>
              <a:rPr lang="en-US" altLang="zh-TW" sz="2200" dirty="0" err="1"/>
              <a:t>Basm</a:t>
            </a:r>
            <a:r>
              <a:rPr lang="en-US" altLang="zh-TW" sz="2200" dirty="0"/>
              <a:t> has asked </a:t>
            </a:r>
            <a:r>
              <a:rPr lang="en-US" altLang="zh-TW" sz="2200" dirty="0" err="1"/>
              <a:t>Koorosh</a:t>
            </a:r>
            <a:r>
              <a:rPr lang="en-US" altLang="zh-TW" sz="2200" dirty="0"/>
              <a:t> to find the minimum number of unidirectional roads which need to </a:t>
            </a:r>
            <a:r>
              <a:rPr lang="en-US" altLang="zh-TW" sz="2200" dirty="0" smtClean="0"/>
              <a:t>be constructed </a:t>
            </a:r>
            <a:r>
              <a:rPr lang="en-US" altLang="zh-TW" sz="2200" dirty="0"/>
              <a:t>(in addition to the task of making the existing roads unidirectional) in order for every </a:t>
            </a:r>
            <a:r>
              <a:rPr lang="en-US" altLang="zh-TW" sz="2200" dirty="0" smtClean="0"/>
              <a:t>city to </a:t>
            </a:r>
            <a:r>
              <a:rPr lang="en-US" altLang="zh-TW" sz="2200" dirty="0"/>
              <a:t>be reachable from every other city. </a:t>
            </a:r>
            <a:r>
              <a:rPr lang="en-US" altLang="zh-TW" sz="2200" strike="dblStrike" dirty="0"/>
              <a:t>Note that the original graph representing the territory is </a:t>
            </a:r>
            <a:r>
              <a:rPr lang="en-US" altLang="zh-TW" sz="2200" strike="dblStrike" dirty="0" smtClean="0"/>
              <a:t>simple but </a:t>
            </a:r>
            <a:r>
              <a:rPr lang="en-US" altLang="zh-TW" sz="2200" strike="dblStrike" dirty="0"/>
              <a:t>during the road construction process, extra roads can be constructed between two cities that </a:t>
            </a:r>
            <a:r>
              <a:rPr lang="en-US" altLang="zh-TW" sz="2200" strike="dblStrike" dirty="0" smtClean="0"/>
              <a:t>have already </a:t>
            </a:r>
            <a:r>
              <a:rPr lang="en-US" altLang="zh-TW" sz="2200" strike="dblStrike" dirty="0"/>
              <a:t>been connected to each other by a road.</a:t>
            </a:r>
            <a:endParaRPr lang="zh-TW" altLang="en-US" sz="2200" strike="dblStrike" dirty="0"/>
          </a:p>
        </p:txBody>
      </p:sp>
    </p:spTree>
    <p:extLst>
      <p:ext uri="{BB962C8B-B14F-4D97-AF65-F5344CB8AC3E}">
        <p14:creationId xmlns:p14="http://schemas.microsoft.com/office/powerpoint/2010/main" val="78215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latin typeface="LMSans10-Bold-Identity-H"/>
              </a:rPr>
              <a:t>Input</a:t>
            </a:r>
          </a:p>
          <a:p>
            <a:r>
              <a:rPr lang="en-US" altLang="zh-TW" sz="2200" dirty="0">
                <a:solidFill>
                  <a:srgbClr val="000000"/>
                </a:solidFill>
              </a:rPr>
              <a:t>Input consists of several test-cases. Each test case begins with two </a:t>
            </a:r>
            <a:r>
              <a:rPr lang="en-US" altLang="zh-TW" sz="2200" dirty="0" smtClean="0">
                <a:solidFill>
                  <a:srgbClr val="000000"/>
                </a:solidFill>
              </a:rPr>
              <a:t>numbers </a:t>
            </a:r>
            <a:r>
              <a:rPr lang="en-US" altLang="zh-TW" sz="2200" dirty="0">
                <a:solidFill>
                  <a:srgbClr val="000000"/>
                </a:solidFill>
              </a:rPr>
              <a:t>1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zh-TW" sz="2200" i="1" dirty="0" smtClean="0">
                <a:solidFill>
                  <a:srgbClr val="000000"/>
                </a:solidFill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n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zh-TW" sz="2200" dirty="0" smtClean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1000 and </a:t>
            </a:r>
            <a:r>
              <a:rPr lang="en-US" altLang="zh-TW" sz="2200" i="1" dirty="0">
                <a:solidFill>
                  <a:srgbClr val="000000"/>
                </a:solidFill>
              </a:rPr>
              <a:t>m </a:t>
            </a:r>
            <a:r>
              <a:rPr lang="en-US" altLang="zh-TW" sz="2200" dirty="0" smtClean="0">
                <a:solidFill>
                  <a:srgbClr val="000000"/>
                </a:solidFill>
              </a:rPr>
              <a:t>which are </a:t>
            </a:r>
            <a:r>
              <a:rPr lang="en-US" altLang="zh-TW" sz="2200" dirty="0">
                <a:solidFill>
                  <a:srgbClr val="000000"/>
                </a:solidFill>
              </a:rPr>
              <a:t>the number of cities and roads of </a:t>
            </a:r>
            <a:r>
              <a:rPr lang="en-US" altLang="zh-TW" sz="2200" dirty="0" err="1">
                <a:solidFill>
                  <a:srgbClr val="000000"/>
                </a:solidFill>
              </a:rPr>
              <a:t>RevolC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</a:rPr>
              <a:t>FaeLoN</a:t>
            </a:r>
            <a:r>
              <a:rPr lang="en-US" altLang="zh-TW" sz="2200" dirty="0">
                <a:solidFill>
                  <a:srgbClr val="000000"/>
                </a:solidFill>
              </a:rPr>
              <a:t> respectively. The next </a:t>
            </a:r>
            <a:r>
              <a:rPr lang="en-US" altLang="zh-TW" sz="2200" i="1" dirty="0">
                <a:solidFill>
                  <a:srgbClr val="000000"/>
                </a:solidFill>
              </a:rPr>
              <a:t>m </a:t>
            </a:r>
            <a:r>
              <a:rPr lang="en-US" altLang="zh-TW" sz="2200" dirty="0">
                <a:solidFill>
                  <a:srgbClr val="000000"/>
                </a:solidFill>
              </a:rPr>
              <a:t>lines, each contain </a:t>
            </a:r>
            <a:r>
              <a:rPr lang="en-US" altLang="zh-TW" sz="2200" dirty="0" smtClean="0">
                <a:solidFill>
                  <a:srgbClr val="000000"/>
                </a:solidFill>
              </a:rPr>
              <a:t>two integers </a:t>
            </a:r>
            <a:r>
              <a:rPr lang="en-US" altLang="zh-TW" sz="2200" dirty="0">
                <a:solidFill>
                  <a:srgbClr val="000000"/>
                </a:solidFill>
              </a:rPr>
              <a:t>1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zh-TW" sz="2200" i="1" dirty="0" smtClean="0">
                <a:solidFill>
                  <a:srgbClr val="000000"/>
                </a:solidFill>
              </a:rPr>
              <a:t> u</a:t>
            </a:r>
            <a:r>
              <a:rPr lang="en-US" altLang="zh-TW" sz="2200" dirty="0" smtClean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zh-TW" sz="2200" dirty="0" smtClean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1000, indicating that there is a road between </a:t>
            </a:r>
            <a:r>
              <a:rPr lang="en-US" altLang="zh-TW" sz="2200" i="1" dirty="0">
                <a:solidFill>
                  <a:srgbClr val="000000"/>
                </a:solidFill>
              </a:rPr>
              <a:t>u </a:t>
            </a:r>
            <a:r>
              <a:rPr lang="en-US" altLang="zh-TW" sz="2200" dirty="0">
                <a:solidFill>
                  <a:srgbClr val="000000"/>
                </a:solidFill>
              </a:rPr>
              <a:t>and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. The input is terminated </a:t>
            </a:r>
            <a:r>
              <a:rPr lang="en-US" altLang="zh-TW" sz="2200" dirty="0" smtClean="0">
                <a:solidFill>
                  <a:srgbClr val="000000"/>
                </a:solidFill>
              </a:rPr>
              <a:t>by end </a:t>
            </a:r>
            <a:r>
              <a:rPr lang="en-US" altLang="zh-TW" sz="2200" dirty="0">
                <a:solidFill>
                  <a:srgbClr val="000000"/>
                </a:solidFill>
              </a:rPr>
              <a:t>of file.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LMSans10-Bold-Identity-H"/>
              </a:rPr>
              <a:t>Output</a:t>
            </a:r>
          </a:p>
          <a:p>
            <a:r>
              <a:rPr lang="en-US" altLang="zh-TW" sz="2200" dirty="0">
                <a:solidFill>
                  <a:srgbClr val="000000"/>
                </a:solidFill>
              </a:rPr>
              <a:t>For each test-case, print the minimum number of roads that should be constructed to make </a:t>
            </a:r>
            <a:r>
              <a:rPr lang="en-US" altLang="zh-TW" sz="2200" dirty="0" err="1" smtClean="0">
                <a:solidFill>
                  <a:srgbClr val="000000"/>
                </a:solidFill>
              </a:rPr>
              <a:t>Basm’s</a:t>
            </a:r>
            <a:r>
              <a:rPr lang="en-US" altLang="zh-TW" sz="2200" dirty="0" smtClean="0">
                <a:solidFill>
                  <a:srgbClr val="000000"/>
                </a:solidFill>
              </a:rPr>
              <a:t> decision </a:t>
            </a:r>
            <a:r>
              <a:rPr lang="en-US" altLang="zh-TW" sz="2200" dirty="0">
                <a:solidFill>
                  <a:srgbClr val="000000"/>
                </a:solidFill>
              </a:rPr>
              <a:t>possible.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5167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1800000" cy="576000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b="1" dirty="0">
                <a:solidFill>
                  <a:srgbClr val="FF0000"/>
                </a:solidFill>
                <a:latin typeface="LMSans10-Bold-Identity-H"/>
              </a:rPr>
              <a:t>Sample Input</a:t>
            </a:r>
            <a:endParaRPr lang="en-US" altLang="zh-TW" sz="1800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 smtClean="0">
                <a:solidFill>
                  <a:prstClr val="black"/>
                </a:solidFill>
              </a:rPr>
              <a:t>3 </a:t>
            </a:r>
            <a:r>
              <a:rPr lang="en-US" altLang="zh-TW" sz="1800" dirty="0">
                <a:solidFill>
                  <a:prstClr val="black"/>
                </a:solidFill>
              </a:rPr>
              <a:t>2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1 2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2 3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10 11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1 2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2 3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3 1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3 7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4 5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5 6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6 4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7 9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6 3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9 8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7 </a:t>
            </a:r>
            <a:r>
              <a:rPr lang="en-US" altLang="zh-TW" sz="1800" dirty="0" smtClean="0">
                <a:solidFill>
                  <a:prstClr val="black"/>
                </a:solidFill>
              </a:rPr>
              <a:t>8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altLang="zh-TW" sz="18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b="1" dirty="0">
                <a:solidFill>
                  <a:srgbClr val="FF0000"/>
                </a:solidFill>
                <a:latin typeface="LMSans10-Bold-Identity-H"/>
              </a:rPr>
              <a:t>Sample Output</a:t>
            </a:r>
            <a:endParaRPr lang="en-US" altLang="zh-TW" sz="1800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 smtClean="0">
                <a:solidFill>
                  <a:prstClr val="black"/>
                </a:solidFill>
              </a:rPr>
              <a:t>1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</a:rPr>
              <a:t>2</a:t>
            </a:r>
            <a:endParaRPr lang="zh-TW" altLang="en-US" sz="1800" dirty="0">
              <a:solidFill>
                <a:prstClr val="black"/>
              </a:solidFill>
            </a:endParaRPr>
          </a:p>
        </p:txBody>
      </p:sp>
      <p:cxnSp>
        <p:nvCxnSpPr>
          <p:cNvPr id="8" name="直線單箭頭接點 7"/>
          <p:cNvCxnSpPr>
            <a:stCxn id="9" idx="3"/>
            <a:endCxn id="40" idx="7"/>
          </p:cNvCxnSpPr>
          <p:nvPr/>
        </p:nvCxnSpPr>
        <p:spPr bwMode="auto">
          <a:xfrm flipH="1">
            <a:off x="3259279" y="3556279"/>
            <a:ext cx="465442" cy="46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Oval 52"/>
          <p:cNvSpPr>
            <a:spLocks noChangeArrowheads="1"/>
          </p:cNvSpPr>
          <p:nvPr/>
        </p:nvSpPr>
        <p:spPr bwMode="auto">
          <a:xfrm>
            <a:off x="3672000" y="32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15" name="直線單箭頭接點 14"/>
          <p:cNvCxnSpPr>
            <a:stCxn id="34" idx="1"/>
            <a:endCxn id="9" idx="5"/>
          </p:cNvCxnSpPr>
          <p:nvPr/>
        </p:nvCxnSpPr>
        <p:spPr bwMode="auto">
          <a:xfrm flipH="1" flipV="1">
            <a:off x="3979279" y="3556279"/>
            <a:ext cx="465442" cy="46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9" name="Oval 52"/>
          <p:cNvSpPr>
            <a:spLocks noChangeArrowheads="1"/>
          </p:cNvSpPr>
          <p:nvPr/>
        </p:nvSpPr>
        <p:spPr bwMode="auto">
          <a:xfrm>
            <a:off x="4212000" y="27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20" name="直線單箭頭接點 19"/>
          <p:cNvCxnSpPr>
            <a:stCxn id="21" idx="5"/>
            <a:endCxn id="19" idx="1"/>
          </p:cNvCxnSpPr>
          <p:nvPr/>
        </p:nvCxnSpPr>
        <p:spPr bwMode="auto">
          <a:xfrm>
            <a:off x="3979279" y="247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1" name="Oval 52"/>
          <p:cNvSpPr>
            <a:spLocks noChangeArrowheads="1"/>
          </p:cNvSpPr>
          <p:nvPr/>
        </p:nvSpPr>
        <p:spPr bwMode="auto">
          <a:xfrm>
            <a:off x="367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30" name="直線單箭頭接點 29"/>
          <p:cNvCxnSpPr/>
          <p:nvPr/>
        </p:nvCxnSpPr>
        <p:spPr bwMode="auto">
          <a:xfrm flipV="1">
            <a:off x="3852000" y="2529000"/>
            <a:ext cx="0" cy="720000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3" name="直線單箭頭接點 32"/>
          <p:cNvCxnSpPr>
            <a:stCxn id="19" idx="3"/>
            <a:endCxn id="9" idx="7"/>
          </p:cNvCxnSpPr>
          <p:nvPr/>
        </p:nvCxnSpPr>
        <p:spPr bwMode="auto">
          <a:xfrm flipH="1">
            <a:off x="3979279" y="301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9" name="Oval 52"/>
          <p:cNvSpPr>
            <a:spLocks noChangeArrowheads="1"/>
          </p:cNvSpPr>
          <p:nvPr/>
        </p:nvSpPr>
        <p:spPr bwMode="auto">
          <a:xfrm>
            <a:off x="439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1" name="Oval 52"/>
          <p:cNvSpPr>
            <a:spLocks noChangeArrowheads="1"/>
          </p:cNvSpPr>
          <p:nvPr/>
        </p:nvSpPr>
        <p:spPr bwMode="auto">
          <a:xfrm>
            <a:off x="493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5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32" name="直線單箭頭接點 31"/>
          <p:cNvCxnSpPr>
            <a:stCxn id="31" idx="1"/>
            <a:endCxn id="34" idx="5"/>
          </p:cNvCxnSpPr>
          <p:nvPr/>
        </p:nvCxnSpPr>
        <p:spPr bwMode="auto">
          <a:xfrm flipH="1" flipV="1">
            <a:off x="4699279" y="427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4392000" y="39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6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35" name="直線單箭頭接點 34"/>
          <p:cNvCxnSpPr>
            <a:stCxn id="34" idx="4"/>
            <a:endCxn id="29" idx="0"/>
          </p:cNvCxnSpPr>
          <p:nvPr/>
        </p:nvCxnSpPr>
        <p:spPr bwMode="auto">
          <a:xfrm>
            <a:off x="4572000" y="4329000"/>
            <a:ext cx="0" cy="720000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6" name="直線單箭頭接點 35"/>
          <p:cNvCxnSpPr>
            <a:stCxn id="29" idx="7"/>
            <a:endCxn id="31" idx="3"/>
          </p:cNvCxnSpPr>
          <p:nvPr/>
        </p:nvCxnSpPr>
        <p:spPr bwMode="auto">
          <a:xfrm flipV="1">
            <a:off x="4699279" y="481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37" name="Oval 52"/>
          <p:cNvSpPr>
            <a:spLocks noChangeArrowheads="1"/>
          </p:cNvSpPr>
          <p:nvPr/>
        </p:nvSpPr>
        <p:spPr bwMode="auto">
          <a:xfrm>
            <a:off x="295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8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8" name="Oval 52"/>
          <p:cNvSpPr>
            <a:spLocks noChangeArrowheads="1"/>
          </p:cNvSpPr>
          <p:nvPr/>
        </p:nvSpPr>
        <p:spPr bwMode="auto">
          <a:xfrm>
            <a:off x="241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9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39" name="直線單箭頭接點 38"/>
          <p:cNvCxnSpPr>
            <a:stCxn id="40" idx="3"/>
            <a:endCxn id="38" idx="7"/>
          </p:cNvCxnSpPr>
          <p:nvPr/>
        </p:nvCxnSpPr>
        <p:spPr bwMode="auto">
          <a:xfrm flipH="1">
            <a:off x="2719279" y="427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40" name="Oval 52"/>
          <p:cNvSpPr>
            <a:spLocks noChangeArrowheads="1"/>
          </p:cNvSpPr>
          <p:nvPr/>
        </p:nvSpPr>
        <p:spPr bwMode="auto">
          <a:xfrm>
            <a:off x="2952000" y="39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7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41" name="直線單箭頭接點 40"/>
          <p:cNvCxnSpPr>
            <a:stCxn id="37" idx="0"/>
            <a:endCxn id="40" idx="4"/>
          </p:cNvCxnSpPr>
          <p:nvPr/>
        </p:nvCxnSpPr>
        <p:spPr bwMode="auto">
          <a:xfrm flipV="1">
            <a:off x="3132000" y="4329000"/>
            <a:ext cx="0" cy="720000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42" name="直線單箭頭接點 41"/>
          <p:cNvCxnSpPr>
            <a:stCxn id="38" idx="5"/>
            <a:endCxn id="37" idx="1"/>
          </p:cNvCxnSpPr>
          <p:nvPr/>
        </p:nvCxnSpPr>
        <p:spPr bwMode="auto">
          <a:xfrm>
            <a:off x="2719279" y="481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60" name="直線單箭頭接點 59"/>
          <p:cNvCxnSpPr>
            <a:stCxn id="61" idx="3"/>
            <a:endCxn id="77" idx="7"/>
          </p:cNvCxnSpPr>
          <p:nvPr/>
        </p:nvCxnSpPr>
        <p:spPr bwMode="auto">
          <a:xfrm flipH="1">
            <a:off x="6679279" y="3556279"/>
            <a:ext cx="465442" cy="46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sp>
        <p:nvSpPr>
          <p:cNvPr id="61" name="Oval 52"/>
          <p:cNvSpPr>
            <a:spLocks noChangeArrowheads="1"/>
          </p:cNvSpPr>
          <p:nvPr/>
        </p:nvSpPr>
        <p:spPr bwMode="auto">
          <a:xfrm>
            <a:off x="7092000" y="32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62" name="直線單箭頭接點 61"/>
          <p:cNvCxnSpPr>
            <a:stCxn id="71" idx="1"/>
            <a:endCxn id="61" idx="5"/>
          </p:cNvCxnSpPr>
          <p:nvPr/>
        </p:nvCxnSpPr>
        <p:spPr bwMode="auto">
          <a:xfrm flipH="1" flipV="1">
            <a:off x="7399279" y="3556279"/>
            <a:ext cx="465442" cy="46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3" name="Oval 52"/>
          <p:cNvSpPr>
            <a:spLocks noChangeArrowheads="1"/>
          </p:cNvSpPr>
          <p:nvPr/>
        </p:nvSpPr>
        <p:spPr bwMode="auto">
          <a:xfrm>
            <a:off x="7632000" y="27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64" name="直線單箭頭接點 63"/>
          <p:cNvCxnSpPr>
            <a:stCxn id="65" idx="5"/>
            <a:endCxn id="63" idx="1"/>
          </p:cNvCxnSpPr>
          <p:nvPr/>
        </p:nvCxnSpPr>
        <p:spPr bwMode="auto">
          <a:xfrm>
            <a:off x="7399279" y="247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5" name="Oval 52"/>
          <p:cNvSpPr>
            <a:spLocks noChangeArrowheads="1"/>
          </p:cNvSpPr>
          <p:nvPr/>
        </p:nvSpPr>
        <p:spPr bwMode="auto">
          <a:xfrm>
            <a:off x="7092000" y="21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66" name="直線單箭頭接點 65"/>
          <p:cNvCxnSpPr/>
          <p:nvPr/>
        </p:nvCxnSpPr>
        <p:spPr bwMode="auto">
          <a:xfrm flipV="1">
            <a:off x="7272000" y="2529000"/>
            <a:ext cx="0" cy="720000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7" name="直線單箭頭接點 66"/>
          <p:cNvCxnSpPr>
            <a:stCxn id="63" idx="3"/>
            <a:endCxn id="61" idx="7"/>
          </p:cNvCxnSpPr>
          <p:nvPr/>
        </p:nvCxnSpPr>
        <p:spPr bwMode="auto">
          <a:xfrm flipH="1">
            <a:off x="7399279" y="301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Oval 52"/>
          <p:cNvSpPr>
            <a:spLocks noChangeArrowheads="1"/>
          </p:cNvSpPr>
          <p:nvPr/>
        </p:nvSpPr>
        <p:spPr bwMode="auto">
          <a:xfrm>
            <a:off x="781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9" name="Oval 52"/>
          <p:cNvSpPr>
            <a:spLocks noChangeArrowheads="1"/>
          </p:cNvSpPr>
          <p:nvPr/>
        </p:nvSpPr>
        <p:spPr bwMode="auto">
          <a:xfrm>
            <a:off x="835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5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70" name="直線單箭頭接點 69"/>
          <p:cNvCxnSpPr>
            <a:stCxn id="69" idx="1"/>
            <a:endCxn id="71" idx="5"/>
          </p:cNvCxnSpPr>
          <p:nvPr/>
        </p:nvCxnSpPr>
        <p:spPr bwMode="auto">
          <a:xfrm flipH="1" flipV="1">
            <a:off x="8119279" y="427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1" name="Oval 52"/>
          <p:cNvSpPr>
            <a:spLocks noChangeArrowheads="1"/>
          </p:cNvSpPr>
          <p:nvPr/>
        </p:nvSpPr>
        <p:spPr bwMode="auto">
          <a:xfrm>
            <a:off x="7812000" y="39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6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72" name="直線單箭頭接點 71"/>
          <p:cNvCxnSpPr>
            <a:stCxn id="71" idx="4"/>
            <a:endCxn id="68" idx="0"/>
          </p:cNvCxnSpPr>
          <p:nvPr/>
        </p:nvCxnSpPr>
        <p:spPr bwMode="auto">
          <a:xfrm>
            <a:off x="7992000" y="4329000"/>
            <a:ext cx="0" cy="720000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3" name="直線單箭頭接點 72"/>
          <p:cNvCxnSpPr>
            <a:stCxn id="68" idx="7"/>
            <a:endCxn id="69" idx="3"/>
          </p:cNvCxnSpPr>
          <p:nvPr/>
        </p:nvCxnSpPr>
        <p:spPr bwMode="auto">
          <a:xfrm flipV="1">
            <a:off x="8119279" y="481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4" name="Oval 52"/>
          <p:cNvSpPr>
            <a:spLocks noChangeArrowheads="1"/>
          </p:cNvSpPr>
          <p:nvPr/>
        </p:nvSpPr>
        <p:spPr bwMode="auto">
          <a:xfrm>
            <a:off x="6372000" y="504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8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5" name="Oval 52"/>
          <p:cNvSpPr>
            <a:spLocks noChangeArrowheads="1"/>
          </p:cNvSpPr>
          <p:nvPr/>
        </p:nvSpPr>
        <p:spPr bwMode="auto">
          <a:xfrm>
            <a:off x="583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9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76" name="直線單箭頭接點 75"/>
          <p:cNvCxnSpPr>
            <a:stCxn id="77" idx="3"/>
            <a:endCxn id="75" idx="7"/>
          </p:cNvCxnSpPr>
          <p:nvPr/>
        </p:nvCxnSpPr>
        <p:spPr bwMode="auto">
          <a:xfrm flipH="1">
            <a:off x="6139279" y="427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sp>
        <p:nvSpPr>
          <p:cNvPr id="77" name="Oval 52"/>
          <p:cNvSpPr>
            <a:spLocks noChangeArrowheads="1"/>
          </p:cNvSpPr>
          <p:nvPr/>
        </p:nvSpPr>
        <p:spPr bwMode="auto">
          <a:xfrm>
            <a:off x="6372000" y="39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7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78" name="直線單箭頭接點 77"/>
          <p:cNvCxnSpPr>
            <a:stCxn id="74" idx="0"/>
            <a:endCxn id="77" idx="4"/>
          </p:cNvCxnSpPr>
          <p:nvPr/>
        </p:nvCxnSpPr>
        <p:spPr bwMode="auto">
          <a:xfrm flipV="1">
            <a:off x="6552000" y="4329000"/>
            <a:ext cx="0" cy="720000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cxnSp>
        <p:nvCxnSpPr>
          <p:cNvPr id="79" name="直線單箭頭接點 78"/>
          <p:cNvCxnSpPr>
            <a:stCxn id="75" idx="5"/>
            <a:endCxn id="74" idx="1"/>
          </p:cNvCxnSpPr>
          <p:nvPr/>
        </p:nvCxnSpPr>
        <p:spPr bwMode="auto">
          <a:xfrm>
            <a:off x="6139279" y="481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sp>
        <p:nvSpPr>
          <p:cNvPr id="80" name="Oval 52"/>
          <p:cNvSpPr>
            <a:spLocks noChangeArrowheads="1"/>
          </p:cNvSpPr>
          <p:nvPr/>
        </p:nvSpPr>
        <p:spPr bwMode="auto">
          <a:xfrm>
            <a:off x="7092000" y="57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  <a:endParaRPr kumimoji="1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2" name="Oval 52"/>
          <p:cNvSpPr>
            <a:spLocks noChangeArrowheads="1"/>
          </p:cNvSpPr>
          <p:nvPr/>
        </p:nvSpPr>
        <p:spPr bwMode="auto">
          <a:xfrm>
            <a:off x="3672000" y="57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  <a:endParaRPr kumimoji="1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1" name="Oval 52"/>
          <p:cNvSpPr>
            <a:spLocks noChangeArrowheads="1"/>
          </p:cNvSpPr>
          <p:nvPr/>
        </p:nvSpPr>
        <p:spPr bwMode="auto">
          <a:xfrm>
            <a:off x="3132000" y="12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3" name="Oval 52"/>
          <p:cNvSpPr>
            <a:spLocks noChangeArrowheads="1"/>
          </p:cNvSpPr>
          <p:nvPr/>
        </p:nvSpPr>
        <p:spPr bwMode="auto">
          <a:xfrm>
            <a:off x="4212000" y="12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84" name="直線單箭頭接點 83"/>
          <p:cNvCxnSpPr>
            <a:stCxn id="85" idx="5"/>
            <a:endCxn id="83" idx="1"/>
          </p:cNvCxnSpPr>
          <p:nvPr/>
        </p:nvCxnSpPr>
        <p:spPr bwMode="auto">
          <a:xfrm>
            <a:off x="3979279" y="103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5" name="Oval 52"/>
          <p:cNvSpPr>
            <a:spLocks noChangeArrowheads="1"/>
          </p:cNvSpPr>
          <p:nvPr/>
        </p:nvSpPr>
        <p:spPr bwMode="auto">
          <a:xfrm>
            <a:off x="3672000" y="7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86" name="直線單箭頭接點 85"/>
          <p:cNvCxnSpPr>
            <a:stCxn id="81" idx="7"/>
            <a:endCxn id="85" idx="3"/>
          </p:cNvCxnSpPr>
          <p:nvPr/>
        </p:nvCxnSpPr>
        <p:spPr bwMode="auto">
          <a:xfrm flipV="1">
            <a:off x="3439279" y="103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87" name="直線單箭頭接點 86"/>
          <p:cNvCxnSpPr>
            <a:stCxn id="83" idx="2"/>
            <a:endCxn id="81" idx="6"/>
          </p:cNvCxnSpPr>
          <p:nvPr/>
        </p:nvCxnSpPr>
        <p:spPr bwMode="auto">
          <a:xfrm flipH="1">
            <a:off x="3492000" y="1449000"/>
            <a:ext cx="720000" cy="0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8" name="Oval 52"/>
          <p:cNvSpPr>
            <a:spLocks noChangeArrowheads="1"/>
          </p:cNvSpPr>
          <p:nvPr/>
        </p:nvSpPr>
        <p:spPr bwMode="auto">
          <a:xfrm>
            <a:off x="6552000" y="12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9" name="Oval 52"/>
          <p:cNvSpPr>
            <a:spLocks noChangeArrowheads="1"/>
          </p:cNvSpPr>
          <p:nvPr/>
        </p:nvSpPr>
        <p:spPr bwMode="auto">
          <a:xfrm>
            <a:off x="7632000" y="126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90" name="直線單箭頭接點 89"/>
          <p:cNvCxnSpPr>
            <a:stCxn id="91" idx="5"/>
            <a:endCxn id="89" idx="1"/>
          </p:cNvCxnSpPr>
          <p:nvPr/>
        </p:nvCxnSpPr>
        <p:spPr bwMode="auto">
          <a:xfrm>
            <a:off x="7399279" y="103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1" name="Oval 52"/>
          <p:cNvSpPr>
            <a:spLocks noChangeArrowheads="1"/>
          </p:cNvSpPr>
          <p:nvPr/>
        </p:nvSpPr>
        <p:spPr bwMode="auto">
          <a:xfrm>
            <a:off x="7092000" y="7290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540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92" name="直線單箭頭接點 91"/>
          <p:cNvCxnSpPr>
            <a:stCxn id="88" idx="7"/>
            <a:endCxn id="91" idx="3"/>
          </p:cNvCxnSpPr>
          <p:nvPr/>
        </p:nvCxnSpPr>
        <p:spPr bwMode="auto">
          <a:xfrm flipV="1">
            <a:off x="6859279" y="1036279"/>
            <a:ext cx="285442" cy="28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4" name="直線單箭頭接點 93"/>
          <p:cNvCxnSpPr>
            <a:stCxn id="82" idx="7"/>
            <a:endCxn id="29" idx="3"/>
          </p:cNvCxnSpPr>
          <p:nvPr/>
        </p:nvCxnSpPr>
        <p:spPr bwMode="auto">
          <a:xfrm flipV="1">
            <a:off x="3979279" y="5356279"/>
            <a:ext cx="465442" cy="46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95" name="直線單箭頭接點 94"/>
          <p:cNvCxnSpPr>
            <a:stCxn id="37" idx="5"/>
            <a:endCxn id="82" idx="1"/>
          </p:cNvCxnSpPr>
          <p:nvPr/>
        </p:nvCxnSpPr>
        <p:spPr bwMode="auto">
          <a:xfrm>
            <a:off x="3259279" y="5356279"/>
            <a:ext cx="465442" cy="465442"/>
          </a:xfrm>
          <a:prstGeom prst="straightConnector1">
            <a:avLst/>
          </a:prstGeom>
          <a:solidFill>
            <a:srgbClr val="00E4A8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875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358</Words>
  <Application>Microsoft Office PowerPoint</Application>
  <PresentationFormat>如螢幕大小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LMSans10-Bold-Identity-H</vt:lpstr>
      <vt:lpstr>新細明體</vt:lpstr>
      <vt:lpstr>Arial</vt:lpstr>
      <vt:lpstr>Cambria Math</vt:lpstr>
      <vt:lpstr>Lucida Console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Lin</dc:creator>
  <cp:lastModifiedBy>james</cp:lastModifiedBy>
  <cp:revision>34</cp:revision>
  <dcterms:created xsi:type="dcterms:W3CDTF">2019-12-02T01:26:52Z</dcterms:created>
  <dcterms:modified xsi:type="dcterms:W3CDTF">2020-12-19T00:56:18Z</dcterms:modified>
</cp:coreProperties>
</file>