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808" r:id="rId2"/>
    <p:sldId id="884" r:id="rId3"/>
    <p:sldId id="883" r:id="rId4"/>
    <p:sldId id="885" r:id="rId5"/>
    <p:sldId id="886" r:id="rId6"/>
    <p:sldId id="887" r:id="rId7"/>
    <p:sldId id="888" r:id="rId8"/>
    <p:sldId id="889" r:id="rId9"/>
    <p:sldId id="890" r:id="rId10"/>
    <p:sldId id="891" r:id="rId11"/>
    <p:sldId id="897" r:id="rId12"/>
    <p:sldId id="899" r:id="rId13"/>
    <p:sldId id="900" r:id="rId14"/>
    <p:sldId id="901" r:id="rId15"/>
    <p:sldId id="902" r:id="rId16"/>
    <p:sldId id="903" r:id="rId17"/>
    <p:sldId id="882" r:id="rId18"/>
    <p:sldId id="904" r:id="rId19"/>
    <p:sldId id="863" r:id="rId20"/>
    <p:sldId id="914" r:id="rId21"/>
    <p:sldId id="915" r:id="rId22"/>
    <p:sldId id="871" r:id="rId23"/>
    <p:sldId id="916" r:id="rId24"/>
    <p:sldId id="870" r:id="rId25"/>
    <p:sldId id="869" r:id="rId26"/>
    <p:sldId id="868" r:id="rId27"/>
    <p:sldId id="917" r:id="rId28"/>
    <p:sldId id="872" r:id="rId29"/>
    <p:sldId id="867" r:id="rId30"/>
    <p:sldId id="873" r:id="rId31"/>
    <p:sldId id="918" r:id="rId32"/>
    <p:sldId id="866" r:id="rId33"/>
    <p:sldId id="865" r:id="rId34"/>
    <p:sldId id="919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7" r:id="rId47"/>
    <p:sldId id="938" r:id="rId4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4" d="100"/>
          <a:sy n="94" d="100"/>
        </p:scale>
        <p:origin x="197" y="7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404979"/>
            <a:ext cx="7776054" cy="6192042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4725009"/>
            <a:ext cx="7200051" cy="1872013"/>
          </a:xfrm>
        </p:spPr>
        <p:txBody>
          <a:bodyPr lIns="90000" tIns="36000" rIns="90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</a:t>
            </a:r>
            <a:r>
              <a:rPr lang="en-US" altLang="zh-TW" sz="4800" dirty="0" smtClean="0"/>
              <a:t>4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7336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74933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05258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60686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39385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45490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4929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42662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6998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4929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42662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6998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74468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66300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48546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74468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92000" y="5589000"/>
            <a:ext cx="27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66300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48546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22662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92000" y="5589000"/>
            <a:ext cx="27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1051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27633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22662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5589000"/>
            <a:ext cx="36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7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if</a:t>
            </a:r>
            <a:r>
              <a:rPr lang="en-US" altLang="zh-TW" dirty="0"/>
              <a:t>( dividend == 0 )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quotient </a:t>
            </a:r>
            <a:r>
              <a:rPr lang="en-US" altLang="zh-TW" dirty="0"/>
              <a:t>= 0</a:t>
            </a:r>
          </a:p>
          <a:p>
            <a:r>
              <a:rPr lang="en-US" altLang="zh-TW" dirty="0" smtClean="0"/>
              <a:t>   remainder </a:t>
            </a:r>
            <a:r>
              <a:rPr lang="en-US" altLang="zh-TW" dirty="0"/>
              <a:t>= 0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 smtClean="0"/>
              <a:t>remainder </a:t>
            </a:r>
            <a:r>
              <a:rPr lang="en-US" altLang="zh-TW" dirty="0"/>
              <a:t>= dividend</a:t>
            </a:r>
          </a:p>
          <a:p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dividendExpon</a:t>
            </a:r>
            <a:r>
              <a:rPr lang="en-US" altLang="zh-TW" dirty="0"/>
              <a:t>[ </a:t>
            </a:r>
            <a:r>
              <a:rPr lang="en-US" altLang="zh-TW" dirty="0" err="1"/>
              <a:t>dividendSize</a:t>
            </a:r>
            <a:r>
              <a:rPr lang="en-US" altLang="zh-TW" dirty="0"/>
              <a:t> - 1 ] </a:t>
            </a:r>
            <a:r>
              <a:rPr lang="en-US" altLang="zh-TW" dirty="0" smtClean="0"/>
              <a:t>-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</a:t>
            </a:r>
            <a:r>
              <a:rPr lang="en-US" altLang="zh-TW" dirty="0" err="1"/>
              <a:t>divisorExpon</a:t>
            </a:r>
            <a:r>
              <a:rPr lang="en-US" altLang="zh-TW" dirty="0"/>
              <a:t>[ </a:t>
            </a:r>
            <a:r>
              <a:rPr lang="en-US" altLang="zh-TW" dirty="0" err="1"/>
              <a:t>divisorSize</a:t>
            </a:r>
            <a:r>
              <a:rPr lang="en-US" altLang="zh-TW" dirty="0"/>
              <a:t> - 1 ] + 1;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 = </a:t>
            </a:r>
            <a:r>
              <a:rPr lang="en-US" altLang="zh-TW" dirty="0" err="1"/>
              <a:t>quotientSize</a:t>
            </a:r>
            <a:r>
              <a:rPr lang="en-US" altLang="zh-TW" dirty="0"/>
              <a:t> - 1; i &gt;= 0; i-- 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/>
              <a:t>quotientCoef</a:t>
            </a:r>
            <a:r>
              <a:rPr lang="en-US" altLang="zh-TW" dirty="0"/>
              <a:t>[ i ] = </a:t>
            </a:r>
            <a:r>
              <a:rPr lang="en-US" altLang="zh-TW" dirty="0" err="1"/>
              <a:t>remainderCoef</a:t>
            </a:r>
            <a:r>
              <a:rPr lang="en-US" altLang="zh-TW" dirty="0"/>
              <a:t>[ </a:t>
            </a:r>
            <a:r>
              <a:rPr lang="en-US" altLang="zh-TW" dirty="0" err="1"/>
              <a:t>remainderSize</a:t>
            </a:r>
            <a:r>
              <a:rPr lang="en-US" altLang="zh-TW" dirty="0"/>
              <a:t> - 1 ] 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                       </a:t>
            </a:r>
            <a:r>
              <a:rPr lang="en-US" altLang="zh-TW" dirty="0" err="1"/>
              <a:t>divisorCoef</a:t>
            </a:r>
            <a:r>
              <a:rPr lang="en-US" altLang="zh-TW" dirty="0"/>
              <a:t>[ </a:t>
            </a:r>
            <a:r>
              <a:rPr lang="en-US" altLang="zh-TW" dirty="0" err="1"/>
              <a:t>divisorSize</a:t>
            </a:r>
            <a:r>
              <a:rPr lang="en-US" altLang="zh-TW" dirty="0"/>
              <a:t> - 1 ];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/>
              <a:t>quotientExpon</a:t>
            </a:r>
            <a:r>
              <a:rPr lang="en-US" altLang="zh-TW" dirty="0"/>
              <a:t>[ i ] = </a:t>
            </a:r>
            <a:r>
              <a:rPr lang="en-US" altLang="zh-TW" dirty="0" err="1"/>
              <a:t>remainderExpon</a:t>
            </a:r>
            <a:r>
              <a:rPr lang="en-US" altLang="zh-TW" dirty="0"/>
              <a:t>[ </a:t>
            </a:r>
            <a:r>
              <a:rPr lang="en-US" altLang="zh-TW" dirty="0" err="1"/>
              <a:t>remainderSize</a:t>
            </a:r>
            <a:r>
              <a:rPr lang="en-US" altLang="zh-TW" dirty="0"/>
              <a:t> - 1 ] </a:t>
            </a:r>
            <a:r>
              <a:rPr lang="en-US" altLang="zh-TW" dirty="0" smtClean="0"/>
              <a:t>-</a:t>
            </a:r>
          </a:p>
          <a:p>
            <a:r>
              <a:rPr lang="en-US" altLang="zh-TW" dirty="0" smtClean="0"/>
              <a:t>                        </a:t>
            </a:r>
            <a:r>
              <a:rPr lang="en-US" altLang="zh-TW" dirty="0" err="1"/>
              <a:t>divisorExpon</a:t>
            </a:r>
            <a:r>
              <a:rPr lang="en-US" altLang="zh-TW" dirty="0"/>
              <a:t>[ </a:t>
            </a:r>
            <a:r>
              <a:rPr lang="en-US" altLang="zh-TW" dirty="0" err="1"/>
              <a:t>divisorSize</a:t>
            </a:r>
            <a:r>
              <a:rPr lang="en-US" altLang="zh-TW" dirty="0"/>
              <a:t> - 1 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   monomial = </a:t>
            </a:r>
            <a:r>
              <a:rPr lang="en-US" altLang="zh-TW" dirty="0"/>
              <a:t>quotient[ i ]</a:t>
            </a:r>
            <a:endParaRPr lang="en-US" altLang="zh-TW" dirty="0"/>
          </a:p>
          <a:p>
            <a:r>
              <a:rPr lang="en-US" altLang="zh-TW" dirty="0" smtClean="0"/>
              <a:t>   buffer </a:t>
            </a:r>
            <a:r>
              <a:rPr lang="en-US" altLang="zh-TW" dirty="0"/>
              <a:t>= </a:t>
            </a:r>
            <a:r>
              <a:rPr lang="en-US" altLang="zh-TW" dirty="0" smtClean="0"/>
              <a:t>divisor </a:t>
            </a:r>
            <a:r>
              <a:rPr lang="en-US" altLang="zh-TW" dirty="0"/>
              <a:t>* </a:t>
            </a:r>
            <a:r>
              <a:rPr lang="en-US" altLang="zh-TW" dirty="0" smtClean="0">
                <a:solidFill>
                  <a:srgbClr val="000000"/>
                </a:solidFill>
              </a:rPr>
              <a:t>monomial</a:t>
            </a:r>
            <a:endParaRPr lang="en-US" altLang="zh-TW" dirty="0"/>
          </a:p>
          <a:p>
            <a:r>
              <a:rPr lang="en-US" altLang="zh-TW" dirty="0" smtClean="0"/>
              <a:t>   remainder </a:t>
            </a:r>
            <a:r>
              <a:rPr lang="en-US" altLang="zh-TW" dirty="0"/>
              <a:t>-= buffer</a:t>
            </a:r>
          </a:p>
          <a:p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if</a:t>
            </a:r>
            <a:r>
              <a:rPr lang="en-US" altLang="zh-TW" dirty="0"/>
              <a:t>( remainder == 0 or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/>
              <a:t>the degree of remainder &lt; the degree of divisor )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{</a:t>
            </a:r>
          </a:p>
          <a:p>
            <a:r>
              <a:rPr lang="en-US" altLang="zh-TW" dirty="0" smtClean="0"/>
              <a:t>      right </a:t>
            </a:r>
            <a:r>
              <a:rPr lang="en-US" altLang="zh-TW" dirty="0"/>
              <a:t>shift quotient over i positions (terms)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0000FF"/>
                </a:solidFill>
              </a:rPr>
              <a:t>return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/>
              <a:t>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45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dividend == 0 )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err="1">
                <a:solidFill>
                  <a:srgbClr val="000000"/>
                </a:solidFill>
              </a:rPr>
              <a:t>dividendExpon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 + 1;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7222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660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17564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8687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文字方塊 89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addend +=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dividend == 0 )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err="1">
                <a:solidFill>
                  <a:srgbClr val="000000"/>
                </a:solidFill>
              </a:rPr>
              <a:t>dividendExpon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 + 1;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7222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660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84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</a:t>
            </a:r>
            <a:r>
              <a:rPr lang="en-US" altLang="zh-TW" dirty="0" smtClean="0">
                <a:solidFill>
                  <a:srgbClr val="000000"/>
                </a:solidFill>
              </a:rPr>
              <a:t>) {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</a:rPr>
              <a:t>monomial </a:t>
            </a:r>
            <a:r>
              <a:rPr lang="en-US" altLang="zh-TW" dirty="0">
                <a:solidFill>
                  <a:srgbClr val="000000"/>
                </a:solidFill>
              </a:rPr>
              <a:t>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</a:t>
            </a:r>
            <a:r>
              <a:rPr lang="en-US" altLang="zh-TW" dirty="0" smtClean="0">
                <a:solidFill>
                  <a:srgbClr val="000000"/>
                </a:solidFill>
              </a:rPr>
              <a:t>monomial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7222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660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84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248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306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6311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9766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84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248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306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6311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9766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01556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60061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291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1463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0640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09328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91683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66408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45094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99115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0422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97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545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77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1154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93991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8935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7896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8193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3769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73655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569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4674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327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7099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32874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774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6319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14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5820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20655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30287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06916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4956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39016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069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465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0593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14741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32874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774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6319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14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5820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20655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30287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06916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4956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39016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069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465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66080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14741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3480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1289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965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329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56247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0652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52074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2697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19422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9403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26554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06538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21021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24814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58122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2170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7690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599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2060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7965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33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28258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5399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8575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87847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6500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14003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31609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9922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87457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7086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4792"/>
              </p:ext>
            </p:extLst>
          </p:nvPr>
        </p:nvGraphicFramePr>
        <p:xfrm>
          <a:off x="432000" y="36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1788"/>
              </p:ext>
            </p:extLst>
          </p:nvPr>
        </p:nvGraphicFramePr>
        <p:xfrm>
          <a:off x="612000" y="252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06140"/>
              </p:ext>
            </p:extLst>
          </p:nvPr>
        </p:nvGraphicFramePr>
        <p:xfrm>
          <a:off x="61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9068"/>
              </p:ext>
            </p:extLst>
          </p:nvPr>
        </p:nvGraphicFramePr>
        <p:xfrm>
          <a:off x="792000" y="342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95514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68332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7876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906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954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98076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621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85951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78437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2373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37809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20123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15962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456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7941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6648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3574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39440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7876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906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954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98076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621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85951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78437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2373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37809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20123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18349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86533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7941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6648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3574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39440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782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7033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5291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15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42163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41654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6940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97418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21150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1560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8938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42674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4772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471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3445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90601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8269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1829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8832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85995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34941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86092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1511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3979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38076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7448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38303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929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27627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dividend == 0 )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err="1">
                <a:solidFill>
                  <a:srgbClr val="000000"/>
                </a:solidFill>
              </a:rPr>
              <a:t>dividendExpon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 + 1;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05005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99838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8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文字方塊 89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4552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dividend == 0 )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err="1">
                <a:solidFill>
                  <a:srgbClr val="000000"/>
                </a:solidFill>
              </a:rPr>
              <a:t>dividendExpon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 + 1;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54062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1468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87386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</a:t>
            </a:r>
            <a:r>
              <a:rPr lang="en-US" altLang="zh-TW" dirty="0" smtClean="0">
                <a:solidFill>
                  <a:srgbClr val="000000"/>
                </a:solidFill>
              </a:rPr>
              <a:t>) {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</a:rPr>
              <a:t>monomial </a:t>
            </a:r>
            <a:r>
              <a:rPr lang="en-US" altLang="zh-TW" dirty="0">
                <a:solidFill>
                  <a:srgbClr val="000000"/>
                </a:solidFill>
              </a:rPr>
              <a:t>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</a:t>
            </a:r>
            <a:r>
              <a:rPr lang="en-US" altLang="zh-TW" dirty="0" smtClean="0">
                <a:solidFill>
                  <a:srgbClr val="000000"/>
                </a:solidFill>
              </a:rPr>
              <a:t>monomial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177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804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2030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80691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59866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78466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54583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65147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4792"/>
              </p:ext>
            </p:extLst>
          </p:nvPr>
        </p:nvGraphicFramePr>
        <p:xfrm>
          <a:off x="432000" y="36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1788"/>
              </p:ext>
            </p:extLst>
          </p:nvPr>
        </p:nvGraphicFramePr>
        <p:xfrm>
          <a:off x="612000" y="252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06140"/>
              </p:ext>
            </p:extLst>
          </p:nvPr>
        </p:nvGraphicFramePr>
        <p:xfrm>
          <a:off x="61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9068"/>
              </p:ext>
            </p:extLst>
          </p:nvPr>
        </p:nvGraphicFramePr>
        <p:xfrm>
          <a:off x="792000" y="342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19461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43932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34117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53758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2864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8763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6219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73410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98181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980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3268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902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8572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89576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90128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87395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78380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8019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61166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17199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438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754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360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/>
                        <a:t>0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0216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quotientCoef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divisorCoef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 err="1">
                <a:solidFill>
                  <a:srgbClr val="000000"/>
                </a:solidFill>
              </a:rPr>
              <a:t>quotientExpon</a:t>
            </a:r>
            <a:r>
              <a:rPr lang="en-US" altLang="zh-TW" dirty="0">
                <a:solidFill>
                  <a:srgbClr val="000000"/>
                </a:solidFill>
              </a:rPr>
              <a:t>[ i ] = </a:t>
            </a:r>
            <a:r>
              <a:rPr lang="en-US" altLang="zh-TW" dirty="0" err="1">
                <a:solidFill>
                  <a:srgbClr val="000000"/>
                </a:solidFill>
              </a:rPr>
              <a:t>remainderExpon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-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     </a:t>
            </a:r>
            <a:r>
              <a:rPr lang="en-US" altLang="zh-TW" dirty="0" err="1">
                <a:solidFill>
                  <a:srgbClr val="000000"/>
                </a:solidFill>
              </a:rPr>
              <a:t>divisorExpon</a:t>
            </a:r>
            <a:r>
              <a:rPr lang="en-US" altLang="zh-TW" dirty="0">
                <a:solidFill>
                  <a:srgbClr val="000000"/>
                </a:solidFill>
              </a:rPr>
              <a:t>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monomial = quotient[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66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93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5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754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360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/>
                        <a:t>0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0216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4" y="4725010"/>
            <a:ext cx="7200051" cy="1728012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0 or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the degree of remainder &lt; the degree of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right shift quotient over i positions (terms)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66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93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/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/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754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360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/>
                        <a:t>0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0216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4" y="4725010"/>
            <a:ext cx="7200051" cy="1728012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0 or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the degree of remainder &lt; the degree of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right shift quotient over i positions (terms)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FF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66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93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/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/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/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/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/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42650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99996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4792"/>
              </p:ext>
            </p:extLst>
          </p:nvPr>
        </p:nvGraphicFramePr>
        <p:xfrm>
          <a:off x="432000" y="36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1788"/>
              </p:ext>
            </p:extLst>
          </p:nvPr>
        </p:nvGraphicFramePr>
        <p:xfrm>
          <a:off x="612000" y="252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06140"/>
              </p:ext>
            </p:extLst>
          </p:nvPr>
        </p:nvGraphicFramePr>
        <p:xfrm>
          <a:off x="61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9068"/>
              </p:ext>
            </p:extLst>
          </p:nvPr>
        </p:nvGraphicFramePr>
        <p:xfrm>
          <a:off x="792000" y="342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88363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24522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4792"/>
              </p:ext>
            </p:extLst>
          </p:nvPr>
        </p:nvGraphicFramePr>
        <p:xfrm>
          <a:off x="432000" y="36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1788"/>
              </p:ext>
            </p:extLst>
          </p:nvPr>
        </p:nvGraphicFramePr>
        <p:xfrm>
          <a:off x="612000" y="252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06140"/>
              </p:ext>
            </p:extLst>
          </p:nvPr>
        </p:nvGraphicFramePr>
        <p:xfrm>
          <a:off x="61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9068"/>
              </p:ext>
            </p:extLst>
          </p:nvPr>
        </p:nvGraphicFramePr>
        <p:xfrm>
          <a:off x="792000" y="342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3801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14724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4792"/>
              </p:ext>
            </p:extLst>
          </p:nvPr>
        </p:nvGraphicFramePr>
        <p:xfrm>
          <a:off x="432000" y="36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1788"/>
              </p:ext>
            </p:extLst>
          </p:nvPr>
        </p:nvGraphicFramePr>
        <p:xfrm>
          <a:off x="612000" y="252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06140"/>
              </p:ext>
            </p:extLst>
          </p:nvPr>
        </p:nvGraphicFramePr>
        <p:xfrm>
          <a:off x="61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9068"/>
              </p:ext>
            </p:extLst>
          </p:nvPr>
        </p:nvGraphicFramePr>
        <p:xfrm>
          <a:off x="792000" y="342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1243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31207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4792"/>
              </p:ext>
            </p:extLst>
          </p:nvPr>
        </p:nvGraphicFramePr>
        <p:xfrm>
          <a:off x="432000" y="36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1788"/>
              </p:ext>
            </p:extLst>
          </p:nvPr>
        </p:nvGraphicFramePr>
        <p:xfrm>
          <a:off x="612000" y="252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06140"/>
              </p:ext>
            </p:extLst>
          </p:nvPr>
        </p:nvGraphicFramePr>
        <p:xfrm>
          <a:off x="61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9068"/>
              </p:ext>
            </p:extLst>
          </p:nvPr>
        </p:nvGraphicFramePr>
        <p:xfrm>
          <a:off x="792000" y="342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94396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17960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product </a:t>
            </a:r>
            <a:r>
              <a:rPr lang="en-US" altLang="zh-TW" dirty="0"/>
              <a:t>= 0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0000FF"/>
                </a:solidFill>
              </a:rPr>
              <a:t>if</a:t>
            </a:r>
            <a:r>
              <a:rPr lang="en-US" altLang="zh-TW" dirty="0"/>
              <a:t>( multiplicand </a:t>
            </a:r>
            <a:r>
              <a:rPr lang="en-US" altLang="zh-TW" dirty="0" smtClean="0"/>
              <a:t>!= </a:t>
            </a:r>
            <a:r>
              <a:rPr lang="en-US" altLang="zh-TW" dirty="0"/>
              <a:t>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</a:t>
            </a:r>
            <a:r>
              <a:rPr lang="en-US" altLang="zh-TW" dirty="0" smtClean="0"/>
              <a:t> </a:t>
            </a:r>
            <a:r>
              <a:rPr lang="en-US" altLang="zh-TW" dirty="0"/>
              <a:t>multiplier </a:t>
            </a:r>
            <a:r>
              <a:rPr lang="en-US" altLang="zh-TW" dirty="0" smtClean="0"/>
              <a:t>!= </a:t>
            </a:r>
            <a:r>
              <a:rPr lang="en-US" altLang="zh-TW" dirty="0"/>
              <a:t>0 )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 = 0; i &lt; </a:t>
            </a:r>
            <a:r>
              <a:rPr lang="en-US" altLang="zh-TW" dirty="0" err="1"/>
              <a:t>multiplierSize</a:t>
            </a:r>
            <a:r>
              <a:rPr lang="en-US" altLang="zh-TW" dirty="0"/>
              <a:t>; i++ )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/>
              <a:t>buffer = multiplier[ i ] * </a:t>
            </a:r>
            <a:r>
              <a:rPr lang="en-US" altLang="zh-TW" dirty="0" smtClean="0"/>
              <a:t>multiplicand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/>
              <a:t>product += buffer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9968587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10989</TotalTime>
  <Words>5366</Words>
  <Application>Microsoft Office PowerPoint</Application>
  <PresentationFormat>如螢幕大小 (4:3)</PresentationFormat>
  <Paragraphs>3218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細明體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4</vt:lpstr>
      <vt:lpstr>addend += adder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product = multiplicand * multiplier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1536</cp:revision>
  <dcterms:created xsi:type="dcterms:W3CDTF">2000-06-12T17:02:08Z</dcterms:created>
  <dcterms:modified xsi:type="dcterms:W3CDTF">2020-10-03T09:30:16Z</dcterms:modified>
</cp:coreProperties>
</file>