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9"/>
  </p:notesMasterIdLst>
  <p:sldIdLst>
    <p:sldId id="256" r:id="rId2"/>
    <p:sldId id="444" r:id="rId3"/>
    <p:sldId id="566" r:id="rId4"/>
    <p:sldId id="565" r:id="rId5"/>
    <p:sldId id="655" r:id="rId6"/>
    <p:sldId id="653" r:id="rId7"/>
    <p:sldId id="652" r:id="rId8"/>
    <p:sldId id="656" r:id="rId9"/>
    <p:sldId id="658" r:id="rId10"/>
    <p:sldId id="659" r:id="rId11"/>
    <p:sldId id="660" r:id="rId12"/>
    <p:sldId id="661" r:id="rId13"/>
    <p:sldId id="662" r:id="rId14"/>
    <p:sldId id="663" r:id="rId15"/>
    <p:sldId id="664" r:id="rId16"/>
    <p:sldId id="536" r:id="rId17"/>
    <p:sldId id="679" r:id="rId18"/>
    <p:sldId id="680" r:id="rId19"/>
    <p:sldId id="623" r:id="rId20"/>
    <p:sldId id="446" r:id="rId21"/>
    <p:sldId id="704" r:id="rId22"/>
    <p:sldId id="445" r:id="rId23"/>
    <p:sldId id="705" r:id="rId24"/>
    <p:sldId id="330" r:id="rId25"/>
    <p:sldId id="449" r:id="rId26"/>
    <p:sldId id="613" r:id="rId27"/>
    <p:sldId id="537" r:id="rId28"/>
    <p:sldId id="511" r:id="rId29"/>
    <p:sldId id="503" r:id="rId30"/>
    <p:sldId id="512" r:id="rId31"/>
    <p:sldId id="513" r:id="rId32"/>
    <p:sldId id="504" r:id="rId33"/>
    <p:sldId id="514" r:id="rId34"/>
    <p:sldId id="515" r:id="rId35"/>
    <p:sldId id="505" r:id="rId36"/>
    <p:sldId id="516" r:id="rId37"/>
    <p:sldId id="706" r:id="rId38"/>
    <p:sldId id="517" r:id="rId39"/>
    <p:sldId id="506" r:id="rId40"/>
    <p:sldId id="824" r:id="rId41"/>
    <p:sldId id="334" r:id="rId42"/>
    <p:sldId id="474" r:id="rId43"/>
    <p:sldId id="473" r:id="rId44"/>
    <p:sldId id="685" r:id="rId45"/>
    <p:sldId id="686" r:id="rId46"/>
    <p:sldId id="703" r:id="rId47"/>
    <p:sldId id="336" r:id="rId48"/>
    <p:sldId id="526" r:id="rId49"/>
    <p:sldId id="891" r:id="rId50"/>
    <p:sldId id="687" r:id="rId51"/>
    <p:sldId id="702" r:id="rId52"/>
    <p:sldId id="612" r:id="rId53"/>
    <p:sldId id="683" r:id="rId54"/>
    <p:sldId id="707" r:id="rId55"/>
    <p:sldId id="684" r:id="rId56"/>
    <p:sldId id="614" r:id="rId57"/>
    <p:sldId id="892" r:id="rId58"/>
    <p:sldId id="698" r:id="rId59"/>
    <p:sldId id="699" r:id="rId60"/>
    <p:sldId id="708" r:id="rId61"/>
    <p:sldId id="603" r:id="rId62"/>
    <p:sldId id="719" r:id="rId63"/>
    <p:sldId id="721" r:id="rId64"/>
    <p:sldId id="893" r:id="rId65"/>
    <p:sldId id="695" r:id="rId66"/>
    <p:sldId id="720" r:id="rId67"/>
    <p:sldId id="894" r:id="rId68"/>
    <p:sldId id="700" r:id="rId69"/>
    <p:sldId id="693" r:id="rId70"/>
    <p:sldId id="696" r:id="rId71"/>
    <p:sldId id="604" r:id="rId72"/>
    <p:sldId id="625" r:id="rId73"/>
    <p:sldId id="448" r:id="rId74"/>
    <p:sldId id="722" r:id="rId75"/>
    <p:sldId id="723" r:id="rId76"/>
    <p:sldId id="724" r:id="rId77"/>
    <p:sldId id="726" r:id="rId78"/>
    <p:sldId id="727" r:id="rId79"/>
    <p:sldId id="725" r:id="rId80"/>
    <p:sldId id="567" r:id="rId81"/>
    <p:sldId id="573" r:id="rId82"/>
    <p:sldId id="710" r:id="rId83"/>
    <p:sldId id="711" r:id="rId84"/>
    <p:sldId id="712" r:id="rId85"/>
    <p:sldId id="713" r:id="rId86"/>
    <p:sldId id="714" r:id="rId87"/>
    <p:sldId id="715" r:id="rId88"/>
    <p:sldId id="716" r:id="rId89"/>
    <p:sldId id="717" r:id="rId90"/>
    <p:sldId id="718" r:id="rId91"/>
    <p:sldId id="611" r:id="rId92"/>
    <p:sldId id="568" r:id="rId93"/>
    <p:sldId id="796" r:id="rId94"/>
    <p:sldId id="810" r:id="rId95"/>
    <p:sldId id="811" r:id="rId96"/>
    <p:sldId id="813" r:id="rId97"/>
    <p:sldId id="814" r:id="rId98"/>
    <p:sldId id="816" r:id="rId99"/>
    <p:sldId id="817" r:id="rId100"/>
    <p:sldId id="819" r:id="rId101"/>
    <p:sldId id="820" r:id="rId102"/>
    <p:sldId id="822" r:id="rId103"/>
    <p:sldId id="825" r:id="rId104"/>
    <p:sldId id="823" r:id="rId105"/>
    <p:sldId id="870" r:id="rId106"/>
    <p:sldId id="868" r:id="rId107"/>
    <p:sldId id="869" r:id="rId108"/>
    <p:sldId id="871" r:id="rId109"/>
    <p:sldId id="872" r:id="rId110"/>
    <p:sldId id="873" r:id="rId111"/>
    <p:sldId id="874" r:id="rId112"/>
    <p:sldId id="878" r:id="rId113"/>
    <p:sldId id="930" r:id="rId114"/>
    <p:sldId id="826" r:id="rId115"/>
    <p:sldId id="876" r:id="rId116"/>
    <p:sldId id="974" r:id="rId117"/>
    <p:sldId id="875" r:id="rId118"/>
    <p:sldId id="831" r:id="rId119"/>
    <p:sldId id="929" r:id="rId120"/>
    <p:sldId id="1026" r:id="rId121"/>
    <p:sldId id="1027" r:id="rId122"/>
    <p:sldId id="1028" r:id="rId123"/>
    <p:sldId id="1025" r:id="rId124"/>
    <p:sldId id="1029" r:id="rId125"/>
    <p:sldId id="1030" r:id="rId126"/>
    <p:sldId id="1031" r:id="rId127"/>
    <p:sldId id="1032" r:id="rId128"/>
    <p:sldId id="1033" r:id="rId129"/>
    <p:sldId id="1034" r:id="rId130"/>
    <p:sldId id="1035" r:id="rId131"/>
    <p:sldId id="879" r:id="rId132"/>
    <p:sldId id="881" r:id="rId133"/>
    <p:sldId id="882" r:id="rId134"/>
    <p:sldId id="928" r:id="rId135"/>
    <p:sldId id="890" r:id="rId136"/>
    <p:sldId id="585" r:id="rId137"/>
    <p:sldId id="736" r:id="rId138"/>
    <p:sldId id="735" r:id="rId139"/>
    <p:sldId id="755" r:id="rId140"/>
    <p:sldId id="758" r:id="rId141"/>
    <p:sldId id="756" r:id="rId142"/>
    <p:sldId id="937" r:id="rId143"/>
    <p:sldId id="946" r:id="rId144"/>
    <p:sldId id="947" r:id="rId145"/>
    <p:sldId id="948" r:id="rId146"/>
    <p:sldId id="952" r:id="rId147"/>
    <p:sldId id="949" r:id="rId148"/>
    <p:sldId id="950" r:id="rId149"/>
    <p:sldId id="951" r:id="rId150"/>
    <p:sldId id="953" r:id="rId151"/>
    <p:sldId id="954" r:id="rId152"/>
    <p:sldId id="955" r:id="rId153"/>
    <p:sldId id="956" r:id="rId154"/>
    <p:sldId id="957" r:id="rId155"/>
    <p:sldId id="958" r:id="rId156"/>
    <p:sldId id="959" r:id="rId157"/>
    <p:sldId id="960" r:id="rId158"/>
    <p:sldId id="961" r:id="rId159"/>
    <p:sldId id="962" r:id="rId160"/>
    <p:sldId id="963" r:id="rId161"/>
    <p:sldId id="964" r:id="rId162"/>
    <p:sldId id="965" r:id="rId163"/>
    <p:sldId id="856" r:id="rId164"/>
    <p:sldId id="852" r:id="rId165"/>
    <p:sldId id="938" r:id="rId166"/>
    <p:sldId id="853" r:id="rId167"/>
    <p:sldId id="855" r:id="rId168"/>
    <p:sldId id="854" r:id="rId169"/>
    <p:sldId id="747" r:id="rId170"/>
    <p:sldId id="748" r:id="rId171"/>
    <p:sldId id="842" r:id="rId172"/>
    <p:sldId id="843" r:id="rId173"/>
    <p:sldId id="849" r:id="rId174"/>
    <p:sldId id="844" r:id="rId175"/>
    <p:sldId id="845" r:id="rId176"/>
    <p:sldId id="846" r:id="rId177"/>
    <p:sldId id="847" r:id="rId178"/>
    <p:sldId id="848" r:id="rId179"/>
    <p:sldId id="857" r:id="rId180"/>
    <p:sldId id="858" r:id="rId181"/>
    <p:sldId id="859" r:id="rId182"/>
    <p:sldId id="851" r:id="rId183"/>
    <p:sldId id="767" r:id="rId184"/>
    <p:sldId id="768" r:id="rId185"/>
    <p:sldId id="769" r:id="rId186"/>
    <p:sldId id="770" r:id="rId187"/>
    <p:sldId id="900" r:id="rId188"/>
    <p:sldId id="904" r:id="rId189"/>
    <p:sldId id="906" r:id="rId190"/>
    <p:sldId id="908" r:id="rId191"/>
    <p:sldId id="909" r:id="rId192"/>
    <p:sldId id="911" r:id="rId193"/>
    <p:sldId id="913" r:id="rId194"/>
    <p:sldId id="914" r:id="rId195"/>
    <p:sldId id="915" r:id="rId196"/>
    <p:sldId id="771" r:id="rId197"/>
    <p:sldId id="901" r:id="rId198"/>
    <p:sldId id="903" r:id="rId199"/>
    <p:sldId id="775" r:id="rId200"/>
    <p:sldId id="772" r:id="rId201"/>
    <p:sldId id="773" r:id="rId202"/>
    <p:sldId id="774" r:id="rId203"/>
    <p:sldId id="777" r:id="rId204"/>
    <p:sldId id="778" r:id="rId205"/>
    <p:sldId id="738" r:id="rId206"/>
    <p:sldId id="916" r:id="rId207"/>
    <p:sldId id="917" r:id="rId208"/>
    <p:sldId id="918" r:id="rId209"/>
    <p:sldId id="919" r:id="rId210"/>
    <p:sldId id="739" r:id="rId211"/>
    <p:sldId id="741" r:id="rId212"/>
    <p:sldId id="742" r:id="rId213"/>
    <p:sldId id="740" r:id="rId214"/>
    <p:sldId id="920" r:id="rId215"/>
    <p:sldId id="744" r:id="rId216"/>
    <p:sldId id="753" r:id="rId217"/>
    <p:sldId id="754" r:id="rId218"/>
    <p:sldId id="921" r:id="rId219"/>
    <p:sldId id="750" r:id="rId220"/>
    <p:sldId id="752" r:id="rId221"/>
    <p:sldId id="836" r:id="rId222"/>
    <p:sldId id="837" r:id="rId223"/>
    <p:sldId id="841" r:id="rId224"/>
    <p:sldId id="973" r:id="rId225"/>
    <p:sldId id="922" r:id="rId226"/>
    <p:sldId id="923" r:id="rId227"/>
    <p:sldId id="1009" r:id="rId228"/>
    <p:sldId id="1010" r:id="rId229"/>
    <p:sldId id="927" r:id="rId230"/>
    <p:sldId id="1000" r:id="rId231"/>
    <p:sldId id="1014" r:id="rId232"/>
    <p:sldId id="1011" r:id="rId233"/>
    <p:sldId id="1001" r:id="rId234"/>
    <p:sldId id="1005" r:id="rId235"/>
    <p:sldId id="1006" r:id="rId236"/>
    <p:sldId id="1007" r:id="rId237"/>
    <p:sldId id="1015" r:id="rId238"/>
    <p:sldId id="1016" r:id="rId239"/>
    <p:sldId id="1017" r:id="rId240"/>
    <p:sldId id="976" r:id="rId241"/>
    <p:sldId id="977" r:id="rId242"/>
    <p:sldId id="978" r:id="rId243"/>
    <p:sldId id="1036" r:id="rId244"/>
    <p:sldId id="980" r:id="rId245"/>
    <p:sldId id="996" r:id="rId246"/>
    <p:sldId id="1038" r:id="rId247"/>
    <p:sldId id="1039" r:id="rId248"/>
    <p:sldId id="1040" r:id="rId249"/>
    <p:sldId id="1041" r:id="rId250"/>
    <p:sldId id="862" r:id="rId251"/>
    <p:sldId id="863" r:id="rId252"/>
    <p:sldId id="867" r:id="rId253"/>
    <p:sldId id="865" r:id="rId254"/>
    <p:sldId id="866" r:id="rId255"/>
    <p:sldId id="877" r:id="rId256"/>
    <p:sldId id="864" r:id="rId257"/>
    <p:sldId id="850" r:id="rId258"/>
  </p:sldIdLst>
  <p:sldSz cx="9144000" cy="6858000" type="screen4x3"/>
  <p:notesSz cx="6735763" cy="9867900"/>
  <p:defaultTextStyle>
    <a:defPPr>
      <a:defRPr lang="en-US"/>
    </a:defPPr>
    <a:lvl1pPr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48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48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48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48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53" userDrawn="1">
          <p15:clr>
            <a:srgbClr val="A4A3A4"/>
          </p15:clr>
        </p15:guide>
        <p15:guide id="2" pos="50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99FF"/>
    <a:srgbClr val="006600"/>
    <a:srgbClr val="0033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42" autoAdjust="0"/>
    <p:restoredTop sz="94660"/>
  </p:normalViewPr>
  <p:slideViewPr>
    <p:cSldViewPr showGuides="1">
      <p:cViewPr varScale="1">
        <p:scale>
          <a:sx n="93" d="100"/>
          <a:sy n="93" d="100"/>
        </p:scale>
        <p:origin x="91" y="96"/>
      </p:cViewPr>
      <p:guideLst>
        <p:guide orient="horz" pos="1253"/>
        <p:guide pos="50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72"/>
    </p:cViewPr>
  </p:sorterViewPr>
  <p:gridSpacing cx="180000" cy="1800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75779"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6656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673100" y="4687888"/>
            <a:ext cx="5389563"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75782"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75783" name="Rectangle 7"/>
          <p:cNvSpPr>
            <a:spLocks noGrp="1" noChangeArrowheads="1"/>
          </p:cNvSpPr>
          <p:nvPr>
            <p:ph type="sldNum" sz="quarter" idx="5"/>
          </p:nvPr>
        </p:nvSpPr>
        <p:spPr bwMode="auto">
          <a:xfrm>
            <a:off x="3814763" y="9372600"/>
            <a:ext cx="2919412"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3F435D5-E76E-4E01-A2C6-4639814C8652}" type="slidenum">
              <a:rPr lang="zh-TW" altLang="en-US"/>
              <a:pPr>
                <a:defRPr/>
              </a:pPr>
              <a:t>‹#›</a:t>
            </a:fld>
            <a:endParaRPr lang="en-US" altLang="zh-TW"/>
          </a:p>
        </p:txBody>
      </p:sp>
    </p:spTree>
    <p:extLst>
      <p:ext uri="{BB962C8B-B14F-4D97-AF65-F5344CB8AC3E}">
        <p14:creationId xmlns:p14="http://schemas.microsoft.com/office/powerpoint/2010/main" val="1313778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228" name="Rectangle 12"/>
          <p:cNvSpPr>
            <a:spLocks noGrp="1" noChangeArrowheads="1"/>
          </p:cNvSpPr>
          <p:nvPr>
            <p:ph type="ctrTitle"/>
          </p:nvPr>
        </p:nvSpPr>
        <p:spPr>
          <a:xfrm>
            <a:off x="251460" y="1989000"/>
            <a:ext cx="8641080" cy="1440000"/>
          </a:xfrm>
        </p:spPr>
        <p:txBody>
          <a:bodyPr/>
          <a:lstStyle>
            <a:lvl1pPr>
              <a:defRPr sz="5400"/>
            </a:lvl1pPr>
          </a:lstStyle>
          <a:p>
            <a:r>
              <a:rPr lang="zh-TW" altLang="en-US" dirty="0"/>
              <a:t>按一下以編輯母片標題樣式</a:t>
            </a:r>
          </a:p>
        </p:txBody>
      </p:sp>
      <p:sp>
        <p:nvSpPr>
          <p:cNvPr id="9229" name="Rectangle 13"/>
          <p:cNvSpPr>
            <a:spLocks noGrp="1" noChangeArrowheads="1"/>
          </p:cNvSpPr>
          <p:nvPr>
            <p:ph type="subTitle" idx="1"/>
          </p:nvPr>
        </p:nvSpPr>
        <p:spPr>
          <a:xfrm>
            <a:off x="972000" y="3609000"/>
            <a:ext cx="7200000" cy="1080000"/>
          </a:xfrm>
        </p:spPr>
        <p:txBody>
          <a:bodyPr/>
          <a:lstStyle>
            <a:lvl1pPr marL="0" indent="0" algn="ctr">
              <a:defRPr sz="4000"/>
            </a:lvl1pPr>
          </a:lstStyle>
          <a:p>
            <a:r>
              <a:rPr lang="zh-TW" altLang="en-US" dirty="0"/>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5292000" y="2709000"/>
            <a:ext cx="3600000" cy="1440000"/>
          </a:xfrm>
        </p:spPr>
        <p:txBody>
          <a:bodyPr anchor="ctr" anchorCtr="0"/>
          <a:lstStyle>
            <a:lvl1pPr>
              <a:defRPr sz="2200"/>
            </a:lvl1pPr>
          </a:lstStyle>
          <a:p>
            <a:pPr lvl="0"/>
            <a:r>
              <a:rPr lang="zh-TW" altLang="en-US" dirty="0"/>
              <a:t>按一下以編輯母片文字樣式</a:t>
            </a:r>
          </a:p>
        </p:txBody>
      </p:sp>
    </p:spTree>
    <p:extLst>
      <p:ext uri="{BB962C8B-B14F-4D97-AF65-F5344CB8AC3E}">
        <p14:creationId xmlns:p14="http://schemas.microsoft.com/office/powerpoint/2010/main" val="27421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sz="half" idx="1" hasCustomPrompt="1"/>
          </p:nvPr>
        </p:nvSpPr>
        <p:spPr>
          <a:xfrm>
            <a:off x="251460" y="1268729"/>
            <a:ext cx="4140540" cy="5039995"/>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4752000" y="1268729"/>
            <a:ext cx="4140540" cy="5039995"/>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兩項物件">
    <p:spTree>
      <p:nvGrpSpPr>
        <p:cNvPr id="1" name=""/>
        <p:cNvGrpSpPr/>
        <p:nvPr/>
      </p:nvGrpSpPr>
      <p:grpSpPr>
        <a:xfrm>
          <a:off x="0" y="0"/>
          <a:ext cx="0" cy="0"/>
          <a:chOff x="0" y="0"/>
          <a:chExt cx="0" cy="0"/>
        </a:xfrm>
      </p:grpSpPr>
      <p:sp>
        <p:nvSpPr>
          <p:cNvPr id="3" name="內容版面配置區 2"/>
          <p:cNvSpPr>
            <a:spLocks noGrp="1"/>
          </p:cNvSpPr>
          <p:nvPr>
            <p:ph sz="half" idx="1" hasCustomPrompt="1"/>
          </p:nvPr>
        </p:nvSpPr>
        <p:spPr>
          <a:xfrm>
            <a:off x="432000" y="549001"/>
            <a:ext cx="3960000" cy="5759724"/>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4752000" y="549001"/>
            <a:ext cx="3960000" cy="5759724"/>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Tree>
    <p:extLst>
      <p:ext uri="{BB962C8B-B14F-4D97-AF65-F5344CB8AC3E}">
        <p14:creationId xmlns:p14="http://schemas.microsoft.com/office/powerpoint/2010/main" val="371061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兩項物件">
    <p:spTree>
      <p:nvGrpSpPr>
        <p:cNvPr id="1" name=""/>
        <p:cNvGrpSpPr/>
        <p:nvPr/>
      </p:nvGrpSpPr>
      <p:grpSpPr>
        <a:xfrm>
          <a:off x="0" y="0"/>
          <a:ext cx="0" cy="0"/>
          <a:chOff x="0" y="0"/>
          <a:chExt cx="0" cy="0"/>
        </a:xfrm>
      </p:grpSpPr>
      <p:sp>
        <p:nvSpPr>
          <p:cNvPr id="3" name="內容版面配置區 2"/>
          <p:cNvSpPr>
            <a:spLocks noGrp="1"/>
          </p:cNvSpPr>
          <p:nvPr>
            <p:ph sz="half" idx="1" hasCustomPrompt="1"/>
          </p:nvPr>
        </p:nvSpPr>
        <p:spPr>
          <a:xfrm>
            <a:off x="792000" y="549001"/>
            <a:ext cx="7560000" cy="900000"/>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612000" y="5769000"/>
            <a:ext cx="7920000" cy="539724"/>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Tree>
    <p:extLst>
      <p:ext uri="{BB962C8B-B14F-4D97-AF65-F5344CB8AC3E}">
        <p14:creationId xmlns:p14="http://schemas.microsoft.com/office/powerpoint/2010/main" val="192048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兩項物件">
    <p:spTree>
      <p:nvGrpSpPr>
        <p:cNvPr id="1" name=""/>
        <p:cNvGrpSpPr/>
        <p:nvPr/>
      </p:nvGrpSpPr>
      <p:grpSpPr>
        <a:xfrm>
          <a:off x="0" y="0"/>
          <a:ext cx="0" cy="0"/>
          <a:chOff x="0" y="0"/>
          <a:chExt cx="0" cy="0"/>
        </a:xfrm>
      </p:grpSpPr>
      <p:sp>
        <p:nvSpPr>
          <p:cNvPr id="3" name="內容版面配置區 2"/>
          <p:cNvSpPr>
            <a:spLocks noGrp="1"/>
          </p:cNvSpPr>
          <p:nvPr>
            <p:ph sz="half" idx="1" hasCustomPrompt="1"/>
          </p:nvPr>
        </p:nvSpPr>
        <p:spPr>
          <a:xfrm>
            <a:off x="612000" y="729001"/>
            <a:ext cx="7920000" cy="900000"/>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612000" y="2709000"/>
            <a:ext cx="7920000" cy="1260000"/>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Tree>
    <p:extLst>
      <p:ext uri="{BB962C8B-B14F-4D97-AF65-F5344CB8AC3E}">
        <p14:creationId xmlns:p14="http://schemas.microsoft.com/office/powerpoint/2010/main" val="418790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9228" name="Rectangle 12"/>
          <p:cNvSpPr>
            <a:spLocks noGrp="1" noChangeArrowheads="1"/>
          </p:cNvSpPr>
          <p:nvPr>
            <p:ph type="ctrTitle"/>
          </p:nvPr>
        </p:nvSpPr>
        <p:spPr>
          <a:xfrm>
            <a:off x="972000" y="2708910"/>
            <a:ext cx="7200000" cy="1440180"/>
          </a:xfrm>
        </p:spPr>
        <p:txBody>
          <a:bodyPr/>
          <a:lstStyle>
            <a:lvl1pPr>
              <a:defRPr sz="4800"/>
            </a:lvl1pPr>
          </a:lstStyle>
          <a:p>
            <a:r>
              <a:rPr lang="zh-TW" altLang="en-US" dirty="0"/>
              <a:t>按一下以編輯母片標題樣式</a:t>
            </a:r>
          </a:p>
        </p:txBody>
      </p:sp>
    </p:spTree>
    <p:extLst>
      <p:ext uri="{BB962C8B-B14F-4D97-AF65-F5344CB8AC3E}">
        <p14:creationId xmlns:p14="http://schemas.microsoft.com/office/powerpoint/2010/main" val="382825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hasCustomPrompt="1"/>
          </p:nvPr>
        </p:nvSpPr>
        <p:spPr/>
        <p:txBody>
          <a:bodyPr/>
          <a:lstStyle/>
          <a:p>
            <a:pPr lvl="0"/>
            <a:r>
              <a:rPr lang="zh-TW" altLang="en-US" dirty="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432000" y="548641"/>
            <a:ext cx="8280000" cy="5760084"/>
          </a:xfrm>
        </p:spPr>
        <p:txBody>
          <a:bodyPr lIns="18000" rIns="18000"/>
          <a:lstStyle/>
          <a:p>
            <a:pPr lvl="0"/>
            <a:r>
              <a:rPr lang="zh-TW" altLang="en-US" dirty="0"/>
              <a:t>按一下以編輯母片文字樣式</a:t>
            </a:r>
          </a:p>
        </p:txBody>
      </p:sp>
    </p:spTree>
    <p:extLst>
      <p:ext uri="{BB962C8B-B14F-4D97-AF65-F5344CB8AC3E}">
        <p14:creationId xmlns:p14="http://schemas.microsoft.com/office/powerpoint/2010/main" val="23794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252000" y="369000"/>
            <a:ext cx="8640000" cy="6120000"/>
          </a:xfrm>
        </p:spPr>
        <p:txBody>
          <a:bodyPr lIns="90000" rIns="90000"/>
          <a:lstStyle/>
          <a:p>
            <a:pPr lvl="0"/>
            <a:r>
              <a:rPr lang="zh-TW" altLang="en-US" dirty="0"/>
              <a:t>按一下以編輯母片文字樣式</a:t>
            </a:r>
          </a:p>
        </p:txBody>
      </p:sp>
    </p:spTree>
    <p:extLst>
      <p:ext uri="{BB962C8B-B14F-4D97-AF65-F5344CB8AC3E}">
        <p14:creationId xmlns:p14="http://schemas.microsoft.com/office/powerpoint/2010/main" val="224812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792000" y="548641"/>
            <a:ext cx="7560000" cy="3780359"/>
          </a:xfrm>
        </p:spPr>
        <p:txBody>
          <a:bodyPr lIns="18000" rIns="18000"/>
          <a:lstStyle/>
          <a:p>
            <a:pPr lvl="0"/>
            <a:r>
              <a:rPr lang="zh-TW" altLang="en-US" dirty="0"/>
              <a:t>按一下以編輯母片文字樣式</a:t>
            </a:r>
          </a:p>
        </p:txBody>
      </p:sp>
    </p:spTree>
    <p:extLst>
      <p:ext uri="{BB962C8B-B14F-4D97-AF65-F5344CB8AC3E}">
        <p14:creationId xmlns:p14="http://schemas.microsoft.com/office/powerpoint/2010/main" val="4205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432000" y="548641"/>
            <a:ext cx="8280000" cy="5760084"/>
          </a:xfrm>
        </p:spPr>
        <p:txBody>
          <a:bodyPr lIns="90000" rIns="90000"/>
          <a:lstStyle/>
          <a:p>
            <a:pPr lvl="0"/>
            <a:r>
              <a:rPr lang="zh-TW" altLang="en-US" dirty="0"/>
              <a:t>按一下以編輯母片文字樣式</a:t>
            </a:r>
          </a:p>
        </p:txBody>
      </p:sp>
    </p:spTree>
    <p:extLst>
      <p:ext uri="{BB962C8B-B14F-4D97-AF65-F5344CB8AC3E}">
        <p14:creationId xmlns:p14="http://schemas.microsoft.com/office/powerpoint/2010/main" val="269518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612000" y="548641"/>
            <a:ext cx="7920000" cy="5760084"/>
          </a:xfrm>
        </p:spPr>
        <p:txBody>
          <a:bodyPr/>
          <a:lstStyle/>
          <a:p>
            <a:pPr lvl="0"/>
            <a:r>
              <a:rPr lang="zh-TW" altLang="en-US" dirty="0"/>
              <a:t>按一下以編輯母片文字樣式</a:t>
            </a:r>
          </a:p>
        </p:txBody>
      </p:sp>
    </p:spTree>
    <p:extLst>
      <p:ext uri="{BB962C8B-B14F-4D97-AF65-F5344CB8AC3E}">
        <p14:creationId xmlns:p14="http://schemas.microsoft.com/office/powerpoint/2010/main" val="314074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612000" y="369000"/>
            <a:ext cx="7920000" cy="6120000"/>
          </a:xfrm>
        </p:spPr>
        <p:txBody>
          <a:bodyPr lIns="36000" tIns="0" rIns="36000"/>
          <a:lstStyle/>
          <a:p>
            <a:pPr lvl="0"/>
            <a:r>
              <a:rPr lang="zh-TW" altLang="en-US" dirty="0"/>
              <a:t>按一下以編輯母片文字樣式</a:t>
            </a:r>
          </a:p>
        </p:txBody>
      </p:sp>
    </p:spTree>
    <p:extLst>
      <p:ext uri="{BB962C8B-B14F-4D97-AF65-F5344CB8AC3E}">
        <p14:creationId xmlns:p14="http://schemas.microsoft.com/office/powerpoint/2010/main" val="259536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9"/>
          <p:cNvSpPr>
            <a:spLocks noGrp="1" noChangeArrowheads="1"/>
          </p:cNvSpPr>
          <p:nvPr>
            <p:ph type="title"/>
          </p:nvPr>
        </p:nvSpPr>
        <p:spPr bwMode="auto">
          <a:xfrm>
            <a:off x="252000" y="189000"/>
            <a:ext cx="8640000" cy="90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53251" name="Rectangle 10"/>
          <p:cNvSpPr>
            <a:spLocks noGrp="1" noChangeArrowheads="1"/>
          </p:cNvSpPr>
          <p:nvPr>
            <p:ph type="body" idx="1"/>
          </p:nvPr>
        </p:nvSpPr>
        <p:spPr bwMode="auto">
          <a:xfrm>
            <a:off x="252000" y="1269000"/>
            <a:ext cx="8640000" cy="504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4" r:id="rId3"/>
    <p:sldLayoutId id="2147483686" r:id="rId4"/>
    <p:sldLayoutId id="2147483695" r:id="rId5"/>
    <p:sldLayoutId id="2147483694" r:id="rId6"/>
    <p:sldLayoutId id="2147483692" r:id="rId7"/>
    <p:sldLayoutId id="2147483690" r:id="rId8"/>
    <p:sldLayoutId id="2147483689" r:id="rId9"/>
    <p:sldLayoutId id="2147483688" r:id="rId10"/>
    <p:sldLayoutId id="2147483676" r:id="rId11"/>
    <p:sldLayoutId id="2147483693" r:id="rId12"/>
    <p:sldLayoutId id="2147483691" r:id="rId13"/>
    <p:sldLayoutId id="2147483687" r:id="rId14"/>
    <p:sldLayoutId id="2147483678" r:id="rId15"/>
    <p:sldLayoutId id="2147483679" r:id="rId16"/>
  </p:sldLayoutIdLst>
  <p:txStyles>
    <p:titleStyle>
      <a:lvl1pPr algn="ctr" rtl="0" eaLnBrk="0" fontAlgn="base" hangingPunct="0">
        <a:spcBef>
          <a:spcPct val="0"/>
        </a:spcBef>
        <a:spcAft>
          <a:spcPct val="0"/>
        </a:spcAft>
        <a:defRPr kumimoji="1" sz="4000">
          <a:solidFill>
            <a:srgbClr val="0000FF"/>
          </a:solidFill>
          <a:latin typeface="+mj-lt"/>
          <a:ea typeface="+mj-ea"/>
          <a:cs typeface="+mj-cs"/>
        </a:defRPr>
      </a:lvl1pPr>
      <a:lvl2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000">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000">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000">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000">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4.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4.wmf"/></Relationships>
</file>

<file path=ppt/slides/_rels/slide10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4.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8" Type="http://schemas.openxmlformats.org/officeDocument/2006/relationships/hyperlink" Target="http://uva.onlinejudge.org/external/104/10418.pdf" TargetMode="External"/><Relationship Id="rId3" Type="http://schemas.openxmlformats.org/officeDocument/2006/relationships/hyperlink" Target="http://uva.onlinejudge.org/external/6/670.pdf" TargetMode="External"/><Relationship Id="rId7" Type="http://schemas.openxmlformats.org/officeDocument/2006/relationships/hyperlink" Target="http://uva.onlinejudge.org/external/102/10243.pdf" TargetMode="External"/><Relationship Id="rId2" Type="http://schemas.openxmlformats.org/officeDocument/2006/relationships/hyperlink" Target="http://uva.onlinejudge.org/external/2/259.pdf" TargetMode="External"/><Relationship Id="rId1" Type="http://schemas.openxmlformats.org/officeDocument/2006/relationships/slideLayout" Target="../slideLayouts/slideLayout3.xml"/><Relationship Id="rId6" Type="http://schemas.openxmlformats.org/officeDocument/2006/relationships/hyperlink" Target="http://uva.onlinejudge.org/external/100/10092.pdf" TargetMode="External"/><Relationship Id="rId11" Type="http://schemas.openxmlformats.org/officeDocument/2006/relationships/hyperlink" Target="http://uva.onlinejudge.org/external/111/11148.pdf" TargetMode="External"/><Relationship Id="rId5" Type="http://schemas.openxmlformats.org/officeDocument/2006/relationships/hyperlink" Target="http://uva.onlinejudge.org/external/100/10080.pdf" TargetMode="External"/><Relationship Id="rId10" Type="http://schemas.openxmlformats.org/officeDocument/2006/relationships/hyperlink" Target="http://uva.onlinejudge.org/external/6/663.pdf" TargetMode="External"/><Relationship Id="rId4" Type="http://schemas.openxmlformats.org/officeDocument/2006/relationships/hyperlink" Target="http://uva.onlinejudge.org/external/7/753.pdf" TargetMode="External"/><Relationship Id="rId9" Type="http://schemas.openxmlformats.org/officeDocument/2006/relationships/hyperlink" Target="http://uva.onlinejudge.org/external/109/10984.pdf"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wmf"/></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5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image" Target="../media/image4.wmf"/></Relationships>
</file>

<file path=ppt/slides/_rels/slide6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9.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7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6.xml"/><Relationship Id="rId5" Type="http://schemas.openxmlformats.org/officeDocument/2006/relationships/image" Target="../media/image32.emf"/><Relationship Id="rId4" Type="http://schemas.openxmlformats.org/officeDocument/2006/relationships/image" Target="../media/image31.emf"/></Relationships>
</file>

<file path=ppt/slides/_rels/slide7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6.xml"/><Relationship Id="rId5" Type="http://schemas.openxmlformats.org/officeDocument/2006/relationships/image" Target="../media/image36.emf"/><Relationship Id="rId4" Type="http://schemas.openxmlformats.org/officeDocument/2006/relationships/image" Target="../media/image35.emf"/></Relationships>
</file>

<file path=ppt/slides/_rels/slide7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1.emf"/><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4.emf"/><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ctrTitle"/>
          </p:nvPr>
        </p:nvSpPr>
        <p:spPr>
          <a:xfrm>
            <a:off x="971550" y="1700213"/>
            <a:ext cx="7200900" cy="1462087"/>
          </a:xfrm>
        </p:spPr>
        <p:txBody>
          <a:bodyPr/>
          <a:lstStyle/>
          <a:p>
            <a:pPr eaLnBrk="1" hangingPunct="1"/>
            <a:r>
              <a:rPr lang="en-US" altLang="zh-TW" sz="5400" dirty="0"/>
              <a:t>Chapter 26</a:t>
            </a:r>
            <a:endParaRPr lang="zh-TW" altLang="en-US" sz="5400" dirty="0"/>
          </a:p>
        </p:txBody>
      </p:sp>
      <p:sp>
        <p:nvSpPr>
          <p:cNvPr id="55300" name="Rectangle 4"/>
          <p:cNvSpPr>
            <a:spLocks noGrp="1" noChangeArrowheads="1"/>
          </p:cNvSpPr>
          <p:nvPr>
            <p:ph type="subTitle" idx="1"/>
          </p:nvPr>
        </p:nvSpPr>
        <p:spPr/>
        <p:txBody>
          <a:bodyPr/>
          <a:lstStyle/>
          <a:p>
            <a:pPr eaLnBrk="1" hangingPunct="1"/>
            <a:r>
              <a:rPr lang="en-US" altLang="zh-TW" sz="4000" dirty="0"/>
              <a:t>Maximum Flow</a:t>
            </a:r>
            <a:endParaRPr lang="zh-TW"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58037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4475522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13456075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12426785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8980"/>
            <a:ext cx="8099999" cy="3780020"/>
          </a:xfrm>
        </p:spPr>
        <p:txBody>
          <a:bodyPr lIns="90000" rIns="90000"/>
          <a:lstStyle/>
          <a:p>
            <a:pPr marL="0" indent="0"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269875" algn="r"/>
                <a:tab pos="539750" algn="l"/>
                <a:tab pos="989013" algn="l"/>
                <a:tab pos="1439863" algn="l"/>
              </a:tabLst>
              <a:defRPr/>
            </a:pPr>
            <a:r>
              <a:rPr lang="en-US" altLang="zh-TW" sz="2200" dirty="0"/>
              <a:t>	1	</a:t>
            </a:r>
            <a:r>
              <a:rPr lang="en-US" altLang="zh-TW" sz="2200" b="1" dirty="0"/>
              <a:t>for</a:t>
            </a:r>
            <a:r>
              <a:rPr lang="en-US" altLang="zh-TW" sz="2200" dirty="0"/>
              <a:t>	each </a:t>
            </a:r>
            <a:r>
              <a:rPr lang="en-US" altLang="zh-TW" dirty="0">
                <a:solidFill>
                  <a:srgbClr val="000000"/>
                </a:solidFill>
              </a:rPr>
              <a:t>vertex </a:t>
            </a:r>
            <a:r>
              <a:rPr lang="en-US" altLang="zh-TW" i="1" dirty="0">
                <a:solidFill>
                  <a:srgbClr val="000000"/>
                </a:solidFill>
              </a:rPr>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err="1">
                <a:sym typeface="Symbol" pitchFamily="18" charset="2"/>
              </a:rPr>
              <a:t>G</a:t>
            </a:r>
            <a:r>
              <a:rPr lang="en-US" altLang="zh-TW" i="1" spc="600" baseline="-25000" dirty="0" err="1">
                <a:solidFill>
                  <a:srgbClr val="000000"/>
                </a:solidFill>
              </a:rPr>
              <a:t>f</a:t>
            </a:r>
            <a:r>
              <a:rPr lang="en-US" altLang="zh-TW" sz="2200" i="1" dirty="0" err="1">
                <a:sym typeface="Symbol" pitchFamily="18" charset="2"/>
              </a:rPr>
              <a:t>.V</a:t>
            </a:r>
            <a:r>
              <a:rPr lang="en-US" altLang="zh-TW" sz="2200" i="1" dirty="0">
                <a:sym typeface="Symbol" pitchFamily="18" charset="2"/>
              </a:rPr>
              <a:t> </a:t>
            </a:r>
            <a:endParaRPr lang="en-US" altLang="zh-TW" sz="2200" dirty="0">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p>
          <a:p>
            <a:pPr marL="0" indent="0" eaLnBrk="1" hangingPunct="1">
              <a:tabLst>
                <a:tab pos="269875" algn="r"/>
                <a:tab pos="539750" algn="l"/>
                <a:tab pos="989013" algn="l"/>
                <a:tab pos="1439863" algn="l"/>
              </a:tabLst>
              <a:defRPr/>
            </a:pPr>
            <a:r>
              <a:rPr lang="en-US" altLang="zh-TW" sz="2200" dirty="0"/>
              <a:t>	4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269875" algn="r"/>
                <a:tab pos="539750" algn="l"/>
                <a:tab pos="989013" algn="l"/>
                <a:tab pos="1439863" algn="l"/>
              </a:tabLst>
              <a:defRPr/>
            </a:pPr>
            <a:r>
              <a:rPr lang="en-US" altLang="zh-TW" sz="2200" dirty="0"/>
              <a:t>	5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i="1" dirty="0" err="1"/>
              <a:t>c</a:t>
            </a:r>
            <a:r>
              <a:rPr lang="en-US" altLang="zh-TW" i="1" spc="600" baseline="-25000" dirty="0" err="1"/>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269875" algn="r"/>
                <a:tab pos="539750" algn="l"/>
                <a:tab pos="989013" algn="l"/>
                <a:tab pos="1439863" algn="l"/>
              </a:tabLst>
              <a:defRPr/>
            </a:pPr>
            <a:r>
              <a:rPr lang="en-US" altLang="zh-TW" sz="2200" dirty="0"/>
              <a:t>	6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269875" algn="r"/>
                <a:tab pos="539750" algn="l"/>
                <a:tab pos="989013" algn="l"/>
                <a:tab pos="1439863" algn="l"/>
              </a:tabLst>
              <a:defRPr/>
            </a:pPr>
            <a:r>
              <a:rPr lang="en-US" altLang="zh-TW" sz="2200" dirty="0"/>
              <a:t>	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269875" algn="r"/>
                <a:tab pos="539750" algn="l"/>
                <a:tab pos="989013" algn="l"/>
                <a:tab pos="1439863" algn="l"/>
              </a:tabLst>
              <a:defRPr/>
            </a:pPr>
            <a:r>
              <a:rPr lang="en-US" altLang="zh-TW" sz="2200" dirty="0"/>
              <a:t>	8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spTree>
    <p:extLst>
      <p:ext uri="{BB962C8B-B14F-4D97-AF65-F5344CB8AC3E}">
        <p14:creationId xmlns:p14="http://schemas.microsoft.com/office/powerpoint/2010/main" val="3509555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9000"/>
            <a:ext cx="7920000" cy="4140000"/>
          </a:xfrm>
        </p:spPr>
        <p:txBody>
          <a:bodyPr lIns="90000" rIns="90000"/>
          <a:lstStyle/>
          <a:p>
            <a:pPr marL="0" indent="0"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270000" algn="r"/>
                <a:tab pos="540000" algn="l"/>
                <a:tab pos="990000" algn="l"/>
                <a:tab pos="1440000" algn="l"/>
                <a:tab pos="1710000" algn="l"/>
              </a:tabLst>
              <a:defRPr/>
            </a:pPr>
            <a:r>
              <a:rPr lang="en-US" altLang="zh-TW" sz="2200" dirty="0"/>
              <a:t>	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sym typeface="Symbol" pitchFamily="18" charset="2"/>
            </a:endParaRPr>
          </a:p>
          <a:p>
            <a:pPr marL="0" indent="0" eaLnBrk="1" hangingPunct="1">
              <a:tabLst>
                <a:tab pos="270000" algn="r"/>
                <a:tab pos="540000" algn="l"/>
                <a:tab pos="990000" algn="l"/>
                <a:tab pos="1440000" algn="l"/>
                <a:tab pos="1710000" algn="l"/>
              </a:tabLst>
              <a:defRPr/>
            </a:pPr>
            <a:r>
              <a:rPr lang="en-US" altLang="zh-TW" sz="2200" dirty="0"/>
              <a:t>	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spc="300" dirty="0">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3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270000" algn="r"/>
                <a:tab pos="540000" algn="l"/>
                <a:tab pos="990000" algn="l"/>
                <a:tab pos="1440000" algn="l"/>
                <a:tab pos="1710000" algn="l"/>
              </a:tabLst>
              <a:defRPr/>
            </a:pPr>
            <a:r>
              <a:rPr lang="en-US" altLang="zh-TW" sz="2200" dirty="0"/>
              <a:t>	4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270000" algn="r"/>
                <a:tab pos="540000" algn="l"/>
                <a:tab pos="990000" algn="l"/>
                <a:tab pos="1440000" algn="l"/>
                <a:tab pos="1710000" algn="l"/>
              </a:tabLst>
              <a:defRPr/>
            </a:pPr>
            <a:r>
              <a:rPr lang="en-US" altLang="zh-TW" sz="2200" dirty="0"/>
              <a:t>	5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270000" algn="r"/>
                <a:tab pos="540000" algn="l"/>
                <a:tab pos="990000" algn="l"/>
                <a:tab pos="1440000" algn="l"/>
                <a:tab pos="1710000" algn="l"/>
              </a:tabLst>
              <a:defRPr/>
            </a:pPr>
            <a:r>
              <a:rPr lang="en-US" altLang="zh-TW" sz="2200" dirty="0"/>
              <a:t>	6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270000" algn="r"/>
                <a:tab pos="540000" algn="l"/>
                <a:tab pos="990000" algn="l"/>
                <a:tab pos="1440000" algn="l"/>
                <a:tab pos="1710000" algn="l"/>
              </a:tabLst>
              <a:defRPr/>
            </a:pPr>
            <a:r>
              <a:rPr lang="en-US" altLang="zh-TW" sz="2200" dirty="0"/>
              <a:t>	8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dirty="0">
                <a:solidFill>
                  <a:srgbClr val="008000"/>
                </a:solidFill>
              </a:rPr>
              <a:t> (</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270000" algn="r"/>
                <a:tab pos="540000" algn="l"/>
                <a:tab pos="990000" algn="l"/>
                <a:tab pos="1440000" algn="l"/>
                <a:tab pos="1710000" algn="l"/>
              </a:tabLst>
              <a:defRPr/>
            </a:pPr>
            <a:r>
              <a:rPr lang="en-US" altLang="zh-TW" dirty="0"/>
              <a:t>	9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graphicFrame>
        <p:nvGraphicFramePr>
          <p:cNvPr id="4" name="物件 3"/>
          <p:cNvGraphicFramePr>
            <a:graphicFrameLocks noChangeAspect="1"/>
          </p:cNvGraphicFramePr>
          <p:nvPr>
            <p:extLst>
              <p:ext uri="{D42A27DB-BD31-4B8C-83A1-F6EECF244321}">
                <p14:modId xmlns:p14="http://schemas.microsoft.com/office/powerpoint/2010/main" val="2578668384"/>
              </p:ext>
            </p:extLst>
          </p:nvPr>
        </p:nvGraphicFramePr>
        <p:xfrm>
          <a:off x="2232000" y="5049000"/>
          <a:ext cx="4680000" cy="1310400"/>
        </p:xfrm>
        <a:graphic>
          <a:graphicData uri="http://schemas.openxmlformats.org/presentationml/2006/ole">
            <mc:AlternateContent xmlns:mc="http://schemas.openxmlformats.org/markup-compatibility/2006">
              <mc:Choice xmlns:v="urn:schemas-microsoft-com:vml" Requires="v">
                <p:oleObj spid="_x0000_s144682" name="方程式" r:id="rId3" imgW="2539800" imgH="711000" progId="Equation.3">
                  <p:embed/>
                </p:oleObj>
              </mc:Choice>
              <mc:Fallback>
                <p:oleObj name="方程式" r:id="rId3" imgW="2539800" imgH="711000" progId="Equation.3">
                  <p:embed/>
                  <p:pic>
                    <p:nvPicPr>
                      <p:cNvPr id="3" name="物件 2"/>
                      <p:cNvPicPr/>
                      <p:nvPr/>
                    </p:nvPicPr>
                    <p:blipFill>
                      <a:blip r:embed="rId4"/>
                      <a:stretch>
                        <a:fillRect/>
                      </a:stretch>
                    </p:blipFill>
                    <p:spPr>
                      <a:xfrm>
                        <a:off x="2232000" y="5049000"/>
                        <a:ext cx="4680000" cy="1310400"/>
                      </a:xfrm>
                      <a:prstGeom prst="rect">
                        <a:avLst/>
                      </a:prstGeom>
                    </p:spPr>
                  </p:pic>
                </p:oleObj>
              </mc:Fallback>
            </mc:AlternateContent>
          </a:graphicData>
        </a:graphic>
      </p:graphicFrame>
    </p:spTree>
    <p:extLst>
      <p:ext uri="{BB962C8B-B14F-4D97-AF65-F5344CB8AC3E}">
        <p14:creationId xmlns:p14="http://schemas.microsoft.com/office/powerpoint/2010/main" val="24635170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2232000" y="1989000"/>
            <a:ext cx="4680000" cy="900000"/>
          </a:xfrm>
        </p:spPr>
        <p:txBody>
          <a:bodyPr lIns="90000" rIns="90000"/>
          <a:lstStyle/>
          <a:p>
            <a:pPr marL="0" indent="0" eaLnBrk="1" hangingPunct="1">
              <a:tabLst>
                <a:tab pos="3150000" algn="l"/>
              </a:tabLst>
              <a:defRPr/>
            </a:pPr>
            <a:r>
              <a:rPr lang="en-US" altLang="zh-TW" i="1" dirty="0" err="1"/>
              <a:t>c</a:t>
            </a:r>
            <a:r>
              <a:rPr lang="en-US" altLang="zh-TW" i="1" spc="600" baseline="-25000" dirty="0" err="1">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spc="300" dirty="0">
                <a:sym typeface="Symbol" pitchFamily="18" charset="2"/>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z="2200"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latin typeface="Symbol" pitchFamily="18" charset="2"/>
                <a:sym typeface="Symbol" pitchFamily="18" charset="2"/>
              </a:rPr>
              <a:t> </a:t>
            </a:r>
            <a:r>
              <a:rPr lang="en-US" altLang="zh-TW" i="1" spc="300" dirty="0"/>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dirty="0"/>
              <a:t>if (</a:t>
            </a:r>
            <a:r>
              <a:rPr lang="en-US" altLang="zh-TW" i="1" dirty="0"/>
              <a:t>u</a:t>
            </a:r>
            <a:r>
              <a:rPr lang="en-US" altLang="zh-TW" dirty="0"/>
              <a:t>, </a:t>
            </a:r>
            <a:r>
              <a:rPr lang="en-US" altLang="zh-TW" i="1" dirty="0"/>
              <a:t>v</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E</a:t>
            </a:r>
            <a:endParaRPr lang="en-US" altLang="zh-TW" sz="2200" dirty="0"/>
          </a:p>
          <a:p>
            <a:pPr marL="0" indent="0" eaLnBrk="1" hangingPunct="1">
              <a:tabLst>
                <a:tab pos="3150000" algn="l"/>
              </a:tabLst>
              <a:defRPr/>
            </a:pPr>
            <a:r>
              <a:rPr lang="en-US" altLang="zh-TW" i="1" dirty="0" err="1"/>
              <a:t>c</a:t>
            </a:r>
            <a:r>
              <a:rPr lang="en-US" altLang="zh-TW" i="1" spc="600" baseline="-25000" dirty="0" err="1">
                <a:solidFill>
                  <a:srgbClr val="000000"/>
                </a:solidFill>
              </a:rPr>
              <a:t>f</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spc="300" dirty="0">
                <a:sym typeface="Symbol" pitchFamily="18" charset="2"/>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z="2200" dirty="0"/>
              <a:t>	</a:t>
            </a:r>
            <a:r>
              <a:rPr lang="en-US" altLang="zh-TW" dirty="0">
                <a:solidFill>
                  <a:srgbClr val="000000"/>
                </a:solidFill>
              </a:rPr>
              <a:t>if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E</a:t>
            </a:r>
            <a:endParaRPr lang="en-US" altLang="zh-TW" sz="2200" dirty="0"/>
          </a:p>
        </p:txBody>
      </p:sp>
      <p:graphicFrame>
        <p:nvGraphicFramePr>
          <p:cNvPr id="3" name="物件 2"/>
          <p:cNvGraphicFramePr>
            <a:graphicFrameLocks noChangeAspect="1"/>
          </p:cNvGraphicFramePr>
          <p:nvPr>
            <p:extLst>
              <p:ext uri="{D42A27DB-BD31-4B8C-83A1-F6EECF244321}">
                <p14:modId xmlns:p14="http://schemas.microsoft.com/office/powerpoint/2010/main" val="205897256"/>
              </p:ext>
            </p:extLst>
          </p:nvPr>
        </p:nvGraphicFramePr>
        <p:xfrm>
          <a:off x="2232000" y="3429000"/>
          <a:ext cx="4680000" cy="1310400"/>
        </p:xfrm>
        <a:graphic>
          <a:graphicData uri="http://schemas.openxmlformats.org/presentationml/2006/ole">
            <mc:AlternateContent xmlns:mc="http://schemas.openxmlformats.org/markup-compatibility/2006">
              <mc:Choice xmlns:v="urn:schemas-microsoft-com:vml" Requires="v">
                <p:oleObj spid="_x0000_s148705" name="方程式" r:id="rId3" imgW="2539800" imgH="711000" progId="Equation.3">
                  <p:embed/>
                </p:oleObj>
              </mc:Choice>
              <mc:Fallback>
                <p:oleObj name="方程式" r:id="rId3" imgW="2539800" imgH="711000" progId="Equation.3">
                  <p:embed/>
                  <p:pic>
                    <p:nvPicPr>
                      <p:cNvPr id="3" name="物件 2"/>
                      <p:cNvPicPr/>
                      <p:nvPr/>
                    </p:nvPicPr>
                    <p:blipFill>
                      <a:blip r:embed="rId4"/>
                      <a:stretch>
                        <a:fillRect/>
                      </a:stretch>
                    </p:blipFill>
                    <p:spPr>
                      <a:xfrm>
                        <a:off x="2232000" y="3429000"/>
                        <a:ext cx="4680000" cy="1310400"/>
                      </a:xfrm>
                      <a:prstGeom prst="rect">
                        <a:avLst/>
                      </a:prstGeom>
                    </p:spPr>
                  </p:pic>
                </p:oleObj>
              </mc:Fallback>
            </mc:AlternateContent>
          </a:graphicData>
        </a:graphic>
      </p:graphicFrame>
    </p:spTree>
    <p:extLst>
      <p:ext uri="{BB962C8B-B14F-4D97-AF65-F5344CB8AC3E}">
        <p14:creationId xmlns:p14="http://schemas.microsoft.com/office/powerpoint/2010/main" val="3620723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5112000" y="549000"/>
            <a:ext cx="3780000" cy="5760000"/>
          </a:xfrm>
        </p:spPr>
        <p:txBody>
          <a:bodyPr lIns="90000" rIns="90000"/>
          <a:lstStyle/>
          <a:p>
            <a:pPr marL="0" indent="0" eaLnBrk="1" hangingPunct="1">
              <a:tabLst>
                <a:tab pos="446088" algn="l"/>
                <a:tab pos="719138" algn="l"/>
                <a:tab pos="1619250" algn="l"/>
                <a:tab pos="1889125" algn="l"/>
              </a:tabLst>
              <a:defRPr/>
            </a:pP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446088" algn="l"/>
                <a:tab pos="719138" algn="l"/>
                <a:tab pos="1619250" algn="l"/>
                <a:tab pos="1889125" algn="l"/>
              </a:tabLst>
              <a:defRPr/>
            </a:pPr>
            <a:r>
              <a:rPr lang="en-US" altLang="zh-TW" sz="2200" dirty="0"/>
              <a:t>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446088" algn="l"/>
                <a:tab pos="719138" algn="l"/>
                <a:tab pos="1619250" algn="l"/>
                <a:tab pos="1889125" algn="l"/>
              </a:tabLst>
              <a:defRPr/>
            </a:pPr>
            <a:r>
              <a:rPr lang="en-US" altLang="zh-TW" sz="2200" dirty="0"/>
              <a:t>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446088" algn="l"/>
                <a:tab pos="719138" algn="l"/>
                <a:tab pos="1619250" algn="l"/>
                <a:tab pos="1889125" algn="l"/>
              </a:tabLst>
              <a:defRPr/>
            </a:pPr>
            <a:r>
              <a:rPr lang="en-US" altLang="zh-TW" sz="2200" dirty="0"/>
              <a:t>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sz="2200" dirty="0">
                <a:solidFill>
                  <a:srgbClr val="008000"/>
                </a:solidFill>
              </a:rPr>
              <a:t> </a:t>
            </a:r>
            <a:r>
              <a:rPr lang="en-US" altLang="zh-TW" dirty="0">
                <a:solidFill>
                  <a:srgbClr val="008000"/>
                </a:solidFill>
              </a:rPr>
              <a:t>(</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446088" algn="l"/>
                <a:tab pos="719138" algn="l"/>
                <a:tab pos="1619250" algn="l"/>
                <a:tab pos="1889125" algn="l"/>
              </a:tabLst>
              <a:defRPr/>
            </a:pPr>
            <a:r>
              <a:rPr lang="en-US" altLang="zh-TW" dirty="0"/>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lvl="0" indent="0" eaLnBrk="1" hangingPunct="1">
              <a:buClr>
                <a:srgbClr val="3333CC"/>
              </a:buClr>
              <a:tabLst>
                <a:tab pos="446088" algn="l"/>
                <a:tab pos="1169988" algn="l"/>
                <a:tab pos="1619250" algn="l"/>
                <a:tab pos="1871663" algn="l"/>
              </a:tabLst>
              <a:defRPr/>
            </a:pP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in </a:t>
            </a:r>
            <a:r>
              <a:rPr lang="en-US" altLang="zh-TW" i="1" dirty="0">
                <a:solidFill>
                  <a:srgbClr val="000000"/>
                </a:solidFill>
              </a:rPr>
              <a:t>p</a:t>
            </a:r>
            <a:endParaRPr lang="en-US" altLang="zh-TW" b="1" dirty="0">
              <a:solidFill>
                <a:srgbClr val="000000"/>
              </a:solidFill>
            </a:endParaRP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a:p>
            <a:pPr marL="0" indent="0" eaLnBrk="1" hangingPunct="1">
              <a:tabLst>
                <a:tab pos="446088" algn="l"/>
                <a:tab pos="1169988" algn="l"/>
                <a:tab pos="1619250" algn="l"/>
                <a:tab pos="1871663" algn="l"/>
              </a:tabLst>
              <a:defRPr/>
            </a:pPr>
            <a:endParaRPr lang="en-US" altLang="zh-TW" sz="2200" dirty="0"/>
          </a:p>
        </p:txBody>
      </p:sp>
      <p:pic>
        <p:nvPicPr>
          <p:cNvPr id="4" name="圖片 3"/>
          <p:cNvPicPr>
            <a:picLocks noChangeAspect="1"/>
          </p:cNvPicPr>
          <p:nvPr/>
        </p:nvPicPr>
        <p:blipFill>
          <a:blip r:embed="rId2"/>
          <a:stretch>
            <a:fillRect/>
          </a:stretch>
        </p:blipFill>
        <p:spPr>
          <a:xfrm>
            <a:off x="252000" y="369000"/>
            <a:ext cx="4680000" cy="2853350"/>
          </a:xfrm>
          <a:prstGeom prst="rect">
            <a:avLst/>
          </a:prstGeom>
        </p:spPr>
      </p:pic>
      <p:pic>
        <p:nvPicPr>
          <p:cNvPr id="5" name="圖片 4"/>
          <p:cNvPicPr>
            <a:picLocks noChangeAspect="1"/>
          </p:cNvPicPr>
          <p:nvPr/>
        </p:nvPicPr>
        <p:blipFill>
          <a:blip r:embed="rId3"/>
          <a:stretch>
            <a:fillRect/>
          </a:stretch>
        </p:blipFill>
        <p:spPr>
          <a:xfrm>
            <a:off x="252000" y="3609000"/>
            <a:ext cx="4680000" cy="2875996"/>
          </a:xfrm>
          <a:prstGeom prst="rect">
            <a:avLst/>
          </a:prstGeom>
        </p:spPr>
      </p:pic>
      <p:sp>
        <p:nvSpPr>
          <p:cNvPr id="6" name="Rectangle 2"/>
          <p:cNvSpPr txBox="1">
            <a:spLocks noChangeArrowheads="1"/>
          </p:cNvSpPr>
          <p:nvPr/>
        </p:nvSpPr>
        <p:spPr bwMode="auto">
          <a:xfrm>
            <a:off x="4212000" y="3069000"/>
            <a:ext cx="4680000" cy="900000"/>
          </a:xfrm>
          <a:prstGeom prst="rect">
            <a:avLst/>
          </a:prstGeom>
          <a:solidFill>
            <a:schemeClr val="accent1">
              <a:lumMod val="40000"/>
              <a:lumOff val="60000"/>
            </a:schemeClr>
          </a:solidFill>
          <a:ln w="9525">
            <a:noFill/>
            <a:miter lim="800000"/>
            <a:headEnd/>
            <a:tailEnd/>
          </a:ln>
        </p:spPr>
        <p:txBody>
          <a:bodyPr vert="horz" wrap="square" lIns="90000" tIns="45720" rIns="90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u</a:t>
            </a:r>
            <a:r>
              <a:rPr lang="en-US" altLang="zh-TW" kern="0" dirty="0"/>
              <a:t>, </a:t>
            </a:r>
            <a:r>
              <a:rPr lang="en-US" altLang="zh-TW" i="1" kern="0" dirty="0"/>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dirty="0">
                <a:solidFill>
                  <a:srgbClr val="000000"/>
                </a:solidFill>
              </a:rPr>
              <a:t>c</a:t>
            </a:r>
            <a:r>
              <a:rPr lang="en-US" altLang="zh-TW" kern="0" dirty="0">
                <a:solidFill>
                  <a:srgbClr val="000000"/>
                </a:solidFill>
              </a:rPr>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a:t>
            </a:r>
            <a:r>
              <a:rPr lang="en-US" altLang="zh-TW" kern="0" dirty="0">
                <a:sym typeface="Symbol" pitchFamily="18" charset="2"/>
              </a:rPr>
              <a:t> </a:t>
            </a:r>
            <a:r>
              <a:rPr lang="en-US" altLang="zh-TW" kern="0" dirty="0">
                <a:latin typeface="Cambria Math" panose="02040503050406030204" pitchFamily="18" charset="0"/>
                <a:ea typeface="Cambria Math" panose="02040503050406030204" pitchFamily="18" charset="0"/>
                <a:sym typeface="Symbol" pitchFamily="18" charset="2"/>
              </a:rPr>
              <a:t>−</a:t>
            </a:r>
            <a:r>
              <a:rPr lang="en-US" altLang="zh-TW" kern="0" dirty="0">
                <a:latin typeface="Symbol" pitchFamily="18" charset="2"/>
                <a:sym typeface="Symbol" pitchFamily="18" charset="2"/>
              </a:rPr>
              <a:t> </a:t>
            </a:r>
            <a:r>
              <a:rPr lang="en-US" altLang="zh-TW" i="1" kern="0" spc="300" dirty="0"/>
              <a:t>f</a:t>
            </a:r>
            <a:r>
              <a:rPr lang="en-US" altLang="zh-TW" kern="0" dirty="0"/>
              <a:t>(</a:t>
            </a:r>
            <a:r>
              <a:rPr lang="en-US" altLang="zh-TW" i="1" kern="0" dirty="0"/>
              <a:t>u</a:t>
            </a:r>
            <a:r>
              <a:rPr lang="en-US" altLang="zh-TW" kern="0" dirty="0"/>
              <a:t>, </a:t>
            </a:r>
            <a:r>
              <a:rPr lang="en-US" altLang="zh-TW" i="1" kern="0" dirty="0"/>
              <a:t>v</a:t>
            </a:r>
            <a:r>
              <a:rPr lang="en-US" altLang="zh-TW" kern="0" dirty="0"/>
              <a:t>)	if (</a:t>
            </a:r>
            <a:r>
              <a:rPr lang="en-US" altLang="zh-TW" i="1" kern="0" dirty="0"/>
              <a:t>u</a:t>
            </a:r>
            <a:r>
              <a:rPr lang="en-US" altLang="zh-TW" kern="0" dirty="0"/>
              <a:t>, </a:t>
            </a:r>
            <a:r>
              <a:rPr lang="en-US" altLang="zh-TW" i="1" kern="0" dirty="0"/>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ym typeface="Symbol" pitchFamily="18" charset="2"/>
              </a:rPr>
              <a:t> </a:t>
            </a:r>
            <a:r>
              <a:rPr lang="en-US" altLang="zh-TW" i="1" kern="0" dirty="0">
                <a:sym typeface="Symbol" pitchFamily="18" charset="2"/>
              </a:rPr>
              <a:t>E</a:t>
            </a:r>
            <a:endParaRPr lang="en-US" altLang="zh-TW" kern="0" dirty="0"/>
          </a:p>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spc="300" dirty="0">
                <a:solidFill>
                  <a:srgbClr val="000000"/>
                </a:solidFill>
              </a:rPr>
              <a:t>f</a:t>
            </a:r>
            <a:r>
              <a:rPr lang="en-US" altLang="zh-TW" kern="0" dirty="0">
                <a:solidFill>
                  <a:srgbClr val="000000"/>
                </a:solidFill>
              </a:rPr>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a:t>
            </a:r>
            <a:r>
              <a:rPr lang="en-US" altLang="zh-TW" kern="0" dirty="0"/>
              <a:t>	</a:t>
            </a:r>
            <a:r>
              <a:rPr lang="en-US" altLang="zh-TW" kern="0" dirty="0">
                <a:solidFill>
                  <a:srgbClr val="000000"/>
                </a:solidFill>
              </a:rPr>
              <a:t>if (</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olidFill>
                  <a:srgbClr val="000000"/>
                </a:solidFill>
                <a:sym typeface="Symbol" pitchFamily="18" charset="2"/>
              </a:rPr>
              <a:t> </a:t>
            </a:r>
            <a:r>
              <a:rPr lang="en-US" altLang="zh-TW" i="1" kern="0" dirty="0">
                <a:solidFill>
                  <a:srgbClr val="000000"/>
                </a:solidFill>
                <a:sym typeface="Symbol" pitchFamily="18" charset="2"/>
              </a:rPr>
              <a:t>E</a:t>
            </a:r>
            <a:endParaRPr lang="en-US" altLang="zh-TW" kern="0" dirty="0"/>
          </a:p>
        </p:txBody>
      </p:sp>
    </p:spTree>
    <p:extLst>
      <p:ext uri="{BB962C8B-B14F-4D97-AF65-F5344CB8AC3E}">
        <p14:creationId xmlns:p14="http://schemas.microsoft.com/office/powerpoint/2010/main" val="1293465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5112000" y="549000"/>
            <a:ext cx="3780000" cy="5760000"/>
          </a:xfrm>
        </p:spPr>
        <p:txBody>
          <a:bodyPr lIns="90000" rIns="90000"/>
          <a:lstStyle/>
          <a:p>
            <a:pPr marL="0" indent="0" eaLnBrk="1" hangingPunct="1">
              <a:tabLst>
                <a:tab pos="446088" algn="l"/>
                <a:tab pos="719138" algn="l"/>
                <a:tab pos="1619250" algn="l"/>
                <a:tab pos="1889125" algn="l"/>
              </a:tabLst>
              <a:defRPr/>
            </a:pP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446088" algn="l"/>
                <a:tab pos="719138" algn="l"/>
                <a:tab pos="1619250" algn="l"/>
                <a:tab pos="1889125" algn="l"/>
              </a:tabLst>
              <a:defRPr/>
            </a:pPr>
            <a:r>
              <a:rPr lang="en-US" altLang="zh-TW" sz="2200" dirty="0"/>
              <a:t>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446088" algn="l"/>
                <a:tab pos="719138" algn="l"/>
                <a:tab pos="1619250" algn="l"/>
                <a:tab pos="1889125" algn="l"/>
              </a:tabLst>
              <a:defRPr/>
            </a:pPr>
            <a:r>
              <a:rPr lang="en-US" altLang="zh-TW" sz="2200" dirty="0"/>
              <a:t>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446088" algn="l"/>
                <a:tab pos="719138" algn="l"/>
                <a:tab pos="1619250" algn="l"/>
                <a:tab pos="1889125" algn="l"/>
              </a:tabLst>
              <a:defRPr/>
            </a:pPr>
            <a:r>
              <a:rPr lang="en-US" altLang="zh-TW" sz="2200" dirty="0"/>
              <a:t>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sz="2200" dirty="0">
                <a:solidFill>
                  <a:srgbClr val="008000"/>
                </a:solidFill>
              </a:rPr>
              <a:t> </a:t>
            </a:r>
            <a:r>
              <a:rPr lang="en-US" altLang="zh-TW" dirty="0">
                <a:solidFill>
                  <a:srgbClr val="008000"/>
                </a:solidFill>
              </a:rPr>
              <a:t>(</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446088" algn="l"/>
                <a:tab pos="719138" algn="l"/>
                <a:tab pos="1619250" algn="l"/>
                <a:tab pos="1889125" algn="l"/>
              </a:tabLst>
              <a:defRPr/>
            </a:pPr>
            <a:r>
              <a:rPr lang="en-US" altLang="zh-TW" dirty="0"/>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lvl="0" indent="0" eaLnBrk="1" hangingPunct="1">
              <a:buClr>
                <a:srgbClr val="3333CC"/>
              </a:buClr>
              <a:tabLst>
                <a:tab pos="446088" algn="l"/>
                <a:tab pos="1169988" algn="l"/>
                <a:tab pos="1619250" algn="l"/>
                <a:tab pos="1871663" algn="l"/>
              </a:tabLst>
              <a:defRPr/>
            </a:pP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in </a:t>
            </a:r>
            <a:r>
              <a:rPr lang="en-US" altLang="zh-TW" i="1" dirty="0">
                <a:solidFill>
                  <a:srgbClr val="000000"/>
                </a:solidFill>
              </a:rPr>
              <a:t>p</a:t>
            </a:r>
            <a:endParaRPr lang="en-US" altLang="zh-TW" b="1" dirty="0">
              <a:solidFill>
                <a:srgbClr val="000000"/>
              </a:solidFill>
            </a:endParaRP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a:p>
            <a:pPr marL="0" indent="0" eaLnBrk="1" hangingPunct="1">
              <a:tabLst>
                <a:tab pos="446088" algn="l"/>
                <a:tab pos="1169988" algn="l"/>
                <a:tab pos="1619250" algn="l"/>
                <a:tab pos="1871663" algn="l"/>
              </a:tabLst>
              <a:defRPr/>
            </a:pPr>
            <a:endParaRPr lang="en-US" altLang="zh-TW" sz="2200" dirty="0"/>
          </a:p>
        </p:txBody>
      </p:sp>
      <p:pic>
        <p:nvPicPr>
          <p:cNvPr id="4" name="圖片 3"/>
          <p:cNvPicPr>
            <a:picLocks noChangeAspect="1"/>
          </p:cNvPicPr>
          <p:nvPr/>
        </p:nvPicPr>
        <p:blipFill>
          <a:blip r:embed="rId2"/>
          <a:stretch>
            <a:fillRect/>
          </a:stretch>
        </p:blipFill>
        <p:spPr>
          <a:xfrm>
            <a:off x="252000" y="369000"/>
            <a:ext cx="4680000" cy="2853350"/>
          </a:xfrm>
          <a:prstGeom prst="rect">
            <a:avLst/>
          </a:prstGeom>
        </p:spPr>
      </p:pic>
      <p:pic>
        <p:nvPicPr>
          <p:cNvPr id="5" name="圖片 4"/>
          <p:cNvPicPr>
            <a:picLocks noChangeAspect="1"/>
          </p:cNvPicPr>
          <p:nvPr/>
        </p:nvPicPr>
        <p:blipFill>
          <a:blip r:embed="rId3"/>
          <a:stretch>
            <a:fillRect/>
          </a:stretch>
        </p:blipFill>
        <p:spPr>
          <a:xfrm>
            <a:off x="252000" y="3609000"/>
            <a:ext cx="4680000" cy="2875996"/>
          </a:xfrm>
          <a:prstGeom prst="rect">
            <a:avLst/>
          </a:prstGeom>
        </p:spPr>
      </p:pic>
      <p:sp>
        <p:nvSpPr>
          <p:cNvPr id="6" name="Rectangle 2"/>
          <p:cNvSpPr txBox="1">
            <a:spLocks noChangeArrowheads="1"/>
          </p:cNvSpPr>
          <p:nvPr/>
        </p:nvSpPr>
        <p:spPr bwMode="auto">
          <a:xfrm>
            <a:off x="4212000" y="3069000"/>
            <a:ext cx="4680000" cy="900000"/>
          </a:xfrm>
          <a:prstGeom prst="rect">
            <a:avLst/>
          </a:prstGeom>
          <a:solidFill>
            <a:schemeClr val="accent1">
              <a:lumMod val="40000"/>
              <a:lumOff val="60000"/>
            </a:schemeClr>
          </a:solidFill>
          <a:ln w="9525">
            <a:noFill/>
            <a:miter lim="800000"/>
            <a:headEnd/>
            <a:tailEnd/>
          </a:ln>
        </p:spPr>
        <p:txBody>
          <a:bodyPr vert="horz" wrap="square" lIns="90000" tIns="45720" rIns="90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u</a:t>
            </a:r>
            <a:r>
              <a:rPr lang="en-US" altLang="zh-TW" kern="0" dirty="0"/>
              <a:t>, </a:t>
            </a:r>
            <a:r>
              <a:rPr lang="en-US" altLang="zh-TW" i="1" kern="0" dirty="0"/>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dirty="0">
                <a:solidFill>
                  <a:srgbClr val="000000"/>
                </a:solidFill>
              </a:rPr>
              <a:t>c</a:t>
            </a:r>
            <a:r>
              <a:rPr lang="en-US" altLang="zh-TW" kern="0" dirty="0">
                <a:solidFill>
                  <a:srgbClr val="000000"/>
                </a:solidFill>
              </a:rPr>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a:t>
            </a:r>
            <a:r>
              <a:rPr lang="en-US" altLang="zh-TW" kern="0" dirty="0">
                <a:sym typeface="Symbol" pitchFamily="18" charset="2"/>
              </a:rPr>
              <a:t> </a:t>
            </a:r>
            <a:r>
              <a:rPr lang="en-US" altLang="zh-TW" kern="0" dirty="0">
                <a:latin typeface="Cambria Math" panose="02040503050406030204" pitchFamily="18" charset="0"/>
                <a:ea typeface="Cambria Math" panose="02040503050406030204" pitchFamily="18" charset="0"/>
                <a:sym typeface="Symbol" pitchFamily="18" charset="2"/>
              </a:rPr>
              <a:t>−</a:t>
            </a:r>
            <a:r>
              <a:rPr lang="en-US" altLang="zh-TW" kern="0" dirty="0">
                <a:latin typeface="Symbol" pitchFamily="18" charset="2"/>
                <a:sym typeface="Symbol" pitchFamily="18" charset="2"/>
              </a:rPr>
              <a:t> </a:t>
            </a:r>
            <a:r>
              <a:rPr lang="en-US" altLang="zh-TW" i="1" kern="0" spc="300" dirty="0"/>
              <a:t>f</a:t>
            </a:r>
            <a:r>
              <a:rPr lang="en-US" altLang="zh-TW" kern="0" dirty="0"/>
              <a:t>(</a:t>
            </a:r>
            <a:r>
              <a:rPr lang="en-US" altLang="zh-TW" i="1" kern="0" dirty="0"/>
              <a:t>u</a:t>
            </a:r>
            <a:r>
              <a:rPr lang="en-US" altLang="zh-TW" kern="0" dirty="0"/>
              <a:t>, </a:t>
            </a:r>
            <a:r>
              <a:rPr lang="en-US" altLang="zh-TW" i="1" kern="0" dirty="0"/>
              <a:t>v</a:t>
            </a:r>
            <a:r>
              <a:rPr lang="en-US" altLang="zh-TW" kern="0" dirty="0"/>
              <a:t>)	if (</a:t>
            </a:r>
            <a:r>
              <a:rPr lang="en-US" altLang="zh-TW" i="1" kern="0" dirty="0"/>
              <a:t>u</a:t>
            </a:r>
            <a:r>
              <a:rPr lang="en-US" altLang="zh-TW" kern="0" dirty="0"/>
              <a:t>, </a:t>
            </a:r>
            <a:r>
              <a:rPr lang="en-US" altLang="zh-TW" i="1" kern="0" dirty="0"/>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ym typeface="Symbol" pitchFamily="18" charset="2"/>
              </a:rPr>
              <a:t> </a:t>
            </a:r>
            <a:r>
              <a:rPr lang="en-US" altLang="zh-TW" i="1" kern="0" dirty="0">
                <a:sym typeface="Symbol" pitchFamily="18" charset="2"/>
              </a:rPr>
              <a:t>E</a:t>
            </a:r>
            <a:endParaRPr lang="en-US" altLang="zh-TW" kern="0" dirty="0"/>
          </a:p>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spc="300" dirty="0">
                <a:solidFill>
                  <a:srgbClr val="000000"/>
                </a:solidFill>
              </a:rPr>
              <a:t>f</a:t>
            </a:r>
            <a:r>
              <a:rPr lang="en-US" altLang="zh-TW" kern="0" dirty="0">
                <a:solidFill>
                  <a:srgbClr val="000000"/>
                </a:solidFill>
              </a:rPr>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a:t>
            </a:r>
            <a:r>
              <a:rPr lang="en-US" altLang="zh-TW" kern="0" dirty="0"/>
              <a:t>	</a:t>
            </a:r>
            <a:r>
              <a:rPr lang="en-US" altLang="zh-TW" kern="0" dirty="0">
                <a:solidFill>
                  <a:srgbClr val="000000"/>
                </a:solidFill>
              </a:rPr>
              <a:t>if (</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solidFill>
                  <a:srgbClr val="000000"/>
                </a:solidFill>
              </a:rPr>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olidFill>
                  <a:srgbClr val="000000"/>
                </a:solidFill>
                <a:sym typeface="Symbol" pitchFamily="18" charset="2"/>
              </a:rPr>
              <a:t> </a:t>
            </a:r>
            <a:r>
              <a:rPr lang="en-US" altLang="zh-TW" i="1" kern="0" dirty="0">
                <a:solidFill>
                  <a:srgbClr val="000000"/>
                </a:solidFill>
                <a:sym typeface="Symbol" pitchFamily="18" charset="2"/>
              </a:rPr>
              <a:t>E</a:t>
            </a:r>
            <a:endParaRPr lang="en-US" altLang="zh-TW" kern="0" dirty="0"/>
          </a:p>
        </p:txBody>
      </p:sp>
    </p:spTree>
    <p:extLst>
      <p:ext uri="{BB962C8B-B14F-4D97-AF65-F5344CB8AC3E}">
        <p14:creationId xmlns:p14="http://schemas.microsoft.com/office/powerpoint/2010/main" val="7561456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5112000" y="549000"/>
            <a:ext cx="3780000" cy="5760000"/>
          </a:xfrm>
        </p:spPr>
        <p:txBody>
          <a:bodyPr lIns="90000" rIns="90000"/>
          <a:lstStyle/>
          <a:p>
            <a:pPr marL="0" indent="0" eaLnBrk="1" hangingPunct="1">
              <a:tabLst>
                <a:tab pos="446088" algn="l"/>
                <a:tab pos="719138" algn="l"/>
                <a:tab pos="1619250" algn="l"/>
                <a:tab pos="1889125" algn="l"/>
              </a:tabLst>
              <a:defRPr/>
            </a:pP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446088" algn="l"/>
                <a:tab pos="719138" algn="l"/>
                <a:tab pos="1619250" algn="l"/>
                <a:tab pos="1889125" algn="l"/>
              </a:tabLst>
              <a:defRPr/>
            </a:pPr>
            <a:r>
              <a:rPr lang="en-US" altLang="zh-TW" sz="2200" dirty="0"/>
              <a:t>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446088" algn="l"/>
                <a:tab pos="719138" algn="l"/>
                <a:tab pos="1619250" algn="l"/>
                <a:tab pos="1889125" algn="l"/>
              </a:tabLst>
              <a:defRPr/>
            </a:pPr>
            <a:r>
              <a:rPr lang="en-US" altLang="zh-TW" sz="2200" dirty="0"/>
              <a:t>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446088" algn="l"/>
                <a:tab pos="719138" algn="l"/>
                <a:tab pos="1619250" algn="l"/>
                <a:tab pos="1889125" algn="l"/>
              </a:tabLst>
              <a:defRPr/>
            </a:pPr>
            <a:r>
              <a:rPr lang="en-US" altLang="zh-TW" sz="2200" dirty="0"/>
              <a:t>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sz="2200" dirty="0">
                <a:solidFill>
                  <a:srgbClr val="008000"/>
                </a:solidFill>
              </a:rPr>
              <a:t> </a:t>
            </a:r>
            <a:r>
              <a:rPr lang="en-US" altLang="zh-TW" dirty="0">
                <a:solidFill>
                  <a:srgbClr val="008000"/>
                </a:solidFill>
              </a:rPr>
              <a:t>(</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446088" algn="l"/>
                <a:tab pos="719138" algn="l"/>
                <a:tab pos="1619250" algn="l"/>
                <a:tab pos="1889125" algn="l"/>
              </a:tabLst>
              <a:defRPr/>
            </a:pPr>
            <a:r>
              <a:rPr lang="en-US" altLang="zh-TW" dirty="0"/>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lvl="0" indent="0" eaLnBrk="1" hangingPunct="1">
              <a:buClr>
                <a:srgbClr val="3333CC"/>
              </a:buClr>
              <a:tabLst>
                <a:tab pos="446088" algn="l"/>
                <a:tab pos="1169988" algn="l"/>
                <a:tab pos="1619250" algn="l"/>
                <a:tab pos="1871663" algn="l"/>
              </a:tabLst>
              <a:defRPr/>
            </a:pP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in </a:t>
            </a:r>
            <a:r>
              <a:rPr lang="en-US" altLang="zh-TW" i="1" dirty="0">
                <a:solidFill>
                  <a:srgbClr val="000000"/>
                </a:solidFill>
              </a:rPr>
              <a:t>p</a:t>
            </a:r>
            <a:endParaRPr lang="en-US" altLang="zh-TW" b="1" dirty="0">
              <a:solidFill>
                <a:srgbClr val="000000"/>
              </a:solidFill>
            </a:endParaRP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a:p>
            <a:pPr marL="0" indent="0" eaLnBrk="1" hangingPunct="1">
              <a:tabLst>
                <a:tab pos="446088" algn="l"/>
                <a:tab pos="1169988" algn="l"/>
                <a:tab pos="1619250" algn="l"/>
                <a:tab pos="1871663" algn="l"/>
              </a:tabLst>
              <a:defRPr/>
            </a:pPr>
            <a:endParaRPr lang="en-US" altLang="zh-TW" sz="2200" dirty="0"/>
          </a:p>
        </p:txBody>
      </p:sp>
      <p:pic>
        <p:nvPicPr>
          <p:cNvPr id="4" name="圖片 3"/>
          <p:cNvPicPr>
            <a:picLocks noChangeAspect="1"/>
          </p:cNvPicPr>
          <p:nvPr/>
        </p:nvPicPr>
        <p:blipFill>
          <a:blip r:embed="rId2"/>
          <a:stretch>
            <a:fillRect/>
          </a:stretch>
        </p:blipFill>
        <p:spPr>
          <a:xfrm>
            <a:off x="252000" y="369000"/>
            <a:ext cx="4680000" cy="2853350"/>
          </a:xfrm>
          <a:prstGeom prst="rect">
            <a:avLst/>
          </a:prstGeom>
        </p:spPr>
      </p:pic>
      <p:pic>
        <p:nvPicPr>
          <p:cNvPr id="5" name="圖片 4"/>
          <p:cNvPicPr>
            <a:picLocks noChangeAspect="1"/>
          </p:cNvPicPr>
          <p:nvPr/>
        </p:nvPicPr>
        <p:blipFill>
          <a:blip r:embed="rId3"/>
          <a:stretch>
            <a:fillRect/>
          </a:stretch>
        </p:blipFill>
        <p:spPr>
          <a:xfrm>
            <a:off x="252000" y="3609000"/>
            <a:ext cx="4680000" cy="2875996"/>
          </a:xfrm>
          <a:prstGeom prst="rect">
            <a:avLst/>
          </a:prstGeom>
        </p:spPr>
      </p:pic>
      <p:sp>
        <p:nvSpPr>
          <p:cNvPr id="6" name="Rectangle 2"/>
          <p:cNvSpPr txBox="1">
            <a:spLocks noChangeArrowheads="1"/>
          </p:cNvSpPr>
          <p:nvPr/>
        </p:nvSpPr>
        <p:spPr bwMode="auto">
          <a:xfrm>
            <a:off x="4212000" y="3069000"/>
            <a:ext cx="4680000" cy="900000"/>
          </a:xfrm>
          <a:prstGeom prst="rect">
            <a:avLst/>
          </a:prstGeom>
          <a:solidFill>
            <a:schemeClr val="accent1">
              <a:lumMod val="40000"/>
              <a:lumOff val="60000"/>
            </a:schemeClr>
          </a:solidFill>
          <a:ln w="9525">
            <a:noFill/>
            <a:miter lim="800000"/>
            <a:headEnd/>
            <a:tailEnd/>
          </a:ln>
        </p:spPr>
        <p:txBody>
          <a:bodyPr vert="horz" wrap="square" lIns="90000" tIns="45720" rIns="90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dirty="0">
                <a:solidFill>
                  <a:srgbClr val="000000"/>
                </a:solidFill>
              </a:rPr>
              <a:t>c</a:t>
            </a:r>
            <a:r>
              <a:rPr lang="en-US" altLang="zh-TW" kern="0" dirty="0">
                <a:solidFill>
                  <a:srgbClr val="000000"/>
                </a:solidFill>
              </a:rPr>
              <a:t>(</a:t>
            </a:r>
            <a:r>
              <a:rPr lang="en-US" altLang="zh-TW" i="1" kern="0" dirty="0"/>
              <a:t>v</a:t>
            </a:r>
            <a:r>
              <a:rPr lang="en-US" altLang="zh-TW" kern="0" dirty="0"/>
              <a:t>, </a:t>
            </a:r>
            <a:r>
              <a:rPr lang="en-US" altLang="zh-TW" i="1" kern="0" dirty="0"/>
              <a:t>u</a:t>
            </a:r>
            <a:r>
              <a:rPr lang="en-US" altLang="zh-TW" kern="0" dirty="0">
                <a:solidFill>
                  <a:srgbClr val="000000"/>
                </a:solidFill>
              </a:rPr>
              <a:t>)</a:t>
            </a:r>
            <a:r>
              <a:rPr lang="en-US" altLang="zh-TW" kern="0" dirty="0">
                <a:sym typeface="Symbol" pitchFamily="18" charset="2"/>
              </a:rPr>
              <a:t> </a:t>
            </a:r>
            <a:r>
              <a:rPr lang="en-US" altLang="zh-TW" kern="0" dirty="0">
                <a:latin typeface="Cambria Math" panose="02040503050406030204" pitchFamily="18" charset="0"/>
                <a:ea typeface="Cambria Math" panose="02040503050406030204" pitchFamily="18" charset="0"/>
                <a:sym typeface="Symbol" pitchFamily="18" charset="2"/>
              </a:rPr>
              <a:t>−</a:t>
            </a:r>
            <a:r>
              <a:rPr lang="en-US" altLang="zh-TW" kern="0" dirty="0">
                <a:latin typeface="Symbol" pitchFamily="18" charset="2"/>
                <a:sym typeface="Symbol" pitchFamily="18" charset="2"/>
              </a:rPr>
              <a:t> </a:t>
            </a:r>
            <a:r>
              <a:rPr lang="en-US" altLang="zh-TW" i="1" kern="0" spc="300" dirty="0"/>
              <a:t>f</a:t>
            </a:r>
            <a:r>
              <a:rPr lang="en-US" altLang="zh-TW" kern="0" dirty="0"/>
              <a:t>(</a:t>
            </a:r>
            <a:r>
              <a:rPr lang="en-US" altLang="zh-TW" i="1" kern="0" dirty="0"/>
              <a:t>v</a:t>
            </a:r>
            <a:r>
              <a:rPr lang="en-US" altLang="zh-TW" kern="0" dirty="0"/>
              <a:t>, </a:t>
            </a:r>
            <a:r>
              <a:rPr lang="en-US" altLang="zh-TW" i="1" kern="0" dirty="0"/>
              <a:t>u</a:t>
            </a:r>
            <a:r>
              <a:rPr lang="en-US" altLang="zh-TW" kern="0" dirty="0"/>
              <a:t>)	if (</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ym typeface="Symbol" pitchFamily="18" charset="2"/>
              </a:rPr>
              <a:t> </a:t>
            </a:r>
            <a:r>
              <a:rPr lang="en-US" altLang="zh-TW" i="1" kern="0" dirty="0">
                <a:sym typeface="Symbol" pitchFamily="18" charset="2"/>
              </a:rPr>
              <a:t>E</a:t>
            </a:r>
            <a:endParaRPr lang="en-US" altLang="zh-TW" kern="0" dirty="0"/>
          </a:p>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spc="300" dirty="0">
                <a:solidFill>
                  <a:srgbClr val="000000"/>
                </a:solidFill>
              </a:rPr>
              <a:t>f</a:t>
            </a:r>
            <a:r>
              <a:rPr lang="en-US" altLang="zh-TW" kern="0" dirty="0">
                <a:solidFill>
                  <a:srgbClr val="000000"/>
                </a:solidFill>
              </a:rPr>
              <a:t>(</a:t>
            </a:r>
            <a:r>
              <a:rPr lang="en-US" altLang="zh-TW" i="1" kern="0" dirty="0"/>
              <a:t>v</a:t>
            </a:r>
            <a:r>
              <a:rPr lang="en-US" altLang="zh-TW" kern="0" dirty="0"/>
              <a:t>, </a:t>
            </a:r>
            <a:r>
              <a:rPr lang="en-US" altLang="zh-TW" i="1" kern="0" dirty="0"/>
              <a:t>u</a:t>
            </a:r>
            <a:r>
              <a:rPr lang="en-US" altLang="zh-TW" kern="0" dirty="0">
                <a:solidFill>
                  <a:srgbClr val="000000"/>
                </a:solidFill>
              </a:rPr>
              <a:t>)</a:t>
            </a:r>
            <a:r>
              <a:rPr lang="en-US" altLang="zh-TW" kern="0" dirty="0"/>
              <a:t>	</a:t>
            </a:r>
            <a:r>
              <a:rPr lang="en-US" altLang="zh-TW" kern="0" dirty="0">
                <a:solidFill>
                  <a:srgbClr val="000000"/>
                </a:solidFill>
              </a:rPr>
              <a:t>if (</a:t>
            </a:r>
            <a:r>
              <a:rPr lang="en-US" altLang="zh-TW" i="1" kern="0" dirty="0"/>
              <a:t>v</a:t>
            </a:r>
            <a:r>
              <a:rPr lang="en-US" altLang="zh-TW" kern="0" dirty="0"/>
              <a:t>, </a:t>
            </a:r>
            <a:r>
              <a:rPr lang="en-US" altLang="zh-TW" i="1" kern="0" dirty="0"/>
              <a:t>u</a:t>
            </a:r>
            <a:r>
              <a:rPr lang="en-US" altLang="zh-TW" kern="0" dirty="0">
                <a:solidFill>
                  <a:srgbClr val="000000"/>
                </a:solidFill>
              </a:rPr>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olidFill>
                  <a:srgbClr val="000000"/>
                </a:solidFill>
                <a:sym typeface="Symbol" pitchFamily="18" charset="2"/>
              </a:rPr>
              <a:t> </a:t>
            </a:r>
            <a:r>
              <a:rPr lang="en-US" altLang="zh-TW" i="1" kern="0" dirty="0">
                <a:solidFill>
                  <a:srgbClr val="000000"/>
                </a:solidFill>
                <a:sym typeface="Symbol" pitchFamily="18" charset="2"/>
              </a:rPr>
              <a:t>E</a:t>
            </a:r>
            <a:endParaRPr lang="en-US" altLang="zh-TW" kern="0" dirty="0"/>
          </a:p>
        </p:txBody>
      </p:sp>
    </p:spTree>
    <p:extLst>
      <p:ext uri="{BB962C8B-B14F-4D97-AF65-F5344CB8AC3E}">
        <p14:creationId xmlns:p14="http://schemas.microsoft.com/office/powerpoint/2010/main" val="41757014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5112000" y="549000"/>
            <a:ext cx="3780000" cy="5760000"/>
          </a:xfrm>
        </p:spPr>
        <p:txBody>
          <a:bodyPr lIns="90000" rIns="90000"/>
          <a:lstStyle/>
          <a:p>
            <a:pPr marL="0" indent="0" eaLnBrk="1" hangingPunct="1">
              <a:tabLst>
                <a:tab pos="446088" algn="l"/>
                <a:tab pos="719138" algn="l"/>
                <a:tab pos="1619250" algn="l"/>
                <a:tab pos="1889125" algn="l"/>
              </a:tabLst>
              <a:defRPr/>
            </a:pP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446088" algn="l"/>
                <a:tab pos="719138" algn="l"/>
                <a:tab pos="1619250" algn="l"/>
                <a:tab pos="1889125" algn="l"/>
              </a:tabLst>
              <a:defRPr/>
            </a:pPr>
            <a:r>
              <a:rPr lang="en-US" altLang="zh-TW" sz="2200" dirty="0"/>
              <a:t>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446088" algn="l"/>
                <a:tab pos="719138" algn="l"/>
                <a:tab pos="1619250" algn="l"/>
                <a:tab pos="1889125" algn="l"/>
              </a:tabLst>
              <a:defRPr/>
            </a:pPr>
            <a:r>
              <a:rPr lang="en-US" altLang="zh-TW" sz="2200" dirty="0"/>
              <a:t>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446088" algn="l"/>
                <a:tab pos="719138" algn="l"/>
                <a:tab pos="1619250" algn="l"/>
                <a:tab pos="1889125" algn="l"/>
              </a:tabLst>
              <a:defRPr/>
            </a:pPr>
            <a:r>
              <a:rPr lang="en-US" altLang="zh-TW" sz="2200" dirty="0"/>
              <a:t>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sz="2200" dirty="0">
                <a:solidFill>
                  <a:srgbClr val="008000"/>
                </a:solidFill>
              </a:rPr>
              <a:t> </a:t>
            </a:r>
            <a:r>
              <a:rPr lang="en-US" altLang="zh-TW" dirty="0">
                <a:solidFill>
                  <a:srgbClr val="008000"/>
                </a:solidFill>
              </a:rPr>
              <a:t>(</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446088" algn="l"/>
                <a:tab pos="719138" algn="l"/>
                <a:tab pos="1619250" algn="l"/>
                <a:tab pos="1889125" algn="l"/>
              </a:tabLst>
              <a:defRPr/>
            </a:pPr>
            <a:r>
              <a:rPr lang="en-US" altLang="zh-TW" dirty="0"/>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indent="0" eaLnBrk="1" hangingPunct="1">
              <a:tabLst>
                <a:tab pos="446088" algn="l"/>
                <a:tab pos="719138" algn="l"/>
                <a:tab pos="1619250" algn="l"/>
                <a:tab pos="1889125" algn="l"/>
              </a:tabLst>
              <a:defRPr/>
            </a:pPr>
            <a:endParaRPr lang="en-US" altLang="zh-TW" dirty="0"/>
          </a:p>
          <a:p>
            <a:pPr marL="0" lvl="0" indent="0" eaLnBrk="1" hangingPunct="1">
              <a:buClr>
                <a:srgbClr val="3333CC"/>
              </a:buClr>
              <a:tabLst>
                <a:tab pos="446088" algn="l"/>
                <a:tab pos="1169988" algn="l"/>
                <a:tab pos="1619250" algn="l"/>
                <a:tab pos="1871663" algn="l"/>
              </a:tabLst>
              <a:defRPr/>
            </a:pP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in </a:t>
            </a:r>
            <a:r>
              <a:rPr lang="en-US" altLang="zh-TW" i="1" dirty="0">
                <a:solidFill>
                  <a:srgbClr val="000000"/>
                </a:solidFill>
              </a:rPr>
              <a:t>p</a:t>
            </a:r>
            <a:endParaRPr lang="en-US" altLang="zh-TW" b="1" dirty="0">
              <a:solidFill>
                <a:srgbClr val="000000"/>
              </a:solidFill>
            </a:endParaRP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0" lvl="0" indent="0" eaLnBrk="1" hangingPunct="1">
              <a:buClr>
                <a:srgbClr val="3333CC"/>
              </a:buClr>
              <a:tabLst>
                <a:tab pos="446088" algn="l"/>
                <a:tab pos="1169988" algn="l"/>
                <a:tab pos="1619250" algn="l"/>
                <a:tab pos="1871663" algn="l"/>
              </a:tabLst>
              <a:defRPr/>
            </a:pP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a:p>
            <a:pPr marL="0" indent="0" eaLnBrk="1" hangingPunct="1">
              <a:tabLst>
                <a:tab pos="446088" algn="l"/>
                <a:tab pos="1169988" algn="l"/>
                <a:tab pos="1619250" algn="l"/>
                <a:tab pos="1871663" algn="l"/>
              </a:tabLst>
              <a:defRPr/>
            </a:pPr>
            <a:endParaRPr lang="en-US" altLang="zh-TW" sz="2200" dirty="0"/>
          </a:p>
        </p:txBody>
      </p:sp>
      <p:pic>
        <p:nvPicPr>
          <p:cNvPr id="4" name="圖片 3"/>
          <p:cNvPicPr>
            <a:picLocks noChangeAspect="1"/>
          </p:cNvPicPr>
          <p:nvPr/>
        </p:nvPicPr>
        <p:blipFill>
          <a:blip r:embed="rId2"/>
          <a:stretch>
            <a:fillRect/>
          </a:stretch>
        </p:blipFill>
        <p:spPr>
          <a:xfrm>
            <a:off x="252000" y="369000"/>
            <a:ext cx="4680000" cy="2853350"/>
          </a:xfrm>
          <a:prstGeom prst="rect">
            <a:avLst/>
          </a:prstGeom>
        </p:spPr>
      </p:pic>
      <p:pic>
        <p:nvPicPr>
          <p:cNvPr id="5" name="圖片 4"/>
          <p:cNvPicPr>
            <a:picLocks noChangeAspect="1"/>
          </p:cNvPicPr>
          <p:nvPr/>
        </p:nvPicPr>
        <p:blipFill>
          <a:blip r:embed="rId3"/>
          <a:stretch>
            <a:fillRect/>
          </a:stretch>
        </p:blipFill>
        <p:spPr>
          <a:xfrm>
            <a:off x="252000" y="3609000"/>
            <a:ext cx="4680000" cy="2875996"/>
          </a:xfrm>
          <a:prstGeom prst="rect">
            <a:avLst/>
          </a:prstGeom>
        </p:spPr>
      </p:pic>
      <p:sp>
        <p:nvSpPr>
          <p:cNvPr id="6" name="Rectangle 2"/>
          <p:cNvSpPr txBox="1">
            <a:spLocks noChangeArrowheads="1"/>
          </p:cNvSpPr>
          <p:nvPr/>
        </p:nvSpPr>
        <p:spPr bwMode="auto">
          <a:xfrm>
            <a:off x="4212000" y="3069000"/>
            <a:ext cx="4680000" cy="900000"/>
          </a:xfrm>
          <a:prstGeom prst="rect">
            <a:avLst/>
          </a:prstGeom>
          <a:solidFill>
            <a:schemeClr val="accent1">
              <a:lumMod val="40000"/>
              <a:lumOff val="60000"/>
            </a:schemeClr>
          </a:solidFill>
          <a:ln w="9525">
            <a:noFill/>
            <a:miter lim="800000"/>
            <a:headEnd/>
            <a:tailEnd/>
          </a:ln>
        </p:spPr>
        <p:txBody>
          <a:bodyPr vert="horz" wrap="square" lIns="90000" tIns="45720" rIns="90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dirty="0">
                <a:solidFill>
                  <a:srgbClr val="000000"/>
                </a:solidFill>
              </a:rPr>
              <a:t>c</a:t>
            </a:r>
            <a:r>
              <a:rPr lang="en-US" altLang="zh-TW" kern="0" dirty="0">
                <a:solidFill>
                  <a:srgbClr val="000000"/>
                </a:solidFill>
              </a:rPr>
              <a:t>(</a:t>
            </a:r>
            <a:r>
              <a:rPr lang="en-US" altLang="zh-TW" i="1" kern="0" dirty="0"/>
              <a:t>v</a:t>
            </a:r>
            <a:r>
              <a:rPr lang="en-US" altLang="zh-TW" kern="0" dirty="0"/>
              <a:t>, </a:t>
            </a:r>
            <a:r>
              <a:rPr lang="en-US" altLang="zh-TW" i="1" kern="0" dirty="0"/>
              <a:t>u</a:t>
            </a:r>
            <a:r>
              <a:rPr lang="en-US" altLang="zh-TW" kern="0" dirty="0">
                <a:solidFill>
                  <a:srgbClr val="000000"/>
                </a:solidFill>
              </a:rPr>
              <a:t>)</a:t>
            </a:r>
            <a:r>
              <a:rPr lang="en-US" altLang="zh-TW" kern="0" dirty="0">
                <a:sym typeface="Symbol" pitchFamily="18" charset="2"/>
              </a:rPr>
              <a:t> </a:t>
            </a:r>
            <a:r>
              <a:rPr lang="en-US" altLang="zh-TW" kern="0" dirty="0">
                <a:latin typeface="Cambria Math" panose="02040503050406030204" pitchFamily="18" charset="0"/>
                <a:ea typeface="Cambria Math" panose="02040503050406030204" pitchFamily="18" charset="0"/>
                <a:sym typeface="Symbol" pitchFamily="18" charset="2"/>
              </a:rPr>
              <a:t>−</a:t>
            </a:r>
            <a:r>
              <a:rPr lang="en-US" altLang="zh-TW" kern="0" dirty="0">
                <a:latin typeface="Symbol" pitchFamily="18" charset="2"/>
                <a:sym typeface="Symbol" pitchFamily="18" charset="2"/>
              </a:rPr>
              <a:t> </a:t>
            </a:r>
            <a:r>
              <a:rPr lang="en-US" altLang="zh-TW" i="1" kern="0" spc="300" dirty="0"/>
              <a:t>f</a:t>
            </a:r>
            <a:r>
              <a:rPr lang="en-US" altLang="zh-TW" kern="0" dirty="0"/>
              <a:t>(</a:t>
            </a:r>
            <a:r>
              <a:rPr lang="en-US" altLang="zh-TW" i="1" kern="0" dirty="0"/>
              <a:t>v</a:t>
            </a:r>
            <a:r>
              <a:rPr lang="en-US" altLang="zh-TW" kern="0" dirty="0"/>
              <a:t>, </a:t>
            </a:r>
            <a:r>
              <a:rPr lang="en-US" altLang="zh-TW" i="1" kern="0" dirty="0"/>
              <a:t>u</a:t>
            </a:r>
            <a:r>
              <a:rPr lang="en-US" altLang="zh-TW" kern="0" dirty="0"/>
              <a:t>)	if (</a:t>
            </a:r>
            <a:r>
              <a:rPr lang="en-US" altLang="zh-TW" i="1" kern="0" dirty="0"/>
              <a:t>v</a:t>
            </a:r>
            <a:r>
              <a:rPr lang="en-US" altLang="zh-TW" kern="0" dirty="0"/>
              <a:t>, </a:t>
            </a:r>
            <a:r>
              <a:rPr lang="en-US" altLang="zh-TW" i="1" kern="0" dirty="0"/>
              <a:t>u</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ym typeface="Symbol" pitchFamily="18" charset="2"/>
              </a:rPr>
              <a:t> </a:t>
            </a:r>
            <a:r>
              <a:rPr lang="en-US" altLang="zh-TW" i="1" kern="0" dirty="0">
                <a:sym typeface="Symbol" pitchFamily="18" charset="2"/>
              </a:rPr>
              <a:t>E</a:t>
            </a:r>
            <a:endParaRPr lang="en-US" altLang="zh-TW" kern="0" dirty="0"/>
          </a:p>
          <a:p>
            <a:pPr marL="0" indent="0" eaLnBrk="1" hangingPunct="1">
              <a:tabLst>
                <a:tab pos="3150000" algn="l"/>
              </a:tabLst>
              <a:defRPr/>
            </a:pPr>
            <a:r>
              <a:rPr lang="en-US" altLang="zh-TW" i="1" kern="0" dirty="0" err="1"/>
              <a:t>c</a:t>
            </a:r>
            <a:r>
              <a:rPr lang="en-US" altLang="zh-TW" i="1" kern="0" spc="600" baseline="-25000" dirty="0" err="1">
                <a:solidFill>
                  <a:srgbClr val="000000"/>
                </a:solidFill>
              </a:rPr>
              <a:t>f</a:t>
            </a:r>
            <a:r>
              <a:rPr lang="en-US" altLang="zh-TW" kern="0" dirty="0"/>
              <a:t>(</a:t>
            </a:r>
            <a:r>
              <a:rPr lang="en-US" altLang="zh-TW" i="1" kern="0" dirty="0">
                <a:solidFill>
                  <a:srgbClr val="000000"/>
                </a:solidFill>
              </a:rPr>
              <a:t>u</a:t>
            </a:r>
            <a:r>
              <a:rPr lang="en-US" altLang="zh-TW" kern="0" dirty="0">
                <a:solidFill>
                  <a:srgbClr val="000000"/>
                </a:solidFill>
              </a:rPr>
              <a:t>, </a:t>
            </a:r>
            <a:r>
              <a:rPr lang="en-US" altLang="zh-TW" i="1" kern="0" dirty="0">
                <a:solidFill>
                  <a:srgbClr val="000000"/>
                </a:solidFill>
              </a:rPr>
              <a:t>v</a:t>
            </a:r>
            <a:r>
              <a:rPr lang="en-US" altLang="zh-TW" kern="0" dirty="0"/>
              <a:t>) </a:t>
            </a:r>
            <a:r>
              <a:rPr lang="en-US" altLang="zh-TW" kern="0" dirty="0">
                <a:solidFill>
                  <a:srgbClr val="000000"/>
                </a:solidFill>
                <a:latin typeface="Cambria Math" panose="02040503050406030204" pitchFamily="18" charset="0"/>
                <a:ea typeface="Cambria Math" panose="02040503050406030204" pitchFamily="18" charset="0"/>
              </a:rPr>
              <a:t>=</a:t>
            </a:r>
            <a:r>
              <a:rPr lang="en-US" altLang="zh-TW" kern="0" spc="300" dirty="0">
                <a:sym typeface="Symbol" pitchFamily="18" charset="2"/>
              </a:rPr>
              <a:t> </a:t>
            </a:r>
            <a:r>
              <a:rPr lang="en-US" altLang="zh-TW" i="1" kern="0" spc="300" dirty="0">
                <a:solidFill>
                  <a:srgbClr val="000000"/>
                </a:solidFill>
              </a:rPr>
              <a:t>f</a:t>
            </a:r>
            <a:r>
              <a:rPr lang="en-US" altLang="zh-TW" kern="0" dirty="0">
                <a:solidFill>
                  <a:srgbClr val="000000"/>
                </a:solidFill>
              </a:rPr>
              <a:t>(</a:t>
            </a:r>
            <a:r>
              <a:rPr lang="en-US" altLang="zh-TW" i="1" kern="0" dirty="0"/>
              <a:t>v</a:t>
            </a:r>
            <a:r>
              <a:rPr lang="en-US" altLang="zh-TW" kern="0" dirty="0"/>
              <a:t>, </a:t>
            </a:r>
            <a:r>
              <a:rPr lang="en-US" altLang="zh-TW" i="1" kern="0" dirty="0"/>
              <a:t>u</a:t>
            </a:r>
            <a:r>
              <a:rPr lang="en-US" altLang="zh-TW" kern="0" dirty="0">
                <a:solidFill>
                  <a:srgbClr val="000000"/>
                </a:solidFill>
              </a:rPr>
              <a:t>)</a:t>
            </a:r>
            <a:r>
              <a:rPr lang="en-US" altLang="zh-TW" kern="0" dirty="0"/>
              <a:t>	</a:t>
            </a:r>
            <a:r>
              <a:rPr lang="en-US" altLang="zh-TW" kern="0" dirty="0">
                <a:solidFill>
                  <a:srgbClr val="000000"/>
                </a:solidFill>
              </a:rPr>
              <a:t>if (</a:t>
            </a:r>
            <a:r>
              <a:rPr lang="en-US" altLang="zh-TW" i="1" kern="0" dirty="0"/>
              <a:t>v</a:t>
            </a:r>
            <a:r>
              <a:rPr lang="en-US" altLang="zh-TW" kern="0" dirty="0"/>
              <a:t>, </a:t>
            </a:r>
            <a:r>
              <a:rPr lang="en-US" altLang="zh-TW" i="1" kern="0" dirty="0"/>
              <a:t>u</a:t>
            </a:r>
            <a:r>
              <a:rPr lang="en-US" altLang="zh-TW" kern="0" dirty="0">
                <a:solidFill>
                  <a:srgbClr val="000000"/>
                </a:solidFill>
              </a:rPr>
              <a:t>) </a:t>
            </a:r>
            <a:r>
              <a:rPr lang="en-US" altLang="zh-TW" kern="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kern="0" dirty="0">
                <a:solidFill>
                  <a:srgbClr val="000000"/>
                </a:solidFill>
                <a:sym typeface="Symbol" pitchFamily="18" charset="2"/>
              </a:rPr>
              <a:t> </a:t>
            </a:r>
            <a:r>
              <a:rPr lang="en-US" altLang="zh-TW" i="1" kern="0" dirty="0">
                <a:solidFill>
                  <a:srgbClr val="000000"/>
                </a:solidFill>
                <a:sym typeface="Symbol" pitchFamily="18" charset="2"/>
              </a:rPr>
              <a:t>E</a:t>
            </a:r>
            <a:endParaRPr lang="en-US" altLang="zh-TW" kern="0" dirty="0"/>
          </a:p>
        </p:txBody>
      </p:sp>
    </p:spTree>
    <p:extLst>
      <p:ext uri="{BB962C8B-B14F-4D97-AF65-F5344CB8AC3E}">
        <p14:creationId xmlns:p14="http://schemas.microsoft.com/office/powerpoint/2010/main" val="417750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8</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2578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9000"/>
            <a:ext cx="7920000" cy="5760000"/>
          </a:xfrm>
        </p:spPr>
        <p:txBody>
          <a:bodyPr lIns="90000" rIns="90000"/>
          <a:lstStyle/>
          <a:p>
            <a:pPr marL="0" indent="0"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270000" algn="r"/>
                <a:tab pos="540000" algn="l"/>
                <a:tab pos="990000" algn="l"/>
                <a:tab pos="1440000" algn="l"/>
                <a:tab pos="1710000" algn="l"/>
              </a:tabLst>
              <a:defRPr/>
            </a:pPr>
            <a:r>
              <a:rPr lang="en-US" altLang="zh-TW" sz="2200" dirty="0"/>
              <a:t>	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sym typeface="Symbol" pitchFamily="18" charset="2"/>
            </a:endParaRPr>
          </a:p>
          <a:p>
            <a:pPr marL="0" indent="0" eaLnBrk="1" hangingPunct="1">
              <a:tabLst>
                <a:tab pos="270000" algn="r"/>
                <a:tab pos="540000" algn="l"/>
                <a:tab pos="990000" algn="l"/>
                <a:tab pos="1440000" algn="l"/>
                <a:tab pos="1710000" algn="l"/>
              </a:tabLst>
              <a:defRPr/>
            </a:pPr>
            <a:r>
              <a:rPr lang="en-US" altLang="zh-TW" sz="2200" dirty="0"/>
              <a:t>	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spc="300" dirty="0">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3	</a:t>
            </a:r>
            <a:r>
              <a:rPr lang="en-US" altLang="zh-TW" sz="2200" i="1" dirty="0"/>
              <a:t>m</a:t>
            </a:r>
            <a:r>
              <a:rPr lang="en-US" altLang="zh-TW" sz="2200" i="1" spc="300" dirty="0"/>
              <a:t>f</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4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270000" algn="r"/>
                <a:tab pos="540000" algn="l"/>
                <a:tab pos="990000" algn="l"/>
                <a:tab pos="1440000" algn="l"/>
                <a:tab pos="1710000" algn="l"/>
              </a:tabLst>
              <a:defRPr/>
            </a:pPr>
            <a:r>
              <a:rPr lang="en-US" altLang="zh-TW" sz="2200" dirty="0"/>
              <a:t>	5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p>
          <a:p>
            <a:pPr marL="0" indent="0" eaLnBrk="1" hangingPunct="1">
              <a:tabLst>
                <a:tab pos="270000" algn="r"/>
                <a:tab pos="540000" algn="l"/>
                <a:tab pos="990000" algn="l"/>
                <a:tab pos="1440000" algn="l"/>
                <a:tab pos="1710000" algn="l"/>
              </a:tabLst>
              <a:defRPr/>
            </a:pPr>
            <a:r>
              <a:rPr lang="en-US" altLang="zh-TW" dirty="0">
                <a:sym typeface="Symbol" pitchFamily="18" charset="2"/>
              </a:rPr>
              <a:t>	6		</a:t>
            </a:r>
            <a:r>
              <a:rPr lang="en-US" altLang="zh-TW" i="1" dirty="0">
                <a:sym typeface="Symbol" pitchFamily="18" charset="2"/>
              </a:rPr>
              <a:t>m</a:t>
            </a:r>
            <a:r>
              <a:rPr lang="en-US" altLang="zh-TW" i="1" spc="300" dirty="0">
                <a:sym typeface="Symbol" pitchFamily="18" charset="2"/>
              </a:rPr>
              <a:t>f</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m</a:t>
            </a:r>
            <a:r>
              <a:rPr lang="en-US" altLang="zh-TW" i="1" spc="300" dirty="0">
                <a:sym typeface="Symbol" pitchFamily="18" charset="2"/>
              </a:rPr>
              <a:t>f</a:t>
            </a:r>
            <a:r>
              <a:rPr lang="en-US" altLang="zh-TW" dirty="0">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7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270000" algn="r"/>
                <a:tab pos="540000" algn="l"/>
                <a:tab pos="990000" algn="l"/>
                <a:tab pos="1440000" algn="l"/>
                <a:tab pos="1710000" algn="l"/>
              </a:tabLst>
              <a:defRPr/>
            </a:pPr>
            <a:r>
              <a:rPr lang="en-US" altLang="zh-TW" sz="2200" dirty="0"/>
              <a:t>	8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270000" algn="r"/>
                <a:tab pos="540000" algn="l"/>
                <a:tab pos="990000" algn="l"/>
                <a:tab pos="1440000" algn="l"/>
                <a:tab pos="1710000" algn="l"/>
              </a:tabLst>
              <a:defRPr/>
            </a:pPr>
            <a:r>
              <a:rPr lang="en-US" altLang="zh-TW" sz="2200" dirty="0"/>
              <a:t>	9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270000" algn="r"/>
                <a:tab pos="540000" algn="l"/>
                <a:tab pos="990000" algn="l"/>
                <a:tab pos="1440000" algn="l"/>
                <a:tab pos="1710000" algn="l"/>
              </a:tabLst>
              <a:defRPr/>
            </a:pPr>
            <a:r>
              <a:rPr lang="en-US" altLang="zh-TW" sz="2200" dirty="0"/>
              <a:t>	10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dirty="0">
                <a:solidFill>
                  <a:srgbClr val="008000"/>
                </a:solidFill>
              </a:rPr>
              <a:t> (</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sz="2200" dirty="0">
              <a:solidFill>
                <a:srgbClr val="008000"/>
              </a:solidFill>
            </a:endParaRPr>
          </a:p>
          <a:p>
            <a:pPr marL="0" indent="0" eaLnBrk="1" hangingPunct="1">
              <a:tabLst>
                <a:tab pos="270000" algn="r"/>
                <a:tab pos="540000" algn="l"/>
                <a:tab pos="990000" algn="l"/>
                <a:tab pos="1440000" algn="l"/>
                <a:tab pos="1710000" algn="l"/>
              </a:tabLst>
              <a:defRPr/>
            </a:pPr>
            <a:r>
              <a:rPr lang="en-US" altLang="zh-TW" dirty="0"/>
              <a:t>	11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270000" algn="r"/>
                <a:tab pos="540000" algn="l"/>
                <a:tab pos="990000" algn="l"/>
                <a:tab pos="1440000" algn="l"/>
                <a:tab pos="1710000" algn="l"/>
              </a:tabLst>
              <a:defRPr/>
            </a:pPr>
            <a:r>
              <a:rPr lang="en-US" altLang="zh-TW" sz="2200" dirty="0"/>
              <a:t>	12	</a:t>
            </a:r>
            <a:r>
              <a:rPr lang="en-US" altLang="zh-TW" sz="2200" b="1" dirty="0"/>
              <a:t>return</a:t>
            </a:r>
            <a:r>
              <a:rPr lang="en-US" altLang="zh-TW" sz="2200" dirty="0"/>
              <a:t> </a:t>
            </a:r>
            <a:r>
              <a:rPr lang="en-US" altLang="zh-TW" sz="2200" i="1" dirty="0"/>
              <a:t>mf</a:t>
            </a:r>
          </a:p>
        </p:txBody>
      </p:sp>
    </p:spTree>
    <p:extLst>
      <p:ext uri="{BB962C8B-B14F-4D97-AF65-F5344CB8AC3E}">
        <p14:creationId xmlns:p14="http://schemas.microsoft.com/office/powerpoint/2010/main" val="28920890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8980"/>
            <a:ext cx="8099999" cy="5400020"/>
          </a:xfrm>
        </p:spPr>
        <p:txBody>
          <a:bodyPr lIns="90000" rIns="90000"/>
          <a:lstStyle/>
          <a:p>
            <a:pPr marL="0" indent="0"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269875" algn="r"/>
                <a:tab pos="539750" algn="l"/>
                <a:tab pos="989013" algn="l"/>
                <a:tab pos="1439863" algn="l"/>
              </a:tabLst>
              <a:defRPr/>
            </a:pPr>
            <a:r>
              <a:rPr lang="en-US" altLang="zh-TW" sz="2200" dirty="0"/>
              <a:t>	1	</a:t>
            </a:r>
            <a:r>
              <a:rPr lang="en-US" altLang="zh-TW" sz="2200" b="1" dirty="0"/>
              <a:t>for</a:t>
            </a:r>
            <a:r>
              <a:rPr lang="en-US" altLang="zh-TW" sz="2200" dirty="0"/>
              <a:t>	each </a:t>
            </a:r>
            <a:r>
              <a:rPr lang="en-US" altLang="zh-TW" dirty="0">
                <a:solidFill>
                  <a:srgbClr val="000000"/>
                </a:solidFill>
              </a:rPr>
              <a:t>vertex </a:t>
            </a:r>
            <a:r>
              <a:rPr lang="en-US" altLang="zh-TW" i="1" dirty="0">
                <a:solidFill>
                  <a:srgbClr val="000000"/>
                </a:solidFill>
              </a:rPr>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err="1">
                <a:sym typeface="Symbol" pitchFamily="18" charset="2"/>
              </a:rPr>
              <a:t>G</a:t>
            </a:r>
            <a:r>
              <a:rPr lang="en-US" altLang="zh-TW" i="1" spc="600" baseline="-25000" dirty="0" err="1">
                <a:solidFill>
                  <a:srgbClr val="000000"/>
                </a:solidFill>
              </a:rPr>
              <a:t>f</a:t>
            </a:r>
            <a:r>
              <a:rPr lang="en-US" altLang="zh-TW" sz="2200" i="1" dirty="0" err="1">
                <a:sym typeface="Symbol" pitchFamily="18" charset="2"/>
              </a:rPr>
              <a:t>.V</a:t>
            </a:r>
            <a:r>
              <a:rPr lang="en-US" altLang="zh-TW" sz="2200" i="1" dirty="0">
                <a:sym typeface="Symbol" pitchFamily="18" charset="2"/>
              </a:rPr>
              <a:t> </a:t>
            </a:r>
            <a:endParaRPr lang="en-US" altLang="zh-TW" sz="2200" dirty="0">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p>
          <a:p>
            <a:pPr marL="0" lvl="0" indent="0" eaLnBrk="1" hangingPunct="1">
              <a:buClr>
                <a:srgbClr val="3333CC"/>
              </a:buClr>
              <a:tabLst>
                <a:tab pos="270000" algn="r"/>
                <a:tab pos="540000" algn="l"/>
                <a:tab pos="990000" algn="l"/>
                <a:tab pos="1440000" algn="l"/>
                <a:tab pos="1710000" algn="l"/>
              </a:tabLst>
              <a:defRPr/>
            </a:pPr>
            <a:r>
              <a:rPr lang="en-US" altLang="zh-TW" dirty="0">
                <a:solidFill>
                  <a:srgbClr val="000000"/>
                </a:solidFill>
              </a:rPr>
              <a:t>	4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indent="0" eaLnBrk="1" hangingPunct="1">
              <a:tabLst>
                <a:tab pos="269875" algn="r"/>
                <a:tab pos="539750" algn="l"/>
                <a:tab pos="989013" algn="l"/>
                <a:tab pos="1439863" algn="l"/>
              </a:tabLst>
              <a:defRPr/>
            </a:pPr>
            <a:r>
              <a:rPr lang="en-US" altLang="zh-TW" sz="2200" dirty="0"/>
              <a:t>	5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269875" algn="r"/>
                <a:tab pos="539750" algn="l"/>
                <a:tab pos="989013" algn="l"/>
                <a:tab pos="1439863" algn="l"/>
              </a:tabLst>
              <a:defRPr/>
            </a:pPr>
            <a:r>
              <a:rPr lang="en-US" altLang="zh-TW" sz="2200" dirty="0"/>
              <a:t>	6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i="1" dirty="0" err="1"/>
              <a:t>c</a:t>
            </a:r>
            <a:r>
              <a:rPr lang="en-US" altLang="zh-TW" i="1" spc="600" baseline="-25000" dirty="0" err="1"/>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269875" algn="r"/>
                <a:tab pos="539750" algn="l"/>
                <a:tab pos="989013" algn="l"/>
                <a:tab pos="1439863" algn="l"/>
              </a:tabLst>
              <a:defRPr/>
            </a:pPr>
            <a:r>
              <a:rPr lang="en-US" altLang="zh-TW" dirty="0">
                <a:solidFill>
                  <a:srgbClr val="000000"/>
                </a:solidFill>
                <a:sym typeface="Symbol" pitchFamily="18" charset="2"/>
              </a:rPr>
              <a:t>	7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dirty="0">
              <a:solidFill>
                <a:srgbClr val="000000"/>
              </a:solidFill>
              <a:sym typeface="Symbol" pitchFamily="18" charset="2"/>
            </a:endParaRPr>
          </a:p>
          <a:p>
            <a:pPr marL="0" indent="0" eaLnBrk="1" hangingPunct="1">
              <a:tabLst>
                <a:tab pos="269875" algn="r"/>
                <a:tab pos="539750" algn="l"/>
                <a:tab pos="989013" algn="l"/>
                <a:tab pos="1439863" algn="l"/>
              </a:tabLst>
              <a:defRPr/>
            </a:pPr>
            <a:r>
              <a:rPr lang="en-US" altLang="zh-TW" sz="2200" dirty="0"/>
              <a:t>	8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269875" algn="r"/>
                <a:tab pos="539750" algn="l"/>
                <a:tab pos="989013" algn="l"/>
                <a:tab pos="1439863" algn="l"/>
              </a:tabLst>
              <a:defRPr/>
            </a:pPr>
            <a:r>
              <a:rPr lang="en-US" altLang="zh-TW" sz="2200" dirty="0"/>
              <a:t>	9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269875" algn="r"/>
                <a:tab pos="539750" algn="l"/>
                <a:tab pos="989013" algn="l"/>
                <a:tab pos="1439863" algn="l"/>
              </a:tabLst>
              <a:defRPr/>
            </a:pPr>
            <a:r>
              <a:rPr lang="en-US" altLang="zh-TW" sz="2200" dirty="0"/>
              <a:t>	10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lvl="0" indent="0" eaLnBrk="1" hangingPunct="1">
              <a:buClr>
                <a:srgbClr val="3333CC"/>
              </a:buClr>
              <a:tabLst>
                <a:tab pos="270000" algn="r"/>
                <a:tab pos="540000" algn="l"/>
                <a:tab pos="990000" algn="l"/>
                <a:tab pos="1440000" algn="l"/>
                <a:tab pos="1710000" algn="l"/>
              </a:tabLst>
              <a:defRPr/>
            </a:pPr>
            <a:r>
              <a:rPr lang="en-US" altLang="zh-TW" dirty="0">
                <a:solidFill>
                  <a:srgbClr val="000000"/>
                </a:solidFill>
              </a:rPr>
              <a:t>	11	</a:t>
            </a:r>
            <a:r>
              <a:rPr lang="en-US" altLang="zh-TW" b="1" dirty="0">
                <a:solidFill>
                  <a:srgbClr val="000000"/>
                </a:solidFill>
              </a:rPr>
              <a:t>return</a:t>
            </a:r>
            <a:r>
              <a:rPr lang="en-US" altLang="zh-TW" dirty="0">
                <a:solidFill>
                  <a:srgbClr val="000000"/>
                </a:solidFill>
              </a:rPr>
              <a:t> </a:t>
            </a:r>
            <a:r>
              <a:rPr lang="en-US" altLang="zh-TW" i="1" dirty="0">
                <a:solidFill>
                  <a:srgbClr val="000000"/>
                </a:solidFill>
              </a:rPr>
              <a:t>mf</a:t>
            </a:r>
          </a:p>
        </p:txBody>
      </p:sp>
    </p:spTree>
    <p:extLst>
      <p:ext uri="{BB962C8B-B14F-4D97-AF65-F5344CB8AC3E}">
        <p14:creationId xmlns:p14="http://schemas.microsoft.com/office/powerpoint/2010/main" val="34129006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8980"/>
            <a:ext cx="8099999" cy="5940020"/>
          </a:xfrm>
        </p:spPr>
        <p:txBody>
          <a:bodyPr lIns="90000" rIns="90000"/>
          <a:lstStyle/>
          <a:p>
            <a:pPr marL="0" indent="0" eaLnBrk="1" hangingPunct="1">
              <a:defRPr/>
            </a:pPr>
            <a:r>
              <a:rPr lang="en-US" altLang="zh-TW" dirty="0"/>
              <a:t>Let </a:t>
            </a:r>
            <a:r>
              <a:rPr lang="en-US" altLang="zh-TW" i="1" dirty="0"/>
              <a:t>R</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err="1"/>
              <a:t>r</a:t>
            </a:r>
            <a:r>
              <a:rPr lang="en-US" altLang="zh-TW" i="1" baseline="-25000" dirty="0" err="1"/>
              <a:t>ij</a:t>
            </a:r>
            <a:r>
              <a:rPr lang="en-US" altLang="zh-TW" dirty="0"/>
              <a:t>) be the adjacency-matrix representation of </a:t>
            </a:r>
            <a:r>
              <a:rPr lang="en-US" altLang="zh-TW" dirty="0">
                <a:solidFill>
                  <a:srgbClr val="000000"/>
                </a:solidFill>
              </a:rPr>
              <a:t>the </a:t>
            </a:r>
            <a:r>
              <a:rPr lang="en-US" altLang="zh-TW" i="1" dirty="0">
                <a:solidFill>
                  <a:srgbClr val="0000FF"/>
                </a:solidFill>
              </a:rPr>
              <a:t>residual network</a:t>
            </a:r>
            <a:r>
              <a:rPr lang="en-US" altLang="zh-TW" dirty="0">
                <a:solidFill>
                  <a:srgbClr val="000000"/>
                </a:solidFill>
              </a:rPr>
              <a:t> </a:t>
            </a:r>
            <a:r>
              <a:rPr lang="en-US" altLang="zh-TW" i="1" dirty="0">
                <a:solidFill>
                  <a:srgbClr val="000000"/>
                </a:solidFill>
              </a:rPr>
              <a:t>G</a:t>
            </a:r>
            <a:r>
              <a:rPr lang="en-US" altLang="zh-TW" i="1" baseline="-250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err="1">
                <a:solidFill>
                  <a:srgbClr val="000000"/>
                </a:solidFill>
              </a:rPr>
              <a:t>E</a:t>
            </a:r>
            <a:r>
              <a:rPr lang="en-US" altLang="zh-TW" i="1" baseline="-25000" dirty="0" err="1">
                <a:solidFill>
                  <a:srgbClr val="000000"/>
                </a:solidFill>
              </a:rPr>
              <a:t>f</a:t>
            </a:r>
            <a:r>
              <a:rPr lang="en-US" altLang="zh-TW" sz="1200" dirty="0">
                <a:solidFill>
                  <a:srgbClr val="000000"/>
                </a:solidFill>
              </a:rPr>
              <a:t> </a:t>
            </a:r>
            <a:r>
              <a:rPr lang="en-US" altLang="zh-TW" dirty="0">
                <a:solidFill>
                  <a:srgbClr val="000000"/>
                </a:solidFill>
              </a:rPr>
              <a:t>) of </a:t>
            </a:r>
            <a:r>
              <a:rPr lang="en-US" altLang="zh-TW" i="1" dirty="0">
                <a:solidFill>
                  <a:srgbClr val="000000"/>
                </a:solidFill>
              </a:rPr>
              <a:t>G</a:t>
            </a:r>
            <a:r>
              <a:rPr lang="en-US" altLang="zh-TW" dirty="0">
                <a:solidFill>
                  <a:srgbClr val="000000"/>
                </a:solidFill>
              </a:rPr>
              <a:t> induced by </a:t>
            </a:r>
            <a:r>
              <a:rPr lang="en-US" altLang="zh-TW" i="1" spc="300" dirty="0">
                <a:solidFill>
                  <a:srgbClr val="000000"/>
                </a:solidFill>
              </a:rPr>
              <a:t>f</a:t>
            </a:r>
            <a:r>
              <a:rPr lang="en-US" altLang="zh-TW" dirty="0"/>
              <a:t>. We assume that the vertices are numbered 1, 2, ..., </a:t>
            </a:r>
            <a:r>
              <a:rPr lang="en-US" altLang="zh-TW" i="1" dirty="0"/>
              <a:t>n</a:t>
            </a:r>
            <a:r>
              <a:rPr lang="en-US" altLang="zh-TW" dirty="0"/>
              <a:t>, where </a:t>
            </a:r>
            <a:r>
              <a:rPr lang="en-US" altLang="zh-TW" i="1" dirty="0"/>
              <a:t>n</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i="1" spc="300" dirty="0"/>
              <a:t>V</a:t>
            </a:r>
            <a:r>
              <a:rPr lang="en-US" altLang="zh-TW" dirty="0">
                <a:latin typeface="Cambria Math" panose="02040503050406030204" pitchFamily="18" charset="0"/>
                <a:ea typeface="Cambria Math" panose="02040503050406030204" pitchFamily="18" charset="0"/>
              </a:rPr>
              <a:t>|</a:t>
            </a:r>
            <a:r>
              <a:rPr lang="en-US" altLang="zh-TW" dirty="0"/>
              <a:t>.</a:t>
            </a:r>
            <a:endParaRPr lang="en-US" altLang="zh-TW" sz="2200" dirty="0"/>
          </a:p>
          <a:p>
            <a:pPr marL="0" indent="0"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R</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269875" algn="r"/>
                <a:tab pos="539750" algn="l"/>
                <a:tab pos="989013" algn="l"/>
                <a:tab pos="1439863" algn="l"/>
              </a:tabLst>
              <a:defRPr/>
            </a:pPr>
            <a:r>
              <a:rPr lang="en-US" altLang="zh-TW" sz="2200" dirty="0"/>
              <a:t>	1	</a:t>
            </a:r>
            <a:r>
              <a:rPr lang="en-US" altLang="zh-TW" sz="2200" b="1" dirty="0"/>
              <a:t>for</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1 </a:t>
            </a:r>
            <a:r>
              <a:rPr lang="en-US" altLang="zh-TW" sz="2200" b="1" dirty="0"/>
              <a:t>to</a:t>
            </a:r>
            <a:r>
              <a:rPr lang="en-US" altLang="zh-TW" sz="2200" dirty="0"/>
              <a:t> </a:t>
            </a:r>
            <a:r>
              <a:rPr lang="en-US" altLang="zh-TW" sz="2200" i="1" dirty="0"/>
              <a:t>n</a:t>
            </a:r>
            <a:endParaRPr lang="en-US" altLang="zh-TW" sz="2200" dirty="0">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 </a:t>
            </a:r>
            <a:r>
              <a:rPr lang="en-US" altLang="zh-TW" b="1" dirty="0">
                <a:solidFill>
                  <a:srgbClr val="000000"/>
                </a:solidFill>
              </a:rPr>
              <a:t>to</a:t>
            </a:r>
            <a:r>
              <a:rPr lang="en-US" altLang="zh-TW" dirty="0">
                <a:solidFill>
                  <a:srgbClr val="000000"/>
                </a:solidFill>
              </a:rPr>
              <a:t> </a:t>
            </a:r>
            <a:r>
              <a:rPr lang="en-US" altLang="zh-TW" i="1" dirty="0">
                <a:solidFill>
                  <a:srgbClr val="000000"/>
                </a:solidFill>
              </a:rPr>
              <a:t>n</a:t>
            </a:r>
            <a:endParaRPr lang="en-US" altLang="zh-TW" dirty="0">
              <a:solidFill>
                <a:srgbClr val="000000"/>
              </a:solidFill>
              <a:sym typeface="Symbol" pitchFamily="18" charset="2"/>
            </a:endParaRPr>
          </a:p>
          <a:p>
            <a:pPr marL="0" lvl="0" indent="0" eaLnBrk="1" hangingPunct="1">
              <a:buClr>
                <a:srgbClr val="3333CC"/>
              </a:buClr>
              <a:tabLst>
                <a:tab pos="269875" algn="r"/>
                <a:tab pos="539750" algn="l"/>
                <a:tab pos="989013" algn="l"/>
                <a:tab pos="1439863" algn="l"/>
              </a:tabLst>
              <a:defRPr/>
            </a:pPr>
            <a:r>
              <a:rPr lang="en-US" altLang="zh-TW" dirty="0">
                <a:solidFill>
                  <a:srgbClr val="000000"/>
                </a:solidFill>
              </a:rPr>
              <a:t>	3			</a:t>
            </a:r>
            <a:r>
              <a:rPr lang="en-US" altLang="zh-TW" i="1" dirty="0" err="1">
                <a:solidFill>
                  <a:srgbClr val="000000"/>
                </a:solidFill>
              </a:rPr>
              <a:t>r</a:t>
            </a:r>
            <a:r>
              <a:rPr lang="en-US" altLang="zh-TW" i="1" baseline="-25000" dirty="0" err="1">
                <a:solidFill>
                  <a:srgbClr val="000000"/>
                </a:solidFill>
              </a:rPr>
              <a:t>uv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p>
          <a:p>
            <a:pPr marL="0" lvl="0" indent="0" eaLnBrk="1" hangingPunct="1">
              <a:buClr>
                <a:srgbClr val="3333CC"/>
              </a:buClr>
              <a:tabLst>
                <a:tab pos="270000" algn="r"/>
                <a:tab pos="540000" algn="l"/>
                <a:tab pos="990000" algn="l"/>
                <a:tab pos="1440000" algn="l"/>
                <a:tab pos="1710000" algn="l"/>
              </a:tabLst>
              <a:defRPr/>
            </a:pPr>
            <a:r>
              <a:rPr lang="en-US" altLang="zh-TW" dirty="0">
                <a:solidFill>
                  <a:srgbClr val="000000"/>
                </a:solidFill>
              </a:rPr>
              <a:t>	4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indent="0" eaLnBrk="1" hangingPunct="1">
              <a:tabLst>
                <a:tab pos="269875" algn="r"/>
                <a:tab pos="539750" algn="l"/>
                <a:tab pos="989013" algn="l"/>
                <a:tab pos="1439863" algn="l"/>
              </a:tabLst>
              <a:defRPr/>
            </a:pPr>
            <a:r>
              <a:rPr lang="en-US" altLang="zh-TW" sz="2200" dirty="0"/>
              <a:t>	5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269875" algn="r"/>
                <a:tab pos="539750" algn="l"/>
                <a:tab pos="989013" algn="l"/>
                <a:tab pos="1439863" algn="l"/>
              </a:tabLst>
              <a:defRPr/>
            </a:pPr>
            <a:r>
              <a:rPr lang="en-US" altLang="zh-TW" sz="2200" dirty="0"/>
              <a:t>	6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i="1" dirty="0" err="1">
                <a:solidFill>
                  <a:srgbClr val="000000"/>
                </a:solidFill>
              </a:rPr>
              <a:t>r</a:t>
            </a:r>
            <a:r>
              <a:rPr lang="en-US" altLang="zh-TW" i="1" baseline="-25000" dirty="0" err="1">
                <a:solidFill>
                  <a:srgbClr val="000000"/>
                </a:solidFill>
              </a:rPr>
              <a:t>uv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269875" algn="r"/>
                <a:tab pos="539750" algn="l"/>
                <a:tab pos="989013" algn="l"/>
                <a:tab pos="1439863" algn="l"/>
              </a:tabLst>
              <a:defRPr/>
            </a:pPr>
            <a:r>
              <a:rPr lang="en-US" altLang="zh-TW" dirty="0">
                <a:solidFill>
                  <a:srgbClr val="000000"/>
                </a:solidFill>
                <a:sym typeface="Symbol" pitchFamily="18" charset="2"/>
              </a:rPr>
              <a:t>	7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dirty="0">
              <a:solidFill>
                <a:srgbClr val="000000"/>
              </a:solidFill>
              <a:sym typeface="Symbol" pitchFamily="18" charset="2"/>
            </a:endParaRPr>
          </a:p>
          <a:p>
            <a:pPr marL="0" indent="0" eaLnBrk="1" hangingPunct="1">
              <a:tabLst>
                <a:tab pos="269875" algn="r"/>
                <a:tab pos="539750" algn="l"/>
                <a:tab pos="989013" algn="l"/>
                <a:tab pos="1439863" algn="l"/>
              </a:tabLst>
              <a:defRPr/>
            </a:pPr>
            <a:r>
              <a:rPr lang="en-US" altLang="zh-TW" sz="2200" dirty="0"/>
              <a:t>	8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269875" algn="r"/>
                <a:tab pos="539750" algn="l"/>
                <a:tab pos="989013" algn="l"/>
                <a:tab pos="1439863" algn="l"/>
              </a:tabLst>
              <a:defRPr/>
            </a:pPr>
            <a:r>
              <a:rPr lang="en-US" altLang="zh-TW" sz="2200" dirty="0"/>
              <a:t>	9			</a:t>
            </a:r>
            <a:r>
              <a:rPr lang="en-US" altLang="zh-TW" i="1" dirty="0" err="1">
                <a:solidFill>
                  <a:srgbClr val="000000"/>
                </a:solidFill>
              </a:rPr>
              <a:t>r</a:t>
            </a:r>
            <a:r>
              <a:rPr lang="en-US" altLang="zh-TW" i="1" baseline="-25000" dirty="0" err="1">
                <a:solidFill>
                  <a:srgbClr val="000000"/>
                </a:solidFill>
              </a:rPr>
              <a:t>uv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i="1" dirty="0" err="1">
                <a:solidFill>
                  <a:srgbClr val="000000"/>
                </a:solidFill>
              </a:rPr>
              <a:t>r</a:t>
            </a:r>
            <a:r>
              <a:rPr lang="en-US" altLang="zh-TW" i="1" baseline="-25000" dirty="0" err="1">
                <a:solidFill>
                  <a:srgbClr val="000000"/>
                </a:solidFill>
              </a:rPr>
              <a:t>uv</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269875" algn="r"/>
                <a:tab pos="539750" algn="l"/>
                <a:tab pos="989013" algn="l"/>
                <a:tab pos="1439863" algn="l"/>
              </a:tabLst>
              <a:defRPr/>
            </a:pPr>
            <a:r>
              <a:rPr lang="en-US" altLang="zh-TW" sz="2200" dirty="0"/>
              <a:t>	10			</a:t>
            </a:r>
            <a:r>
              <a:rPr lang="en-US" altLang="zh-TW" i="1" dirty="0" err="1">
                <a:solidFill>
                  <a:srgbClr val="000000"/>
                </a:solidFill>
              </a:rPr>
              <a:t>r</a:t>
            </a:r>
            <a:r>
              <a:rPr lang="en-US" altLang="zh-TW" i="1" baseline="-25000" dirty="0" err="1">
                <a:solidFill>
                  <a:srgbClr val="000000"/>
                </a:solidFill>
              </a:rPr>
              <a:t>vu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i="1" dirty="0" err="1">
                <a:solidFill>
                  <a:srgbClr val="000000"/>
                </a:solidFill>
              </a:rPr>
              <a:t>r</a:t>
            </a:r>
            <a:r>
              <a:rPr lang="en-US" altLang="zh-TW" i="1" baseline="-25000" dirty="0" err="1">
                <a:solidFill>
                  <a:srgbClr val="000000"/>
                </a:solidFill>
              </a:rPr>
              <a:t>vu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lvl="0" indent="0" eaLnBrk="1" hangingPunct="1">
              <a:buClr>
                <a:srgbClr val="3333CC"/>
              </a:buClr>
              <a:tabLst>
                <a:tab pos="270000" algn="r"/>
                <a:tab pos="540000" algn="l"/>
                <a:tab pos="990000" algn="l"/>
                <a:tab pos="1440000" algn="l"/>
                <a:tab pos="1710000" algn="l"/>
              </a:tabLst>
              <a:defRPr/>
            </a:pPr>
            <a:r>
              <a:rPr lang="en-US" altLang="zh-TW" dirty="0">
                <a:solidFill>
                  <a:srgbClr val="000000"/>
                </a:solidFill>
              </a:rPr>
              <a:t>	11	</a:t>
            </a:r>
            <a:r>
              <a:rPr lang="en-US" altLang="zh-TW" b="1" dirty="0">
                <a:solidFill>
                  <a:srgbClr val="000000"/>
                </a:solidFill>
              </a:rPr>
              <a:t>return</a:t>
            </a:r>
            <a:r>
              <a:rPr lang="en-US" altLang="zh-TW" dirty="0">
                <a:solidFill>
                  <a:srgbClr val="000000"/>
                </a:solidFill>
              </a:rPr>
              <a:t> </a:t>
            </a:r>
            <a:r>
              <a:rPr lang="en-US" altLang="zh-TW" i="1" dirty="0">
                <a:solidFill>
                  <a:srgbClr val="000000"/>
                </a:solidFill>
              </a:rPr>
              <a:t>mf</a:t>
            </a:r>
          </a:p>
        </p:txBody>
      </p:sp>
    </p:spTree>
    <p:extLst>
      <p:ext uri="{BB962C8B-B14F-4D97-AF65-F5344CB8AC3E}">
        <p14:creationId xmlns:p14="http://schemas.microsoft.com/office/powerpoint/2010/main" val="5120665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38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5580000" cy="3780359"/>
          </a:xfrm>
        </p:spPr>
        <p:txBody>
          <a:bodyPr lIns="90000" rIns="90000"/>
          <a:lstStyle/>
          <a:p>
            <a:pPr marL="0" lvl="0" indent="0" eaLnBrk="1" hangingPunct="1">
              <a:spcBef>
                <a:spcPts val="0"/>
              </a:spcBef>
              <a:buClr>
                <a:srgbClr val="000000"/>
              </a:buClr>
            </a:pPr>
            <a:r>
              <a:rPr lang="en-US" altLang="zh-TW" dirty="0" err="1" smtClean="0">
                <a:solidFill>
                  <a:srgbClr val="000000"/>
                </a:solidFill>
                <a:ea typeface="標楷體"/>
              </a:rPr>
              <a:t>BFS</a:t>
            </a:r>
            <a:r>
              <a:rPr lang="en-US" altLang="zh-TW" dirty="0" smtClean="0">
                <a:solidFill>
                  <a:srgbClr val="000000"/>
                </a:solidFill>
                <a:ea typeface="標楷體"/>
              </a:rPr>
              <a:t>(</a:t>
            </a:r>
            <a:r>
              <a:rPr lang="en-US" altLang="zh-TW" i="1" dirty="0">
                <a:solidFill>
                  <a:srgbClr val="000000"/>
                </a:solidFill>
              </a:rPr>
              <a:t>G</a:t>
            </a:r>
            <a:r>
              <a:rPr lang="en-US" altLang="zh-TW" i="1" spc="600" baseline="-25000" dirty="0">
                <a:solidFill>
                  <a:srgbClr val="000000"/>
                </a:solidFill>
              </a:rPr>
              <a:t>f</a:t>
            </a:r>
            <a:r>
              <a:rPr lang="en-US" altLang="zh-TW" dirty="0" smtClean="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rPr>
              <a:t>	1	</a:t>
            </a:r>
            <a:r>
              <a:rPr lang="en-US" altLang="zh-TW" b="1" dirty="0">
                <a:solidFill>
                  <a:srgbClr val="000000"/>
                </a:solidFill>
                <a:ea typeface="標楷體"/>
              </a:rPr>
              <a:t>for</a:t>
            </a:r>
            <a:r>
              <a:rPr lang="en-US" altLang="zh-TW" dirty="0">
                <a:solidFill>
                  <a:srgbClr val="000000"/>
                </a:solidFill>
                <a:ea typeface="標楷體"/>
              </a:rPr>
              <a:t> each vertex </a:t>
            </a:r>
            <a:r>
              <a:rPr lang="en-US" altLang="zh-TW" i="1" dirty="0">
                <a:solidFill>
                  <a:srgbClr val="000000"/>
                </a:solidFill>
                <a:ea typeface="標楷體"/>
              </a:rPr>
              <a:t>u</a:t>
            </a:r>
            <a:r>
              <a:rPr lang="en-US" altLang="zh-TW" dirty="0">
                <a:solidFill>
                  <a:srgbClr val="000000"/>
                </a:solidFill>
                <a:ea typeface="標楷體"/>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i="1" dirty="0" err="1">
                <a:solidFill>
                  <a:srgbClr val="000000"/>
                </a:solidFill>
              </a:rPr>
              <a:t>G</a:t>
            </a:r>
            <a:r>
              <a:rPr lang="en-US" altLang="zh-TW" i="1" spc="600" baseline="-25000" dirty="0" err="1">
                <a:solidFill>
                  <a:srgbClr val="000000"/>
                </a:solidFill>
              </a:rPr>
              <a:t>f</a:t>
            </a:r>
            <a:r>
              <a:rPr lang="en-US" altLang="zh-TW" dirty="0" err="1" smtClean="0">
                <a:solidFill>
                  <a:srgbClr val="000000"/>
                </a:solidFill>
                <a:ea typeface="標楷體"/>
                <a:sym typeface="Symbol" pitchFamily="18" charset="2"/>
              </a:rPr>
              <a:t>.</a:t>
            </a:r>
            <a:r>
              <a:rPr lang="en-US" altLang="zh-TW" i="1" dirty="0" err="1" smtClean="0">
                <a:solidFill>
                  <a:srgbClr val="000000"/>
                </a:solidFill>
                <a:ea typeface="標楷體"/>
                <a:sym typeface="Symbol" pitchFamily="18" charset="2"/>
              </a:rPr>
              <a:t>V</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2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a:solidFill>
                  <a:srgbClr val="000000"/>
                </a:solidFill>
                <a:ea typeface="標楷體"/>
                <a:sym typeface="Symbol" pitchFamily="18" charset="2"/>
              </a:rPr>
              <a:t>NIL</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3</a:t>
            </a:r>
            <a:r>
              <a:rPr lang="en-US" altLang="zh-TW" i="1" dirty="0">
                <a:solidFill>
                  <a:srgbClr val="000000"/>
                </a:solidFill>
                <a:ea typeface="標楷體"/>
                <a:sym typeface="Symbol" pitchFamily="18" charset="2"/>
              </a:rPr>
              <a:t>	Q</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4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s</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rPr>
              <a:t>	5	</a:t>
            </a:r>
            <a:r>
              <a:rPr lang="en-US" altLang="zh-TW" b="1" dirty="0">
                <a:solidFill>
                  <a:srgbClr val="000000"/>
                </a:solidFill>
                <a:ea typeface="標楷體"/>
              </a:rPr>
              <a:t>while</a:t>
            </a:r>
            <a:r>
              <a:rPr lang="en-US" altLang="zh-TW" dirty="0">
                <a:solidFill>
                  <a:srgbClr val="000000"/>
                </a:solidFill>
                <a:ea typeface="標楷體"/>
              </a:rPr>
              <a:t> </a:t>
            </a:r>
            <a:r>
              <a:rPr lang="en-US" altLang="zh-TW" i="1" dirty="0">
                <a:solidFill>
                  <a:srgbClr val="000000"/>
                </a:solidFill>
                <a:ea typeface="標楷體"/>
              </a:rPr>
              <a:t>Q</a:t>
            </a:r>
            <a:r>
              <a:rPr lang="en-US" altLang="zh-TW" dirty="0">
                <a:solidFill>
                  <a:srgbClr val="000000"/>
                </a:solidFill>
                <a:ea typeface="標楷體"/>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6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err="1">
                <a:solidFill>
                  <a:srgbClr val="000000"/>
                </a:solidFill>
                <a:ea typeface="標楷體"/>
                <a:sym typeface="Symbol" pitchFamily="18" charset="2"/>
              </a:rPr>
              <a:t>D</a:t>
            </a:r>
            <a:r>
              <a:rPr lang="en-US" altLang="zh-TW" sz="1800" dirty="0" err="1">
                <a:solidFill>
                  <a:srgbClr val="000000"/>
                </a:solidFill>
                <a:ea typeface="標楷體"/>
                <a:sym typeface="Symbol" pitchFamily="18" charset="2"/>
              </a:rPr>
              <a:t>EQUEUE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7		</a:t>
            </a:r>
            <a:r>
              <a:rPr lang="en-US" altLang="zh-TW" b="1" dirty="0">
                <a:solidFill>
                  <a:srgbClr val="000000"/>
                </a:solidFill>
                <a:ea typeface="標楷體"/>
                <a:sym typeface="Symbol" pitchFamily="18" charset="2"/>
              </a:rPr>
              <a:t>for</a:t>
            </a:r>
            <a:r>
              <a:rPr lang="en-US" altLang="zh-TW" dirty="0">
                <a:solidFill>
                  <a:srgbClr val="000000"/>
                </a:solidFill>
                <a:ea typeface="標楷體"/>
                <a:sym typeface="Symbol" pitchFamily="18" charset="2"/>
              </a:rPr>
              <a:t> each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 </a:t>
            </a:r>
            <a:r>
              <a:rPr lang="en-US" altLang="zh-TW" i="1" dirty="0" err="1">
                <a:solidFill>
                  <a:srgbClr val="000000"/>
                </a:solidFill>
              </a:rPr>
              <a:t>G</a:t>
            </a:r>
            <a:r>
              <a:rPr lang="en-US" altLang="zh-TW" i="1" spc="600" baseline="-25000" dirty="0" err="1">
                <a:solidFill>
                  <a:srgbClr val="000000"/>
                </a:solidFill>
              </a:rPr>
              <a:t>f</a:t>
            </a:r>
            <a:r>
              <a:rPr lang="en-US" altLang="zh-TW" i="1" dirty="0" err="1" smtClean="0">
                <a:solidFill>
                  <a:srgbClr val="000000"/>
                </a:solidFill>
                <a:ea typeface="標楷體"/>
                <a:sym typeface="Symbol" pitchFamily="18" charset="2"/>
              </a:rPr>
              <a:t>.Adj</a:t>
            </a:r>
            <a:r>
              <a:rPr lang="en-US" altLang="zh-TW" dirty="0" smtClean="0">
                <a:solidFill>
                  <a:srgbClr val="000000"/>
                </a:solidFill>
                <a:ea typeface="標楷體"/>
                <a:sym typeface="Symbol" pitchFamily="18" charset="2"/>
              </a:rPr>
              <a:t>[</a:t>
            </a:r>
            <a:r>
              <a:rPr lang="en-US" altLang="zh-TW" i="1" dirty="0" smtClean="0">
                <a:solidFill>
                  <a:srgbClr val="000000"/>
                </a:solidFill>
                <a:ea typeface="標楷體"/>
                <a:sym typeface="Symbol" pitchFamily="18" charset="2"/>
              </a:rPr>
              <a:t>u</a:t>
            </a:r>
            <a:r>
              <a:rPr lang="en-US" altLang="zh-TW" dirty="0" smtClean="0">
                <a:solidFill>
                  <a:srgbClr val="000000"/>
                </a:solidFill>
                <a:ea typeface="標楷體"/>
                <a:sym typeface="Symbol" pitchFamily="18" charset="2"/>
              </a:rPr>
              <a:t>] </a:t>
            </a:r>
            <a:r>
              <a:rPr lang="en-US" altLang="zh-TW" sz="2000" dirty="0" smtClean="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smtClean="0">
                <a:solidFill>
                  <a:srgbClr val="008000"/>
                </a:solidFill>
                <a:ea typeface="標楷體"/>
                <a:sym typeface="Symbol" pitchFamily="18" charset="2"/>
              </a:rPr>
              <a:t> </a:t>
            </a:r>
            <a:r>
              <a:rPr lang="en-US" altLang="zh-TW" dirty="0">
                <a:solidFill>
                  <a:srgbClr val="008000"/>
                </a:solidFill>
              </a:rPr>
              <a:t>(</a:t>
            </a:r>
            <a:r>
              <a:rPr lang="en-US" altLang="zh-TW" i="1" dirty="0">
                <a:solidFill>
                  <a:srgbClr val="008000"/>
                </a:solidFill>
              </a:rPr>
              <a:t>u</a:t>
            </a:r>
            <a:r>
              <a:rPr lang="en-US" altLang="zh-TW" dirty="0">
                <a:solidFill>
                  <a:srgbClr val="008000"/>
                </a:solidFill>
              </a:rPr>
              <a:t>, </a:t>
            </a:r>
            <a:r>
              <a:rPr lang="en-US" altLang="zh-TW" i="1" dirty="0">
                <a:solidFill>
                  <a:srgbClr val="008000"/>
                </a:solidFill>
              </a:rPr>
              <a:t>v</a:t>
            </a:r>
            <a:r>
              <a:rPr lang="en-US" altLang="zh-TW" dirty="0">
                <a:solidFill>
                  <a:srgbClr val="008000"/>
                </a:solidFill>
              </a:rPr>
              <a:t>)</a:t>
            </a:r>
            <a:r>
              <a:rPr lang="en-US" altLang="zh-TW" spc="150" dirty="0">
                <a:solidFill>
                  <a:srgbClr val="008000"/>
                </a:solidFill>
              </a:rPr>
              <a:t>.</a:t>
            </a:r>
            <a:r>
              <a:rPr lang="en-US" altLang="zh-TW" i="1" dirty="0" err="1">
                <a:solidFill>
                  <a:srgbClr val="008000"/>
                </a:solidFill>
              </a:rPr>
              <a:t>c</a:t>
            </a:r>
            <a:r>
              <a:rPr lang="en-US" altLang="zh-TW" i="1" spc="600" baseline="-25000" dirty="0" err="1">
                <a:solidFill>
                  <a:srgbClr val="008000"/>
                </a:solidFill>
              </a:rPr>
              <a:t>f</a:t>
            </a:r>
            <a:r>
              <a:rPr lang="en-US" altLang="zh-TW" dirty="0">
                <a:solidFill>
                  <a:srgbClr val="008000"/>
                </a:solidFill>
              </a:rPr>
              <a:t> </a:t>
            </a:r>
            <a:r>
              <a:rPr lang="en-US" altLang="zh-TW" dirty="0" smtClean="0">
                <a:solidFill>
                  <a:srgbClr val="008000"/>
                </a:solidFill>
                <a:latin typeface="Cambria Math" panose="02040503050406030204" pitchFamily="18" charset="0"/>
                <a:ea typeface="Cambria Math" panose="02040503050406030204" pitchFamily="18" charset="0"/>
              </a:rPr>
              <a:t>≠</a:t>
            </a:r>
            <a:r>
              <a:rPr lang="en-US" altLang="zh-TW" dirty="0" smtClean="0">
                <a:solidFill>
                  <a:srgbClr val="008000"/>
                </a:solidFill>
                <a:sym typeface="Symbol" pitchFamily="18" charset="2"/>
              </a:rPr>
              <a:t> 0</a:t>
            </a:r>
            <a:endParaRPr lang="en-US" altLang="zh-TW" dirty="0">
              <a:solidFill>
                <a:srgbClr val="008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8			</a:t>
            </a:r>
            <a:r>
              <a:rPr lang="en-US" altLang="zh-TW" b="1" dirty="0">
                <a:solidFill>
                  <a:srgbClr val="000000"/>
                </a:solidFill>
                <a:ea typeface="標楷體"/>
                <a:sym typeface="Symbol" pitchFamily="18" charset="2"/>
              </a:rPr>
              <a:t>if</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a:solidFill>
                  <a:srgbClr val="000000"/>
                </a:solidFill>
                <a:ea typeface="標楷體"/>
                <a:sym typeface="Symbol" pitchFamily="18" charset="2"/>
              </a:rPr>
              <a:t>NIL</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9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u</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10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p>
        </p:txBody>
      </p:sp>
    </p:spTree>
    <p:extLst>
      <p:ext uri="{BB962C8B-B14F-4D97-AF65-F5344CB8AC3E}">
        <p14:creationId xmlns:p14="http://schemas.microsoft.com/office/powerpoint/2010/main" val="3348319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432000" y="369000"/>
            <a:ext cx="8280000" cy="5940000"/>
          </a:xfrm>
        </p:spPr>
        <p:txBody>
          <a:bodyPr lIns="90000" rIns="90000"/>
          <a:lstStyle/>
          <a:p>
            <a:pPr marL="0" indent="0" eaLnBrk="1" hangingPunct="1">
              <a:defRPr/>
            </a:pPr>
            <a:r>
              <a:rPr lang="en-US" altLang="zh-TW" dirty="0">
                <a:solidFill>
                  <a:srgbClr val="000000"/>
                </a:solidFill>
              </a:rPr>
              <a:t>E</a:t>
            </a:r>
            <a:r>
              <a:rPr lang="en-US" altLang="zh-TW" sz="1800" dirty="0">
                <a:solidFill>
                  <a:srgbClr val="000000"/>
                </a:solidFill>
              </a:rPr>
              <a:t>DMONDS</a:t>
            </a:r>
            <a:r>
              <a:rPr lang="en-US" altLang="zh-TW" dirty="0">
                <a:solidFill>
                  <a:srgbClr val="000000"/>
                </a:solidFill>
              </a:rPr>
              <a:t>-K</a:t>
            </a:r>
            <a:r>
              <a:rPr lang="en-US" altLang="zh-TW" sz="1800" dirty="0">
                <a:solidFill>
                  <a:srgbClr val="000000"/>
                </a:solidFill>
              </a:rPr>
              <a:t>ARP</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spcBef>
                <a:spcPts val="400"/>
              </a:spcBef>
              <a:tabLst>
                <a:tab pos="270000" algn="r"/>
                <a:tab pos="540000" algn="l"/>
                <a:tab pos="990000" algn="l"/>
                <a:tab pos="1440000" algn="l"/>
                <a:tab pos="1710000" algn="l"/>
              </a:tabLst>
              <a:defRPr/>
            </a:pPr>
            <a:r>
              <a:rPr lang="en-US" altLang="zh-TW" sz="2200" dirty="0"/>
              <a:t>	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sym typeface="Symbol" pitchFamily="18" charset="2"/>
            </a:endParaRPr>
          </a:p>
          <a:p>
            <a:pPr marL="0" indent="0" eaLnBrk="1" hangingPunct="1">
              <a:spcBef>
                <a:spcPts val="400"/>
              </a:spcBef>
              <a:tabLst>
                <a:tab pos="270000" algn="r"/>
                <a:tab pos="540000" algn="l"/>
                <a:tab pos="990000" algn="l"/>
                <a:tab pos="1440000" algn="l"/>
                <a:tab pos="1710000" algn="l"/>
              </a:tabLst>
              <a:defRPr/>
            </a:pPr>
            <a:r>
              <a:rPr lang="en-US" altLang="zh-TW" sz="2200" dirty="0"/>
              <a:t>	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spc="300" dirty="0">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spcBef>
                <a:spcPts val="400"/>
              </a:spcBef>
              <a:tabLst>
                <a:tab pos="270000" algn="r"/>
                <a:tab pos="540000" algn="l"/>
                <a:tab pos="990000" algn="l"/>
                <a:tab pos="1440000" algn="l"/>
                <a:tab pos="1710000" algn="l"/>
              </a:tabLst>
              <a:defRPr/>
            </a:pPr>
            <a:r>
              <a:rPr lang="en-US" altLang="zh-TW" sz="2200" dirty="0"/>
              <a:t>	3	</a:t>
            </a:r>
            <a:r>
              <a:rPr lang="en-US" altLang="zh-TW" sz="2200" i="1" dirty="0"/>
              <a:t>m</a:t>
            </a:r>
            <a:r>
              <a:rPr lang="en-US" altLang="zh-TW" sz="2200" i="1" spc="300" dirty="0"/>
              <a:t>f</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lvl="0" indent="0" eaLnBrk="1" hangingPunct="1">
              <a:spcBef>
                <a:spcPts val="400"/>
              </a:spcBef>
              <a:buClr>
                <a:srgbClr val="3333CC"/>
              </a:buClr>
              <a:tabLst>
                <a:tab pos="270000" algn="r"/>
                <a:tab pos="540000" algn="l"/>
                <a:tab pos="990000" algn="l"/>
                <a:tab pos="1440000" algn="l"/>
                <a:tab pos="1710000" algn="l"/>
              </a:tabLst>
              <a:defRPr/>
            </a:pPr>
            <a:r>
              <a:rPr lang="en-US" altLang="zh-TW" dirty="0">
                <a:solidFill>
                  <a:srgbClr val="000000"/>
                </a:solidFill>
              </a:rPr>
              <a:t>	4	</a:t>
            </a:r>
            <a:r>
              <a:rPr lang="en-US" altLang="zh-TW" b="1" dirty="0">
                <a:solidFill>
                  <a:srgbClr val="000000"/>
                </a:solidFill>
              </a:rPr>
              <a:t>while</a:t>
            </a:r>
            <a:r>
              <a:rPr lang="en-US" altLang="zh-TW" dirty="0">
                <a:solidFill>
                  <a:srgbClr val="000000"/>
                </a:solidFill>
              </a:rPr>
              <a:t> </a:t>
            </a:r>
            <a:r>
              <a:rPr lang="en-US" altLang="zh-TW" sz="1800" dirty="0">
                <a:solidFill>
                  <a:srgbClr val="000000"/>
                </a:solidFill>
              </a:rPr>
              <a:t>TRUE</a:t>
            </a:r>
            <a:endParaRPr lang="en-US" altLang="zh-TW" i="1" baseline="-25000" dirty="0">
              <a:solidFill>
                <a:srgbClr val="000000"/>
              </a:solidFill>
            </a:endParaRPr>
          </a:p>
          <a:p>
            <a:pPr marL="0" lvl="0" indent="0" eaLnBrk="1" hangingPunct="1">
              <a:spcBef>
                <a:spcPts val="400"/>
              </a:spcBef>
              <a:buClr>
                <a:srgbClr val="3333CC"/>
              </a:buClr>
              <a:tabLst>
                <a:tab pos="270000" algn="r"/>
                <a:tab pos="540000" algn="l"/>
                <a:tab pos="990000" algn="l"/>
                <a:tab pos="1440000" algn="l"/>
                <a:tab pos="1710000" algn="l"/>
              </a:tabLst>
              <a:defRPr/>
            </a:pPr>
            <a:r>
              <a:rPr lang="en-US" altLang="zh-TW" dirty="0">
                <a:solidFill>
                  <a:srgbClr val="000000"/>
                </a:solidFill>
              </a:rPr>
              <a:t>	5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G</a:t>
            </a:r>
            <a:r>
              <a:rPr lang="en-US" altLang="zh-TW" i="1" baseline="-25000" dirty="0">
                <a:solidFill>
                  <a:srgbClr val="000000"/>
                </a:solidFill>
              </a:rPr>
              <a:t>f </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endParaRPr lang="en-US" altLang="zh-TW" dirty="0">
              <a:solidFill>
                <a:srgbClr val="000000"/>
              </a:solidFill>
            </a:endParaRPr>
          </a:p>
          <a:p>
            <a:pPr marL="0" lvl="0" indent="0" eaLnBrk="1" hangingPunct="1">
              <a:spcBef>
                <a:spcPts val="400"/>
              </a:spcBef>
              <a:buClr>
                <a:srgbClr val="3333CC"/>
              </a:buClr>
              <a:tabLst>
                <a:tab pos="270000" algn="r"/>
                <a:tab pos="540000" algn="l"/>
                <a:tab pos="990000" algn="l"/>
                <a:tab pos="1440000" algn="l"/>
                <a:tab pos="1710000" algn="l"/>
              </a:tabLst>
              <a:defRPr/>
            </a:pPr>
            <a:r>
              <a:rPr lang="en-US" altLang="zh-TW" dirty="0">
                <a:solidFill>
                  <a:srgbClr val="000000"/>
                </a:solidFill>
              </a:rPr>
              <a:t>	6		</a:t>
            </a:r>
            <a:r>
              <a:rPr lang="en-US" altLang="zh-TW" b="1" dirty="0">
                <a:solidFill>
                  <a:srgbClr val="000000"/>
                </a:solidFill>
              </a:rPr>
              <a:t>if</a:t>
            </a:r>
            <a:r>
              <a:rPr lang="en-US" altLang="zh-TW" dirty="0">
                <a:solidFill>
                  <a:srgbClr val="000000"/>
                </a:solidFill>
              </a:rPr>
              <a:t> there is no path </a:t>
            </a:r>
            <a:r>
              <a:rPr lang="en-US" altLang="zh-TW" i="1" dirty="0">
                <a:solidFill>
                  <a:srgbClr val="000000"/>
                </a:solidFill>
              </a:rPr>
              <a:t>p</a:t>
            </a:r>
            <a:r>
              <a:rPr lang="en-US" altLang="zh-TW" dirty="0">
                <a:solidFill>
                  <a:srgbClr val="000000"/>
                </a:solidFill>
              </a:rPr>
              <a:t> from </a:t>
            </a:r>
            <a:r>
              <a:rPr lang="en-US" altLang="zh-TW" i="1" dirty="0">
                <a:solidFill>
                  <a:srgbClr val="000000"/>
                </a:solidFill>
              </a:rPr>
              <a:t>s</a:t>
            </a:r>
            <a:r>
              <a:rPr lang="en-US" altLang="zh-TW" dirty="0">
                <a:solidFill>
                  <a:srgbClr val="000000"/>
                </a:solidFill>
              </a:rPr>
              <a:t> to </a:t>
            </a:r>
            <a:r>
              <a:rPr lang="en-US" altLang="zh-TW" i="1" dirty="0">
                <a:solidFill>
                  <a:srgbClr val="000000"/>
                </a:solidFill>
              </a:rPr>
              <a:t>t</a:t>
            </a:r>
            <a:r>
              <a:rPr lang="en-US" altLang="zh-TW" dirty="0">
                <a:solidFill>
                  <a:srgbClr val="000000"/>
                </a:solidFill>
              </a:rPr>
              <a:t> in the breadth-first tree of </a:t>
            </a:r>
            <a:r>
              <a:rPr lang="en-US" altLang="zh-TW" i="1" dirty="0">
                <a:solidFill>
                  <a:srgbClr val="000000"/>
                </a:solidFill>
              </a:rPr>
              <a:t>G</a:t>
            </a:r>
            <a:r>
              <a:rPr lang="en-US" altLang="zh-TW" i="1" baseline="-25000" dirty="0">
                <a:solidFill>
                  <a:srgbClr val="000000"/>
                </a:solidFill>
              </a:rPr>
              <a:t>f</a:t>
            </a:r>
          </a:p>
          <a:p>
            <a:pPr marL="0" lvl="0" indent="0" eaLnBrk="1" hangingPunct="1">
              <a:spcBef>
                <a:spcPts val="400"/>
              </a:spcBef>
              <a:buClr>
                <a:srgbClr val="3333CC"/>
              </a:buClr>
              <a:tabLst>
                <a:tab pos="270000" algn="r"/>
                <a:tab pos="540000" algn="l"/>
                <a:tab pos="990000" algn="l"/>
                <a:tab pos="1440000" algn="l"/>
                <a:tab pos="1710000" algn="l"/>
              </a:tabLst>
              <a:defRPr/>
            </a:pPr>
            <a:r>
              <a:rPr lang="en-US" altLang="zh-TW" dirty="0">
                <a:solidFill>
                  <a:srgbClr val="000000"/>
                </a:solidFill>
              </a:rPr>
              <a:t>	7		    </a:t>
            </a:r>
            <a:r>
              <a:rPr lang="en-US" altLang="zh-TW" b="1" dirty="0">
                <a:solidFill>
                  <a:srgbClr val="000000"/>
                </a:solidFill>
              </a:rPr>
              <a:t>return</a:t>
            </a:r>
            <a:r>
              <a:rPr lang="en-US" altLang="zh-TW" dirty="0">
                <a:solidFill>
                  <a:srgbClr val="000000"/>
                </a:solidFill>
              </a:rPr>
              <a:t> </a:t>
            </a:r>
            <a:r>
              <a:rPr lang="en-US" altLang="zh-TW" i="1" dirty="0">
                <a:solidFill>
                  <a:srgbClr val="000000"/>
                </a:solidFill>
              </a:rPr>
              <a:t>mf</a:t>
            </a:r>
            <a:endParaRPr lang="en-US" altLang="zh-TW" b="1" dirty="0">
              <a:solidFill>
                <a:srgbClr val="000000"/>
              </a:solidFill>
            </a:endParaRPr>
          </a:p>
          <a:p>
            <a:pPr marL="0" indent="0" eaLnBrk="1" hangingPunct="1">
              <a:spcBef>
                <a:spcPts val="400"/>
              </a:spcBef>
              <a:tabLst>
                <a:tab pos="270000" algn="r"/>
                <a:tab pos="540000" algn="l"/>
                <a:tab pos="990000" algn="l"/>
                <a:tab pos="1440000" algn="l"/>
                <a:tab pos="1710000" algn="l"/>
              </a:tabLst>
              <a:defRPr/>
            </a:pPr>
            <a:r>
              <a:rPr lang="en-US" altLang="zh-TW" sz="2200" dirty="0"/>
              <a:t>	8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p>
          <a:p>
            <a:pPr marL="0" indent="0" eaLnBrk="1" hangingPunct="1">
              <a:spcBef>
                <a:spcPts val="400"/>
              </a:spcBef>
              <a:tabLst>
                <a:tab pos="270000" algn="r"/>
                <a:tab pos="540000" algn="l"/>
                <a:tab pos="990000" algn="l"/>
                <a:tab pos="1440000" algn="l"/>
                <a:tab pos="1710000" algn="l"/>
              </a:tabLst>
              <a:defRPr/>
            </a:pPr>
            <a:r>
              <a:rPr lang="en-US" altLang="zh-TW" dirty="0">
                <a:sym typeface="Symbol" pitchFamily="18" charset="2"/>
              </a:rPr>
              <a:t>	9		</a:t>
            </a:r>
            <a:r>
              <a:rPr lang="en-US" altLang="zh-TW" i="1" dirty="0">
                <a:sym typeface="Symbol" pitchFamily="18" charset="2"/>
              </a:rPr>
              <a:t>m</a:t>
            </a:r>
            <a:r>
              <a:rPr lang="en-US" altLang="zh-TW" i="1" spc="300" dirty="0">
                <a:sym typeface="Symbol" pitchFamily="18" charset="2"/>
              </a:rPr>
              <a:t>f</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m</a:t>
            </a:r>
            <a:r>
              <a:rPr lang="en-US" altLang="zh-TW" i="1" spc="300" dirty="0">
                <a:sym typeface="Symbol" pitchFamily="18" charset="2"/>
              </a:rPr>
              <a:t>f</a:t>
            </a:r>
            <a:r>
              <a:rPr lang="en-US" altLang="zh-TW" dirty="0">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sz="2200" dirty="0"/>
          </a:p>
          <a:p>
            <a:pPr marL="0" indent="0" eaLnBrk="1" hangingPunct="1">
              <a:spcBef>
                <a:spcPts val="400"/>
              </a:spcBef>
              <a:tabLst>
                <a:tab pos="270000" algn="r"/>
                <a:tab pos="540000" algn="l"/>
                <a:tab pos="990000" algn="l"/>
                <a:tab pos="1440000" algn="l"/>
                <a:tab pos="1710000" algn="l"/>
              </a:tabLst>
              <a:defRPr/>
            </a:pPr>
            <a:r>
              <a:rPr lang="en-US" altLang="zh-TW" sz="2200" dirty="0"/>
              <a:t>	10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spcBef>
                <a:spcPts val="400"/>
              </a:spcBef>
              <a:tabLst>
                <a:tab pos="270000" algn="r"/>
                <a:tab pos="540000" algn="l"/>
                <a:tab pos="990000" algn="l"/>
                <a:tab pos="1440000" algn="l"/>
                <a:tab pos="1710000" algn="l"/>
              </a:tabLst>
              <a:defRPr/>
            </a:pPr>
            <a:r>
              <a:rPr lang="en-US" altLang="zh-TW" sz="2200" dirty="0"/>
              <a:t>	11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spcBef>
                <a:spcPts val="400"/>
              </a:spcBef>
              <a:tabLst>
                <a:tab pos="270000" algn="r"/>
                <a:tab pos="540000" algn="l"/>
                <a:tab pos="990000" algn="l"/>
                <a:tab pos="1440000" algn="l"/>
                <a:tab pos="1710000" algn="l"/>
              </a:tabLst>
              <a:defRPr/>
            </a:pPr>
            <a:r>
              <a:rPr lang="en-US" altLang="zh-TW" sz="2200" dirty="0"/>
              <a:t>	12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spcBef>
                <a:spcPts val="400"/>
              </a:spcBef>
              <a:tabLst>
                <a:tab pos="270000" algn="r"/>
                <a:tab pos="540000" algn="l"/>
                <a:tab pos="990000" algn="l"/>
                <a:tab pos="1440000" algn="l"/>
                <a:tab pos="1710000" algn="l"/>
              </a:tabLst>
              <a:defRPr/>
            </a:pPr>
            <a:r>
              <a:rPr lang="en-US" altLang="zh-TW" sz="2200" dirty="0"/>
              <a:t>	13			</a:t>
            </a:r>
            <a:r>
              <a:rPr lang="en-US" altLang="zh-TW" sz="2200" b="1" dirty="0"/>
              <a:t>else</a:t>
            </a:r>
            <a:r>
              <a:rPr lang="en-US" altLang="zh-TW" sz="2200" dirty="0"/>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dirty="0">
                <a:solidFill>
                  <a:srgbClr val="008000"/>
                </a:solidFill>
              </a:rPr>
              <a:t> (</a:t>
            </a:r>
            <a:r>
              <a:rPr lang="en-US" altLang="zh-TW" i="1" dirty="0">
                <a:solidFill>
                  <a:srgbClr val="008000"/>
                </a:solidFill>
              </a:rPr>
              <a:t>v</a:t>
            </a:r>
            <a:r>
              <a:rPr lang="en-US" altLang="zh-TW" dirty="0">
                <a:solidFill>
                  <a:srgbClr val="008000"/>
                </a:solidFill>
              </a:rPr>
              <a:t>, </a:t>
            </a:r>
            <a:r>
              <a:rPr lang="en-US" altLang="zh-TW" i="1" dirty="0">
                <a:solidFill>
                  <a:srgbClr val="008000"/>
                </a:solidFill>
              </a:rPr>
              <a:t>u</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a:solidFill>
                  <a:srgbClr val="008000"/>
                </a:solidFill>
                <a:sym typeface="Symbol" pitchFamily="18" charset="2"/>
              </a:rPr>
              <a:t>G.E</a:t>
            </a:r>
            <a:endParaRPr lang="en-US" altLang="zh-TW" sz="2200" dirty="0">
              <a:solidFill>
                <a:srgbClr val="008000"/>
              </a:solidFill>
            </a:endParaRPr>
          </a:p>
          <a:p>
            <a:pPr marL="0" indent="0" eaLnBrk="1" hangingPunct="1">
              <a:spcBef>
                <a:spcPts val="400"/>
              </a:spcBef>
              <a:tabLst>
                <a:tab pos="270000" algn="r"/>
                <a:tab pos="540000" algn="l"/>
                <a:tab pos="990000" algn="l"/>
                <a:tab pos="1440000" algn="l"/>
                <a:tab pos="1710000" algn="l"/>
              </a:tabLst>
              <a:defRPr/>
            </a:pPr>
            <a:r>
              <a:rPr lang="en-US" altLang="zh-TW" dirty="0"/>
              <a:t>	14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spTree>
    <p:extLst>
      <p:ext uri="{BB962C8B-B14F-4D97-AF65-F5344CB8AC3E}">
        <p14:creationId xmlns:p14="http://schemas.microsoft.com/office/powerpoint/2010/main" val="8840518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189000"/>
            <a:ext cx="4860000" cy="6480000"/>
          </a:xfrm>
        </p:spPr>
        <p:txBody>
          <a:bodyPr lIns="90000" rIns="90000"/>
          <a:lstStyle/>
          <a:p>
            <a:pPr marL="0" indent="0" eaLnBrk="1" hangingPunct="1">
              <a:spcBef>
                <a:spcPts val="0"/>
              </a:spcBef>
              <a:defRPr/>
            </a:pPr>
            <a:r>
              <a:rPr lang="en-US" altLang="zh-TW" dirty="0"/>
              <a:t>E</a:t>
            </a:r>
            <a:r>
              <a:rPr lang="en-US" altLang="zh-TW" sz="1800" dirty="0"/>
              <a:t>DMONDS</a:t>
            </a:r>
            <a:r>
              <a:rPr lang="en-US" altLang="zh-TW" dirty="0"/>
              <a:t>-K</a:t>
            </a:r>
            <a:r>
              <a:rPr lang="en-US" altLang="zh-TW" sz="1800" dirty="0"/>
              <a:t>ARP</a:t>
            </a:r>
            <a:r>
              <a:rPr lang="en-US" altLang="zh-TW" dirty="0"/>
              <a:t>(</a:t>
            </a:r>
            <a:r>
              <a:rPr lang="en-US" altLang="zh-TW" i="1" dirty="0">
                <a:solidFill>
                  <a:srgbClr val="000000"/>
                </a:solidFill>
              </a:rPr>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1	</a:t>
            </a: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sym typeface="Symbol" pitchFamily="18" charset="2"/>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2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indent="0" eaLnBrk="1" hangingPunct="1">
              <a:lnSpc>
                <a:spcPct val="90000"/>
              </a:lnSpc>
              <a:spcBef>
                <a:spcPts val="0"/>
              </a:spcBef>
              <a:tabLst>
                <a:tab pos="270000" algn="r"/>
                <a:tab pos="540000" algn="l"/>
                <a:tab pos="990000" algn="l"/>
                <a:tab pos="1440000" algn="l"/>
                <a:tab pos="1710000" algn="l"/>
              </a:tabLst>
              <a:defRPr/>
            </a:pPr>
            <a:r>
              <a:rPr lang="en-US" altLang="zh-TW" sz="2200" dirty="0"/>
              <a:t>	</a:t>
            </a:r>
            <a:r>
              <a:rPr lang="en-US" altLang="zh-TW" sz="2200" dirty="0" smtClean="0"/>
              <a:t>3</a:t>
            </a:r>
            <a:r>
              <a:rPr lang="en-US" altLang="zh-TW" sz="2200" dirty="0"/>
              <a:t>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sz="2200" dirty="0"/>
              <a:t>	</a:t>
            </a:r>
            <a:r>
              <a:rPr lang="en-US" altLang="zh-TW" sz="2200" dirty="0" smtClean="0"/>
              <a:t>4</a:t>
            </a:r>
            <a:r>
              <a:rPr lang="en-US" altLang="zh-TW" sz="2200" dirty="0"/>
              <a:t>	</a:t>
            </a:r>
            <a:r>
              <a:rPr lang="en-US" altLang="zh-TW" sz="2200" b="1" dirty="0"/>
              <a:t>while</a:t>
            </a:r>
            <a:r>
              <a:rPr lang="en-US" altLang="zh-TW" sz="2200" dirty="0"/>
              <a:t> </a:t>
            </a:r>
            <a:r>
              <a:rPr lang="en-US" altLang="zh-TW" sz="1800" dirty="0"/>
              <a:t>TRUE</a:t>
            </a:r>
            <a:endParaRPr lang="en-US" altLang="zh-TW" sz="2200" i="1" baseline="-25000"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dirty="0"/>
              <a:t>	</a:t>
            </a:r>
            <a:r>
              <a:rPr lang="en-US" altLang="zh-TW" dirty="0" smtClean="0"/>
              <a:t>5</a:t>
            </a:r>
            <a:r>
              <a:rPr lang="en-US" altLang="zh-TW" dirty="0"/>
              <a:t>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G</a:t>
            </a:r>
            <a:r>
              <a:rPr lang="en-US" altLang="zh-TW" i="1" baseline="-25000" dirty="0">
                <a:solidFill>
                  <a:srgbClr val="000000"/>
                </a:solidFill>
              </a:rPr>
              <a:t>f </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indent="0" eaLnBrk="1" hangingPunct="1">
              <a:lnSpc>
                <a:spcPct val="90000"/>
              </a:lnSpc>
              <a:spcBef>
                <a:spcPts val="0"/>
              </a:spcBef>
              <a:tabLst>
                <a:tab pos="270000" algn="r"/>
                <a:tab pos="540000" algn="l"/>
                <a:tab pos="990000" algn="l"/>
                <a:tab pos="1440000" algn="l"/>
                <a:tab pos="1710000" algn="l"/>
              </a:tabLst>
              <a:defRPr/>
            </a:pPr>
            <a:r>
              <a:rPr lang="en-US" altLang="zh-TW" dirty="0">
                <a:solidFill>
                  <a:srgbClr val="000000"/>
                </a:solidFill>
                <a:ea typeface="標楷體"/>
              </a:rPr>
              <a:t>	</a:t>
            </a:r>
            <a:r>
              <a:rPr lang="en-US" altLang="zh-TW" dirty="0" smtClean="0">
                <a:solidFill>
                  <a:srgbClr val="000000"/>
                </a:solidFill>
                <a:ea typeface="標楷體"/>
              </a:rPr>
              <a:t>6</a:t>
            </a:r>
            <a:r>
              <a:rPr lang="en-US" altLang="zh-TW" dirty="0">
                <a:solidFill>
                  <a:srgbClr val="000000"/>
                </a:solidFill>
                <a:ea typeface="標楷體"/>
              </a:rPr>
              <a:t>		</a:t>
            </a:r>
            <a:r>
              <a:rPr lang="en-US" altLang="zh-TW" b="1" dirty="0">
                <a:solidFill>
                  <a:srgbClr val="000000"/>
                </a:solidFill>
                <a:ea typeface="標楷體"/>
              </a:rPr>
              <a:t>if</a:t>
            </a:r>
            <a:r>
              <a:rPr lang="en-US" altLang="zh-TW" dirty="0">
                <a:solidFill>
                  <a:srgbClr val="000000"/>
                </a:solidFill>
                <a:ea typeface="標楷體"/>
              </a:rPr>
              <a:t> </a:t>
            </a:r>
            <a:r>
              <a:rPr lang="en-US" altLang="zh-TW" i="1" dirty="0">
                <a:solidFill>
                  <a:srgbClr val="000000"/>
                </a:solidFill>
                <a:ea typeface="標楷體"/>
                <a:sym typeface="Symbol" pitchFamily="18" charset="2"/>
              </a:rPr>
              <a:t>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a:solidFill>
                  <a:srgbClr val="000000"/>
                </a:solidFill>
                <a:ea typeface="標楷體"/>
                <a:sym typeface="Symbol" pitchFamily="18" charset="2"/>
              </a:rPr>
              <a:t>NIL</a:t>
            </a:r>
            <a:r>
              <a:rPr lang="en-US" altLang="zh-TW" dirty="0">
                <a:solidFill>
                  <a:srgbClr val="000000"/>
                </a:solidFill>
                <a:ea typeface="標楷體"/>
              </a:rPr>
              <a:t> </a:t>
            </a:r>
            <a:endParaRPr lang="en-US" altLang="zh-TW" dirty="0" smtClean="0">
              <a:solidFill>
                <a:srgbClr val="000000"/>
              </a:solidFill>
              <a:ea typeface="標楷體"/>
            </a:endParaRPr>
          </a:p>
          <a:p>
            <a:pPr marL="0" indent="0" eaLnBrk="1" hangingPunct="1">
              <a:lnSpc>
                <a:spcPct val="90000"/>
              </a:lnSpc>
              <a:spcBef>
                <a:spcPts val="0"/>
              </a:spcBef>
              <a:tabLst>
                <a:tab pos="270000" algn="r"/>
                <a:tab pos="540000" algn="l"/>
                <a:tab pos="990000" algn="l"/>
                <a:tab pos="1440000" algn="l"/>
                <a:tab pos="1710000" algn="l"/>
              </a:tabLst>
              <a:defRPr/>
            </a:pPr>
            <a:r>
              <a:rPr lang="en-US" altLang="zh-TW" dirty="0">
                <a:solidFill>
                  <a:srgbClr val="000000"/>
                </a:solidFill>
                <a:ea typeface="標楷體"/>
              </a:rPr>
              <a:t>	</a:t>
            </a:r>
            <a:r>
              <a:rPr lang="en-US" altLang="zh-TW" dirty="0" smtClean="0">
                <a:solidFill>
                  <a:srgbClr val="000000"/>
                </a:solidFill>
                <a:ea typeface="標楷體"/>
              </a:rPr>
              <a:t>7		</a:t>
            </a:r>
            <a:r>
              <a:rPr lang="en-US" altLang="zh-TW" b="1" dirty="0" smtClean="0">
                <a:solidFill>
                  <a:srgbClr val="000000"/>
                </a:solidFill>
                <a:ea typeface="標楷體"/>
              </a:rPr>
              <a:t>then</a:t>
            </a:r>
            <a:r>
              <a:rPr lang="en-US" altLang="zh-TW" dirty="0" smtClean="0">
                <a:solidFill>
                  <a:srgbClr val="000000"/>
                </a:solidFill>
                <a:ea typeface="標楷體"/>
              </a:rPr>
              <a:t> </a:t>
            </a:r>
            <a:r>
              <a:rPr lang="en-US" altLang="zh-TW" b="1" dirty="0">
                <a:solidFill>
                  <a:srgbClr val="000000"/>
                </a:solidFill>
                <a:ea typeface="標楷體"/>
              </a:rPr>
              <a:t>return</a:t>
            </a:r>
            <a:r>
              <a:rPr lang="en-US" altLang="zh-TW" dirty="0">
                <a:solidFill>
                  <a:srgbClr val="000000"/>
                </a:solidFill>
              </a:rPr>
              <a:t> </a:t>
            </a:r>
            <a:r>
              <a:rPr lang="en-US" altLang="zh-TW" i="1" dirty="0">
                <a:solidFill>
                  <a:srgbClr val="000000"/>
                </a:solidFill>
              </a:rPr>
              <a:t>mf</a:t>
            </a:r>
            <a:endParaRPr lang="en-US" altLang="zh-TW" b="1"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sz="2200" dirty="0"/>
              <a:t>	</a:t>
            </a:r>
            <a:r>
              <a:rPr lang="en-US" altLang="zh-TW" sz="2200" dirty="0" smtClean="0"/>
              <a:t>8</a:t>
            </a:r>
            <a:r>
              <a:rPr lang="en-US" altLang="zh-TW" sz="2200" dirty="0"/>
              <a:t>		</a:t>
            </a:r>
            <a:r>
              <a:rPr lang="en-US" altLang="zh-TW" i="1" dirty="0" err="1">
                <a:solidFill>
                  <a:srgbClr val="000000"/>
                </a:solidFill>
              </a:rPr>
              <a:t>c</a:t>
            </a:r>
            <a:r>
              <a:rPr lang="en-US" altLang="zh-TW" i="1" spc="3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endParaRPr lang="en-US" altLang="zh-TW" sz="2200"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sz="2200" dirty="0"/>
              <a:t>	</a:t>
            </a:r>
            <a:r>
              <a:rPr lang="en-US" altLang="zh-TW" sz="2200" dirty="0" smtClean="0"/>
              <a:t>9</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t</a:t>
            </a:r>
          </a:p>
          <a:p>
            <a:pPr marL="0" indent="0" eaLnBrk="1" hangingPunct="1">
              <a:lnSpc>
                <a:spcPct val="90000"/>
              </a:lnSpc>
              <a:spcBef>
                <a:spcPts val="0"/>
              </a:spcBef>
              <a:tabLst>
                <a:tab pos="270000" algn="r"/>
                <a:tab pos="540000" algn="l"/>
                <a:tab pos="990000" algn="l"/>
                <a:tab pos="1440000" algn="l"/>
                <a:tab pos="1710000" algn="l"/>
              </a:tabLst>
              <a:defRPr/>
            </a:pPr>
            <a:r>
              <a:rPr lang="en-US" altLang="zh-TW" dirty="0"/>
              <a:t>	</a:t>
            </a:r>
            <a:r>
              <a:rPr lang="en-US" altLang="zh-TW" dirty="0" smtClean="0"/>
              <a:t>10</a:t>
            </a:r>
            <a:r>
              <a:rPr lang="en-US" altLang="zh-TW" dirty="0"/>
              <a:t>		</a:t>
            </a:r>
            <a:r>
              <a:rPr lang="en-US" altLang="zh-TW" b="1" dirty="0"/>
              <a:t>while</a:t>
            </a:r>
            <a:r>
              <a:rPr lang="en-US" altLang="zh-TW" dirty="0"/>
              <a:t> </a:t>
            </a:r>
            <a:r>
              <a:rPr lang="en-US" altLang="zh-TW" i="1" dirty="0"/>
              <a:t>v</a:t>
            </a:r>
            <a:r>
              <a:rPr lang="en-US" altLang="zh-TW" dirty="0"/>
              <a:t> </a:t>
            </a:r>
            <a:r>
              <a:rPr lang="en-US" altLang="zh-TW" dirty="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endParaRPr lang="en-US" altLang="zh-TW" sz="2200" i="1"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sz="2200" dirty="0"/>
              <a:t>	</a:t>
            </a:r>
            <a:r>
              <a:rPr lang="en-US" altLang="zh-TW" sz="2200" dirty="0" smtClean="0"/>
              <a:t>11</a:t>
            </a:r>
            <a:r>
              <a:rPr lang="en-US" altLang="zh-TW" sz="2200" dirty="0"/>
              <a:t>		</a:t>
            </a:r>
            <a:r>
              <a:rPr lang="en-US" altLang="zh-TW" dirty="0"/>
              <a:t>	</a:t>
            </a:r>
            <a:r>
              <a:rPr lang="en-US" altLang="zh-TW" sz="2200" i="1" dirty="0" err="1"/>
              <a:t>c</a:t>
            </a:r>
            <a:r>
              <a:rPr lang="en-US" altLang="zh-TW" sz="2200" i="1" spc="3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smtClean="0"/>
              <a:t>, </a:t>
            </a:r>
            <a:r>
              <a:rPr lang="en-US" altLang="zh-TW" i="1" dirty="0" err="1" smtClean="0">
                <a:solidFill>
                  <a:srgbClr val="000000"/>
                </a:solidFill>
              </a:rPr>
              <a:t>c</a:t>
            </a:r>
            <a:r>
              <a:rPr lang="en-US" altLang="zh-TW" i="1" spc="600" baseline="-25000" dirty="0" err="1" smtClean="0">
                <a:solidFill>
                  <a:srgbClr val="000000"/>
                </a:solidFill>
              </a:rPr>
              <a:t>f</a:t>
            </a:r>
            <a:r>
              <a:rPr lang="en-US" altLang="zh-TW" dirty="0" smtClean="0"/>
              <a:t>(</a:t>
            </a:r>
            <a:r>
              <a:rPr lang="en-US" altLang="zh-TW" i="1" dirty="0" smtClean="0">
                <a:solidFill>
                  <a:srgbClr val="000000"/>
                </a:solidFill>
                <a:ea typeface="標楷體"/>
                <a:sym typeface="Symbol" pitchFamily="18" charset="2"/>
              </a:rPr>
              <a:t>v</a:t>
            </a:r>
            <a:r>
              <a:rPr lang="en-US" altLang="zh-TW" i="1" dirty="0">
                <a:solidFill>
                  <a:srgbClr val="000000"/>
                </a:solidFill>
                <a:ea typeface="標楷體"/>
                <a:sym typeface="Symbol" pitchFamily="18" charset="2"/>
              </a:rPr>
              <a:t>.</a:t>
            </a:r>
            <a:r>
              <a:rPr lang="en-US" altLang="zh-TW" dirty="0">
                <a:solidFill>
                  <a:srgbClr val="000000"/>
                </a:solidFill>
                <a:ea typeface="標楷體"/>
                <a:sym typeface="Symbol" pitchFamily="18" charset="2"/>
              </a:rPr>
              <a:t></a:t>
            </a:r>
            <a:r>
              <a:rPr lang="en-US" altLang="zh-TW" dirty="0"/>
              <a:t>, </a:t>
            </a:r>
            <a:r>
              <a:rPr lang="en-US" altLang="zh-TW" i="1" dirty="0"/>
              <a:t>v</a:t>
            </a:r>
            <a:r>
              <a:rPr lang="en-US" altLang="zh-TW" dirty="0"/>
              <a:t>)}</a:t>
            </a:r>
            <a:endParaRPr lang="en-US" altLang="zh-TW" sz="2200" dirty="0"/>
          </a:p>
          <a:p>
            <a:pPr marL="0" indent="0" eaLnBrk="1" hangingPunct="1">
              <a:lnSpc>
                <a:spcPct val="90000"/>
              </a:lnSpc>
              <a:spcBef>
                <a:spcPts val="0"/>
              </a:spcBef>
              <a:tabLst>
                <a:tab pos="270000" algn="r"/>
                <a:tab pos="540000" algn="l"/>
                <a:tab pos="990000" algn="l"/>
                <a:tab pos="1440000" algn="l"/>
                <a:tab pos="1710000" algn="l"/>
              </a:tabLst>
              <a:defRPr/>
            </a:pPr>
            <a:r>
              <a:rPr lang="en-US" altLang="zh-TW" dirty="0">
                <a:sym typeface="Symbol" pitchFamily="18" charset="2"/>
              </a:rPr>
              <a:t>	</a:t>
            </a:r>
            <a:r>
              <a:rPr lang="en-US" altLang="zh-TW" dirty="0" smtClean="0">
                <a:sym typeface="Symbol" pitchFamily="18" charset="2"/>
              </a:rPr>
              <a:t>12</a:t>
            </a:r>
            <a:r>
              <a:rPr lang="en-US" altLang="zh-TW" dirty="0">
                <a:sym typeface="Symbol" pitchFamily="18" charset="2"/>
              </a:rPr>
              <a:t>			</a:t>
            </a:r>
            <a:r>
              <a:rPr lang="en-US" altLang="zh-TW" i="1" dirty="0">
                <a:sym typeface="Symbol" pitchFamily="18" charset="2"/>
              </a:rPr>
              <a:t>v</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sz="2200" dirty="0">
              <a:sym typeface="Symbol" pitchFamily="18" charset="2"/>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13</a:t>
            </a:r>
            <a:r>
              <a:rPr lang="en-US" altLang="zh-TW" dirty="0">
                <a:solidFill>
                  <a:srgbClr val="000000"/>
                </a:solidFill>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14</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15</a:t>
            </a:r>
            <a:r>
              <a:rPr lang="en-US" altLang="zh-TW" dirty="0">
                <a:solidFill>
                  <a:srgbClr val="000000"/>
                </a:solidFill>
              </a:rPr>
              <a:t>		</a:t>
            </a:r>
            <a:r>
              <a:rPr lang="en-US" altLang="zh-TW" b="1" dirty="0">
                <a:solidFill>
                  <a:srgbClr val="000000"/>
                </a:solidFill>
              </a:rPr>
              <a:t>while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16</a:t>
            </a:r>
            <a:r>
              <a:rPr lang="en-US" altLang="zh-TW" dirty="0">
                <a:solidFill>
                  <a:srgbClr val="000000"/>
                </a:solidFill>
              </a:rPr>
              <a:t>			</a:t>
            </a:r>
            <a:r>
              <a:rPr lang="en-US" altLang="zh-TW" b="1" dirty="0">
                <a:solidFill>
                  <a:srgbClr val="000000"/>
                </a:solidFill>
              </a:rPr>
              <a:t>if</a:t>
            </a:r>
            <a:r>
              <a:rPr lang="en-US" altLang="zh-TW" dirty="0">
                <a:solidFill>
                  <a:srgbClr val="000000"/>
                </a:solidFill>
              </a:rPr>
              <a:t>	</a:t>
            </a:r>
            <a:r>
              <a:rPr lang="en-US" altLang="zh-TW" dirty="0" smtClean="0">
                <a:solidFill>
                  <a:srgbClr val="000000"/>
                </a:solidFill>
              </a:rPr>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dirty="0" smtClean="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17</a:t>
            </a:r>
            <a:r>
              <a:rPr lang="en-US" altLang="zh-TW" dirty="0">
                <a:solidFill>
                  <a:srgbClr val="000000"/>
                </a:solidFill>
              </a:rPr>
              <a:t>				</a:t>
            </a:r>
            <a:r>
              <a:rPr lang="en-US" altLang="zh-TW" dirty="0" smtClean="0">
                <a:solidFill>
                  <a:srgbClr val="000000"/>
                </a:solidFill>
              </a:rPr>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dirty="0" smtClean="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smtClean="0">
                <a:solidFill>
                  <a:srgbClr val="000000"/>
                </a:solidFill>
              </a:rPr>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dirty="0" smtClean="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smtClean="0">
                <a:solidFill>
                  <a:srgbClr val="000000"/>
                </a:solidFill>
              </a:rPr>
              <a:t>c</a:t>
            </a:r>
            <a:r>
              <a:rPr lang="en-US" altLang="zh-TW" i="1" spc="600" baseline="-25000" dirty="0" err="1" smtClean="0">
                <a:solidFill>
                  <a:srgbClr val="000000"/>
                </a:solidFill>
              </a:rPr>
              <a:t>f</a:t>
            </a:r>
            <a:r>
              <a:rPr lang="en-US" altLang="zh-TW" dirty="0" smtClean="0">
                <a:solidFill>
                  <a:srgbClr val="000000"/>
                </a:solidFill>
              </a:rPr>
              <a:t> </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18</a:t>
            </a:r>
            <a:r>
              <a:rPr lang="en-US" altLang="zh-TW" dirty="0">
                <a:solidFill>
                  <a:srgbClr val="000000"/>
                </a:solidFill>
              </a:rPr>
              <a:t>			</a:t>
            </a:r>
            <a:r>
              <a:rPr lang="en-US" altLang="zh-TW" b="1" dirty="0">
                <a:solidFill>
                  <a:srgbClr val="000000"/>
                </a:solidFill>
              </a:rPr>
              <a:t>else</a:t>
            </a:r>
            <a:r>
              <a:rPr lang="en-US" altLang="zh-TW" dirty="0">
                <a:solidFill>
                  <a:srgbClr val="000000"/>
                </a:solidFill>
              </a:rPr>
              <a:t> </a:t>
            </a:r>
            <a:r>
              <a:rPr lang="en-US" altLang="zh-TW" sz="2000" spc="-150" dirty="0">
                <a:solidFill>
                  <a:srgbClr val="008000"/>
                </a:solidFill>
                <a:latin typeface="Cambria Math" panose="02040503050406030204" pitchFamily="18" charset="0"/>
                <a:ea typeface="Cambria Math" panose="02040503050406030204" pitchFamily="18" charset="0"/>
              </a:rPr>
              <a:t>/</a:t>
            </a:r>
            <a:r>
              <a:rPr lang="en-US" altLang="zh-TW" sz="2000" dirty="0">
                <a:solidFill>
                  <a:srgbClr val="008000"/>
                </a:solidFill>
                <a:latin typeface="Cambria Math" panose="02040503050406030204" pitchFamily="18" charset="0"/>
                <a:ea typeface="Cambria Math" panose="02040503050406030204" pitchFamily="18" charset="0"/>
              </a:rPr>
              <a:t>/</a:t>
            </a:r>
            <a:r>
              <a:rPr lang="en-US" altLang="zh-TW" dirty="0">
                <a:solidFill>
                  <a:srgbClr val="008000"/>
                </a:solidFill>
              </a:rPr>
              <a:t> (</a:t>
            </a:r>
            <a:r>
              <a:rPr lang="en-US" altLang="zh-TW" i="1" dirty="0">
                <a:solidFill>
                  <a:srgbClr val="008000"/>
                </a:solidFill>
              </a:rPr>
              <a:t>v</a:t>
            </a:r>
            <a:r>
              <a:rPr lang="en-US" altLang="zh-TW" dirty="0">
                <a:solidFill>
                  <a:srgbClr val="008000"/>
                </a:solidFill>
              </a:rPr>
              <a:t>, </a:t>
            </a:r>
            <a:r>
              <a:rPr lang="en-US" altLang="zh-TW" i="1" dirty="0">
                <a:solidFill>
                  <a:srgbClr val="008000"/>
                </a:solidFill>
                <a:ea typeface="標楷體"/>
                <a:sym typeface="Symbol" pitchFamily="18" charset="2"/>
              </a:rPr>
              <a:t>v.</a:t>
            </a:r>
            <a:r>
              <a:rPr lang="en-US" altLang="zh-TW" dirty="0">
                <a:solidFill>
                  <a:srgbClr val="008000"/>
                </a:solidFill>
                <a:ea typeface="標楷體"/>
                <a:sym typeface="Symbol" pitchFamily="18" charset="2"/>
              </a:rPr>
              <a:t></a:t>
            </a:r>
            <a:r>
              <a:rPr lang="en-US" altLang="zh-TW" dirty="0" smtClean="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sym typeface="Symbol" pitchFamily="18" charset="2"/>
              </a:rPr>
              <a:t> </a:t>
            </a:r>
            <a:r>
              <a:rPr lang="en-US" altLang="zh-TW" i="1" dirty="0" err="1">
                <a:solidFill>
                  <a:srgbClr val="008000"/>
                </a:solidFill>
                <a:sym typeface="Symbol" pitchFamily="18" charset="2"/>
              </a:rPr>
              <a:t>G.E</a:t>
            </a:r>
            <a:endParaRPr lang="en-US" altLang="zh-TW" dirty="0">
              <a:solidFill>
                <a:srgbClr val="008000"/>
              </a:solidFill>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a:t>
            </a:r>
            <a:r>
              <a:rPr lang="en-US" altLang="zh-TW" dirty="0" smtClean="0">
                <a:solidFill>
                  <a:srgbClr val="000000"/>
                </a:solidFill>
              </a:rPr>
              <a:t>19</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dirty="0" smtClean="0">
                <a:solidFill>
                  <a:srgbClr val="000000"/>
                </a:solidFill>
              </a:rPr>
              <a:t>)</a:t>
            </a:r>
            <a:r>
              <a:rPr lang="en-US" altLang="zh-TW" spc="150" dirty="0" smtClean="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dirty="0" smtClean="0">
                <a:solidFill>
                  <a:srgbClr val="000000"/>
                </a:solidFill>
              </a:rPr>
              <a:t>)</a:t>
            </a:r>
            <a:r>
              <a:rPr lang="en-US" altLang="zh-TW" spc="150" dirty="0" smtClean="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smtClean="0">
                <a:solidFill>
                  <a:srgbClr val="000000"/>
                </a:solidFill>
              </a:rPr>
              <a:t>c</a:t>
            </a:r>
            <a:r>
              <a:rPr lang="en-US" altLang="zh-TW" i="1" spc="600" baseline="-25000" dirty="0" err="1" smtClean="0">
                <a:solidFill>
                  <a:srgbClr val="000000"/>
                </a:solidFill>
              </a:rPr>
              <a:t>f</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 pos="1710000" algn="l"/>
              </a:tabLst>
              <a:defRPr/>
            </a:pPr>
            <a:r>
              <a:rPr lang="en-US" altLang="zh-TW" dirty="0">
                <a:solidFill>
                  <a:srgbClr val="000000"/>
                </a:solidFill>
                <a:sym typeface="Symbol" pitchFamily="18" charset="2"/>
              </a:rPr>
              <a:t>	</a:t>
            </a:r>
            <a:r>
              <a:rPr lang="en-US" altLang="zh-TW" dirty="0" smtClean="0">
                <a:solidFill>
                  <a:srgbClr val="000000"/>
                </a:solidFill>
                <a:sym typeface="Symbol" pitchFamily="18" charset="2"/>
              </a:rPr>
              <a:t>20</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dirty="0">
              <a:solidFill>
                <a:srgbClr val="000000"/>
              </a:solidFill>
              <a:sym typeface="Symbol" pitchFamily="18" charset="2"/>
            </a:endParaRPr>
          </a:p>
        </p:txBody>
      </p:sp>
    </p:spTree>
    <p:extLst>
      <p:ext uri="{BB962C8B-B14F-4D97-AF65-F5344CB8AC3E}">
        <p14:creationId xmlns:p14="http://schemas.microsoft.com/office/powerpoint/2010/main" val="27847395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432000" y="548980"/>
            <a:ext cx="8279999" cy="5760020"/>
          </a:xfrm>
        </p:spPr>
        <p:txBody>
          <a:bodyPr lIns="90000" rIns="90000"/>
          <a:lstStyle/>
          <a:p>
            <a:pPr marL="0" indent="0" eaLnBrk="1" hangingPunct="1">
              <a:defRPr/>
            </a:pPr>
            <a:r>
              <a:rPr lang="en-US" altLang="zh-TW" dirty="0">
                <a:solidFill>
                  <a:srgbClr val="000000"/>
                </a:solidFill>
              </a:rPr>
              <a:t>E</a:t>
            </a:r>
            <a:r>
              <a:rPr lang="en-US" altLang="zh-TW" sz="1800" dirty="0">
                <a:solidFill>
                  <a:srgbClr val="000000"/>
                </a:solidFill>
              </a:rPr>
              <a:t>DMONDS</a:t>
            </a:r>
            <a:r>
              <a:rPr lang="en-US" altLang="zh-TW" dirty="0">
                <a:solidFill>
                  <a:srgbClr val="000000"/>
                </a:solidFill>
              </a:rPr>
              <a:t>-K</a:t>
            </a:r>
            <a:r>
              <a:rPr lang="en-US" altLang="zh-TW" sz="1800" dirty="0">
                <a:solidFill>
                  <a:srgbClr val="000000"/>
                </a:solidFill>
              </a:rPr>
              <a:t>ARP</a:t>
            </a:r>
            <a:r>
              <a:rPr lang="en-US" altLang="zh-TW" sz="2200" dirty="0"/>
              <a:t>(</a:t>
            </a:r>
            <a:r>
              <a:rPr lang="en-US" altLang="zh-TW" sz="2200" i="1" dirty="0"/>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spcBef>
                <a:spcPts val="528"/>
              </a:spcBef>
              <a:tabLst>
                <a:tab pos="269875" algn="r"/>
                <a:tab pos="539750" algn="l"/>
                <a:tab pos="989013" algn="l"/>
                <a:tab pos="1439863" algn="l"/>
              </a:tabLst>
              <a:defRPr/>
            </a:pPr>
            <a:r>
              <a:rPr lang="en-US" altLang="zh-TW" sz="2200" dirty="0"/>
              <a:t>	1	</a:t>
            </a:r>
            <a:r>
              <a:rPr lang="en-US" altLang="zh-TW" sz="2200" b="1" dirty="0"/>
              <a:t>for</a:t>
            </a:r>
            <a:r>
              <a:rPr lang="en-US" altLang="zh-TW" sz="2200" dirty="0"/>
              <a:t>	each </a:t>
            </a:r>
            <a:r>
              <a:rPr lang="en-US" altLang="zh-TW" dirty="0">
                <a:solidFill>
                  <a:srgbClr val="000000"/>
                </a:solidFill>
              </a:rPr>
              <a:t>vertex </a:t>
            </a:r>
            <a:r>
              <a:rPr lang="en-US" altLang="zh-TW" i="1" dirty="0">
                <a:solidFill>
                  <a:srgbClr val="000000"/>
                </a:solidFill>
              </a:rPr>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err="1">
                <a:sym typeface="Symbol" pitchFamily="18" charset="2"/>
              </a:rPr>
              <a:t>G</a:t>
            </a:r>
            <a:r>
              <a:rPr lang="en-US" altLang="zh-TW" i="1" spc="600" baseline="-25000" dirty="0" err="1">
                <a:solidFill>
                  <a:srgbClr val="000000"/>
                </a:solidFill>
              </a:rPr>
              <a:t>f</a:t>
            </a:r>
            <a:r>
              <a:rPr lang="en-US" altLang="zh-TW" sz="2200" i="1" dirty="0" err="1">
                <a:sym typeface="Symbol" pitchFamily="18" charset="2"/>
              </a:rPr>
              <a:t>.V</a:t>
            </a:r>
            <a:r>
              <a:rPr lang="en-US" altLang="zh-TW" sz="2200" i="1" dirty="0">
                <a:sym typeface="Symbol" pitchFamily="18" charset="2"/>
              </a:rPr>
              <a:t> </a:t>
            </a:r>
            <a:endParaRPr lang="en-US" altLang="zh-TW" sz="2200" dirty="0">
              <a:sym typeface="Symbol" pitchFamily="18" charset="2"/>
            </a:endParaRPr>
          </a:p>
          <a:p>
            <a:pPr marL="0" lvl="0" indent="0" eaLnBrk="1" hangingPunct="1">
              <a:spcBef>
                <a:spcPts val="528"/>
              </a:spcBef>
              <a:buClr>
                <a:srgbClr val="3333CC"/>
              </a:buClr>
              <a:tabLst>
                <a:tab pos="269875" algn="r"/>
                <a:tab pos="539750" algn="l"/>
                <a:tab pos="989013" algn="l"/>
                <a:tab pos="1439863"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spcBef>
                <a:spcPts val="528"/>
              </a:spcBef>
              <a:buClr>
                <a:srgbClr val="3333CC"/>
              </a:buClr>
              <a:tabLst>
                <a:tab pos="269875" algn="r"/>
                <a:tab pos="539750" algn="l"/>
                <a:tab pos="989013" algn="l"/>
                <a:tab pos="1439863"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p>
          <a:p>
            <a:pPr marL="0" lvl="0" indent="0" eaLnBrk="1" hangingPunct="1">
              <a:spcBef>
                <a:spcPts val="528"/>
              </a:spcBef>
              <a:buClr>
                <a:srgbClr val="3333CC"/>
              </a:buClr>
              <a:tabLst>
                <a:tab pos="270000" algn="r"/>
                <a:tab pos="540000" algn="l"/>
                <a:tab pos="990000" algn="l"/>
                <a:tab pos="1440000" algn="l"/>
                <a:tab pos="1710000" algn="l"/>
              </a:tabLst>
              <a:defRPr/>
            </a:pPr>
            <a:r>
              <a:rPr lang="en-US" altLang="zh-TW" dirty="0">
                <a:solidFill>
                  <a:srgbClr val="000000"/>
                </a:solidFill>
              </a:rPr>
              <a:t>	4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lvl="0" indent="0" eaLnBrk="1" hangingPunct="1">
              <a:spcBef>
                <a:spcPts val="528"/>
              </a:spcBef>
              <a:buClr>
                <a:srgbClr val="3333CC"/>
              </a:buClr>
              <a:tabLst>
                <a:tab pos="269875" algn="r"/>
                <a:tab pos="539750" algn="l"/>
                <a:tab pos="989013" algn="l"/>
                <a:tab pos="1439863" algn="l"/>
              </a:tabLst>
              <a:defRPr/>
            </a:pPr>
            <a:r>
              <a:rPr lang="en-US" altLang="zh-TW" dirty="0">
                <a:solidFill>
                  <a:srgbClr val="000000"/>
                </a:solidFill>
              </a:rPr>
              <a:t>	5	</a:t>
            </a:r>
            <a:r>
              <a:rPr lang="en-US" altLang="zh-TW" b="1" dirty="0">
                <a:solidFill>
                  <a:srgbClr val="000000"/>
                </a:solidFill>
              </a:rPr>
              <a:t>while</a:t>
            </a:r>
            <a:r>
              <a:rPr lang="en-US" altLang="zh-TW" dirty="0">
                <a:solidFill>
                  <a:srgbClr val="000000"/>
                </a:solidFill>
              </a:rPr>
              <a:t> </a:t>
            </a:r>
            <a:r>
              <a:rPr lang="en-US" altLang="zh-TW" sz="1800" dirty="0">
                <a:solidFill>
                  <a:srgbClr val="000000"/>
                </a:solidFill>
              </a:rPr>
              <a:t>TRUE</a:t>
            </a:r>
            <a:endParaRPr lang="en-US" altLang="zh-TW" i="1" baseline="-25000" dirty="0">
              <a:solidFill>
                <a:srgbClr val="000000"/>
              </a:solidFill>
            </a:endParaRPr>
          </a:p>
          <a:p>
            <a:pPr marL="0" indent="0" eaLnBrk="1" hangingPunct="1">
              <a:spcBef>
                <a:spcPts val="528"/>
              </a:spcBef>
              <a:tabLst>
                <a:tab pos="269875" algn="r"/>
                <a:tab pos="539750" algn="l"/>
                <a:tab pos="989013" algn="l"/>
                <a:tab pos="1439863" algn="l"/>
              </a:tabLst>
              <a:defRPr/>
            </a:pPr>
            <a:r>
              <a:rPr lang="en-US" altLang="zh-TW" sz="2200" dirty="0"/>
              <a:t>	6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G</a:t>
            </a:r>
            <a:r>
              <a:rPr lang="en-US" altLang="zh-TW" i="1" baseline="-25000" dirty="0">
                <a:solidFill>
                  <a:srgbClr val="000000"/>
                </a:solidFill>
              </a:rPr>
              <a:t>f </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endParaRPr lang="en-US" altLang="zh-TW" sz="2200" dirty="0"/>
          </a:p>
          <a:p>
            <a:pPr marL="0" indent="0" eaLnBrk="1" hangingPunct="1">
              <a:spcBef>
                <a:spcPts val="528"/>
              </a:spcBef>
              <a:tabLst>
                <a:tab pos="269875" algn="r"/>
                <a:tab pos="539750" algn="l"/>
                <a:tab pos="989013" algn="l"/>
                <a:tab pos="1439863" algn="l"/>
              </a:tabLst>
              <a:defRPr/>
            </a:pPr>
            <a:r>
              <a:rPr lang="en-US" altLang="zh-TW" sz="2200" dirty="0"/>
              <a:t>	7		</a:t>
            </a:r>
            <a:r>
              <a:rPr lang="en-US" altLang="zh-TW" sz="2200" b="1" dirty="0"/>
              <a:t>if</a:t>
            </a:r>
            <a:r>
              <a:rPr lang="en-US" altLang="zh-TW" sz="2200" dirty="0"/>
              <a:t> there is no </a:t>
            </a:r>
            <a:r>
              <a:rPr lang="en-US" altLang="zh-TW" dirty="0"/>
              <a:t>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a:t>
            </a:r>
            <a:r>
              <a:rPr lang="en-US" altLang="zh-TW" dirty="0"/>
              <a:t>breadth-first </a:t>
            </a:r>
            <a:r>
              <a:rPr lang="en-US" altLang="zh-TW" sz="2200" dirty="0"/>
              <a:t>tree of </a:t>
            </a:r>
            <a:r>
              <a:rPr lang="en-US" altLang="zh-TW" sz="2200" i="1" dirty="0"/>
              <a:t>G</a:t>
            </a:r>
            <a:r>
              <a:rPr lang="en-US" altLang="zh-TW" sz="2200" i="1" baseline="-25000" dirty="0"/>
              <a:t>f</a:t>
            </a:r>
          </a:p>
          <a:p>
            <a:pPr marL="0" lvl="0" indent="0" eaLnBrk="1" hangingPunct="1">
              <a:spcBef>
                <a:spcPts val="528"/>
              </a:spcBef>
              <a:buClr>
                <a:srgbClr val="3333CC"/>
              </a:buClr>
              <a:tabLst>
                <a:tab pos="269875" algn="r"/>
                <a:tab pos="539750" algn="l"/>
                <a:tab pos="989013" algn="l"/>
                <a:tab pos="1439863" algn="l"/>
              </a:tabLst>
              <a:defRPr/>
            </a:pPr>
            <a:r>
              <a:rPr lang="en-US" altLang="zh-TW" dirty="0">
                <a:solidFill>
                  <a:srgbClr val="000000"/>
                </a:solidFill>
              </a:rPr>
              <a:t>	8		    </a:t>
            </a:r>
            <a:r>
              <a:rPr lang="en-US" altLang="zh-TW" b="1" dirty="0">
                <a:solidFill>
                  <a:srgbClr val="000000"/>
                </a:solidFill>
              </a:rPr>
              <a:t>return</a:t>
            </a:r>
            <a:r>
              <a:rPr lang="en-US" altLang="zh-TW" dirty="0">
                <a:solidFill>
                  <a:srgbClr val="000000"/>
                </a:solidFill>
              </a:rPr>
              <a:t> </a:t>
            </a:r>
            <a:r>
              <a:rPr lang="en-US" altLang="zh-TW" i="1" dirty="0">
                <a:solidFill>
                  <a:srgbClr val="000000"/>
                </a:solidFill>
              </a:rPr>
              <a:t>mf</a:t>
            </a:r>
            <a:endParaRPr lang="en-US" altLang="zh-TW" b="1" dirty="0">
              <a:solidFill>
                <a:srgbClr val="000000"/>
              </a:solidFill>
            </a:endParaRPr>
          </a:p>
          <a:p>
            <a:pPr marL="0" indent="0" eaLnBrk="1" hangingPunct="1">
              <a:spcBef>
                <a:spcPts val="528"/>
              </a:spcBef>
              <a:tabLst>
                <a:tab pos="269875" algn="r"/>
                <a:tab pos="539750" algn="l"/>
                <a:tab pos="989013" algn="l"/>
                <a:tab pos="1439863" algn="l"/>
              </a:tabLst>
              <a:defRPr/>
            </a:pPr>
            <a:r>
              <a:rPr lang="en-US" altLang="zh-TW" sz="2200" dirty="0"/>
              <a:t>	9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i="1" dirty="0" err="1"/>
              <a:t>c</a:t>
            </a:r>
            <a:r>
              <a:rPr lang="en-US" altLang="zh-TW" i="1" spc="600" baseline="-25000" dirty="0" err="1"/>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spcBef>
                <a:spcPts val="528"/>
              </a:spcBef>
              <a:tabLst>
                <a:tab pos="269875" algn="r"/>
                <a:tab pos="539750" algn="l"/>
                <a:tab pos="989013" algn="l"/>
                <a:tab pos="1439863" algn="l"/>
              </a:tabLst>
              <a:defRPr/>
            </a:pPr>
            <a:r>
              <a:rPr lang="en-US" altLang="zh-TW" dirty="0">
                <a:solidFill>
                  <a:srgbClr val="000000"/>
                </a:solidFill>
                <a:sym typeface="Symbol" pitchFamily="18" charset="2"/>
              </a:rPr>
              <a:t>	10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dirty="0">
              <a:solidFill>
                <a:srgbClr val="000000"/>
              </a:solidFill>
              <a:sym typeface="Symbol" pitchFamily="18" charset="2"/>
            </a:endParaRPr>
          </a:p>
          <a:p>
            <a:pPr marL="0" indent="0" eaLnBrk="1" hangingPunct="1">
              <a:spcBef>
                <a:spcPts val="528"/>
              </a:spcBef>
              <a:tabLst>
                <a:tab pos="269875" algn="r"/>
                <a:tab pos="539750" algn="l"/>
                <a:tab pos="989013" algn="l"/>
                <a:tab pos="1439863" algn="l"/>
              </a:tabLst>
              <a:defRPr/>
            </a:pPr>
            <a:r>
              <a:rPr lang="en-US" altLang="zh-TW" sz="2200" dirty="0"/>
              <a:t>	11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spcBef>
                <a:spcPts val="528"/>
              </a:spcBef>
              <a:tabLst>
                <a:tab pos="269875" algn="r"/>
                <a:tab pos="539750" algn="l"/>
                <a:tab pos="989013" algn="l"/>
                <a:tab pos="1439863" algn="l"/>
              </a:tabLst>
              <a:defRPr/>
            </a:pPr>
            <a:r>
              <a:rPr lang="en-US" altLang="zh-TW" sz="2200" dirty="0"/>
              <a:t>	12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spcBef>
                <a:spcPts val="528"/>
              </a:spcBef>
              <a:tabLst>
                <a:tab pos="269875" algn="r"/>
                <a:tab pos="539750" algn="l"/>
                <a:tab pos="989013" algn="l"/>
                <a:tab pos="1439863" algn="l"/>
              </a:tabLst>
              <a:defRPr/>
            </a:pPr>
            <a:r>
              <a:rPr lang="en-US" altLang="zh-TW" sz="2200" dirty="0"/>
              <a:t>	13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spTree>
    <p:extLst>
      <p:ext uri="{BB962C8B-B14F-4D97-AF65-F5344CB8AC3E}">
        <p14:creationId xmlns:p14="http://schemas.microsoft.com/office/powerpoint/2010/main" val="37574525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189000"/>
            <a:ext cx="4860000" cy="6480000"/>
          </a:xfrm>
        </p:spPr>
        <p:txBody>
          <a:bodyPr lIns="90000" rIns="90000"/>
          <a:lstStyle/>
          <a:p>
            <a:pPr marL="0" indent="0" eaLnBrk="1" hangingPunct="1">
              <a:lnSpc>
                <a:spcPct val="95000"/>
              </a:lnSpc>
              <a:spcBef>
                <a:spcPts val="0"/>
              </a:spcBef>
              <a:defRPr/>
            </a:pPr>
            <a:r>
              <a:rPr lang="en-US" altLang="zh-TW" dirty="0"/>
              <a:t>E</a:t>
            </a:r>
            <a:r>
              <a:rPr lang="en-US" altLang="zh-TW" sz="1800" dirty="0"/>
              <a:t>DMONDS</a:t>
            </a:r>
            <a:r>
              <a:rPr lang="en-US" altLang="zh-TW" dirty="0"/>
              <a:t>-K</a:t>
            </a:r>
            <a:r>
              <a:rPr lang="en-US" altLang="zh-TW" sz="1800" dirty="0"/>
              <a:t>ARP</a:t>
            </a:r>
            <a:r>
              <a:rPr lang="en-US" altLang="zh-TW" dirty="0"/>
              <a:t>(</a:t>
            </a:r>
            <a:r>
              <a:rPr lang="en-US" altLang="zh-TW" i="1" dirty="0">
                <a:solidFill>
                  <a:srgbClr val="000000"/>
                </a:solidFill>
              </a:rPr>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1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smtClean="0">
                <a:solidFill>
                  <a:srgbClr val="000000"/>
                </a:solidFill>
              </a:rPr>
              <a:t>)</a:t>
            </a:r>
            <a:endParaRPr lang="en-US" altLang="zh-TW" dirty="0">
              <a:solidFill>
                <a:srgbClr val="000000"/>
              </a:solidFill>
            </a:endParaRPr>
          </a:p>
          <a:p>
            <a:pPr marL="0" indent="0" eaLnBrk="1" hangingPunct="1">
              <a:lnSpc>
                <a:spcPct val="95000"/>
              </a:lnSpc>
              <a:spcBef>
                <a:spcPts val="0"/>
              </a:spcBef>
              <a:tabLst>
                <a:tab pos="270000" algn="r"/>
                <a:tab pos="540000" algn="l"/>
                <a:tab pos="990000" algn="l"/>
                <a:tab pos="1440000" algn="l"/>
              </a:tabLst>
              <a:defRPr/>
            </a:pPr>
            <a:r>
              <a:rPr lang="en-US" altLang="zh-TW" sz="2200" dirty="0"/>
              <a:t>	4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indent="0" eaLnBrk="1" hangingPunct="1">
              <a:lnSpc>
                <a:spcPct val="95000"/>
              </a:lnSpc>
              <a:spcBef>
                <a:spcPts val="0"/>
              </a:spcBef>
              <a:tabLst>
                <a:tab pos="270000" algn="r"/>
                <a:tab pos="540000" algn="l"/>
                <a:tab pos="990000" algn="l"/>
                <a:tab pos="1440000" algn="l"/>
              </a:tabLst>
              <a:defRPr/>
            </a:pPr>
            <a:r>
              <a:rPr lang="en-US" altLang="zh-TW" sz="2200" dirty="0"/>
              <a:t>	5	</a:t>
            </a:r>
            <a:r>
              <a:rPr lang="en-US" altLang="zh-TW" sz="2200" b="1" dirty="0"/>
              <a:t>while</a:t>
            </a:r>
            <a:r>
              <a:rPr lang="en-US" altLang="zh-TW" sz="2200" dirty="0"/>
              <a:t> </a:t>
            </a:r>
            <a:r>
              <a:rPr lang="en-US" altLang="zh-TW" sz="1800" dirty="0"/>
              <a:t>TRUE</a:t>
            </a:r>
            <a:endParaRPr lang="en-US" altLang="zh-TW" sz="2200" i="1" baseline="-25000" dirty="0"/>
          </a:p>
          <a:p>
            <a:pPr marL="0" indent="0" eaLnBrk="1" hangingPunct="1">
              <a:lnSpc>
                <a:spcPct val="95000"/>
              </a:lnSpc>
              <a:spcBef>
                <a:spcPts val="0"/>
              </a:spcBef>
              <a:tabLst>
                <a:tab pos="270000" algn="r"/>
                <a:tab pos="540000" algn="l"/>
                <a:tab pos="990000" algn="l"/>
                <a:tab pos="1440000" algn="l"/>
              </a:tabLst>
              <a:defRPr/>
            </a:pPr>
            <a:r>
              <a:rPr lang="en-US" altLang="zh-TW" dirty="0"/>
              <a:t>	6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G</a:t>
            </a:r>
            <a:r>
              <a:rPr lang="en-US" altLang="zh-TW" i="1" baseline="-25000" dirty="0">
                <a:solidFill>
                  <a:srgbClr val="000000"/>
                </a:solidFill>
              </a:rPr>
              <a:t>f </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indent="0" eaLnBrk="1" hangingPunct="1">
              <a:lnSpc>
                <a:spcPct val="95000"/>
              </a:lnSpc>
              <a:spcBef>
                <a:spcPts val="0"/>
              </a:spcBef>
              <a:tabLst>
                <a:tab pos="270000" algn="r"/>
                <a:tab pos="540000" algn="l"/>
                <a:tab pos="990000" algn="l"/>
                <a:tab pos="1440000" algn="l"/>
              </a:tabLst>
              <a:defRPr/>
            </a:pPr>
            <a:r>
              <a:rPr lang="en-US" altLang="zh-TW" dirty="0">
                <a:solidFill>
                  <a:srgbClr val="000000"/>
                </a:solidFill>
                <a:ea typeface="標楷體"/>
              </a:rPr>
              <a:t>	7		</a:t>
            </a:r>
            <a:r>
              <a:rPr lang="en-US" altLang="zh-TW" b="1" dirty="0">
                <a:solidFill>
                  <a:srgbClr val="000000"/>
                </a:solidFill>
                <a:ea typeface="標楷體"/>
              </a:rPr>
              <a:t>if</a:t>
            </a:r>
            <a:r>
              <a:rPr lang="en-US" altLang="zh-TW" dirty="0">
                <a:solidFill>
                  <a:srgbClr val="000000"/>
                </a:solidFill>
                <a:ea typeface="標楷體"/>
              </a:rPr>
              <a:t> </a:t>
            </a:r>
            <a:r>
              <a:rPr lang="en-US" altLang="zh-TW" i="1" dirty="0">
                <a:solidFill>
                  <a:srgbClr val="000000"/>
                </a:solidFill>
                <a:ea typeface="標楷體"/>
                <a:sym typeface="Symbol" pitchFamily="18" charset="2"/>
              </a:rPr>
              <a:t>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smtClean="0">
                <a:solidFill>
                  <a:srgbClr val="000000"/>
                </a:solidFill>
                <a:ea typeface="標楷體"/>
                <a:sym typeface="Symbol" pitchFamily="18" charset="2"/>
              </a:rPr>
              <a:t>NIL</a:t>
            </a:r>
            <a:endParaRPr lang="en-US" altLang="zh-TW" dirty="0" smtClean="0">
              <a:solidFill>
                <a:srgbClr val="000000"/>
              </a:solidFill>
              <a:ea typeface="標楷體"/>
            </a:endParaRPr>
          </a:p>
          <a:p>
            <a:pPr marL="0" indent="0" eaLnBrk="1" hangingPunct="1">
              <a:lnSpc>
                <a:spcPct val="95000"/>
              </a:lnSpc>
              <a:spcBef>
                <a:spcPts val="0"/>
              </a:spcBef>
              <a:tabLst>
                <a:tab pos="270000" algn="r"/>
                <a:tab pos="540000" algn="l"/>
                <a:tab pos="990000" algn="l"/>
                <a:tab pos="1440000" algn="l"/>
              </a:tabLst>
              <a:defRPr/>
            </a:pPr>
            <a:r>
              <a:rPr lang="en-US" altLang="zh-TW" dirty="0">
                <a:solidFill>
                  <a:srgbClr val="000000"/>
                </a:solidFill>
                <a:ea typeface="標楷體"/>
              </a:rPr>
              <a:t>	</a:t>
            </a:r>
            <a:r>
              <a:rPr lang="en-US" altLang="zh-TW" dirty="0" smtClean="0">
                <a:solidFill>
                  <a:srgbClr val="000000"/>
                </a:solidFill>
                <a:ea typeface="標楷體"/>
              </a:rPr>
              <a:t>8		</a:t>
            </a:r>
            <a:r>
              <a:rPr lang="en-US" altLang="zh-TW" b="1" dirty="0" smtClean="0">
                <a:solidFill>
                  <a:srgbClr val="000000"/>
                </a:solidFill>
                <a:ea typeface="標楷體"/>
              </a:rPr>
              <a:t>then</a:t>
            </a:r>
            <a:r>
              <a:rPr lang="en-US" altLang="zh-TW" dirty="0" smtClean="0">
                <a:solidFill>
                  <a:srgbClr val="000000"/>
                </a:solidFill>
                <a:ea typeface="標楷體"/>
              </a:rPr>
              <a:t> </a:t>
            </a:r>
            <a:r>
              <a:rPr lang="en-US" altLang="zh-TW" b="1" dirty="0">
                <a:solidFill>
                  <a:srgbClr val="000000"/>
                </a:solidFill>
                <a:ea typeface="標楷體"/>
              </a:rPr>
              <a:t>return</a:t>
            </a:r>
            <a:r>
              <a:rPr lang="en-US" altLang="zh-TW" dirty="0">
                <a:solidFill>
                  <a:srgbClr val="000000"/>
                </a:solidFill>
              </a:rPr>
              <a:t> </a:t>
            </a:r>
            <a:r>
              <a:rPr lang="en-US" altLang="zh-TW" i="1" dirty="0">
                <a:solidFill>
                  <a:srgbClr val="000000"/>
                </a:solidFill>
              </a:rPr>
              <a:t>mf</a:t>
            </a:r>
            <a:endParaRPr lang="en-US" altLang="zh-TW" b="1" dirty="0"/>
          </a:p>
          <a:p>
            <a:pPr marL="0" indent="0" eaLnBrk="1" hangingPunct="1">
              <a:lnSpc>
                <a:spcPct val="95000"/>
              </a:lnSpc>
              <a:spcBef>
                <a:spcPts val="0"/>
              </a:spcBef>
              <a:tabLst>
                <a:tab pos="270000" algn="r"/>
                <a:tab pos="540000" algn="l"/>
                <a:tab pos="990000" algn="l"/>
                <a:tab pos="1440000" algn="l"/>
              </a:tabLst>
              <a:defRPr/>
            </a:pPr>
            <a:r>
              <a:rPr lang="en-US" altLang="zh-TW" sz="2200" dirty="0"/>
              <a:t>	</a:t>
            </a:r>
            <a:r>
              <a:rPr lang="en-US" altLang="zh-TW" sz="2200" dirty="0" smtClean="0"/>
              <a:t>9</a:t>
            </a:r>
            <a:r>
              <a:rPr lang="en-US" altLang="zh-TW" sz="2200" dirty="0"/>
              <a:t>		</a:t>
            </a:r>
            <a:r>
              <a:rPr lang="en-US" altLang="zh-TW" i="1" dirty="0" err="1">
                <a:solidFill>
                  <a:srgbClr val="000000"/>
                </a:solidFill>
              </a:rPr>
              <a:t>c</a:t>
            </a:r>
            <a:r>
              <a:rPr lang="en-US" altLang="zh-TW" i="1" spc="3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endParaRPr lang="en-US" altLang="zh-TW" sz="2200" dirty="0"/>
          </a:p>
          <a:p>
            <a:pPr marL="0" indent="0" eaLnBrk="1" hangingPunct="1">
              <a:lnSpc>
                <a:spcPct val="95000"/>
              </a:lnSpc>
              <a:spcBef>
                <a:spcPts val="0"/>
              </a:spcBef>
              <a:tabLst>
                <a:tab pos="270000" algn="r"/>
                <a:tab pos="540000" algn="l"/>
                <a:tab pos="990000" algn="l"/>
                <a:tab pos="1440000" algn="l"/>
              </a:tabLst>
              <a:defRPr/>
            </a:pPr>
            <a:r>
              <a:rPr lang="en-US" altLang="zh-TW" sz="2200" dirty="0"/>
              <a:t>	</a:t>
            </a:r>
            <a:r>
              <a:rPr lang="en-US" altLang="zh-TW" sz="2200" dirty="0" smtClean="0"/>
              <a:t>10</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t</a:t>
            </a:r>
          </a:p>
          <a:p>
            <a:pPr marL="0" indent="0" eaLnBrk="1" hangingPunct="1">
              <a:lnSpc>
                <a:spcPct val="95000"/>
              </a:lnSpc>
              <a:spcBef>
                <a:spcPts val="0"/>
              </a:spcBef>
              <a:tabLst>
                <a:tab pos="270000" algn="r"/>
                <a:tab pos="540000" algn="l"/>
                <a:tab pos="990000" algn="l"/>
                <a:tab pos="1440000" algn="l"/>
              </a:tabLst>
              <a:defRPr/>
            </a:pPr>
            <a:r>
              <a:rPr lang="en-US" altLang="zh-TW" dirty="0"/>
              <a:t>	</a:t>
            </a:r>
            <a:r>
              <a:rPr lang="en-US" altLang="zh-TW" dirty="0" smtClean="0"/>
              <a:t>11</a:t>
            </a:r>
            <a:r>
              <a:rPr lang="en-US" altLang="zh-TW" dirty="0"/>
              <a:t>		</a:t>
            </a:r>
            <a:r>
              <a:rPr lang="en-US" altLang="zh-TW" b="1" dirty="0"/>
              <a:t>while</a:t>
            </a:r>
            <a:r>
              <a:rPr lang="en-US" altLang="zh-TW" dirty="0"/>
              <a:t> </a:t>
            </a:r>
            <a:r>
              <a:rPr lang="en-US" altLang="zh-TW" i="1" dirty="0"/>
              <a:t>v</a:t>
            </a:r>
            <a:r>
              <a:rPr lang="en-US" altLang="zh-TW" dirty="0"/>
              <a:t> </a:t>
            </a:r>
            <a:r>
              <a:rPr lang="en-US" altLang="zh-TW" dirty="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endParaRPr lang="en-US" altLang="zh-TW" sz="2200" i="1" dirty="0"/>
          </a:p>
          <a:p>
            <a:pPr marL="0" indent="0" eaLnBrk="1" hangingPunct="1">
              <a:lnSpc>
                <a:spcPct val="95000"/>
              </a:lnSpc>
              <a:spcBef>
                <a:spcPts val="0"/>
              </a:spcBef>
              <a:tabLst>
                <a:tab pos="270000" algn="r"/>
                <a:tab pos="540000" algn="l"/>
                <a:tab pos="990000" algn="l"/>
                <a:tab pos="1440000" algn="l"/>
              </a:tabLst>
              <a:defRPr/>
            </a:pPr>
            <a:r>
              <a:rPr lang="en-US" altLang="zh-TW" sz="2200" dirty="0"/>
              <a:t>	</a:t>
            </a:r>
            <a:r>
              <a:rPr lang="en-US" altLang="zh-TW" sz="2200" dirty="0" smtClean="0"/>
              <a:t>12</a:t>
            </a:r>
            <a:r>
              <a:rPr lang="en-US" altLang="zh-TW" sz="2200" dirty="0"/>
              <a:t>		</a:t>
            </a:r>
            <a:r>
              <a:rPr lang="en-US" altLang="zh-TW" dirty="0"/>
              <a:t>	</a:t>
            </a:r>
            <a:r>
              <a:rPr lang="en-US" altLang="zh-TW" sz="2200" i="1" dirty="0" err="1"/>
              <a:t>c</a:t>
            </a:r>
            <a:r>
              <a:rPr lang="en-US" altLang="zh-TW" sz="2200" i="1" spc="3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a:t>
            </a:r>
          </a:p>
          <a:p>
            <a:pPr marL="0" indent="0" eaLnBrk="1" hangingPunct="1">
              <a:lnSpc>
                <a:spcPct val="95000"/>
              </a:lnSpc>
              <a:spcBef>
                <a:spcPts val="0"/>
              </a:spcBef>
              <a:tabLst>
                <a:tab pos="270000" algn="r"/>
                <a:tab pos="540000" algn="l"/>
                <a:tab pos="990000" algn="l"/>
                <a:tab pos="1440000" algn="l"/>
              </a:tabLst>
              <a:defRPr/>
            </a:pPr>
            <a:r>
              <a:rPr lang="en-US" altLang="zh-TW" dirty="0">
                <a:sym typeface="Symbol" pitchFamily="18" charset="2"/>
              </a:rPr>
              <a:t>	</a:t>
            </a:r>
            <a:r>
              <a:rPr lang="en-US" altLang="zh-TW" dirty="0" smtClean="0">
                <a:sym typeface="Symbol" pitchFamily="18" charset="2"/>
              </a:rPr>
              <a:t>13</a:t>
            </a:r>
            <a:r>
              <a:rPr lang="en-US" altLang="zh-TW" dirty="0">
                <a:sym typeface="Symbol" pitchFamily="18" charset="2"/>
              </a:rPr>
              <a:t>			</a:t>
            </a:r>
            <a:r>
              <a:rPr lang="en-US" altLang="zh-TW" i="1" dirty="0">
                <a:sym typeface="Symbol" pitchFamily="18" charset="2"/>
              </a:rPr>
              <a:t>v</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sz="2200" dirty="0">
              <a:sym typeface="Symbol" pitchFamily="18" charset="2"/>
            </a:endParaRPr>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14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endParaRPr lang="en-US" altLang="zh-TW" dirty="0">
              <a:solidFill>
                <a:srgbClr val="000000"/>
              </a:solidFill>
            </a:endParaRPr>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15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rPr>
              <a:t>	16		</a:t>
            </a:r>
            <a:r>
              <a:rPr lang="en-US" altLang="zh-TW" b="1" dirty="0">
                <a:solidFill>
                  <a:srgbClr val="000000"/>
                </a:solidFill>
              </a:rPr>
              <a:t>while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p>
          <a:p>
            <a:pPr marL="0" indent="0" eaLnBrk="1" hangingPunct="1">
              <a:lnSpc>
                <a:spcPct val="95000"/>
              </a:lnSpc>
              <a:spcBef>
                <a:spcPts val="0"/>
              </a:spcBef>
              <a:tabLst>
                <a:tab pos="270000" algn="r"/>
                <a:tab pos="540000" algn="l"/>
                <a:tab pos="990000" algn="l"/>
                <a:tab pos="1440000" algn="l"/>
              </a:tabLst>
              <a:defRPr/>
            </a:pPr>
            <a:r>
              <a:rPr lang="en-US" altLang="zh-TW" sz="2200" dirty="0"/>
              <a:t>	17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baseline="-25000" dirty="0" err="1">
                <a:solidFill>
                  <a:srgbClr val="000000"/>
                </a:solidFill>
              </a:rPr>
              <a:t>f</a:t>
            </a:r>
            <a:endParaRPr lang="en-US" altLang="zh-TW" sz="2200" dirty="0"/>
          </a:p>
          <a:p>
            <a:pPr marL="0" indent="0" eaLnBrk="1" hangingPunct="1">
              <a:lnSpc>
                <a:spcPct val="95000"/>
              </a:lnSpc>
              <a:spcBef>
                <a:spcPts val="0"/>
              </a:spcBef>
              <a:tabLst>
                <a:tab pos="270000" algn="r"/>
                <a:tab pos="540000" algn="l"/>
                <a:tab pos="990000" algn="l"/>
                <a:tab pos="1440000" algn="l"/>
              </a:tabLst>
              <a:defRPr/>
            </a:pPr>
            <a:r>
              <a:rPr lang="en-US" altLang="zh-TW" sz="2200" dirty="0"/>
              <a:t>	18			(</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baseline="-25000" dirty="0" err="1">
                <a:solidFill>
                  <a:srgbClr val="000000"/>
                </a:solidFill>
              </a:rPr>
              <a:t>f</a:t>
            </a:r>
            <a:endParaRPr lang="en-US" altLang="zh-TW" sz="2200" dirty="0"/>
          </a:p>
          <a:p>
            <a:pPr marL="0" lvl="0" indent="0" eaLnBrk="1" hangingPunct="1">
              <a:lnSpc>
                <a:spcPct val="95000"/>
              </a:lnSpc>
              <a:spcBef>
                <a:spcPts val="0"/>
              </a:spcBef>
              <a:buClr>
                <a:srgbClr val="3333CC"/>
              </a:buClr>
              <a:tabLst>
                <a:tab pos="270000" algn="r"/>
                <a:tab pos="540000" algn="l"/>
                <a:tab pos="990000" algn="l"/>
                <a:tab pos="1440000" algn="l"/>
              </a:tabLst>
              <a:defRPr/>
            </a:pPr>
            <a:r>
              <a:rPr lang="en-US" altLang="zh-TW" dirty="0">
                <a:solidFill>
                  <a:srgbClr val="000000"/>
                </a:solidFill>
                <a:sym typeface="Symbol" pitchFamily="18" charset="2"/>
              </a:rPr>
              <a:t>	19			</a:t>
            </a:r>
            <a:r>
              <a:rPr lang="en-US" altLang="zh-TW" i="1" dirty="0">
                <a:solidFill>
                  <a:srgbClr val="000000"/>
                </a:solidFill>
                <a:sym typeface="Symbol" pitchFamily="18" charset="2"/>
              </a:rPr>
              <a:t>v</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dirty="0">
              <a:solidFill>
                <a:srgbClr val="000000"/>
              </a:solidFill>
              <a:sym typeface="Symbol" pitchFamily="18" charset="2"/>
            </a:endParaRPr>
          </a:p>
        </p:txBody>
      </p:sp>
    </p:spTree>
    <p:extLst>
      <p:ext uri="{BB962C8B-B14F-4D97-AF65-F5344CB8AC3E}">
        <p14:creationId xmlns:p14="http://schemas.microsoft.com/office/powerpoint/2010/main" val="2992574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1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8</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24981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dirty="0" smtClean="0"/>
              <a:t>Modified Residual </a:t>
            </a:r>
            <a:r>
              <a:rPr lang="en-US" altLang="zh-TW" dirty="0"/>
              <a:t>networks</a:t>
            </a:r>
            <a:endParaRPr lang="zh-TW" altLang="en-US" dirty="0"/>
          </a:p>
        </p:txBody>
      </p:sp>
      <p:sp>
        <p:nvSpPr>
          <p:cNvPr id="58371" name="Rectangle 3"/>
          <p:cNvSpPr>
            <a:spLocks noGrp="1" noChangeArrowheads="1"/>
          </p:cNvSpPr>
          <p:nvPr>
            <p:ph idx="1"/>
          </p:nvPr>
        </p:nvSpPr>
        <p:spPr>
          <a:xfrm>
            <a:off x="612000" y="1449000"/>
            <a:ext cx="7920000" cy="3780000"/>
          </a:xfrm>
        </p:spPr>
        <p:txBody>
          <a:bodyPr/>
          <a:lstStyle/>
          <a:p>
            <a:pPr marL="0" indent="0" eaLnBrk="1" hangingPunct="1">
              <a:spcBef>
                <a:spcPct val="50000"/>
              </a:spcBef>
            </a:pPr>
            <a:r>
              <a:rPr lang="en-US" altLang="zh-TW" dirty="0"/>
              <a:t>Suppose that we have a flow network </a:t>
            </a:r>
            <a:r>
              <a:rPr lang="en-US" altLang="zh-TW" i="1" dirty="0"/>
              <a:t>G</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i="1" dirty="0"/>
              <a:t>E</a:t>
            </a:r>
            <a:r>
              <a:rPr lang="en-US" altLang="zh-TW" sz="1200" dirty="0"/>
              <a:t> </a:t>
            </a:r>
            <a:r>
              <a:rPr lang="en-US" altLang="zh-TW" dirty="0"/>
              <a:t>) with source </a:t>
            </a:r>
            <a:r>
              <a:rPr lang="en-US" altLang="zh-TW" i="1" dirty="0"/>
              <a:t>s</a:t>
            </a:r>
            <a:r>
              <a:rPr lang="en-US" altLang="zh-TW" dirty="0"/>
              <a:t> and sink </a:t>
            </a:r>
            <a:r>
              <a:rPr lang="en-US" altLang="zh-TW" i="1" dirty="0"/>
              <a:t>t</a:t>
            </a:r>
            <a:r>
              <a:rPr lang="en-US" altLang="zh-TW" dirty="0"/>
              <a:t>. Let </a:t>
            </a:r>
            <a:r>
              <a:rPr lang="en-US" altLang="zh-TW" sz="1200" dirty="0"/>
              <a:t> </a:t>
            </a:r>
            <a:r>
              <a:rPr lang="en-US" altLang="zh-TW" i="1" dirty="0"/>
              <a:t>f  </a:t>
            </a:r>
            <a:r>
              <a:rPr lang="en-US" altLang="zh-TW" dirty="0"/>
              <a:t>be a flow in </a:t>
            </a:r>
            <a:r>
              <a:rPr lang="en-US" altLang="zh-TW" i="1" dirty="0"/>
              <a:t>G</a:t>
            </a:r>
            <a:r>
              <a:rPr lang="en-US" altLang="zh-TW" dirty="0"/>
              <a:t>, and consider a pair of vertices </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V</a:t>
            </a:r>
            <a:r>
              <a:rPr lang="en-US" altLang="zh-TW" dirty="0"/>
              <a:t>. We define the </a:t>
            </a:r>
            <a:r>
              <a:rPr lang="en-US" altLang="zh-TW" i="1" dirty="0">
                <a:solidFill>
                  <a:srgbClr val="0000FF"/>
                </a:solidFill>
              </a:rPr>
              <a:t>residual capacity</a:t>
            </a:r>
            <a:r>
              <a:rPr lang="en-US" altLang="zh-TW" dirty="0"/>
              <a:t> </a:t>
            </a:r>
            <a:r>
              <a:rPr lang="en-US" altLang="zh-TW" i="1" dirty="0" err="1"/>
              <a:t>c</a:t>
            </a:r>
            <a:r>
              <a:rPr lang="en-US" altLang="zh-TW" i="1" baseline="-25000" dirty="0" err="1"/>
              <a:t>f</a:t>
            </a:r>
            <a:r>
              <a:rPr lang="en-US" altLang="zh-TW" sz="1800" i="1" dirty="0"/>
              <a:t> </a:t>
            </a:r>
            <a:r>
              <a:rPr lang="en-US" altLang="zh-TW" dirty="0"/>
              <a:t>(</a:t>
            </a:r>
            <a:r>
              <a:rPr lang="en-US" altLang="zh-TW" i="1" dirty="0"/>
              <a:t>u</a:t>
            </a:r>
            <a:r>
              <a:rPr lang="en-US" altLang="zh-TW" dirty="0"/>
              <a:t>, </a:t>
            </a:r>
            <a:r>
              <a:rPr lang="en-US" altLang="zh-TW" i="1" dirty="0"/>
              <a:t>v</a:t>
            </a:r>
            <a:r>
              <a:rPr lang="en-US" altLang="zh-TW" dirty="0"/>
              <a:t>) by</a:t>
            </a:r>
          </a:p>
          <a:p>
            <a:pPr marL="0" indent="0" eaLnBrk="1" hangingPunct="1">
              <a:spcBef>
                <a:spcPct val="50000"/>
              </a:spcBef>
            </a:pPr>
            <a:endParaRPr lang="en-US" altLang="zh-TW" dirty="0"/>
          </a:p>
          <a:p>
            <a:pPr marL="0" indent="0" eaLnBrk="1" hangingPunct="1">
              <a:spcBef>
                <a:spcPct val="50000"/>
              </a:spcBef>
            </a:pPr>
            <a:endParaRPr lang="en-US" altLang="zh-TW" dirty="0"/>
          </a:p>
          <a:p>
            <a:pPr marL="0" indent="0" eaLnBrk="1" hangingPunct="1">
              <a:spcBef>
                <a:spcPts val="2400"/>
              </a:spcBef>
            </a:pPr>
            <a:endParaRPr lang="en-US" altLang="zh-TW" dirty="0"/>
          </a:p>
          <a:p>
            <a:pPr marL="0" indent="0" eaLnBrk="1" hangingPunct="1">
              <a:spcBef>
                <a:spcPts val="1800"/>
              </a:spcBef>
            </a:pPr>
            <a:r>
              <a:rPr lang="en-US" altLang="zh-TW" dirty="0"/>
              <a:t>The </a:t>
            </a:r>
            <a:r>
              <a:rPr lang="en-US" altLang="zh-TW" i="1" dirty="0">
                <a:solidFill>
                  <a:srgbClr val="0000FF"/>
                </a:solidFill>
              </a:rPr>
              <a:t>residual network</a:t>
            </a:r>
            <a:r>
              <a:rPr lang="en-US" altLang="zh-TW" dirty="0"/>
              <a:t> of </a:t>
            </a:r>
            <a:r>
              <a:rPr lang="en-US" altLang="zh-TW" i="1" dirty="0"/>
              <a:t>G</a:t>
            </a:r>
            <a:r>
              <a:rPr lang="en-US" altLang="zh-TW" dirty="0"/>
              <a:t> induced by</a:t>
            </a:r>
            <a:r>
              <a:rPr lang="en-US" altLang="zh-TW" spc="300" dirty="0"/>
              <a:t> </a:t>
            </a:r>
            <a:r>
              <a:rPr lang="en-US" altLang="zh-TW" i="1" spc="300" dirty="0" smtClean="0"/>
              <a:t>f</a:t>
            </a:r>
            <a:r>
              <a:rPr lang="en-US" altLang="zh-TW" dirty="0" smtClean="0"/>
              <a:t> is </a:t>
            </a:r>
            <a:r>
              <a:rPr lang="en-US" altLang="zh-TW" i="1" dirty="0" smtClean="0"/>
              <a:t>G</a:t>
            </a:r>
            <a:r>
              <a:rPr lang="en-US" altLang="zh-TW" i="1" baseline="-25000" dirty="0" smtClean="0"/>
              <a:t>f</a:t>
            </a:r>
            <a:r>
              <a:rPr lang="en-US" altLang="zh-TW" dirty="0" smtClean="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i="1" dirty="0" err="1" smtClean="0"/>
              <a:t>E</a:t>
            </a:r>
            <a:r>
              <a:rPr lang="en-US" altLang="zh-TW" i="1" baseline="-25000" dirty="0" err="1" smtClean="0"/>
              <a:t>f</a:t>
            </a:r>
            <a:r>
              <a:rPr lang="en-US" altLang="zh-TW" sz="1200" dirty="0" smtClean="0"/>
              <a:t> </a:t>
            </a:r>
            <a:r>
              <a:rPr lang="en-US" altLang="zh-TW" dirty="0" smtClean="0"/>
              <a:t>), </a:t>
            </a:r>
            <a:r>
              <a:rPr lang="en-US" altLang="zh-TW" dirty="0"/>
              <a:t>where</a:t>
            </a:r>
          </a:p>
          <a:p>
            <a:pPr marL="0" indent="0" eaLnBrk="1" hangingPunct="1">
              <a:spcBef>
                <a:spcPct val="30000"/>
              </a:spcBef>
            </a:pPr>
            <a:r>
              <a:rPr lang="en-US" altLang="zh-TW" i="1" dirty="0" err="1"/>
              <a:t>E</a:t>
            </a:r>
            <a:r>
              <a:rPr lang="en-US" altLang="zh-TW" i="1" baseline="-25000" dirty="0" err="1"/>
              <a:t>f</a:t>
            </a:r>
            <a:r>
              <a:rPr lang="en-US" altLang="zh-TW" dirty="0"/>
              <a:t> </a:t>
            </a:r>
            <a:r>
              <a:rPr lang="en-US" altLang="zh-TW" sz="1200"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V</a:t>
            </a:r>
            <a:r>
              <a:rPr lang="en-US" altLang="zh-TW" sz="1800" dirty="0">
                <a:sym typeface="Symbol" pitchFamily="18" charset="2"/>
              </a:rPr>
              <a:t> </a:t>
            </a:r>
            <a:r>
              <a:rPr lang="en-US" altLang="zh-TW" sz="20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cs typeface="Times New Roman" pitchFamily="18" charset="0"/>
                <a:sym typeface="Symbol" pitchFamily="18" charset="2"/>
              </a:rPr>
              <a:t> </a:t>
            </a:r>
            <a:r>
              <a:rPr lang="en-US" altLang="zh-TW" i="1" dirty="0">
                <a:cs typeface="Times New Roman" pitchFamily="18" charset="0"/>
                <a:sym typeface="Symbol" pitchFamily="18" charset="2"/>
              </a:rPr>
              <a:t>V</a:t>
            </a:r>
            <a:r>
              <a:rPr lang="en-US" altLang="zh-TW" dirty="0">
                <a:sym typeface="Symbol" pitchFamily="18" charset="2"/>
              </a:rPr>
              <a:t> : </a:t>
            </a:r>
            <a:r>
              <a:rPr lang="en-US" altLang="zh-TW" i="1" dirty="0" err="1" smtClean="0"/>
              <a:t>c</a:t>
            </a:r>
            <a:r>
              <a:rPr lang="en-US" altLang="zh-TW" i="1" baseline="-25000" dirty="0" err="1" smtClean="0"/>
              <a:t>f</a:t>
            </a:r>
            <a:r>
              <a:rPr lang="en-US" altLang="zh-TW" sz="1800" i="1" dirty="0" smtClean="0"/>
              <a:t> </a:t>
            </a:r>
            <a:r>
              <a:rPr lang="en-US" altLang="zh-TW" dirty="0" smtClean="0"/>
              <a:t>(</a:t>
            </a:r>
            <a:r>
              <a:rPr lang="en-US" altLang="zh-TW" i="1" dirty="0" smtClean="0"/>
              <a:t>u</a:t>
            </a:r>
            <a:r>
              <a:rPr lang="en-US" altLang="zh-TW" dirty="0"/>
              <a:t>, </a:t>
            </a:r>
            <a:r>
              <a:rPr lang="en-US" altLang="zh-TW" i="1" dirty="0"/>
              <a:t>v</a:t>
            </a:r>
            <a:r>
              <a:rPr lang="en-US" altLang="zh-TW" dirty="0"/>
              <a:t>) </a:t>
            </a:r>
            <a:r>
              <a:rPr lang="en-US" altLang="zh-TW" sz="2000" dirty="0">
                <a:latin typeface="Cambria Math" panose="02040503050406030204" pitchFamily="18" charset="0"/>
                <a:ea typeface="Cambria Math" panose="02040503050406030204" pitchFamily="18" charset="0"/>
              </a:rPr>
              <a:t>&gt;</a:t>
            </a:r>
            <a:r>
              <a:rPr lang="en-US" altLang="zh-TW" dirty="0"/>
              <a:t> </a:t>
            </a:r>
            <a:r>
              <a:rPr lang="en-US" altLang="zh-TW" dirty="0" smtClean="0"/>
              <a:t>0 or </a:t>
            </a:r>
            <a:r>
              <a:rPr lang="en-US" altLang="zh-TW" i="1" dirty="0" err="1" smtClean="0">
                <a:solidFill>
                  <a:srgbClr val="000000"/>
                </a:solidFill>
              </a:rPr>
              <a:t>c</a:t>
            </a:r>
            <a:r>
              <a:rPr lang="en-US" altLang="zh-TW" i="1" baseline="-25000" dirty="0" err="1" smtClean="0">
                <a:solidFill>
                  <a:srgbClr val="000000"/>
                </a:solidFill>
              </a:rPr>
              <a:t>f</a:t>
            </a:r>
            <a:r>
              <a:rPr lang="en-US" altLang="zh-TW" sz="1800" i="1" dirty="0" smtClean="0">
                <a:solidFill>
                  <a:srgbClr val="000000"/>
                </a:solidFill>
              </a:rPr>
              <a:t> </a:t>
            </a:r>
            <a:r>
              <a:rPr lang="en-US" altLang="zh-TW" dirty="0" smtClean="0">
                <a:solidFill>
                  <a:srgbClr val="000000"/>
                </a:solidFill>
              </a:rPr>
              <a:t>(</a:t>
            </a:r>
            <a:r>
              <a:rPr lang="en-US" altLang="zh-TW" i="1" dirty="0" smtClean="0">
                <a:solidFill>
                  <a:srgbClr val="000000"/>
                </a:solidFill>
              </a:rPr>
              <a:t>v</a:t>
            </a:r>
            <a:r>
              <a:rPr lang="en-US" altLang="zh-TW" dirty="0" smtClean="0">
                <a:solidFill>
                  <a:srgbClr val="000000"/>
                </a:solidFill>
              </a:rPr>
              <a:t>, </a:t>
            </a:r>
            <a:r>
              <a:rPr lang="en-US" altLang="zh-TW" i="1" dirty="0" smtClean="0">
                <a:solidFill>
                  <a:srgbClr val="000000"/>
                </a:solidFill>
              </a:rPr>
              <a:t>u</a:t>
            </a:r>
            <a:r>
              <a:rPr lang="en-US" altLang="zh-TW" dirty="0" smtClean="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rPr>
              <a:t>&gt;</a:t>
            </a:r>
            <a:r>
              <a:rPr lang="en-US" altLang="zh-TW" dirty="0">
                <a:solidFill>
                  <a:srgbClr val="000000"/>
                </a:solidFill>
              </a:rPr>
              <a:t> 0</a:t>
            </a:r>
            <a:r>
              <a:rPr lang="en-US" altLang="zh-TW" dirty="0" smtClean="0"/>
              <a:t>}.</a:t>
            </a:r>
            <a:endParaRPr lang="en-US" altLang="zh-TW" dirty="0"/>
          </a:p>
        </p:txBody>
      </p:sp>
      <p:graphicFrame>
        <p:nvGraphicFramePr>
          <p:cNvPr id="2" name="物件 1"/>
          <p:cNvGraphicFramePr>
            <a:graphicFrameLocks noChangeAspect="1"/>
          </p:cNvGraphicFramePr>
          <p:nvPr>
            <p:extLst/>
          </p:nvPr>
        </p:nvGraphicFramePr>
        <p:xfrm>
          <a:off x="1872000" y="2889000"/>
          <a:ext cx="4680000" cy="1310400"/>
        </p:xfrm>
        <a:graphic>
          <a:graphicData uri="http://schemas.openxmlformats.org/presentationml/2006/ole">
            <mc:AlternateContent xmlns:mc="http://schemas.openxmlformats.org/markup-compatibility/2006">
              <mc:Choice xmlns:v="urn:schemas-microsoft-com:vml" Requires="v">
                <p:oleObj spid="_x0000_s149523" name="方程式" r:id="rId3" imgW="2539800" imgH="711000" progId="Equation.3">
                  <p:embed/>
                </p:oleObj>
              </mc:Choice>
              <mc:Fallback>
                <p:oleObj name="方程式" r:id="rId3" imgW="2539800" imgH="711000" progId="Equation.3">
                  <p:embed/>
                  <p:pic>
                    <p:nvPicPr>
                      <p:cNvPr id="2" name="物件 1"/>
                      <p:cNvPicPr/>
                      <p:nvPr/>
                    </p:nvPicPr>
                    <p:blipFill>
                      <a:blip r:embed="rId4"/>
                      <a:stretch>
                        <a:fillRect/>
                      </a:stretch>
                    </p:blipFill>
                    <p:spPr>
                      <a:xfrm>
                        <a:off x="1872000" y="2889000"/>
                        <a:ext cx="4680000" cy="1310400"/>
                      </a:xfrm>
                      <a:prstGeom prst="rect">
                        <a:avLst/>
                      </a:prstGeom>
                    </p:spPr>
                  </p:pic>
                </p:oleObj>
              </mc:Fallback>
            </mc:AlternateContent>
          </a:graphicData>
        </a:graphic>
      </p:graphicFrame>
    </p:spTree>
    <p:extLst>
      <p:ext uri="{BB962C8B-B14F-4D97-AF65-F5344CB8AC3E}">
        <p14:creationId xmlns:p14="http://schemas.microsoft.com/office/powerpoint/2010/main" val="11658998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5580000" cy="3780359"/>
          </a:xfrm>
        </p:spPr>
        <p:txBody>
          <a:bodyPr lIns="90000" rIns="90000"/>
          <a:lstStyle/>
          <a:p>
            <a:pPr marL="0" lvl="0" indent="0" eaLnBrk="1" hangingPunct="1">
              <a:spcBef>
                <a:spcPts val="0"/>
              </a:spcBef>
              <a:buClr>
                <a:srgbClr val="000000"/>
              </a:buClr>
            </a:pPr>
            <a:r>
              <a:rPr lang="en-US" altLang="zh-TW" dirty="0" err="1" smtClean="0">
                <a:solidFill>
                  <a:srgbClr val="000000"/>
                </a:solidFill>
                <a:ea typeface="標楷體"/>
              </a:rPr>
              <a:t>BFS</a:t>
            </a:r>
            <a:r>
              <a:rPr lang="en-US" altLang="zh-TW" dirty="0" smtClean="0">
                <a:solidFill>
                  <a:srgbClr val="000000"/>
                </a:solidFill>
                <a:ea typeface="標楷體"/>
              </a:rPr>
              <a:t>(</a:t>
            </a:r>
            <a:r>
              <a:rPr lang="en-US" altLang="zh-TW" i="1" dirty="0">
                <a:solidFill>
                  <a:srgbClr val="000000"/>
                </a:solidFill>
              </a:rPr>
              <a:t>G</a:t>
            </a:r>
            <a:r>
              <a:rPr lang="en-US" altLang="zh-TW" i="1" spc="600" baseline="-25000" dirty="0">
                <a:solidFill>
                  <a:srgbClr val="000000"/>
                </a:solidFill>
              </a:rPr>
              <a:t>f</a:t>
            </a:r>
            <a:r>
              <a:rPr lang="en-US" altLang="zh-TW" dirty="0" smtClean="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rPr>
              <a:t>	1	</a:t>
            </a:r>
            <a:r>
              <a:rPr lang="en-US" altLang="zh-TW" b="1" dirty="0">
                <a:solidFill>
                  <a:srgbClr val="000000"/>
                </a:solidFill>
                <a:ea typeface="標楷體"/>
              </a:rPr>
              <a:t>for</a:t>
            </a:r>
            <a:r>
              <a:rPr lang="en-US" altLang="zh-TW" dirty="0">
                <a:solidFill>
                  <a:srgbClr val="000000"/>
                </a:solidFill>
                <a:ea typeface="標楷體"/>
              </a:rPr>
              <a:t> each vertex </a:t>
            </a:r>
            <a:r>
              <a:rPr lang="en-US" altLang="zh-TW" i="1" dirty="0">
                <a:solidFill>
                  <a:srgbClr val="000000"/>
                </a:solidFill>
                <a:ea typeface="標楷體"/>
              </a:rPr>
              <a:t>u</a:t>
            </a:r>
            <a:r>
              <a:rPr lang="en-US" altLang="zh-TW" dirty="0">
                <a:solidFill>
                  <a:srgbClr val="000000"/>
                </a:solidFill>
                <a:ea typeface="標楷體"/>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i="1" dirty="0" err="1">
                <a:solidFill>
                  <a:srgbClr val="000000"/>
                </a:solidFill>
              </a:rPr>
              <a:t>G</a:t>
            </a:r>
            <a:r>
              <a:rPr lang="en-US" altLang="zh-TW" i="1" spc="600" baseline="-25000" dirty="0" err="1">
                <a:solidFill>
                  <a:srgbClr val="000000"/>
                </a:solidFill>
              </a:rPr>
              <a:t>f</a:t>
            </a:r>
            <a:r>
              <a:rPr lang="en-US" altLang="zh-TW" dirty="0" err="1" smtClean="0">
                <a:solidFill>
                  <a:srgbClr val="000000"/>
                </a:solidFill>
                <a:ea typeface="標楷體"/>
                <a:sym typeface="Symbol" pitchFamily="18" charset="2"/>
              </a:rPr>
              <a:t>.</a:t>
            </a:r>
            <a:r>
              <a:rPr lang="en-US" altLang="zh-TW" i="1" dirty="0" err="1" smtClean="0">
                <a:solidFill>
                  <a:srgbClr val="000000"/>
                </a:solidFill>
                <a:ea typeface="標楷體"/>
                <a:sym typeface="Symbol" pitchFamily="18" charset="2"/>
              </a:rPr>
              <a:t>V</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2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a:solidFill>
                  <a:srgbClr val="000000"/>
                </a:solidFill>
                <a:ea typeface="標楷體"/>
                <a:sym typeface="Symbol" pitchFamily="18" charset="2"/>
              </a:rPr>
              <a:t>NIL</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3</a:t>
            </a:r>
            <a:r>
              <a:rPr lang="en-US" altLang="zh-TW" i="1" dirty="0">
                <a:solidFill>
                  <a:srgbClr val="000000"/>
                </a:solidFill>
                <a:ea typeface="標楷體"/>
                <a:sym typeface="Symbol" pitchFamily="18" charset="2"/>
              </a:rPr>
              <a:t>	Q</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4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s</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rPr>
              <a:t>	5	</a:t>
            </a:r>
            <a:r>
              <a:rPr lang="en-US" altLang="zh-TW" b="1" dirty="0">
                <a:solidFill>
                  <a:srgbClr val="000000"/>
                </a:solidFill>
                <a:ea typeface="標楷體"/>
              </a:rPr>
              <a:t>while</a:t>
            </a:r>
            <a:r>
              <a:rPr lang="en-US" altLang="zh-TW" dirty="0">
                <a:solidFill>
                  <a:srgbClr val="000000"/>
                </a:solidFill>
                <a:ea typeface="標楷體"/>
              </a:rPr>
              <a:t> </a:t>
            </a:r>
            <a:r>
              <a:rPr lang="en-US" altLang="zh-TW" i="1" dirty="0">
                <a:solidFill>
                  <a:srgbClr val="000000"/>
                </a:solidFill>
                <a:ea typeface="標楷體"/>
              </a:rPr>
              <a:t>Q</a:t>
            </a:r>
            <a:r>
              <a:rPr lang="en-US" altLang="zh-TW" dirty="0">
                <a:solidFill>
                  <a:srgbClr val="000000"/>
                </a:solidFill>
                <a:ea typeface="標楷體"/>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6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err="1">
                <a:solidFill>
                  <a:srgbClr val="000000"/>
                </a:solidFill>
                <a:ea typeface="標楷體"/>
                <a:sym typeface="Symbol" pitchFamily="18" charset="2"/>
              </a:rPr>
              <a:t>D</a:t>
            </a:r>
            <a:r>
              <a:rPr lang="en-US" altLang="zh-TW" sz="1800" dirty="0" err="1">
                <a:solidFill>
                  <a:srgbClr val="000000"/>
                </a:solidFill>
                <a:ea typeface="標楷體"/>
                <a:sym typeface="Symbol" pitchFamily="18" charset="2"/>
              </a:rPr>
              <a:t>EQUEUE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7		</a:t>
            </a:r>
            <a:r>
              <a:rPr lang="en-US" altLang="zh-TW" b="1" dirty="0">
                <a:solidFill>
                  <a:srgbClr val="000000"/>
                </a:solidFill>
                <a:ea typeface="標楷體"/>
                <a:sym typeface="Symbol" pitchFamily="18" charset="2"/>
              </a:rPr>
              <a:t>for</a:t>
            </a:r>
            <a:r>
              <a:rPr lang="en-US" altLang="zh-TW" dirty="0">
                <a:solidFill>
                  <a:srgbClr val="000000"/>
                </a:solidFill>
                <a:ea typeface="標楷體"/>
                <a:sym typeface="Symbol" pitchFamily="18" charset="2"/>
              </a:rPr>
              <a:t> each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 </a:t>
            </a:r>
            <a:r>
              <a:rPr lang="en-US" altLang="zh-TW" i="1" dirty="0" err="1">
                <a:solidFill>
                  <a:srgbClr val="000000"/>
                </a:solidFill>
              </a:rPr>
              <a:t>G</a:t>
            </a:r>
            <a:r>
              <a:rPr lang="en-US" altLang="zh-TW" i="1" spc="600" baseline="-25000" dirty="0" err="1">
                <a:solidFill>
                  <a:srgbClr val="000000"/>
                </a:solidFill>
              </a:rPr>
              <a:t>f</a:t>
            </a:r>
            <a:r>
              <a:rPr lang="en-US" altLang="zh-TW" i="1" dirty="0" err="1" smtClean="0">
                <a:solidFill>
                  <a:srgbClr val="000000"/>
                </a:solidFill>
                <a:ea typeface="標楷體"/>
                <a:sym typeface="Symbol" pitchFamily="18" charset="2"/>
              </a:rPr>
              <a:t>.Adj</a:t>
            </a:r>
            <a:r>
              <a:rPr lang="en-US" altLang="zh-TW" dirty="0" smtClean="0">
                <a:solidFill>
                  <a:srgbClr val="000000"/>
                </a:solidFill>
                <a:ea typeface="標楷體"/>
                <a:sym typeface="Symbol" pitchFamily="18" charset="2"/>
              </a:rPr>
              <a:t>[</a:t>
            </a:r>
            <a:r>
              <a:rPr lang="en-US" altLang="zh-TW" i="1" dirty="0" smtClean="0">
                <a:solidFill>
                  <a:srgbClr val="000000"/>
                </a:solidFill>
                <a:ea typeface="標楷體"/>
                <a:sym typeface="Symbol" pitchFamily="18" charset="2"/>
              </a:rPr>
              <a:t>u</a:t>
            </a:r>
            <a:r>
              <a:rPr lang="en-US" altLang="zh-TW" dirty="0" smtClean="0">
                <a:solidFill>
                  <a:srgbClr val="000000"/>
                </a:solidFill>
                <a:ea typeface="標楷體"/>
                <a:sym typeface="Symbol" pitchFamily="18" charset="2"/>
              </a:rPr>
              <a:t>]</a:t>
            </a:r>
            <a:endParaRPr lang="en-US" altLang="zh-TW" dirty="0">
              <a:solidFill>
                <a:srgbClr val="008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8			</a:t>
            </a:r>
            <a:r>
              <a:rPr lang="en-US" altLang="zh-TW" b="1" dirty="0">
                <a:solidFill>
                  <a:srgbClr val="000000"/>
                </a:solidFill>
                <a:ea typeface="標楷體"/>
                <a:sym typeface="Symbol" pitchFamily="18" charset="2"/>
              </a:rPr>
              <a:t>if</a:t>
            </a:r>
            <a:r>
              <a:rPr lang="en-US" altLang="zh-TW" dirty="0">
                <a:solidFill>
                  <a:srgbClr val="000000"/>
                </a:solidFill>
                <a:ea typeface="標楷體"/>
                <a:sym typeface="Symbol" pitchFamily="18" charset="2"/>
              </a:rPr>
              <a:t>	</a:t>
            </a:r>
            <a:r>
              <a:rPr lang="en-US" altLang="zh-TW" dirty="0"/>
              <a:t>(</a:t>
            </a:r>
            <a:r>
              <a:rPr lang="en-US" altLang="zh-TW" i="1" dirty="0"/>
              <a:t>u</a:t>
            </a:r>
            <a:r>
              <a:rPr lang="en-US" altLang="zh-TW" dirty="0"/>
              <a:t>, </a:t>
            </a:r>
            <a:r>
              <a:rPr lang="en-US" altLang="zh-TW" i="1" dirty="0"/>
              <a:t>v</a:t>
            </a:r>
            <a:r>
              <a:rPr lang="en-US" altLang="zh-TW" dirty="0"/>
              <a:t>)</a:t>
            </a:r>
            <a:r>
              <a:rPr lang="en-US" altLang="zh-TW" spc="150" dirty="0"/>
              <a:t>.</a:t>
            </a:r>
            <a:r>
              <a:rPr lang="en-US" altLang="zh-TW" i="1" dirty="0" err="1"/>
              <a:t>c</a:t>
            </a:r>
            <a:r>
              <a:rPr lang="en-US" altLang="zh-TW" i="1" spc="600" baseline="-25000" dirty="0" err="1"/>
              <a:t>f</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sym typeface="Symbol" pitchFamily="18" charset="2"/>
              </a:rPr>
              <a:t> 0</a:t>
            </a:r>
            <a:r>
              <a:rPr lang="en-US" altLang="zh-TW" dirty="0" smtClean="0">
                <a:solidFill>
                  <a:srgbClr val="000000"/>
                </a:solidFill>
                <a:ea typeface="標楷體"/>
                <a:sym typeface="Symbol" pitchFamily="18" charset="2"/>
              </a:rPr>
              <a:t> </a:t>
            </a:r>
            <a:r>
              <a:rPr lang="en-US" altLang="zh-TW" b="1" dirty="0" smtClean="0">
                <a:solidFill>
                  <a:srgbClr val="000000"/>
                </a:solidFill>
                <a:ea typeface="標楷體"/>
                <a:sym typeface="Symbol" pitchFamily="18" charset="2"/>
              </a:rPr>
              <a:t>and</a:t>
            </a:r>
            <a:r>
              <a:rPr lang="en-US" altLang="zh-TW" dirty="0" smtClean="0">
                <a:solidFill>
                  <a:srgbClr val="000000"/>
                </a:solidFill>
                <a:ea typeface="標楷體"/>
                <a:sym typeface="Symbol" pitchFamily="18" charset="2"/>
              </a:rPr>
              <a:t> </a:t>
            </a:r>
            <a:r>
              <a:rPr lang="en-US" altLang="zh-TW" i="1" dirty="0" smtClean="0">
                <a:solidFill>
                  <a:srgbClr val="000000"/>
                </a:solidFill>
                <a:ea typeface="標楷體"/>
                <a:sym typeface="Symbol" pitchFamily="18" charset="2"/>
              </a:rPr>
              <a:t>v</a:t>
            </a:r>
            <a:r>
              <a:rPr lang="en-US" altLang="zh-TW" i="1" dirty="0">
                <a:solidFill>
                  <a:srgbClr val="000000"/>
                </a:solidFill>
                <a:ea typeface="標楷體"/>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a:solidFill>
                  <a:srgbClr val="000000"/>
                </a:solidFill>
                <a:ea typeface="標楷體"/>
                <a:sym typeface="Symbol" pitchFamily="18" charset="2"/>
              </a:rPr>
              <a:t>NIL</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9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u</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10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p>
        </p:txBody>
      </p:sp>
    </p:spTree>
    <p:extLst>
      <p:ext uri="{BB962C8B-B14F-4D97-AF65-F5344CB8AC3E}">
        <p14:creationId xmlns:p14="http://schemas.microsoft.com/office/powerpoint/2010/main" val="33905360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189000"/>
            <a:ext cx="4860000" cy="6480000"/>
          </a:xfrm>
        </p:spPr>
        <p:txBody>
          <a:bodyPr lIns="90000" rIns="90000"/>
          <a:lstStyle/>
          <a:p>
            <a:pPr marL="0" indent="0" eaLnBrk="1" hangingPunct="1">
              <a:lnSpc>
                <a:spcPct val="90000"/>
              </a:lnSpc>
              <a:spcBef>
                <a:spcPts val="0"/>
              </a:spcBef>
              <a:defRPr/>
            </a:pPr>
            <a:r>
              <a:rPr lang="en-US" altLang="zh-TW" dirty="0"/>
              <a:t>E</a:t>
            </a:r>
            <a:r>
              <a:rPr lang="en-US" altLang="zh-TW" sz="1800" dirty="0"/>
              <a:t>DMONDS</a:t>
            </a:r>
            <a:r>
              <a:rPr lang="en-US" altLang="zh-TW" dirty="0"/>
              <a:t>-K</a:t>
            </a:r>
            <a:r>
              <a:rPr lang="en-US" altLang="zh-TW" sz="1800" dirty="0"/>
              <a:t>ARP</a:t>
            </a:r>
            <a:r>
              <a:rPr lang="en-US" altLang="zh-TW" dirty="0"/>
              <a:t>(</a:t>
            </a:r>
            <a:r>
              <a:rPr lang="en-US" altLang="zh-TW" i="1" dirty="0">
                <a:solidFill>
                  <a:srgbClr val="000000"/>
                </a:solidFill>
              </a:rPr>
              <a:t>G</a:t>
            </a:r>
            <a:r>
              <a:rPr lang="en-US" altLang="zh-TW" i="1" spc="600" baseline="-25000" dirty="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1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smtClean="0">
                <a:solidFill>
                  <a:srgbClr val="000000"/>
                </a:solidFill>
              </a:rPr>
              <a:t>)</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3			</a:t>
            </a:r>
            <a:r>
              <a:rPr lang="en-US" altLang="zh-TW" dirty="0" smtClean="0">
                <a:solidFill>
                  <a:srgbClr val="000000"/>
                </a:solidFill>
              </a:rPr>
              <a:t>(</a:t>
            </a:r>
            <a:r>
              <a:rPr lang="en-US" altLang="zh-TW" i="1" dirty="0" smtClean="0">
                <a:solidFill>
                  <a:srgbClr val="000000"/>
                </a:solidFill>
              </a:rPr>
              <a:t>v</a:t>
            </a:r>
            <a:r>
              <a:rPr lang="en-US" altLang="zh-TW" dirty="0" smtClean="0">
                <a:solidFill>
                  <a:srgbClr val="000000"/>
                </a:solidFill>
              </a:rPr>
              <a:t>, </a:t>
            </a:r>
            <a:r>
              <a:rPr lang="en-US" altLang="zh-TW" i="1" dirty="0" smtClean="0">
                <a:solidFill>
                  <a:srgbClr val="000000"/>
                </a:solidFill>
              </a:rPr>
              <a:t>u</a:t>
            </a:r>
            <a:r>
              <a:rPr lang="en-US" altLang="zh-TW" dirty="0" smtClean="0">
                <a:solidFill>
                  <a:srgbClr val="000000"/>
                </a:solidFill>
              </a:rPr>
              <a:t>)</a:t>
            </a:r>
            <a:r>
              <a:rPr lang="en-US" altLang="zh-TW" spc="150" dirty="0" smtClean="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smtClean="0">
                <a:solidFill>
                  <a:srgbClr val="000000"/>
                </a:solidFill>
                <a:sym typeface="Symbol" pitchFamily="18" charset="2"/>
              </a:rPr>
              <a:t>0</a:t>
            </a:r>
            <a:endParaRPr lang="en-US" altLang="zh-TW" dirty="0">
              <a:solidFill>
                <a:srgbClr val="000000"/>
              </a:solidFill>
            </a:endParaRPr>
          </a:p>
          <a:p>
            <a:pPr marL="0" indent="0" eaLnBrk="1" hangingPunct="1">
              <a:lnSpc>
                <a:spcPct val="90000"/>
              </a:lnSpc>
              <a:spcBef>
                <a:spcPts val="0"/>
              </a:spcBef>
              <a:tabLst>
                <a:tab pos="270000" algn="r"/>
                <a:tab pos="540000" algn="l"/>
                <a:tab pos="990000" algn="l"/>
                <a:tab pos="1440000" algn="l"/>
              </a:tabLst>
              <a:defRPr/>
            </a:pPr>
            <a:r>
              <a:rPr lang="en-US" altLang="zh-TW" sz="2200" dirty="0"/>
              <a:t>	4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indent="0" eaLnBrk="1" hangingPunct="1">
              <a:lnSpc>
                <a:spcPct val="90000"/>
              </a:lnSpc>
              <a:spcBef>
                <a:spcPts val="0"/>
              </a:spcBef>
              <a:tabLst>
                <a:tab pos="270000" algn="r"/>
                <a:tab pos="540000" algn="l"/>
                <a:tab pos="990000" algn="l"/>
                <a:tab pos="1440000" algn="l"/>
              </a:tabLst>
              <a:defRPr/>
            </a:pPr>
            <a:r>
              <a:rPr lang="en-US" altLang="zh-TW" sz="2200" dirty="0"/>
              <a:t>	5	</a:t>
            </a:r>
            <a:r>
              <a:rPr lang="en-US" altLang="zh-TW" sz="2200" b="1" dirty="0"/>
              <a:t>while</a:t>
            </a:r>
            <a:r>
              <a:rPr lang="en-US" altLang="zh-TW" sz="2200" dirty="0"/>
              <a:t> </a:t>
            </a:r>
            <a:r>
              <a:rPr lang="en-US" altLang="zh-TW" sz="1800" dirty="0"/>
              <a:t>TRUE</a:t>
            </a:r>
            <a:endParaRPr lang="en-US" altLang="zh-TW" sz="2200" i="1" baseline="-25000" dirty="0"/>
          </a:p>
          <a:p>
            <a:pPr marL="0" indent="0" eaLnBrk="1" hangingPunct="1">
              <a:lnSpc>
                <a:spcPct val="90000"/>
              </a:lnSpc>
              <a:spcBef>
                <a:spcPts val="0"/>
              </a:spcBef>
              <a:tabLst>
                <a:tab pos="270000" algn="r"/>
                <a:tab pos="540000" algn="l"/>
                <a:tab pos="990000" algn="l"/>
                <a:tab pos="1440000" algn="l"/>
              </a:tabLst>
              <a:defRPr/>
            </a:pPr>
            <a:r>
              <a:rPr lang="en-US" altLang="zh-TW" dirty="0"/>
              <a:t>	6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G</a:t>
            </a:r>
            <a:r>
              <a:rPr lang="en-US" altLang="zh-TW" i="1" baseline="-25000" dirty="0">
                <a:solidFill>
                  <a:srgbClr val="000000"/>
                </a:solidFill>
              </a:rPr>
              <a:t>f </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indent="0" eaLnBrk="1" hangingPunct="1">
              <a:lnSpc>
                <a:spcPct val="90000"/>
              </a:lnSpc>
              <a:spcBef>
                <a:spcPts val="0"/>
              </a:spcBef>
              <a:tabLst>
                <a:tab pos="270000" algn="r"/>
                <a:tab pos="540000" algn="l"/>
                <a:tab pos="990000" algn="l"/>
                <a:tab pos="1440000" algn="l"/>
              </a:tabLst>
              <a:defRPr/>
            </a:pPr>
            <a:r>
              <a:rPr lang="en-US" altLang="zh-TW" dirty="0">
                <a:solidFill>
                  <a:srgbClr val="000000"/>
                </a:solidFill>
                <a:ea typeface="標楷體"/>
              </a:rPr>
              <a:t>	7		</a:t>
            </a:r>
            <a:r>
              <a:rPr lang="en-US" altLang="zh-TW" b="1" dirty="0">
                <a:solidFill>
                  <a:srgbClr val="000000"/>
                </a:solidFill>
                <a:ea typeface="標楷體"/>
              </a:rPr>
              <a:t>if</a:t>
            </a:r>
            <a:r>
              <a:rPr lang="en-US" altLang="zh-TW" dirty="0">
                <a:solidFill>
                  <a:srgbClr val="000000"/>
                </a:solidFill>
                <a:ea typeface="標楷體"/>
              </a:rPr>
              <a:t> </a:t>
            </a:r>
            <a:r>
              <a:rPr lang="en-US" altLang="zh-TW" i="1" dirty="0">
                <a:solidFill>
                  <a:srgbClr val="000000"/>
                </a:solidFill>
                <a:ea typeface="標楷體"/>
                <a:sym typeface="Symbol" pitchFamily="18" charset="2"/>
              </a:rPr>
              <a:t>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sz="1800" dirty="0" smtClean="0">
                <a:solidFill>
                  <a:srgbClr val="000000"/>
                </a:solidFill>
                <a:ea typeface="標楷體"/>
                <a:sym typeface="Symbol" pitchFamily="18" charset="2"/>
              </a:rPr>
              <a:t>NIL</a:t>
            </a:r>
            <a:endParaRPr lang="en-US" altLang="zh-TW" dirty="0" smtClean="0">
              <a:solidFill>
                <a:srgbClr val="000000"/>
              </a:solidFill>
              <a:ea typeface="標楷體"/>
            </a:endParaRPr>
          </a:p>
          <a:p>
            <a:pPr marL="0" indent="0" eaLnBrk="1" hangingPunct="1">
              <a:lnSpc>
                <a:spcPct val="90000"/>
              </a:lnSpc>
              <a:spcBef>
                <a:spcPts val="0"/>
              </a:spcBef>
              <a:tabLst>
                <a:tab pos="270000" algn="r"/>
                <a:tab pos="540000" algn="l"/>
                <a:tab pos="990000" algn="l"/>
                <a:tab pos="1440000" algn="l"/>
              </a:tabLst>
              <a:defRPr/>
            </a:pPr>
            <a:r>
              <a:rPr lang="en-US" altLang="zh-TW" dirty="0">
                <a:solidFill>
                  <a:srgbClr val="000000"/>
                </a:solidFill>
                <a:ea typeface="標楷體"/>
              </a:rPr>
              <a:t>	</a:t>
            </a:r>
            <a:r>
              <a:rPr lang="en-US" altLang="zh-TW" dirty="0" smtClean="0">
                <a:solidFill>
                  <a:srgbClr val="000000"/>
                </a:solidFill>
                <a:ea typeface="標楷體"/>
              </a:rPr>
              <a:t>8		</a:t>
            </a:r>
            <a:r>
              <a:rPr lang="en-US" altLang="zh-TW" b="1" dirty="0" smtClean="0">
                <a:solidFill>
                  <a:srgbClr val="000000"/>
                </a:solidFill>
                <a:ea typeface="標楷體"/>
              </a:rPr>
              <a:t>then</a:t>
            </a:r>
            <a:r>
              <a:rPr lang="en-US" altLang="zh-TW" dirty="0" smtClean="0">
                <a:solidFill>
                  <a:srgbClr val="000000"/>
                </a:solidFill>
                <a:ea typeface="標楷體"/>
              </a:rPr>
              <a:t> </a:t>
            </a:r>
            <a:r>
              <a:rPr lang="en-US" altLang="zh-TW" b="1" dirty="0">
                <a:solidFill>
                  <a:srgbClr val="000000"/>
                </a:solidFill>
                <a:ea typeface="標楷體"/>
              </a:rPr>
              <a:t>return</a:t>
            </a:r>
            <a:r>
              <a:rPr lang="en-US" altLang="zh-TW" dirty="0">
                <a:solidFill>
                  <a:srgbClr val="000000"/>
                </a:solidFill>
              </a:rPr>
              <a:t> </a:t>
            </a:r>
            <a:r>
              <a:rPr lang="en-US" altLang="zh-TW" i="1" dirty="0">
                <a:solidFill>
                  <a:srgbClr val="000000"/>
                </a:solidFill>
              </a:rPr>
              <a:t>mf</a:t>
            </a:r>
            <a:endParaRPr lang="en-US" altLang="zh-TW" b="1" dirty="0"/>
          </a:p>
          <a:p>
            <a:pPr marL="0" indent="0" eaLnBrk="1" hangingPunct="1">
              <a:lnSpc>
                <a:spcPct val="90000"/>
              </a:lnSpc>
              <a:spcBef>
                <a:spcPts val="0"/>
              </a:spcBef>
              <a:tabLst>
                <a:tab pos="270000" algn="r"/>
                <a:tab pos="540000" algn="l"/>
                <a:tab pos="990000" algn="l"/>
                <a:tab pos="1440000" algn="l"/>
              </a:tabLst>
              <a:defRPr/>
            </a:pPr>
            <a:r>
              <a:rPr lang="en-US" altLang="zh-TW" sz="2200" dirty="0"/>
              <a:t>	</a:t>
            </a:r>
            <a:r>
              <a:rPr lang="en-US" altLang="zh-TW" sz="2200" dirty="0" smtClean="0"/>
              <a:t>9</a:t>
            </a:r>
            <a:r>
              <a:rPr lang="en-US" altLang="zh-TW" sz="2200" dirty="0"/>
              <a:t>		</a:t>
            </a:r>
            <a:r>
              <a:rPr lang="en-US" altLang="zh-TW" i="1" dirty="0" err="1">
                <a:solidFill>
                  <a:srgbClr val="000000"/>
                </a:solidFill>
              </a:rPr>
              <a:t>c</a:t>
            </a:r>
            <a:r>
              <a:rPr lang="en-US" altLang="zh-TW" i="1" spc="3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endParaRPr lang="en-US" altLang="zh-TW" sz="2200" dirty="0"/>
          </a:p>
          <a:p>
            <a:pPr marL="0" indent="0" eaLnBrk="1" hangingPunct="1">
              <a:lnSpc>
                <a:spcPct val="90000"/>
              </a:lnSpc>
              <a:spcBef>
                <a:spcPts val="0"/>
              </a:spcBef>
              <a:tabLst>
                <a:tab pos="270000" algn="r"/>
                <a:tab pos="540000" algn="l"/>
                <a:tab pos="990000" algn="l"/>
                <a:tab pos="1440000" algn="l"/>
              </a:tabLst>
              <a:defRPr/>
            </a:pPr>
            <a:r>
              <a:rPr lang="en-US" altLang="zh-TW" sz="2200" dirty="0"/>
              <a:t>	</a:t>
            </a:r>
            <a:r>
              <a:rPr lang="en-US" altLang="zh-TW" sz="2200" dirty="0" smtClean="0"/>
              <a:t>10</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t</a:t>
            </a:r>
          </a:p>
          <a:p>
            <a:pPr marL="0" indent="0" eaLnBrk="1" hangingPunct="1">
              <a:lnSpc>
                <a:spcPct val="90000"/>
              </a:lnSpc>
              <a:spcBef>
                <a:spcPts val="0"/>
              </a:spcBef>
              <a:tabLst>
                <a:tab pos="270000" algn="r"/>
                <a:tab pos="540000" algn="l"/>
                <a:tab pos="990000" algn="l"/>
                <a:tab pos="1440000" algn="l"/>
              </a:tabLst>
              <a:defRPr/>
            </a:pPr>
            <a:r>
              <a:rPr lang="en-US" altLang="zh-TW" dirty="0"/>
              <a:t>	</a:t>
            </a:r>
            <a:r>
              <a:rPr lang="en-US" altLang="zh-TW" dirty="0" smtClean="0"/>
              <a:t>11</a:t>
            </a:r>
            <a:r>
              <a:rPr lang="en-US" altLang="zh-TW" dirty="0"/>
              <a:t>		</a:t>
            </a:r>
            <a:r>
              <a:rPr lang="en-US" altLang="zh-TW" b="1" dirty="0"/>
              <a:t>while</a:t>
            </a:r>
            <a:r>
              <a:rPr lang="en-US" altLang="zh-TW" dirty="0"/>
              <a:t> </a:t>
            </a:r>
            <a:r>
              <a:rPr lang="en-US" altLang="zh-TW" i="1" dirty="0"/>
              <a:t>v</a:t>
            </a:r>
            <a:r>
              <a:rPr lang="en-US" altLang="zh-TW" dirty="0"/>
              <a:t> </a:t>
            </a:r>
            <a:r>
              <a:rPr lang="en-US" altLang="zh-TW" dirty="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endParaRPr lang="en-US" altLang="zh-TW" sz="2200" i="1" dirty="0"/>
          </a:p>
          <a:p>
            <a:pPr marL="0" indent="0" eaLnBrk="1" hangingPunct="1">
              <a:lnSpc>
                <a:spcPct val="90000"/>
              </a:lnSpc>
              <a:spcBef>
                <a:spcPts val="0"/>
              </a:spcBef>
              <a:tabLst>
                <a:tab pos="270000" algn="r"/>
                <a:tab pos="540000" algn="l"/>
                <a:tab pos="990000" algn="l"/>
                <a:tab pos="1440000" algn="l"/>
              </a:tabLst>
              <a:defRPr/>
            </a:pPr>
            <a:r>
              <a:rPr lang="en-US" altLang="zh-TW" sz="2200" dirty="0"/>
              <a:t>	</a:t>
            </a:r>
            <a:r>
              <a:rPr lang="en-US" altLang="zh-TW" sz="2200" dirty="0" smtClean="0"/>
              <a:t>12</a:t>
            </a:r>
            <a:r>
              <a:rPr lang="en-US" altLang="zh-TW" sz="2200" dirty="0"/>
              <a:t>		</a:t>
            </a:r>
            <a:r>
              <a:rPr lang="en-US" altLang="zh-TW" dirty="0"/>
              <a:t>	</a:t>
            </a:r>
            <a:r>
              <a:rPr lang="en-US" altLang="zh-TW" sz="2200" i="1" dirty="0" err="1"/>
              <a:t>c</a:t>
            </a:r>
            <a:r>
              <a:rPr lang="en-US" altLang="zh-TW" sz="2200" i="1" spc="3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a:t>
            </a:r>
          </a:p>
          <a:p>
            <a:pPr marL="0" indent="0" eaLnBrk="1" hangingPunct="1">
              <a:lnSpc>
                <a:spcPct val="90000"/>
              </a:lnSpc>
              <a:spcBef>
                <a:spcPts val="0"/>
              </a:spcBef>
              <a:tabLst>
                <a:tab pos="270000" algn="r"/>
                <a:tab pos="540000" algn="l"/>
                <a:tab pos="990000" algn="l"/>
                <a:tab pos="1440000" algn="l"/>
              </a:tabLst>
              <a:defRPr/>
            </a:pPr>
            <a:r>
              <a:rPr lang="en-US" altLang="zh-TW" dirty="0">
                <a:sym typeface="Symbol" pitchFamily="18" charset="2"/>
              </a:rPr>
              <a:t>	</a:t>
            </a:r>
            <a:r>
              <a:rPr lang="en-US" altLang="zh-TW" dirty="0" smtClean="0">
                <a:sym typeface="Symbol" pitchFamily="18" charset="2"/>
              </a:rPr>
              <a:t>13</a:t>
            </a:r>
            <a:r>
              <a:rPr lang="en-US" altLang="zh-TW" dirty="0">
                <a:sym typeface="Symbol" pitchFamily="18" charset="2"/>
              </a:rPr>
              <a:t>			</a:t>
            </a:r>
            <a:r>
              <a:rPr lang="en-US" altLang="zh-TW" i="1" dirty="0">
                <a:sym typeface="Symbol" pitchFamily="18" charset="2"/>
              </a:rPr>
              <a:t>v</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sz="2200" dirty="0">
              <a:sym typeface="Symbol" pitchFamily="18" charset="2"/>
            </a:endParaRP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14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smtClean="0">
                <a:solidFill>
                  <a:srgbClr val="000000"/>
                </a:solidFill>
              </a:rPr>
              <a:t>c</a:t>
            </a:r>
            <a:r>
              <a:rPr lang="en-US" altLang="zh-TW" i="1" spc="600" baseline="-25000" dirty="0" err="1" smtClean="0">
                <a:solidFill>
                  <a:srgbClr val="000000"/>
                </a:solidFill>
              </a:rPr>
              <a:t>f</a:t>
            </a:r>
            <a:endParaRPr lang="en-US" altLang="zh-TW" dirty="0">
              <a:solidFill>
                <a:srgbClr val="000000"/>
              </a:solidFill>
            </a:endParaRP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15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rPr>
              <a:t>	16		</a:t>
            </a:r>
            <a:r>
              <a:rPr lang="en-US" altLang="zh-TW" b="1" dirty="0">
                <a:solidFill>
                  <a:srgbClr val="000000"/>
                </a:solidFill>
              </a:rPr>
              <a:t>while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p>
          <a:p>
            <a:pPr marL="0" indent="0" eaLnBrk="1" hangingPunct="1">
              <a:lnSpc>
                <a:spcPct val="90000"/>
              </a:lnSpc>
              <a:spcBef>
                <a:spcPts val="0"/>
              </a:spcBef>
              <a:tabLst>
                <a:tab pos="270000" algn="r"/>
                <a:tab pos="540000" algn="l"/>
                <a:tab pos="990000" algn="l"/>
                <a:tab pos="1440000" algn="l"/>
              </a:tabLst>
              <a:defRPr/>
            </a:pPr>
            <a:r>
              <a:rPr lang="en-US" altLang="zh-TW" sz="2200" dirty="0"/>
              <a:t>	17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baseline="-25000" dirty="0" err="1">
                <a:solidFill>
                  <a:srgbClr val="000000"/>
                </a:solidFill>
              </a:rPr>
              <a:t>f</a:t>
            </a:r>
            <a:endParaRPr lang="en-US" altLang="zh-TW" sz="2200" dirty="0"/>
          </a:p>
          <a:p>
            <a:pPr marL="0" indent="0" eaLnBrk="1" hangingPunct="1">
              <a:lnSpc>
                <a:spcPct val="90000"/>
              </a:lnSpc>
              <a:spcBef>
                <a:spcPts val="0"/>
              </a:spcBef>
              <a:tabLst>
                <a:tab pos="270000" algn="r"/>
                <a:tab pos="540000" algn="l"/>
                <a:tab pos="990000" algn="l"/>
                <a:tab pos="1440000" algn="l"/>
              </a:tabLst>
              <a:defRPr/>
            </a:pPr>
            <a:r>
              <a:rPr lang="en-US" altLang="zh-TW" sz="2200" dirty="0"/>
              <a:t>	18			(</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baseline="-25000" dirty="0" err="1">
                <a:solidFill>
                  <a:srgbClr val="000000"/>
                </a:solidFill>
              </a:rPr>
              <a:t>f</a:t>
            </a:r>
            <a:endParaRPr lang="en-US" altLang="zh-TW" sz="2200" dirty="0"/>
          </a:p>
          <a:p>
            <a:pPr marL="0" lvl="0" indent="0" eaLnBrk="1" hangingPunct="1">
              <a:lnSpc>
                <a:spcPct val="90000"/>
              </a:lnSpc>
              <a:spcBef>
                <a:spcPts val="0"/>
              </a:spcBef>
              <a:buClr>
                <a:srgbClr val="3333CC"/>
              </a:buClr>
              <a:tabLst>
                <a:tab pos="270000" algn="r"/>
                <a:tab pos="540000" algn="l"/>
                <a:tab pos="990000" algn="l"/>
                <a:tab pos="1440000" algn="l"/>
              </a:tabLst>
              <a:defRPr/>
            </a:pPr>
            <a:r>
              <a:rPr lang="en-US" altLang="zh-TW" dirty="0">
                <a:solidFill>
                  <a:srgbClr val="000000"/>
                </a:solidFill>
                <a:sym typeface="Symbol" pitchFamily="18" charset="2"/>
              </a:rPr>
              <a:t>	19			</a:t>
            </a:r>
            <a:r>
              <a:rPr lang="en-US" altLang="zh-TW" i="1" dirty="0">
                <a:solidFill>
                  <a:srgbClr val="000000"/>
                </a:solidFill>
                <a:sym typeface="Symbol" pitchFamily="18" charset="2"/>
              </a:rPr>
              <a:t>v</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dirty="0">
              <a:solidFill>
                <a:srgbClr val="000000"/>
              </a:solidFill>
              <a:sym typeface="Symbol" pitchFamily="18" charset="2"/>
            </a:endParaRPr>
          </a:p>
        </p:txBody>
      </p:sp>
    </p:spTree>
    <p:extLst>
      <p:ext uri="{BB962C8B-B14F-4D97-AF65-F5344CB8AC3E}">
        <p14:creationId xmlns:p14="http://schemas.microsoft.com/office/powerpoint/2010/main" val="28061328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058891"/>
          </a:xfrm>
          <a:prstGeom prst="rect">
            <a:avLst/>
          </a:prstGeom>
        </p:spPr>
      </p:pic>
    </p:spTree>
    <p:extLst>
      <p:ext uri="{BB962C8B-B14F-4D97-AF65-F5344CB8AC3E}">
        <p14:creationId xmlns:p14="http://schemas.microsoft.com/office/powerpoint/2010/main" val="346173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41539057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40736145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32807443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2430471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29194360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302233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15</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5001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32000" y="909000"/>
            <a:ext cx="8280000" cy="5179182"/>
          </a:xfrm>
          <a:prstGeom prst="rect">
            <a:avLst/>
          </a:prstGeom>
        </p:spPr>
      </p:pic>
    </p:spTree>
    <p:extLst>
      <p:ext uri="{BB962C8B-B14F-4D97-AF65-F5344CB8AC3E}">
        <p14:creationId xmlns:p14="http://schemas.microsoft.com/office/powerpoint/2010/main" val="15081372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4680000" cy="3780359"/>
          </a:xfrm>
        </p:spPr>
        <p:txBody>
          <a:bodyPr lIns="90000" rIns="90000"/>
          <a:lstStyle/>
          <a:p>
            <a:pPr marL="0" lvl="0" indent="0" eaLnBrk="1" hangingPunct="1">
              <a:spcBef>
                <a:spcPts val="0"/>
              </a:spcBef>
              <a:buClr>
                <a:srgbClr val="000000"/>
              </a:buClr>
            </a:pP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ea typeface="標楷體"/>
              </a:rPr>
              <a:t>R</a:t>
            </a:r>
            <a:r>
              <a:rPr lang="en-US" altLang="zh-TW" dirty="0">
                <a:solidFill>
                  <a:srgbClr val="000000"/>
                </a:solidFill>
                <a:ea typeface="標楷體"/>
              </a:rPr>
              <a:t>, </a:t>
            </a:r>
            <a:r>
              <a:rPr lang="en-US" altLang="zh-TW" dirty="0">
                <a:solidFill>
                  <a:srgbClr val="000000"/>
                </a:solidFill>
                <a:ea typeface="標楷體"/>
                <a:sym typeface="Symbol" pitchFamily="18" charset="2"/>
              </a:rPr>
              <a:t></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lvl="0" indent="0" eaLnBrk="1" hangingPunct="1">
              <a:spcBef>
                <a:spcPts val="0"/>
              </a:spcBef>
              <a:buClr>
                <a:srgbClr val="3333CC"/>
              </a:buClr>
              <a:tabLst>
                <a:tab pos="270000" algn="r"/>
                <a:tab pos="540000" algn="l"/>
                <a:tab pos="990000" algn="l"/>
                <a:tab pos="1440000" algn="l"/>
                <a:tab pos="1710000" algn="l"/>
              </a:tabLst>
              <a:defRPr/>
            </a:pPr>
            <a:r>
              <a:rPr lang="en-US" altLang="zh-TW" dirty="0">
                <a:solidFill>
                  <a:srgbClr val="000000"/>
                </a:solidFill>
              </a:rPr>
              <a:t>	1	</a:t>
            </a:r>
            <a:r>
              <a:rPr lang="en-US" altLang="zh-TW" b="1" dirty="0">
                <a:solidFill>
                  <a:srgbClr val="000000"/>
                </a:solidFill>
              </a:rPr>
              <a:t>for</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 </a:t>
            </a:r>
            <a:r>
              <a:rPr lang="en-US" altLang="zh-TW" b="1" dirty="0">
                <a:solidFill>
                  <a:srgbClr val="000000"/>
                </a:solidFill>
              </a:rPr>
              <a:t>to</a:t>
            </a:r>
            <a:r>
              <a:rPr lang="en-US" altLang="zh-TW" dirty="0">
                <a:solidFill>
                  <a:srgbClr val="000000"/>
                </a:solidFill>
              </a:rPr>
              <a:t> </a:t>
            </a:r>
            <a:r>
              <a:rPr lang="en-US" altLang="zh-TW" i="1" dirty="0">
                <a:solidFill>
                  <a:srgbClr val="000000"/>
                </a:solidFill>
              </a:rPr>
              <a:t>n</a:t>
            </a:r>
            <a:endParaRPr lang="en-US" altLang="zh-TW" dirty="0">
              <a:solidFill>
                <a:srgbClr val="000000"/>
              </a:solidFill>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2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1</a:t>
            </a:r>
            <a:endParaRPr lang="en-US" altLang="zh-TW" sz="1800"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3</a:t>
            </a:r>
            <a:r>
              <a:rPr lang="en-US" altLang="zh-TW" i="1" dirty="0">
                <a:solidFill>
                  <a:srgbClr val="000000"/>
                </a:solidFill>
                <a:ea typeface="標楷體"/>
                <a:sym typeface="Symbol" pitchFamily="18" charset="2"/>
              </a:rPr>
              <a:t>	Q</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4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s</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rPr>
              <a:t>	5	</a:t>
            </a:r>
            <a:r>
              <a:rPr lang="en-US" altLang="zh-TW" b="1" dirty="0">
                <a:solidFill>
                  <a:srgbClr val="000000"/>
                </a:solidFill>
                <a:ea typeface="標楷體"/>
              </a:rPr>
              <a:t>while</a:t>
            </a:r>
            <a:r>
              <a:rPr lang="en-US" altLang="zh-TW" dirty="0">
                <a:solidFill>
                  <a:srgbClr val="000000"/>
                </a:solidFill>
                <a:ea typeface="標楷體"/>
              </a:rPr>
              <a:t> </a:t>
            </a:r>
            <a:r>
              <a:rPr lang="en-US" altLang="zh-TW" i="1" dirty="0">
                <a:solidFill>
                  <a:srgbClr val="000000"/>
                </a:solidFill>
                <a:ea typeface="標楷體"/>
              </a:rPr>
              <a:t>Q</a:t>
            </a:r>
            <a:r>
              <a:rPr lang="en-US" altLang="zh-TW" dirty="0">
                <a:solidFill>
                  <a:srgbClr val="000000"/>
                </a:solidFill>
                <a:ea typeface="標楷體"/>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6		</a:t>
            </a:r>
            <a:r>
              <a:rPr lang="en-US" altLang="zh-TW" i="1" dirty="0">
                <a:solidFill>
                  <a:srgbClr val="000000"/>
                </a:solidFill>
                <a:ea typeface="標楷體"/>
                <a:sym typeface="Symbol" pitchFamily="18" charset="2"/>
              </a:rPr>
              <a:t>u</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err="1">
                <a:solidFill>
                  <a:srgbClr val="000000"/>
                </a:solidFill>
                <a:ea typeface="標楷體"/>
                <a:sym typeface="Symbol" pitchFamily="18" charset="2"/>
              </a:rPr>
              <a:t>D</a:t>
            </a:r>
            <a:r>
              <a:rPr lang="en-US" altLang="zh-TW" sz="1800" dirty="0" err="1">
                <a:solidFill>
                  <a:srgbClr val="000000"/>
                </a:solidFill>
                <a:ea typeface="標楷體"/>
                <a:sym typeface="Symbol" pitchFamily="18" charset="2"/>
              </a:rPr>
              <a:t>EQUEUE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7		</a:t>
            </a:r>
            <a:r>
              <a:rPr lang="en-US" altLang="zh-TW" b="1" dirty="0">
                <a:solidFill>
                  <a:srgbClr val="000000"/>
                </a:solidFill>
                <a:ea typeface="標楷體"/>
                <a:sym typeface="Symbol" pitchFamily="18" charset="2"/>
              </a:rPr>
              <a:t>for</a:t>
            </a:r>
            <a:r>
              <a:rPr lang="en-US" altLang="zh-TW" dirty="0">
                <a:solidFill>
                  <a:srgbClr val="000000"/>
                </a:solidFill>
                <a:ea typeface="標楷體"/>
                <a:sym typeface="Symbol" pitchFamily="18" charset="2"/>
              </a:rPr>
              <a:t> each </a:t>
            </a:r>
            <a:r>
              <a:rPr lang="en-US" altLang="zh-TW" i="1" dirty="0">
                <a:solidFill>
                  <a:srgbClr val="000000"/>
                </a:solidFill>
                <a:ea typeface="標楷體"/>
                <a:sym typeface="Symbol" pitchFamily="18" charset="2"/>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 </a:t>
            </a:r>
            <a:r>
              <a:rPr lang="en-US" altLang="zh-TW" b="1" dirty="0">
                <a:solidFill>
                  <a:srgbClr val="000000"/>
                </a:solidFill>
              </a:rPr>
              <a:t>to</a:t>
            </a:r>
            <a:r>
              <a:rPr lang="en-US" altLang="zh-TW" dirty="0">
                <a:solidFill>
                  <a:srgbClr val="000000"/>
                </a:solidFill>
              </a:rPr>
              <a:t> </a:t>
            </a:r>
            <a:r>
              <a:rPr lang="en-US" altLang="zh-TW" i="1" dirty="0">
                <a:solidFill>
                  <a:srgbClr val="000000"/>
                </a:solidFill>
              </a:rPr>
              <a:t>n</a:t>
            </a:r>
            <a:endParaRPr lang="en-US" altLang="zh-TW" dirty="0">
              <a:solidFill>
                <a:srgbClr val="000000"/>
              </a:solidFill>
              <a:ea typeface="標楷體"/>
              <a:sym typeface="Symbol" pitchFamily="18" charset="2"/>
            </a:endParaRP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8			</a:t>
            </a:r>
            <a:r>
              <a:rPr lang="en-US" altLang="zh-TW" b="1" dirty="0">
                <a:solidFill>
                  <a:srgbClr val="000000"/>
                </a:solidFill>
                <a:ea typeface="標楷體"/>
                <a:sym typeface="Symbol" pitchFamily="18" charset="2"/>
              </a:rPr>
              <a:t>if</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1 and </a:t>
            </a:r>
            <a:r>
              <a:rPr lang="en-US" altLang="zh-TW" i="1" dirty="0" err="1">
                <a:solidFill>
                  <a:srgbClr val="000000"/>
                </a:solidFill>
              </a:rPr>
              <a:t>r</a:t>
            </a:r>
            <a:r>
              <a:rPr lang="en-US" altLang="zh-TW" i="1" baseline="-25000" dirty="0" err="1">
                <a:solidFill>
                  <a:srgbClr val="000000"/>
                </a:solidFill>
              </a:rPr>
              <a:t>uv</a:t>
            </a:r>
            <a:r>
              <a:rPr lang="en-US" altLang="zh-TW" dirty="0">
                <a:solidFill>
                  <a:srgbClr val="000000"/>
                </a:solidFill>
                <a:ea typeface="標楷體"/>
                <a:sym typeface="Symbol" pitchFamily="18" charset="2"/>
              </a:rPr>
              <a:t> </a:t>
            </a:r>
            <a:r>
              <a:rPr lang="en-US" altLang="zh-TW" sz="2000" dirty="0">
                <a:solidFill>
                  <a:srgbClr val="000000"/>
                </a:solidFill>
                <a:latin typeface="Cambria Math" panose="02040503050406030204" pitchFamily="18" charset="0"/>
                <a:ea typeface="Cambria Math" panose="02040503050406030204" pitchFamily="18" charset="0"/>
                <a:sym typeface="Symbol" pitchFamily="18" charset="2"/>
              </a:rPr>
              <a:t>&gt;</a:t>
            </a:r>
            <a:r>
              <a:rPr lang="en-US" altLang="zh-TW" dirty="0">
                <a:solidFill>
                  <a:srgbClr val="000000"/>
                </a:solidFill>
                <a:ea typeface="標楷體"/>
                <a:sym typeface="Symbol" pitchFamily="18" charset="2"/>
              </a:rPr>
              <a:t> 0</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9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u</a:t>
            </a:r>
          </a:p>
          <a:p>
            <a:pPr marL="0" lvl="0" indent="0" eaLnBrk="1" hangingPunct="1">
              <a:spcBef>
                <a:spcPts val="0"/>
              </a:spcBef>
              <a:buClr>
                <a:srgbClr val="000000"/>
              </a:buClr>
              <a:tabLst>
                <a:tab pos="270000" algn="r"/>
                <a:tab pos="540000" algn="l"/>
                <a:tab pos="990000" algn="l"/>
                <a:tab pos="1440000" algn="l"/>
                <a:tab pos="1710000" algn="l"/>
              </a:tabLst>
            </a:pPr>
            <a:r>
              <a:rPr lang="en-US" altLang="zh-TW" dirty="0">
                <a:solidFill>
                  <a:srgbClr val="000000"/>
                </a:solidFill>
                <a:ea typeface="標楷體"/>
                <a:sym typeface="Symbol" pitchFamily="18" charset="2"/>
              </a:rPr>
              <a:t>	10				</a:t>
            </a:r>
            <a:r>
              <a:rPr lang="en-US" altLang="zh-TW" dirty="0" err="1">
                <a:solidFill>
                  <a:srgbClr val="000000"/>
                </a:solidFill>
                <a:ea typeface="標楷體"/>
                <a:sym typeface="Symbol" pitchFamily="18" charset="2"/>
              </a:rPr>
              <a:t>E</a:t>
            </a:r>
            <a:r>
              <a:rPr lang="en-US" altLang="zh-TW" sz="1800" dirty="0" err="1">
                <a:solidFill>
                  <a:srgbClr val="000000"/>
                </a:solidFill>
                <a:ea typeface="標楷體"/>
                <a:sym typeface="Symbol" pitchFamily="18" charset="2"/>
              </a:rPr>
              <a:t>NQUEUE</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Q</a:t>
            </a:r>
            <a:r>
              <a:rPr lang="en-US" altLang="zh-TW" dirty="0">
                <a:solidFill>
                  <a:srgbClr val="000000"/>
                </a:solidFill>
                <a:ea typeface="標楷體"/>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p>
        </p:txBody>
      </p:sp>
    </p:spTree>
    <p:extLst>
      <p:ext uri="{BB962C8B-B14F-4D97-AF65-F5344CB8AC3E}">
        <p14:creationId xmlns:p14="http://schemas.microsoft.com/office/powerpoint/2010/main" val="39530498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432000" y="548980"/>
            <a:ext cx="8279999" cy="5940020"/>
          </a:xfrm>
        </p:spPr>
        <p:txBody>
          <a:bodyPr lIns="90000" rIns="90000"/>
          <a:lstStyle/>
          <a:p>
            <a:pPr marL="0" indent="0" eaLnBrk="1" hangingPunct="1">
              <a:spcBef>
                <a:spcPts val="0"/>
              </a:spcBef>
              <a:defRPr/>
            </a:pPr>
            <a:r>
              <a:rPr lang="en-US" altLang="zh-TW" dirty="0">
                <a:solidFill>
                  <a:srgbClr val="000000"/>
                </a:solidFill>
              </a:rPr>
              <a:t>E</a:t>
            </a:r>
            <a:r>
              <a:rPr lang="en-US" altLang="zh-TW" sz="1800" dirty="0">
                <a:solidFill>
                  <a:srgbClr val="000000"/>
                </a:solidFill>
              </a:rPr>
              <a:t>DMONDS</a:t>
            </a:r>
            <a:r>
              <a:rPr lang="en-US" altLang="zh-TW" dirty="0">
                <a:solidFill>
                  <a:srgbClr val="000000"/>
                </a:solidFill>
              </a:rPr>
              <a:t>-K</a:t>
            </a:r>
            <a:r>
              <a:rPr lang="en-US" altLang="zh-TW" sz="1800" dirty="0">
                <a:solidFill>
                  <a:srgbClr val="000000"/>
                </a:solidFill>
              </a:rPr>
              <a:t>ARP</a:t>
            </a:r>
            <a:r>
              <a:rPr lang="en-US" altLang="zh-TW" sz="2200" dirty="0"/>
              <a:t>(</a:t>
            </a:r>
            <a:r>
              <a:rPr lang="en-US" altLang="zh-TW" sz="2200" i="1" dirty="0"/>
              <a:t>R</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lvl="0" indent="0" eaLnBrk="1" hangingPunct="1">
              <a:spcBef>
                <a:spcPts val="400"/>
              </a:spcBef>
              <a:buClr>
                <a:srgbClr val="3333CC"/>
              </a:buClr>
              <a:tabLst>
                <a:tab pos="270000" algn="r"/>
                <a:tab pos="540000" algn="l"/>
                <a:tab pos="990000" algn="l"/>
                <a:tab pos="1440000" algn="l"/>
                <a:tab pos="1710000" algn="l"/>
              </a:tabLst>
              <a:defRPr/>
            </a:pPr>
            <a:r>
              <a:rPr lang="en-US" altLang="zh-TW" dirty="0">
                <a:solidFill>
                  <a:srgbClr val="000000"/>
                </a:solidFill>
              </a:rPr>
              <a:t>	1	let </a:t>
            </a:r>
            <a:r>
              <a:rPr lang="en-US" altLang="zh-TW" dirty="0">
                <a:solidFill>
                  <a:srgbClr val="000000"/>
                </a:solidFill>
                <a:ea typeface="標楷體"/>
                <a:sym typeface="Symbol" pitchFamily="18" charset="2"/>
              </a:rPr>
              <a:t></a:t>
            </a:r>
            <a:r>
              <a:rPr lang="en-US" altLang="zh-TW" dirty="0">
                <a:solidFill>
                  <a:srgbClr val="000000"/>
                </a:solidFill>
              </a:rPr>
              <a:t>[1 . . </a:t>
            </a:r>
            <a:r>
              <a:rPr lang="en-US" altLang="zh-TW" i="1" dirty="0">
                <a:solidFill>
                  <a:srgbClr val="000000"/>
                </a:solidFill>
              </a:rPr>
              <a:t>n</a:t>
            </a:r>
            <a:r>
              <a:rPr lang="en-US" altLang="zh-TW" dirty="0">
                <a:solidFill>
                  <a:srgbClr val="000000"/>
                </a:solidFill>
              </a:rPr>
              <a:t>] be a new array</a:t>
            </a: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 </a:t>
            </a:r>
            <a:r>
              <a:rPr lang="en-US" altLang="zh-TW" b="1" dirty="0">
                <a:solidFill>
                  <a:srgbClr val="000000"/>
                </a:solidFill>
              </a:rPr>
              <a:t>to</a:t>
            </a:r>
            <a:r>
              <a:rPr lang="en-US" altLang="zh-TW" dirty="0">
                <a:solidFill>
                  <a:srgbClr val="000000"/>
                </a:solidFill>
              </a:rPr>
              <a:t> </a:t>
            </a:r>
            <a:r>
              <a:rPr lang="en-US" altLang="zh-TW" i="1" dirty="0">
                <a:solidFill>
                  <a:srgbClr val="000000"/>
                </a:solidFill>
              </a:rPr>
              <a:t>n</a:t>
            </a:r>
            <a:endParaRPr lang="en-US" altLang="zh-TW" dirty="0">
              <a:solidFill>
                <a:srgbClr val="000000"/>
              </a:solidFill>
              <a:sym typeface="Symbol" pitchFamily="18" charset="2"/>
            </a:endParaRP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3		</a:t>
            </a:r>
            <a:r>
              <a:rPr lang="en-US" altLang="zh-TW" b="1" dirty="0">
                <a:solidFill>
                  <a:srgbClr val="000000"/>
                </a:solidFill>
              </a:rPr>
              <a:t>for</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 </a:t>
            </a:r>
            <a:r>
              <a:rPr lang="en-US" altLang="zh-TW" b="1" dirty="0">
                <a:solidFill>
                  <a:srgbClr val="000000"/>
                </a:solidFill>
              </a:rPr>
              <a:t>to</a:t>
            </a:r>
            <a:r>
              <a:rPr lang="en-US" altLang="zh-TW" dirty="0">
                <a:solidFill>
                  <a:srgbClr val="000000"/>
                </a:solidFill>
              </a:rPr>
              <a:t> </a:t>
            </a:r>
            <a:r>
              <a:rPr lang="en-US" altLang="zh-TW" i="1" dirty="0">
                <a:solidFill>
                  <a:srgbClr val="000000"/>
                </a:solidFill>
              </a:rPr>
              <a:t>n</a:t>
            </a:r>
            <a:endParaRPr lang="en-US" altLang="zh-TW" dirty="0">
              <a:solidFill>
                <a:srgbClr val="000000"/>
              </a:solidFill>
              <a:sym typeface="Symbol" pitchFamily="18" charset="2"/>
            </a:endParaRP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4			</a:t>
            </a:r>
            <a:r>
              <a:rPr lang="en-US" altLang="zh-TW" i="1" dirty="0" err="1">
                <a:solidFill>
                  <a:srgbClr val="000000"/>
                </a:solidFill>
              </a:rPr>
              <a:t>r</a:t>
            </a:r>
            <a:r>
              <a:rPr lang="en-US" altLang="zh-TW" i="1" baseline="-25000" dirty="0" err="1">
                <a:solidFill>
                  <a:srgbClr val="000000"/>
                </a:solidFill>
              </a:rPr>
              <a:t>uv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5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6	</a:t>
            </a:r>
            <a:r>
              <a:rPr lang="en-US" altLang="zh-TW" b="1" dirty="0">
                <a:solidFill>
                  <a:srgbClr val="000000"/>
                </a:solidFill>
              </a:rPr>
              <a:t>while</a:t>
            </a:r>
            <a:r>
              <a:rPr lang="en-US" altLang="zh-TW" dirty="0">
                <a:solidFill>
                  <a:srgbClr val="000000"/>
                </a:solidFill>
              </a:rPr>
              <a:t> </a:t>
            </a:r>
            <a:r>
              <a:rPr lang="en-US" altLang="zh-TW" sz="1800" dirty="0">
                <a:solidFill>
                  <a:srgbClr val="000000"/>
                </a:solidFill>
              </a:rPr>
              <a:t>TRUE</a:t>
            </a:r>
            <a:endParaRPr lang="en-US" altLang="zh-TW" i="1" baseline="-25000" dirty="0">
              <a:solidFill>
                <a:srgbClr val="000000"/>
              </a:solidFill>
            </a:endParaRPr>
          </a:p>
          <a:p>
            <a:pPr marL="0" indent="0" eaLnBrk="1" hangingPunct="1">
              <a:spcBef>
                <a:spcPts val="400"/>
              </a:spcBef>
              <a:tabLst>
                <a:tab pos="270000" algn="r"/>
                <a:tab pos="540000" algn="l"/>
                <a:tab pos="990000" algn="l"/>
                <a:tab pos="1440000" algn="l"/>
                <a:tab pos="1890000" algn="l"/>
              </a:tabLst>
              <a:defRPr/>
            </a:pPr>
            <a:r>
              <a:rPr lang="en-US" altLang="zh-TW" sz="2200" dirty="0"/>
              <a:t>	7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R</a:t>
            </a:r>
            <a:r>
              <a:rPr lang="en-US" altLang="zh-TW" dirty="0">
                <a:solidFill>
                  <a:srgbClr val="000000"/>
                </a:solidFill>
                <a:ea typeface="標楷體"/>
              </a:rPr>
              <a:t>, </a:t>
            </a:r>
            <a:r>
              <a:rPr lang="en-US" altLang="zh-TW" dirty="0">
                <a:solidFill>
                  <a:srgbClr val="000000"/>
                </a:solidFill>
                <a:ea typeface="標楷體"/>
                <a:sym typeface="Symbol" pitchFamily="18" charset="2"/>
              </a:rPr>
              <a:t></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endParaRPr lang="en-US" altLang="zh-TW" sz="2200" dirty="0"/>
          </a:p>
          <a:p>
            <a:pPr marL="0" indent="0" eaLnBrk="1" hangingPunct="1">
              <a:spcBef>
                <a:spcPts val="400"/>
              </a:spcBef>
              <a:tabLst>
                <a:tab pos="270000" algn="r"/>
                <a:tab pos="540000" algn="l"/>
                <a:tab pos="990000" algn="l"/>
                <a:tab pos="1440000" algn="l"/>
                <a:tab pos="1890000" algn="l"/>
              </a:tabLst>
              <a:defRPr/>
            </a:pPr>
            <a:r>
              <a:rPr lang="en-US" altLang="zh-TW" sz="2200" dirty="0"/>
              <a:t>	8		</a:t>
            </a:r>
            <a:r>
              <a:rPr lang="en-US" altLang="zh-TW" sz="2200" b="1" dirty="0"/>
              <a:t>if</a:t>
            </a:r>
            <a:r>
              <a:rPr lang="en-US" altLang="zh-TW" sz="2200" dirty="0"/>
              <a:t> there is no </a:t>
            </a:r>
            <a:r>
              <a:rPr lang="en-US" altLang="zh-TW" dirty="0"/>
              <a:t>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a:t>
            </a:r>
            <a:r>
              <a:rPr lang="en-US" altLang="zh-TW" dirty="0"/>
              <a:t>breadth-first </a:t>
            </a:r>
            <a:r>
              <a:rPr lang="en-US" altLang="zh-TW" sz="2200" dirty="0"/>
              <a:t>tree of </a:t>
            </a:r>
            <a:r>
              <a:rPr lang="en-US" altLang="zh-TW" sz="2200" i="1" dirty="0"/>
              <a:t>G</a:t>
            </a:r>
            <a:r>
              <a:rPr lang="en-US" altLang="zh-TW" sz="2200" i="1" baseline="-25000" dirty="0"/>
              <a:t>f</a:t>
            </a:r>
          </a:p>
          <a:p>
            <a:pPr marL="0" indent="0" eaLnBrk="1" hangingPunct="1">
              <a:spcBef>
                <a:spcPts val="400"/>
              </a:spcBef>
              <a:tabLst>
                <a:tab pos="270000" algn="r"/>
                <a:tab pos="540000" algn="l"/>
                <a:tab pos="990000" algn="l"/>
                <a:tab pos="1440000" algn="l"/>
                <a:tab pos="1890000" algn="l"/>
              </a:tabLst>
              <a:defRPr/>
            </a:pPr>
            <a:r>
              <a:rPr lang="en-US" altLang="zh-TW" sz="2200" dirty="0"/>
              <a:t>	9		    </a:t>
            </a:r>
            <a:r>
              <a:rPr lang="en-US" altLang="zh-TW" b="1" dirty="0">
                <a:solidFill>
                  <a:srgbClr val="000000"/>
                </a:solidFill>
              </a:rPr>
              <a:t>return</a:t>
            </a:r>
            <a:r>
              <a:rPr lang="en-US" altLang="zh-TW" dirty="0">
                <a:solidFill>
                  <a:srgbClr val="000000"/>
                </a:solidFill>
              </a:rPr>
              <a:t> </a:t>
            </a:r>
            <a:r>
              <a:rPr lang="en-US" altLang="zh-TW" i="1" dirty="0">
                <a:solidFill>
                  <a:srgbClr val="000000"/>
                </a:solidFill>
              </a:rPr>
              <a:t>mf</a:t>
            </a:r>
            <a:endParaRPr lang="en-US" altLang="zh-TW" sz="2200" b="1" dirty="0"/>
          </a:p>
          <a:p>
            <a:pPr marL="0" indent="0" eaLnBrk="1" hangingPunct="1">
              <a:spcBef>
                <a:spcPts val="400"/>
              </a:spcBef>
              <a:tabLst>
                <a:tab pos="270000" algn="r"/>
                <a:tab pos="540000" algn="l"/>
                <a:tab pos="990000" algn="l"/>
                <a:tab pos="1440000" algn="l"/>
                <a:tab pos="1890000" algn="l"/>
              </a:tabLst>
              <a:defRPr/>
            </a:pPr>
            <a:r>
              <a:rPr lang="en-US" altLang="zh-TW" sz="2200" dirty="0"/>
              <a:t>	10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i="1" dirty="0" err="1"/>
              <a:t>c</a:t>
            </a:r>
            <a:r>
              <a:rPr lang="en-US" altLang="zh-TW" i="1" spc="600" baseline="-25000" dirty="0" err="1"/>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spcBef>
                <a:spcPts val="400"/>
              </a:spcBef>
              <a:tabLst>
                <a:tab pos="270000" algn="r"/>
                <a:tab pos="540000" algn="l"/>
                <a:tab pos="990000" algn="l"/>
                <a:tab pos="1440000" algn="l"/>
                <a:tab pos="1890000" algn="l"/>
              </a:tabLst>
              <a:defRPr/>
            </a:pPr>
            <a:r>
              <a:rPr lang="en-US" altLang="zh-TW" dirty="0">
                <a:solidFill>
                  <a:srgbClr val="000000"/>
                </a:solidFill>
                <a:sym typeface="Symbol" pitchFamily="18" charset="2"/>
              </a:rPr>
              <a:t>	11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endParaRPr lang="en-US" altLang="zh-TW" dirty="0">
              <a:solidFill>
                <a:srgbClr val="000000"/>
              </a:solidFill>
              <a:sym typeface="Symbol" pitchFamily="18" charset="2"/>
            </a:endParaRP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12		</a:t>
            </a:r>
            <a:r>
              <a:rPr lang="en-US" altLang="zh-TW" b="1" dirty="0">
                <a:solidFill>
                  <a:srgbClr val="000000"/>
                </a:solidFill>
              </a:rPr>
              <a:t>for</a:t>
            </a:r>
            <a:r>
              <a:rPr lang="en-US" altLang="zh-TW" dirty="0">
                <a:solidFill>
                  <a:srgbClr val="000000"/>
                </a:solidFill>
              </a:rPr>
              <a:t>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in </a:t>
            </a:r>
            <a:r>
              <a:rPr lang="en-US" altLang="zh-TW" i="1" dirty="0">
                <a:solidFill>
                  <a:srgbClr val="000000"/>
                </a:solidFill>
              </a:rPr>
              <a:t>p</a:t>
            </a:r>
            <a:endParaRPr lang="en-US" altLang="zh-TW" b="1" dirty="0">
              <a:solidFill>
                <a:srgbClr val="000000"/>
              </a:solidFill>
            </a:endParaRP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13			</a:t>
            </a:r>
            <a:r>
              <a:rPr lang="en-US" altLang="zh-TW" i="1" dirty="0" err="1">
                <a:solidFill>
                  <a:srgbClr val="000000"/>
                </a:solidFill>
              </a:rPr>
              <a:t>r</a:t>
            </a:r>
            <a:r>
              <a:rPr lang="en-US" altLang="zh-TW" i="1" baseline="-25000" dirty="0" err="1">
                <a:solidFill>
                  <a:srgbClr val="000000"/>
                </a:solidFill>
              </a:rPr>
              <a:t>uv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err="1">
                <a:solidFill>
                  <a:srgbClr val="000000"/>
                </a:solidFill>
              </a:rPr>
              <a:t>r</a:t>
            </a:r>
            <a:r>
              <a:rPr lang="en-US" altLang="zh-TW" i="1" baseline="-25000" dirty="0" err="1">
                <a:solidFill>
                  <a:srgbClr val="000000"/>
                </a:solidFill>
              </a:rPr>
              <a:t>uv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0" lvl="0" indent="0" eaLnBrk="1" hangingPunct="1">
              <a:spcBef>
                <a:spcPts val="400"/>
              </a:spcBef>
              <a:buClr>
                <a:srgbClr val="3333CC"/>
              </a:buClr>
              <a:tabLst>
                <a:tab pos="270000" algn="r"/>
                <a:tab pos="540000" algn="l"/>
                <a:tab pos="990000" algn="l"/>
                <a:tab pos="1440000" algn="l"/>
                <a:tab pos="1890000" algn="l"/>
              </a:tabLst>
              <a:defRPr/>
            </a:pPr>
            <a:r>
              <a:rPr lang="en-US" altLang="zh-TW" dirty="0">
                <a:solidFill>
                  <a:srgbClr val="000000"/>
                </a:solidFill>
              </a:rPr>
              <a:t>	14			</a:t>
            </a:r>
            <a:r>
              <a:rPr lang="en-US" altLang="zh-TW" i="1" dirty="0" err="1">
                <a:solidFill>
                  <a:srgbClr val="000000"/>
                </a:solidFill>
              </a:rPr>
              <a:t>r</a:t>
            </a:r>
            <a:r>
              <a:rPr lang="en-US" altLang="zh-TW" i="1" baseline="-25000" dirty="0" err="1">
                <a:solidFill>
                  <a:srgbClr val="000000"/>
                </a:solidFill>
              </a:rPr>
              <a:t>vu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err="1">
                <a:solidFill>
                  <a:srgbClr val="000000"/>
                </a:solidFill>
              </a:rPr>
              <a:t>r</a:t>
            </a:r>
            <a:r>
              <a:rPr lang="en-US" altLang="zh-TW" i="1" baseline="-25000" dirty="0" err="1">
                <a:solidFill>
                  <a:srgbClr val="000000"/>
                </a:solidFill>
              </a:rPr>
              <a:t>vu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spTree>
    <p:extLst>
      <p:ext uri="{BB962C8B-B14F-4D97-AF65-F5344CB8AC3E}">
        <p14:creationId xmlns:p14="http://schemas.microsoft.com/office/powerpoint/2010/main" val="3623233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9000"/>
            <a:ext cx="3960000" cy="5760000"/>
          </a:xfrm>
        </p:spPr>
        <p:txBody>
          <a:bodyPr lIns="90000" rIns="90000"/>
          <a:lstStyle/>
          <a:p>
            <a:pPr marL="0" indent="0" eaLnBrk="1" hangingPunct="1">
              <a:spcBef>
                <a:spcPts val="0"/>
              </a:spcBef>
              <a:defRPr/>
            </a:pPr>
            <a:r>
              <a:rPr lang="en-US" altLang="zh-TW" dirty="0" smtClean="0"/>
              <a:t>E</a:t>
            </a:r>
            <a:r>
              <a:rPr lang="en-US" altLang="zh-TW" sz="1800" dirty="0" smtClean="0"/>
              <a:t>DMONDS</a:t>
            </a:r>
            <a:r>
              <a:rPr lang="en-US" altLang="zh-TW" dirty="0" smtClean="0"/>
              <a:t>-K</a:t>
            </a:r>
            <a:r>
              <a:rPr lang="en-US" altLang="zh-TW" sz="1800" dirty="0" smtClean="0"/>
              <a:t>ARP</a:t>
            </a:r>
            <a:r>
              <a:rPr lang="en-US" altLang="zh-TW" dirty="0" smtClean="0"/>
              <a:t>(</a:t>
            </a:r>
            <a:r>
              <a:rPr lang="en-US" altLang="zh-TW" i="1" dirty="0" smtClean="0">
                <a:solidFill>
                  <a:srgbClr val="000000"/>
                </a:solidFill>
              </a:rPr>
              <a:t>R</a:t>
            </a:r>
            <a:r>
              <a:rPr lang="en-US" altLang="zh-TW" sz="2200" dirty="0" smtClean="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spcBef>
                <a:spcPts val="0"/>
              </a:spcBef>
              <a:tabLst>
                <a:tab pos="270000" algn="r"/>
                <a:tab pos="540000" algn="l"/>
                <a:tab pos="990000" algn="l"/>
                <a:tab pos="1440000" algn="l"/>
              </a:tabLst>
              <a:defRPr/>
            </a:pPr>
            <a:r>
              <a:rPr lang="en-US" altLang="zh-TW" sz="2200" dirty="0"/>
              <a:t>	5	</a:t>
            </a:r>
            <a:r>
              <a:rPr lang="en-US" altLang="zh-TW" i="1" dirty="0">
                <a:solidFill>
                  <a:srgbClr val="000000"/>
                </a:solidFill>
              </a:rPr>
              <a:t>m</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indent="0" eaLnBrk="1" hangingPunct="1">
              <a:spcBef>
                <a:spcPts val="0"/>
              </a:spcBef>
              <a:tabLst>
                <a:tab pos="270000" algn="r"/>
                <a:tab pos="540000" algn="l"/>
                <a:tab pos="990000" algn="l"/>
                <a:tab pos="1440000" algn="l"/>
              </a:tabLst>
              <a:defRPr/>
            </a:pPr>
            <a:r>
              <a:rPr lang="en-US" altLang="zh-TW" sz="2200" dirty="0"/>
              <a:t>	6	</a:t>
            </a:r>
            <a:r>
              <a:rPr lang="en-US" altLang="zh-TW" sz="2200" b="1" dirty="0"/>
              <a:t>while</a:t>
            </a:r>
            <a:r>
              <a:rPr lang="en-US" altLang="zh-TW" sz="2200" dirty="0"/>
              <a:t> </a:t>
            </a:r>
            <a:r>
              <a:rPr lang="en-US" altLang="zh-TW" sz="1800" dirty="0"/>
              <a:t>TRUE</a:t>
            </a:r>
            <a:endParaRPr lang="en-US" altLang="zh-TW" sz="2200" i="1" baseline="-25000" dirty="0"/>
          </a:p>
          <a:p>
            <a:pPr marL="0" indent="0" eaLnBrk="1" hangingPunct="1">
              <a:spcBef>
                <a:spcPts val="0"/>
              </a:spcBef>
              <a:tabLst>
                <a:tab pos="270000" algn="r"/>
                <a:tab pos="540000" algn="l"/>
                <a:tab pos="990000" algn="l"/>
                <a:tab pos="1440000" algn="l"/>
              </a:tabLst>
              <a:defRPr/>
            </a:pPr>
            <a:r>
              <a:rPr lang="en-US" altLang="zh-TW" dirty="0"/>
              <a:t>	7		</a:t>
            </a:r>
            <a:r>
              <a:rPr lang="en-US" altLang="zh-TW" dirty="0" err="1">
                <a:solidFill>
                  <a:srgbClr val="000000"/>
                </a:solidFill>
                <a:ea typeface="標楷體"/>
              </a:rPr>
              <a:t>BFS</a:t>
            </a:r>
            <a:r>
              <a:rPr lang="en-US" altLang="zh-TW" dirty="0">
                <a:solidFill>
                  <a:srgbClr val="000000"/>
                </a:solidFill>
                <a:ea typeface="標楷體"/>
              </a:rPr>
              <a:t>(</a:t>
            </a:r>
            <a:r>
              <a:rPr lang="en-US" altLang="zh-TW" i="1" dirty="0">
                <a:solidFill>
                  <a:srgbClr val="000000"/>
                </a:solidFill>
              </a:rPr>
              <a:t>R</a:t>
            </a:r>
            <a:r>
              <a:rPr lang="en-US" altLang="zh-TW" dirty="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indent="0" eaLnBrk="1" hangingPunct="1">
              <a:spcBef>
                <a:spcPts val="0"/>
              </a:spcBef>
              <a:tabLst>
                <a:tab pos="270000" algn="r"/>
                <a:tab pos="540000" algn="l"/>
                <a:tab pos="990000" algn="l"/>
                <a:tab pos="1440000" algn="l"/>
              </a:tabLst>
              <a:defRPr/>
            </a:pPr>
            <a:r>
              <a:rPr lang="en-US" altLang="zh-TW" dirty="0">
                <a:solidFill>
                  <a:srgbClr val="000000"/>
                </a:solidFill>
                <a:ea typeface="標楷體"/>
              </a:rPr>
              <a:t>	8		</a:t>
            </a:r>
            <a:r>
              <a:rPr lang="en-US" altLang="zh-TW" b="1" dirty="0">
                <a:solidFill>
                  <a:srgbClr val="000000"/>
                </a:solidFill>
                <a:ea typeface="標楷體"/>
              </a:rPr>
              <a:t>if</a:t>
            </a:r>
            <a:r>
              <a:rPr lang="en-US" altLang="zh-TW" dirty="0">
                <a:solidFill>
                  <a:srgbClr val="000000"/>
                </a:solidFill>
                <a:ea typeface="標楷體"/>
              </a:rPr>
              <a:t> </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ea typeface="標楷體"/>
                <a:sym typeface="Symbol" pitchFamily="18" charset="2"/>
              </a:rPr>
              <a:t>1</a:t>
            </a:r>
          </a:p>
          <a:p>
            <a:pPr marL="0" indent="0" eaLnBrk="1" hangingPunct="1">
              <a:spcBef>
                <a:spcPts val="0"/>
              </a:spcBef>
              <a:tabLst>
                <a:tab pos="270000" algn="r"/>
                <a:tab pos="540000" algn="l"/>
                <a:tab pos="990000" algn="l"/>
                <a:tab pos="1440000" algn="l"/>
              </a:tabLst>
              <a:defRPr/>
            </a:pPr>
            <a:r>
              <a:rPr lang="en-US" altLang="zh-TW" dirty="0">
                <a:solidFill>
                  <a:srgbClr val="000000"/>
                </a:solidFill>
                <a:ea typeface="標楷體"/>
                <a:sym typeface="Symbol" pitchFamily="18" charset="2"/>
              </a:rPr>
              <a:t>	9		</a:t>
            </a:r>
            <a:r>
              <a:rPr lang="en-US" altLang="zh-TW" b="1" dirty="0">
                <a:solidFill>
                  <a:srgbClr val="000000"/>
                </a:solidFill>
                <a:ea typeface="標楷體"/>
              </a:rPr>
              <a:t>then</a:t>
            </a:r>
            <a:r>
              <a:rPr lang="en-US" altLang="zh-TW" dirty="0">
                <a:solidFill>
                  <a:srgbClr val="000000"/>
                </a:solidFill>
                <a:ea typeface="標楷體"/>
              </a:rPr>
              <a:t> </a:t>
            </a:r>
            <a:r>
              <a:rPr lang="en-US" altLang="zh-TW" b="1" dirty="0">
                <a:solidFill>
                  <a:srgbClr val="000000"/>
                </a:solidFill>
                <a:ea typeface="標楷體"/>
              </a:rPr>
              <a:t>return</a:t>
            </a:r>
            <a:r>
              <a:rPr lang="en-US" altLang="zh-TW" dirty="0">
                <a:solidFill>
                  <a:srgbClr val="000000"/>
                </a:solidFill>
              </a:rPr>
              <a:t> </a:t>
            </a:r>
            <a:r>
              <a:rPr lang="en-US" altLang="zh-TW" i="1" dirty="0">
                <a:solidFill>
                  <a:srgbClr val="000000"/>
                </a:solidFill>
              </a:rPr>
              <a:t>mf</a:t>
            </a:r>
            <a:endParaRPr lang="en-US" altLang="zh-TW" b="1" dirty="0"/>
          </a:p>
          <a:p>
            <a:pPr marL="0" indent="0" eaLnBrk="1" hangingPunct="1">
              <a:spcBef>
                <a:spcPts val="0"/>
              </a:spcBef>
              <a:tabLst>
                <a:tab pos="270000" algn="r"/>
                <a:tab pos="540000" algn="l"/>
                <a:tab pos="990000" algn="l"/>
                <a:tab pos="1440000" algn="l"/>
              </a:tabLst>
              <a:defRPr/>
            </a:pPr>
            <a:r>
              <a:rPr lang="en-US" altLang="zh-TW" sz="2200" dirty="0"/>
              <a:t>	10		</a:t>
            </a:r>
            <a:r>
              <a:rPr lang="en-US" altLang="zh-TW" i="1" dirty="0" err="1">
                <a:solidFill>
                  <a:srgbClr val="000000"/>
                </a:solidFill>
              </a:rPr>
              <a:t>c</a:t>
            </a:r>
            <a:r>
              <a:rPr lang="en-US" altLang="zh-TW" i="1" spc="3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endParaRPr lang="en-US" altLang="zh-TW" sz="2200" dirty="0"/>
          </a:p>
          <a:p>
            <a:pPr marL="0" indent="0" eaLnBrk="1" hangingPunct="1">
              <a:spcBef>
                <a:spcPts val="0"/>
              </a:spcBef>
              <a:tabLst>
                <a:tab pos="270000" algn="r"/>
                <a:tab pos="540000" algn="l"/>
                <a:tab pos="990000" algn="l"/>
                <a:tab pos="1440000" algn="l"/>
              </a:tabLst>
              <a:defRPr/>
            </a:pPr>
            <a:r>
              <a:rPr lang="en-US" altLang="zh-TW" sz="2200" dirty="0"/>
              <a:t>	11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t</a:t>
            </a:r>
          </a:p>
          <a:p>
            <a:pPr marL="0" indent="0" eaLnBrk="1" hangingPunct="1">
              <a:spcBef>
                <a:spcPts val="0"/>
              </a:spcBef>
              <a:tabLst>
                <a:tab pos="270000" algn="r"/>
                <a:tab pos="540000" algn="l"/>
                <a:tab pos="990000" algn="l"/>
                <a:tab pos="1440000" algn="l"/>
              </a:tabLst>
              <a:defRPr/>
            </a:pPr>
            <a:r>
              <a:rPr lang="en-US" altLang="zh-TW" dirty="0"/>
              <a:t>	12		</a:t>
            </a:r>
            <a:r>
              <a:rPr lang="en-US" altLang="zh-TW" b="1" dirty="0"/>
              <a:t>while</a:t>
            </a:r>
            <a:r>
              <a:rPr lang="en-US" altLang="zh-TW" dirty="0"/>
              <a:t> </a:t>
            </a:r>
            <a:r>
              <a:rPr lang="en-US" altLang="zh-TW" i="1" dirty="0"/>
              <a:t>v</a:t>
            </a:r>
            <a:r>
              <a:rPr lang="en-US" altLang="zh-TW" dirty="0"/>
              <a:t> </a:t>
            </a:r>
            <a:r>
              <a:rPr lang="en-US" altLang="zh-TW" dirty="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endParaRPr lang="en-US" altLang="zh-TW" sz="2200" i="1" dirty="0"/>
          </a:p>
          <a:p>
            <a:pPr marL="0" indent="0" eaLnBrk="1" hangingPunct="1">
              <a:spcBef>
                <a:spcPts val="0"/>
              </a:spcBef>
              <a:tabLst>
                <a:tab pos="270000" algn="r"/>
                <a:tab pos="540000" algn="l"/>
                <a:tab pos="990000" algn="l"/>
                <a:tab pos="1440000" algn="l"/>
              </a:tabLst>
              <a:defRPr/>
            </a:pPr>
            <a:r>
              <a:rPr lang="en-US" altLang="zh-TW" sz="2200" dirty="0"/>
              <a:t>	13		</a:t>
            </a:r>
            <a:r>
              <a:rPr lang="en-US" altLang="zh-TW" dirty="0"/>
              <a:t>	</a:t>
            </a:r>
            <a:r>
              <a:rPr lang="en-US" altLang="zh-TW" sz="2200" i="1" dirty="0" err="1"/>
              <a:t>c</a:t>
            </a:r>
            <a:r>
              <a:rPr lang="en-US" altLang="zh-TW" sz="2200" i="1" spc="3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 </a:t>
            </a:r>
            <a:r>
              <a:rPr lang="en-US" altLang="zh-TW" i="1" dirty="0">
                <a:solidFill>
                  <a:srgbClr val="000000"/>
                </a:solidFill>
              </a:rPr>
              <a:t>r</a:t>
            </a:r>
            <a:r>
              <a:rPr lang="en-US" altLang="zh-TW" baseline="-25000" dirty="0">
                <a:solidFill>
                  <a:srgbClr val="000000"/>
                </a:solidFill>
                <a:ea typeface="標楷體"/>
                <a:sym typeface="Symbol" pitchFamily="18" charset="2"/>
              </a:rPr>
              <a:t>[</a:t>
            </a:r>
            <a:r>
              <a:rPr lang="en-US" altLang="zh-TW" i="1" baseline="-25000" dirty="0">
                <a:solidFill>
                  <a:srgbClr val="000000"/>
                </a:solidFill>
                <a:ea typeface="標楷體"/>
                <a:sym typeface="Symbol" pitchFamily="18" charset="2"/>
              </a:rPr>
              <a:t>v</a:t>
            </a:r>
            <a:r>
              <a:rPr lang="en-US" altLang="zh-TW" baseline="-25000" dirty="0">
                <a:solidFill>
                  <a:srgbClr val="000000"/>
                </a:solidFill>
                <a:ea typeface="標楷體"/>
                <a:sym typeface="Symbol" pitchFamily="18" charset="2"/>
              </a:rPr>
              <a:t>]</a:t>
            </a:r>
            <a:r>
              <a:rPr lang="en-US" altLang="zh-TW" baseline="-25000" dirty="0">
                <a:solidFill>
                  <a:srgbClr val="000000"/>
                </a:solidFill>
              </a:rPr>
              <a:t>,</a:t>
            </a:r>
            <a:r>
              <a:rPr lang="en-US" altLang="zh-TW" i="1" baseline="-25000" dirty="0">
                <a:solidFill>
                  <a:srgbClr val="000000"/>
                </a:solidFill>
              </a:rPr>
              <a:t>v</a:t>
            </a:r>
            <a:r>
              <a:rPr lang="en-US" altLang="zh-TW" sz="2200" dirty="0"/>
              <a:t>}</a:t>
            </a:r>
          </a:p>
          <a:p>
            <a:pPr marL="0" indent="0" eaLnBrk="1" hangingPunct="1">
              <a:spcBef>
                <a:spcPts val="0"/>
              </a:spcBef>
              <a:tabLst>
                <a:tab pos="270000" algn="r"/>
                <a:tab pos="540000" algn="l"/>
                <a:tab pos="990000" algn="l"/>
                <a:tab pos="1440000" algn="l"/>
              </a:tabLst>
              <a:defRPr/>
            </a:pPr>
            <a:r>
              <a:rPr lang="en-US" altLang="zh-TW" dirty="0">
                <a:sym typeface="Symbol" pitchFamily="18" charset="2"/>
              </a:rPr>
              <a:t>	14			</a:t>
            </a:r>
            <a:r>
              <a:rPr lang="en-US" altLang="zh-TW" i="1" dirty="0">
                <a:sym typeface="Symbol" pitchFamily="18" charset="2"/>
              </a:rPr>
              <a:t>v</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sz="2200" dirty="0">
              <a:sym typeface="Symbol" pitchFamily="18" charset="2"/>
            </a:endParaRPr>
          </a:p>
          <a:p>
            <a:pPr marL="0" lvl="0" indent="0" eaLnBrk="1" hangingPunct="1">
              <a:spcBef>
                <a:spcPts val="0"/>
              </a:spcBef>
              <a:buClr>
                <a:srgbClr val="3333CC"/>
              </a:buClr>
              <a:tabLst>
                <a:tab pos="270000" algn="r"/>
                <a:tab pos="540000" algn="l"/>
                <a:tab pos="990000" algn="l"/>
                <a:tab pos="1440000" algn="l"/>
              </a:tabLst>
              <a:defRPr/>
            </a:pPr>
            <a:r>
              <a:rPr lang="en-US" altLang="zh-TW" dirty="0">
                <a:solidFill>
                  <a:srgbClr val="000000"/>
                </a:solidFill>
              </a:rPr>
              <a:t>	15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m</a:t>
            </a:r>
            <a:r>
              <a:rPr lang="en-US" altLang="zh-TW" i="1" spc="300" dirty="0">
                <a:solidFill>
                  <a:srgbClr val="000000"/>
                </a:solidFill>
                <a:sym typeface="Symbol" pitchFamily="18" charset="2"/>
              </a:rPr>
              <a:t>f</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endParaRPr lang="en-US" altLang="zh-TW" dirty="0">
              <a:solidFill>
                <a:srgbClr val="000000"/>
              </a:solidFill>
            </a:endParaRPr>
          </a:p>
          <a:p>
            <a:pPr marL="0" lvl="0" indent="0" eaLnBrk="1" hangingPunct="1">
              <a:spcBef>
                <a:spcPts val="0"/>
              </a:spcBef>
              <a:buClr>
                <a:srgbClr val="3333CC"/>
              </a:buClr>
              <a:tabLst>
                <a:tab pos="270000" algn="r"/>
                <a:tab pos="540000" algn="l"/>
                <a:tab pos="990000" algn="l"/>
                <a:tab pos="1440000" algn="l"/>
              </a:tabLst>
              <a:defRPr/>
            </a:pPr>
            <a:r>
              <a:rPr lang="en-US" altLang="zh-TW" dirty="0">
                <a:solidFill>
                  <a:srgbClr val="000000"/>
                </a:solidFill>
              </a:rPr>
              <a:t>	16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p>
          <a:p>
            <a:pPr marL="0" lvl="0" indent="0" eaLnBrk="1" hangingPunct="1">
              <a:spcBef>
                <a:spcPts val="0"/>
              </a:spcBef>
              <a:buClr>
                <a:srgbClr val="3333CC"/>
              </a:buClr>
              <a:tabLst>
                <a:tab pos="270000" algn="r"/>
                <a:tab pos="540000" algn="l"/>
                <a:tab pos="990000" algn="l"/>
                <a:tab pos="1440000" algn="l"/>
              </a:tabLst>
              <a:defRPr/>
            </a:pPr>
            <a:r>
              <a:rPr lang="en-US" altLang="zh-TW" dirty="0">
                <a:solidFill>
                  <a:srgbClr val="000000"/>
                </a:solidFill>
              </a:rPr>
              <a:t>	17		</a:t>
            </a:r>
            <a:r>
              <a:rPr lang="en-US" altLang="zh-TW" b="1" dirty="0">
                <a:solidFill>
                  <a:srgbClr val="000000"/>
                </a:solidFill>
              </a:rPr>
              <a:t>while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p>
          <a:p>
            <a:pPr marL="0" indent="0" eaLnBrk="1" hangingPunct="1">
              <a:spcBef>
                <a:spcPts val="0"/>
              </a:spcBef>
              <a:tabLst>
                <a:tab pos="270000" algn="r"/>
                <a:tab pos="540000" algn="l"/>
                <a:tab pos="990000" algn="l"/>
                <a:tab pos="1440000" algn="l"/>
              </a:tabLst>
              <a:defRPr/>
            </a:pPr>
            <a:r>
              <a:rPr lang="en-US" altLang="zh-TW" sz="2200" dirty="0"/>
              <a:t>	18			</a:t>
            </a:r>
            <a:r>
              <a:rPr lang="en-US" altLang="zh-TW" sz="2200" i="1" dirty="0"/>
              <a:t>r</a:t>
            </a:r>
            <a:r>
              <a:rPr lang="en-US" altLang="zh-TW" baseline="-25000" dirty="0">
                <a:solidFill>
                  <a:srgbClr val="000000"/>
                </a:solidFill>
                <a:ea typeface="標楷體"/>
                <a:sym typeface="Symbol" pitchFamily="18" charset="2"/>
              </a:rPr>
              <a:t>[</a:t>
            </a:r>
            <a:r>
              <a:rPr lang="en-US" altLang="zh-TW" i="1" baseline="-25000" dirty="0">
                <a:solidFill>
                  <a:srgbClr val="000000"/>
                </a:solidFill>
                <a:ea typeface="標楷體"/>
                <a:sym typeface="Symbol" pitchFamily="18" charset="2"/>
              </a:rPr>
              <a:t>v</a:t>
            </a:r>
            <a:r>
              <a:rPr lang="en-US" altLang="zh-TW" baseline="-25000" dirty="0">
                <a:solidFill>
                  <a:srgbClr val="000000"/>
                </a:solidFill>
                <a:ea typeface="標楷體"/>
                <a:sym typeface="Symbol" pitchFamily="18" charset="2"/>
              </a:rPr>
              <a:t>]</a:t>
            </a:r>
            <a:r>
              <a:rPr lang="en-US" altLang="zh-TW" sz="2200" baseline="-25000" dirty="0"/>
              <a:t>,</a:t>
            </a:r>
            <a:r>
              <a:rPr lang="en-US" altLang="zh-TW" sz="2200" i="1" baseline="-25000"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i="1" dirty="0">
                <a:solidFill>
                  <a:srgbClr val="000000"/>
                </a:solidFill>
              </a:rPr>
              <a:t>r</a:t>
            </a:r>
            <a:r>
              <a:rPr lang="en-US" altLang="zh-TW" baseline="-25000" dirty="0">
                <a:solidFill>
                  <a:srgbClr val="000000"/>
                </a:solidFill>
                <a:ea typeface="標楷體"/>
                <a:sym typeface="Symbol" pitchFamily="18" charset="2"/>
              </a:rPr>
              <a:t>[</a:t>
            </a:r>
            <a:r>
              <a:rPr lang="en-US" altLang="zh-TW" i="1" baseline="-25000" dirty="0">
                <a:solidFill>
                  <a:srgbClr val="000000"/>
                </a:solidFill>
                <a:ea typeface="標楷體"/>
                <a:sym typeface="Symbol" pitchFamily="18" charset="2"/>
              </a:rPr>
              <a:t>v</a:t>
            </a:r>
            <a:r>
              <a:rPr lang="en-US" altLang="zh-TW" baseline="-25000" dirty="0">
                <a:solidFill>
                  <a:srgbClr val="000000"/>
                </a:solidFill>
                <a:ea typeface="標楷體"/>
                <a:sym typeface="Symbol" pitchFamily="18" charset="2"/>
              </a:rPr>
              <a:t>]</a:t>
            </a:r>
            <a:r>
              <a:rPr lang="en-US" altLang="zh-TW" baseline="-25000" dirty="0">
                <a:solidFill>
                  <a:srgbClr val="000000"/>
                </a:solidFill>
              </a:rPr>
              <a:t>,</a:t>
            </a:r>
            <a:r>
              <a:rPr lang="en-US" altLang="zh-TW" i="1" baseline="-25000" dirty="0">
                <a:solidFill>
                  <a:srgbClr val="000000"/>
                </a:solidFill>
              </a:rPr>
              <a:t>v</a:t>
            </a:r>
            <a:r>
              <a:rPr lang="en-US" altLang="zh-TW" sz="2200"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baseline="-25000" dirty="0" err="1">
                <a:solidFill>
                  <a:srgbClr val="000000"/>
                </a:solidFill>
              </a:rPr>
              <a:t>f</a:t>
            </a:r>
            <a:endParaRPr lang="en-US" altLang="zh-TW" sz="2200" dirty="0"/>
          </a:p>
          <a:p>
            <a:pPr marL="0" indent="0" eaLnBrk="1" hangingPunct="1">
              <a:spcBef>
                <a:spcPts val="0"/>
              </a:spcBef>
              <a:tabLst>
                <a:tab pos="270000" algn="r"/>
                <a:tab pos="540000" algn="l"/>
                <a:tab pos="990000" algn="l"/>
                <a:tab pos="1440000" algn="l"/>
              </a:tabLst>
              <a:defRPr/>
            </a:pPr>
            <a:r>
              <a:rPr lang="en-US" altLang="zh-TW" sz="2200" dirty="0"/>
              <a:t>	19			</a:t>
            </a:r>
            <a:r>
              <a:rPr lang="en-US" altLang="zh-TW" sz="2200" i="1" dirty="0" err="1"/>
              <a:t>r</a:t>
            </a:r>
            <a:r>
              <a:rPr lang="en-US" altLang="zh-TW" sz="2200" i="1" baseline="-25000" dirty="0" err="1"/>
              <a:t>v</a:t>
            </a:r>
            <a:r>
              <a:rPr lang="en-US" altLang="zh-TW" sz="2200" baseline="-25000" dirty="0"/>
              <a:t>,</a:t>
            </a:r>
            <a:r>
              <a:rPr lang="en-US" altLang="zh-TW" baseline="-25000" dirty="0">
                <a:solidFill>
                  <a:srgbClr val="000000"/>
                </a:solidFill>
                <a:ea typeface="標楷體"/>
                <a:sym typeface="Symbol" pitchFamily="18" charset="2"/>
              </a:rPr>
              <a:t>[</a:t>
            </a:r>
            <a:r>
              <a:rPr lang="en-US" altLang="zh-TW" i="1" baseline="-25000" dirty="0">
                <a:solidFill>
                  <a:srgbClr val="000000"/>
                </a:solidFill>
                <a:ea typeface="標楷體"/>
                <a:sym typeface="Symbol" pitchFamily="18" charset="2"/>
              </a:rPr>
              <a:t>v</a:t>
            </a:r>
            <a:r>
              <a:rPr lang="en-US" altLang="zh-TW" baseline="-25000" dirty="0">
                <a:solidFill>
                  <a:srgbClr val="000000"/>
                </a:solidFill>
                <a:ea typeface="標楷體"/>
                <a:sym typeface="Symbol" pitchFamily="18" charset="2"/>
              </a:rPr>
              <a: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i="1" dirty="0" err="1">
                <a:solidFill>
                  <a:srgbClr val="000000"/>
                </a:solidFill>
              </a:rPr>
              <a:t>r</a:t>
            </a:r>
            <a:r>
              <a:rPr lang="en-US" altLang="zh-TW" i="1" baseline="-25000" dirty="0" err="1">
                <a:solidFill>
                  <a:srgbClr val="000000"/>
                </a:solidFill>
              </a:rPr>
              <a:t>v</a:t>
            </a:r>
            <a:r>
              <a:rPr lang="en-US" altLang="zh-TW" baseline="-25000" dirty="0">
                <a:solidFill>
                  <a:srgbClr val="000000"/>
                </a:solidFill>
              </a:rPr>
              <a:t>,</a:t>
            </a:r>
            <a:r>
              <a:rPr lang="en-US" altLang="zh-TW" baseline="-25000" dirty="0">
                <a:solidFill>
                  <a:srgbClr val="000000"/>
                </a:solidFill>
                <a:ea typeface="標楷體"/>
                <a:sym typeface="Symbol" pitchFamily="18" charset="2"/>
              </a:rPr>
              <a:t>[</a:t>
            </a:r>
            <a:r>
              <a:rPr lang="en-US" altLang="zh-TW" i="1" baseline="-25000" dirty="0">
                <a:solidFill>
                  <a:srgbClr val="000000"/>
                </a:solidFill>
                <a:ea typeface="標楷體"/>
                <a:sym typeface="Symbol" pitchFamily="18" charset="2"/>
              </a:rPr>
              <a:t>v</a:t>
            </a:r>
            <a:r>
              <a:rPr lang="en-US" altLang="zh-TW" baseline="-25000" dirty="0">
                <a:solidFill>
                  <a:srgbClr val="000000"/>
                </a:solidFill>
                <a:ea typeface="標楷體"/>
                <a:sym typeface="Symbol" pitchFamily="18" charset="2"/>
              </a:rPr>
              <a:t>]</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baseline="-25000" dirty="0" err="1">
                <a:solidFill>
                  <a:srgbClr val="000000"/>
                </a:solidFill>
              </a:rPr>
              <a:t>f</a:t>
            </a:r>
            <a:endParaRPr lang="en-US" altLang="zh-TW" sz="2200" dirty="0"/>
          </a:p>
          <a:p>
            <a:pPr marL="0" lvl="0" indent="0" eaLnBrk="1" hangingPunct="1">
              <a:spcBef>
                <a:spcPts val="0"/>
              </a:spcBef>
              <a:buClr>
                <a:srgbClr val="3333CC"/>
              </a:buClr>
              <a:tabLst>
                <a:tab pos="270000" algn="r"/>
                <a:tab pos="540000" algn="l"/>
                <a:tab pos="990000" algn="l"/>
                <a:tab pos="1440000" algn="l"/>
              </a:tabLst>
              <a:defRPr/>
            </a:pPr>
            <a:r>
              <a:rPr lang="en-US" altLang="zh-TW" dirty="0">
                <a:solidFill>
                  <a:srgbClr val="000000"/>
                </a:solidFill>
                <a:sym typeface="Symbol" pitchFamily="18" charset="2"/>
              </a:rPr>
              <a:t>	20			</a:t>
            </a:r>
            <a:r>
              <a:rPr lang="en-US" altLang="zh-TW" i="1" dirty="0">
                <a:solidFill>
                  <a:srgbClr val="000000"/>
                </a:solidFill>
                <a:sym typeface="Symbol" pitchFamily="18" charset="2"/>
              </a:rPr>
              <a:t>v</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r>
              <a:rPr lang="en-US" altLang="zh-TW" i="1" dirty="0">
                <a:solidFill>
                  <a:srgbClr val="000000"/>
                </a:solidFill>
                <a:ea typeface="標楷體"/>
                <a:sym typeface="Symbol" pitchFamily="18" charset="2"/>
              </a:rPr>
              <a:t>v</a:t>
            </a:r>
            <a:r>
              <a:rPr lang="en-US" altLang="zh-TW" dirty="0" smtClean="0">
                <a:solidFill>
                  <a:srgbClr val="000000"/>
                </a:solidFill>
                <a:ea typeface="標楷體"/>
                <a:sym typeface="Symbol" pitchFamily="18" charset="2"/>
              </a:rPr>
              <a:t>]</a:t>
            </a:r>
            <a:endParaRPr lang="en-US" altLang="zh-TW" dirty="0">
              <a:solidFill>
                <a:srgbClr val="000000"/>
              </a:solidFill>
              <a:ea typeface="標楷體"/>
              <a:sym typeface="Symbol" pitchFamily="18" charset="2"/>
            </a:endParaRPr>
          </a:p>
        </p:txBody>
      </p:sp>
    </p:spTree>
    <p:extLst>
      <p:ext uri="{BB962C8B-B14F-4D97-AF65-F5344CB8AC3E}">
        <p14:creationId xmlns:p14="http://schemas.microsoft.com/office/powerpoint/2010/main" val="31492646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9073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Minimum Cut Problem</a:t>
            </a:r>
            <a:endParaRPr lang="zh-TW" altLang="en-US" dirty="0"/>
          </a:p>
        </p:txBody>
      </p:sp>
      <p:sp>
        <p:nvSpPr>
          <p:cNvPr id="3" name="內容版面配置區 2"/>
          <p:cNvSpPr>
            <a:spLocks noGrp="1"/>
          </p:cNvSpPr>
          <p:nvPr>
            <p:ph idx="1"/>
          </p:nvPr>
        </p:nvSpPr>
        <p:spPr/>
        <p:txBody>
          <a:bodyPr/>
          <a:lstStyle/>
          <a:p>
            <a:pPr marL="0" indent="0"/>
            <a:r>
              <a:rPr lang="en-US" altLang="zh-TW" dirty="0"/>
              <a:t>In the </a:t>
            </a:r>
            <a:r>
              <a:rPr lang="en-US" altLang="zh-TW" i="1" dirty="0">
                <a:solidFill>
                  <a:srgbClr val="0000FF"/>
                </a:solidFill>
              </a:rPr>
              <a:t>minimum cut problem</a:t>
            </a:r>
            <a:r>
              <a:rPr lang="en-US" altLang="zh-TW" dirty="0"/>
              <a:t>, we are given a flow network </a:t>
            </a:r>
            <a:r>
              <a:rPr lang="en-US" altLang="zh-TW" i="1" dirty="0"/>
              <a:t>G</a:t>
            </a:r>
            <a:r>
              <a:rPr lang="en-US" altLang="zh-TW" dirty="0"/>
              <a:t> with source </a:t>
            </a:r>
            <a:r>
              <a:rPr lang="en-US" altLang="zh-TW" i="1" dirty="0"/>
              <a:t>s</a:t>
            </a:r>
            <a:r>
              <a:rPr lang="en-US" altLang="zh-TW" dirty="0"/>
              <a:t> and sink </a:t>
            </a:r>
            <a:r>
              <a:rPr lang="en-US" altLang="zh-TW" i="1" dirty="0"/>
              <a:t>t</a:t>
            </a:r>
            <a:r>
              <a:rPr lang="en-US" altLang="zh-TW" dirty="0"/>
              <a:t>, and we wish to find a cut whose capacity is minimum over all cuts of the network.</a:t>
            </a:r>
            <a:endParaRPr lang="zh-TW" altLang="en-US" dirty="0"/>
          </a:p>
        </p:txBody>
      </p:sp>
    </p:spTree>
    <p:extLst>
      <p:ext uri="{BB962C8B-B14F-4D97-AF65-F5344CB8AC3E}">
        <p14:creationId xmlns:p14="http://schemas.microsoft.com/office/powerpoint/2010/main" val="38339670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Minimum Cut</a:t>
            </a:r>
            <a:endParaRPr lang="zh-TW" altLang="en-US" dirty="0"/>
          </a:p>
        </p:txBody>
      </p:sp>
      <p:sp>
        <p:nvSpPr>
          <p:cNvPr id="3" name="內容版面配置區 2"/>
          <p:cNvSpPr>
            <a:spLocks noGrp="1"/>
          </p:cNvSpPr>
          <p:nvPr>
            <p:ph idx="1"/>
          </p:nvPr>
        </p:nvSpPr>
        <p:spPr>
          <a:xfrm>
            <a:off x="252000" y="1269000"/>
            <a:ext cx="8640000" cy="4860000"/>
          </a:xfrm>
        </p:spPr>
        <p:txBody>
          <a:bodyPr rIns="72000"/>
          <a:lstStyle/>
          <a:p>
            <a:pPr marL="270000" indent="-270000">
              <a:buFont typeface="Arial" panose="020B0604020202020204" pitchFamily="34" charset="0"/>
              <a:buChar char="•"/>
            </a:pPr>
            <a:r>
              <a:rPr lang="en-US" altLang="zh-TW" dirty="0"/>
              <a:t>Let </a:t>
            </a:r>
            <a:r>
              <a:rPr lang="en-US" altLang="zh-TW" i="1" dirty="0">
                <a:solidFill>
                  <a:srgbClr val="000000"/>
                </a:solidFill>
              </a:rPr>
              <a:t>C</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be a cut of a flow network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200" dirty="0">
                <a:solidFill>
                  <a:srgbClr val="000000"/>
                </a:solidFill>
              </a:rPr>
              <a:t>E</a:t>
            </a:r>
            <a:r>
              <a:rPr lang="en-US" altLang="zh-TW" dirty="0">
                <a:solidFill>
                  <a:srgbClr val="000000"/>
                </a:solidFill>
              </a:rPr>
              <a:t>).</a:t>
            </a:r>
            <a:endParaRPr lang="en-US" altLang="zh-TW" dirty="0"/>
          </a:p>
          <a:p>
            <a:pPr marL="270000" indent="-270000">
              <a:buFont typeface="Arial" panose="020B0604020202020204" pitchFamily="34" charset="0"/>
              <a:buChar char="•"/>
            </a:pPr>
            <a:r>
              <a:rPr lang="en-US" altLang="zh-TW" dirty="0"/>
              <a:t>Let’s define a </a:t>
            </a:r>
            <a:r>
              <a:rPr lang="en-US" altLang="zh-TW" b="1" i="1" dirty="0">
                <a:solidFill>
                  <a:srgbClr val="0000FF"/>
                </a:solidFill>
              </a:rPr>
              <a:t>cut-set</a:t>
            </a:r>
            <a:r>
              <a:rPr lang="en-US" altLang="zh-TW" dirty="0"/>
              <a:t> of </a:t>
            </a:r>
            <a:r>
              <a:rPr lang="en-US" altLang="zh-TW" i="1" dirty="0"/>
              <a:t>C</a:t>
            </a:r>
            <a:r>
              <a:rPr lang="en-US" altLang="zh-TW" dirty="0"/>
              <a:t> to be the set {(</a:t>
            </a:r>
            <a:r>
              <a:rPr lang="en-US" altLang="zh-TW" i="1" dirty="0"/>
              <a:t>u</a:t>
            </a:r>
            <a:r>
              <a:rPr lang="en-US" altLang="zh-TW" dirty="0"/>
              <a:t>, </a:t>
            </a:r>
            <a:r>
              <a:rPr lang="en-US" altLang="zh-TW" i="1" dirty="0"/>
              <a:t>v</a:t>
            </a:r>
            <a:r>
              <a:rPr lang="en-US" altLang="zh-TW" dirty="0"/>
              <a:t>) ∈ </a:t>
            </a:r>
            <a:r>
              <a:rPr lang="en-US" altLang="zh-TW" i="1" dirty="0"/>
              <a:t>E</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u</a:t>
            </a:r>
            <a:r>
              <a:rPr lang="en-US" altLang="zh-TW" dirty="0"/>
              <a:t> ∈ </a:t>
            </a:r>
            <a:r>
              <a:rPr lang="en-US" altLang="zh-TW" i="1" dirty="0"/>
              <a:t>S</a:t>
            </a:r>
            <a:r>
              <a:rPr lang="en-US" altLang="zh-TW" dirty="0"/>
              <a:t>, </a:t>
            </a:r>
            <a:r>
              <a:rPr lang="en-US" altLang="zh-TW" i="1" dirty="0"/>
              <a:t>v</a:t>
            </a:r>
            <a:r>
              <a:rPr lang="en-US" altLang="zh-TW" dirty="0"/>
              <a:t> ∈ </a:t>
            </a:r>
            <a:r>
              <a:rPr lang="en-US" altLang="zh-TW" i="1" spc="300" dirty="0"/>
              <a:t>T</a:t>
            </a:r>
            <a:r>
              <a:rPr lang="en-US" altLang="zh-TW" dirty="0"/>
              <a:t>} such that if all edges in the cut-set of </a:t>
            </a:r>
            <a:r>
              <a:rPr lang="en-US" altLang="zh-TW" i="1" dirty="0"/>
              <a:t>C</a:t>
            </a:r>
            <a:r>
              <a:rPr lang="en-US" altLang="zh-TW" dirty="0"/>
              <a:t> are removed, the Max Flow from </a:t>
            </a:r>
            <a:r>
              <a:rPr lang="en-US" altLang="zh-TW" i="1" dirty="0"/>
              <a:t>s</a:t>
            </a:r>
            <a:r>
              <a:rPr lang="en-US" altLang="zh-TW" dirty="0"/>
              <a:t> to </a:t>
            </a:r>
            <a:r>
              <a:rPr lang="en-US" altLang="zh-TW" i="1" dirty="0"/>
              <a:t>t</a:t>
            </a:r>
            <a:r>
              <a:rPr lang="en-US" altLang="zh-TW" dirty="0"/>
              <a:t> is 0 (i.e. </a:t>
            </a:r>
            <a:r>
              <a:rPr lang="en-US" altLang="zh-TW" i="1" dirty="0"/>
              <a:t>s</a:t>
            </a:r>
            <a:r>
              <a:rPr lang="en-US" altLang="zh-TW" dirty="0"/>
              <a:t> and </a:t>
            </a:r>
            <a:r>
              <a:rPr lang="en-US" altLang="zh-TW" i="1" dirty="0"/>
              <a:t>t</a:t>
            </a:r>
            <a:r>
              <a:rPr lang="en-US" altLang="zh-TW" dirty="0"/>
              <a:t> are disconnected).</a:t>
            </a:r>
          </a:p>
          <a:p>
            <a:pPr marL="270000" indent="-270000">
              <a:buFont typeface="Arial" panose="020B0604020202020204" pitchFamily="34" charset="0"/>
              <a:buChar char="•"/>
            </a:pPr>
            <a:r>
              <a:rPr lang="en-US" altLang="zh-TW" dirty="0" smtClean="0"/>
              <a:t>The </a:t>
            </a:r>
            <a:r>
              <a:rPr lang="en-US" altLang="zh-TW" dirty="0"/>
              <a:t>cost of an </a:t>
            </a:r>
            <a:r>
              <a:rPr lang="en-US" altLang="zh-TW" i="1" dirty="0"/>
              <a:t>s</a:t>
            </a:r>
            <a:r>
              <a:rPr lang="en-US" altLang="zh-TW" dirty="0"/>
              <a:t>-</a:t>
            </a:r>
            <a:r>
              <a:rPr lang="en-US" altLang="zh-TW" i="1" dirty="0"/>
              <a:t>t</a:t>
            </a:r>
            <a:r>
              <a:rPr lang="en-US" altLang="zh-TW" dirty="0"/>
              <a:t> cut </a:t>
            </a:r>
            <a:r>
              <a:rPr lang="en-US" altLang="zh-TW" i="1" dirty="0"/>
              <a:t>C</a:t>
            </a:r>
            <a:r>
              <a:rPr lang="en-US" altLang="zh-TW" dirty="0"/>
              <a:t> is defined by the sum of the capacities of the edges in the cut-set of </a:t>
            </a:r>
            <a:r>
              <a:rPr lang="en-US" altLang="zh-TW" i="1" dirty="0"/>
              <a:t>C</a:t>
            </a:r>
            <a:r>
              <a:rPr lang="en-US" altLang="zh-TW" dirty="0"/>
              <a:t>.</a:t>
            </a:r>
          </a:p>
          <a:p>
            <a:pPr marL="270000" indent="-270000">
              <a:buFont typeface="Arial" panose="020B0604020202020204" pitchFamily="34" charset="0"/>
              <a:buChar char="•"/>
            </a:pPr>
            <a:r>
              <a:rPr lang="en-US" altLang="zh-TW" dirty="0"/>
              <a:t>The Minimum Cut problem, often abbreviated as just Min Cut, is to minimize the amount of capacity of an </a:t>
            </a:r>
            <a:r>
              <a:rPr lang="en-US" altLang="zh-TW" i="1" dirty="0"/>
              <a:t>s</a:t>
            </a:r>
            <a:r>
              <a:rPr lang="en-US" altLang="zh-TW" dirty="0"/>
              <a:t>-</a:t>
            </a:r>
            <a:r>
              <a:rPr lang="en-US" altLang="zh-TW" i="1" dirty="0"/>
              <a:t>t</a:t>
            </a:r>
            <a:r>
              <a:rPr lang="en-US" altLang="zh-TW" dirty="0"/>
              <a:t> cut.</a:t>
            </a:r>
          </a:p>
          <a:p>
            <a:pPr marL="270000" indent="-270000">
              <a:buFont typeface="Arial" panose="020B0604020202020204" pitchFamily="34" charset="0"/>
              <a:buChar char="•"/>
            </a:pPr>
            <a:r>
              <a:rPr lang="en-US" altLang="zh-TW" dirty="0"/>
              <a:t>This problem is more general than finding bridges (see Section 4.2.1), i.e. in this case we can cut more than just one edge and we want to do so in the least cost way.</a:t>
            </a:r>
          </a:p>
          <a:p>
            <a:pPr marL="270000" indent="-270000">
              <a:buFont typeface="Arial" panose="020B0604020202020204" pitchFamily="34" charset="0"/>
              <a:buChar char="•"/>
            </a:pPr>
            <a:r>
              <a:rPr lang="en-US" altLang="zh-TW" dirty="0"/>
              <a:t>As with bridges, Min Cut has applications in ‘sabotaging’ networks, e.g. One pure Min Cut problem is UVa 10480 - Sabotage.</a:t>
            </a:r>
            <a:endParaRPr lang="zh-TW" altLang="en-US" dirty="0"/>
          </a:p>
        </p:txBody>
      </p:sp>
    </p:spTree>
    <p:extLst>
      <p:ext uri="{BB962C8B-B14F-4D97-AF65-F5344CB8AC3E}">
        <p14:creationId xmlns:p14="http://schemas.microsoft.com/office/powerpoint/2010/main" val="32156018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Minimum Cut</a:t>
            </a:r>
            <a:endParaRPr lang="zh-TW" altLang="en-US" dirty="0"/>
          </a:p>
        </p:txBody>
      </p:sp>
      <p:sp>
        <p:nvSpPr>
          <p:cNvPr id="3" name="內容版面配置區 2"/>
          <p:cNvSpPr>
            <a:spLocks noGrp="1"/>
          </p:cNvSpPr>
          <p:nvPr>
            <p:ph idx="1"/>
          </p:nvPr>
        </p:nvSpPr>
        <p:spPr>
          <a:xfrm>
            <a:off x="252000" y="1269000"/>
            <a:ext cx="8640000" cy="5220000"/>
          </a:xfrm>
        </p:spPr>
        <p:txBody>
          <a:bodyPr rIns="72000"/>
          <a:lstStyle/>
          <a:p>
            <a:pPr marL="270000" indent="-270000">
              <a:buFont typeface="Arial" panose="020B0604020202020204" pitchFamily="34" charset="0"/>
              <a:buChar char="•"/>
            </a:pPr>
            <a:r>
              <a:rPr lang="en-US" altLang="zh-TW" dirty="0"/>
              <a:t>The solution is simple: The by-product (</a:t>
            </a:r>
            <a:r>
              <a:rPr lang="zh-TW" altLang="en-US" dirty="0">
                <a:latin typeface="標楷體" panose="03000509000000000000" pitchFamily="65" charset="-120"/>
                <a:ea typeface="標楷體" panose="03000509000000000000" pitchFamily="65" charset="-120"/>
              </a:rPr>
              <a:t>副產品</a:t>
            </a:r>
            <a:r>
              <a:rPr lang="en-US" altLang="zh-TW" dirty="0"/>
              <a:t>) of computing Max Flow is Min Cut!</a:t>
            </a:r>
          </a:p>
          <a:p>
            <a:pPr marL="270000" indent="-270000">
              <a:buFont typeface="Arial" panose="020B0604020202020204" pitchFamily="34" charset="0"/>
              <a:buChar char="•"/>
            </a:pPr>
            <a:r>
              <a:rPr lang="en-US" altLang="zh-TW" dirty="0"/>
              <a:t>Let’s see the following figure.</a:t>
            </a:r>
          </a:p>
          <a:p>
            <a:pPr marL="270000" indent="-270000">
              <a:buFont typeface="Arial" panose="020B0604020202020204" pitchFamily="34" charset="0"/>
              <a:buChar char="•"/>
            </a:pPr>
            <a:r>
              <a:rPr lang="en-US" altLang="zh-TW" dirty="0"/>
              <a:t>After Max Flow algorithm stops, we run graph traversal (DFS</a:t>
            </a:r>
            <a:r>
              <a:rPr lang="en-US" altLang="zh-TW" dirty="0">
                <a:latin typeface="Cambria Math" panose="02040503050406030204" pitchFamily="18" charset="0"/>
                <a:ea typeface="Cambria Math" panose="02040503050406030204" pitchFamily="18" charset="0"/>
              </a:rPr>
              <a:t>/</a:t>
            </a:r>
            <a:r>
              <a:rPr lang="en-US" altLang="zh-TW" dirty="0" err="1"/>
              <a:t>BFS</a:t>
            </a:r>
            <a:r>
              <a:rPr lang="en-US" altLang="zh-TW" dirty="0"/>
              <a:t>) from source </a:t>
            </a:r>
            <a:r>
              <a:rPr lang="en-US" altLang="zh-TW" i="1" dirty="0"/>
              <a:t>s</a:t>
            </a:r>
            <a:r>
              <a:rPr lang="en-US" altLang="zh-TW" dirty="0"/>
              <a:t> again.</a:t>
            </a:r>
          </a:p>
          <a:p>
            <a:pPr marL="270000" indent="-270000">
              <a:buFont typeface="Arial" panose="020B0604020202020204" pitchFamily="34" charset="0"/>
              <a:buChar char="•"/>
            </a:pPr>
            <a:r>
              <a:rPr lang="en-US" altLang="zh-TW" dirty="0"/>
              <a:t>All reachable vertices from source </a:t>
            </a:r>
            <a:r>
              <a:rPr lang="en-US" altLang="zh-TW" i="1" dirty="0"/>
              <a:t>s</a:t>
            </a:r>
            <a:r>
              <a:rPr lang="en-US" altLang="zh-TW" dirty="0"/>
              <a:t> using positive weighted edges in the residual graph belong to the </a:t>
            </a:r>
            <a:r>
              <a:rPr lang="en-US" altLang="zh-TW" i="1" dirty="0"/>
              <a:t>S</a:t>
            </a:r>
            <a:r>
              <a:rPr lang="en-US" altLang="zh-TW" dirty="0"/>
              <a:t>-component (i.e. vertex 0 and 2).</a:t>
            </a:r>
          </a:p>
          <a:p>
            <a:pPr marL="270000" indent="-270000">
              <a:buFont typeface="Arial" panose="020B0604020202020204" pitchFamily="34" charset="0"/>
              <a:buChar char="•"/>
            </a:pPr>
            <a:r>
              <a:rPr lang="en-US" altLang="zh-TW" dirty="0"/>
              <a:t>All other unreachable vertices belong to the </a:t>
            </a:r>
            <a:r>
              <a:rPr lang="en-US" altLang="zh-TW" i="1" dirty="0"/>
              <a:t>T</a:t>
            </a:r>
            <a:r>
              <a:rPr lang="en-US" altLang="zh-TW" dirty="0"/>
              <a:t>-component (i.e. vertex 1 and 3).</a:t>
            </a:r>
          </a:p>
          <a:p>
            <a:pPr marL="270000" indent="-270000">
              <a:buFont typeface="Arial" panose="020B0604020202020204" pitchFamily="34" charset="0"/>
              <a:buChar char="•"/>
            </a:pPr>
            <a:r>
              <a:rPr lang="en-US" altLang="zh-TW" dirty="0"/>
              <a:t>All edges connecting the </a:t>
            </a:r>
            <a:r>
              <a:rPr lang="en-US" altLang="zh-TW" i="1" dirty="0"/>
              <a:t>S</a:t>
            </a:r>
            <a:r>
              <a:rPr lang="en-US" altLang="zh-TW" dirty="0"/>
              <a:t>-component to the </a:t>
            </a:r>
            <a:r>
              <a:rPr lang="en-US" altLang="zh-TW" i="1" dirty="0"/>
              <a:t>T</a:t>
            </a:r>
            <a:r>
              <a:rPr lang="en-US" altLang="zh-TW" dirty="0"/>
              <a:t>-component belong to the cut-set of </a:t>
            </a:r>
            <a:r>
              <a:rPr lang="en-US" altLang="zh-TW" i="1" dirty="0"/>
              <a:t>C</a:t>
            </a:r>
            <a:r>
              <a:rPr lang="en-US" altLang="zh-TW" dirty="0"/>
              <a:t> (edge </a:t>
            </a:r>
            <a:r>
              <a:rPr lang="en-US" altLang="zh-TW" i="1" dirty="0" err="1"/>
              <a:t>v</a:t>
            </a:r>
            <a:r>
              <a:rPr lang="en-US" altLang="zh-TW" baseline="-25000" dirty="0" err="1"/>
              <a:t>1</a:t>
            </a:r>
            <a:r>
              <a:rPr lang="en-US" altLang="zh-TW" dirty="0" err="1"/>
              <a:t>-</a:t>
            </a:r>
            <a:r>
              <a:rPr lang="en-US" altLang="zh-TW" i="1" dirty="0" err="1"/>
              <a:t>v</a:t>
            </a:r>
            <a:r>
              <a:rPr lang="en-US" altLang="zh-TW" baseline="-25000" dirty="0" err="1"/>
              <a:t>3</a:t>
            </a:r>
            <a:r>
              <a:rPr lang="en-US" altLang="zh-TW" dirty="0"/>
              <a:t> (capacity 12</a:t>
            </a:r>
            <a:r>
              <a:rPr lang="en-US" altLang="zh-TW" dirty="0">
                <a:latin typeface="Cambria Math" panose="02040503050406030204" pitchFamily="18" charset="0"/>
                <a:ea typeface="Cambria Math" panose="02040503050406030204" pitchFamily="18" charset="0"/>
              </a:rPr>
              <a:t>/</a:t>
            </a:r>
            <a:r>
              <a:rPr lang="en-US" altLang="zh-TW" dirty="0"/>
              <a:t>flow 12</a:t>
            </a:r>
            <a:r>
              <a:rPr lang="en-US" altLang="zh-TW" dirty="0">
                <a:latin typeface="Cambria Math" panose="02040503050406030204" pitchFamily="18" charset="0"/>
                <a:ea typeface="Cambria Math" panose="02040503050406030204" pitchFamily="18" charset="0"/>
              </a:rPr>
              <a:t>/</a:t>
            </a:r>
            <a:r>
              <a:rPr lang="en-US" altLang="zh-TW" dirty="0"/>
              <a:t>residual 0), </a:t>
            </a:r>
            <a:r>
              <a:rPr lang="en-US" altLang="zh-TW" i="1" dirty="0" err="1">
                <a:solidFill>
                  <a:srgbClr val="000000"/>
                </a:solidFill>
              </a:rPr>
              <a:t>v</a:t>
            </a:r>
            <a:r>
              <a:rPr lang="en-US" altLang="zh-TW" baseline="-25000" dirty="0" err="1">
                <a:solidFill>
                  <a:srgbClr val="000000"/>
                </a:solidFill>
              </a:rPr>
              <a:t>4</a:t>
            </a:r>
            <a:r>
              <a:rPr lang="en-US" altLang="zh-TW" dirty="0" err="1">
                <a:solidFill>
                  <a:srgbClr val="000000"/>
                </a:solidFill>
              </a:rPr>
              <a:t>-</a:t>
            </a:r>
            <a:r>
              <a:rPr lang="en-US" altLang="zh-TW" i="1" dirty="0" err="1">
                <a:solidFill>
                  <a:srgbClr val="000000"/>
                </a:solidFill>
              </a:rPr>
              <a:t>v</a:t>
            </a:r>
            <a:r>
              <a:rPr lang="en-US" altLang="zh-TW" baseline="-25000" dirty="0" err="1">
                <a:solidFill>
                  <a:srgbClr val="000000"/>
                </a:solidFill>
              </a:rPr>
              <a:t>3</a:t>
            </a:r>
            <a:r>
              <a:rPr lang="en-US" altLang="zh-TW" dirty="0"/>
              <a:t> (7</a:t>
            </a:r>
            <a:r>
              <a:rPr lang="en-US" altLang="zh-TW" dirty="0">
                <a:latin typeface="Cambria Math" panose="02040503050406030204" pitchFamily="18" charset="0"/>
                <a:ea typeface="Cambria Math" panose="02040503050406030204" pitchFamily="18" charset="0"/>
              </a:rPr>
              <a:t>/</a:t>
            </a:r>
            <a:r>
              <a:rPr lang="en-US" altLang="zh-TW" dirty="0"/>
              <a:t>7</a:t>
            </a:r>
            <a:r>
              <a:rPr lang="en-US" altLang="zh-TW" dirty="0">
                <a:latin typeface="Cambria Math" panose="02040503050406030204" pitchFamily="18" charset="0"/>
                <a:ea typeface="Cambria Math" panose="02040503050406030204" pitchFamily="18" charset="0"/>
              </a:rPr>
              <a:t>/</a:t>
            </a:r>
            <a:r>
              <a:rPr lang="en-US" altLang="zh-TW" dirty="0"/>
              <a:t>0) and </a:t>
            </a:r>
            <a:r>
              <a:rPr lang="en-US" altLang="zh-TW" i="1" dirty="0" err="1">
                <a:solidFill>
                  <a:srgbClr val="000000"/>
                </a:solidFill>
              </a:rPr>
              <a:t>v</a:t>
            </a:r>
            <a:r>
              <a:rPr lang="en-US" altLang="zh-TW" baseline="-25000" dirty="0" err="1">
                <a:solidFill>
                  <a:srgbClr val="000000"/>
                </a:solidFill>
              </a:rPr>
              <a:t>4</a:t>
            </a:r>
            <a:r>
              <a:rPr lang="en-US" altLang="zh-TW" spc="50" dirty="0">
                <a:solidFill>
                  <a:srgbClr val="000000"/>
                </a:solidFill>
              </a:rPr>
              <a:t>-</a:t>
            </a:r>
            <a:r>
              <a:rPr lang="en-US" altLang="zh-TW" i="1" dirty="0">
                <a:solidFill>
                  <a:srgbClr val="000000"/>
                </a:solidFill>
              </a:rPr>
              <a:t>t</a:t>
            </a:r>
            <a:r>
              <a:rPr lang="en-US" altLang="zh-TW" dirty="0"/>
              <a:t> (4</a:t>
            </a:r>
            <a:r>
              <a:rPr lang="en-US" altLang="zh-TW" dirty="0">
                <a:latin typeface="Cambria Math" panose="02040503050406030204" pitchFamily="18" charset="0"/>
                <a:ea typeface="Cambria Math" panose="02040503050406030204" pitchFamily="18" charset="0"/>
              </a:rPr>
              <a:t>/</a:t>
            </a:r>
            <a:r>
              <a:rPr lang="en-US" altLang="zh-TW" dirty="0"/>
              <a:t>4</a:t>
            </a:r>
            <a:r>
              <a:rPr lang="en-US" altLang="zh-TW" dirty="0">
                <a:latin typeface="Cambria Math" panose="02040503050406030204" pitchFamily="18" charset="0"/>
                <a:ea typeface="Cambria Math" panose="02040503050406030204" pitchFamily="18" charset="0"/>
              </a:rPr>
              <a:t>/</a:t>
            </a:r>
            <a:r>
              <a:rPr lang="en-US" altLang="zh-TW" dirty="0"/>
              <a:t>0) in this case).</a:t>
            </a:r>
          </a:p>
          <a:p>
            <a:pPr marL="270000" indent="-270000">
              <a:buFont typeface="Arial" panose="020B0604020202020204" pitchFamily="34" charset="0"/>
              <a:buChar char="•"/>
            </a:pPr>
            <a:r>
              <a:rPr lang="en-US" altLang="zh-TW" dirty="0"/>
              <a:t>The Min Cut value is 1</a:t>
            </a:r>
            <a:r>
              <a:rPr lang="en-US" altLang="zh-TW" spc="300" dirty="0"/>
              <a:t>2</a:t>
            </a:r>
            <a:r>
              <a:rPr lang="en-US" altLang="zh-TW" spc="300" dirty="0">
                <a:latin typeface="Cambria Math" panose="02040503050406030204" pitchFamily="18" charset="0"/>
                <a:ea typeface="Cambria Math" panose="02040503050406030204" pitchFamily="18" charset="0"/>
              </a:rPr>
              <a:t>+</a:t>
            </a:r>
            <a:r>
              <a:rPr lang="en-US" altLang="zh-TW" spc="300" dirty="0"/>
              <a:t>7</a:t>
            </a:r>
            <a:r>
              <a:rPr lang="en-US" altLang="zh-TW" spc="300" dirty="0">
                <a:latin typeface="Cambria Math" panose="02040503050406030204" pitchFamily="18" charset="0"/>
                <a:ea typeface="Cambria Math" panose="02040503050406030204" pitchFamily="18" charset="0"/>
              </a:rPr>
              <a:t>+</a:t>
            </a:r>
            <a:r>
              <a:rPr lang="en-US" altLang="zh-TW" dirty="0"/>
              <a:t>4 </a:t>
            </a:r>
            <a:r>
              <a:rPr lang="en-US" altLang="zh-TW" dirty="0">
                <a:latin typeface="Cambria Math" panose="02040503050406030204" pitchFamily="18" charset="0"/>
                <a:ea typeface="Cambria Math" panose="02040503050406030204" pitchFamily="18" charset="0"/>
              </a:rPr>
              <a:t>=</a:t>
            </a:r>
            <a:r>
              <a:rPr lang="en-US" altLang="zh-TW" dirty="0"/>
              <a:t> 23 </a:t>
            </a:r>
            <a:r>
              <a:rPr lang="en-US" altLang="zh-TW" dirty="0">
                <a:latin typeface="Cambria Math" panose="02040503050406030204" pitchFamily="18" charset="0"/>
                <a:ea typeface="Cambria Math" panose="02040503050406030204" pitchFamily="18" charset="0"/>
              </a:rPr>
              <a:t>=</a:t>
            </a:r>
            <a:r>
              <a:rPr lang="en-US" altLang="zh-TW" dirty="0"/>
              <a:t> Max Flow value </a:t>
            </a:r>
            <a:r>
              <a:rPr lang="en-US" altLang="zh-TW" i="1" dirty="0"/>
              <a:t>mf</a:t>
            </a:r>
            <a:r>
              <a:rPr lang="en-US" altLang="zh-TW" dirty="0"/>
              <a:t>.</a:t>
            </a:r>
          </a:p>
          <a:p>
            <a:pPr marL="270000" indent="-270000">
              <a:buFont typeface="Arial" panose="020B0604020202020204" pitchFamily="34" charset="0"/>
              <a:buChar char="•"/>
            </a:pPr>
            <a:r>
              <a:rPr lang="en-US" altLang="zh-TW" dirty="0"/>
              <a:t>This is the minimum over all possible </a:t>
            </a:r>
            <a:r>
              <a:rPr lang="en-US" altLang="zh-TW" i="1" dirty="0"/>
              <a:t>s</a:t>
            </a:r>
            <a:r>
              <a:rPr lang="en-US" altLang="zh-TW" dirty="0"/>
              <a:t>-</a:t>
            </a:r>
            <a:r>
              <a:rPr lang="en-US" altLang="zh-TW" i="1" dirty="0"/>
              <a:t>t</a:t>
            </a:r>
            <a:r>
              <a:rPr lang="en-US" altLang="zh-TW" dirty="0"/>
              <a:t> cuts value.</a:t>
            </a:r>
            <a:endParaRPr lang="zh-TW" altLang="en-US" dirty="0"/>
          </a:p>
        </p:txBody>
      </p:sp>
    </p:spTree>
    <p:extLst>
      <p:ext uri="{BB962C8B-B14F-4D97-AF65-F5344CB8AC3E}">
        <p14:creationId xmlns:p14="http://schemas.microsoft.com/office/powerpoint/2010/main" val="12603010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圖片 28"/>
          <p:cNvPicPr>
            <a:picLocks noChangeAspect="1"/>
          </p:cNvPicPr>
          <p:nvPr/>
        </p:nvPicPr>
        <p:blipFill>
          <a:blip r:embed="rId2"/>
          <a:stretch>
            <a:fillRect/>
          </a:stretch>
        </p:blipFill>
        <p:spPr>
          <a:xfrm>
            <a:off x="2232000" y="369000"/>
            <a:ext cx="4680000" cy="2853350"/>
          </a:xfrm>
          <a:prstGeom prst="rect">
            <a:avLst/>
          </a:prstGeom>
        </p:spPr>
      </p:pic>
      <p:pic>
        <p:nvPicPr>
          <p:cNvPr id="30" name="圖片 29"/>
          <p:cNvPicPr>
            <a:picLocks noChangeAspect="1"/>
          </p:cNvPicPr>
          <p:nvPr/>
        </p:nvPicPr>
        <p:blipFill>
          <a:blip r:embed="rId3"/>
          <a:stretch>
            <a:fillRect/>
          </a:stretch>
        </p:blipFill>
        <p:spPr>
          <a:xfrm>
            <a:off x="2232000" y="3609000"/>
            <a:ext cx="4680000" cy="2875996"/>
          </a:xfrm>
          <a:prstGeom prst="rect">
            <a:avLst/>
          </a:prstGeom>
        </p:spPr>
      </p:pic>
      <p:sp>
        <p:nvSpPr>
          <p:cNvPr id="31" name="Line 19"/>
          <p:cNvSpPr>
            <a:spLocks noChangeShapeType="1"/>
          </p:cNvSpPr>
          <p:nvPr/>
        </p:nvSpPr>
        <p:spPr bwMode="auto">
          <a:xfrm>
            <a:off x="40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32" name="Line 19"/>
          <p:cNvSpPr>
            <a:spLocks noChangeShapeType="1"/>
          </p:cNvSpPr>
          <p:nvPr/>
        </p:nvSpPr>
        <p:spPr bwMode="auto">
          <a:xfrm>
            <a:off x="38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0601148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Multi-source</a:t>
            </a:r>
            <a:r>
              <a:rPr lang="en-US" altLang="zh-TW" dirty="0">
                <a:latin typeface="Cambria Math" panose="02040503050406030204" pitchFamily="18" charset="0"/>
                <a:ea typeface="Cambria Math" panose="02040503050406030204" pitchFamily="18" charset="0"/>
              </a:rPr>
              <a:t>/</a:t>
            </a:r>
            <a:r>
              <a:rPr lang="en-US" altLang="zh-TW" dirty="0"/>
              <a:t>Multi-sink</a:t>
            </a:r>
            <a:endParaRPr lang="zh-TW" altLang="en-US" dirty="0"/>
          </a:p>
        </p:txBody>
      </p:sp>
      <p:sp>
        <p:nvSpPr>
          <p:cNvPr id="3" name="內容版面配置區 2"/>
          <p:cNvSpPr>
            <a:spLocks noGrp="1"/>
          </p:cNvSpPr>
          <p:nvPr>
            <p:ph idx="1"/>
          </p:nvPr>
        </p:nvSpPr>
        <p:spPr>
          <a:xfrm>
            <a:off x="252000" y="1269000"/>
            <a:ext cx="8640000" cy="2700000"/>
          </a:xfrm>
        </p:spPr>
        <p:txBody>
          <a:bodyPr lIns="36000" tIns="46800" rIns="0" bIns="46800"/>
          <a:lstStyle/>
          <a:p>
            <a:pPr marL="252000" indent="-252000">
              <a:buFont typeface="Arial" panose="020B0604020202020204" pitchFamily="34" charset="0"/>
              <a:buChar char="•"/>
            </a:pPr>
            <a:r>
              <a:rPr lang="en-US" altLang="zh-TW" dirty="0"/>
              <a:t>Sometimes, we can have more than one source and</a:t>
            </a:r>
            <a:r>
              <a:rPr lang="en-US" altLang="zh-TW" sz="2000" dirty="0">
                <a:latin typeface="Cambria Math" panose="02040503050406030204" pitchFamily="18" charset="0"/>
                <a:ea typeface="Cambria Math" panose="02040503050406030204" pitchFamily="18" charset="0"/>
              </a:rPr>
              <a:t>/</a:t>
            </a:r>
            <a:r>
              <a:rPr lang="en-US" altLang="zh-TW" dirty="0"/>
              <a:t>or more than one sink.</a:t>
            </a:r>
          </a:p>
          <a:p>
            <a:pPr marL="252000" indent="-252000">
              <a:buFont typeface="Arial" panose="020B0604020202020204" pitchFamily="34" charset="0"/>
              <a:buChar char="•"/>
            </a:pPr>
            <a:r>
              <a:rPr lang="en-US" altLang="zh-TW" dirty="0"/>
              <a:t>However, this variant is no harder than the original Network Flow problem with a single source and a single sink.</a:t>
            </a:r>
          </a:p>
          <a:p>
            <a:pPr marL="252000" indent="-252000">
              <a:buFont typeface="Arial" panose="020B0604020202020204" pitchFamily="34" charset="0"/>
              <a:buChar char="•"/>
            </a:pPr>
            <a:r>
              <a:rPr lang="en-US" altLang="zh-TW" dirty="0"/>
              <a:t>Create a super source </a:t>
            </a:r>
            <a:r>
              <a:rPr lang="en-US" altLang="zh-TW" i="1" dirty="0" err="1"/>
              <a:t>ss</a:t>
            </a:r>
            <a:r>
              <a:rPr lang="en-US" altLang="zh-TW" dirty="0"/>
              <a:t> and a super sink </a:t>
            </a:r>
            <a:r>
              <a:rPr lang="en-US" altLang="zh-TW" i="1" dirty="0" err="1"/>
              <a:t>st</a:t>
            </a:r>
            <a:r>
              <a:rPr lang="en-US" altLang="zh-TW" dirty="0" err="1"/>
              <a:t>.</a:t>
            </a:r>
            <a:endParaRPr lang="en-US" altLang="zh-TW" dirty="0"/>
          </a:p>
          <a:p>
            <a:pPr marL="252000" indent="-252000">
              <a:buFont typeface="Arial" panose="020B0604020202020204" pitchFamily="34" charset="0"/>
              <a:buChar char="•"/>
            </a:pPr>
            <a:r>
              <a:rPr lang="en-US" altLang="zh-TW" dirty="0"/>
              <a:t>Connect </a:t>
            </a:r>
            <a:r>
              <a:rPr lang="en-US" altLang="zh-TW" i="1" dirty="0" err="1"/>
              <a:t>ss</a:t>
            </a:r>
            <a:r>
              <a:rPr lang="en-US" altLang="zh-TW" dirty="0"/>
              <a:t> with all </a:t>
            </a:r>
            <a:r>
              <a:rPr lang="en-US" altLang="zh-TW" i="1" dirty="0"/>
              <a:t>s</a:t>
            </a:r>
            <a:r>
              <a:rPr lang="en-US" altLang="zh-TW" dirty="0"/>
              <a:t> with infinite capacity and also connect all </a:t>
            </a:r>
            <a:r>
              <a:rPr lang="en-US" altLang="zh-TW" i="1" dirty="0"/>
              <a:t>t</a:t>
            </a:r>
            <a:r>
              <a:rPr lang="en-US" altLang="zh-TW" dirty="0"/>
              <a:t> with </a:t>
            </a:r>
            <a:r>
              <a:rPr lang="en-US" altLang="zh-TW" i="1" dirty="0" err="1"/>
              <a:t>st</a:t>
            </a:r>
            <a:r>
              <a:rPr lang="en-US" altLang="zh-TW" dirty="0"/>
              <a:t> with infinite capacity, then run Edmonds Karp’s as per normal.</a:t>
            </a:r>
          </a:p>
          <a:p>
            <a:pPr marL="252000" indent="-252000">
              <a:buFont typeface="Arial" panose="020B0604020202020204" pitchFamily="34" charset="0"/>
              <a:buChar char="•"/>
            </a:pPr>
            <a:r>
              <a:rPr lang="en-US" altLang="zh-TW" dirty="0"/>
              <a:t>Note that we have seen this variant in Exercise 4.4.2.1.</a:t>
            </a:r>
            <a:endParaRPr lang="zh-TW" altLang="en-US" dirty="0"/>
          </a:p>
        </p:txBody>
      </p:sp>
    </p:spTree>
    <p:extLst>
      <p:ext uri="{BB962C8B-B14F-4D97-AF65-F5344CB8AC3E}">
        <p14:creationId xmlns:p14="http://schemas.microsoft.com/office/powerpoint/2010/main" val="188028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15</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44934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內容版面配置區 81"/>
          <p:cNvSpPr txBox="1">
            <a:spLocks/>
          </p:cNvSpPr>
          <p:nvPr/>
        </p:nvSpPr>
        <p:spPr>
          <a:xfrm>
            <a:off x="5292000" y="2709000"/>
            <a:ext cx="540000" cy="360000"/>
          </a:xfrm>
          <a:prstGeom prst="rect">
            <a:avLst/>
          </a:prstGeom>
          <a:ln>
            <a:solidFill>
              <a:sysClr val="window" lastClr="FFFFFF"/>
            </a:solidFill>
          </a:ln>
        </p:spPr>
        <p:txBody>
          <a:bodyPr vert="horz" lIns="91440" tIns="72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p>
        </p:txBody>
      </p:sp>
      <p:sp>
        <p:nvSpPr>
          <p:cNvPr id="141" name="內容版面配置區 81"/>
          <p:cNvSpPr txBox="1">
            <a:spLocks/>
          </p:cNvSpPr>
          <p:nvPr/>
        </p:nvSpPr>
        <p:spPr>
          <a:xfrm>
            <a:off x="5292000" y="41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20</a:t>
            </a:r>
          </a:p>
        </p:txBody>
      </p:sp>
      <p:sp>
        <p:nvSpPr>
          <p:cNvPr id="142" name="內容版面配置區 81"/>
          <p:cNvSpPr txBox="1">
            <a:spLocks/>
          </p:cNvSpPr>
          <p:nvPr/>
        </p:nvSpPr>
        <p:spPr>
          <a:xfrm>
            <a:off x="5292000" y="450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13</a:t>
            </a:r>
          </a:p>
        </p:txBody>
      </p:sp>
      <p:sp>
        <p:nvSpPr>
          <p:cNvPr id="143" name="內容版面配置區 81"/>
          <p:cNvSpPr txBox="1">
            <a:spLocks/>
          </p:cNvSpPr>
          <p:nvPr/>
        </p:nvSpPr>
        <p:spPr>
          <a:xfrm>
            <a:off x="5292000" y="50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18</a:t>
            </a:r>
          </a:p>
        </p:txBody>
      </p:sp>
      <p:sp>
        <p:nvSpPr>
          <p:cNvPr id="146" name="內容版面配置區 81"/>
          <p:cNvSpPr txBox="1">
            <a:spLocks/>
          </p:cNvSpPr>
          <p:nvPr/>
        </p:nvSpPr>
        <p:spPr>
          <a:xfrm>
            <a:off x="5292000" y="3609000"/>
            <a:ext cx="540000" cy="360000"/>
          </a:xfrm>
          <a:prstGeom prst="rect">
            <a:avLst/>
          </a:prstGeom>
          <a:ln>
            <a:solidFill>
              <a:sysClr val="window" lastClr="FFFFFF"/>
            </a:solidFill>
          </a:ln>
        </p:spPr>
        <p:txBody>
          <a:bodyPr vert="horz" lIns="91440" tIns="108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p>
        </p:txBody>
      </p:sp>
      <p:sp>
        <p:nvSpPr>
          <p:cNvPr id="147" name="內容版面配置區 81"/>
          <p:cNvSpPr txBox="1">
            <a:spLocks/>
          </p:cNvSpPr>
          <p:nvPr/>
        </p:nvSpPr>
        <p:spPr>
          <a:xfrm>
            <a:off x="5292000" y="324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15</a:t>
            </a:r>
          </a:p>
        </p:txBody>
      </p:sp>
      <p:sp>
        <p:nvSpPr>
          <p:cNvPr id="55" name="內容版面配置區 81"/>
          <p:cNvSpPr txBox="1">
            <a:spLocks/>
          </p:cNvSpPr>
          <p:nvPr/>
        </p:nvSpPr>
        <p:spPr>
          <a:xfrm>
            <a:off x="3492000" y="216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133" name="內容版面配置區 81"/>
          <p:cNvSpPr txBox="1">
            <a:spLocks/>
          </p:cNvSpPr>
          <p:nvPr/>
        </p:nvSpPr>
        <p:spPr>
          <a:xfrm>
            <a:off x="3492000" y="36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8</a:t>
            </a:r>
          </a:p>
        </p:txBody>
      </p:sp>
      <p:sp>
        <p:nvSpPr>
          <p:cNvPr id="134" name="內容版面配置區 81"/>
          <p:cNvSpPr txBox="1">
            <a:spLocks/>
          </p:cNvSpPr>
          <p:nvPr/>
        </p:nvSpPr>
        <p:spPr>
          <a:xfrm>
            <a:off x="3492000" y="396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14</a:t>
            </a:r>
          </a:p>
        </p:txBody>
      </p:sp>
      <p:sp>
        <p:nvSpPr>
          <p:cNvPr id="135" name="內容版面配置區 81"/>
          <p:cNvSpPr txBox="1">
            <a:spLocks/>
          </p:cNvSpPr>
          <p:nvPr/>
        </p:nvSpPr>
        <p:spPr>
          <a:xfrm>
            <a:off x="3492000" y="45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136" name="內容版面配置區 81"/>
          <p:cNvSpPr txBox="1">
            <a:spLocks/>
          </p:cNvSpPr>
          <p:nvPr/>
        </p:nvSpPr>
        <p:spPr>
          <a:xfrm>
            <a:off x="3492000" y="4869000"/>
            <a:ext cx="540000" cy="360000"/>
          </a:xfrm>
          <a:prstGeom prst="rect">
            <a:avLst/>
          </a:prstGeom>
          <a:ln>
            <a:solidFill>
              <a:sysClr val="window" lastClr="FFFFFF"/>
            </a:solidFill>
          </a:ln>
        </p:spPr>
        <p:txBody>
          <a:bodyPr vert="horz" lIns="91440" tIns="36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11</a:t>
            </a:r>
          </a:p>
        </p:txBody>
      </p:sp>
      <p:sp>
        <p:nvSpPr>
          <p:cNvPr id="137" name="內容版面配置區 81"/>
          <p:cNvSpPr txBox="1">
            <a:spLocks/>
          </p:cNvSpPr>
          <p:nvPr/>
        </p:nvSpPr>
        <p:spPr>
          <a:xfrm>
            <a:off x="3492000" y="54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p>
        </p:txBody>
      </p:sp>
      <p:sp>
        <p:nvSpPr>
          <p:cNvPr id="138" name="內容版面配置區 81"/>
          <p:cNvSpPr txBox="1">
            <a:spLocks/>
          </p:cNvSpPr>
          <p:nvPr/>
        </p:nvSpPr>
        <p:spPr>
          <a:xfrm>
            <a:off x="3492000" y="3069000"/>
            <a:ext cx="540000" cy="360000"/>
          </a:xfrm>
          <a:prstGeom prst="rect">
            <a:avLst/>
          </a:prstGeom>
          <a:ln>
            <a:solidFill>
              <a:sysClr val="window" lastClr="FFFFFF"/>
            </a:solidFill>
          </a:ln>
        </p:spPr>
        <p:txBody>
          <a:bodyPr vert="horz" lIns="91440" tIns="72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sp>
        <p:nvSpPr>
          <p:cNvPr id="139" name="內容版面配置區 81"/>
          <p:cNvSpPr txBox="1">
            <a:spLocks/>
          </p:cNvSpPr>
          <p:nvPr/>
        </p:nvSpPr>
        <p:spPr>
          <a:xfrm>
            <a:off x="3492000" y="270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12</a:t>
            </a:r>
          </a:p>
        </p:txBody>
      </p:sp>
      <p:sp>
        <p:nvSpPr>
          <p:cNvPr id="12" name="橢圓 11"/>
          <p:cNvSpPr/>
          <p:nvPr/>
        </p:nvSpPr>
        <p:spPr>
          <a:xfrm>
            <a:off x="25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 name="橢圓 12"/>
          <p:cNvSpPr/>
          <p:nvPr/>
        </p:nvSpPr>
        <p:spPr>
          <a:xfrm>
            <a:off x="2592000" y="37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 name="橢圓 13"/>
          <p:cNvSpPr/>
          <p:nvPr/>
        </p:nvSpPr>
        <p:spPr>
          <a:xfrm>
            <a:off x="2592000" y="46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5" name="直線單箭頭接點 14"/>
          <p:cNvCxnSpPr>
            <a:stCxn id="14" idx="6"/>
            <a:endCxn id="25" idx="2"/>
          </p:cNvCxnSpPr>
          <p:nvPr/>
        </p:nvCxnSpPr>
        <p:spPr>
          <a:xfrm flipV="1">
            <a:off x="3132000" y="45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16" name="直線單箭頭接點 15"/>
          <p:cNvCxnSpPr>
            <a:stCxn id="18" idx="6"/>
            <a:endCxn id="26" idx="2"/>
          </p:cNvCxnSpPr>
          <p:nvPr/>
        </p:nvCxnSpPr>
        <p:spPr>
          <a:xfrm flipV="1">
            <a:off x="3132000" y="54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17" name="橢圓 16"/>
          <p:cNvSpPr/>
          <p:nvPr/>
        </p:nvSpPr>
        <p:spPr>
          <a:xfrm>
            <a:off x="2592000" y="19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2592000" y="55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4392000" y="25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0" name="直線單箭頭接點 19"/>
          <p:cNvCxnSpPr>
            <a:stCxn id="17" idx="6"/>
            <a:endCxn id="19" idx="2"/>
          </p:cNvCxnSpPr>
          <p:nvPr/>
        </p:nvCxnSpPr>
        <p:spPr>
          <a:xfrm>
            <a:off x="3132000" y="22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sp>
        <p:nvSpPr>
          <p:cNvPr id="23" name="橢圓 22"/>
          <p:cNvSpPr/>
          <p:nvPr/>
        </p:nvSpPr>
        <p:spPr>
          <a:xfrm>
            <a:off x="4392000" y="34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5" name="橢圓 24"/>
          <p:cNvSpPr/>
          <p:nvPr/>
        </p:nvSpPr>
        <p:spPr>
          <a:xfrm>
            <a:off x="4392000" y="43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6" name="橢圓 25"/>
          <p:cNvSpPr/>
          <p:nvPr/>
        </p:nvSpPr>
        <p:spPr>
          <a:xfrm>
            <a:off x="4392000" y="52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9" name="直線單箭頭接點 28"/>
          <p:cNvCxnSpPr>
            <a:stCxn id="12" idx="6"/>
            <a:endCxn id="19" idx="2"/>
          </p:cNvCxnSpPr>
          <p:nvPr/>
        </p:nvCxnSpPr>
        <p:spPr>
          <a:xfrm flipV="1">
            <a:off x="3132000" y="27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0" name="直線單箭頭接點 29"/>
          <p:cNvCxnSpPr>
            <a:stCxn id="12" idx="6"/>
            <a:endCxn id="23" idx="2"/>
          </p:cNvCxnSpPr>
          <p:nvPr/>
        </p:nvCxnSpPr>
        <p:spPr>
          <a:xfrm>
            <a:off x="3132000" y="31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1" name="直線單箭頭接點 30"/>
          <p:cNvCxnSpPr>
            <a:stCxn id="13" idx="6"/>
            <a:endCxn id="23" idx="2"/>
          </p:cNvCxnSpPr>
          <p:nvPr/>
        </p:nvCxnSpPr>
        <p:spPr>
          <a:xfrm flipV="1">
            <a:off x="3132000" y="36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2" name="直線單箭頭接點 31"/>
          <p:cNvCxnSpPr>
            <a:stCxn id="13" idx="6"/>
            <a:endCxn id="25" idx="2"/>
          </p:cNvCxnSpPr>
          <p:nvPr/>
        </p:nvCxnSpPr>
        <p:spPr>
          <a:xfrm>
            <a:off x="3132000" y="40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7" name="直線單箭頭接點 36"/>
          <p:cNvCxnSpPr>
            <a:stCxn id="19" idx="6"/>
            <a:endCxn id="81" idx="2"/>
          </p:cNvCxnSpPr>
          <p:nvPr/>
        </p:nvCxnSpPr>
        <p:spPr>
          <a:xfrm>
            <a:off x="4932000" y="27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8" name="直線單箭頭接點 37"/>
          <p:cNvCxnSpPr>
            <a:stCxn id="23" idx="6"/>
            <a:endCxn id="79" idx="2"/>
          </p:cNvCxnSpPr>
          <p:nvPr/>
        </p:nvCxnSpPr>
        <p:spPr>
          <a:xfrm>
            <a:off x="4932000" y="36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9" name="直線單箭頭接點 38"/>
          <p:cNvCxnSpPr>
            <a:stCxn id="23" idx="6"/>
            <a:endCxn id="81" idx="2"/>
          </p:cNvCxnSpPr>
          <p:nvPr/>
        </p:nvCxnSpPr>
        <p:spPr>
          <a:xfrm flipV="1">
            <a:off x="4932000" y="33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0" name="直線單箭頭接點 39"/>
          <p:cNvCxnSpPr>
            <a:stCxn id="25" idx="6"/>
            <a:endCxn id="79" idx="2"/>
          </p:cNvCxnSpPr>
          <p:nvPr/>
        </p:nvCxnSpPr>
        <p:spPr>
          <a:xfrm flipV="1">
            <a:off x="4932000" y="42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1" name="直線單箭頭接點 40"/>
          <p:cNvCxnSpPr>
            <a:stCxn id="25" idx="6"/>
            <a:endCxn id="80" idx="2"/>
          </p:cNvCxnSpPr>
          <p:nvPr/>
        </p:nvCxnSpPr>
        <p:spPr>
          <a:xfrm>
            <a:off x="4932000" y="45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2" name="直線單箭頭接點 41"/>
          <p:cNvCxnSpPr>
            <a:stCxn id="26" idx="6"/>
          </p:cNvCxnSpPr>
          <p:nvPr/>
        </p:nvCxnSpPr>
        <p:spPr>
          <a:xfrm flipV="1">
            <a:off x="4932000" y="51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79" name="橢圓 78"/>
          <p:cNvSpPr/>
          <p:nvPr/>
        </p:nvSpPr>
        <p:spPr>
          <a:xfrm>
            <a:off x="6192000" y="39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0" name="橢圓 79"/>
          <p:cNvSpPr/>
          <p:nvPr/>
        </p:nvSpPr>
        <p:spPr>
          <a:xfrm>
            <a:off x="6192000" y="48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1" name="橢圓 80"/>
          <p:cNvSpPr/>
          <p:nvPr/>
        </p:nvSpPr>
        <p:spPr>
          <a:xfrm>
            <a:off x="61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1" name="直線單箭頭接點 100"/>
          <p:cNvCxnSpPr>
            <a:stCxn id="14" idx="6"/>
            <a:endCxn id="26" idx="2"/>
          </p:cNvCxnSpPr>
          <p:nvPr/>
        </p:nvCxnSpPr>
        <p:spPr>
          <a:xfrm>
            <a:off x="3132000" y="49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sp>
        <p:nvSpPr>
          <p:cNvPr id="2" name="標題 1"/>
          <p:cNvSpPr>
            <a:spLocks noGrp="1"/>
          </p:cNvSpPr>
          <p:nvPr>
            <p:ph type="title"/>
          </p:nvPr>
        </p:nvSpPr>
        <p:spPr/>
        <p:txBody>
          <a:bodyPr/>
          <a:lstStyle/>
          <a:p>
            <a:r>
              <a:rPr lang="en-US" altLang="zh-TW" sz="3600" dirty="0"/>
              <a:t>Networks with Multiple Sources and Sinks</a:t>
            </a:r>
            <a:endParaRPr lang="zh-TW" altLang="en-US" dirty="0"/>
          </a:p>
        </p:txBody>
      </p:sp>
    </p:spTree>
    <p:extLst>
      <p:ext uri="{BB962C8B-B14F-4D97-AF65-F5344CB8AC3E}">
        <p14:creationId xmlns:p14="http://schemas.microsoft.com/office/powerpoint/2010/main" val="41066034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Networks with Multiple Sources and Sinks</a:t>
            </a:r>
            <a:endParaRPr lang="zh-TW" altLang="en-US" sz="3600" dirty="0"/>
          </a:p>
        </p:txBody>
      </p:sp>
      <p:sp>
        <p:nvSpPr>
          <p:cNvPr id="3" name="內容版面配置區 2"/>
          <p:cNvSpPr>
            <a:spLocks noGrp="1"/>
          </p:cNvSpPr>
          <p:nvPr>
            <p:ph idx="1"/>
          </p:nvPr>
        </p:nvSpPr>
        <p:spPr>
          <a:xfrm>
            <a:off x="252000" y="1269000"/>
            <a:ext cx="8640000" cy="5220000"/>
          </a:xfrm>
        </p:spPr>
        <p:txBody>
          <a:bodyPr/>
          <a:lstStyle/>
          <a:p>
            <a:pPr>
              <a:buFont typeface="Arial" panose="020B0604020202020204" pitchFamily="34" charset="0"/>
              <a:buChar char="•"/>
            </a:pPr>
            <a:r>
              <a:rPr lang="en-US" altLang="zh-TW" dirty="0"/>
              <a:t>The Lucky Puck Company, for example, might actually have a set of </a:t>
            </a:r>
            <a:r>
              <a:rPr lang="en-US" altLang="zh-TW" i="1" dirty="0"/>
              <a:t>m</a:t>
            </a:r>
            <a:r>
              <a:rPr lang="en-US" altLang="zh-TW" dirty="0"/>
              <a:t> factories {</a:t>
            </a:r>
            <a:r>
              <a:rPr lang="en-US" altLang="zh-TW" i="1" dirty="0"/>
              <a:t>s</a:t>
            </a:r>
            <a:r>
              <a:rPr lang="en-US" altLang="zh-TW" baseline="-25000" dirty="0"/>
              <a:t>1</a:t>
            </a:r>
            <a:r>
              <a:rPr lang="en-US" altLang="zh-TW" dirty="0"/>
              <a:t>, </a:t>
            </a:r>
            <a:r>
              <a:rPr lang="en-US" altLang="zh-TW" i="1" dirty="0" err="1"/>
              <a:t>s</a:t>
            </a:r>
            <a:r>
              <a:rPr lang="en-US" altLang="zh-TW" baseline="-25000" dirty="0" err="1"/>
              <a:t>2</a:t>
            </a:r>
            <a:r>
              <a:rPr lang="en-US" altLang="zh-TW" dirty="0"/>
              <a:t>, . . . , </a:t>
            </a:r>
            <a:r>
              <a:rPr lang="en-US" altLang="zh-TW" i="1" dirty="0" err="1"/>
              <a:t>s</a:t>
            </a:r>
            <a:r>
              <a:rPr lang="en-US" altLang="zh-TW" i="1" baseline="-25000" dirty="0" err="1"/>
              <a:t>m</a:t>
            </a:r>
            <a:r>
              <a:rPr lang="en-US" altLang="zh-TW" dirty="0"/>
              <a:t>} and a set of </a:t>
            </a:r>
            <a:r>
              <a:rPr lang="en-US" altLang="zh-TW" i="1" dirty="0"/>
              <a:t>n</a:t>
            </a:r>
            <a:r>
              <a:rPr lang="en-US" altLang="zh-TW" dirty="0"/>
              <a:t> warehouses {</a:t>
            </a:r>
            <a:r>
              <a:rPr lang="en-US" altLang="zh-TW" i="1" dirty="0" err="1"/>
              <a:t>t</a:t>
            </a:r>
            <a:r>
              <a:rPr lang="en-US" altLang="zh-TW" baseline="-25000" dirty="0" err="1"/>
              <a:t>1</a:t>
            </a:r>
            <a:r>
              <a:rPr lang="en-US" altLang="zh-TW" dirty="0"/>
              <a:t>, </a:t>
            </a:r>
            <a:r>
              <a:rPr lang="en-US" altLang="zh-TW" i="1" dirty="0" err="1"/>
              <a:t>t</a:t>
            </a:r>
            <a:r>
              <a:rPr lang="en-US" altLang="zh-TW" baseline="-25000" dirty="0" err="1"/>
              <a:t>2</a:t>
            </a:r>
            <a:r>
              <a:rPr lang="en-US" altLang="zh-TW" dirty="0"/>
              <a:t>, . . . , </a:t>
            </a:r>
            <a:r>
              <a:rPr lang="en-US" altLang="zh-TW" i="1" dirty="0" err="1"/>
              <a:t>t</a:t>
            </a:r>
            <a:r>
              <a:rPr lang="en-US" altLang="zh-TW" i="1" baseline="-25000" dirty="0" err="1"/>
              <a:t>n</a:t>
            </a:r>
            <a:r>
              <a:rPr lang="en-US" altLang="zh-TW" dirty="0"/>
              <a:t>}, as shown in Figure 26.3(a).</a:t>
            </a:r>
          </a:p>
          <a:p>
            <a:pPr>
              <a:buFont typeface="Arial" panose="020B0604020202020204" pitchFamily="34" charset="0"/>
              <a:buChar char="•"/>
            </a:pPr>
            <a:r>
              <a:rPr lang="en-US" altLang="zh-TW" dirty="0"/>
              <a:t>Figure 26.3(b) shows how to convert the network from (a) to an ordinary flow network with only a single source and a single sink.</a:t>
            </a:r>
          </a:p>
          <a:p>
            <a:pPr>
              <a:buFont typeface="Arial" panose="020B0604020202020204" pitchFamily="34" charset="0"/>
              <a:buChar char="•"/>
            </a:pPr>
            <a:r>
              <a:rPr lang="en-US" altLang="zh-TW" dirty="0"/>
              <a:t>We add a </a:t>
            </a:r>
            <a:r>
              <a:rPr lang="en-US" altLang="zh-TW" b="1" i="1" dirty="0" err="1"/>
              <a:t>supersource</a:t>
            </a:r>
            <a:r>
              <a:rPr lang="en-US" altLang="zh-TW" dirty="0"/>
              <a:t> </a:t>
            </a:r>
            <a:r>
              <a:rPr lang="en-US" altLang="zh-TW" i="1" dirty="0"/>
              <a:t>s</a:t>
            </a:r>
            <a:r>
              <a:rPr lang="en-US" altLang="zh-TW" dirty="0"/>
              <a:t> and add a directed edge (</a:t>
            </a:r>
            <a:r>
              <a:rPr lang="en-US" altLang="zh-TW" i="1" dirty="0"/>
              <a:t>s</a:t>
            </a:r>
            <a:r>
              <a:rPr lang="en-US" altLang="zh-TW" dirty="0"/>
              <a:t>, </a:t>
            </a:r>
            <a:r>
              <a:rPr lang="en-US" altLang="zh-TW" i="1" dirty="0" err="1"/>
              <a:t>s</a:t>
            </a:r>
            <a:r>
              <a:rPr lang="en-US" altLang="zh-TW" i="1" baseline="-25000" dirty="0" err="1"/>
              <a:t>i</a:t>
            </a:r>
            <a:r>
              <a:rPr lang="en-US" altLang="zh-TW" dirty="0"/>
              <a:t>) with capacity  </a:t>
            </a:r>
            <a:r>
              <a:rPr lang="en-US" altLang="zh-TW" i="1" dirty="0"/>
              <a:t>c</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dirty="0" err="1">
                <a:solidFill>
                  <a:srgbClr val="000000"/>
                </a:solidFill>
              </a:rPr>
              <a:t>s</a:t>
            </a:r>
            <a:r>
              <a:rPr lang="en-US" altLang="zh-TW" i="1" baseline="-25000" dirty="0" err="1">
                <a:solidFill>
                  <a:srgbClr val="000000"/>
                </a:solidFill>
              </a:rPr>
              <a:t>i</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for each </a:t>
            </a:r>
            <a:r>
              <a:rPr lang="en-US" altLang="zh-TW" i="1" dirty="0"/>
              <a:t>i</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1, 2, </a:t>
            </a:r>
            <a:r>
              <a:rPr lang="en-US" altLang="zh-TW" dirty="0">
                <a:solidFill>
                  <a:srgbClr val="000000"/>
                </a:solidFill>
              </a:rPr>
              <a:t>. . .</a:t>
            </a:r>
            <a:r>
              <a:rPr lang="en-US" altLang="zh-TW" dirty="0"/>
              <a:t> , </a:t>
            </a:r>
            <a:r>
              <a:rPr lang="en-US" altLang="zh-TW" i="1" dirty="0"/>
              <a:t>m</a:t>
            </a:r>
            <a:r>
              <a:rPr lang="en-US" altLang="zh-TW" dirty="0"/>
              <a:t>.</a:t>
            </a:r>
          </a:p>
          <a:p>
            <a:pPr>
              <a:buFont typeface="Arial" panose="020B0604020202020204" pitchFamily="34" charset="0"/>
              <a:buChar char="•"/>
            </a:pPr>
            <a:r>
              <a:rPr lang="en-US" altLang="zh-TW" dirty="0"/>
              <a:t>We also create a new </a:t>
            </a:r>
            <a:r>
              <a:rPr lang="en-US" altLang="zh-TW" b="1" i="1" dirty="0" err="1"/>
              <a:t>supersink</a:t>
            </a:r>
            <a:r>
              <a:rPr lang="en-US" altLang="zh-TW" dirty="0"/>
              <a:t> </a:t>
            </a:r>
            <a:r>
              <a:rPr lang="en-US" altLang="zh-TW" i="1" dirty="0"/>
              <a:t>t</a:t>
            </a:r>
            <a:r>
              <a:rPr lang="en-US" altLang="zh-TW" dirty="0"/>
              <a:t> and add a directed edge (</a:t>
            </a:r>
            <a:r>
              <a:rPr lang="en-US" altLang="zh-TW" i="1" dirty="0" err="1"/>
              <a:t>t</a:t>
            </a:r>
            <a:r>
              <a:rPr lang="en-US" altLang="zh-TW" i="1" baseline="-25000" dirty="0" err="1"/>
              <a:t>i</a:t>
            </a:r>
            <a:r>
              <a:rPr lang="en-US" altLang="zh-TW" dirty="0"/>
              <a:t>, </a:t>
            </a:r>
            <a:r>
              <a:rPr lang="en-US" altLang="zh-TW" i="1" dirty="0"/>
              <a:t>t</a:t>
            </a:r>
            <a:r>
              <a:rPr lang="en-US" altLang="zh-TW" dirty="0"/>
              <a:t>) with capacity </a:t>
            </a:r>
            <a:r>
              <a:rPr lang="en-US" altLang="zh-TW" i="1" dirty="0"/>
              <a:t>c</a:t>
            </a:r>
            <a:r>
              <a:rPr lang="en-US" altLang="zh-TW" dirty="0">
                <a:solidFill>
                  <a:srgbClr val="000000"/>
                </a:solidFill>
              </a:rPr>
              <a:t>(</a:t>
            </a:r>
            <a:r>
              <a:rPr lang="en-US" altLang="zh-TW" i="1" dirty="0" err="1">
                <a:solidFill>
                  <a:srgbClr val="000000"/>
                </a:solidFill>
              </a:rPr>
              <a:t>t</a:t>
            </a:r>
            <a:r>
              <a:rPr lang="en-US" altLang="zh-TW" i="1" baseline="-25000" dirty="0" err="1">
                <a:solidFill>
                  <a:srgbClr val="000000"/>
                </a:solidFill>
              </a:rPr>
              <a:t>i</a:t>
            </a:r>
            <a:r>
              <a:rPr lang="en-US" altLang="zh-TW" dirty="0">
                <a:solidFill>
                  <a:srgbClr val="000000"/>
                </a:solidFill>
              </a:rPr>
              <a:t>, </a:t>
            </a:r>
            <a:r>
              <a:rPr lang="en-US" altLang="zh-TW" i="1"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t>for each </a:t>
            </a:r>
            <a:r>
              <a:rPr lang="en-US" altLang="zh-TW" i="1" dirty="0"/>
              <a:t>i</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1, 2, </a:t>
            </a:r>
            <a:r>
              <a:rPr lang="en-US" altLang="zh-TW" dirty="0">
                <a:solidFill>
                  <a:srgbClr val="000000"/>
                </a:solidFill>
              </a:rPr>
              <a:t>. . .</a:t>
            </a:r>
            <a:r>
              <a:rPr lang="en-US" altLang="zh-TW" dirty="0"/>
              <a:t> , </a:t>
            </a:r>
            <a:r>
              <a:rPr lang="en-US" altLang="zh-TW" i="1" dirty="0"/>
              <a:t>n</a:t>
            </a:r>
            <a:r>
              <a:rPr lang="en-US" altLang="zh-TW" dirty="0"/>
              <a:t>.</a:t>
            </a:r>
          </a:p>
          <a:p>
            <a:pPr>
              <a:buFont typeface="Arial" panose="020B0604020202020204" pitchFamily="34" charset="0"/>
              <a:buChar char="•"/>
            </a:pPr>
            <a:r>
              <a:rPr lang="en-US" altLang="zh-TW" dirty="0"/>
              <a:t>Intuitively, any flow in the network in (a) corresponds to a flow in the network in (b), and vice versa.</a:t>
            </a:r>
          </a:p>
          <a:p>
            <a:pPr>
              <a:buFont typeface="Arial" panose="020B0604020202020204" pitchFamily="34" charset="0"/>
              <a:buChar char="•"/>
            </a:pPr>
            <a:r>
              <a:rPr lang="en-US" altLang="zh-TW" dirty="0"/>
              <a:t>The single source </a:t>
            </a:r>
            <a:r>
              <a:rPr lang="en-US" altLang="zh-TW" i="1" dirty="0"/>
              <a:t>s</a:t>
            </a:r>
            <a:r>
              <a:rPr lang="en-US" altLang="zh-TW" dirty="0"/>
              <a:t> simply provides as much flow as desired for the multiple sources </a:t>
            </a:r>
            <a:r>
              <a:rPr lang="en-US" altLang="zh-TW" i="1" dirty="0" err="1"/>
              <a:t>s</a:t>
            </a:r>
            <a:r>
              <a:rPr lang="en-US" altLang="zh-TW" i="1" baseline="-25000" dirty="0" err="1"/>
              <a:t>i</a:t>
            </a:r>
            <a:r>
              <a:rPr lang="en-US" altLang="zh-TW" dirty="0"/>
              <a:t>, and the single sink </a:t>
            </a:r>
            <a:r>
              <a:rPr lang="en-US" altLang="zh-TW" i="1" dirty="0"/>
              <a:t>t</a:t>
            </a:r>
            <a:r>
              <a:rPr lang="en-US" altLang="zh-TW" dirty="0"/>
              <a:t> likewise consumes as much flow as desired for the multiple sinks </a:t>
            </a:r>
            <a:r>
              <a:rPr lang="en-US" altLang="zh-TW" i="1" dirty="0" err="1"/>
              <a:t>t</a:t>
            </a:r>
            <a:r>
              <a:rPr lang="en-US" altLang="zh-TW" i="1" baseline="-25000" dirty="0" err="1"/>
              <a:t>i</a:t>
            </a:r>
            <a:r>
              <a:rPr lang="en-US" altLang="zh-TW" dirty="0"/>
              <a:t> .</a:t>
            </a:r>
            <a:endParaRPr lang="zh-TW" altLang="en-US" dirty="0"/>
          </a:p>
        </p:txBody>
      </p:sp>
    </p:spTree>
    <p:extLst>
      <p:ext uri="{BB962C8B-B14F-4D97-AF65-F5344CB8AC3E}">
        <p14:creationId xmlns:p14="http://schemas.microsoft.com/office/powerpoint/2010/main" val="6129285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內容版面配置區 81"/>
          <p:cNvSpPr txBox="1">
            <a:spLocks/>
          </p:cNvSpPr>
          <p:nvPr/>
        </p:nvSpPr>
        <p:spPr>
          <a:xfrm>
            <a:off x="1692000" y="4509000"/>
            <a:ext cx="540000" cy="360000"/>
          </a:xfrm>
          <a:prstGeom prst="rect">
            <a:avLst/>
          </a:prstGeom>
          <a:ln>
            <a:solidFill>
              <a:sysClr val="window" lastClr="FFFFFF"/>
            </a:solidFill>
          </a:ln>
        </p:spPr>
        <p:txBody>
          <a:bodyPr vert="horz" lIns="91440" tIns="0" rIns="91440" bIns="72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49" name="內容版面配置區 81"/>
          <p:cNvSpPr txBox="1">
            <a:spLocks/>
          </p:cNvSpPr>
          <p:nvPr/>
        </p:nvSpPr>
        <p:spPr>
          <a:xfrm>
            <a:off x="1692000" y="3429000"/>
            <a:ext cx="540000" cy="360000"/>
          </a:xfrm>
          <a:prstGeom prst="rect">
            <a:avLst/>
          </a:prstGeom>
          <a:ln>
            <a:solidFill>
              <a:sysClr val="window" lastClr="FFFFFF"/>
            </a:solidFill>
          </a:ln>
        </p:spPr>
        <p:txBody>
          <a:bodyPr vert="horz" lIns="91440" tIns="0" rIns="91440" bIns="72000" rtlCol="0" anchor="b"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50" name="內容版面配置區 81"/>
          <p:cNvSpPr txBox="1">
            <a:spLocks/>
          </p:cNvSpPr>
          <p:nvPr/>
        </p:nvSpPr>
        <p:spPr>
          <a:xfrm>
            <a:off x="1692000" y="3789000"/>
            <a:ext cx="540000" cy="360000"/>
          </a:xfrm>
          <a:prstGeom prst="rect">
            <a:avLst/>
          </a:prstGeom>
          <a:ln>
            <a:solidFill>
              <a:sysClr val="window" lastClr="FFFFFF"/>
            </a:solidFill>
          </a:ln>
        </p:spPr>
        <p:txBody>
          <a:bodyPr vert="horz" lIns="91440" tIns="0" rIns="91440" bIns="72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51" name="內容版面配置區 81"/>
          <p:cNvSpPr txBox="1">
            <a:spLocks/>
          </p:cNvSpPr>
          <p:nvPr/>
        </p:nvSpPr>
        <p:spPr>
          <a:xfrm>
            <a:off x="1692000" y="2889000"/>
            <a:ext cx="540000" cy="360000"/>
          </a:xfrm>
          <a:prstGeom prst="rect">
            <a:avLst/>
          </a:prstGeom>
          <a:ln>
            <a:solidFill>
              <a:sysClr val="window" lastClr="FFFFFF"/>
            </a:solidFill>
          </a:ln>
        </p:spPr>
        <p:txBody>
          <a:bodyPr vert="horz" lIns="91440" tIns="0" rIns="91440" bIns="144000" rtlCol="0" anchor="b"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52" name="內容版面配置區 81"/>
          <p:cNvSpPr txBox="1">
            <a:spLocks/>
          </p:cNvSpPr>
          <p:nvPr/>
        </p:nvSpPr>
        <p:spPr>
          <a:xfrm>
            <a:off x="1692000" y="5049000"/>
            <a:ext cx="540000" cy="360000"/>
          </a:xfrm>
          <a:prstGeom prst="rect">
            <a:avLst/>
          </a:prstGeom>
          <a:ln>
            <a:solidFill>
              <a:sysClr val="window" lastClr="FFFFFF"/>
            </a:solidFill>
          </a:ln>
        </p:spPr>
        <p:txBody>
          <a:bodyPr vert="horz" lIns="91440" tIns="0" rIns="91440" bIns="72000" rtlCol="0" anchor="b"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40" name="內容版面配置區 81"/>
          <p:cNvSpPr txBox="1">
            <a:spLocks/>
          </p:cNvSpPr>
          <p:nvPr/>
        </p:nvSpPr>
        <p:spPr>
          <a:xfrm>
            <a:off x="5292000" y="2709000"/>
            <a:ext cx="540000" cy="360000"/>
          </a:xfrm>
          <a:prstGeom prst="rect">
            <a:avLst/>
          </a:prstGeom>
          <a:ln>
            <a:solidFill>
              <a:sysClr val="window" lastClr="FFFFFF"/>
            </a:solidFill>
          </a:ln>
        </p:spPr>
        <p:txBody>
          <a:bodyPr vert="horz" lIns="91440" tIns="72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p>
        </p:txBody>
      </p:sp>
      <p:sp>
        <p:nvSpPr>
          <p:cNvPr id="141" name="內容版面配置區 81"/>
          <p:cNvSpPr txBox="1">
            <a:spLocks/>
          </p:cNvSpPr>
          <p:nvPr/>
        </p:nvSpPr>
        <p:spPr>
          <a:xfrm>
            <a:off x="5292000" y="41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20</a:t>
            </a:r>
          </a:p>
        </p:txBody>
      </p:sp>
      <p:sp>
        <p:nvSpPr>
          <p:cNvPr id="142" name="內容版面配置區 81"/>
          <p:cNvSpPr txBox="1">
            <a:spLocks/>
          </p:cNvSpPr>
          <p:nvPr/>
        </p:nvSpPr>
        <p:spPr>
          <a:xfrm>
            <a:off x="5292000" y="450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13</a:t>
            </a:r>
          </a:p>
        </p:txBody>
      </p:sp>
      <p:sp>
        <p:nvSpPr>
          <p:cNvPr id="143" name="內容版面配置區 81"/>
          <p:cNvSpPr txBox="1">
            <a:spLocks/>
          </p:cNvSpPr>
          <p:nvPr/>
        </p:nvSpPr>
        <p:spPr>
          <a:xfrm>
            <a:off x="5292000" y="50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18</a:t>
            </a:r>
          </a:p>
        </p:txBody>
      </p:sp>
      <p:sp>
        <p:nvSpPr>
          <p:cNvPr id="146" name="內容版面配置區 81"/>
          <p:cNvSpPr txBox="1">
            <a:spLocks/>
          </p:cNvSpPr>
          <p:nvPr/>
        </p:nvSpPr>
        <p:spPr>
          <a:xfrm>
            <a:off x="5292000" y="3609000"/>
            <a:ext cx="540000" cy="360000"/>
          </a:xfrm>
          <a:prstGeom prst="rect">
            <a:avLst/>
          </a:prstGeom>
          <a:ln>
            <a:solidFill>
              <a:sysClr val="window" lastClr="FFFFFF"/>
            </a:solidFill>
          </a:ln>
        </p:spPr>
        <p:txBody>
          <a:bodyPr vert="horz" lIns="91440" tIns="108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p>
        </p:txBody>
      </p:sp>
      <p:sp>
        <p:nvSpPr>
          <p:cNvPr id="147" name="內容版面配置區 81"/>
          <p:cNvSpPr txBox="1">
            <a:spLocks/>
          </p:cNvSpPr>
          <p:nvPr/>
        </p:nvSpPr>
        <p:spPr>
          <a:xfrm>
            <a:off x="5292000" y="324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15</a:t>
            </a:r>
          </a:p>
        </p:txBody>
      </p:sp>
      <p:sp>
        <p:nvSpPr>
          <p:cNvPr id="55" name="內容版面配置區 81"/>
          <p:cNvSpPr txBox="1">
            <a:spLocks/>
          </p:cNvSpPr>
          <p:nvPr/>
        </p:nvSpPr>
        <p:spPr>
          <a:xfrm>
            <a:off x="3492000" y="216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133" name="內容版面配置區 81"/>
          <p:cNvSpPr txBox="1">
            <a:spLocks/>
          </p:cNvSpPr>
          <p:nvPr/>
        </p:nvSpPr>
        <p:spPr>
          <a:xfrm>
            <a:off x="3492000" y="36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8</a:t>
            </a:r>
          </a:p>
        </p:txBody>
      </p:sp>
      <p:sp>
        <p:nvSpPr>
          <p:cNvPr id="134" name="內容版面配置區 81"/>
          <p:cNvSpPr txBox="1">
            <a:spLocks/>
          </p:cNvSpPr>
          <p:nvPr/>
        </p:nvSpPr>
        <p:spPr>
          <a:xfrm>
            <a:off x="3492000" y="3969000"/>
            <a:ext cx="540000" cy="360000"/>
          </a:xfrm>
          <a:prstGeom prst="rect">
            <a:avLst/>
          </a:prstGeom>
          <a:ln>
            <a:solidFill>
              <a:sysClr val="window" lastClr="FFFFFF"/>
            </a:solidFill>
          </a:ln>
        </p:spPr>
        <p:txBody>
          <a:bodyPr vert="horz" lIns="91440" tIns="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14</a:t>
            </a:r>
          </a:p>
        </p:txBody>
      </p:sp>
      <p:sp>
        <p:nvSpPr>
          <p:cNvPr id="135" name="內容版面配置區 81"/>
          <p:cNvSpPr txBox="1">
            <a:spLocks/>
          </p:cNvSpPr>
          <p:nvPr/>
        </p:nvSpPr>
        <p:spPr>
          <a:xfrm>
            <a:off x="3492000" y="45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136" name="內容版面配置區 81"/>
          <p:cNvSpPr txBox="1">
            <a:spLocks/>
          </p:cNvSpPr>
          <p:nvPr/>
        </p:nvSpPr>
        <p:spPr>
          <a:xfrm>
            <a:off x="3492000" y="4869000"/>
            <a:ext cx="540000" cy="360000"/>
          </a:xfrm>
          <a:prstGeom prst="rect">
            <a:avLst/>
          </a:prstGeom>
          <a:ln>
            <a:solidFill>
              <a:sysClr val="window" lastClr="FFFFFF"/>
            </a:solidFill>
          </a:ln>
        </p:spPr>
        <p:txBody>
          <a:bodyPr vert="horz" lIns="91440" tIns="36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11</a:t>
            </a:r>
          </a:p>
        </p:txBody>
      </p:sp>
      <p:sp>
        <p:nvSpPr>
          <p:cNvPr id="137" name="內容版面配置區 81"/>
          <p:cNvSpPr txBox="1">
            <a:spLocks/>
          </p:cNvSpPr>
          <p:nvPr/>
        </p:nvSpPr>
        <p:spPr>
          <a:xfrm>
            <a:off x="3492000" y="5409000"/>
            <a:ext cx="540000" cy="360000"/>
          </a:xfrm>
          <a:prstGeom prst="rect">
            <a:avLst/>
          </a:prstGeom>
          <a:ln>
            <a:solidFill>
              <a:sysClr val="window" lastClr="FFFFFF"/>
            </a:solidFill>
          </a:ln>
        </p:spPr>
        <p:txBody>
          <a:bodyPr vert="horz" lIns="91440" tIns="0" rIns="91440" bIns="0" rtlCol="0" anchor="t"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p>
        </p:txBody>
      </p:sp>
      <p:sp>
        <p:nvSpPr>
          <p:cNvPr id="138" name="內容版面配置區 81"/>
          <p:cNvSpPr txBox="1">
            <a:spLocks/>
          </p:cNvSpPr>
          <p:nvPr/>
        </p:nvSpPr>
        <p:spPr>
          <a:xfrm>
            <a:off x="3492000" y="3069000"/>
            <a:ext cx="540000" cy="360000"/>
          </a:xfrm>
          <a:prstGeom prst="rect">
            <a:avLst/>
          </a:prstGeom>
          <a:ln>
            <a:solidFill>
              <a:sysClr val="window" lastClr="FFFFFF"/>
            </a:solidFill>
          </a:ln>
        </p:spPr>
        <p:txBody>
          <a:bodyPr vert="horz" lIns="91440" tIns="7200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sp>
        <p:nvSpPr>
          <p:cNvPr id="139" name="內容版面配置區 81"/>
          <p:cNvSpPr txBox="1">
            <a:spLocks/>
          </p:cNvSpPr>
          <p:nvPr/>
        </p:nvSpPr>
        <p:spPr>
          <a:xfrm>
            <a:off x="3492000" y="270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12</a:t>
            </a:r>
          </a:p>
        </p:txBody>
      </p:sp>
      <p:sp>
        <p:nvSpPr>
          <p:cNvPr id="5" name="內容版面配置區 81"/>
          <p:cNvSpPr txBox="1">
            <a:spLocks/>
          </p:cNvSpPr>
          <p:nvPr/>
        </p:nvSpPr>
        <p:spPr>
          <a:xfrm>
            <a:off x="7092000" y="46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6" name="內容版面配置區 81"/>
          <p:cNvSpPr txBox="1">
            <a:spLocks/>
          </p:cNvSpPr>
          <p:nvPr/>
        </p:nvSpPr>
        <p:spPr>
          <a:xfrm>
            <a:off x="7092000" y="3969000"/>
            <a:ext cx="540000" cy="360000"/>
          </a:xfrm>
          <a:prstGeom prst="rect">
            <a:avLst/>
          </a:prstGeom>
          <a:ln>
            <a:solidFill>
              <a:sysClr val="window" lastClr="FFFFFF"/>
            </a:solidFill>
          </a:ln>
        </p:spPr>
        <p:txBody>
          <a:bodyPr vert="horz" lIns="91440" tIns="0" rIns="91440" bIns="72000" rtlCol="0" anchor="b"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7" name="內容版面配置區 81"/>
          <p:cNvSpPr txBox="1">
            <a:spLocks/>
          </p:cNvSpPr>
          <p:nvPr/>
        </p:nvSpPr>
        <p:spPr>
          <a:xfrm>
            <a:off x="7092000" y="342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t>
            </a:r>
          </a:p>
        </p:txBody>
      </p:sp>
      <p:sp>
        <p:nvSpPr>
          <p:cNvPr id="11" name="橢圓 10"/>
          <p:cNvSpPr/>
          <p:nvPr/>
        </p:nvSpPr>
        <p:spPr>
          <a:xfrm>
            <a:off x="792000" y="37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3600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 name="橢圓 11"/>
          <p:cNvSpPr/>
          <p:nvPr/>
        </p:nvSpPr>
        <p:spPr>
          <a:xfrm>
            <a:off x="25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 name="橢圓 12"/>
          <p:cNvSpPr/>
          <p:nvPr/>
        </p:nvSpPr>
        <p:spPr>
          <a:xfrm>
            <a:off x="2592000" y="37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 name="橢圓 13"/>
          <p:cNvSpPr/>
          <p:nvPr/>
        </p:nvSpPr>
        <p:spPr>
          <a:xfrm>
            <a:off x="2592000" y="46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5" name="直線單箭頭接點 14"/>
          <p:cNvCxnSpPr>
            <a:stCxn id="14" idx="6"/>
            <a:endCxn id="25" idx="2"/>
          </p:cNvCxnSpPr>
          <p:nvPr/>
        </p:nvCxnSpPr>
        <p:spPr>
          <a:xfrm flipV="1">
            <a:off x="3132000" y="45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16" name="直線單箭頭接點 15"/>
          <p:cNvCxnSpPr>
            <a:stCxn id="18" idx="6"/>
            <a:endCxn id="26" idx="2"/>
          </p:cNvCxnSpPr>
          <p:nvPr/>
        </p:nvCxnSpPr>
        <p:spPr>
          <a:xfrm flipV="1">
            <a:off x="3132000" y="54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17" name="橢圓 16"/>
          <p:cNvSpPr/>
          <p:nvPr/>
        </p:nvSpPr>
        <p:spPr>
          <a:xfrm>
            <a:off x="2592000" y="19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2592000" y="55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4392000" y="25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0" name="直線單箭頭接點 19"/>
          <p:cNvCxnSpPr>
            <a:stCxn id="17" idx="6"/>
            <a:endCxn id="19" idx="2"/>
          </p:cNvCxnSpPr>
          <p:nvPr/>
        </p:nvCxnSpPr>
        <p:spPr>
          <a:xfrm>
            <a:off x="3132000" y="22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sp>
        <p:nvSpPr>
          <p:cNvPr id="23" name="橢圓 22"/>
          <p:cNvSpPr/>
          <p:nvPr/>
        </p:nvSpPr>
        <p:spPr>
          <a:xfrm>
            <a:off x="4392000" y="34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5" name="橢圓 24"/>
          <p:cNvSpPr/>
          <p:nvPr/>
        </p:nvSpPr>
        <p:spPr>
          <a:xfrm>
            <a:off x="4392000" y="43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6" name="橢圓 25"/>
          <p:cNvSpPr/>
          <p:nvPr/>
        </p:nvSpPr>
        <p:spPr>
          <a:xfrm>
            <a:off x="4392000" y="52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8" name="直線單箭頭接點 27"/>
          <p:cNvCxnSpPr>
            <a:stCxn id="11" idx="6"/>
            <a:endCxn id="12" idx="3"/>
          </p:cNvCxnSpPr>
          <p:nvPr/>
        </p:nvCxnSpPr>
        <p:spPr>
          <a:xfrm flipV="1">
            <a:off x="1332000" y="3349919"/>
            <a:ext cx="1339081" cy="70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29" name="直線單箭頭接點 28"/>
          <p:cNvCxnSpPr>
            <a:stCxn id="12" idx="6"/>
            <a:endCxn id="19" idx="2"/>
          </p:cNvCxnSpPr>
          <p:nvPr/>
        </p:nvCxnSpPr>
        <p:spPr>
          <a:xfrm flipV="1">
            <a:off x="3132000" y="27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0" name="直線單箭頭接點 29"/>
          <p:cNvCxnSpPr>
            <a:stCxn id="12" idx="6"/>
            <a:endCxn id="23" idx="2"/>
          </p:cNvCxnSpPr>
          <p:nvPr/>
        </p:nvCxnSpPr>
        <p:spPr>
          <a:xfrm>
            <a:off x="3132000" y="31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1" name="直線單箭頭接點 30"/>
          <p:cNvCxnSpPr>
            <a:stCxn id="13" idx="6"/>
            <a:endCxn id="23" idx="2"/>
          </p:cNvCxnSpPr>
          <p:nvPr/>
        </p:nvCxnSpPr>
        <p:spPr>
          <a:xfrm flipV="1">
            <a:off x="3132000" y="369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2" name="直線單箭頭接點 31"/>
          <p:cNvCxnSpPr>
            <a:stCxn id="13" idx="6"/>
            <a:endCxn id="25" idx="2"/>
          </p:cNvCxnSpPr>
          <p:nvPr/>
        </p:nvCxnSpPr>
        <p:spPr>
          <a:xfrm>
            <a:off x="3132000" y="40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3" name="直線單箭頭接點 32"/>
          <p:cNvCxnSpPr>
            <a:stCxn id="11" idx="7"/>
            <a:endCxn id="17" idx="3"/>
          </p:cNvCxnSpPr>
          <p:nvPr/>
        </p:nvCxnSpPr>
        <p:spPr>
          <a:xfrm flipV="1">
            <a:off x="1252919" y="2449919"/>
            <a:ext cx="1418162" cy="14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34" name="直線單箭頭接點 33"/>
          <p:cNvCxnSpPr>
            <a:stCxn id="11" idx="5"/>
            <a:endCxn id="18" idx="1"/>
          </p:cNvCxnSpPr>
          <p:nvPr/>
        </p:nvCxnSpPr>
        <p:spPr>
          <a:xfrm>
            <a:off x="1252919" y="4249919"/>
            <a:ext cx="1418162" cy="14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35" name="直線單箭頭接點 34"/>
          <p:cNvCxnSpPr>
            <a:stCxn id="11" idx="6"/>
            <a:endCxn id="14" idx="2"/>
          </p:cNvCxnSpPr>
          <p:nvPr/>
        </p:nvCxnSpPr>
        <p:spPr>
          <a:xfrm>
            <a:off x="1332000" y="4059000"/>
            <a:ext cx="1260000" cy="90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7" name="直線單箭頭接點 36"/>
          <p:cNvCxnSpPr>
            <a:stCxn id="19" idx="6"/>
            <a:endCxn id="81" idx="2"/>
          </p:cNvCxnSpPr>
          <p:nvPr/>
        </p:nvCxnSpPr>
        <p:spPr>
          <a:xfrm>
            <a:off x="4932000" y="27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8" name="直線單箭頭接點 37"/>
          <p:cNvCxnSpPr>
            <a:stCxn id="23" idx="6"/>
            <a:endCxn id="79" idx="2"/>
          </p:cNvCxnSpPr>
          <p:nvPr/>
        </p:nvCxnSpPr>
        <p:spPr>
          <a:xfrm>
            <a:off x="4932000" y="36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9" name="直線單箭頭接點 38"/>
          <p:cNvCxnSpPr>
            <a:stCxn id="23" idx="6"/>
            <a:endCxn id="81" idx="2"/>
          </p:cNvCxnSpPr>
          <p:nvPr/>
        </p:nvCxnSpPr>
        <p:spPr>
          <a:xfrm flipV="1">
            <a:off x="4932000" y="33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0" name="直線單箭頭接點 39"/>
          <p:cNvCxnSpPr>
            <a:stCxn id="25" idx="6"/>
            <a:endCxn id="79" idx="2"/>
          </p:cNvCxnSpPr>
          <p:nvPr/>
        </p:nvCxnSpPr>
        <p:spPr>
          <a:xfrm flipV="1">
            <a:off x="4932000" y="42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1" name="直線單箭頭接點 40"/>
          <p:cNvCxnSpPr>
            <a:stCxn id="25" idx="6"/>
            <a:endCxn id="80" idx="2"/>
          </p:cNvCxnSpPr>
          <p:nvPr/>
        </p:nvCxnSpPr>
        <p:spPr>
          <a:xfrm>
            <a:off x="4932000" y="459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2" name="直線單箭頭接點 41"/>
          <p:cNvCxnSpPr>
            <a:stCxn id="26" idx="6"/>
          </p:cNvCxnSpPr>
          <p:nvPr/>
        </p:nvCxnSpPr>
        <p:spPr>
          <a:xfrm flipV="1">
            <a:off x="4932000" y="51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3" name="直線單箭頭接點 42"/>
          <p:cNvCxnSpPr>
            <a:stCxn id="11" idx="6"/>
            <a:endCxn id="13" idx="2"/>
          </p:cNvCxnSpPr>
          <p:nvPr/>
        </p:nvCxnSpPr>
        <p:spPr>
          <a:xfrm>
            <a:off x="1332000" y="4059000"/>
            <a:ext cx="1260000" cy="0"/>
          </a:xfrm>
          <a:prstGeom prst="straightConnector1">
            <a:avLst/>
          </a:prstGeom>
          <a:noFill/>
          <a:ln w="19050" cap="flat" cmpd="sng" algn="ctr">
            <a:solidFill>
              <a:sysClr val="windowText" lastClr="000000"/>
            </a:solidFill>
            <a:prstDash val="solid"/>
            <a:miter lim="800000"/>
            <a:tailEnd type="arrow" w="lg" len="lg"/>
          </a:ln>
          <a:effectLst/>
        </p:spPr>
      </p:cxnSp>
      <p:sp>
        <p:nvSpPr>
          <p:cNvPr id="59" name="橢圓 58"/>
          <p:cNvSpPr/>
          <p:nvPr/>
        </p:nvSpPr>
        <p:spPr>
          <a:xfrm>
            <a:off x="7992000" y="39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1" name="直線單箭頭接點 60"/>
          <p:cNvCxnSpPr>
            <a:stCxn id="81" idx="6"/>
            <a:endCxn id="59" idx="2"/>
          </p:cNvCxnSpPr>
          <p:nvPr/>
        </p:nvCxnSpPr>
        <p:spPr>
          <a:xfrm>
            <a:off x="6732000" y="3339000"/>
            <a:ext cx="1260000" cy="90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62" name="直線單箭頭接點 61"/>
          <p:cNvCxnSpPr>
            <a:stCxn id="79" idx="6"/>
            <a:endCxn id="59" idx="2"/>
          </p:cNvCxnSpPr>
          <p:nvPr/>
        </p:nvCxnSpPr>
        <p:spPr>
          <a:xfrm>
            <a:off x="6732000" y="4239000"/>
            <a:ext cx="1260000" cy="0"/>
          </a:xfrm>
          <a:prstGeom prst="straightConnector1">
            <a:avLst/>
          </a:prstGeom>
          <a:noFill/>
          <a:ln w="19050" cap="flat" cmpd="sng" algn="ctr">
            <a:solidFill>
              <a:sysClr val="windowText" lastClr="000000"/>
            </a:solidFill>
            <a:prstDash val="solid"/>
            <a:miter lim="800000"/>
            <a:tailEnd type="arrow" w="lg" len="lg"/>
          </a:ln>
          <a:effectLst/>
        </p:spPr>
      </p:cxnSp>
      <p:cxnSp>
        <p:nvCxnSpPr>
          <p:cNvPr id="64" name="直線單箭頭接點 63"/>
          <p:cNvCxnSpPr>
            <a:stCxn id="80" idx="6"/>
            <a:endCxn id="59" idx="2"/>
          </p:cNvCxnSpPr>
          <p:nvPr/>
        </p:nvCxnSpPr>
        <p:spPr>
          <a:xfrm flipV="1">
            <a:off x="6732000" y="4239000"/>
            <a:ext cx="1260000" cy="900000"/>
          </a:xfrm>
          <a:prstGeom prst="straightConnector1">
            <a:avLst/>
          </a:prstGeom>
          <a:noFill/>
          <a:ln w="19050" cap="flat" cmpd="sng" algn="ctr">
            <a:solidFill>
              <a:sysClr val="windowText" lastClr="000000"/>
            </a:solidFill>
            <a:prstDash val="solid"/>
            <a:miter lim="800000"/>
            <a:tailEnd type="arrow" w="lg" len="lg"/>
          </a:ln>
          <a:effectLst/>
        </p:spPr>
      </p:cxnSp>
      <p:sp>
        <p:nvSpPr>
          <p:cNvPr id="79" name="橢圓 78"/>
          <p:cNvSpPr/>
          <p:nvPr/>
        </p:nvSpPr>
        <p:spPr>
          <a:xfrm>
            <a:off x="6192000" y="39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0" name="橢圓 79"/>
          <p:cNvSpPr/>
          <p:nvPr/>
        </p:nvSpPr>
        <p:spPr>
          <a:xfrm>
            <a:off x="6192000" y="48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1" name="橢圓 80"/>
          <p:cNvSpPr/>
          <p:nvPr/>
        </p:nvSpPr>
        <p:spPr>
          <a:xfrm>
            <a:off x="61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1" name="直線單箭頭接點 100"/>
          <p:cNvCxnSpPr>
            <a:stCxn id="14" idx="6"/>
            <a:endCxn id="26" idx="2"/>
          </p:cNvCxnSpPr>
          <p:nvPr/>
        </p:nvCxnSpPr>
        <p:spPr>
          <a:xfrm>
            <a:off x="3132000" y="4959000"/>
            <a:ext cx="1260000" cy="540000"/>
          </a:xfrm>
          <a:prstGeom prst="straightConnector1">
            <a:avLst/>
          </a:prstGeom>
          <a:noFill/>
          <a:ln w="19050" cap="flat" cmpd="sng" algn="ctr">
            <a:solidFill>
              <a:sysClr val="windowText" lastClr="000000"/>
            </a:solidFill>
            <a:prstDash val="solid"/>
            <a:miter lim="800000"/>
            <a:tailEnd type="arrow" w="lg" len="lg"/>
          </a:ln>
          <a:effectLst/>
        </p:spPr>
      </p:cxnSp>
      <p:sp>
        <p:nvSpPr>
          <p:cNvPr id="2" name="標題 1"/>
          <p:cNvSpPr>
            <a:spLocks noGrp="1"/>
          </p:cNvSpPr>
          <p:nvPr>
            <p:ph type="title"/>
          </p:nvPr>
        </p:nvSpPr>
        <p:spPr/>
        <p:txBody>
          <a:bodyPr/>
          <a:lstStyle/>
          <a:p>
            <a:r>
              <a:rPr lang="en-US" altLang="zh-TW" sz="3600" dirty="0"/>
              <a:t>Networks with Multiple Sources and Sinks</a:t>
            </a:r>
            <a:endParaRPr lang="zh-TW" altLang="en-US" dirty="0"/>
          </a:p>
        </p:txBody>
      </p:sp>
    </p:spTree>
    <p:extLst>
      <p:ext uri="{BB962C8B-B14F-4D97-AF65-F5344CB8AC3E}">
        <p14:creationId xmlns:p14="http://schemas.microsoft.com/office/powerpoint/2010/main" val="23757415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26.3 Maximum Bipartite Matching</a:t>
            </a:r>
            <a:endParaRPr lang="zh-TW" altLang="en-US" dirty="0"/>
          </a:p>
        </p:txBody>
      </p:sp>
      <p:sp>
        <p:nvSpPr>
          <p:cNvPr id="3" name="內容版面配置區 2"/>
          <p:cNvSpPr>
            <a:spLocks noGrp="1"/>
          </p:cNvSpPr>
          <p:nvPr>
            <p:ph idx="1"/>
          </p:nvPr>
        </p:nvSpPr>
        <p:spPr/>
        <p:txBody>
          <a:bodyPr/>
          <a:lstStyle/>
          <a:p>
            <a:pPr marL="0" indent="0"/>
            <a:r>
              <a:rPr lang="en-US" altLang="zh-TW" sz="2100" dirty="0"/>
              <a:t>Given an undirected graph </a:t>
            </a:r>
            <a:r>
              <a:rPr lang="en-US" altLang="zh-TW" sz="2100" i="1" dirty="0">
                <a:solidFill>
                  <a:srgbClr val="000000"/>
                </a:solidFill>
              </a:rPr>
              <a:t>G</a:t>
            </a:r>
            <a:r>
              <a:rPr lang="en-US" altLang="zh-TW" sz="2100" dirty="0">
                <a:solidFill>
                  <a:srgbClr val="000000"/>
                </a:solidFill>
              </a:rPr>
              <a:t> </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solidFill>
                  <a:srgbClr val="000000"/>
                </a:solidFill>
              </a:rPr>
              <a:t> (</a:t>
            </a:r>
            <a:r>
              <a:rPr lang="en-US" altLang="zh-TW" sz="2100" i="1" dirty="0">
                <a:solidFill>
                  <a:srgbClr val="000000"/>
                </a:solidFill>
              </a:rPr>
              <a:t>V</a:t>
            </a:r>
            <a:r>
              <a:rPr lang="en-US" altLang="zh-TW" sz="2100" dirty="0">
                <a:solidFill>
                  <a:srgbClr val="000000"/>
                </a:solidFill>
              </a:rPr>
              <a:t>, </a:t>
            </a:r>
            <a:r>
              <a:rPr lang="en-US" altLang="zh-TW" sz="2100" i="1" spc="300" dirty="0">
                <a:solidFill>
                  <a:srgbClr val="000000"/>
                </a:solidFill>
              </a:rPr>
              <a:t>E</a:t>
            </a:r>
            <a:r>
              <a:rPr lang="en-US" altLang="zh-TW" sz="2100" dirty="0">
                <a:solidFill>
                  <a:srgbClr val="000000"/>
                </a:solidFill>
              </a:rPr>
              <a:t>)</a:t>
            </a:r>
            <a:r>
              <a:rPr lang="en-US" altLang="zh-TW" sz="2100" dirty="0"/>
              <a:t>, a </a:t>
            </a:r>
            <a:r>
              <a:rPr lang="en-US" altLang="zh-TW" sz="2100" b="1" i="1" dirty="0"/>
              <a:t>matching</a:t>
            </a:r>
            <a:r>
              <a:rPr lang="en-US" altLang="zh-TW" sz="2100" dirty="0"/>
              <a:t> is a subset of edges </a:t>
            </a:r>
            <a:r>
              <a:rPr lang="en-US" altLang="zh-TW" sz="2100" i="1" dirty="0"/>
              <a:t>M</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E</a:t>
            </a:r>
            <a:r>
              <a:rPr lang="en-US" altLang="zh-TW" sz="2100" dirty="0"/>
              <a:t> such that for all vertices </a:t>
            </a:r>
            <a:r>
              <a:rPr lang="en-US" altLang="zh-TW" sz="2100" i="1" dirty="0"/>
              <a:t>v</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V</a:t>
            </a:r>
            <a:r>
              <a:rPr lang="en-US" altLang="zh-TW" sz="2100" dirty="0"/>
              <a:t>, at most one edge of </a:t>
            </a:r>
            <a:r>
              <a:rPr lang="en-US" altLang="zh-TW" sz="2100" i="1" dirty="0"/>
              <a:t>M</a:t>
            </a:r>
            <a:r>
              <a:rPr lang="en-US" altLang="zh-TW" sz="2100" dirty="0"/>
              <a:t> is incident on </a:t>
            </a:r>
            <a:r>
              <a:rPr lang="en-US" altLang="zh-TW" sz="2100" i="1" dirty="0"/>
              <a:t>v</a:t>
            </a:r>
            <a:r>
              <a:rPr lang="en-US" altLang="zh-TW" sz="2100" dirty="0"/>
              <a:t>.         We say that a vertex </a:t>
            </a:r>
            <a:r>
              <a:rPr lang="en-US" altLang="zh-TW" sz="2100" i="1" dirty="0">
                <a:solidFill>
                  <a:srgbClr val="000000"/>
                </a:solidFill>
              </a:rPr>
              <a:t>v</a:t>
            </a:r>
            <a:r>
              <a:rPr lang="en-US" altLang="zh-TW" sz="2100" dirty="0">
                <a:solidFill>
                  <a:srgbClr val="000000"/>
                </a:solidFill>
              </a:rPr>
              <a:t> </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solidFill>
                  <a:srgbClr val="000000"/>
                </a:solidFill>
              </a:rPr>
              <a:t> </a:t>
            </a:r>
            <a:r>
              <a:rPr lang="en-US" altLang="zh-TW" sz="2100" i="1" dirty="0">
                <a:solidFill>
                  <a:srgbClr val="000000"/>
                </a:solidFill>
              </a:rPr>
              <a:t>V</a:t>
            </a:r>
            <a:r>
              <a:rPr lang="en-US" altLang="zh-TW" sz="2100" dirty="0"/>
              <a:t> is </a:t>
            </a:r>
            <a:r>
              <a:rPr lang="en-US" altLang="zh-TW" sz="2100" b="1" i="1" dirty="0"/>
              <a:t>matched</a:t>
            </a:r>
            <a:r>
              <a:rPr lang="en-US" altLang="zh-TW" sz="2100" dirty="0"/>
              <a:t> by the matching </a:t>
            </a:r>
            <a:r>
              <a:rPr lang="en-US" altLang="zh-TW" sz="2100" i="1" dirty="0"/>
              <a:t>M</a:t>
            </a:r>
            <a:r>
              <a:rPr lang="en-US" altLang="zh-TW" sz="2100" dirty="0"/>
              <a:t> if some edge in </a:t>
            </a:r>
            <a:r>
              <a:rPr lang="en-US" altLang="zh-TW" sz="2100" i="1" dirty="0"/>
              <a:t>M</a:t>
            </a:r>
            <a:r>
              <a:rPr lang="en-US" altLang="zh-TW" sz="2100" dirty="0"/>
              <a:t> is incident on </a:t>
            </a:r>
            <a:r>
              <a:rPr lang="en-US" altLang="zh-TW" sz="2100" i="1" dirty="0"/>
              <a:t>v</a:t>
            </a:r>
            <a:r>
              <a:rPr lang="en-US" altLang="zh-TW" sz="2100" dirty="0"/>
              <a:t>; otherwise, </a:t>
            </a:r>
            <a:r>
              <a:rPr lang="en-US" altLang="zh-TW" sz="2100" i="1" dirty="0"/>
              <a:t>v</a:t>
            </a:r>
            <a:r>
              <a:rPr lang="en-US" altLang="zh-TW" sz="2100" dirty="0"/>
              <a:t> is </a:t>
            </a:r>
            <a:r>
              <a:rPr lang="en-US" altLang="zh-TW" sz="2100" b="1" i="1" dirty="0"/>
              <a:t>unmatched</a:t>
            </a:r>
            <a:r>
              <a:rPr lang="en-US" altLang="zh-TW" sz="2100" dirty="0"/>
              <a:t>. A </a:t>
            </a:r>
            <a:r>
              <a:rPr lang="en-US" altLang="zh-TW" sz="2100" b="1" i="1" dirty="0"/>
              <a:t>maximum matching</a:t>
            </a:r>
            <a:r>
              <a:rPr lang="en-US" altLang="zh-TW" sz="2100" dirty="0"/>
              <a:t> is a matching of maximum cardinality, that is, a matching </a:t>
            </a:r>
            <a:r>
              <a:rPr lang="en-US" altLang="zh-TW" sz="2100" i="1" dirty="0"/>
              <a:t>M</a:t>
            </a:r>
            <a:r>
              <a:rPr lang="en-US" altLang="zh-TW" sz="2100" dirty="0"/>
              <a:t> such that for any matching </a:t>
            </a:r>
            <a:r>
              <a:rPr lang="en-US" altLang="zh-TW" sz="2100" i="1" spc="300" dirty="0">
                <a:solidFill>
                  <a:srgbClr val="000000"/>
                </a:solidFill>
              </a:rPr>
              <a:t>M</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t>, we have </a:t>
            </a:r>
            <a:r>
              <a:rPr lang="en-US" altLang="zh-TW" sz="2100" dirty="0">
                <a:latin typeface="Cambria Math" panose="02040503050406030204" pitchFamily="18" charset="0"/>
                <a:ea typeface="Cambria Math" panose="02040503050406030204" pitchFamily="18" charset="0"/>
              </a:rPr>
              <a:t>|</a:t>
            </a:r>
            <a:r>
              <a:rPr lang="en-US" altLang="zh-TW" sz="2100" i="1" spc="150" dirty="0"/>
              <a:t>M</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i="1" spc="300" dirty="0">
                <a:solidFill>
                  <a:srgbClr val="000000"/>
                </a:solidFill>
              </a:rPr>
              <a:t>M</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t>.</a:t>
            </a:r>
          </a:p>
          <a:p>
            <a:pPr marL="0" indent="0"/>
            <a:r>
              <a:rPr lang="en-US" altLang="zh-TW" sz="2100" dirty="0"/>
              <a:t>Bipartite graphs are graphs in which the vertex set can be partitioned into       </a:t>
            </a:r>
            <a:r>
              <a:rPr lang="en-US" altLang="zh-TW" sz="2100" i="1" dirty="0"/>
              <a:t>V</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L</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R</a:t>
            </a:r>
            <a:r>
              <a:rPr lang="en-US" altLang="zh-TW" sz="2100" dirty="0"/>
              <a:t>, where </a:t>
            </a:r>
            <a:r>
              <a:rPr lang="en-US" altLang="zh-TW" sz="2100" i="1" dirty="0"/>
              <a:t>L</a:t>
            </a:r>
            <a:r>
              <a:rPr lang="en-US" altLang="zh-TW" sz="2100" dirty="0"/>
              <a:t> and </a:t>
            </a:r>
            <a:r>
              <a:rPr lang="en-US" altLang="zh-TW" sz="2100" i="1" dirty="0"/>
              <a:t>R</a:t>
            </a:r>
            <a:r>
              <a:rPr lang="en-US" altLang="zh-TW" sz="2100" dirty="0"/>
              <a:t> are disjoint and all edges in </a:t>
            </a:r>
            <a:r>
              <a:rPr lang="en-US" altLang="zh-TW" sz="2100" i="1" dirty="0"/>
              <a:t>E</a:t>
            </a:r>
            <a:r>
              <a:rPr lang="en-US" altLang="zh-TW" sz="2100" dirty="0"/>
              <a:t> go between </a:t>
            </a:r>
            <a:r>
              <a:rPr lang="en-US" altLang="zh-TW" sz="2100" i="1" dirty="0"/>
              <a:t>L</a:t>
            </a:r>
            <a:r>
              <a:rPr lang="en-US" altLang="zh-TW" sz="2100" dirty="0"/>
              <a:t> and </a:t>
            </a:r>
            <a:r>
              <a:rPr lang="en-US" altLang="zh-TW" sz="2100" i="1" dirty="0"/>
              <a:t>R</a:t>
            </a:r>
            <a:r>
              <a:rPr lang="en-US" altLang="zh-TW" sz="2100" dirty="0"/>
              <a:t>.</a:t>
            </a:r>
            <a:endParaRPr lang="zh-TW" altLang="en-US" sz="2100" dirty="0"/>
          </a:p>
        </p:txBody>
      </p:sp>
    </p:spTree>
    <p:extLst>
      <p:ext uri="{BB962C8B-B14F-4D97-AF65-F5344CB8AC3E}">
        <p14:creationId xmlns:p14="http://schemas.microsoft.com/office/powerpoint/2010/main" val="2256389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橢圓 112"/>
          <p:cNvSpPr/>
          <p:nvPr/>
        </p:nvSpPr>
        <p:spPr>
          <a:xfrm>
            <a:off x="2052000" y="19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14" name="橢圓 113"/>
          <p:cNvSpPr/>
          <p:nvPr/>
        </p:nvSpPr>
        <p:spPr>
          <a:xfrm>
            <a:off x="2052000" y="27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15" name="橢圓 114"/>
          <p:cNvSpPr/>
          <p:nvPr/>
        </p:nvSpPr>
        <p:spPr>
          <a:xfrm>
            <a:off x="205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16" name="直線單箭頭接點 115"/>
          <p:cNvCxnSpPr>
            <a:stCxn id="115" idx="6"/>
            <a:endCxn id="123" idx="2"/>
          </p:cNvCxnSpPr>
          <p:nvPr/>
        </p:nvCxnSpPr>
        <p:spPr>
          <a:xfrm flipV="1">
            <a:off x="2412000" y="324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7" name="直線單箭頭接點 116"/>
          <p:cNvCxnSpPr>
            <a:stCxn id="119" idx="6"/>
            <a:endCxn id="123" idx="3"/>
          </p:cNvCxnSpPr>
          <p:nvPr/>
        </p:nvCxnSpPr>
        <p:spPr>
          <a:xfrm flipV="1">
            <a:off x="2412000" y="3376279"/>
            <a:ext cx="1132721" cy="952721"/>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8" name="橢圓 117"/>
          <p:cNvSpPr/>
          <p:nvPr/>
        </p:nvSpPr>
        <p:spPr>
          <a:xfrm>
            <a:off x="2052000" y="12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19" name="橢圓 118"/>
          <p:cNvSpPr/>
          <p:nvPr/>
        </p:nvSpPr>
        <p:spPr>
          <a:xfrm>
            <a:off x="205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20" name="橢圓 119"/>
          <p:cNvSpPr/>
          <p:nvPr/>
        </p:nvSpPr>
        <p:spPr>
          <a:xfrm>
            <a:off x="349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21" name="直線單箭頭接點 120"/>
          <p:cNvCxnSpPr>
            <a:stCxn id="118" idx="6"/>
            <a:endCxn id="120" idx="2"/>
          </p:cNvCxnSpPr>
          <p:nvPr/>
        </p:nvCxnSpPr>
        <p:spPr>
          <a:xfrm>
            <a:off x="2412000" y="1449000"/>
            <a:ext cx="1080000" cy="360000"/>
          </a:xfrm>
          <a:prstGeom prst="straightConnector1">
            <a:avLst/>
          </a:prstGeom>
          <a:noFill/>
          <a:ln w="19050" cap="flat" cmpd="sng" algn="ctr">
            <a:solidFill>
              <a:srgbClr val="FF0000"/>
            </a:solidFill>
            <a:prstDash val="solid"/>
            <a:miter lim="800000"/>
            <a:headEnd type="none" w="med" len="med"/>
            <a:tailEnd type="none" w="med" len="med"/>
          </a:ln>
          <a:effectLst/>
        </p:spPr>
      </p:cxnSp>
      <p:sp>
        <p:nvSpPr>
          <p:cNvPr id="122" name="橢圓 121"/>
          <p:cNvSpPr/>
          <p:nvPr/>
        </p:nvSpPr>
        <p:spPr>
          <a:xfrm>
            <a:off x="349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23" name="橢圓 122"/>
          <p:cNvSpPr/>
          <p:nvPr/>
        </p:nvSpPr>
        <p:spPr>
          <a:xfrm>
            <a:off x="3492000" y="30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24" name="橢圓 123"/>
          <p:cNvSpPr/>
          <p:nvPr/>
        </p:nvSpPr>
        <p:spPr>
          <a:xfrm>
            <a:off x="3492000" y="37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25" name="直線單箭頭接點 124"/>
          <p:cNvCxnSpPr>
            <a:stCxn id="113" idx="6"/>
            <a:endCxn id="120" idx="2"/>
          </p:cNvCxnSpPr>
          <p:nvPr/>
        </p:nvCxnSpPr>
        <p:spPr>
          <a:xfrm flipV="1">
            <a:off x="2412000" y="180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6" name="直線單箭頭接點 125"/>
          <p:cNvCxnSpPr>
            <a:stCxn id="113" idx="6"/>
            <a:endCxn id="123" idx="1"/>
          </p:cNvCxnSpPr>
          <p:nvPr/>
        </p:nvCxnSpPr>
        <p:spPr>
          <a:xfrm>
            <a:off x="2412000" y="2169000"/>
            <a:ext cx="1132721" cy="952721"/>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7" name="直線單箭頭接點 126"/>
          <p:cNvCxnSpPr>
            <a:stCxn id="114" idx="6"/>
            <a:endCxn id="122" idx="2"/>
          </p:cNvCxnSpPr>
          <p:nvPr/>
        </p:nvCxnSpPr>
        <p:spPr>
          <a:xfrm flipV="1">
            <a:off x="2412000" y="252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8" name="直線單箭頭接點 127"/>
          <p:cNvCxnSpPr>
            <a:stCxn id="114" idx="6"/>
            <a:endCxn id="123" idx="2"/>
          </p:cNvCxnSpPr>
          <p:nvPr/>
        </p:nvCxnSpPr>
        <p:spPr>
          <a:xfrm>
            <a:off x="2412000" y="2889000"/>
            <a:ext cx="1080000" cy="360000"/>
          </a:xfrm>
          <a:prstGeom prst="straightConnector1">
            <a:avLst/>
          </a:prstGeom>
          <a:noFill/>
          <a:ln w="19050" cap="flat" cmpd="sng" algn="ctr">
            <a:solidFill>
              <a:srgbClr val="FF0000"/>
            </a:solidFill>
            <a:prstDash val="solid"/>
            <a:miter lim="800000"/>
            <a:headEnd type="none" w="med" len="med"/>
            <a:tailEnd type="none" w="med" len="med"/>
          </a:ln>
          <a:effectLst/>
        </p:spPr>
      </p:cxnSp>
      <p:sp>
        <p:nvSpPr>
          <p:cNvPr id="130" name="橢圓 129"/>
          <p:cNvSpPr/>
          <p:nvPr/>
        </p:nvSpPr>
        <p:spPr>
          <a:xfrm>
            <a:off x="5292000" y="19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1" name="橢圓 130"/>
          <p:cNvSpPr/>
          <p:nvPr/>
        </p:nvSpPr>
        <p:spPr>
          <a:xfrm>
            <a:off x="5292000" y="27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2" name="橢圓 131"/>
          <p:cNvSpPr/>
          <p:nvPr/>
        </p:nvSpPr>
        <p:spPr>
          <a:xfrm>
            <a:off x="52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33" name="直線單箭頭接點 132"/>
          <p:cNvCxnSpPr>
            <a:stCxn id="132" idx="6"/>
            <a:endCxn id="140" idx="2"/>
          </p:cNvCxnSpPr>
          <p:nvPr/>
        </p:nvCxnSpPr>
        <p:spPr>
          <a:xfrm flipV="1">
            <a:off x="5652000" y="324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34" name="直線單箭頭接點 133"/>
          <p:cNvCxnSpPr>
            <a:stCxn id="136" idx="6"/>
            <a:endCxn id="140" idx="3"/>
          </p:cNvCxnSpPr>
          <p:nvPr/>
        </p:nvCxnSpPr>
        <p:spPr>
          <a:xfrm flipV="1">
            <a:off x="5652000" y="3376279"/>
            <a:ext cx="1132721" cy="952721"/>
          </a:xfrm>
          <a:prstGeom prst="straightConnector1">
            <a:avLst/>
          </a:prstGeom>
          <a:noFill/>
          <a:ln w="19050" cap="flat" cmpd="sng" algn="ctr">
            <a:solidFill>
              <a:srgbClr val="FF0000"/>
            </a:solidFill>
            <a:prstDash val="solid"/>
            <a:miter lim="800000"/>
            <a:headEnd type="none" w="med" len="med"/>
            <a:tailEnd type="none" w="med" len="med"/>
          </a:ln>
          <a:effectLst/>
        </p:spPr>
      </p:cxnSp>
      <p:sp>
        <p:nvSpPr>
          <p:cNvPr id="135" name="橢圓 134"/>
          <p:cNvSpPr/>
          <p:nvPr/>
        </p:nvSpPr>
        <p:spPr>
          <a:xfrm>
            <a:off x="5292000" y="12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6" name="橢圓 135"/>
          <p:cNvSpPr/>
          <p:nvPr/>
        </p:nvSpPr>
        <p:spPr>
          <a:xfrm>
            <a:off x="529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7" name="橢圓 136"/>
          <p:cNvSpPr/>
          <p:nvPr/>
        </p:nvSpPr>
        <p:spPr>
          <a:xfrm>
            <a:off x="673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38" name="直線單箭頭接點 137"/>
          <p:cNvCxnSpPr>
            <a:stCxn id="135" idx="6"/>
            <a:endCxn id="137" idx="2"/>
          </p:cNvCxnSpPr>
          <p:nvPr/>
        </p:nvCxnSpPr>
        <p:spPr>
          <a:xfrm>
            <a:off x="5652000" y="144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39" name="橢圓 138"/>
          <p:cNvSpPr/>
          <p:nvPr/>
        </p:nvSpPr>
        <p:spPr>
          <a:xfrm>
            <a:off x="673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40" name="橢圓 139"/>
          <p:cNvSpPr/>
          <p:nvPr/>
        </p:nvSpPr>
        <p:spPr>
          <a:xfrm>
            <a:off x="6732000" y="30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41" name="橢圓 140"/>
          <p:cNvSpPr/>
          <p:nvPr/>
        </p:nvSpPr>
        <p:spPr>
          <a:xfrm>
            <a:off x="6732000" y="37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42" name="直線單箭頭接點 141"/>
          <p:cNvCxnSpPr>
            <a:stCxn id="130" idx="6"/>
            <a:endCxn id="137" idx="2"/>
          </p:cNvCxnSpPr>
          <p:nvPr/>
        </p:nvCxnSpPr>
        <p:spPr>
          <a:xfrm flipV="1">
            <a:off x="5652000" y="1809000"/>
            <a:ext cx="1080000" cy="360000"/>
          </a:xfrm>
          <a:prstGeom prst="straightConnector1">
            <a:avLst/>
          </a:prstGeom>
          <a:noFill/>
          <a:ln w="19050" cap="flat" cmpd="sng" algn="ctr">
            <a:solidFill>
              <a:srgbClr val="FF0000"/>
            </a:solidFill>
            <a:prstDash val="solid"/>
            <a:miter lim="800000"/>
            <a:headEnd type="none" w="med" len="med"/>
            <a:tailEnd type="none" w="med" len="med"/>
          </a:ln>
          <a:effectLst/>
        </p:spPr>
      </p:cxnSp>
      <p:cxnSp>
        <p:nvCxnSpPr>
          <p:cNvPr id="143" name="直線單箭頭接點 142"/>
          <p:cNvCxnSpPr>
            <a:stCxn id="130" idx="6"/>
            <a:endCxn id="140" idx="1"/>
          </p:cNvCxnSpPr>
          <p:nvPr/>
        </p:nvCxnSpPr>
        <p:spPr>
          <a:xfrm>
            <a:off x="5652000" y="2169000"/>
            <a:ext cx="1132721" cy="952721"/>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4" name="直線單箭頭接點 143"/>
          <p:cNvCxnSpPr>
            <a:stCxn id="131" idx="6"/>
            <a:endCxn id="139" idx="2"/>
          </p:cNvCxnSpPr>
          <p:nvPr/>
        </p:nvCxnSpPr>
        <p:spPr>
          <a:xfrm flipV="1">
            <a:off x="5652000" y="2529000"/>
            <a:ext cx="1080000" cy="360000"/>
          </a:xfrm>
          <a:prstGeom prst="straightConnector1">
            <a:avLst/>
          </a:prstGeom>
          <a:noFill/>
          <a:ln w="19050" cap="flat" cmpd="sng" algn="ctr">
            <a:solidFill>
              <a:srgbClr val="FF0000"/>
            </a:solidFill>
            <a:prstDash val="solid"/>
            <a:miter lim="800000"/>
            <a:headEnd type="none" w="med" len="med"/>
            <a:tailEnd type="none" w="med" len="med"/>
          </a:ln>
          <a:effectLst/>
        </p:spPr>
      </p:cxnSp>
      <p:cxnSp>
        <p:nvCxnSpPr>
          <p:cNvPr id="145" name="直線單箭頭接點 144"/>
          <p:cNvCxnSpPr>
            <a:stCxn id="131" idx="6"/>
            <a:endCxn id="140" idx="2"/>
          </p:cNvCxnSpPr>
          <p:nvPr/>
        </p:nvCxnSpPr>
        <p:spPr>
          <a:xfrm>
            <a:off x="5652000" y="2889000"/>
            <a:ext cx="108000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50" name="直線單箭頭接點 149"/>
          <p:cNvCxnSpPr>
            <a:stCxn id="131" idx="6"/>
            <a:endCxn id="141" idx="2"/>
          </p:cNvCxnSpPr>
          <p:nvPr/>
        </p:nvCxnSpPr>
        <p:spPr>
          <a:xfrm>
            <a:off x="5652000" y="2889000"/>
            <a:ext cx="1080000" cy="108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53" name="直線單箭頭接點 152"/>
          <p:cNvCxnSpPr>
            <a:stCxn id="114" idx="6"/>
          </p:cNvCxnSpPr>
          <p:nvPr/>
        </p:nvCxnSpPr>
        <p:spPr>
          <a:xfrm>
            <a:off x="2412000" y="2889000"/>
            <a:ext cx="1080000" cy="108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69" name="Text Box 6"/>
          <p:cNvSpPr txBox="1">
            <a:spLocks noChangeArrowheads="1"/>
          </p:cNvSpPr>
          <p:nvPr/>
        </p:nvSpPr>
        <p:spPr bwMode="auto">
          <a:xfrm>
            <a:off x="205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L</a:t>
            </a:r>
          </a:p>
        </p:txBody>
      </p:sp>
      <p:sp>
        <p:nvSpPr>
          <p:cNvPr id="170" name="Text Box 6"/>
          <p:cNvSpPr txBox="1">
            <a:spLocks noChangeArrowheads="1"/>
          </p:cNvSpPr>
          <p:nvPr/>
        </p:nvSpPr>
        <p:spPr bwMode="auto">
          <a:xfrm>
            <a:off x="34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R</a:t>
            </a:r>
          </a:p>
        </p:txBody>
      </p:sp>
      <p:sp>
        <p:nvSpPr>
          <p:cNvPr id="171" name="Text Box 6"/>
          <p:cNvSpPr txBox="1">
            <a:spLocks noChangeArrowheads="1"/>
          </p:cNvSpPr>
          <p:nvPr/>
        </p:nvSpPr>
        <p:spPr bwMode="auto">
          <a:xfrm>
            <a:off x="52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L</a:t>
            </a:r>
          </a:p>
        </p:txBody>
      </p:sp>
      <p:sp>
        <p:nvSpPr>
          <p:cNvPr id="172" name="Text Box 6"/>
          <p:cNvSpPr txBox="1">
            <a:spLocks noChangeArrowheads="1"/>
          </p:cNvSpPr>
          <p:nvPr/>
        </p:nvSpPr>
        <p:spPr bwMode="auto">
          <a:xfrm>
            <a:off x="673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R</a:t>
            </a:r>
          </a:p>
        </p:txBody>
      </p:sp>
      <p:sp>
        <p:nvSpPr>
          <p:cNvPr id="173" name="Text Box 6"/>
          <p:cNvSpPr txBox="1">
            <a:spLocks noChangeArrowheads="1"/>
          </p:cNvSpPr>
          <p:nvPr/>
        </p:nvSpPr>
        <p:spPr bwMode="auto">
          <a:xfrm>
            <a:off x="277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a:t>
            </a:r>
          </a:p>
        </p:txBody>
      </p:sp>
      <p:sp>
        <p:nvSpPr>
          <p:cNvPr id="174" name="Text Box 6"/>
          <p:cNvSpPr txBox="1">
            <a:spLocks noChangeArrowheads="1"/>
          </p:cNvSpPr>
          <p:nvPr/>
        </p:nvSpPr>
        <p:spPr bwMode="auto">
          <a:xfrm>
            <a:off x="601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(b)</a:t>
            </a:r>
          </a:p>
        </p:txBody>
      </p:sp>
    </p:spTree>
    <p:extLst>
      <p:ext uri="{BB962C8B-B14F-4D97-AF65-F5344CB8AC3E}">
        <p14:creationId xmlns:p14="http://schemas.microsoft.com/office/powerpoint/2010/main" val="18346385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Finding a Maximum Bipartite Matching</a:t>
            </a:r>
            <a:endParaRPr lang="zh-TW" altLang="en-US" dirty="0"/>
          </a:p>
        </p:txBody>
      </p:sp>
      <p:sp>
        <p:nvSpPr>
          <p:cNvPr id="3" name="內容版面配置區 2"/>
          <p:cNvSpPr>
            <a:spLocks noGrp="1"/>
          </p:cNvSpPr>
          <p:nvPr>
            <p:ph idx="1"/>
          </p:nvPr>
        </p:nvSpPr>
        <p:spPr/>
        <p:txBody>
          <a:bodyPr/>
          <a:lstStyle/>
          <a:p>
            <a:pPr marL="0" indent="0"/>
            <a:r>
              <a:rPr lang="en-US" altLang="zh-TW" dirty="0"/>
              <a:t>We define the </a:t>
            </a:r>
            <a:r>
              <a:rPr lang="en-US" altLang="zh-TW" b="1" i="1" dirty="0"/>
              <a:t>corresponding flow network</a:t>
            </a:r>
            <a:r>
              <a:rPr lang="en-US" altLang="zh-TW" dirty="0"/>
              <a:t>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dirty="0"/>
              <a:t> for the</a:t>
            </a:r>
            <a:r>
              <a:rPr lang="zh-TW" altLang="en-US" dirty="0"/>
              <a:t> </a:t>
            </a:r>
            <a:r>
              <a:rPr lang="en-US" altLang="zh-TW" dirty="0"/>
              <a:t>bipartite graph </a:t>
            </a:r>
            <a:r>
              <a:rPr lang="en-US" altLang="zh-TW" i="1" dirty="0"/>
              <a:t>G</a:t>
            </a:r>
            <a:r>
              <a:rPr lang="en-US" altLang="zh-TW" dirty="0"/>
              <a:t> as follows. We let the source </a:t>
            </a:r>
            <a:r>
              <a:rPr lang="en-US" altLang="zh-TW" i="1" dirty="0"/>
              <a:t>s</a:t>
            </a:r>
            <a:r>
              <a:rPr lang="en-US" altLang="zh-TW" dirty="0"/>
              <a:t> and sink </a:t>
            </a:r>
            <a:r>
              <a:rPr lang="en-US" altLang="zh-TW" i="1" dirty="0"/>
              <a:t>t</a:t>
            </a:r>
            <a:r>
              <a:rPr lang="en-US" altLang="zh-TW" dirty="0"/>
              <a:t> be new vertices not</a:t>
            </a:r>
            <a:r>
              <a:rPr lang="zh-TW" altLang="en-US" dirty="0"/>
              <a:t> </a:t>
            </a:r>
            <a:r>
              <a:rPr lang="en-US" altLang="zh-TW" dirty="0"/>
              <a:t>in </a:t>
            </a:r>
            <a:r>
              <a:rPr lang="en-US" altLang="zh-TW" i="1" dirty="0"/>
              <a:t>V</a:t>
            </a:r>
            <a:r>
              <a:rPr lang="en-US" altLang="zh-TW" dirty="0"/>
              <a:t>, and we let </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r>
              <a:rPr lang="en-US" altLang="zh-TW" dirty="0"/>
              <a:t>, </a:t>
            </a:r>
            <a:r>
              <a:rPr lang="en-US" altLang="zh-TW" i="1" dirty="0"/>
              <a:t>t</a:t>
            </a:r>
            <a:r>
              <a:rPr lang="en-US" altLang="zh-TW" dirty="0"/>
              <a:t>}. If the vertex partition of </a:t>
            </a:r>
            <a:r>
              <a:rPr lang="en-US" altLang="zh-TW" i="1" dirty="0"/>
              <a:t>G</a:t>
            </a:r>
            <a:r>
              <a:rPr lang="en-US" altLang="zh-TW" dirty="0"/>
              <a:t> is </a:t>
            </a:r>
            <a:r>
              <a:rPr lang="en-US" altLang="zh-TW" i="1" dirty="0"/>
              <a:t>V</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i="1" dirty="0"/>
              <a:t>L</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R</a:t>
            </a:r>
            <a:r>
              <a:rPr lang="en-US" altLang="zh-TW" dirty="0"/>
              <a:t>, the directed edges of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are the edges of </a:t>
            </a:r>
            <a:r>
              <a:rPr lang="en-US" altLang="zh-TW" i="1" dirty="0"/>
              <a:t>E</a:t>
            </a:r>
            <a:r>
              <a:rPr lang="en-US" altLang="zh-TW" dirty="0"/>
              <a:t>, directed from </a:t>
            </a:r>
            <a:r>
              <a:rPr lang="en-US" altLang="zh-TW" i="1" dirty="0"/>
              <a:t>L</a:t>
            </a:r>
            <a:r>
              <a:rPr lang="en-US" altLang="zh-TW" dirty="0"/>
              <a:t> to </a:t>
            </a:r>
            <a:r>
              <a:rPr lang="en-US" altLang="zh-TW" i="1" dirty="0"/>
              <a:t>R</a:t>
            </a:r>
            <a:r>
              <a:rPr lang="en-US" altLang="zh-TW" dirty="0"/>
              <a:t>, along with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new directed edges:</a:t>
            </a:r>
          </a:p>
          <a:p>
            <a:pPr marL="0" indent="0"/>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pl-PL" altLang="zh-TW" dirty="0"/>
              <a:t> </a:t>
            </a:r>
            <a:r>
              <a:rPr lang="en-US" altLang="zh-TW" dirty="0">
                <a:latin typeface="Cambria Math" panose="02040503050406030204" pitchFamily="18" charset="0"/>
                <a:ea typeface="Cambria Math" panose="02040503050406030204" pitchFamily="18" charset="0"/>
              </a:rPr>
              <a:t>=</a:t>
            </a:r>
            <a:r>
              <a:rPr lang="pl-PL" altLang="zh-TW" dirty="0"/>
              <a:t> </a:t>
            </a:r>
            <a:r>
              <a:rPr lang="en-US" altLang="zh-TW" dirty="0"/>
              <a:t>{(</a:t>
            </a:r>
            <a:r>
              <a:rPr lang="pl-PL" altLang="zh-TW" i="1" dirty="0"/>
              <a:t>s</a:t>
            </a:r>
            <a:r>
              <a:rPr lang="en-US" altLang="zh-TW" dirty="0"/>
              <a:t>,</a:t>
            </a:r>
            <a:r>
              <a:rPr lang="pl-PL" altLang="zh-TW" dirty="0"/>
              <a:t> </a:t>
            </a:r>
            <a:r>
              <a:rPr lang="pl-PL" altLang="zh-TW" i="1" dirty="0"/>
              <a:t>u</a:t>
            </a:r>
            <a:r>
              <a:rPr lang="en-US" altLang="zh-TW" dirty="0"/>
              <a:t>)</a:t>
            </a:r>
            <a:r>
              <a:rPr lang="pl-PL" altLang="zh-TW" dirty="0"/>
              <a:t> </a:t>
            </a:r>
            <a:r>
              <a:rPr lang="en-US" altLang="zh-TW" dirty="0"/>
              <a:t>:</a:t>
            </a:r>
            <a:r>
              <a:rPr lang="pl-PL" altLang="zh-TW" dirty="0"/>
              <a:t> </a:t>
            </a:r>
            <a:r>
              <a:rPr lang="pl-PL" altLang="zh-TW" i="1" dirty="0"/>
              <a:t>u</a:t>
            </a:r>
            <a:r>
              <a:rPr lang="pl-PL" altLang="zh-TW" dirty="0"/>
              <a:t> </a:t>
            </a:r>
            <a:r>
              <a:rPr lang="pl-PL" altLang="zh-TW" dirty="0">
                <a:solidFill>
                  <a:srgbClr val="000000"/>
                </a:solidFill>
                <a:latin typeface="Cambria Math" panose="02040503050406030204" pitchFamily="18" charset="0"/>
                <a:ea typeface="Cambria Math" panose="02040503050406030204" pitchFamily="18" charset="0"/>
              </a:rPr>
              <a:t>∈</a:t>
            </a:r>
            <a:r>
              <a:rPr lang="pl-PL" altLang="zh-TW" dirty="0"/>
              <a:t> </a:t>
            </a:r>
            <a:r>
              <a:rPr lang="pl-PL" altLang="zh-TW" i="1" dirty="0"/>
              <a:t>L</a:t>
            </a:r>
            <a:r>
              <a:rPr lang="en-US" altLang="zh-TW" dirty="0"/>
              <a:t>}</a:t>
            </a:r>
            <a:r>
              <a:rPr lang="pl-PL"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pl-PL" altLang="zh-TW" dirty="0"/>
              <a:t> </a:t>
            </a:r>
            <a:r>
              <a:rPr lang="en-US" altLang="zh-TW" dirty="0"/>
              <a:t>{(</a:t>
            </a:r>
            <a:r>
              <a:rPr lang="pl-PL" altLang="zh-TW" i="1" dirty="0"/>
              <a:t>u</a:t>
            </a:r>
            <a:r>
              <a:rPr lang="en-US" altLang="zh-TW" dirty="0"/>
              <a:t>,</a:t>
            </a:r>
            <a:r>
              <a:rPr lang="pl-PL" altLang="zh-TW" dirty="0"/>
              <a:t> </a:t>
            </a:r>
            <a:r>
              <a:rPr lang="en-US" altLang="zh-TW" i="1" dirty="0"/>
              <a:t>v</a:t>
            </a:r>
            <a:r>
              <a:rPr lang="en-US" altLang="zh-TW" dirty="0"/>
              <a:t>) :</a:t>
            </a:r>
            <a:r>
              <a:rPr lang="pl-PL" altLang="zh-TW" dirty="0"/>
              <a:t> </a:t>
            </a:r>
            <a:r>
              <a:rPr lang="en-US" altLang="zh-TW" dirty="0"/>
              <a:t>(</a:t>
            </a:r>
            <a:r>
              <a:rPr lang="pl-PL" altLang="zh-TW" i="1" dirty="0"/>
              <a:t>u</a:t>
            </a:r>
            <a:r>
              <a:rPr lang="en-US" altLang="zh-TW" dirty="0"/>
              <a:t>,</a:t>
            </a:r>
            <a:r>
              <a:rPr lang="pl-PL" altLang="zh-TW" dirty="0"/>
              <a:t> </a:t>
            </a:r>
            <a:r>
              <a:rPr lang="en-US" altLang="zh-TW" i="1" dirty="0"/>
              <a:t>v</a:t>
            </a:r>
            <a:r>
              <a:rPr lang="en-US" altLang="zh-TW" dirty="0"/>
              <a:t>)</a:t>
            </a:r>
            <a:r>
              <a:rPr lang="pl-PL" altLang="zh-TW" dirty="0"/>
              <a:t> </a:t>
            </a:r>
            <a:r>
              <a:rPr lang="pl-PL" altLang="zh-TW" dirty="0">
                <a:latin typeface="Cambria Math" panose="02040503050406030204" pitchFamily="18" charset="0"/>
                <a:ea typeface="Cambria Math" panose="02040503050406030204" pitchFamily="18" charset="0"/>
              </a:rPr>
              <a:t>∈</a:t>
            </a:r>
            <a:r>
              <a:rPr lang="pl-PL" altLang="zh-TW" dirty="0"/>
              <a:t> </a:t>
            </a:r>
            <a:r>
              <a:rPr lang="pl-PL" altLang="zh-TW" i="1" dirty="0"/>
              <a:t>E</a:t>
            </a:r>
            <a:r>
              <a:rPr lang="en-US" altLang="zh-TW" dirty="0"/>
              <a:t>}</a:t>
            </a:r>
            <a:r>
              <a:rPr lang="pl-PL"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pl-PL" altLang="zh-TW" dirty="0"/>
              <a:t> </a:t>
            </a:r>
            <a:r>
              <a:rPr lang="en-US" altLang="zh-TW" dirty="0"/>
              <a:t>{(</a:t>
            </a:r>
            <a:r>
              <a:rPr lang="en-US" altLang="zh-TW" i="1" dirty="0"/>
              <a:t>v</a:t>
            </a:r>
            <a:r>
              <a:rPr lang="en-US" altLang="zh-TW" dirty="0"/>
              <a:t>,</a:t>
            </a:r>
            <a:r>
              <a:rPr lang="pl-PL" altLang="zh-TW" dirty="0"/>
              <a:t> </a:t>
            </a:r>
            <a:r>
              <a:rPr lang="pl-PL" altLang="zh-TW" i="1" dirty="0"/>
              <a:t>t</a:t>
            </a:r>
            <a:r>
              <a:rPr lang="en-US" altLang="zh-TW" dirty="0"/>
              <a:t>)</a:t>
            </a:r>
            <a:r>
              <a:rPr lang="pl-PL" altLang="zh-TW" dirty="0"/>
              <a:t> </a:t>
            </a:r>
            <a:r>
              <a:rPr lang="en-US" altLang="zh-TW" dirty="0"/>
              <a:t>:</a:t>
            </a:r>
            <a:r>
              <a:rPr lang="pl-PL" altLang="zh-TW" dirty="0"/>
              <a:t> </a:t>
            </a:r>
            <a:r>
              <a:rPr lang="en-US" altLang="zh-TW" i="1" dirty="0"/>
              <a:t>v</a:t>
            </a:r>
            <a:r>
              <a:rPr lang="pl-PL" altLang="zh-TW" dirty="0"/>
              <a:t> </a:t>
            </a:r>
            <a:r>
              <a:rPr lang="pl-PL" altLang="zh-TW" dirty="0">
                <a:latin typeface="Cambria Math" panose="02040503050406030204" pitchFamily="18" charset="0"/>
                <a:ea typeface="Cambria Math" panose="02040503050406030204" pitchFamily="18" charset="0"/>
              </a:rPr>
              <a:t>∈</a:t>
            </a:r>
            <a:r>
              <a:rPr lang="pl-PL" altLang="zh-TW" dirty="0"/>
              <a:t> </a:t>
            </a:r>
            <a:r>
              <a:rPr lang="pl-PL" altLang="zh-TW" i="1" dirty="0"/>
              <a:t>R</a:t>
            </a:r>
            <a:r>
              <a:rPr lang="en-US" altLang="zh-TW" dirty="0"/>
              <a:t>}.</a:t>
            </a:r>
          </a:p>
          <a:p>
            <a:pPr marL="0" indent="0"/>
            <a:r>
              <a:rPr lang="en-US" altLang="zh-TW" dirty="0"/>
              <a:t>To complete the construction, we assign unit capacity to each edge in </a:t>
            </a:r>
            <a:r>
              <a:rPr lang="en-US" altLang="zh-TW" i="1" spc="2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Since each vertex in </a:t>
            </a:r>
            <a:r>
              <a:rPr lang="en-US" altLang="zh-TW" i="1" dirty="0"/>
              <a:t>V</a:t>
            </a:r>
            <a:r>
              <a:rPr lang="en-US" altLang="zh-TW" dirty="0"/>
              <a:t> has at least one incident edge,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2. Thus,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err="1"/>
              <a:t>3</a:t>
            </a:r>
            <a:r>
              <a:rPr lang="en-US" altLang="zh-TW" dirty="0" err="1">
                <a:solidFill>
                  <a:srgbClr val="000000"/>
                </a:solidFill>
                <a:latin typeface="Cambria Math" panose="02040503050406030204" pitchFamily="18" charset="0"/>
                <a:ea typeface="Cambria Math" panose="02040503050406030204" pitchFamily="18" charset="0"/>
              </a:rPr>
              <a:t>|</a:t>
            </a:r>
            <a:r>
              <a:rPr lang="en-US" altLang="zh-TW" i="1" spc="150" dirty="0" err="1">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and so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l-GR" altLang="zh-TW" dirty="0">
                <a:latin typeface="Times New Roman" panose="02020603050405020304" pitchFamily="18" charset="0"/>
                <a:cs typeface="Times New Roman" panose="02020603050405020304" pitchFamily="18" charset="0"/>
              </a:rPr>
              <a:t>Θ</a:t>
            </a:r>
            <a:r>
              <a:rPr lang="en-US" altLang="zh-TW" dirty="0"/>
              <a:t>(</a:t>
            </a:r>
            <a:r>
              <a:rPr lang="en-US" altLang="zh-TW" i="1" spc="200" dirty="0"/>
              <a:t>E</a:t>
            </a:r>
            <a:r>
              <a:rPr lang="en-US" altLang="zh-TW" dirty="0"/>
              <a:t>).</a:t>
            </a:r>
          </a:p>
          <a:p>
            <a:pPr marL="0" indent="0"/>
            <a:r>
              <a:rPr lang="en-US" altLang="zh-TW" dirty="0"/>
              <a:t>The following lemma shows that a matching in </a:t>
            </a:r>
            <a:r>
              <a:rPr lang="en-US" altLang="zh-TW" i="1" dirty="0"/>
              <a:t>G</a:t>
            </a:r>
            <a:r>
              <a:rPr lang="en-US" altLang="zh-TW" dirty="0"/>
              <a:t> corresponds directly to a flow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s corresponding flow network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We say that a flow </a:t>
            </a:r>
            <a:r>
              <a:rPr lang="en-US" altLang="zh-TW" i="1" dirty="0"/>
              <a:t>f</a:t>
            </a:r>
            <a:r>
              <a:rPr lang="en-US" altLang="zh-TW" dirty="0"/>
              <a:t> on a flow network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300" dirty="0">
                <a:solidFill>
                  <a:srgbClr val="000000"/>
                </a:solidFill>
              </a:rPr>
              <a:t>E</a:t>
            </a:r>
            <a:r>
              <a:rPr lang="en-US" altLang="zh-TW" dirty="0">
                <a:solidFill>
                  <a:srgbClr val="000000"/>
                </a:solidFill>
              </a:rPr>
              <a:t>)</a:t>
            </a:r>
            <a:r>
              <a:rPr lang="en-US" altLang="zh-TW" dirty="0"/>
              <a:t> is </a:t>
            </a:r>
            <a:r>
              <a:rPr lang="en-US" altLang="zh-TW" b="1" i="1" dirty="0"/>
              <a:t>integer-valued</a:t>
            </a:r>
            <a:r>
              <a:rPr lang="en-US" altLang="zh-TW" dirty="0"/>
              <a:t> if </a:t>
            </a:r>
            <a:r>
              <a:rPr lang="en-US" altLang="zh-TW" i="1" spc="300" dirty="0"/>
              <a:t>f</a:t>
            </a:r>
            <a:r>
              <a:rPr lang="en-US" altLang="zh-TW" dirty="0">
                <a:solidFill>
                  <a:srgbClr val="000000"/>
                </a:solidFill>
              </a:rPr>
              <a:t>(</a:t>
            </a:r>
            <a:r>
              <a:rPr lang="pl-PL" altLang="zh-TW" i="1" dirty="0">
                <a:solidFill>
                  <a:srgbClr val="000000"/>
                </a:solidFill>
              </a:rPr>
              <a:t>u</a:t>
            </a:r>
            <a:r>
              <a:rPr lang="en-US" altLang="zh-TW" dirty="0">
                <a:solidFill>
                  <a:srgbClr val="000000"/>
                </a:solidFill>
              </a:rPr>
              <a:t>,</a:t>
            </a:r>
            <a:r>
              <a:rPr lang="pl-PL"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t>is an integer for all	 </a:t>
            </a:r>
            <a:r>
              <a:rPr lang="en-US" altLang="zh-TW" dirty="0">
                <a:solidFill>
                  <a:srgbClr val="000000"/>
                </a:solidFill>
              </a:rPr>
              <a:t>(</a:t>
            </a:r>
            <a:r>
              <a:rPr lang="pl-PL" altLang="zh-TW" i="1" dirty="0">
                <a:solidFill>
                  <a:srgbClr val="000000"/>
                </a:solidFill>
              </a:rPr>
              <a:t>u</a:t>
            </a:r>
            <a:r>
              <a:rPr lang="en-US" altLang="zh-TW" dirty="0">
                <a:solidFill>
                  <a:srgbClr val="000000"/>
                </a:solidFill>
              </a:rPr>
              <a:t>,</a:t>
            </a:r>
            <a:r>
              <a:rPr lang="pl-PL"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sz="2000" spc="300" dirty="0">
                <a:latin typeface="Cambria Math" panose="02040503050406030204" pitchFamily="18" charset="0"/>
                <a:ea typeface="Cambria Math" panose="02040503050406030204" pitchFamily="18" charset="0"/>
              </a:rPr>
              <a:t>⨉</a:t>
            </a:r>
            <a:r>
              <a:rPr lang="en-US" altLang="zh-TW" i="1" dirty="0"/>
              <a:t>V</a:t>
            </a:r>
            <a:r>
              <a:rPr lang="en-US" altLang="zh-TW" dirty="0"/>
              <a:t>.</a:t>
            </a:r>
            <a:endParaRPr lang="zh-TW" altLang="en-US" dirty="0"/>
          </a:p>
        </p:txBody>
      </p:sp>
    </p:spTree>
    <p:extLst>
      <p:ext uri="{BB962C8B-B14F-4D97-AF65-F5344CB8AC3E}">
        <p14:creationId xmlns:p14="http://schemas.microsoft.com/office/powerpoint/2010/main" val="34483799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橢圓 25"/>
          <p:cNvSpPr/>
          <p:nvPr/>
        </p:nvSpPr>
        <p:spPr>
          <a:xfrm>
            <a:off x="2232000" y="27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7" name="橢圓 26"/>
          <p:cNvSpPr/>
          <p:nvPr/>
        </p:nvSpPr>
        <p:spPr>
          <a:xfrm>
            <a:off x="3672000" y="19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8" name="橢圓 27"/>
          <p:cNvSpPr/>
          <p:nvPr/>
        </p:nvSpPr>
        <p:spPr>
          <a:xfrm>
            <a:off x="3672000" y="27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9" name="橢圓 28"/>
          <p:cNvSpPr/>
          <p:nvPr/>
        </p:nvSpPr>
        <p:spPr>
          <a:xfrm>
            <a:off x="367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0" name="直線單箭頭接點 29"/>
          <p:cNvCxnSpPr>
            <a:stCxn id="29" idx="6"/>
            <a:endCxn id="37" idx="2"/>
          </p:cNvCxnSpPr>
          <p:nvPr/>
        </p:nvCxnSpPr>
        <p:spPr>
          <a:xfrm flipV="1">
            <a:off x="4032000" y="3249000"/>
            <a:ext cx="108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31" name="直線單箭頭接點 30"/>
          <p:cNvCxnSpPr>
            <a:stCxn id="33" idx="6"/>
            <a:endCxn id="37" idx="3"/>
          </p:cNvCxnSpPr>
          <p:nvPr/>
        </p:nvCxnSpPr>
        <p:spPr>
          <a:xfrm flipV="1">
            <a:off x="4032000" y="3376279"/>
            <a:ext cx="1132721" cy="952721"/>
          </a:xfrm>
          <a:prstGeom prst="straightConnector1">
            <a:avLst/>
          </a:prstGeom>
          <a:noFill/>
          <a:ln w="19050" cap="flat" cmpd="sng" algn="ctr">
            <a:solidFill>
              <a:srgbClr val="FF0000"/>
            </a:solidFill>
            <a:prstDash val="solid"/>
            <a:miter lim="800000"/>
            <a:tailEnd type="arrow" w="lg" len="lg"/>
          </a:ln>
          <a:effectLst/>
        </p:spPr>
      </p:cxnSp>
      <p:sp>
        <p:nvSpPr>
          <p:cNvPr id="32" name="橢圓 31"/>
          <p:cNvSpPr/>
          <p:nvPr/>
        </p:nvSpPr>
        <p:spPr>
          <a:xfrm>
            <a:off x="3672000" y="12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3" name="橢圓 32"/>
          <p:cNvSpPr/>
          <p:nvPr/>
        </p:nvSpPr>
        <p:spPr>
          <a:xfrm>
            <a:off x="367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4" name="橢圓 33"/>
          <p:cNvSpPr/>
          <p:nvPr/>
        </p:nvSpPr>
        <p:spPr>
          <a:xfrm>
            <a:off x="511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5" name="直線單箭頭接點 34"/>
          <p:cNvCxnSpPr>
            <a:stCxn id="32" idx="6"/>
            <a:endCxn id="34" idx="2"/>
          </p:cNvCxnSpPr>
          <p:nvPr/>
        </p:nvCxnSpPr>
        <p:spPr>
          <a:xfrm>
            <a:off x="4032000" y="1449000"/>
            <a:ext cx="108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36" name="橢圓 35"/>
          <p:cNvSpPr/>
          <p:nvPr/>
        </p:nvSpPr>
        <p:spPr>
          <a:xfrm>
            <a:off x="511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7" name="橢圓 36"/>
          <p:cNvSpPr/>
          <p:nvPr/>
        </p:nvSpPr>
        <p:spPr>
          <a:xfrm>
            <a:off x="5112000" y="30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8" name="橢圓 37"/>
          <p:cNvSpPr/>
          <p:nvPr/>
        </p:nvSpPr>
        <p:spPr>
          <a:xfrm>
            <a:off x="5112000" y="37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9" name="直線單箭頭接點 38"/>
          <p:cNvCxnSpPr>
            <a:stCxn id="26" idx="6"/>
            <a:endCxn id="27" idx="3"/>
          </p:cNvCxnSpPr>
          <p:nvPr/>
        </p:nvCxnSpPr>
        <p:spPr>
          <a:xfrm flipV="1">
            <a:off x="2592000" y="2296279"/>
            <a:ext cx="1132721" cy="592721"/>
          </a:xfrm>
          <a:prstGeom prst="straightConnector1">
            <a:avLst/>
          </a:prstGeom>
          <a:noFill/>
          <a:ln w="19050" cap="flat" cmpd="sng" algn="ctr">
            <a:solidFill>
              <a:srgbClr val="FF0000"/>
            </a:solidFill>
            <a:prstDash val="solid"/>
            <a:miter lim="800000"/>
            <a:tailEnd type="arrow" w="lg" len="lg"/>
          </a:ln>
          <a:effectLst/>
        </p:spPr>
      </p:cxnSp>
      <p:cxnSp>
        <p:nvCxnSpPr>
          <p:cNvPr id="40" name="直線單箭頭接點 39"/>
          <p:cNvCxnSpPr>
            <a:stCxn id="27" idx="6"/>
            <a:endCxn id="34" idx="2"/>
          </p:cNvCxnSpPr>
          <p:nvPr/>
        </p:nvCxnSpPr>
        <p:spPr>
          <a:xfrm flipV="1">
            <a:off x="4032000" y="1809000"/>
            <a:ext cx="1080000" cy="360000"/>
          </a:xfrm>
          <a:prstGeom prst="straightConnector1">
            <a:avLst/>
          </a:prstGeom>
          <a:noFill/>
          <a:ln w="19050" cap="flat" cmpd="sng" algn="ctr">
            <a:solidFill>
              <a:srgbClr val="FF0000"/>
            </a:solidFill>
            <a:prstDash val="solid"/>
            <a:miter lim="800000"/>
            <a:tailEnd type="arrow" w="lg" len="lg"/>
          </a:ln>
          <a:effectLst/>
        </p:spPr>
      </p:cxnSp>
      <p:cxnSp>
        <p:nvCxnSpPr>
          <p:cNvPr id="41" name="直線單箭頭接點 40"/>
          <p:cNvCxnSpPr>
            <a:stCxn id="27" idx="6"/>
            <a:endCxn id="37" idx="1"/>
          </p:cNvCxnSpPr>
          <p:nvPr/>
        </p:nvCxnSpPr>
        <p:spPr>
          <a:xfrm>
            <a:off x="4032000" y="2169000"/>
            <a:ext cx="1132721" cy="952721"/>
          </a:xfrm>
          <a:prstGeom prst="straightConnector1">
            <a:avLst/>
          </a:prstGeom>
          <a:noFill/>
          <a:ln w="19050" cap="flat" cmpd="sng" algn="ctr">
            <a:solidFill>
              <a:sysClr val="windowText" lastClr="000000"/>
            </a:solidFill>
            <a:prstDash val="solid"/>
            <a:miter lim="800000"/>
            <a:tailEnd type="arrow" w="lg" len="lg"/>
          </a:ln>
          <a:effectLst/>
        </p:spPr>
      </p:cxnSp>
      <p:cxnSp>
        <p:nvCxnSpPr>
          <p:cNvPr id="42" name="直線單箭頭接點 41"/>
          <p:cNvCxnSpPr>
            <a:stCxn id="28" idx="6"/>
            <a:endCxn id="36" idx="2"/>
          </p:cNvCxnSpPr>
          <p:nvPr/>
        </p:nvCxnSpPr>
        <p:spPr>
          <a:xfrm flipV="1">
            <a:off x="4032000" y="2529000"/>
            <a:ext cx="1080000" cy="360000"/>
          </a:xfrm>
          <a:prstGeom prst="straightConnector1">
            <a:avLst/>
          </a:prstGeom>
          <a:noFill/>
          <a:ln w="19050" cap="flat" cmpd="sng" algn="ctr">
            <a:solidFill>
              <a:srgbClr val="FF0000"/>
            </a:solidFill>
            <a:prstDash val="solid"/>
            <a:miter lim="800000"/>
            <a:tailEnd type="arrow" w="lg" len="lg"/>
          </a:ln>
          <a:effectLst/>
        </p:spPr>
      </p:cxnSp>
      <p:cxnSp>
        <p:nvCxnSpPr>
          <p:cNvPr id="43" name="直線單箭頭接點 42"/>
          <p:cNvCxnSpPr>
            <a:stCxn id="28" idx="6"/>
            <a:endCxn id="37" idx="2"/>
          </p:cNvCxnSpPr>
          <p:nvPr/>
        </p:nvCxnSpPr>
        <p:spPr>
          <a:xfrm>
            <a:off x="4032000" y="2889000"/>
            <a:ext cx="108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4" name="直線單箭頭接點 43"/>
          <p:cNvCxnSpPr>
            <a:stCxn id="26" idx="7"/>
            <a:endCxn id="32" idx="3"/>
          </p:cNvCxnSpPr>
          <p:nvPr/>
        </p:nvCxnSpPr>
        <p:spPr>
          <a:xfrm flipV="1">
            <a:off x="2539279" y="1576279"/>
            <a:ext cx="1185442" cy="118544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5" name="直線單箭頭接點 44"/>
          <p:cNvCxnSpPr>
            <a:stCxn id="26" idx="5"/>
            <a:endCxn id="33" idx="1"/>
          </p:cNvCxnSpPr>
          <p:nvPr/>
        </p:nvCxnSpPr>
        <p:spPr>
          <a:xfrm>
            <a:off x="2539279" y="3016279"/>
            <a:ext cx="1185442" cy="1185442"/>
          </a:xfrm>
          <a:prstGeom prst="straightConnector1">
            <a:avLst/>
          </a:prstGeom>
          <a:noFill/>
          <a:ln w="19050" cap="flat" cmpd="sng" algn="ctr">
            <a:solidFill>
              <a:srgbClr val="FF0000"/>
            </a:solidFill>
            <a:prstDash val="solid"/>
            <a:miter lim="800000"/>
            <a:tailEnd type="arrow" w="lg" len="lg"/>
          </a:ln>
          <a:effectLst/>
        </p:spPr>
      </p:cxnSp>
      <p:cxnSp>
        <p:nvCxnSpPr>
          <p:cNvPr id="46" name="直線單箭頭接點 45"/>
          <p:cNvCxnSpPr>
            <a:stCxn id="26" idx="6"/>
            <a:endCxn id="29" idx="2"/>
          </p:cNvCxnSpPr>
          <p:nvPr/>
        </p:nvCxnSpPr>
        <p:spPr>
          <a:xfrm>
            <a:off x="2592000" y="2889000"/>
            <a:ext cx="1080000" cy="72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7" name="直線單箭頭接點 46"/>
          <p:cNvCxnSpPr>
            <a:stCxn id="34" idx="6"/>
            <a:endCxn id="54" idx="1"/>
          </p:cNvCxnSpPr>
          <p:nvPr/>
        </p:nvCxnSpPr>
        <p:spPr>
          <a:xfrm>
            <a:off x="5472000" y="1809000"/>
            <a:ext cx="1132721" cy="952721"/>
          </a:xfrm>
          <a:prstGeom prst="straightConnector1">
            <a:avLst/>
          </a:prstGeom>
          <a:noFill/>
          <a:ln w="19050" cap="flat" cmpd="sng" algn="ctr">
            <a:solidFill>
              <a:srgbClr val="FF0000"/>
            </a:solidFill>
            <a:prstDash val="solid"/>
            <a:miter lim="800000"/>
            <a:tailEnd type="arrow" w="lg" len="lg"/>
          </a:ln>
          <a:effectLst/>
        </p:spPr>
      </p:cxnSp>
      <p:cxnSp>
        <p:nvCxnSpPr>
          <p:cNvPr id="48" name="直線單箭頭接點 47"/>
          <p:cNvCxnSpPr>
            <a:stCxn id="36" idx="6"/>
            <a:endCxn id="54" idx="2"/>
          </p:cNvCxnSpPr>
          <p:nvPr/>
        </p:nvCxnSpPr>
        <p:spPr>
          <a:xfrm>
            <a:off x="5472000" y="2529000"/>
            <a:ext cx="1080000" cy="360000"/>
          </a:xfrm>
          <a:prstGeom prst="straightConnector1">
            <a:avLst/>
          </a:prstGeom>
          <a:noFill/>
          <a:ln w="19050" cap="flat" cmpd="sng" algn="ctr">
            <a:solidFill>
              <a:srgbClr val="FF0000"/>
            </a:solidFill>
            <a:prstDash val="solid"/>
            <a:miter lim="800000"/>
            <a:tailEnd type="arrow" w="lg" len="lg"/>
          </a:ln>
          <a:effectLst/>
        </p:spPr>
      </p:cxnSp>
      <p:cxnSp>
        <p:nvCxnSpPr>
          <p:cNvPr id="50" name="直線單箭頭接點 49"/>
          <p:cNvCxnSpPr>
            <a:stCxn id="37" idx="6"/>
            <a:endCxn id="54" idx="2"/>
          </p:cNvCxnSpPr>
          <p:nvPr/>
        </p:nvCxnSpPr>
        <p:spPr>
          <a:xfrm flipV="1">
            <a:off x="5472000" y="2889000"/>
            <a:ext cx="1080000" cy="360000"/>
          </a:xfrm>
          <a:prstGeom prst="straightConnector1">
            <a:avLst/>
          </a:prstGeom>
          <a:noFill/>
          <a:ln w="19050" cap="flat" cmpd="sng" algn="ctr">
            <a:solidFill>
              <a:srgbClr val="FF0000"/>
            </a:solidFill>
            <a:prstDash val="solid"/>
            <a:miter lim="800000"/>
            <a:tailEnd type="arrow" w="lg" len="lg"/>
          </a:ln>
          <a:effectLst/>
        </p:spPr>
      </p:cxnSp>
      <p:cxnSp>
        <p:nvCxnSpPr>
          <p:cNvPr id="52" name="直線單箭頭接點 51"/>
          <p:cNvCxnSpPr>
            <a:stCxn id="38" idx="6"/>
            <a:endCxn id="54" idx="3"/>
          </p:cNvCxnSpPr>
          <p:nvPr/>
        </p:nvCxnSpPr>
        <p:spPr>
          <a:xfrm flipV="1">
            <a:off x="5472000" y="3016279"/>
            <a:ext cx="1132721" cy="952721"/>
          </a:xfrm>
          <a:prstGeom prst="straightConnector1">
            <a:avLst/>
          </a:prstGeom>
          <a:noFill/>
          <a:ln w="19050" cap="flat" cmpd="sng" algn="ctr">
            <a:solidFill>
              <a:sysClr val="windowText" lastClr="000000"/>
            </a:solidFill>
            <a:prstDash val="solid"/>
            <a:miter lim="800000"/>
            <a:tailEnd type="arrow" w="lg" len="lg"/>
          </a:ln>
          <a:effectLst/>
        </p:spPr>
      </p:cxnSp>
      <p:cxnSp>
        <p:nvCxnSpPr>
          <p:cNvPr id="53" name="直線單箭頭接點 52"/>
          <p:cNvCxnSpPr>
            <a:stCxn id="26" idx="6"/>
            <a:endCxn id="28" idx="2"/>
          </p:cNvCxnSpPr>
          <p:nvPr/>
        </p:nvCxnSpPr>
        <p:spPr>
          <a:xfrm>
            <a:off x="2592000" y="2889000"/>
            <a:ext cx="1080000" cy="0"/>
          </a:xfrm>
          <a:prstGeom prst="straightConnector1">
            <a:avLst/>
          </a:prstGeom>
          <a:noFill/>
          <a:ln w="19050" cap="flat" cmpd="sng" algn="ctr">
            <a:solidFill>
              <a:srgbClr val="FF0000"/>
            </a:solidFill>
            <a:prstDash val="solid"/>
            <a:miter lim="800000"/>
            <a:tailEnd type="arrow" w="lg" len="lg"/>
          </a:ln>
          <a:effectLst/>
        </p:spPr>
      </p:cxnSp>
      <p:sp>
        <p:nvSpPr>
          <p:cNvPr id="54" name="橢圓 53"/>
          <p:cNvSpPr/>
          <p:nvPr/>
        </p:nvSpPr>
        <p:spPr>
          <a:xfrm>
            <a:off x="6552000" y="27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1" name="直線單箭頭接點 60"/>
          <p:cNvCxnSpPr>
            <a:stCxn id="28" idx="6"/>
            <a:endCxn id="38" idx="2"/>
          </p:cNvCxnSpPr>
          <p:nvPr/>
        </p:nvCxnSpPr>
        <p:spPr>
          <a:xfrm>
            <a:off x="4032000" y="2889000"/>
            <a:ext cx="1080000" cy="1080000"/>
          </a:xfrm>
          <a:prstGeom prst="straightConnector1">
            <a:avLst/>
          </a:prstGeom>
          <a:noFill/>
          <a:ln w="19050" cap="flat" cmpd="sng" algn="ctr">
            <a:solidFill>
              <a:sysClr val="windowText" lastClr="000000"/>
            </a:solidFill>
            <a:prstDash val="solid"/>
            <a:miter lim="800000"/>
            <a:tailEnd type="arrow" w="lg" len="lg"/>
          </a:ln>
          <a:effectLst/>
        </p:spPr>
      </p:cxnSp>
      <p:sp>
        <p:nvSpPr>
          <p:cNvPr id="64" name="Text Box 6"/>
          <p:cNvSpPr txBox="1">
            <a:spLocks noChangeArrowheads="1"/>
          </p:cNvSpPr>
          <p:nvPr/>
        </p:nvSpPr>
        <p:spPr bwMode="auto">
          <a:xfrm>
            <a:off x="367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L</a:t>
            </a:r>
          </a:p>
        </p:txBody>
      </p:sp>
      <p:sp>
        <p:nvSpPr>
          <p:cNvPr id="65" name="Text Box 6"/>
          <p:cNvSpPr txBox="1">
            <a:spLocks noChangeArrowheads="1"/>
          </p:cNvSpPr>
          <p:nvPr/>
        </p:nvSpPr>
        <p:spPr bwMode="auto">
          <a:xfrm>
            <a:off x="511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R</a:t>
            </a:r>
          </a:p>
        </p:txBody>
      </p:sp>
      <p:sp>
        <p:nvSpPr>
          <p:cNvPr id="66" name="Text Box 6"/>
          <p:cNvSpPr txBox="1">
            <a:spLocks noChangeArrowheads="1"/>
          </p:cNvSpPr>
          <p:nvPr/>
        </p:nvSpPr>
        <p:spPr bwMode="auto">
          <a:xfrm>
            <a:off x="439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(c)</a:t>
            </a:r>
          </a:p>
        </p:txBody>
      </p:sp>
    </p:spTree>
    <p:extLst>
      <p:ext uri="{BB962C8B-B14F-4D97-AF65-F5344CB8AC3E}">
        <p14:creationId xmlns:p14="http://schemas.microsoft.com/office/powerpoint/2010/main" val="2204292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Finding a Maximum Bipartite Matching</a:t>
            </a:r>
            <a:endParaRPr lang="zh-TW" altLang="en-US" dirty="0"/>
          </a:p>
        </p:txBody>
      </p:sp>
      <p:sp>
        <p:nvSpPr>
          <p:cNvPr id="3" name="內容版面配置區 2"/>
          <p:cNvSpPr>
            <a:spLocks noGrp="1"/>
          </p:cNvSpPr>
          <p:nvPr>
            <p:ph idx="1"/>
          </p:nvPr>
        </p:nvSpPr>
        <p:spPr>
          <a:xfrm>
            <a:off x="252000" y="1269000"/>
            <a:ext cx="8640000" cy="5220000"/>
          </a:xfrm>
        </p:spPr>
        <p:txBody>
          <a:bodyPr/>
          <a:lstStyle/>
          <a:p>
            <a:pPr marL="0" indent="0"/>
            <a:r>
              <a:rPr lang="en-US" altLang="zh-TW" b="1" i="1" dirty="0">
                <a:solidFill>
                  <a:srgbClr val="0000FF"/>
                </a:solidFill>
              </a:rPr>
              <a:t>Lemma 26.9</a:t>
            </a:r>
          </a:p>
          <a:p>
            <a:pPr marL="0" indent="0"/>
            <a:r>
              <a:rPr lang="en-US" altLang="zh-TW" dirty="0"/>
              <a:t>Let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300" dirty="0">
                <a:solidFill>
                  <a:srgbClr val="000000"/>
                </a:solidFill>
              </a:rPr>
              <a:t>E</a:t>
            </a:r>
            <a:r>
              <a:rPr lang="en-US" altLang="zh-TW" dirty="0">
                <a:solidFill>
                  <a:srgbClr val="000000"/>
                </a:solidFill>
              </a:rPr>
              <a:t>)</a:t>
            </a:r>
            <a:r>
              <a:rPr lang="en-US" altLang="zh-TW" dirty="0"/>
              <a:t> be a bipartite graph with vertex partition </a:t>
            </a:r>
            <a:r>
              <a:rPr lang="en-US" altLang="zh-TW" i="1" dirty="0"/>
              <a:t>V</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i="1" dirty="0"/>
              <a:t>L</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R</a:t>
            </a:r>
            <a:r>
              <a:rPr lang="en-US" altLang="zh-TW" dirty="0"/>
              <a:t>, and let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5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dirty="0"/>
              <a:t> be its corresponding flow network. If </a:t>
            </a:r>
            <a:r>
              <a:rPr lang="en-US" altLang="zh-TW" i="1" dirty="0"/>
              <a:t>M</a:t>
            </a:r>
            <a:r>
              <a:rPr lang="en-US" altLang="zh-TW" dirty="0"/>
              <a:t> is a matching in </a:t>
            </a:r>
            <a:r>
              <a:rPr lang="en-US" altLang="zh-TW" i="1" dirty="0"/>
              <a:t>G</a:t>
            </a:r>
            <a:r>
              <a:rPr lang="en-US" altLang="zh-TW" dirty="0"/>
              <a:t>, then there is an integer-valued flow </a:t>
            </a:r>
            <a:r>
              <a:rPr lang="en-US" altLang="zh-TW" i="1" dirty="0"/>
              <a:t>f</a:t>
            </a:r>
            <a:r>
              <a:rPr lang="en-US" altLang="zh-TW" dirty="0"/>
              <a:t>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with value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4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M</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Conversely, if</a:t>
            </a:r>
            <a:r>
              <a:rPr lang="en-US" altLang="zh-TW" spc="300" dirty="0"/>
              <a:t> </a:t>
            </a:r>
            <a:r>
              <a:rPr lang="en-US" altLang="zh-TW" i="1" spc="300" dirty="0"/>
              <a:t>f</a:t>
            </a:r>
            <a:r>
              <a:rPr lang="en-US" altLang="zh-TW" dirty="0"/>
              <a:t> is an integer-valued flow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then there is a matching </a:t>
            </a:r>
            <a:r>
              <a:rPr lang="en-US" altLang="zh-TW" i="1" dirty="0"/>
              <a:t>M</a:t>
            </a:r>
            <a:r>
              <a:rPr lang="en-US" altLang="zh-TW" dirty="0"/>
              <a:t> in </a:t>
            </a:r>
            <a:r>
              <a:rPr lang="en-US" altLang="zh-TW" i="1" dirty="0"/>
              <a:t>G</a:t>
            </a:r>
            <a:r>
              <a:rPr lang="en-US" altLang="zh-TW" dirty="0"/>
              <a:t> with cardinality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50" dirty="0">
                <a:solidFill>
                  <a:srgbClr val="000000"/>
                </a:solidFill>
              </a:rPr>
              <a:t>M</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4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p>
          <a:p>
            <a:pPr marL="0" indent="0">
              <a:spcBef>
                <a:spcPts val="0"/>
              </a:spcBef>
            </a:pPr>
            <a:endParaRPr lang="en-US" altLang="zh-TW" dirty="0">
              <a:solidFill>
                <a:srgbClr val="000000"/>
              </a:solidFill>
            </a:endParaRPr>
          </a:p>
          <a:p>
            <a:pPr marL="0" indent="360363">
              <a:spcBef>
                <a:spcPts val="0"/>
              </a:spcBef>
            </a:pPr>
            <a:r>
              <a:rPr lang="en-US" altLang="zh-TW" dirty="0">
                <a:solidFill>
                  <a:srgbClr val="000000"/>
                </a:solidFill>
              </a:rPr>
              <a:t>Based on Lemma 26.9, we would like to conclude that a maximum matching in a bipartite graph </a:t>
            </a:r>
            <a:r>
              <a:rPr lang="en-US" altLang="zh-TW" i="1" dirty="0">
                <a:solidFill>
                  <a:srgbClr val="000000"/>
                </a:solidFill>
              </a:rPr>
              <a:t>G</a:t>
            </a:r>
            <a:r>
              <a:rPr lang="en-US" altLang="zh-TW" dirty="0">
                <a:solidFill>
                  <a:srgbClr val="000000"/>
                </a:solidFill>
              </a:rPr>
              <a:t> corresponds to a maximum flow in its corresponding flow network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and we can therefore compute a maximum matching in </a:t>
            </a:r>
            <a:r>
              <a:rPr lang="en-US" altLang="zh-TW" i="1" dirty="0">
                <a:solidFill>
                  <a:srgbClr val="000000"/>
                </a:solidFill>
              </a:rPr>
              <a:t>G</a:t>
            </a:r>
            <a:r>
              <a:rPr lang="en-US" altLang="zh-TW" dirty="0">
                <a:solidFill>
                  <a:srgbClr val="000000"/>
                </a:solidFill>
              </a:rPr>
              <a:t> by running a maximum-flow algorithm on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The only hitch in this reasoning is that the maximum-flow algorithm might return a flow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for which some </a:t>
            </a:r>
            <a:r>
              <a:rPr lang="en-US" altLang="zh-TW" i="1" spc="300" dirty="0">
                <a:solidFill>
                  <a:srgbClr val="000000"/>
                </a:solidFill>
              </a:rPr>
              <a:t>f</a:t>
            </a:r>
            <a:r>
              <a:rPr lang="en-US" altLang="zh-TW" dirty="0">
                <a:solidFill>
                  <a:srgbClr val="000000"/>
                </a:solidFill>
              </a:rPr>
              <a:t>(</a:t>
            </a:r>
            <a:r>
              <a:rPr lang="pl-PL" altLang="zh-TW" i="1" dirty="0">
                <a:solidFill>
                  <a:srgbClr val="000000"/>
                </a:solidFill>
              </a:rPr>
              <a:t>u</a:t>
            </a:r>
            <a:r>
              <a:rPr lang="en-US" altLang="zh-TW" dirty="0">
                <a:solidFill>
                  <a:srgbClr val="000000"/>
                </a:solidFill>
              </a:rPr>
              <a:t>,</a:t>
            </a:r>
            <a:r>
              <a:rPr lang="pl-PL" altLang="zh-TW" dirty="0">
                <a:solidFill>
                  <a:srgbClr val="000000"/>
                </a:solidFill>
              </a:rPr>
              <a:t> </a:t>
            </a:r>
            <a:r>
              <a:rPr lang="en-US" altLang="zh-TW" i="1" dirty="0">
                <a:solidFill>
                  <a:srgbClr val="000000"/>
                </a:solidFill>
              </a:rPr>
              <a:t>v</a:t>
            </a:r>
            <a:r>
              <a:rPr lang="en-US" altLang="zh-TW" dirty="0">
                <a:solidFill>
                  <a:srgbClr val="000000"/>
                </a:solidFill>
              </a:rPr>
              <a:t>) is not an integer, even though the flow value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4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must be an integer. The following theorem shows that if we use the Ford-Fulkerson method, this difficulty cannot arise.</a:t>
            </a:r>
          </a:p>
        </p:txBody>
      </p:sp>
    </p:spTree>
    <p:extLst>
      <p:ext uri="{BB962C8B-B14F-4D97-AF65-F5344CB8AC3E}">
        <p14:creationId xmlns:p14="http://schemas.microsoft.com/office/powerpoint/2010/main" val="42710792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Finding a Maximum Bipartite Matching</a:t>
            </a:r>
            <a:endParaRPr lang="zh-TW" altLang="en-US" dirty="0"/>
          </a:p>
        </p:txBody>
      </p:sp>
      <p:sp>
        <p:nvSpPr>
          <p:cNvPr id="3" name="內容版面配置區 2"/>
          <p:cNvSpPr>
            <a:spLocks noGrp="1"/>
          </p:cNvSpPr>
          <p:nvPr>
            <p:ph idx="1"/>
          </p:nvPr>
        </p:nvSpPr>
        <p:spPr/>
        <p:txBody>
          <a:bodyPr/>
          <a:lstStyle/>
          <a:p>
            <a:pPr marL="0" indent="0"/>
            <a:r>
              <a:rPr lang="en-US" altLang="zh-TW" b="1" i="1" dirty="0">
                <a:solidFill>
                  <a:srgbClr val="0000FF"/>
                </a:solidFill>
              </a:rPr>
              <a:t>Theorem 26.10 (Integrality theorem)</a:t>
            </a:r>
          </a:p>
          <a:p>
            <a:pPr marL="0" indent="0"/>
            <a:r>
              <a:rPr lang="en-US" altLang="zh-TW" dirty="0"/>
              <a:t>If the capacity function </a:t>
            </a:r>
            <a:r>
              <a:rPr lang="en-US" altLang="zh-TW" i="1" dirty="0"/>
              <a:t>c</a:t>
            </a:r>
            <a:r>
              <a:rPr lang="en-US" altLang="zh-TW" dirty="0"/>
              <a:t> takes on only integral values, then the maximum flow </a:t>
            </a:r>
            <a:r>
              <a:rPr lang="en-US" altLang="zh-TW" i="1" dirty="0"/>
              <a:t>f</a:t>
            </a:r>
            <a:r>
              <a:rPr lang="en-US" altLang="zh-TW" dirty="0"/>
              <a:t> produced by the Ford-Fulkerson method has the property that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4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is an integer. Moreover, for all vertices </a:t>
            </a:r>
            <a:r>
              <a:rPr lang="en-US" altLang="zh-TW" i="1" dirty="0"/>
              <a:t>u</a:t>
            </a:r>
            <a:r>
              <a:rPr lang="en-US" altLang="zh-TW" dirty="0"/>
              <a:t> and </a:t>
            </a:r>
            <a:r>
              <a:rPr lang="en-US" altLang="zh-TW" i="1" dirty="0"/>
              <a:t>v</a:t>
            </a:r>
            <a:r>
              <a:rPr lang="en-US" altLang="zh-TW" dirty="0"/>
              <a:t>, the value of </a:t>
            </a:r>
            <a:r>
              <a:rPr lang="en-US" altLang="zh-TW" i="1" spc="300" dirty="0">
                <a:solidFill>
                  <a:srgbClr val="000000"/>
                </a:solidFill>
              </a:rPr>
              <a:t>f</a:t>
            </a:r>
            <a:r>
              <a:rPr lang="en-US" altLang="zh-TW" dirty="0">
                <a:solidFill>
                  <a:srgbClr val="000000"/>
                </a:solidFill>
              </a:rPr>
              <a:t>(</a:t>
            </a:r>
            <a:r>
              <a:rPr lang="pl-PL" altLang="zh-TW" i="1" dirty="0">
                <a:solidFill>
                  <a:srgbClr val="000000"/>
                </a:solidFill>
              </a:rPr>
              <a:t>u</a:t>
            </a:r>
            <a:r>
              <a:rPr lang="en-US" altLang="zh-TW" dirty="0">
                <a:solidFill>
                  <a:srgbClr val="000000"/>
                </a:solidFill>
              </a:rPr>
              <a:t>,</a:t>
            </a:r>
            <a:r>
              <a:rPr lang="pl-PL"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t> is an integer.</a:t>
            </a:r>
          </a:p>
          <a:p>
            <a:pPr marL="0" indent="0"/>
            <a:endParaRPr lang="en-US" altLang="zh-TW" dirty="0"/>
          </a:p>
          <a:p>
            <a:pPr marL="0" indent="0"/>
            <a:r>
              <a:rPr lang="en-US" altLang="zh-TW" b="1" i="1" dirty="0">
                <a:solidFill>
                  <a:srgbClr val="0000FF"/>
                </a:solidFill>
              </a:rPr>
              <a:t>Corollary 26.11</a:t>
            </a:r>
          </a:p>
          <a:p>
            <a:pPr marL="0" indent="0"/>
            <a:r>
              <a:rPr lang="en-US" altLang="zh-TW" dirty="0"/>
              <a:t>The cardinality of a maximum matching </a:t>
            </a:r>
            <a:r>
              <a:rPr lang="en-US" altLang="zh-TW" i="1" dirty="0"/>
              <a:t>M</a:t>
            </a:r>
            <a:r>
              <a:rPr lang="en-US" altLang="zh-TW" dirty="0"/>
              <a:t> in a bipartite graph </a:t>
            </a:r>
            <a:r>
              <a:rPr lang="en-US" altLang="zh-TW" i="1" dirty="0"/>
              <a:t>G</a:t>
            </a:r>
            <a:r>
              <a:rPr lang="en-US" altLang="zh-TW" dirty="0"/>
              <a:t> equals the value of a maximum flow </a:t>
            </a:r>
            <a:r>
              <a:rPr lang="en-US" altLang="zh-TW" i="1" dirty="0"/>
              <a:t>f</a:t>
            </a:r>
            <a:r>
              <a:rPr lang="en-US" altLang="zh-TW" dirty="0"/>
              <a:t> in its corresponding flow network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a:t>
            </a:r>
          </a:p>
          <a:p>
            <a:pPr marL="0" indent="0"/>
            <a:endParaRPr lang="en-US" altLang="zh-TW" dirty="0"/>
          </a:p>
          <a:p>
            <a:pPr marL="0" indent="0"/>
            <a:endParaRPr lang="en-US" altLang="zh-TW" dirty="0"/>
          </a:p>
          <a:p>
            <a:pPr marL="0" indent="0"/>
            <a:r>
              <a:rPr lang="fi-FI" altLang="zh-TW" dirty="0">
                <a:solidFill>
                  <a:srgbClr val="000000"/>
                </a:solidFill>
                <a:cs typeface="Arial" panose="020B0604020202020204" pitchFamily="34" charset="0"/>
              </a:rPr>
              <a:t>UVa </a:t>
            </a:r>
            <a:r>
              <a:rPr lang="fi-FI" altLang="zh-TW" u="sng" dirty="0">
                <a:solidFill>
                  <a:srgbClr val="A52A2A"/>
                </a:solidFill>
                <a:cs typeface="Arial" panose="020B0604020202020204" pitchFamily="34" charset="0"/>
                <a:hlinkClick r:id="rId2"/>
              </a:rPr>
              <a:t>259</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3"/>
              </a:rPr>
              <a:t>670</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4"/>
              </a:rPr>
              <a:t>753</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5"/>
              </a:rPr>
              <a:t>10080</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6"/>
              </a:rPr>
              <a:t>10092</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7"/>
              </a:rPr>
              <a:t>10243</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8"/>
              </a:rPr>
              <a:t>10418</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9"/>
              </a:rPr>
              <a:t>10984</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10"/>
              </a:rPr>
              <a:t>663</a:t>
            </a:r>
            <a:r>
              <a:rPr lang="fi-FI" altLang="zh-TW" dirty="0">
                <a:solidFill>
                  <a:srgbClr val="000000"/>
                </a:solidFill>
                <a:cs typeface="Arial" panose="020B0604020202020204" pitchFamily="34" charset="0"/>
              </a:rPr>
              <a:t> </a:t>
            </a:r>
            <a:r>
              <a:rPr lang="fi-FI" altLang="zh-TW" u="sng" dirty="0">
                <a:solidFill>
                  <a:srgbClr val="A52A2A"/>
                </a:solidFill>
                <a:cs typeface="Arial" panose="020B0604020202020204" pitchFamily="34" charset="0"/>
                <a:hlinkClick r:id="rId11"/>
              </a:rPr>
              <a:t>11148</a:t>
            </a:r>
            <a:endParaRPr lang="en-US" altLang="zh-TW" dirty="0">
              <a:cs typeface="Arial" panose="020B0604020202020204" pitchFamily="34" charset="0"/>
            </a:endParaRPr>
          </a:p>
        </p:txBody>
      </p:sp>
    </p:spTree>
    <p:extLst>
      <p:ext uri="{BB962C8B-B14F-4D97-AF65-F5344CB8AC3E}">
        <p14:creationId xmlns:p14="http://schemas.microsoft.com/office/powerpoint/2010/main" val="39458638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Finding a Maximum Bipartite Matching</a:t>
            </a:r>
            <a:endParaRPr lang="zh-TW" altLang="en-US" dirty="0"/>
          </a:p>
        </p:txBody>
      </p:sp>
      <p:sp>
        <p:nvSpPr>
          <p:cNvPr id="3" name="內容版面配置區 2"/>
          <p:cNvSpPr>
            <a:spLocks noGrp="1"/>
          </p:cNvSpPr>
          <p:nvPr>
            <p:ph idx="1"/>
          </p:nvPr>
        </p:nvSpPr>
        <p:spPr/>
        <p:txBody>
          <a:bodyPr/>
          <a:lstStyle/>
          <a:p>
            <a:pPr marL="0" indent="360363"/>
            <a:r>
              <a:rPr lang="en-US" altLang="zh-TW" dirty="0"/>
              <a:t>Thus, given a bipartite undirected graph </a:t>
            </a:r>
            <a:r>
              <a:rPr lang="en-US" altLang="zh-TW" i="1" dirty="0"/>
              <a:t>G</a:t>
            </a:r>
            <a:r>
              <a:rPr lang="en-US" altLang="zh-TW" dirty="0"/>
              <a:t>, we can find a maximum matching by creating the flow network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running the Ford-Fulkerson method, and directly obtaining a maximum matching </a:t>
            </a:r>
            <a:r>
              <a:rPr lang="en-US" altLang="zh-TW" i="1" dirty="0"/>
              <a:t>M</a:t>
            </a:r>
            <a:r>
              <a:rPr lang="en-US" altLang="zh-TW" dirty="0"/>
              <a:t> from the integer-valued maximum flow </a:t>
            </a:r>
            <a:r>
              <a:rPr lang="en-US" altLang="zh-TW" i="1" dirty="0"/>
              <a:t>f</a:t>
            </a:r>
            <a:r>
              <a:rPr lang="en-US" altLang="zh-TW" dirty="0"/>
              <a:t> found. Since any matching in a bipartite graph has cardinality at most min(</a:t>
            </a:r>
            <a:r>
              <a:rPr lang="en-US" altLang="zh-TW" i="1" dirty="0"/>
              <a:t>L</a:t>
            </a:r>
            <a:r>
              <a:rPr lang="en-US" altLang="zh-TW" dirty="0"/>
              <a:t>, </a:t>
            </a:r>
            <a:r>
              <a:rPr lang="en-US" altLang="zh-TW" i="1" dirty="0"/>
              <a:t>R</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O</a:t>
            </a:r>
            <a:r>
              <a:rPr lang="en-US" altLang="zh-TW" dirty="0"/>
              <a:t>(</a:t>
            </a:r>
            <a:r>
              <a:rPr lang="en-US" altLang="zh-TW" i="1" spc="450" dirty="0"/>
              <a:t>V</a:t>
            </a:r>
            <a:r>
              <a:rPr lang="en-US" altLang="zh-TW" dirty="0"/>
              <a:t>), the value of the maximum flow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is </a:t>
            </a:r>
            <a:r>
              <a:rPr lang="en-US" altLang="zh-TW" i="1" dirty="0">
                <a:solidFill>
                  <a:srgbClr val="000000"/>
                </a:solidFill>
              </a:rPr>
              <a:t>O</a:t>
            </a:r>
            <a:r>
              <a:rPr lang="en-US" altLang="zh-TW" dirty="0">
                <a:solidFill>
                  <a:srgbClr val="000000"/>
                </a:solidFill>
              </a:rPr>
              <a:t>(</a:t>
            </a:r>
            <a:r>
              <a:rPr lang="en-US" altLang="zh-TW" i="1" spc="450" dirty="0">
                <a:solidFill>
                  <a:srgbClr val="000000"/>
                </a:solidFill>
              </a:rPr>
              <a:t>V</a:t>
            </a:r>
            <a:r>
              <a:rPr lang="en-US" altLang="zh-TW" dirty="0">
                <a:solidFill>
                  <a:srgbClr val="000000"/>
                </a:solidFill>
              </a:rPr>
              <a:t>)</a:t>
            </a:r>
            <a:r>
              <a:rPr lang="en-US" altLang="zh-TW" dirty="0"/>
              <a:t>. We can therefore find a maximum matching in a bipartite graph in time </a:t>
            </a:r>
            <a:r>
              <a:rPr lang="en-US" altLang="zh-TW" i="1" dirty="0">
                <a:solidFill>
                  <a:srgbClr val="000000"/>
                </a:solidFill>
              </a:rPr>
              <a:t>O</a:t>
            </a:r>
            <a:r>
              <a:rPr lang="en-US" altLang="zh-TW" dirty="0">
                <a:solidFill>
                  <a:srgbClr val="000000"/>
                </a:solidFill>
              </a:rPr>
              <a:t>(</a:t>
            </a:r>
            <a:r>
              <a:rPr lang="en-US" altLang="zh-TW" i="1" dirty="0" err="1">
                <a:solidFill>
                  <a:srgbClr val="000000"/>
                </a:solidFill>
              </a:rPr>
              <a:t>V</a:t>
            </a:r>
            <a:r>
              <a:rPr lang="en-US" altLang="zh-TW" i="1" spc="150" dirty="0" err="1">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solidFill>
                  <a:srgbClr val="000000"/>
                </a:solidFill>
              </a:rPr>
              <a:t>O</a:t>
            </a:r>
            <a:r>
              <a:rPr lang="en-US" altLang="zh-TW" dirty="0">
                <a:solidFill>
                  <a:srgbClr val="000000"/>
                </a:solidFill>
              </a:rPr>
              <a:t>(</a:t>
            </a:r>
            <a:r>
              <a:rPr lang="en-US" altLang="zh-TW" i="1" dirty="0" err="1">
                <a:solidFill>
                  <a:srgbClr val="000000"/>
                </a:solidFill>
              </a:rPr>
              <a:t>V</a:t>
            </a:r>
            <a:r>
              <a:rPr lang="en-US" altLang="zh-TW" i="1" spc="200" dirty="0" err="1">
                <a:solidFill>
                  <a:srgbClr val="000000"/>
                </a:solidFill>
              </a:rPr>
              <a:t>E</a:t>
            </a:r>
            <a:r>
              <a:rPr lang="en-US" altLang="zh-TW" dirty="0">
                <a:solidFill>
                  <a:srgbClr val="000000"/>
                </a:solidFill>
              </a:rPr>
              <a:t>)</a:t>
            </a:r>
            <a:r>
              <a:rPr lang="en-US" altLang="zh-TW" dirty="0"/>
              <a:t>, since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2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l-GR" altLang="zh-TW" dirty="0">
                <a:solidFill>
                  <a:srgbClr val="000000"/>
                </a:solidFill>
                <a:latin typeface="Times New Roman" panose="02020603050405020304" pitchFamily="18" charset="0"/>
                <a:cs typeface="Times New Roman" panose="02020603050405020304" pitchFamily="18" charset="0"/>
              </a:rPr>
              <a:t>Θ</a:t>
            </a:r>
            <a:r>
              <a:rPr lang="en-US" altLang="zh-TW" dirty="0">
                <a:solidFill>
                  <a:srgbClr val="000000"/>
                </a:solidFill>
              </a:rPr>
              <a:t>(</a:t>
            </a:r>
            <a:r>
              <a:rPr lang="en-US" altLang="zh-TW" i="1" spc="200" dirty="0">
                <a:solidFill>
                  <a:srgbClr val="000000"/>
                </a:solidFill>
              </a:rPr>
              <a:t>E</a:t>
            </a:r>
            <a:r>
              <a:rPr lang="en-US" altLang="zh-TW" dirty="0">
                <a:solidFill>
                  <a:srgbClr val="000000"/>
                </a:solidFill>
              </a:rPr>
              <a:t>)</a:t>
            </a:r>
            <a:r>
              <a:rPr lang="en-US" altLang="zh-TW" dirty="0"/>
              <a:t>.</a:t>
            </a:r>
          </a:p>
        </p:txBody>
      </p:sp>
    </p:spTree>
    <p:extLst>
      <p:ext uri="{BB962C8B-B14F-4D97-AF65-F5344CB8AC3E}">
        <p14:creationId xmlns:p14="http://schemas.microsoft.com/office/powerpoint/2010/main" val="255352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19</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60682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1</a:t>
            </a:r>
            <a:endParaRPr lang="zh-TW" altLang="en-US" dirty="0"/>
          </a:p>
        </p:txBody>
      </p:sp>
      <p:sp>
        <p:nvSpPr>
          <p:cNvPr id="3" name="內容版面配置區 2"/>
          <p:cNvSpPr>
            <a:spLocks noGrp="1"/>
          </p:cNvSpPr>
          <p:nvPr>
            <p:ph idx="1"/>
          </p:nvPr>
        </p:nvSpPr>
        <p:spPr>
          <a:xfrm>
            <a:off x="252000" y="1269000"/>
            <a:ext cx="8640000" cy="3780000"/>
          </a:xfrm>
        </p:spPr>
        <p:txBody>
          <a:bodyPr/>
          <a:lstStyle/>
          <a:p>
            <a:pPr marL="0" indent="0"/>
            <a:r>
              <a:rPr lang="en-US" altLang="zh-TW" dirty="0"/>
              <a:t>With the given Edmonds Karp’s code above, solving a (basic</a:t>
            </a:r>
            <a:r>
              <a:rPr lang="en-US" altLang="zh-TW" sz="2000" dirty="0">
                <a:latin typeface="Cambria Math" panose="02040503050406030204" pitchFamily="18" charset="0"/>
                <a:ea typeface="Cambria Math" panose="02040503050406030204" pitchFamily="18" charset="0"/>
              </a:rPr>
              <a:t>/</a:t>
            </a:r>
            <a:r>
              <a:rPr lang="en-US" altLang="zh-TW" dirty="0"/>
              <a:t>standard) Network Flow problem, especially Max Flow, is now simpler. It is now a matter of:</a:t>
            </a:r>
          </a:p>
          <a:p>
            <a:pPr marL="630000" indent="-360000"/>
            <a:r>
              <a:rPr lang="en-US" altLang="zh-TW" dirty="0"/>
              <a:t>1.	Recognizing that the problem is indeed a Network Flow problem (this will get better after you solve more Network Flow problems).</a:t>
            </a:r>
          </a:p>
          <a:p>
            <a:pPr marL="630000" indent="-360000"/>
            <a:r>
              <a:rPr lang="en-US" altLang="zh-TW" dirty="0"/>
              <a:t>2.	Constructing the appropriate flow graph (i.e. if using our code shown earlier:</a:t>
            </a:r>
          </a:p>
          <a:p>
            <a:pPr marL="628650" indent="0"/>
            <a:r>
              <a:rPr lang="en-US" altLang="zh-TW" dirty="0"/>
              <a:t>Initiate the residual matrix res and set the appropriate values for ‘</a:t>
            </a:r>
            <a:r>
              <a:rPr lang="en-US" altLang="zh-TW" i="1" dirty="0"/>
              <a:t>s</a:t>
            </a:r>
            <a:r>
              <a:rPr lang="en-US" altLang="zh-TW" dirty="0"/>
              <a:t>’ and ‘</a:t>
            </a:r>
            <a:r>
              <a:rPr lang="en-US" altLang="zh-TW" i="1" dirty="0"/>
              <a:t>t</a:t>
            </a:r>
            <a:r>
              <a:rPr lang="en-US" altLang="zh-TW" dirty="0"/>
              <a:t>’).</a:t>
            </a:r>
          </a:p>
          <a:p>
            <a:pPr marL="630000" indent="-360000"/>
            <a:r>
              <a:rPr lang="en-US" altLang="zh-TW" dirty="0"/>
              <a:t>3.	Running the Edmonds Karp’s code on this flow graph.</a:t>
            </a:r>
            <a:endParaRPr lang="zh-TW" altLang="en-US" dirty="0"/>
          </a:p>
        </p:txBody>
      </p:sp>
    </p:spTree>
    <p:extLst>
      <p:ext uri="{BB962C8B-B14F-4D97-AF65-F5344CB8AC3E}">
        <p14:creationId xmlns:p14="http://schemas.microsoft.com/office/powerpoint/2010/main" val="4060453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1</a:t>
            </a:r>
            <a:endParaRPr lang="zh-TW" altLang="en-US" dirty="0"/>
          </a:p>
        </p:txBody>
      </p:sp>
      <p:sp>
        <p:nvSpPr>
          <p:cNvPr id="3" name="內容版面配置區 2"/>
          <p:cNvSpPr>
            <a:spLocks noGrp="1"/>
          </p:cNvSpPr>
          <p:nvPr>
            <p:ph idx="1"/>
          </p:nvPr>
        </p:nvSpPr>
        <p:spPr>
          <a:xfrm>
            <a:off x="252000" y="1269000"/>
            <a:ext cx="8640000" cy="4500000"/>
          </a:xfrm>
        </p:spPr>
        <p:txBody>
          <a:bodyPr/>
          <a:lstStyle/>
          <a:p>
            <a:pPr marL="270000" indent="-270000">
              <a:buFont typeface="Arial" panose="020B0604020202020204" pitchFamily="34" charset="0"/>
              <a:buChar char="•"/>
            </a:pPr>
            <a:r>
              <a:rPr lang="en-US" altLang="zh-TW" dirty="0"/>
              <a:t>In this subsection, we show an example of modeling the flow (residual) graph of UVa 259 - Software Allocation.</a:t>
            </a:r>
          </a:p>
          <a:p>
            <a:pPr marL="270000" indent="-270000">
              <a:buFont typeface="Arial" panose="020B0604020202020204" pitchFamily="34" charset="0"/>
              <a:buChar char="•"/>
            </a:pPr>
            <a:r>
              <a:rPr lang="en-US" altLang="zh-TW" dirty="0"/>
              <a:t>The abridged version of this problem is as follows:</a:t>
            </a:r>
          </a:p>
          <a:p>
            <a:pPr marL="270000" indent="-270000">
              <a:buFont typeface="Arial" panose="020B0604020202020204" pitchFamily="34" charset="0"/>
              <a:buChar char="•"/>
            </a:pPr>
            <a:r>
              <a:rPr lang="en-US" altLang="zh-TW" dirty="0"/>
              <a:t>You are given up to 26 applications</a:t>
            </a:r>
            <a:r>
              <a:rPr lang="en-US" altLang="zh-TW" sz="2000" dirty="0">
                <a:latin typeface="Cambria Math" panose="02040503050406030204" pitchFamily="18" charset="0"/>
                <a:ea typeface="Cambria Math" panose="02040503050406030204" pitchFamily="18" charset="0"/>
              </a:rPr>
              <a:t>/</a:t>
            </a:r>
            <a:r>
              <a:rPr lang="en-US" altLang="zh-TW" dirty="0"/>
              <a:t>apps (labeled ‘A’ to ‘Z’), up to 10 computers (numbered from 0 to 9), the number of persons who brought in each application that day (one digit positive integer, or [1 . . 9]), the list of computers that a particular application can run, and the fact that each computer can only run one application that day.</a:t>
            </a:r>
          </a:p>
          <a:p>
            <a:pPr marL="270000" indent="-270000">
              <a:buFont typeface="Arial" panose="020B0604020202020204" pitchFamily="34" charset="0"/>
              <a:buChar char="•"/>
            </a:pPr>
            <a:r>
              <a:rPr lang="en-US" altLang="zh-TW" dirty="0"/>
              <a:t>Your task is to determine whether an allocation (that is, a matching) of applications to computers can be done, and if so, generates a possible allocation.</a:t>
            </a:r>
          </a:p>
          <a:p>
            <a:pPr marL="270000" indent="-270000">
              <a:buFont typeface="Arial" panose="020B0604020202020204" pitchFamily="34" charset="0"/>
              <a:buChar char="•"/>
            </a:pPr>
            <a:r>
              <a:rPr lang="en-US" altLang="zh-TW" dirty="0"/>
              <a:t>If no, simply print an exclamation mark ‘!’.</a:t>
            </a:r>
            <a:endParaRPr lang="zh-TW" altLang="en-US" dirty="0"/>
          </a:p>
        </p:txBody>
      </p:sp>
    </p:spTree>
    <p:extLst>
      <p:ext uri="{BB962C8B-B14F-4D97-AF65-F5344CB8AC3E}">
        <p14:creationId xmlns:p14="http://schemas.microsoft.com/office/powerpoint/2010/main" val="27303283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1</a:t>
            </a:r>
            <a:endParaRPr lang="zh-TW" altLang="en-US" dirty="0"/>
          </a:p>
        </p:txBody>
      </p:sp>
      <p:sp>
        <p:nvSpPr>
          <p:cNvPr id="3" name="內容版面配置區 2"/>
          <p:cNvSpPr>
            <a:spLocks noGrp="1"/>
          </p:cNvSpPr>
          <p:nvPr>
            <p:ph idx="1"/>
          </p:nvPr>
        </p:nvSpPr>
        <p:spPr>
          <a:xfrm>
            <a:off x="252000" y="1269000"/>
            <a:ext cx="8640000" cy="2340000"/>
          </a:xfrm>
        </p:spPr>
        <p:txBody>
          <a:bodyPr rIns="36000"/>
          <a:lstStyle/>
          <a:p>
            <a:pPr marL="270000" indent="-270000">
              <a:buFont typeface="Arial" panose="020B0604020202020204" pitchFamily="34" charset="0"/>
              <a:buChar char="•"/>
            </a:pPr>
            <a:r>
              <a:rPr lang="en-US" altLang="zh-TW" dirty="0"/>
              <a:t>One (bipartite) flow graph formulation is shown in Figure 4.27.</a:t>
            </a:r>
          </a:p>
          <a:p>
            <a:pPr marL="270000" indent="-270000">
              <a:buFont typeface="Arial" panose="020B0604020202020204" pitchFamily="34" charset="0"/>
              <a:buChar char="•"/>
            </a:pPr>
            <a:r>
              <a:rPr lang="en-US" altLang="zh-TW" dirty="0"/>
              <a:t>We index the vertices from [0 . . 37] as there are 26 </a:t>
            </a:r>
            <a:r>
              <a:rPr lang="en-US" altLang="zh-TW" sz="2000" dirty="0">
                <a:latin typeface="Cambria Math" panose="02040503050406030204" pitchFamily="18" charset="0"/>
                <a:ea typeface="Cambria Math" panose="02040503050406030204" pitchFamily="18" charset="0"/>
              </a:rPr>
              <a:t>+</a:t>
            </a:r>
            <a:r>
              <a:rPr lang="en-US" altLang="zh-TW" dirty="0"/>
              <a:t> 10 </a:t>
            </a:r>
            <a:r>
              <a:rPr lang="en-US" altLang="zh-TW" sz="2000" dirty="0">
                <a:latin typeface="Cambria Math" panose="02040503050406030204" pitchFamily="18" charset="0"/>
                <a:ea typeface="Cambria Math" panose="02040503050406030204" pitchFamily="18" charset="0"/>
              </a:rPr>
              <a:t>+</a:t>
            </a:r>
            <a:r>
              <a:rPr lang="en-US" altLang="zh-TW" dirty="0"/>
              <a:t> 2 special vertices </a:t>
            </a:r>
            <a:r>
              <a:rPr lang="en-US" altLang="zh-TW" dirty="0">
                <a:latin typeface="Cambria Math" panose="02040503050406030204" pitchFamily="18" charset="0"/>
                <a:ea typeface="Cambria Math" panose="02040503050406030204" pitchFamily="18" charset="0"/>
              </a:rPr>
              <a:t>=</a:t>
            </a:r>
            <a:r>
              <a:rPr lang="en-US" altLang="zh-TW" dirty="0"/>
              <a:t> 38 vertices.</a:t>
            </a:r>
          </a:p>
          <a:p>
            <a:pPr marL="270000" indent="-270000">
              <a:buFont typeface="Arial" panose="020B0604020202020204" pitchFamily="34" charset="0"/>
              <a:buChar char="•"/>
            </a:pPr>
            <a:r>
              <a:rPr lang="en-US" altLang="zh-TW" dirty="0"/>
              <a:t>The source </a:t>
            </a:r>
            <a:r>
              <a:rPr lang="en-US" altLang="zh-TW" i="1" dirty="0"/>
              <a:t>s</a:t>
            </a:r>
            <a:r>
              <a:rPr lang="en-US" altLang="zh-TW" dirty="0"/>
              <a:t> is given index 0, the 26 possible apps are given indices from [1 . . 26], the 10 possible computers are given indices from [27 . . 36], and finally the sink </a:t>
            </a:r>
            <a:r>
              <a:rPr lang="en-US" altLang="zh-TW" i="1" dirty="0"/>
              <a:t>t</a:t>
            </a:r>
            <a:r>
              <a:rPr lang="en-US" altLang="zh-TW" dirty="0"/>
              <a:t> is given index 37.</a:t>
            </a:r>
          </a:p>
        </p:txBody>
      </p:sp>
    </p:spTree>
    <p:extLst>
      <p:ext uri="{BB962C8B-B14F-4D97-AF65-F5344CB8AC3E}">
        <p14:creationId xmlns:p14="http://schemas.microsoft.com/office/powerpoint/2010/main" val="36973108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1</a:t>
            </a:r>
            <a:endParaRPr lang="zh-TW" altLang="en-US" dirty="0"/>
          </a:p>
        </p:txBody>
      </p:sp>
      <p:sp>
        <p:nvSpPr>
          <p:cNvPr id="3" name="內容版面配置區 2"/>
          <p:cNvSpPr>
            <a:spLocks noGrp="1"/>
          </p:cNvSpPr>
          <p:nvPr>
            <p:ph idx="1"/>
          </p:nvPr>
        </p:nvSpPr>
        <p:spPr/>
        <p:txBody>
          <a:bodyPr rIns="36000"/>
          <a:lstStyle/>
          <a:p>
            <a:pPr marL="270000" indent="-270000">
              <a:buFont typeface="Arial" panose="020B0604020202020204" pitchFamily="34" charset="0"/>
              <a:buChar char="•"/>
            </a:pPr>
            <a:r>
              <a:rPr lang="en-US" altLang="zh-TW" dirty="0"/>
              <a:t>Then we link apps to computers as mentioned in the problem description.</a:t>
            </a:r>
          </a:p>
          <a:p>
            <a:pPr marL="270000" indent="-270000">
              <a:buFont typeface="Arial" panose="020B0604020202020204" pitchFamily="34" charset="0"/>
              <a:buChar char="•"/>
            </a:pPr>
            <a:r>
              <a:rPr lang="en-US" altLang="zh-TW" dirty="0"/>
              <a:t>We link source </a:t>
            </a:r>
            <a:r>
              <a:rPr lang="en-US" altLang="zh-TW" i="1" dirty="0"/>
              <a:t>s</a:t>
            </a:r>
            <a:r>
              <a:rPr lang="en-US" altLang="zh-TW" dirty="0"/>
              <a:t> to all apps and link all computers to sink </a:t>
            </a:r>
            <a:r>
              <a:rPr lang="en-US" altLang="zh-TW" i="1" dirty="0"/>
              <a:t>t</a:t>
            </a:r>
            <a:r>
              <a:rPr lang="en-US" altLang="zh-TW" dirty="0"/>
              <a:t>.</a:t>
            </a:r>
          </a:p>
          <a:p>
            <a:pPr marL="270000" indent="-270000">
              <a:buFont typeface="Arial" panose="020B0604020202020204" pitchFamily="34" charset="0"/>
              <a:buChar char="•"/>
            </a:pPr>
            <a:r>
              <a:rPr lang="en-US" altLang="zh-TW" dirty="0"/>
              <a:t>All edges in this flow graph are directed edges.</a:t>
            </a:r>
          </a:p>
          <a:p>
            <a:pPr marL="270000" indent="-270000">
              <a:buFont typeface="Arial" panose="020B0604020202020204" pitchFamily="34" charset="0"/>
              <a:buChar char="•"/>
            </a:pPr>
            <a:r>
              <a:rPr lang="en-US" altLang="zh-TW" dirty="0"/>
              <a:t>The problem says that there can be more than one (say, </a:t>
            </a:r>
            <a:r>
              <a:rPr lang="en-US" altLang="zh-TW" i="1" spc="300" dirty="0"/>
              <a:t>X</a:t>
            </a:r>
            <a:r>
              <a:rPr lang="en-US" altLang="zh-TW" dirty="0"/>
              <a:t>) users bringing in a particular app </a:t>
            </a:r>
            <a:r>
              <a:rPr lang="en-US" altLang="zh-TW" i="1" dirty="0"/>
              <a:t>A</a:t>
            </a:r>
            <a:r>
              <a:rPr lang="en-US" altLang="zh-TW" dirty="0"/>
              <a:t> in a given day.</a:t>
            </a:r>
          </a:p>
          <a:p>
            <a:pPr marL="270000" indent="-270000">
              <a:buFont typeface="Arial" panose="020B0604020202020204" pitchFamily="34" charset="0"/>
              <a:buChar char="•"/>
            </a:pPr>
            <a:r>
              <a:rPr lang="en-US" altLang="zh-TW" dirty="0"/>
              <a:t>Thus, we set the edge weight (capacity) from source </a:t>
            </a:r>
            <a:r>
              <a:rPr lang="en-US" altLang="zh-TW" i="1" dirty="0"/>
              <a:t>s</a:t>
            </a:r>
            <a:r>
              <a:rPr lang="en-US" altLang="zh-TW" dirty="0"/>
              <a:t> to a particular app </a:t>
            </a:r>
            <a:r>
              <a:rPr lang="en-US" altLang="zh-TW" i="1" dirty="0"/>
              <a:t>A</a:t>
            </a:r>
            <a:r>
              <a:rPr lang="en-US" altLang="zh-TW" dirty="0"/>
              <a:t> to </a:t>
            </a:r>
            <a:r>
              <a:rPr lang="en-US" altLang="zh-TW" i="1" dirty="0"/>
              <a:t>X</a:t>
            </a:r>
            <a:r>
              <a:rPr lang="en-US" altLang="zh-TW" dirty="0"/>
              <a:t>.</a:t>
            </a:r>
          </a:p>
          <a:p>
            <a:pPr marL="270000" indent="-270000">
              <a:buFont typeface="Arial" panose="020B0604020202020204" pitchFamily="34" charset="0"/>
              <a:buChar char="•"/>
            </a:pPr>
            <a:r>
              <a:rPr lang="en-US" altLang="zh-TW" dirty="0"/>
              <a:t>The problem also says that each computer can only be used once.</a:t>
            </a:r>
          </a:p>
          <a:p>
            <a:pPr marL="270000" indent="-270000">
              <a:buFont typeface="Arial" panose="020B0604020202020204" pitchFamily="34" charset="0"/>
              <a:buChar char="•"/>
            </a:pPr>
            <a:r>
              <a:rPr lang="en-US" altLang="zh-TW" dirty="0"/>
              <a:t>Thus, we set the edge weight from each computer </a:t>
            </a:r>
            <a:r>
              <a:rPr lang="en-US" altLang="zh-TW" i="1" dirty="0"/>
              <a:t>B</a:t>
            </a:r>
            <a:r>
              <a:rPr lang="en-US" altLang="zh-TW" dirty="0"/>
              <a:t> to sink </a:t>
            </a:r>
            <a:r>
              <a:rPr lang="en-US" altLang="zh-TW" i="1" dirty="0"/>
              <a:t>t</a:t>
            </a:r>
            <a:r>
              <a:rPr lang="en-US" altLang="zh-TW" dirty="0"/>
              <a:t> to 1.</a:t>
            </a:r>
          </a:p>
          <a:p>
            <a:pPr marL="270000" indent="-270000">
              <a:buFont typeface="Arial" panose="020B0604020202020204" pitchFamily="34" charset="0"/>
              <a:buChar char="•"/>
            </a:pPr>
            <a:r>
              <a:rPr lang="en-US" altLang="zh-TW" dirty="0"/>
              <a:t>The edge weight between apps to computers is set to ∞.</a:t>
            </a:r>
          </a:p>
          <a:p>
            <a:pPr marL="270000" indent="-270000">
              <a:buFont typeface="Arial" panose="020B0604020202020204" pitchFamily="34" charset="0"/>
              <a:buChar char="•"/>
            </a:pPr>
            <a:r>
              <a:rPr lang="en-US" altLang="zh-TW" dirty="0"/>
              <a:t>With this arrangement, if there is a flow from an app </a:t>
            </a:r>
            <a:r>
              <a:rPr lang="en-US" altLang="zh-TW" i="1" dirty="0"/>
              <a:t>A</a:t>
            </a:r>
            <a:r>
              <a:rPr lang="en-US" altLang="zh-TW" dirty="0"/>
              <a:t> to a computer </a:t>
            </a:r>
            <a:r>
              <a:rPr lang="en-US" altLang="zh-TW" i="1" dirty="0"/>
              <a:t>B</a:t>
            </a:r>
            <a:r>
              <a:rPr lang="en-US" altLang="zh-TW" dirty="0"/>
              <a:t> and finally to sink </a:t>
            </a:r>
            <a:r>
              <a:rPr lang="en-US" altLang="zh-TW" i="1" dirty="0"/>
              <a:t>t</a:t>
            </a:r>
            <a:r>
              <a:rPr lang="en-US" altLang="zh-TW" dirty="0"/>
              <a:t>, that flow corresponds to one matching between that particular app </a:t>
            </a:r>
            <a:r>
              <a:rPr lang="en-US" altLang="zh-TW" i="1" dirty="0"/>
              <a:t>A</a:t>
            </a:r>
            <a:r>
              <a:rPr lang="en-US" altLang="zh-TW" dirty="0"/>
              <a:t> and computer </a:t>
            </a:r>
            <a:r>
              <a:rPr lang="en-US" altLang="zh-TW" i="1" dirty="0"/>
              <a:t>B</a:t>
            </a:r>
            <a:r>
              <a:rPr lang="en-US" altLang="zh-TW" dirty="0"/>
              <a:t>.</a:t>
            </a:r>
            <a:endParaRPr lang="zh-TW" altLang="en-US" dirty="0"/>
          </a:p>
        </p:txBody>
      </p:sp>
    </p:spTree>
    <p:extLst>
      <p:ext uri="{BB962C8B-B14F-4D97-AF65-F5344CB8AC3E}">
        <p14:creationId xmlns:p14="http://schemas.microsoft.com/office/powerpoint/2010/main" val="35747468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1</a:t>
            </a:r>
            <a:endParaRPr lang="zh-TW" altLang="en-US" dirty="0"/>
          </a:p>
        </p:txBody>
      </p:sp>
      <p:sp>
        <p:nvSpPr>
          <p:cNvPr id="3" name="內容版面配置區 2"/>
          <p:cNvSpPr>
            <a:spLocks noGrp="1"/>
          </p:cNvSpPr>
          <p:nvPr>
            <p:ph idx="1"/>
          </p:nvPr>
        </p:nvSpPr>
        <p:spPr/>
        <p:txBody>
          <a:bodyPr/>
          <a:lstStyle/>
          <a:p>
            <a:pPr marL="270000" indent="-270000">
              <a:buFont typeface="Arial" panose="020B0604020202020204" pitchFamily="34" charset="0"/>
              <a:buChar char="•"/>
            </a:pPr>
            <a:r>
              <a:rPr lang="en-US" altLang="zh-TW" dirty="0"/>
              <a:t>Once we have this flow graph, we can pass it to our Edmonds Karp’s implementation shown earlier to obtain the Max Flow </a:t>
            </a:r>
            <a:r>
              <a:rPr lang="en-US" altLang="zh-TW" i="1" dirty="0"/>
              <a:t>mf</a:t>
            </a:r>
            <a:r>
              <a:rPr lang="en-US" altLang="zh-TW" dirty="0"/>
              <a:t>.</a:t>
            </a:r>
          </a:p>
          <a:p>
            <a:pPr marL="270000" indent="-270000">
              <a:buFont typeface="Arial" panose="020B0604020202020204" pitchFamily="34" charset="0"/>
              <a:buChar char="•"/>
            </a:pPr>
            <a:r>
              <a:rPr lang="en-US" altLang="zh-TW" dirty="0"/>
              <a:t>If </a:t>
            </a:r>
            <a:r>
              <a:rPr lang="en-US" altLang="zh-TW" i="1" dirty="0"/>
              <a:t>mf</a:t>
            </a:r>
            <a:r>
              <a:rPr lang="en-US" altLang="zh-TW" dirty="0"/>
              <a:t> is equal to the number of applications brought in that day, then we have a solution, i.e. if we have </a:t>
            </a:r>
            <a:r>
              <a:rPr lang="en-US" altLang="zh-TW" i="1" dirty="0"/>
              <a:t>X</a:t>
            </a:r>
            <a:r>
              <a:rPr lang="en-US" altLang="zh-TW" dirty="0"/>
              <a:t> users bringing in app </a:t>
            </a:r>
            <a:r>
              <a:rPr lang="en-US" altLang="zh-TW" i="1" dirty="0"/>
              <a:t>A</a:t>
            </a:r>
            <a:r>
              <a:rPr lang="en-US" altLang="zh-TW" dirty="0"/>
              <a:t>, then </a:t>
            </a:r>
            <a:r>
              <a:rPr lang="en-US" altLang="zh-TW" i="1" dirty="0"/>
              <a:t>X</a:t>
            </a:r>
            <a:r>
              <a:rPr lang="en-US" altLang="zh-TW" dirty="0"/>
              <a:t> different paths (i.e. matchings) from </a:t>
            </a:r>
            <a:r>
              <a:rPr lang="en-US" altLang="zh-TW" i="1" dirty="0"/>
              <a:t>A</a:t>
            </a:r>
            <a:r>
              <a:rPr lang="en-US" altLang="zh-TW" dirty="0"/>
              <a:t> to sink </a:t>
            </a:r>
            <a:r>
              <a:rPr lang="en-US" altLang="zh-TW" i="1" dirty="0"/>
              <a:t>t</a:t>
            </a:r>
            <a:r>
              <a:rPr lang="en-US" altLang="zh-TW" dirty="0"/>
              <a:t> must be found by the Edmonds Karp’s algorithm (and similarly for the other apps).</a:t>
            </a:r>
          </a:p>
          <a:p>
            <a:pPr marL="270000" indent="-270000">
              <a:buFont typeface="Arial" panose="020B0604020202020204" pitchFamily="34" charset="0"/>
              <a:buChar char="•"/>
            </a:pPr>
            <a:r>
              <a:rPr lang="en-US" altLang="zh-TW" dirty="0"/>
              <a:t>The actual app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computer assignments can be found by simply checking the backward edges from computers (vertices 27 - 36) to apps (vertices 1 - 26).</a:t>
            </a:r>
          </a:p>
          <a:p>
            <a:pPr marL="270000" indent="-270000">
              <a:buFont typeface="Arial" panose="020B0604020202020204" pitchFamily="34" charset="0"/>
              <a:buChar char="•"/>
            </a:pPr>
            <a:r>
              <a:rPr lang="en-US" altLang="zh-TW" dirty="0"/>
              <a:t>A backward edge (computer </a:t>
            </a:r>
            <a:r>
              <a:rPr lang="en-US" altLang="zh-TW" dirty="0">
                <a:latin typeface="Cambria Math" panose="02040503050406030204" pitchFamily="18" charset="0"/>
                <a:ea typeface="Cambria Math" panose="02040503050406030204" pitchFamily="18" charset="0"/>
              </a:rPr>
              <a:t>→</a:t>
            </a:r>
            <a:r>
              <a:rPr lang="en-US" altLang="zh-TW" dirty="0"/>
              <a:t> app) in the residual matrix </a:t>
            </a:r>
            <a:r>
              <a:rPr lang="en-US" altLang="zh-TW" i="1" dirty="0"/>
              <a:t>res</a:t>
            </a:r>
            <a:r>
              <a:rPr lang="en-US" altLang="zh-TW" dirty="0"/>
              <a:t> will contain a value </a:t>
            </a:r>
            <a:r>
              <a:rPr lang="en-US" altLang="zh-TW" dirty="0">
                <a:latin typeface="Cambria Math" panose="02040503050406030204" pitchFamily="18" charset="0"/>
                <a:ea typeface="Cambria Math" panose="02040503050406030204" pitchFamily="18" charset="0"/>
              </a:rPr>
              <a:t>+</a:t>
            </a:r>
            <a:r>
              <a:rPr lang="en-US" altLang="zh-TW" dirty="0"/>
              <a:t> 1 if the corresponding forward edge (app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computer) is selected in the paths that contribute to the Max Flow </a:t>
            </a:r>
            <a:r>
              <a:rPr lang="en-US" altLang="zh-TW" i="1" dirty="0"/>
              <a:t>mf</a:t>
            </a:r>
            <a:r>
              <a:rPr lang="en-US" altLang="zh-TW" dirty="0"/>
              <a:t>.</a:t>
            </a:r>
          </a:p>
          <a:p>
            <a:pPr marL="270000" indent="-270000">
              <a:buFont typeface="Arial" panose="020B0604020202020204" pitchFamily="34" charset="0"/>
              <a:buChar char="•"/>
            </a:pPr>
            <a:r>
              <a:rPr lang="en-US" altLang="zh-TW" dirty="0"/>
              <a:t>This is also the reason why we start the flow graph with directed edges from apps to computers only.</a:t>
            </a:r>
            <a:endParaRPr lang="zh-TW" altLang="en-US" dirty="0"/>
          </a:p>
        </p:txBody>
      </p:sp>
    </p:spTree>
    <p:extLst>
      <p:ext uri="{BB962C8B-B14F-4D97-AF65-F5344CB8AC3E}">
        <p14:creationId xmlns:p14="http://schemas.microsoft.com/office/powerpoint/2010/main" val="25773775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252000" y="2708910"/>
            <a:ext cx="8640000" cy="1440180"/>
          </a:xfrm>
        </p:spPr>
        <p:txBody>
          <a:bodyPr/>
          <a:lstStyle/>
          <a:p>
            <a:r>
              <a:rPr lang="en-US" altLang="zh-TW" dirty="0"/>
              <a:t>UVa 00259 - Software Allocation</a:t>
            </a:r>
            <a:endParaRPr lang="zh-TW" altLang="en-US" dirty="0"/>
          </a:p>
        </p:txBody>
      </p:sp>
    </p:spTree>
    <p:extLst>
      <p:ext uri="{BB962C8B-B14F-4D97-AF65-F5344CB8AC3E}">
        <p14:creationId xmlns:p14="http://schemas.microsoft.com/office/powerpoint/2010/main" val="7238624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 computing center has ten different computers (numbered 0 to 9) on which applications can run. The computers are not multi-tasking, so each machine can run only one application at any time. There are 26 applications, named A to Z. Whether an application can run on a particular computer can be found in a job description (see below).</a:t>
            </a:r>
          </a:p>
          <a:p>
            <a:pPr marL="0" lvl="0" indent="538163"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Every morning, the users bring in their applications for that day. It is possible that two users bring in the same application; in that case two different, independent computers will be allocated for that application.</a:t>
            </a:r>
          </a:p>
          <a:p>
            <a:pPr marL="0" lvl="0" indent="538163"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 clerk (</a:t>
            </a:r>
            <a:r>
              <a:rPr kumimoji="0" lang="zh-TW" altLang="en-US" sz="2400" kern="1200" dirty="0">
                <a:solidFill>
                  <a:prstClr val="black"/>
                </a:solidFill>
                <a:latin typeface="標楷體" panose="03000509000000000000" pitchFamily="65" charset="-120"/>
                <a:ea typeface="標楷體" panose="03000509000000000000" pitchFamily="65" charset="-120"/>
                <a:cs typeface="Times New Roman" panose="02020603050405020304" pitchFamily="18" charset="0"/>
              </a:rPr>
              <a:t>行政人員</a:t>
            </a: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collects the applications, and for each different application he makes a list of computers on which the application could run. Then, </a:t>
            </a: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he assigns each application to a computer</a:t>
            </a: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Remember: the computers are not multi-tasking, so </a:t>
            </a: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each computer must handle at most one application in total</a:t>
            </a: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 (An application takes a day to complete, so that sequencing i.e. one application after another on the same machine is not possible</a:t>
            </a:r>
            <a:r>
              <a:rPr kumimoji="0" lang="en-US" altLang="zh-TW" sz="2400" kern="1200" dirty="0" smtClean="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6667594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 job description consists of</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1.	one upper case letter A...Z, indicating the application.</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2.	one digit 1...9, indicating the number of users who brought in the application.</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3.	a blank (space character.)</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4.	one or more different digits 0...9, indicating the computers on which the application can run.</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5.	a terminating semicolon ‘;’.</a:t>
            </a:r>
          </a:p>
          <a:p>
            <a:pPr marL="358775" lvl="0" indent="-358775"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6.	an end-of-line.</a:t>
            </a:r>
          </a:p>
          <a:p>
            <a:pPr marL="358775" lvl="0" indent="-358775" eaLnBrk="1" fontAlgn="auto" hangingPunct="1">
              <a:spcBef>
                <a:spcPts val="0"/>
              </a:spcBef>
              <a:spcAft>
                <a:spcPts val="0"/>
              </a:spcAft>
              <a:buClrTx/>
            </a:pP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600"/>
              </a:spcAft>
              <a:buClrTx/>
            </a:pPr>
            <a:r>
              <a:rPr kumimoji="0" lang="en-US" altLang="zh-TW" sz="28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Input</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P4 56789</a:t>
            </a:r>
            <a:r>
              <a:rPr kumimoji="0" lang="pt-BR" altLang="zh-TW" sz="2400" kern="1200" dirty="0" smtClean="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1828948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lvl="0" indent="0" eaLnBrk="1" fontAlgn="auto" hangingPunct="1">
              <a:spcBef>
                <a:spcPts val="0"/>
              </a:spcBef>
              <a:spcAft>
                <a:spcPts val="600"/>
              </a:spcAft>
              <a:buClrTx/>
            </a:pPr>
            <a:r>
              <a:rPr kumimoji="0" lang="en-US" altLang="zh-TW" sz="28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Input</a:t>
            </a:r>
          </a:p>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The input for your program is a text file. For each day it contains one or more job descriptions, separated by a line containing only the end-of-line marker. The input file ends with the standard end-of-file marker. For each day your program determines whether an allocation of applications to computers can be done, and if so, generates a possible allocation</a:t>
            </a:r>
            <a:r>
              <a:rPr kumimoji="0" lang="en-US" altLang="zh-TW" sz="2400" kern="1200" dirty="0" smtClean="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6866555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lvl="0" indent="0" eaLnBrk="1" fontAlgn="auto" hangingPunct="1">
              <a:spcBef>
                <a:spcPts val="0"/>
              </a:spcBef>
              <a:spcAft>
                <a:spcPts val="600"/>
              </a:spcAft>
              <a:buClrTx/>
            </a:pPr>
            <a:r>
              <a:rPr kumimoji="0" lang="en-US" altLang="zh-TW" sz="28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Output</a:t>
            </a:r>
          </a:p>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The output is also a text file. For each day it consists of one of the following:</a:t>
            </a:r>
          </a:p>
          <a:p>
            <a:pPr lvl="0" eaLnBrk="1" fontAlgn="auto" hangingPunct="1">
              <a:spcBef>
                <a:spcPts val="0"/>
              </a:spcBef>
              <a:spcAft>
                <a:spcPts val="0"/>
              </a:spcAft>
              <a:buClrTx/>
              <a:buFont typeface="Arial" panose="020B0604020202020204" pitchFamily="34" charset="0"/>
              <a:buChar char="•"/>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ten characters from the set {‘A’ ... ‘Z’, ‘_’}, indicating the applications allocated to computers 0 to 9 respectively if an allocation was possible. An underscore ‘_’ means that no application is allocated to the corresponding computer.</a:t>
            </a:r>
          </a:p>
          <a:p>
            <a:pPr lvl="0" eaLnBrk="1" fontAlgn="auto" hangingPunct="1">
              <a:spcBef>
                <a:spcPts val="0"/>
              </a:spcBef>
              <a:spcAft>
                <a:spcPts val="0"/>
              </a:spcAft>
              <a:buClrTx/>
              <a:buFont typeface="Arial" panose="020B0604020202020204" pitchFamily="34" charset="0"/>
              <a:buChar char="•"/>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 single character ‘!’, if no allocation was possible</a:t>
            </a:r>
            <a:r>
              <a:rPr kumimoji="0" lang="en-US" altLang="zh-TW" sz="2400" kern="1200" dirty="0" smtClean="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39200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dirty="0"/>
              <a:t>26.1 Flow networks</a:t>
            </a:r>
            <a:endParaRPr lang="zh-TW" altLang="en-US" dirty="0"/>
          </a:p>
        </p:txBody>
      </p:sp>
      <p:sp>
        <p:nvSpPr>
          <p:cNvPr id="57347" name="Rectangle 6"/>
          <p:cNvSpPr>
            <a:spLocks noGrp="1" noChangeArrowheads="1"/>
          </p:cNvSpPr>
          <p:nvPr>
            <p:ph idx="1"/>
          </p:nvPr>
        </p:nvSpPr>
        <p:spPr>
          <a:xfrm>
            <a:off x="395970" y="1268729"/>
            <a:ext cx="8352059" cy="5039995"/>
          </a:xfrm>
        </p:spPr>
        <p:txBody>
          <a:bodyPr lIns="90000" rIns="90000"/>
          <a:lstStyle/>
          <a:p>
            <a:pPr marL="0" indent="0" eaLnBrk="1" hangingPunct="1">
              <a:spcBef>
                <a:spcPct val="40000"/>
              </a:spcBef>
              <a:defRPr/>
            </a:pPr>
            <a:r>
              <a:rPr lang="en-US" altLang="zh-TW" sz="2200" dirty="0"/>
              <a:t>A </a:t>
            </a:r>
            <a:r>
              <a:rPr lang="en-US" altLang="zh-TW" sz="2200" i="1" spc="300" dirty="0">
                <a:solidFill>
                  <a:srgbClr val="0000FF"/>
                </a:solidFill>
              </a:rPr>
              <a:t>f</a:t>
            </a:r>
            <a:r>
              <a:rPr lang="en-US" altLang="zh-TW" sz="2200" i="1" dirty="0">
                <a:solidFill>
                  <a:srgbClr val="0000FF"/>
                </a:solidFill>
              </a:rPr>
              <a:t>low network</a:t>
            </a:r>
            <a:r>
              <a:rPr lang="en-US" altLang="zh-TW" sz="2200" dirty="0"/>
              <a:t> </a:t>
            </a:r>
            <a:r>
              <a:rPr lang="en-US" altLang="zh-TW" sz="2200" i="1" dirty="0"/>
              <a:t>G</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is a </a:t>
            </a:r>
            <a:r>
              <a:rPr lang="en-US" altLang="zh-TW" sz="2200" dirty="0">
                <a:solidFill>
                  <a:schemeClr val="hlink"/>
                </a:solidFill>
              </a:rPr>
              <a:t>directed</a:t>
            </a:r>
            <a:r>
              <a:rPr lang="en-US" altLang="zh-TW" sz="2200" dirty="0"/>
              <a:t> graph in which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has a nonnegative</a:t>
            </a:r>
            <a:r>
              <a:rPr lang="en-US" altLang="zh-TW" sz="2200" dirty="0"/>
              <a:t> </a:t>
            </a:r>
            <a:r>
              <a:rPr lang="en-US" altLang="zh-TW" sz="2200" i="1" dirty="0">
                <a:solidFill>
                  <a:srgbClr val="0000FF"/>
                </a:solidFill>
              </a:rPr>
              <a:t>capacity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0.</a:t>
            </a:r>
          </a:p>
          <a:p>
            <a:pPr marL="0" indent="0" eaLnBrk="1" hangingPunct="1">
              <a:spcBef>
                <a:spcPct val="40000"/>
              </a:spcBef>
              <a:defRPr/>
            </a:pPr>
            <a:r>
              <a:rPr lang="en-US" altLang="zh-TW" sz="2200" dirty="0"/>
              <a:t>We further require that 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 then (</a:t>
            </a:r>
            <a:r>
              <a:rPr lang="en-US" altLang="zh-TW" sz="2200" i="1" dirty="0"/>
              <a:t>v</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a:t>
            </a:r>
          </a:p>
          <a:p>
            <a:pPr marL="0" indent="0" eaLnBrk="1" hangingPunct="1">
              <a:spcBef>
                <a:spcPct val="40000"/>
              </a:spcBef>
              <a:defRPr/>
            </a:pPr>
            <a:r>
              <a:rPr lang="en-US" altLang="zh-TW" sz="2200" dirty="0"/>
              <a:t>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then we define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dirty="0">
                <a:sym typeface="Symbol" pitchFamily="18" charset="2"/>
              </a:rPr>
              <a:t>0, and we disallow self-loops</a:t>
            </a:r>
            <a:r>
              <a:rPr lang="en-US" altLang="zh-TW" sz="2200" dirty="0"/>
              <a:t>.</a:t>
            </a:r>
          </a:p>
          <a:p>
            <a:pPr marL="0" indent="0" eaLnBrk="1" hangingPunct="1">
              <a:spcBef>
                <a:spcPct val="40000"/>
              </a:spcBef>
              <a:defRPr/>
            </a:pPr>
            <a:r>
              <a:rPr lang="en-US" altLang="zh-TW" sz="2200" dirty="0"/>
              <a:t>We distinguish two vertices in a flow network: a </a:t>
            </a:r>
            <a:r>
              <a:rPr lang="en-US" altLang="zh-TW" sz="2200" i="1" dirty="0">
                <a:solidFill>
                  <a:srgbClr val="0000FF"/>
                </a:solidFill>
              </a:rPr>
              <a:t>source</a:t>
            </a:r>
            <a:r>
              <a:rPr lang="en-US" altLang="zh-TW" sz="2200" dirty="0"/>
              <a:t> </a:t>
            </a:r>
            <a:r>
              <a:rPr lang="en-US" altLang="zh-TW" sz="2200" i="1" dirty="0"/>
              <a:t>s</a:t>
            </a:r>
            <a:r>
              <a:rPr lang="en-US" altLang="zh-TW" sz="2200" dirty="0"/>
              <a:t> and a </a:t>
            </a:r>
            <a:r>
              <a:rPr lang="en-US" altLang="zh-TW" sz="2200" i="1" dirty="0">
                <a:solidFill>
                  <a:srgbClr val="0000FF"/>
                </a:solidFill>
              </a:rPr>
              <a:t>sink</a:t>
            </a:r>
            <a:r>
              <a:rPr lang="en-US" altLang="zh-TW" sz="2200" dirty="0"/>
              <a:t> </a:t>
            </a:r>
            <a:r>
              <a:rPr lang="en-US" altLang="zh-TW" sz="2200" i="1" dirty="0"/>
              <a:t>t</a:t>
            </a:r>
            <a:r>
              <a:rPr lang="en-US" altLang="zh-TW" sz="2200" dirty="0"/>
              <a:t>.</a:t>
            </a:r>
          </a:p>
          <a:p>
            <a:pPr marL="0" indent="0" eaLnBrk="1" hangingPunct="1">
              <a:spcBef>
                <a:spcPct val="40000"/>
              </a:spcBef>
              <a:defRPr/>
            </a:pPr>
            <a:r>
              <a:rPr lang="en-US" altLang="zh-TW" sz="2200" dirty="0"/>
              <a:t>For convenience, we assume that </a:t>
            </a:r>
            <a:r>
              <a:rPr lang="en-US" altLang="zh-TW" sz="2200" dirty="0">
                <a:solidFill>
                  <a:schemeClr val="hlink"/>
                </a:solidFill>
              </a:rPr>
              <a:t>each vertex lies on some path from the source to the sink</a:t>
            </a:r>
            <a:r>
              <a:rPr lang="en-US" altLang="zh-TW" sz="2200" dirty="0"/>
              <a:t>.</a:t>
            </a:r>
          </a:p>
          <a:p>
            <a:pPr marL="0" indent="0" eaLnBrk="1" hangingPunct="1">
              <a:spcBef>
                <a:spcPct val="40000"/>
              </a:spcBef>
              <a:defRPr/>
            </a:pPr>
            <a:endParaRPr lang="en-US" altLang="zh-TW" sz="2200" dirty="0"/>
          </a:p>
          <a:p>
            <a:pPr marL="0" indent="0" eaLnBrk="1" hangingPunct="1">
              <a:tabLst>
                <a:tab pos="1163638" algn="l"/>
              </a:tabLst>
              <a:defRPr/>
            </a:pPr>
            <a:r>
              <a:rPr lang="en-US" altLang="zh-TW" sz="2200" dirty="0">
                <a:sym typeface="Symbol" pitchFamily="18" charset="2"/>
              </a:rPr>
              <a:t>Let </a:t>
            </a:r>
            <a:r>
              <a:rPr lang="en-US" altLang="zh-TW" sz="2200" i="1" dirty="0">
                <a:sym typeface="Symbol" pitchFamily="18" charset="2"/>
              </a:rPr>
              <a:t>V</a:t>
            </a:r>
            <a:r>
              <a:rPr lang="en-US" altLang="zh-TW" sz="2200" dirty="0">
                <a:sym typeface="Symbol" pitchFamily="18" charset="2"/>
              </a:rPr>
              <a:t> </a:t>
            </a:r>
            <a:r>
              <a:rPr lang="en-US" altLang="zh-TW" sz="2200" spc="2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200" i="1" dirty="0">
                <a:cs typeface="Times New Roman" pitchFamily="18" charset="0"/>
                <a:sym typeface="Symbol" pitchFamily="18" charset="2"/>
              </a:rPr>
              <a:t>V</a:t>
            </a:r>
            <a:r>
              <a:rPr lang="zh-TW" altLang="en-US"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x</a:t>
            </a:r>
            <a:r>
              <a:rPr lang="en-US" altLang="zh-TW" sz="2200" dirty="0"/>
              <a:t>, </a:t>
            </a:r>
            <a:r>
              <a:rPr lang="en-US" altLang="zh-TW" sz="2200" i="1" dirty="0"/>
              <a:t>y</a:t>
            </a:r>
            <a:r>
              <a:rPr lang="en-US" altLang="zh-TW" sz="2200" dirty="0"/>
              <a:t>) </a:t>
            </a:r>
            <a:r>
              <a:rPr lang="en-US" altLang="zh-TW" sz="2200" b="1" dirty="0"/>
              <a:t>|</a:t>
            </a:r>
            <a:r>
              <a:rPr lang="en-US" altLang="zh-TW" sz="2200" dirty="0"/>
              <a:t> </a:t>
            </a:r>
            <a:r>
              <a:rPr lang="en-US" altLang="zh-TW" sz="2200" i="1" dirty="0"/>
              <a:t>x</a:t>
            </a:r>
            <a:r>
              <a:rPr lang="en-US" altLang="zh-TW" sz="2200" dirty="0"/>
              <a:t>, </a:t>
            </a:r>
            <a:r>
              <a:rPr lang="en-US" altLang="zh-TW" sz="2200" i="1" dirty="0"/>
              <a:t>y</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spc="300" dirty="0">
                <a:sym typeface="Symbol" pitchFamily="18" charset="2"/>
              </a:rPr>
              <a:t>V</a:t>
            </a:r>
            <a:r>
              <a:rPr lang="en-US" altLang="zh-TW" sz="2200" dirty="0">
                <a:sym typeface="Symbol" pitchFamily="18" charset="2"/>
              </a:rPr>
              <a:t>}.</a:t>
            </a:r>
          </a:p>
          <a:p>
            <a:pPr marL="0" indent="0" eaLnBrk="1" hangingPunct="1">
              <a:tabLst>
                <a:tab pos="1163638" algn="l"/>
              </a:tabLst>
              <a:defRPr/>
            </a:pPr>
            <a:r>
              <a:rPr lang="en-US" altLang="zh-TW" sz="2200" dirty="0">
                <a:sym typeface="Symbol" pitchFamily="18" charset="2"/>
              </a:rPr>
              <a:t>If </a:t>
            </a:r>
            <a:r>
              <a:rPr lang="en-US" altLang="zh-TW" sz="2200" i="1" dirty="0">
                <a:sym typeface="Symbol" pitchFamily="18" charset="2"/>
              </a:rPr>
              <a:t>V</a:t>
            </a:r>
            <a:r>
              <a:rPr lang="en-US" altLang="zh-TW" sz="2200" dirty="0">
                <a:sym typeface="Symbol" pitchFamily="18" charset="2"/>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a</a:t>
            </a:r>
            <a:r>
              <a:rPr lang="en-US" altLang="zh-TW" sz="2200" dirty="0">
                <a:sym typeface="Symbol" pitchFamily="18" charset="2"/>
              </a:rPr>
              <a:t>, </a:t>
            </a:r>
            <a:r>
              <a:rPr lang="en-US" altLang="zh-TW" sz="2200" i="1" dirty="0">
                <a:sym typeface="Symbol" pitchFamily="18" charset="2"/>
              </a:rPr>
              <a:t>b</a:t>
            </a:r>
            <a:r>
              <a:rPr lang="en-US" altLang="zh-TW" sz="2200" dirty="0">
                <a:sym typeface="Symbol" pitchFamily="18" charset="2"/>
              </a:rPr>
              <a:t>, </a:t>
            </a:r>
            <a:r>
              <a:rPr lang="en-US" altLang="zh-TW" sz="2200" i="1" dirty="0">
                <a:sym typeface="Symbol" pitchFamily="18" charset="2"/>
              </a:rPr>
              <a:t>c</a:t>
            </a:r>
            <a:r>
              <a:rPr lang="en-US" altLang="zh-TW" sz="2200" dirty="0">
                <a:sym typeface="Symbol" pitchFamily="18" charset="2"/>
              </a:rPr>
              <a:t>}, then</a:t>
            </a:r>
          </a:p>
          <a:p>
            <a:pPr marL="0" indent="0" eaLnBrk="1" hangingPunct="1">
              <a:tabLst>
                <a:tab pos="1163638" algn="l"/>
              </a:tabLst>
              <a:defRPr/>
            </a:pPr>
            <a:r>
              <a:rPr lang="en-US" altLang="zh-TW" sz="2200" i="1" dirty="0">
                <a:sym typeface="Symbol" pitchFamily="18" charset="2"/>
              </a:rPr>
              <a:t>V</a:t>
            </a:r>
            <a:r>
              <a:rPr lang="en-US" altLang="zh-TW" sz="2200" dirty="0">
                <a:sym typeface="Symbol" pitchFamily="18" charset="2"/>
              </a:rPr>
              <a:t> </a:t>
            </a:r>
            <a:r>
              <a:rPr lang="en-US" altLang="zh-TW" sz="2200" spc="200"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200" i="1" dirty="0">
                <a:cs typeface="Times New Roman" pitchFamily="18" charset="0"/>
                <a:sym typeface="Symbol" pitchFamily="18" charset="2"/>
              </a:rPr>
              <a:t>V</a:t>
            </a:r>
            <a:r>
              <a:rPr lang="zh-TW" altLang="en-US"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a</a:t>
            </a:r>
            <a:r>
              <a:rPr lang="en-US" altLang="zh-TW" sz="2200" dirty="0"/>
              <a:t>, </a:t>
            </a:r>
            <a:r>
              <a:rPr lang="en-US" altLang="zh-TW" sz="2200" i="1" dirty="0"/>
              <a:t>a</a:t>
            </a:r>
            <a:r>
              <a:rPr lang="en-US" altLang="zh-TW" sz="2200" dirty="0"/>
              <a:t>), (</a:t>
            </a:r>
            <a:r>
              <a:rPr lang="en-US" altLang="zh-TW" sz="2200" i="1" dirty="0"/>
              <a:t>a</a:t>
            </a:r>
            <a:r>
              <a:rPr lang="en-US" altLang="zh-TW" sz="2200" dirty="0"/>
              <a:t>, </a:t>
            </a:r>
            <a:r>
              <a:rPr lang="en-US" altLang="zh-TW" sz="2200" i="1" dirty="0"/>
              <a:t>b</a:t>
            </a:r>
            <a:r>
              <a:rPr lang="en-US" altLang="zh-TW" sz="2200" dirty="0"/>
              <a:t>), (</a:t>
            </a:r>
            <a:r>
              <a:rPr lang="en-US" altLang="zh-TW" sz="2200" i="1" dirty="0"/>
              <a:t>a</a:t>
            </a:r>
            <a:r>
              <a:rPr lang="en-US" altLang="zh-TW" sz="2200" dirty="0"/>
              <a:t>, </a:t>
            </a:r>
            <a:r>
              <a:rPr lang="en-US" altLang="zh-TW" sz="2200" i="1" dirty="0"/>
              <a:t>c</a:t>
            </a:r>
            <a:r>
              <a:rPr lang="en-US" altLang="zh-TW" sz="2200" dirty="0"/>
              <a:t>), (</a:t>
            </a:r>
            <a:r>
              <a:rPr lang="en-US" altLang="zh-TW" sz="2200" i="1" dirty="0"/>
              <a:t>b</a:t>
            </a:r>
            <a:r>
              <a:rPr lang="en-US" altLang="zh-TW" sz="2200" dirty="0"/>
              <a:t>, </a:t>
            </a:r>
            <a:r>
              <a:rPr lang="en-US" altLang="zh-TW" sz="2200" i="1" dirty="0"/>
              <a:t>a</a:t>
            </a:r>
            <a:r>
              <a:rPr lang="en-US" altLang="zh-TW" sz="2200" dirty="0"/>
              <a:t>), (</a:t>
            </a:r>
            <a:r>
              <a:rPr lang="en-US" altLang="zh-TW" sz="2200" i="1" dirty="0"/>
              <a:t>b</a:t>
            </a:r>
            <a:r>
              <a:rPr lang="en-US" altLang="zh-TW" sz="2200" dirty="0"/>
              <a:t>, </a:t>
            </a:r>
            <a:r>
              <a:rPr lang="en-US" altLang="zh-TW" sz="2200" i="1" dirty="0"/>
              <a:t>b</a:t>
            </a:r>
            <a:r>
              <a:rPr lang="en-US" altLang="zh-TW" sz="2200" dirty="0"/>
              <a:t>), (</a:t>
            </a:r>
            <a:r>
              <a:rPr lang="en-US" altLang="zh-TW" sz="2200" i="1" dirty="0"/>
              <a:t>b</a:t>
            </a:r>
            <a:r>
              <a:rPr lang="en-US" altLang="zh-TW" sz="2200" dirty="0"/>
              <a:t>, </a:t>
            </a:r>
            <a:r>
              <a:rPr lang="en-US" altLang="zh-TW" sz="2200" i="1" dirty="0"/>
              <a:t>c</a:t>
            </a:r>
            <a:r>
              <a:rPr lang="en-US" altLang="zh-TW" sz="2200" dirty="0"/>
              <a:t>), (</a:t>
            </a:r>
            <a:r>
              <a:rPr lang="en-US" altLang="zh-TW" sz="2200" i="1" dirty="0"/>
              <a:t>c</a:t>
            </a:r>
            <a:r>
              <a:rPr lang="en-US" altLang="zh-TW" sz="2200" dirty="0"/>
              <a:t>, </a:t>
            </a:r>
            <a:r>
              <a:rPr lang="en-US" altLang="zh-TW" sz="2200" i="1" dirty="0"/>
              <a:t>a</a:t>
            </a:r>
            <a:r>
              <a:rPr lang="en-US" altLang="zh-TW" sz="2200" dirty="0"/>
              <a:t>), (</a:t>
            </a:r>
            <a:r>
              <a:rPr lang="en-US" altLang="zh-TW" sz="2200" i="1" dirty="0"/>
              <a:t>c</a:t>
            </a:r>
            <a:r>
              <a:rPr lang="en-US" altLang="zh-TW" sz="2200" dirty="0"/>
              <a:t>, </a:t>
            </a:r>
            <a:r>
              <a:rPr lang="en-US" altLang="zh-TW" sz="2200" i="1" dirty="0"/>
              <a:t>b</a:t>
            </a:r>
            <a:r>
              <a:rPr lang="en-US" altLang="zh-TW" sz="2200" dirty="0"/>
              <a:t>), (</a:t>
            </a:r>
            <a:r>
              <a:rPr lang="en-US" altLang="zh-TW" sz="2200" i="1" dirty="0"/>
              <a:t>c</a:t>
            </a:r>
            <a:r>
              <a:rPr lang="en-US" altLang="zh-TW" sz="2200" dirty="0"/>
              <a:t>, </a:t>
            </a:r>
            <a:r>
              <a:rPr lang="en-US" altLang="zh-TW" sz="2200" i="1" dirty="0"/>
              <a:t>c</a:t>
            </a:r>
            <a:r>
              <a:rPr lang="en-US" altLang="zh-TW" sz="2200" dirty="0"/>
              <a:t>)}.</a:t>
            </a:r>
            <a:endParaRPr lang="zh-TW" altLang="en-US" sz="2200" dirty="0"/>
          </a:p>
        </p:txBody>
      </p:sp>
    </p:spTree>
    <p:extLst>
      <p:ext uri="{BB962C8B-B14F-4D97-AF65-F5344CB8AC3E}">
        <p14:creationId xmlns:p14="http://schemas.microsoft.com/office/powerpoint/2010/main" val="181713877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32000" y="548641"/>
            <a:ext cx="1980000" cy="5760084"/>
          </a:xfrm>
        </p:spPr>
        <p:txBody>
          <a:bodyPr/>
          <a:lstStyle/>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Input</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P4 56789;</a:t>
            </a:r>
          </a:p>
          <a:p>
            <a:pPr marL="0" lvl="0" indent="0" eaLnBrk="1" fontAlgn="auto" hangingPunct="1">
              <a:spcBef>
                <a:spcPts val="0"/>
              </a:spcBef>
              <a:spcAft>
                <a:spcPts val="0"/>
              </a:spcAft>
              <a:buClrTx/>
            </a:pPr>
            <a:endPar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P5 56789;</a:t>
            </a:r>
          </a:p>
          <a:p>
            <a:pPr marL="0" lvl="0" indent="0" eaLnBrk="1" fontAlgn="auto" hangingPunct="1">
              <a:spcBef>
                <a:spcPts val="0"/>
              </a:spcBef>
              <a:spcAft>
                <a:spcPts val="0"/>
              </a:spcAft>
              <a:buClrTx/>
            </a:pP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Output</a:t>
            </a:r>
          </a:p>
          <a:p>
            <a:pPr marL="0" lvl="0" indent="0" eaLnBrk="1" fontAlgn="auto" hangingPunct="1">
              <a:spcBef>
                <a:spcPts val="0"/>
              </a:spcBef>
              <a:spcAft>
                <a:spcPts val="0"/>
              </a:spcAft>
              <a:buClrTx/>
            </a:pPr>
            <a:r>
              <a:rPr kumimoji="0" lang="en-US" altLang="zh-TW" sz="2400" kern="1200" dirty="0" err="1">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AAAA_QPPPP</a:t>
            </a: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010651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內容版面配置區 81"/>
          <p:cNvSpPr txBox="1">
            <a:spLocks/>
          </p:cNvSpPr>
          <p:nvPr/>
        </p:nvSpPr>
        <p:spPr>
          <a:xfrm>
            <a:off x="6732000" y="3249000"/>
            <a:ext cx="540000" cy="360000"/>
          </a:xfrm>
          <a:prstGeom prst="rect">
            <a:avLst/>
          </a:prstGeom>
          <a:ln>
            <a:solidFill>
              <a:sysClr val="window" lastClr="FFFFFF"/>
            </a:solidFill>
          </a:ln>
        </p:spPr>
        <p:txBody>
          <a:bodyPr vert="horz" lIns="91440" tIns="36000" rIns="91440" bIns="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4" name="內容版面配置區 3"/>
          <p:cNvSpPr>
            <a:spLocks noGrp="1"/>
          </p:cNvSpPr>
          <p:nvPr>
            <p:ph idx="1"/>
          </p:nvPr>
        </p:nvSpPr>
        <p:spPr>
          <a:xfrm>
            <a:off x="432000" y="548641"/>
            <a:ext cx="1980000" cy="5760084"/>
          </a:xfrm>
        </p:spPr>
        <p:txBody>
          <a:bodyPr/>
          <a:lstStyle/>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Input</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P4 56789;</a:t>
            </a:r>
          </a:p>
          <a:p>
            <a:pPr marL="0" lvl="0" indent="0" eaLnBrk="1" fontAlgn="auto" hangingPunct="1">
              <a:spcBef>
                <a:spcPts val="0"/>
              </a:spcBef>
              <a:spcAft>
                <a:spcPts val="0"/>
              </a:spcAft>
              <a:buClrTx/>
            </a:pPr>
            <a:endPar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P5 56789;</a:t>
            </a:r>
          </a:p>
          <a:p>
            <a:pPr marL="0" lvl="0" indent="0" eaLnBrk="1" fontAlgn="auto" hangingPunct="1">
              <a:spcBef>
                <a:spcPts val="0"/>
              </a:spcBef>
              <a:spcAft>
                <a:spcPts val="0"/>
              </a:spcAft>
              <a:buClrTx/>
            </a:pP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Output</a:t>
            </a:r>
          </a:p>
          <a:p>
            <a:pPr marL="0" lvl="0" indent="0" eaLnBrk="1" fontAlgn="auto" hangingPunct="1">
              <a:spcBef>
                <a:spcPts val="0"/>
              </a:spcBef>
              <a:spcAft>
                <a:spcPts val="0"/>
              </a:spcAft>
              <a:buClrTx/>
            </a:pPr>
            <a:r>
              <a:rPr kumimoji="0" lang="en-US" altLang="zh-TW" sz="2400" kern="1200" dirty="0" err="1">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AAAA_QPPPP</a:t>
            </a: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 name="內容版面配置區 81"/>
          <p:cNvSpPr txBox="1">
            <a:spLocks/>
          </p:cNvSpPr>
          <p:nvPr/>
        </p:nvSpPr>
        <p:spPr>
          <a:xfrm>
            <a:off x="5292000" y="46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6" name="內容版面配置區 81"/>
          <p:cNvSpPr txBox="1">
            <a:spLocks/>
          </p:cNvSpPr>
          <p:nvPr/>
        </p:nvSpPr>
        <p:spPr>
          <a:xfrm>
            <a:off x="5292000" y="3069000"/>
            <a:ext cx="540000" cy="360000"/>
          </a:xfrm>
          <a:prstGeom prst="rect">
            <a:avLst/>
          </a:prstGeom>
          <a:ln>
            <a:solidFill>
              <a:sysClr val="window" lastClr="FFFFFF"/>
            </a:solidFill>
          </a:ln>
        </p:spPr>
        <p:txBody>
          <a:bodyPr vert="horz" lIns="91440" tIns="0" rIns="91440" bIns="144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7" name="內容版面配置區 81"/>
          <p:cNvSpPr txBox="1">
            <a:spLocks/>
          </p:cNvSpPr>
          <p:nvPr/>
        </p:nvSpPr>
        <p:spPr>
          <a:xfrm>
            <a:off x="5292000" y="19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8" name="內容版面配置區 81"/>
          <p:cNvSpPr txBox="1">
            <a:spLocks/>
          </p:cNvSpPr>
          <p:nvPr/>
        </p:nvSpPr>
        <p:spPr>
          <a:xfrm>
            <a:off x="5292000" y="5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9" name="內容版面配置區 81"/>
          <p:cNvSpPr txBox="1">
            <a:spLocks/>
          </p:cNvSpPr>
          <p:nvPr/>
        </p:nvSpPr>
        <p:spPr>
          <a:xfrm>
            <a:off x="7272000" y="19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10" name="內容版面配置區 81"/>
          <p:cNvSpPr txBox="1">
            <a:spLocks/>
          </p:cNvSpPr>
          <p:nvPr/>
        </p:nvSpPr>
        <p:spPr>
          <a:xfrm>
            <a:off x="7272000" y="46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11" name="內容版面配置區 81"/>
          <p:cNvSpPr txBox="1">
            <a:spLocks/>
          </p:cNvSpPr>
          <p:nvPr/>
        </p:nvSpPr>
        <p:spPr>
          <a:xfrm>
            <a:off x="3492000" y="2889000"/>
            <a:ext cx="540000" cy="360000"/>
          </a:xfrm>
          <a:prstGeom prst="rect">
            <a:avLst/>
          </a:prstGeom>
          <a:ln>
            <a:solidFill>
              <a:sysClr val="window" lastClr="FFFFFF"/>
            </a:solidFill>
          </a:ln>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p>
        </p:txBody>
      </p:sp>
      <p:sp>
        <p:nvSpPr>
          <p:cNvPr id="12" name="內容版面配置區 81"/>
          <p:cNvSpPr txBox="1">
            <a:spLocks/>
          </p:cNvSpPr>
          <p:nvPr/>
        </p:nvSpPr>
        <p:spPr>
          <a:xfrm>
            <a:off x="4392000" y="4869000"/>
            <a:ext cx="540000" cy="540000"/>
          </a:xfrm>
          <a:prstGeom prst="rect">
            <a:avLst/>
          </a:prstGeom>
          <a:ln>
            <a:solidFill>
              <a:sysClr val="window" lastClr="FFFFFF"/>
            </a:solidFill>
          </a:ln>
        </p:spPr>
        <p:txBody>
          <a:bodyPr vert="horz" lIns="91440" tIns="4572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Times New Roman"/>
                <a:ea typeface="Cambria Math" panose="02040503050406030204" pitchFamily="18" charset="0"/>
                <a:cs typeface="Times New Roman" panose="02020603050405020304" pitchFamily="18" charset="0"/>
              </a:rPr>
              <a:t>⦙</a:t>
            </a:r>
            <a:endParaRPr kumimoji="0" lang="en-US" altLang="zh-TW" sz="28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 name="內容版面配置區 81"/>
          <p:cNvSpPr txBox="1">
            <a:spLocks/>
          </p:cNvSpPr>
          <p:nvPr/>
        </p:nvSpPr>
        <p:spPr>
          <a:xfrm>
            <a:off x="4392000" y="1629000"/>
            <a:ext cx="540000" cy="540000"/>
          </a:xfrm>
          <a:prstGeom prst="rect">
            <a:avLst/>
          </a:prstGeom>
          <a:ln>
            <a:solidFill>
              <a:sysClr val="window" lastClr="FFFFFF"/>
            </a:solidFill>
          </a:ln>
        </p:spPr>
        <p:txBody>
          <a:bodyPr vert="horz" lIns="91440" tIns="4572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Times New Roman"/>
                <a:ea typeface="Cambria Math" panose="02040503050406030204" pitchFamily="18" charset="0"/>
                <a:cs typeface="Times New Roman" panose="02020603050405020304" pitchFamily="18" charset="0"/>
              </a:rPr>
              <a:t>⦙</a:t>
            </a:r>
            <a:endParaRPr kumimoji="0" lang="en-US" altLang="zh-TW" sz="28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4" name="橢圓 13"/>
          <p:cNvSpPr/>
          <p:nvPr/>
        </p:nvSpPr>
        <p:spPr>
          <a:xfrm>
            <a:off x="277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4680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0</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5" name="橢圓 14"/>
          <p:cNvSpPr/>
          <p:nvPr/>
        </p:nvSpPr>
        <p:spPr>
          <a:xfrm>
            <a:off x="4392000" y="10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B</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6" name="橢圓 15"/>
          <p:cNvSpPr/>
          <p:nvPr/>
        </p:nvSpPr>
        <p:spPr>
          <a:xfrm>
            <a:off x="4392000" y="21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O</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15</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7" name="橢圓 16"/>
          <p:cNvSpPr/>
          <p:nvPr/>
        </p:nvSpPr>
        <p:spPr>
          <a:xfrm>
            <a:off x="43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P</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16</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8" name="直線單箭頭接點 17"/>
          <p:cNvCxnSpPr>
            <a:stCxn id="17" idx="6"/>
            <a:endCxn id="34" idx="1"/>
          </p:cNvCxnSpPr>
          <p:nvPr/>
        </p:nvCxnSpPr>
        <p:spPr>
          <a:xfrm>
            <a:off x="4932000" y="3159000"/>
            <a:ext cx="1339081" cy="88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19" name="直線單箭頭接點 18"/>
          <p:cNvCxnSpPr>
            <a:stCxn id="22" idx="6"/>
            <a:endCxn id="33" idx="2"/>
          </p:cNvCxnSpPr>
          <p:nvPr/>
        </p:nvCxnSpPr>
        <p:spPr>
          <a:xfrm flipV="1">
            <a:off x="4932000" y="3699000"/>
            <a:ext cx="1260000" cy="180000"/>
          </a:xfrm>
          <a:prstGeom prst="straightConnector1">
            <a:avLst/>
          </a:prstGeom>
          <a:noFill/>
          <a:ln w="19050" cap="flat" cmpd="sng" algn="ctr">
            <a:solidFill>
              <a:sysClr val="windowText" lastClr="000000"/>
            </a:solidFill>
            <a:prstDash val="solid"/>
            <a:miter lim="800000"/>
            <a:tailEnd type="arrow" w="lg" len="lg"/>
          </a:ln>
          <a:effectLst/>
        </p:spPr>
      </p:cxnSp>
      <p:sp>
        <p:nvSpPr>
          <p:cNvPr id="20" name="橢圓 19"/>
          <p:cNvSpPr/>
          <p:nvPr/>
        </p:nvSpPr>
        <p:spPr>
          <a:xfrm>
            <a:off x="4392000" y="3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a:t>
            </a:r>
            <a:r>
              <a:rPr kumimoji="0" lang="en-US" altLang="zh-TW"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1" name="橢圓 20"/>
          <p:cNvSpPr/>
          <p:nvPr/>
        </p:nvSpPr>
        <p:spPr>
          <a:xfrm>
            <a:off x="4392000" y="43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R</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18</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2" name="橢圓 21"/>
          <p:cNvSpPr/>
          <p:nvPr/>
        </p:nvSpPr>
        <p:spPr>
          <a:xfrm>
            <a:off x="4392000" y="36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Q</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17</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3" name="橢圓 22"/>
          <p:cNvSpPr/>
          <p:nvPr/>
        </p:nvSpPr>
        <p:spPr>
          <a:xfrm>
            <a:off x="6192000" y="7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0</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27</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24" name="直線單箭頭接點 23"/>
          <p:cNvCxnSpPr>
            <a:stCxn id="17" idx="6"/>
            <a:endCxn id="35" idx="1"/>
          </p:cNvCxnSpPr>
          <p:nvPr/>
        </p:nvCxnSpPr>
        <p:spPr>
          <a:xfrm>
            <a:off x="4932000" y="3159000"/>
            <a:ext cx="1339081" cy="142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25" name="直線單箭頭接點 24"/>
          <p:cNvCxnSpPr>
            <a:stCxn id="20" idx="6"/>
            <a:endCxn id="23" idx="2"/>
          </p:cNvCxnSpPr>
          <p:nvPr/>
        </p:nvCxnSpPr>
        <p:spPr>
          <a:xfrm>
            <a:off x="4932000" y="6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26" name="內容版面配置區 81"/>
          <p:cNvSpPr txBox="1">
            <a:spLocks/>
          </p:cNvSpPr>
          <p:nvPr/>
        </p:nvSpPr>
        <p:spPr>
          <a:xfrm>
            <a:off x="3492000" y="1629000"/>
            <a:ext cx="540000" cy="360000"/>
          </a:xfrm>
          <a:prstGeom prst="rect">
            <a:avLst/>
          </a:prstGeom>
          <a:ln>
            <a:solidFill>
              <a:sysClr val="window" lastClr="FFFFFF"/>
            </a:solidFill>
          </a:ln>
        </p:spPr>
        <p:txBody>
          <a:bodyPr vert="horz" lIns="91440" tIns="45720" rIns="91440" bIns="4572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p>
        </p:txBody>
      </p:sp>
      <p:sp>
        <p:nvSpPr>
          <p:cNvPr id="27" name="橢圓 26"/>
          <p:cNvSpPr/>
          <p:nvPr/>
        </p:nvSpPr>
        <p:spPr>
          <a:xfrm>
            <a:off x="4392000" y="61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Z</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26</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8" name="橢圓 27"/>
          <p:cNvSpPr/>
          <p:nvPr/>
        </p:nvSpPr>
        <p:spPr>
          <a:xfrm>
            <a:off x="4392000" y="54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Y</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25</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9" name="橢圓 28"/>
          <p:cNvSpPr/>
          <p:nvPr/>
        </p:nvSpPr>
        <p:spPr>
          <a:xfrm>
            <a:off x="6192000" y="12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28</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0" name="橢圓 29"/>
          <p:cNvSpPr/>
          <p:nvPr/>
        </p:nvSpPr>
        <p:spPr>
          <a:xfrm>
            <a:off x="6192000" y="18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29</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1" name="橢圓 30"/>
          <p:cNvSpPr/>
          <p:nvPr/>
        </p:nvSpPr>
        <p:spPr>
          <a:xfrm>
            <a:off x="6192000" y="234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30</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2" name="橢圓 31"/>
          <p:cNvSpPr/>
          <p:nvPr/>
        </p:nvSpPr>
        <p:spPr>
          <a:xfrm>
            <a:off x="61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31</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3" name="橢圓 32"/>
          <p:cNvSpPr/>
          <p:nvPr/>
        </p:nvSpPr>
        <p:spPr>
          <a:xfrm>
            <a:off x="6192000" y="34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5</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32</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4" name="橢圓 33"/>
          <p:cNvSpPr/>
          <p:nvPr/>
        </p:nvSpPr>
        <p:spPr>
          <a:xfrm>
            <a:off x="6192000" y="39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6</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33</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5" name="橢圓 34"/>
          <p:cNvSpPr/>
          <p:nvPr/>
        </p:nvSpPr>
        <p:spPr>
          <a:xfrm>
            <a:off x="6192000" y="45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7</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34</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192000" y="504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8</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35</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7" name="橢圓 36"/>
          <p:cNvSpPr/>
          <p:nvPr/>
        </p:nvSpPr>
        <p:spPr>
          <a:xfrm>
            <a:off x="6192000" y="55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9</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36</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8" name="橢圓 37"/>
          <p:cNvSpPr/>
          <p:nvPr/>
        </p:nvSpPr>
        <p:spPr>
          <a:xfrm>
            <a:off x="79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4680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37</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9" name="直線單箭頭接點 38"/>
          <p:cNvCxnSpPr>
            <a:stCxn id="20" idx="6"/>
            <a:endCxn id="29" idx="2"/>
          </p:cNvCxnSpPr>
          <p:nvPr/>
        </p:nvCxnSpPr>
        <p:spPr>
          <a:xfrm>
            <a:off x="4932000" y="639000"/>
            <a:ext cx="1260000" cy="90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0" name="直線單箭頭接點 39"/>
          <p:cNvCxnSpPr>
            <a:stCxn id="20" idx="5"/>
            <a:endCxn id="30" idx="1"/>
          </p:cNvCxnSpPr>
          <p:nvPr/>
        </p:nvCxnSpPr>
        <p:spPr>
          <a:xfrm>
            <a:off x="4852919" y="829919"/>
            <a:ext cx="1418162" cy="10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1" name="直線單箭頭接點 40"/>
          <p:cNvCxnSpPr>
            <a:stCxn id="20" idx="5"/>
            <a:endCxn id="31" idx="1"/>
          </p:cNvCxnSpPr>
          <p:nvPr/>
        </p:nvCxnSpPr>
        <p:spPr>
          <a:xfrm>
            <a:off x="4852919" y="829919"/>
            <a:ext cx="1418162" cy="159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2" name="直線單箭頭接點 41"/>
          <p:cNvCxnSpPr>
            <a:stCxn id="20" idx="5"/>
            <a:endCxn id="32" idx="1"/>
          </p:cNvCxnSpPr>
          <p:nvPr/>
        </p:nvCxnSpPr>
        <p:spPr>
          <a:xfrm>
            <a:off x="4852919" y="829919"/>
            <a:ext cx="1418162" cy="213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3" name="直線單箭頭接點 42"/>
          <p:cNvCxnSpPr>
            <a:stCxn id="17" idx="6"/>
            <a:endCxn id="33" idx="1"/>
          </p:cNvCxnSpPr>
          <p:nvPr/>
        </p:nvCxnSpPr>
        <p:spPr>
          <a:xfrm>
            <a:off x="4932000" y="3159000"/>
            <a:ext cx="1339081" cy="34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44" name="直線單箭頭接點 43"/>
          <p:cNvCxnSpPr>
            <a:stCxn id="17" idx="5"/>
            <a:endCxn id="36" idx="1"/>
          </p:cNvCxnSpPr>
          <p:nvPr/>
        </p:nvCxnSpPr>
        <p:spPr>
          <a:xfrm>
            <a:off x="4852919" y="3349919"/>
            <a:ext cx="1418162" cy="177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5" name="直線單箭頭接點 44"/>
          <p:cNvCxnSpPr>
            <a:stCxn id="17" idx="5"/>
            <a:endCxn id="37" idx="1"/>
          </p:cNvCxnSpPr>
          <p:nvPr/>
        </p:nvCxnSpPr>
        <p:spPr>
          <a:xfrm>
            <a:off x="4852919" y="3349919"/>
            <a:ext cx="1418162" cy="23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6" name="直線單箭頭接點 45"/>
          <p:cNvCxnSpPr>
            <a:stCxn id="14" idx="7"/>
            <a:endCxn id="20" idx="3"/>
          </p:cNvCxnSpPr>
          <p:nvPr/>
        </p:nvCxnSpPr>
        <p:spPr>
          <a:xfrm flipV="1">
            <a:off x="3232919" y="829919"/>
            <a:ext cx="1238162" cy="23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7" name="直線單箭頭接點 46"/>
          <p:cNvCxnSpPr>
            <a:stCxn id="14" idx="5"/>
            <a:endCxn id="22" idx="2"/>
          </p:cNvCxnSpPr>
          <p:nvPr/>
        </p:nvCxnSpPr>
        <p:spPr>
          <a:xfrm>
            <a:off x="3232919" y="3529919"/>
            <a:ext cx="1159081" cy="34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48" name="直線單箭頭接點 47"/>
          <p:cNvCxnSpPr>
            <a:stCxn id="14" idx="6"/>
            <a:endCxn id="17" idx="2"/>
          </p:cNvCxnSpPr>
          <p:nvPr/>
        </p:nvCxnSpPr>
        <p:spPr>
          <a:xfrm flipV="1">
            <a:off x="3312000" y="3159000"/>
            <a:ext cx="1080000" cy="180000"/>
          </a:xfrm>
          <a:prstGeom prst="straightConnector1">
            <a:avLst/>
          </a:prstGeom>
          <a:noFill/>
          <a:ln w="19050" cap="flat" cmpd="sng" algn="ctr">
            <a:solidFill>
              <a:sysClr val="windowText" lastClr="000000"/>
            </a:solidFill>
            <a:prstDash val="solid"/>
            <a:miter lim="800000"/>
            <a:tailEnd type="arrow" w="lg" len="lg"/>
          </a:ln>
          <a:effectLst/>
        </p:spPr>
      </p:cxnSp>
      <p:sp>
        <p:nvSpPr>
          <p:cNvPr id="49" name="內容版面配置區 81"/>
          <p:cNvSpPr txBox="1">
            <a:spLocks/>
          </p:cNvSpPr>
          <p:nvPr/>
        </p:nvSpPr>
        <p:spPr>
          <a:xfrm>
            <a:off x="3492000" y="378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cxnSp>
        <p:nvCxnSpPr>
          <p:cNvPr id="50" name="直線單箭頭接點 49"/>
          <p:cNvCxnSpPr>
            <a:stCxn id="23" idx="5"/>
            <a:endCxn id="38" idx="1"/>
          </p:cNvCxnSpPr>
          <p:nvPr/>
        </p:nvCxnSpPr>
        <p:spPr>
          <a:xfrm>
            <a:off x="6652919" y="1189919"/>
            <a:ext cx="1418162" cy="19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1" name="直線單箭頭接點 50"/>
          <p:cNvCxnSpPr>
            <a:stCxn id="29" idx="5"/>
            <a:endCxn id="38" idx="1"/>
          </p:cNvCxnSpPr>
          <p:nvPr/>
        </p:nvCxnSpPr>
        <p:spPr>
          <a:xfrm>
            <a:off x="6652919" y="1729919"/>
            <a:ext cx="1418162" cy="14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2" name="直線單箭頭接點 51"/>
          <p:cNvCxnSpPr>
            <a:stCxn id="30" idx="5"/>
            <a:endCxn id="38" idx="1"/>
          </p:cNvCxnSpPr>
          <p:nvPr/>
        </p:nvCxnSpPr>
        <p:spPr>
          <a:xfrm>
            <a:off x="6652919" y="2269919"/>
            <a:ext cx="1418162" cy="87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3" name="直線單箭頭接點 52"/>
          <p:cNvCxnSpPr>
            <a:stCxn id="31" idx="6"/>
            <a:endCxn id="38" idx="1"/>
          </p:cNvCxnSpPr>
          <p:nvPr/>
        </p:nvCxnSpPr>
        <p:spPr>
          <a:xfrm>
            <a:off x="6732000" y="2619000"/>
            <a:ext cx="1339081" cy="52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54" name="直線單箭頭接點 53"/>
          <p:cNvCxnSpPr>
            <a:stCxn id="32" idx="6"/>
            <a:endCxn id="38" idx="2"/>
          </p:cNvCxnSpPr>
          <p:nvPr/>
        </p:nvCxnSpPr>
        <p:spPr>
          <a:xfrm>
            <a:off x="6732000" y="3159000"/>
            <a:ext cx="1260000" cy="18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5" name="直線單箭頭接點 54"/>
          <p:cNvCxnSpPr>
            <a:stCxn id="33" idx="6"/>
            <a:endCxn id="38" idx="2"/>
          </p:cNvCxnSpPr>
          <p:nvPr/>
        </p:nvCxnSpPr>
        <p:spPr>
          <a:xfrm flipV="1">
            <a:off x="6732000" y="33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6" name="直線單箭頭接點 55"/>
          <p:cNvCxnSpPr>
            <a:endCxn id="38" idx="2"/>
          </p:cNvCxnSpPr>
          <p:nvPr/>
        </p:nvCxnSpPr>
        <p:spPr>
          <a:xfrm flipV="1">
            <a:off x="6732000" y="3339000"/>
            <a:ext cx="1260000" cy="81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7" name="直線單箭頭接點 56"/>
          <p:cNvCxnSpPr>
            <a:stCxn id="35" idx="7"/>
            <a:endCxn id="38" idx="3"/>
          </p:cNvCxnSpPr>
          <p:nvPr/>
        </p:nvCxnSpPr>
        <p:spPr>
          <a:xfrm flipV="1">
            <a:off x="6652919" y="3529919"/>
            <a:ext cx="1418162" cy="10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8" name="直線單箭頭接點 57"/>
          <p:cNvCxnSpPr>
            <a:stCxn id="36" idx="6"/>
            <a:endCxn id="38" idx="3"/>
          </p:cNvCxnSpPr>
          <p:nvPr/>
        </p:nvCxnSpPr>
        <p:spPr>
          <a:xfrm flipV="1">
            <a:off x="6732000" y="3529919"/>
            <a:ext cx="1339081" cy="178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59" name="直線單箭頭接點 58"/>
          <p:cNvCxnSpPr>
            <a:stCxn id="37" idx="6"/>
            <a:endCxn id="38" idx="3"/>
          </p:cNvCxnSpPr>
          <p:nvPr/>
        </p:nvCxnSpPr>
        <p:spPr>
          <a:xfrm flipV="1">
            <a:off x="6732000" y="3529919"/>
            <a:ext cx="1339081" cy="2329081"/>
          </a:xfrm>
          <a:prstGeom prst="straightConnector1">
            <a:avLst/>
          </a:prstGeom>
          <a:noFill/>
          <a:ln w="19050" cap="flat" cmpd="sng" algn="ctr">
            <a:solidFill>
              <a:sysClr val="windowText" lastClr="000000"/>
            </a:solidFill>
            <a:prstDash val="solid"/>
            <a:miter lim="800000"/>
            <a:tailEnd type="arrow" w="lg" len="lg"/>
          </a:ln>
          <a:effectLst/>
        </p:spPr>
      </p:cxnSp>
    </p:spTree>
    <p:extLst>
      <p:ext uri="{BB962C8B-B14F-4D97-AF65-F5344CB8AC3E}">
        <p14:creationId xmlns:p14="http://schemas.microsoft.com/office/powerpoint/2010/main" val="41233902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內容版面配置區 81"/>
          <p:cNvSpPr txBox="1">
            <a:spLocks/>
          </p:cNvSpPr>
          <p:nvPr/>
        </p:nvSpPr>
        <p:spPr>
          <a:xfrm>
            <a:off x="6732000" y="3249000"/>
            <a:ext cx="540000" cy="360000"/>
          </a:xfrm>
          <a:prstGeom prst="rect">
            <a:avLst/>
          </a:prstGeom>
          <a:ln>
            <a:solidFill>
              <a:sysClr val="window" lastClr="FFFFFF"/>
            </a:solidFill>
          </a:ln>
        </p:spPr>
        <p:txBody>
          <a:bodyPr vert="horz" lIns="91440" tIns="36000" rIns="91440" bIns="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4" name="內容版面配置區 3"/>
          <p:cNvSpPr>
            <a:spLocks noGrp="1"/>
          </p:cNvSpPr>
          <p:nvPr>
            <p:ph idx="1"/>
          </p:nvPr>
        </p:nvSpPr>
        <p:spPr>
          <a:xfrm>
            <a:off x="432000" y="548641"/>
            <a:ext cx="1980000" cy="5760084"/>
          </a:xfrm>
        </p:spPr>
        <p:txBody>
          <a:bodyPr/>
          <a:lstStyle/>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Input</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P4 56789;</a:t>
            </a:r>
          </a:p>
          <a:p>
            <a:pPr marL="0" lvl="0" indent="0" eaLnBrk="1" fontAlgn="auto" hangingPunct="1">
              <a:spcBef>
                <a:spcPts val="0"/>
              </a:spcBef>
              <a:spcAft>
                <a:spcPts val="0"/>
              </a:spcAft>
              <a:buClrTx/>
            </a:pPr>
            <a:endPar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A4 01234;</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Q1 5;</a:t>
            </a:r>
          </a:p>
          <a:p>
            <a:pPr marL="0" lvl="0" indent="0" eaLnBrk="1" fontAlgn="auto" hangingPunct="1">
              <a:spcBef>
                <a:spcPts val="0"/>
              </a:spcBef>
              <a:spcAft>
                <a:spcPts val="0"/>
              </a:spcAft>
              <a:buClrTx/>
            </a:pPr>
            <a:r>
              <a:rPr kumimoji="0" lang="pt-BR"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P5 56789;</a:t>
            </a:r>
          </a:p>
          <a:p>
            <a:pPr marL="0" lvl="0" indent="0" eaLnBrk="1" fontAlgn="auto" hangingPunct="1">
              <a:spcBef>
                <a:spcPts val="0"/>
              </a:spcBef>
              <a:spcAft>
                <a:spcPts val="0"/>
              </a:spcAft>
              <a:buClrTx/>
            </a:pP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600"/>
              </a:spcAft>
              <a:buClrTx/>
            </a:pPr>
            <a:r>
              <a:rPr kumimoji="0" lang="en-US" altLang="zh-TW" sz="2400" kern="12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Sample Output</a:t>
            </a:r>
          </a:p>
          <a:p>
            <a:pPr marL="0" lvl="0" indent="0" eaLnBrk="1" fontAlgn="auto" hangingPunct="1">
              <a:spcBef>
                <a:spcPts val="0"/>
              </a:spcBef>
              <a:spcAft>
                <a:spcPts val="0"/>
              </a:spcAft>
              <a:buClrTx/>
            </a:pPr>
            <a:r>
              <a:rPr kumimoji="0" lang="en-US" altLang="zh-TW" sz="2400" kern="1200" dirty="0" err="1">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AAAA_QPPPP</a:t>
            </a:r>
            <a:endPar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a:p>
            <a:pPr marL="0" lvl="0" indent="0" eaLnBrk="1" fontAlgn="auto" hangingPunct="1">
              <a:spcBef>
                <a:spcPts val="0"/>
              </a:spcBef>
              <a:spcAft>
                <a:spcPts val="0"/>
              </a:spcAft>
              <a:buClrTx/>
            </a:pPr>
            <a:r>
              <a:rPr kumimoji="0" lang="en-US" altLang="zh-TW"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2400" kern="12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 name="內容版面配置區 81"/>
          <p:cNvSpPr txBox="1">
            <a:spLocks/>
          </p:cNvSpPr>
          <p:nvPr/>
        </p:nvSpPr>
        <p:spPr>
          <a:xfrm>
            <a:off x="5292000" y="46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6" name="內容版面配置區 81"/>
          <p:cNvSpPr txBox="1">
            <a:spLocks/>
          </p:cNvSpPr>
          <p:nvPr/>
        </p:nvSpPr>
        <p:spPr>
          <a:xfrm>
            <a:off x="5292000" y="3069000"/>
            <a:ext cx="540000" cy="360000"/>
          </a:xfrm>
          <a:prstGeom prst="rect">
            <a:avLst/>
          </a:prstGeom>
          <a:ln>
            <a:solidFill>
              <a:sysClr val="window" lastClr="FFFFFF"/>
            </a:solidFill>
          </a:ln>
        </p:spPr>
        <p:txBody>
          <a:bodyPr vert="horz" lIns="91440" tIns="0" rIns="91440" bIns="144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7" name="內容版面配置區 81"/>
          <p:cNvSpPr txBox="1">
            <a:spLocks/>
          </p:cNvSpPr>
          <p:nvPr/>
        </p:nvSpPr>
        <p:spPr>
          <a:xfrm>
            <a:off x="5292000" y="19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8" name="內容版面配置區 81"/>
          <p:cNvSpPr txBox="1">
            <a:spLocks/>
          </p:cNvSpPr>
          <p:nvPr/>
        </p:nvSpPr>
        <p:spPr>
          <a:xfrm>
            <a:off x="5292000" y="54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t>
            </a:r>
          </a:p>
        </p:txBody>
      </p:sp>
      <p:sp>
        <p:nvSpPr>
          <p:cNvPr id="9" name="內容版面配置區 81"/>
          <p:cNvSpPr txBox="1">
            <a:spLocks/>
          </p:cNvSpPr>
          <p:nvPr/>
        </p:nvSpPr>
        <p:spPr>
          <a:xfrm>
            <a:off x="7272000" y="19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10" name="內容版面配置區 81"/>
          <p:cNvSpPr txBox="1">
            <a:spLocks/>
          </p:cNvSpPr>
          <p:nvPr/>
        </p:nvSpPr>
        <p:spPr>
          <a:xfrm>
            <a:off x="7272000" y="46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sp>
        <p:nvSpPr>
          <p:cNvPr id="11" name="內容版面配置區 81"/>
          <p:cNvSpPr txBox="1">
            <a:spLocks/>
          </p:cNvSpPr>
          <p:nvPr/>
        </p:nvSpPr>
        <p:spPr>
          <a:xfrm>
            <a:off x="3492000" y="2889000"/>
            <a:ext cx="540000" cy="360000"/>
          </a:xfrm>
          <a:prstGeom prst="rect">
            <a:avLst/>
          </a:prstGeom>
          <a:ln>
            <a:solidFill>
              <a:sysClr val="window" lastClr="FFFFFF"/>
            </a:solidFill>
          </a:ln>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5</a:t>
            </a:r>
            <a:endPar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2" name="內容版面配置區 81"/>
          <p:cNvSpPr txBox="1">
            <a:spLocks/>
          </p:cNvSpPr>
          <p:nvPr/>
        </p:nvSpPr>
        <p:spPr>
          <a:xfrm>
            <a:off x="4392000" y="4869000"/>
            <a:ext cx="540000" cy="540000"/>
          </a:xfrm>
          <a:prstGeom prst="rect">
            <a:avLst/>
          </a:prstGeom>
          <a:ln>
            <a:solidFill>
              <a:sysClr val="window" lastClr="FFFFFF"/>
            </a:solidFill>
          </a:ln>
        </p:spPr>
        <p:txBody>
          <a:bodyPr vert="horz" lIns="91440" tIns="4572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Times New Roman"/>
                <a:ea typeface="Cambria Math" panose="02040503050406030204" pitchFamily="18" charset="0"/>
                <a:cs typeface="Times New Roman" panose="02020603050405020304" pitchFamily="18" charset="0"/>
              </a:rPr>
              <a:t>⦙</a:t>
            </a:r>
            <a:endParaRPr kumimoji="0" lang="en-US" altLang="zh-TW" sz="28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3" name="內容版面配置區 81"/>
          <p:cNvSpPr txBox="1">
            <a:spLocks/>
          </p:cNvSpPr>
          <p:nvPr/>
        </p:nvSpPr>
        <p:spPr>
          <a:xfrm>
            <a:off x="4392000" y="1629000"/>
            <a:ext cx="540000" cy="540000"/>
          </a:xfrm>
          <a:prstGeom prst="rect">
            <a:avLst/>
          </a:prstGeom>
          <a:ln>
            <a:solidFill>
              <a:sysClr val="window" lastClr="FFFFFF"/>
            </a:solidFill>
          </a:ln>
        </p:spPr>
        <p:txBody>
          <a:bodyPr vert="horz" lIns="91440" tIns="45720" rIns="91440" bIns="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Times New Roman"/>
                <a:ea typeface="Cambria Math" panose="02040503050406030204" pitchFamily="18" charset="0"/>
                <a:cs typeface="Times New Roman" panose="02020603050405020304" pitchFamily="18" charset="0"/>
              </a:rPr>
              <a:t>⦙</a:t>
            </a:r>
            <a:endParaRPr kumimoji="0" lang="en-US" altLang="zh-TW" sz="28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4" name="橢圓 13"/>
          <p:cNvSpPr/>
          <p:nvPr/>
        </p:nvSpPr>
        <p:spPr>
          <a:xfrm>
            <a:off x="277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4680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0</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5" name="橢圓 14"/>
          <p:cNvSpPr/>
          <p:nvPr/>
        </p:nvSpPr>
        <p:spPr>
          <a:xfrm>
            <a:off x="4392000" y="10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B</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6" name="橢圓 15"/>
          <p:cNvSpPr/>
          <p:nvPr/>
        </p:nvSpPr>
        <p:spPr>
          <a:xfrm>
            <a:off x="4392000" y="21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O</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15</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17" name="橢圓 16"/>
          <p:cNvSpPr/>
          <p:nvPr/>
        </p:nvSpPr>
        <p:spPr>
          <a:xfrm>
            <a:off x="43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P</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16</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18" name="直線單箭頭接點 17"/>
          <p:cNvCxnSpPr>
            <a:stCxn id="17" idx="6"/>
            <a:endCxn id="34" idx="1"/>
          </p:cNvCxnSpPr>
          <p:nvPr/>
        </p:nvCxnSpPr>
        <p:spPr>
          <a:xfrm>
            <a:off x="4932000" y="3159000"/>
            <a:ext cx="1339081" cy="88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19" name="直線單箭頭接點 18"/>
          <p:cNvCxnSpPr>
            <a:stCxn id="22" idx="6"/>
            <a:endCxn id="33" idx="2"/>
          </p:cNvCxnSpPr>
          <p:nvPr/>
        </p:nvCxnSpPr>
        <p:spPr>
          <a:xfrm flipV="1">
            <a:off x="4932000" y="3699000"/>
            <a:ext cx="1260000" cy="180000"/>
          </a:xfrm>
          <a:prstGeom prst="straightConnector1">
            <a:avLst/>
          </a:prstGeom>
          <a:noFill/>
          <a:ln w="19050" cap="flat" cmpd="sng" algn="ctr">
            <a:solidFill>
              <a:sysClr val="windowText" lastClr="000000"/>
            </a:solidFill>
            <a:prstDash val="solid"/>
            <a:miter lim="800000"/>
            <a:tailEnd type="arrow" w="lg" len="lg"/>
          </a:ln>
          <a:effectLst/>
        </p:spPr>
      </p:cxnSp>
      <p:sp>
        <p:nvSpPr>
          <p:cNvPr id="20" name="橢圓 19"/>
          <p:cNvSpPr/>
          <p:nvPr/>
        </p:nvSpPr>
        <p:spPr>
          <a:xfrm>
            <a:off x="4392000" y="3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A</a:t>
            </a:r>
            <a:r>
              <a:rPr kumimoji="0" lang="en-US" altLang="zh-TW"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1" name="橢圓 20"/>
          <p:cNvSpPr/>
          <p:nvPr/>
        </p:nvSpPr>
        <p:spPr>
          <a:xfrm>
            <a:off x="4392000" y="43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R</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18</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2" name="橢圓 21"/>
          <p:cNvSpPr/>
          <p:nvPr/>
        </p:nvSpPr>
        <p:spPr>
          <a:xfrm>
            <a:off x="4392000" y="36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Q</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17</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3" name="橢圓 22"/>
          <p:cNvSpPr/>
          <p:nvPr/>
        </p:nvSpPr>
        <p:spPr>
          <a:xfrm>
            <a:off x="6192000" y="7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0</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27</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24" name="直線單箭頭接點 23"/>
          <p:cNvCxnSpPr>
            <a:stCxn id="17" idx="6"/>
            <a:endCxn id="35" idx="1"/>
          </p:cNvCxnSpPr>
          <p:nvPr/>
        </p:nvCxnSpPr>
        <p:spPr>
          <a:xfrm>
            <a:off x="4932000" y="3159000"/>
            <a:ext cx="1339081" cy="142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25" name="直線單箭頭接點 24"/>
          <p:cNvCxnSpPr>
            <a:stCxn id="20" idx="6"/>
            <a:endCxn id="23" idx="2"/>
          </p:cNvCxnSpPr>
          <p:nvPr/>
        </p:nvCxnSpPr>
        <p:spPr>
          <a:xfrm>
            <a:off x="4932000" y="6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sp>
        <p:nvSpPr>
          <p:cNvPr id="26" name="內容版面配置區 81"/>
          <p:cNvSpPr txBox="1">
            <a:spLocks/>
          </p:cNvSpPr>
          <p:nvPr/>
        </p:nvSpPr>
        <p:spPr>
          <a:xfrm>
            <a:off x="3492000" y="1629000"/>
            <a:ext cx="540000" cy="360000"/>
          </a:xfrm>
          <a:prstGeom prst="rect">
            <a:avLst/>
          </a:prstGeom>
          <a:ln>
            <a:solidFill>
              <a:sysClr val="window" lastClr="FFFFFF"/>
            </a:solidFill>
          </a:ln>
        </p:spPr>
        <p:txBody>
          <a:bodyPr vert="horz" lIns="91440" tIns="45720" rIns="91440" bIns="4572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p>
        </p:txBody>
      </p:sp>
      <p:sp>
        <p:nvSpPr>
          <p:cNvPr id="27" name="橢圓 26"/>
          <p:cNvSpPr/>
          <p:nvPr/>
        </p:nvSpPr>
        <p:spPr>
          <a:xfrm>
            <a:off x="4392000" y="61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Z</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26</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8" name="橢圓 27"/>
          <p:cNvSpPr/>
          <p:nvPr/>
        </p:nvSpPr>
        <p:spPr>
          <a:xfrm>
            <a:off x="4392000" y="54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Y</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25</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29" name="橢圓 28"/>
          <p:cNvSpPr/>
          <p:nvPr/>
        </p:nvSpPr>
        <p:spPr>
          <a:xfrm>
            <a:off x="6192000" y="12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28</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0" name="橢圓 29"/>
          <p:cNvSpPr/>
          <p:nvPr/>
        </p:nvSpPr>
        <p:spPr>
          <a:xfrm>
            <a:off x="6192000" y="18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29</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1" name="橢圓 30"/>
          <p:cNvSpPr/>
          <p:nvPr/>
        </p:nvSpPr>
        <p:spPr>
          <a:xfrm>
            <a:off x="6192000" y="234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30</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2" name="橢圓 31"/>
          <p:cNvSpPr/>
          <p:nvPr/>
        </p:nvSpPr>
        <p:spPr>
          <a:xfrm>
            <a:off x="6192000" y="28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31</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3" name="橢圓 32"/>
          <p:cNvSpPr/>
          <p:nvPr/>
        </p:nvSpPr>
        <p:spPr>
          <a:xfrm>
            <a:off x="6192000" y="342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5</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32</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4" name="橢圓 33"/>
          <p:cNvSpPr/>
          <p:nvPr/>
        </p:nvSpPr>
        <p:spPr>
          <a:xfrm>
            <a:off x="6192000" y="39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6</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33</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5" name="橢圓 34"/>
          <p:cNvSpPr/>
          <p:nvPr/>
        </p:nvSpPr>
        <p:spPr>
          <a:xfrm>
            <a:off x="6192000" y="450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7</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34</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192000" y="504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8</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35</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7" name="橢圓 36"/>
          <p:cNvSpPr/>
          <p:nvPr/>
        </p:nvSpPr>
        <p:spPr>
          <a:xfrm>
            <a:off x="6192000" y="558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9</a:t>
            </a:r>
            <a:r>
              <a:rPr kumimoji="0" lang="en-US" altLang="zh-TW"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36</a:t>
            </a:r>
            <a:endParaRPr kumimoji="0" lang="zh-TW" altLang="en-US" sz="22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8" name="橢圓 37"/>
          <p:cNvSpPr/>
          <p:nvPr/>
        </p:nvSpPr>
        <p:spPr>
          <a:xfrm>
            <a:off x="79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46800" rtlCol="0" anchor="b"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r>
              <a:rPr kumimoji="0" lang="en-US" altLang="zh-TW" sz="2100" b="0" i="0" u="none" strike="noStrike" kern="0" cap="none" spc="0" normalizeH="0" baseline="-25000" noProof="0" dirty="0" err="1">
                <a:ln>
                  <a:noFill/>
                </a:ln>
                <a:solidFill>
                  <a:prstClr val="black"/>
                </a:solidFill>
                <a:effectLst/>
                <a:uLnTx/>
                <a:uFillTx/>
                <a:latin typeface="Times New Roman"/>
                <a:ea typeface="新細明體" panose="02020500000000000000" pitchFamily="18" charset="-120"/>
                <a:cs typeface="Times New Roman" panose="02020603050405020304" pitchFamily="18" charset="0"/>
              </a:rPr>
              <a:t>37</a:t>
            </a:r>
            <a:endParaRPr kumimoji="0" lang="zh-TW" altLang="en-US" sz="21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9" name="直線單箭頭接點 38"/>
          <p:cNvCxnSpPr>
            <a:stCxn id="20" idx="6"/>
            <a:endCxn id="29" idx="2"/>
          </p:cNvCxnSpPr>
          <p:nvPr/>
        </p:nvCxnSpPr>
        <p:spPr>
          <a:xfrm>
            <a:off x="4932000" y="639000"/>
            <a:ext cx="1260000" cy="90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40" name="直線單箭頭接點 39"/>
          <p:cNvCxnSpPr>
            <a:stCxn id="20" idx="5"/>
            <a:endCxn id="30" idx="1"/>
          </p:cNvCxnSpPr>
          <p:nvPr/>
        </p:nvCxnSpPr>
        <p:spPr>
          <a:xfrm>
            <a:off x="4852919" y="829919"/>
            <a:ext cx="1418162" cy="10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1" name="直線單箭頭接點 40"/>
          <p:cNvCxnSpPr>
            <a:stCxn id="20" idx="5"/>
            <a:endCxn id="31" idx="1"/>
          </p:cNvCxnSpPr>
          <p:nvPr/>
        </p:nvCxnSpPr>
        <p:spPr>
          <a:xfrm>
            <a:off x="4852919" y="829919"/>
            <a:ext cx="1418162" cy="159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2" name="直線單箭頭接點 41"/>
          <p:cNvCxnSpPr>
            <a:stCxn id="20" idx="5"/>
            <a:endCxn id="32" idx="1"/>
          </p:cNvCxnSpPr>
          <p:nvPr/>
        </p:nvCxnSpPr>
        <p:spPr>
          <a:xfrm>
            <a:off x="4852919" y="829919"/>
            <a:ext cx="1418162" cy="213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3" name="直線單箭頭接點 42"/>
          <p:cNvCxnSpPr>
            <a:stCxn id="17" idx="6"/>
            <a:endCxn id="33" idx="1"/>
          </p:cNvCxnSpPr>
          <p:nvPr/>
        </p:nvCxnSpPr>
        <p:spPr>
          <a:xfrm>
            <a:off x="4932000" y="3159000"/>
            <a:ext cx="1339081" cy="34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44" name="直線單箭頭接點 43"/>
          <p:cNvCxnSpPr>
            <a:stCxn id="17" idx="5"/>
            <a:endCxn id="36" idx="1"/>
          </p:cNvCxnSpPr>
          <p:nvPr/>
        </p:nvCxnSpPr>
        <p:spPr>
          <a:xfrm>
            <a:off x="4852919" y="3349919"/>
            <a:ext cx="1418162" cy="177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5" name="直線單箭頭接點 44"/>
          <p:cNvCxnSpPr>
            <a:stCxn id="17" idx="5"/>
            <a:endCxn id="37" idx="1"/>
          </p:cNvCxnSpPr>
          <p:nvPr/>
        </p:nvCxnSpPr>
        <p:spPr>
          <a:xfrm>
            <a:off x="4852919" y="3349919"/>
            <a:ext cx="1418162" cy="23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6" name="直線單箭頭接點 45"/>
          <p:cNvCxnSpPr>
            <a:stCxn id="14" idx="7"/>
            <a:endCxn id="20" idx="3"/>
          </p:cNvCxnSpPr>
          <p:nvPr/>
        </p:nvCxnSpPr>
        <p:spPr>
          <a:xfrm flipV="1">
            <a:off x="3232919" y="829919"/>
            <a:ext cx="1238162" cy="23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47" name="直線單箭頭接點 46"/>
          <p:cNvCxnSpPr>
            <a:stCxn id="14" idx="5"/>
            <a:endCxn id="22" idx="2"/>
          </p:cNvCxnSpPr>
          <p:nvPr/>
        </p:nvCxnSpPr>
        <p:spPr>
          <a:xfrm>
            <a:off x="3232919" y="3529919"/>
            <a:ext cx="1159081" cy="34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48" name="直線單箭頭接點 47"/>
          <p:cNvCxnSpPr>
            <a:stCxn id="14" idx="6"/>
            <a:endCxn id="17" idx="2"/>
          </p:cNvCxnSpPr>
          <p:nvPr/>
        </p:nvCxnSpPr>
        <p:spPr>
          <a:xfrm flipV="1">
            <a:off x="3312000" y="3159000"/>
            <a:ext cx="1080000" cy="180000"/>
          </a:xfrm>
          <a:prstGeom prst="straightConnector1">
            <a:avLst/>
          </a:prstGeom>
          <a:noFill/>
          <a:ln w="19050" cap="flat" cmpd="sng" algn="ctr">
            <a:solidFill>
              <a:sysClr val="windowText" lastClr="000000"/>
            </a:solidFill>
            <a:prstDash val="solid"/>
            <a:miter lim="800000"/>
            <a:tailEnd type="arrow" w="lg" len="lg"/>
          </a:ln>
          <a:effectLst/>
        </p:spPr>
      </p:cxnSp>
      <p:sp>
        <p:nvSpPr>
          <p:cNvPr id="49" name="內容版面配置區 81"/>
          <p:cNvSpPr txBox="1">
            <a:spLocks/>
          </p:cNvSpPr>
          <p:nvPr/>
        </p:nvSpPr>
        <p:spPr>
          <a:xfrm>
            <a:off x="3492000" y="3789000"/>
            <a:ext cx="540000" cy="360000"/>
          </a:xfrm>
          <a:prstGeom prst="rect">
            <a:avLst/>
          </a:prstGeom>
          <a:ln>
            <a:solidFill>
              <a:sysClr val="window" lastClr="FFFFFF"/>
            </a:solidFill>
          </a:ln>
        </p:spPr>
        <p:txBody>
          <a:bodyPr vert="horz" lIns="91440" tIns="0" rIns="91440" bIns="108000" rtlCol="0" anchor="ctr" anchorCtr="1">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p>
        </p:txBody>
      </p:sp>
      <p:cxnSp>
        <p:nvCxnSpPr>
          <p:cNvPr id="50" name="直線單箭頭接點 49"/>
          <p:cNvCxnSpPr>
            <a:stCxn id="23" idx="5"/>
            <a:endCxn id="38" idx="1"/>
          </p:cNvCxnSpPr>
          <p:nvPr/>
        </p:nvCxnSpPr>
        <p:spPr>
          <a:xfrm>
            <a:off x="6652919" y="1189919"/>
            <a:ext cx="1418162" cy="19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1" name="直線單箭頭接點 50"/>
          <p:cNvCxnSpPr>
            <a:stCxn id="29" idx="5"/>
            <a:endCxn id="38" idx="1"/>
          </p:cNvCxnSpPr>
          <p:nvPr/>
        </p:nvCxnSpPr>
        <p:spPr>
          <a:xfrm>
            <a:off x="6652919" y="1729919"/>
            <a:ext cx="1418162" cy="141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2" name="直線單箭頭接點 51"/>
          <p:cNvCxnSpPr>
            <a:stCxn id="30" idx="5"/>
            <a:endCxn id="38" idx="1"/>
          </p:cNvCxnSpPr>
          <p:nvPr/>
        </p:nvCxnSpPr>
        <p:spPr>
          <a:xfrm>
            <a:off x="6652919" y="2269919"/>
            <a:ext cx="1418162" cy="87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3" name="直線單箭頭接點 52"/>
          <p:cNvCxnSpPr>
            <a:stCxn id="31" idx="6"/>
            <a:endCxn id="38" idx="1"/>
          </p:cNvCxnSpPr>
          <p:nvPr/>
        </p:nvCxnSpPr>
        <p:spPr>
          <a:xfrm>
            <a:off x="6732000" y="2619000"/>
            <a:ext cx="1339081" cy="52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54" name="直線單箭頭接點 53"/>
          <p:cNvCxnSpPr>
            <a:stCxn id="32" idx="6"/>
            <a:endCxn id="38" idx="2"/>
          </p:cNvCxnSpPr>
          <p:nvPr/>
        </p:nvCxnSpPr>
        <p:spPr>
          <a:xfrm>
            <a:off x="6732000" y="3159000"/>
            <a:ext cx="1260000" cy="18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5" name="直線單箭頭接點 54"/>
          <p:cNvCxnSpPr>
            <a:stCxn id="33" idx="6"/>
            <a:endCxn id="38" idx="2"/>
          </p:cNvCxnSpPr>
          <p:nvPr/>
        </p:nvCxnSpPr>
        <p:spPr>
          <a:xfrm flipV="1">
            <a:off x="6732000" y="3339000"/>
            <a:ext cx="1260000" cy="36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6" name="直線單箭頭接點 55"/>
          <p:cNvCxnSpPr>
            <a:endCxn id="38" idx="2"/>
          </p:cNvCxnSpPr>
          <p:nvPr/>
        </p:nvCxnSpPr>
        <p:spPr>
          <a:xfrm flipV="1">
            <a:off x="6732000" y="3339000"/>
            <a:ext cx="1260000" cy="810000"/>
          </a:xfrm>
          <a:prstGeom prst="straightConnector1">
            <a:avLst/>
          </a:prstGeom>
          <a:noFill/>
          <a:ln w="19050" cap="flat" cmpd="sng" algn="ctr">
            <a:solidFill>
              <a:sysClr val="windowText" lastClr="000000"/>
            </a:solidFill>
            <a:prstDash val="solid"/>
            <a:miter lim="800000"/>
            <a:tailEnd type="arrow" w="lg" len="lg"/>
          </a:ln>
          <a:effectLst/>
        </p:spPr>
      </p:cxnSp>
      <p:cxnSp>
        <p:nvCxnSpPr>
          <p:cNvPr id="57" name="直線單箭頭接點 56"/>
          <p:cNvCxnSpPr>
            <a:stCxn id="35" idx="7"/>
            <a:endCxn id="38" idx="3"/>
          </p:cNvCxnSpPr>
          <p:nvPr/>
        </p:nvCxnSpPr>
        <p:spPr>
          <a:xfrm flipV="1">
            <a:off x="6652919" y="3529919"/>
            <a:ext cx="1418162" cy="1058162"/>
          </a:xfrm>
          <a:prstGeom prst="straightConnector1">
            <a:avLst/>
          </a:prstGeom>
          <a:noFill/>
          <a:ln w="19050" cap="flat" cmpd="sng" algn="ctr">
            <a:solidFill>
              <a:sysClr val="windowText" lastClr="000000"/>
            </a:solidFill>
            <a:prstDash val="solid"/>
            <a:miter lim="800000"/>
            <a:tailEnd type="arrow" w="lg" len="lg"/>
          </a:ln>
          <a:effectLst/>
        </p:spPr>
      </p:cxnSp>
      <p:cxnSp>
        <p:nvCxnSpPr>
          <p:cNvPr id="58" name="直線單箭頭接點 57"/>
          <p:cNvCxnSpPr>
            <a:stCxn id="36" idx="6"/>
            <a:endCxn id="38" idx="3"/>
          </p:cNvCxnSpPr>
          <p:nvPr/>
        </p:nvCxnSpPr>
        <p:spPr>
          <a:xfrm flipV="1">
            <a:off x="6732000" y="3529919"/>
            <a:ext cx="1339081" cy="178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59" name="直線單箭頭接點 58"/>
          <p:cNvCxnSpPr>
            <a:stCxn id="37" idx="6"/>
            <a:endCxn id="38" idx="3"/>
          </p:cNvCxnSpPr>
          <p:nvPr/>
        </p:nvCxnSpPr>
        <p:spPr>
          <a:xfrm flipV="1">
            <a:off x="6732000" y="3529919"/>
            <a:ext cx="1339081" cy="2329081"/>
          </a:xfrm>
          <a:prstGeom prst="straightConnector1">
            <a:avLst/>
          </a:prstGeom>
          <a:noFill/>
          <a:ln w="19050" cap="flat" cmpd="sng" algn="ctr">
            <a:solidFill>
              <a:sysClr val="windowText" lastClr="000000"/>
            </a:solidFill>
            <a:prstDash val="solid"/>
            <a:miter lim="800000"/>
            <a:tailEnd type="arrow" w="lg" len="lg"/>
          </a:ln>
          <a:effectLst/>
        </p:spPr>
      </p:cxnSp>
    </p:spTree>
    <p:extLst>
      <p:ext uri="{BB962C8B-B14F-4D97-AF65-F5344CB8AC3E}">
        <p14:creationId xmlns:p14="http://schemas.microsoft.com/office/powerpoint/2010/main" val="31052953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252000" y="2708910"/>
            <a:ext cx="8640000" cy="1440180"/>
          </a:xfrm>
        </p:spPr>
        <p:txBody>
          <a:bodyPr/>
          <a:lstStyle/>
          <a:p>
            <a:r>
              <a:rPr lang="en-US" altLang="zh-TW" dirty="0"/>
              <a:t>UVa 10330 - Power Transmission</a:t>
            </a:r>
            <a:endParaRPr lang="zh-TW" altLang="en-US" dirty="0"/>
          </a:p>
        </p:txBody>
      </p:sp>
    </p:spTree>
    <p:extLst>
      <p:ext uri="{BB962C8B-B14F-4D97-AF65-F5344CB8AC3E}">
        <p14:creationId xmlns:p14="http://schemas.microsoft.com/office/powerpoint/2010/main" val="370679498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r>
              <a:rPr lang="en-US" altLang="zh-TW" sz="2100" dirty="0" smtClean="0"/>
              <a:t>DESA (</a:t>
            </a:r>
            <a:r>
              <a:rPr lang="zh-TW" altLang="en-US" sz="2100" dirty="0">
                <a:latin typeface="標楷體" panose="03000509000000000000" pitchFamily="65" charset="-120"/>
                <a:ea typeface="標楷體" panose="03000509000000000000" pitchFamily="65" charset="-120"/>
              </a:rPr>
              <a:t>聯合國經濟和社會事務部</a:t>
            </a:r>
            <a:r>
              <a:rPr lang="en-US" altLang="zh-TW" sz="2100" dirty="0" smtClean="0"/>
              <a:t>) </a:t>
            </a:r>
            <a:r>
              <a:rPr lang="en-US" altLang="zh-TW" sz="2100" dirty="0"/>
              <a:t>is taking a new project to transfer power. Power is generated by the newly established </a:t>
            </a:r>
            <a:r>
              <a:rPr lang="en-US" altLang="zh-TW" sz="2100" dirty="0" smtClean="0"/>
              <a:t>plant (</a:t>
            </a:r>
            <a:r>
              <a:rPr lang="zh-TW" altLang="en-US" sz="2100" dirty="0">
                <a:latin typeface="標楷體" panose="03000509000000000000" pitchFamily="65" charset="-120"/>
                <a:ea typeface="標楷體" panose="03000509000000000000" pitchFamily="65" charset="-120"/>
              </a:rPr>
              <a:t>工廠</a:t>
            </a:r>
            <a:r>
              <a:rPr lang="en-US" altLang="zh-TW" sz="2100" dirty="0" smtClean="0"/>
              <a:t>) in Barisal. The main aim of this project is to transfer Power in Dhaka. As Dhaka is a megacity with almost 10 million people DESA wants to transfer maximum amount of power through the network. But as always occurs in case of power transmission it is tough to resist loss. So they want to use some regulators </a:t>
            </a:r>
            <a:r>
              <a:rPr lang="en-US" altLang="zh-TW" sz="2100" dirty="0"/>
              <a:t>whose main aim are to </a:t>
            </a:r>
            <a:r>
              <a:rPr lang="en-US" altLang="zh-TW" sz="2100" dirty="0" smtClean="0"/>
              <a:t>divert (</a:t>
            </a:r>
            <a:r>
              <a:rPr lang="zh-TW" altLang="en-US" sz="2100" dirty="0">
                <a:latin typeface="標楷體" panose="03000509000000000000" pitchFamily="65" charset="-120"/>
                <a:ea typeface="標楷體" panose="03000509000000000000" pitchFamily="65" charset="-120"/>
              </a:rPr>
              <a:t>轉移</a:t>
            </a:r>
            <a:r>
              <a:rPr lang="en-US" altLang="zh-TW" sz="2100" dirty="0" smtClean="0"/>
              <a:t>) </a:t>
            </a:r>
            <a:r>
              <a:rPr lang="en-US" altLang="zh-TW" sz="2100" dirty="0"/>
              <a:t>power through several outlets without any loss.</a:t>
            </a:r>
          </a:p>
          <a:p>
            <a:pPr marL="0" indent="358775"/>
            <a:r>
              <a:rPr lang="en-US" altLang="zh-TW" sz="2100" dirty="0"/>
              <a:t>Each such regulator has different capacity. It means if a regulator gets 100 unit power and it’s capacity is 80 unit then remaining 20 unit power will be lost. Moreover each unidirectional </a:t>
            </a:r>
            <a:r>
              <a:rPr lang="en-US" altLang="zh-TW" sz="2100" dirty="0" smtClean="0"/>
              <a:t>link (</a:t>
            </a:r>
            <a:r>
              <a:rPr lang="en-US" altLang="zh-TW" sz="2100" dirty="0"/>
              <a:t>Connectors among regulators) has a certain capacity. A link with capacity 20 unit cannot transfer power more than 20 unit. Each regulator can distribute the input power among the outgoing links so that no link capacity is overflown. DESA wants to know the maximum amount of power which can be transmitted throughout the network so that no power loss occurs. That is the job you have to do.</a:t>
            </a:r>
            <a:endParaRPr lang="zh-TW" altLang="en-US" sz="2100" dirty="0"/>
          </a:p>
        </p:txBody>
      </p:sp>
    </p:spTree>
    <p:extLst>
      <p:ext uri="{BB962C8B-B14F-4D97-AF65-F5344CB8AC3E}">
        <p14:creationId xmlns:p14="http://schemas.microsoft.com/office/powerpoint/2010/main" val="277966996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392000" y="23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7" name="Text Box 9"/>
          <p:cNvSpPr txBox="1">
            <a:spLocks noChangeArrowheads="1"/>
          </p:cNvSpPr>
          <p:nvPr/>
        </p:nvSpPr>
        <p:spPr bwMode="auto">
          <a:xfrm>
            <a:off x="4392000" y="41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10" name="Text Box 12"/>
          <p:cNvSpPr txBox="1">
            <a:spLocks noChangeArrowheads="1"/>
          </p:cNvSpPr>
          <p:nvPr/>
        </p:nvSpPr>
        <p:spPr bwMode="auto">
          <a:xfrm>
            <a:off x="2952000" y="2889000"/>
            <a:ext cx="360000" cy="360000"/>
          </a:xfrm>
          <a:prstGeom prst="rect">
            <a:avLst/>
          </a:prstGeom>
          <a:noFill/>
          <a:ln w="9525">
            <a:noFill/>
            <a:miter lim="800000"/>
            <a:headEnd/>
            <a:tailEnd/>
          </a:ln>
        </p:spPr>
        <p:txBody>
          <a:bodyPr wrap="none" lIns="108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12" name="橢圓 11"/>
          <p:cNvSpPr/>
          <p:nvPr/>
        </p:nvSpPr>
        <p:spPr>
          <a:xfrm>
            <a:off x="3132000" y="19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13" name="橢圓 12"/>
          <p:cNvSpPr/>
          <p:nvPr/>
        </p:nvSpPr>
        <p:spPr>
          <a:xfrm>
            <a:off x="3132000" y="45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14" name="橢圓 13"/>
          <p:cNvSpPr/>
          <p:nvPr/>
        </p:nvSpPr>
        <p:spPr>
          <a:xfrm>
            <a:off x="439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15" name="橢圓 14"/>
          <p:cNvSpPr/>
          <p:nvPr/>
        </p:nvSpPr>
        <p:spPr>
          <a:xfrm>
            <a:off x="565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cxnSp>
        <p:nvCxnSpPr>
          <p:cNvPr id="17" name="直線單箭頭接點 16"/>
          <p:cNvCxnSpPr>
            <a:endCxn id="12" idx="3"/>
          </p:cNvCxnSpPr>
          <p:nvPr/>
        </p:nvCxnSpPr>
        <p:spPr>
          <a:xfrm flipV="1">
            <a:off x="2179279" y="229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12" idx="5"/>
            <a:endCxn id="14" idx="1"/>
          </p:cNvCxnSpPr>
          <p:nvPr/>
        </p:nvCxnSpPr>
        <p:spPr>
          <a:xfrm>
            <a:off x="3439279" y="229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13" idx="7"/>
            <a:endCxn id="14" idx="3"/>
          </p:cNvCxnSpPr>
          <p:nvPr/>
        </p:nvCxnSpPr>
        <p:spPr>
          <a:xfrm flipV="1">
            <a:off x="3439279" y="35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3" idx="6"/>
            <a:endCxn id="15" idx="3"/>
          </p:cNvCxnSpPr>
          <p:nvPr/>
        </p:nvCxnSpPr>
        <p:spPr>
          <a:xfrm flipV="1">
            <a:off x="3492000" y="3556279"/>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2" idx="4"/>
            <a:endCxn id="13" idx="0"/>
          </p:cNvCxnSpPr>
          <p:nvPr/>
        </p:nvCxnSpPr>
        <p:spPr>
          <a:xfrm>
            <a:off x="3312000" y="2349000"/>
            <a:ext cx="0" cy="216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4" idx="6"/>
            <a:endCxn id="15" idx="2"/>
          </p:cNvCxnSpPr>
          <p:nvPr/>
        </p:nvCxnSpPr>
        <p:spPr>
          <a:xfrm>
            <a:off x="4752000" y="342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6"/>
            <a:endCxn id="15" idx="1"/>
          </p:cNvCxnSpPr>
          <p:nvPr/>
        </p:nvCxnSpPr>
        <p:spPr>
          <a:xfrm>
            <a:off x="3492000" y="2169000"/>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endCxn id="13" idx="1"/>
          </p:cNvCxnSpPr>
          <p:nvPr/>
        </p:nvCxnSpPr>
        <p:spPr>
          <a:xfrm>
            <a:off x="2179279" y="35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5" idx="6"/>
          </p:cNvCxnSpPr>
          <p:nvPr/>
        </p:nvCxnSpPr>
        <p:spPr>
          <a:xfrm>
            <a:off x="6012000" y="342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2" name="直線單箭頭接點 61"/>
          <p:cNvCxnSpPr>
            <a:endCxn id="14" idx="2"/>
          </p:cNvCxnSpPr>
          <p:nvPr/>
        </p:nvCxnSpPr>
        <p:spPr>
          <a:xfrm>
            <a:off x="2232000" y="3429000"/>
            <a:ext cx="216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5" name="Text Box 9"/>
          <p:cNvSpPr txBox="1">
            <a:spLocks noChangeArrowheads="1"/>
          </p:cNvSpPr>
          <p:nvPr/>
        </p:nvSpPr>
        <p:spPr bwMode="auto">
          <a:xfrm>
            <a:off x="3672000" y="378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66" name="Text Box 6"/>
          <p:cNvSpPr txBox="1">
            <a:spLocks noChangeArrowheads="1"/>
          </p:cNvSpPr>
          <p:nvPr/>
        </p:nvSpPr>
        <p:spPr bwMode="auto">
          <a:xfrm>
            <a:off x="3132000" y="16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67" name="Text Box 6"/>
          <p:cNvSpPr txBox="1">
            <a:spLocks noChangeArrowheads="1"/>
          </p:cNvSpPr>
          <p:nvPr/>
        </p:nvSpPr>
        <p:spPr bwMode="auto">
          <a:xfrm>
            <a:off x="3132000" y="486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88" name="Text Box 6"/>
          <p:cNvSpPr txBox="1">
            <a:spLocks noChangeArrowheads="1"/>
          </p:cNvSpPr>
          <p:nvPr/>
        </p:nvSpPr>
        <p:spPr bwMode="auto">
          <a:xfrm>
            <a:off x="439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89" name="Text Box 6"/>
          <p:cNvSpPr txBox="1">
            <a:spLocks noChangeArrowheads="1"/>
          </p:cNvSpPr>
          <p:nvPr/>
        </p:nvSpPr>
        <p:spPr bwMode="auto">
          <a:xfrm>
            <a:off x="565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90" name="Text Box 6"/>
          <p:cNvSpPr txBox="1">
            <a:spLocks noChangeArrowheads="1"/>
          </p:cNvSpPr>
          <p:nvPr/>
        </p:nvSpPr>
        <p:spPr bwMode="auto">
          <a:xfrm>
            <a:off x="4932000" y="342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91" name="Text Box 6"/>
          <p:cNvSpPr txBox="1">
            <a:spLocks noChangeArrowheads="1"/>
          </p:cNvSpPr>
          <p:nvPr/>
        </p:nvSpPr>
        <p:spPr bwMode="auto">
          <a:xfrm>
            <a:off x="3672000" y="2709000"/>
            <a:ext cx="360000" cy="360000"/>
          </a:xfrm>
          <a:prstGeom prst="rect">
            <a:avLst/>
          </a:prstGeom>
          <a:noFill/>
          <a:ln w="9525">
            <a:noFill/>
            <a:miter lim="800000"/>
            <a:headEnd/>
            <a:tailEnd/>
          </a:ln>
        </p:spPr>
        <p:txBody>
          <a:bodyPr wrap="none" lIns="0" tIns="0" rIns="108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92" name="橢圓 91"/>
          <p:cNvSpPr/>
          <p:nvPr/>
        </p:nvSpPr>
        <p:spPr>
          <a:xfrm>
            <a:off x="187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93" name="橢圓 92"/>
          <p:cNvSpPr/>
          <p:nvPr/>
        </p:nvSpPr>
        <p:spPr>
          <a:xfrm>
            <a:off x="691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96" name="Text Box 6"/>
          <p:cNvSpPr txBox="1">
            <a:spLocks noChangeArrowheads="1"/>
          </p:cNvSpPr>
          <p:nvPr/>
        </p:nvSpPr>
        <p:spPr bwMode="auto">
          <a:xfrm>
            <a:off x="972000" y="3249000"/>
            <a:ext cx="900000" cy="360000"/>
          </a:xfrm>
          <a:prstGeom prst="rect">
            <a:avLst/>
          </a:prstGeom>
          <a:noFill/>
          <a:ln w="9525">
            <a:noFill/>
            <a:miter lim="800000"/>
            <a:headEnd/>
            <a:tailEnd/>
          </a:ln>
        </p:spPr>
        <p:txBody>
          <a:bodyPr wrap="none" lIns="90000" tIns="0" rIns="90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Barisal</a:t>
            </a:r>
          </a:p>
        </p:txBody>
      </p:sp>
      <p:sp>
        <p:nvSpPr>
          <p:cNvPr id="97" name="Text Box 6"/>
          <p:cNvSpPr txBox="1">
            <a:spLocks noChangeArrowheads="1"/>
          </p:cNvSpPr>
          <p:nvPr/>
        </p:nvSpPr>
        <p:spPr bwMode="auto">
          <a:xfrm>
            <a:off x="7272000" y="3249000"/>
            <a:ext cx="900000" cy="360000"/>
          </a:xfrm>
          <a:prstGeom prst="rect">
            <a:avLst/>
          </a:prstGeom>
          <a:noFill/>
          <a:ln w="9525">
            <a:noFill/>
            <a:miter lim="800000"/>
            <a:headEnd/>
            <a:tailEnd/>
          </a:ln>
        </p:spPr>
        <p:txBody>
          <a:bodyPr wrap="none" lIns="90000" tIns="0" rIns="9000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Dhaka</a:t>
            </a:r>
          </a:p>
        </p:txBody>
      </p:sp>
    </p:spTree>
    <p:extLst>
      <p:ext uri="{BB962C8B-B14F-4D97-AF65-F5344CB8AC3E}">
        <p14:creationId xmlns:p14="http://schemas.microsoft.com/office/powerpoint/2010/main" val="429294227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32000" y="549000"/>
            <a:ext cx="8280000" cy="5400000"/>
          </a:xfrm>
        </p:spPr>
        <p:txBody>
          <a:bodyPr/>
          <a:lstStyle/>
          <a:p>
            <a:pPr marL="0" indent="0"/>
            <a:r>
              <a:rPr lang="en-US" altLang="zh-TW" sz="2400" dirty="0">
                <a:solidFill>
                  <a:srgbClr val="FF0000"/>
                </a:solidFill>
              </a:rPr>
              <a:t>Input</a:t>
            </a:r>
          </a:p>
          <a:p>
            <a:pPr marL="0" indent="0"/>
            <a:r>
              <a:rPr lang="en-US" altLang="zh-TW" sz="2100" dirty="0"/>
              <a:t>The input will start with a positive integer </a:t>
            </a:r>
            <a:r>
              <a:rPr lang="en-US" altLang="zh-TW" sz="2100" i="1" dirty="0"/>
              <a:t>N</a:t>
            </a:r>
            <a:r>
              <a:rPr lang="en-US" altLang="zh-TW" sz="2100" dirty="0"/>
              <a:t> (1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N</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100) indicates the number of regulators. The next few lines contain </a:t>
            </a:r>
            <a:r>
              <a:rPr lang="en-US" altLang="zh-TW" sz="2100" i="1" dirty="0"/>
              <a:t>N</a:t>
            </a:r>
            <a:r>
              <a:rPr lang="en-US" altLang="zh-TW" sz="2100" dirty="0"/>
              <a:t> positive integers indicating the capacity of each regulator from 1 to </a:t>
            </a:r>
            <a:r>
              <a:rPr lang="en-US" altLang="zh-TW" sz="2100" i="1" dirty="0"/>
              <a:t>N</a:t>
            </a:r>
            <a:r>
              <a:rPr lang="en-US" altLang="zh-TW" sz="2100" dirty="0"/>
              <a:t>. The next line contains another positive integer </a:t>
            </a:r>
            <a:r>
              <a:rPr lang="en-US" altLang="zh-TW" sz="2100" i="1" dirty="0"/>
              <a:t>M</a:t>
            </a:r>
            <a:r>
              <a:rPr lang="en-US" altLang="zh-TW" sz="2100" dirty="0"/>
              <a:t> which is the number of links available among the regulators. Following </a:t>
            </a:r>
            <a:r>
              <a:rPr lang="en-US" altLang="zh-TW" sz="2100" i="1" dirty="0"/>
              <a:t>M</a:t>
            </a:r>
            <a:r>
              <a:rPr lang="en-US" altLang="zh-TW" sz="2100" dirty="0"/>
              <a:t> lines contain 3 positive integers (</a:t>
            </a:r>
            <a:r>
              <a:rPr lang="en-US" altLang="zh-TW" sz="2100" i="1" dirty="0"/>
              <a:t>i j </a:t>
            </a:r>
            <a:r>
              <a:rPr lang="en-US" altLang="zh-TW" sz="2100" i="1" spc="300" dirty="0"/>
              <a:t>C</a:t>
            </a:r>
            <a:r>
              <a:rPr lang="en-US" altLang="zh-TW" sz="2100" dirty="0"/>
              <a:t>) each. ‘</a:t>
            </a:r>
            <a:r>
              <a:rPr lang="en-US" altLang="zh-TW" sz="2100" i="1" dirty="0"/>
              <a:t>i</a:t>
            </a:r>
            <a:r>
              <a:rPr lang="en-US" altLang="zh-TW" sz="2100" dirty="0"/>
              <a:t>’ and ‘</a:t>
            </a:r>
            <a:r>
              <a:rPr lang="en-US" altLang="zh-TW" sz="2100" i="1" dirty="0"/>
              <a:t>j</a:t>
            </a:r>
            <a:r>
              <a:rPr lang="en-US" altLang="zh-TW" sz="2100" dirty="0"/>
              <a:t>’ is the regulator index (1 </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t> </a:t>
            </a:r>
            <a:r>
              <a:rPr lang="en-US" altLang="zh-TW" sz="2100" i="1" dirty="0"/>
              <a:t>i</a:t>
            </a:r>
            <a:r>
              <a:rPr lang="en-US" altLang="zh-TW" sz="2100" dirty="0"/>
              <a:t>, </a:t>
            </a:r>
            <a:r>
              <a:rPr lang="en-US" altLang="zh-TW" sz="2100" i="1" dirty="0"/>
              <a:t>j</a:t>
            </a:r>
            <a:r>
              <a:rPr lang="en-US" altLang="zh-TW" sz="2100" dirty="0"/>
              <a:t> </a:t>
            </a:r>
            <a:r>
              <a:rPr lang="en-US" altLang="zh-TW" sz="2100" dirty="0">
                <a:solidFill>
                  <a:srgbClr val="000000"/>
                </a:solidFill>
                <a:latin typeface="Cambria Math" panose="02040503050406030204" pitchFamily="18" charset="0"/>
                <a:ea typeface="Cambria Math" panose="02040503050406030204" pitchFamily="18" charset="0"/>
              </a:rPr>
              <a:t>≤</a:t>
            </a:r>
            <a:r>
              <a:rPr lang="en-US" altLang="zh-TW" sz="2100" dirty="0"/>
              <a:t> </a:t>
            </a:r>
            <a:r>
              <a:rPr lang="en-US" altLang="zh-TW" sz="2100" i="1" spc="300" dirty="0"/>
              <a:t>N</a:t>
            </a:r>
            <a:r>
              <a:rPr lang="en-US" altLang="zh-TW" sz="2100" dirty="0"/>
              <a:t>) and </a:t>
            </a:r>
            <a:r>
              <a:rPr lang="en-US" altLang="zh-TW" sz="2100" i="1" dirty="0"/>
              <a:t>C</a:t>
            </a:r>
            <a:r>
              <a:rPr lang="en-US" altLang="zh-TW" sz="2100" dirty="0"/>
              <a:t> is the capacity of the link. Power can transfer from </a:t>
            </a:r>
            <a:r>
              <a:rPr lang="en-US" altLang="zh-TW" sz="2100" i="1" dirty="0" err="1"/>
              <a:t>i</a:t>
            </a:r>
            <a:r>
              <a:rPr lang="en-US" altLang="zh-TW" sz="2100" dirty="0" err="1"/>
              <a:t>’th</a:t>
            </a:r>
            <a:r>
              <a:rPr lang="en-US" altLang="zh-TW" sz="2100" dirty="0"/>
              <a:t> regulator to </a:t>
            </a:r>
            <a:r>
              <a:rPr lang="en-US" altLang="zh-TW" sz="2100" i="1" dirty="0" err="1"/>
              <a:t>j</a:t>
            </a:r>
            <a:r>
              <a:rPr lang="en-US" altLang="zh-TW" sz="2100" dirty="0" err="1"/>
              <a:t>’th</a:t>
            </a:r>
            <a:r>
              <a:rPr lang="en-US" altLang="zh-TW" sz="2100" dirty="0"/>
              <a:t> regulator.</a:t>
            </a:r>
          </a:p>
          <a:p>
            <a:pPr marL="0" indent="358775"/>
            <a:r>
              <a:rPr lang="en-US" altLang="zh-TW" sz="2100" dirty="0"/>
              <a:t>The next line contains another two positive integers </a:t>
            </a:r>
            <a:r>
              <a:rPr lang="en-US" altLang="zh-TW" sz="2100" i="1" dirty="0"/>
              <a:t>B</a:t>
            </a:r>
            <a:r>
              <a:rPr lang="en-US" altLang="zh-TW" sz="2100" dirty="0"/>
              <a:t> and </a:t>
            </a:r>
            <a:r>
              <a:rPr lang="en-US" altLang="zh-TW" sz="2100" i="1" dirty="0"/>
              <a:t>D</a:t>
            </a:r>
            <a:r>
              <a:rPr lang="en-US" altLang="zh-TW" sz="2100" dirty="0"/>
              <a:t>. </a:t>
            </a:r>
            <a:r>
              <a:rPr lang="en-US" altLang="zh-TW" sz="2100" i="1" dirty="0"/>
              <a:t>B</a:t>
            </a:r>
            <a:r>
              <a:rPr lang="en-US" altLang="zh-TW" sz="2100" dirty="0"/>
              <a:t> is the number of regulators which are the entry point of the network. Power generated in Barisal must enter in the network through these entry points. Similarly </a:t>
            </a:r>
            <a:r>
              <a:rPr lang="en-US" altLang="zh-TW" sz="2100" i="1" dirty="0"/>
              <a:t>D</a:t>
            </a:r>
            <a:r>
              <a:rPr lang="en-US" altLang="zh-TW" sz="2100" dirty="0"/>
              <a:t> is the number of regulators connected to Dhaka. These links are special and have infinite capacity. Next line will contain </a:t>
            </a:r>
            <a:r>
              <a:rPr lang="en-US" altLang="zh-TW" sz="2100" i="1" dirty="0"/>
              <a:t>B</a:t>
            </a:r>
            <a:r>
              <a:rPr lang="en-US" altLang="zh-TW" sz="2100" dirty="0"/>
              <a:t> </a:t>
            </a:r>
            <a:r>
              <a:rPr lang="en-US" altLang="zh-TW" sz="2100" dirty="0">
                <a:latin typeface="Cambria Math" panose="02040503050406030204" pitchFamily="18" charset="0"/>
                <a:ea typeface="Cambria Math" panose="02040503050406030204" pitchFamily="18" charset="0"/>
              </a:rPr>
              <a:t>+</a:t>
            </a:r>
            <a:r>
              <a:rPr lang="en-US" altLang="zh-TW" sz="2100" dirty="0"/>
              <a:t> </a:t>
            </a:r>
            <a:r>
              <a:rPr lang="en-US" altLang="zh-TW" sz="2100" i="1" dirty="0"/>
              <a:t>D</a:t>
            </a:r>
            <a:r>
              <a:rPr lang="en-US" altLang="zh-TW" sz="2100" dirty="0"/>
              <a:t> integers each of which is an index of regulator. The first </a:t>
            </a:r>
            <a:r>
              <a:rPr lang="en-US" altLang="zh-TW" sz="2100" i="1" dirty="0"/>
              <a:t>B</a:t>
            </a:r>
            <a:r>
              <a:rPr lang="en-US" altLang="zh-TW" sz="2100" dirty="0"/>
              <a:t> integers are the index of regulators connected with Barisal. Regulators connected with Barisal are not connected with Dhaka. Input is terminated by </a:t>
            </a:r>
            <a:r>
              <a:rPr lang="en-US" altLang="zh-TW" sz="2100" dirty="0" err="1"/>
              <a:t>EOF</a:t>
            </a:r>
            <a:r>
              <a:rPr lang="en-US" altLang="zh-TW" sz="2100" dirty="0"/>
              <a:t>.</a:t>
            </a:r>
            <a:endParaRPr lang="zh-TW" altLang="en-US" sz="2100" dirty="0"/>
          </a:p>
        </p:txBody>
      </p:sp>
    </p:spTree>
    <p:extLst>
      <p:ext uri="{BB962C8B-B14F-4D97-AF65-F5344CB8AC3E}">
        <p14:creationId xmlns:p14="http://schemas.microsoft.com/office/powerpoint/2010/main" val="347495591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432000" y="549000"/>
            <a:ext cx="3960540" cy="4679999"/>
          </a:xfrm>
        </p:spPr>
        <p:txBody>
          <a:bodyPr/>
          <a:lstStyle/>
          <a:p>
            <a:r>
              <a:rPr lang="en-US" altLang="zh-TW" sz="2400" dirty="0">
                <a:solidFill>
                  <a:srgbClr val="FF0000"/>
                </a:solidFill>
              </a:rPr>
              <a:t>Sample Input</a:t>
            </a:r>
          </a:p>
          <a:p>
            <a:r>
              <a:rPr lang="en-US" altLang="zh-TW" sz="2100" dirty="0"/>
              <a:t>4</a:t>
            </a:r>
          </a:p>
          <a:p>
            <a:r>
              <a:rPr lang="en-US" altLang="zh-TW" sz="2100" dirty="0"/>
              <a:t>10 20 30 40</a:t>
            </a:r>
          </a:p>
          <a:p>
            <a:r>
              <a:rPr lang="en-US" altLang="zh-TW" sz="2100" dirty="0"/>
              <a:t>6</a:t>
            </a:r>
          </a:p>
          <a:p>
            <a:r>
              <a:rPr lang="en-US" altLang="zh-TW" sz="2100" dirty="0"/>
              <a:t>1 2 5</a:t>
            </a:r>
          </a:p>
          <a:p>
            <a:r>
              <a:rPr lang="en-US" altLang="zh-TW" sz="2100" dirty="0"/>
              <a:t>1 3 10</a:t>
            </a:r>
          </a:p>
          <a:p>
            <a:r>
              <a:rPr lang="en-US" altLang="zh-TW" sz="2100" dirty="0"/>
              <a:t>1 4 13</a:t>
            </a:r>
          </a:p>
          <a:p>
            <a:r>
              <a:rPr lang="en-US" altLang="zh-TW" sz="2100" dirty="0"/>
              <a:t>2 3 5</a:t>
            </a:r>
          </a:p>
          <a:p>
            <a:r>
              <a:rPr lang="en-US" altLang="zh-TW" sz="2100" dirty="0"/>
              <a:t>2 4 7</a:t>
            </a:r>
          </a:p>
          <a:p>
            <a:r>
              <a:rPr lang="en-US" altLang="zh-TW" sz="2100" dirty="0"/>
              <a:t>3 4 20</a:t>
            </a:r>
          </a:p>
          <a:p>
            <a:r>
              <a:rPr lang="en-US" altLang="zh-TW" sz="2100" dirty="0"/>
              <a:t>3 1</a:t>
            </a:r>
          </a:p>
          <a:p>
            <a:r>
              <a:rPr lang="en-US" altLang="zh-TW" sz="2100" dirty="0"/>
              <a:t>1 2 3 4</a:t>
            </a:r>
          </a:p>
        </p:txBody>
      </p:sp>
      <p:sp>
        <p:nvSpPr>
          <p:cNvPr id="4" name="內容版面配置區 3"/>
          <p:cNvSpPr>
            <a:spLocks noGrp="1"/>
          </p:cNvSpPr>
          <p:nvPr>
            <p:ph sz="half" idx="2"/>
          </p:nvPr>
        </p:nvSpPr>
        <p:spPr>
          <a:xfrm>
            <a:off x="4752000" y="549001"/>
            <a:ext cx="3960000" cy="2339999"/>
          </a:xfrm>
        </p:spPr>
        <p:txBody>
          <a:bodyPr/>
          <a:lstStyle/>
          <a:p>
            <a:r>
              <a:rPr lang="en-US" altLang="zh-TW" sz="2100" dirty="0"/>
              <a:t>2</a:t>
            </a:r>
          </a:p>
          <a:p>
            <a:r>
              <a:rPr lang="en-US" altLang="zh-TW" sz="2100" dirty="0"/>
              <a:t>50 100</a:t>
            </a:r>
          </a:p>
          <a:p>
            <a:r>
              <a:rPr lang="en-US" altLang="zh-TW" sz="2100" dirty="0"/>
              <a:t>1</a:t>
            </a:r>
          </a:p>
          <a:p>
            <a:r>
              <a:rPr lang="en-US" altLang="zh-TW" sz="2100" dirty="0"/>
              <a:t>1 2 100</a:t>
            </a:r>
          </a:p>
          <a:p>
            <a:r>
              <a:rPr lang="en-US" altLang="zh-TW" sz="2100" dirty="0"/>
              <a:t>1 1</a:t>
            </a:r>
          </a:p>
          <a:p>
            <a:r>
              <a:rPr lang="en-US" altLang="zh-TW" sz="2100" dirty="0"/>
              <a:t>1 2</a:t>
            </a:r>
          </a:p>
        </p:txBody>
      </p:sp>
      <p:sp>
        <p:nvSpPr>
          <p:cNvPr id="31" name="Text Box 6"/>
          <p:cNvSpPr txBox="1">
            <a:spLocks noChangeArrowheads="1"/>
          </p:cNvSpPr>
          <p:nvPr/>
        </p:nvSpPr>
        <p:spPr bwMode="auto">
          <a:xfrm>
            <a:off x="457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32" name="Text Box 9"/>
          <p:cNvSpPr txBox="1">
            <a:spLocks noChangeArrowheads="1"/>
          </p:cNvSpPr>
          <p:nvPr/>
        </p:nvSpPr>
        <p:spPr bwMode="auto">
          <a:xfrm>
            <a:off x="457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33" name="Text Box 12"/>
          <p:cNvSpPr txBox="1">
            <a:spLocks noChangeArrowheads="1"/>
          </p:cNvSpPr>
          <p:nvPr/>
        </p:nvSpPr>
        <p:spPr bwMode="auto">
          <a:xfrm>
            <a:off x="3132000" y="3969000"/>
            <a:ext cx="360000" cy="360000"/>
          </a:xfrm>
          <a:prstGeom prst="rect">
            <a:avLst/>
          </a:prstGeom>
          <a:noFill/>
          <a:ln w="9525">
            <a:noFill/>
            <a:miter lim="800000"/>
            <a:headEnd/>
            <a:tailEnd/>
          </a:ln>
        </p:spPr>
        <p:txBody>
          <a:bodyPr wrap="none" lIns="108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34" name="橢圓 33"/>
          <p:cNvSpPr/>
          <p:nvPr/>
        </p:nvSpPr>
        <p:spPr>
          <a:xfrm>
            <a:off x="3312000" y="30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35" name="橢圓 34"/>
          <p:cNvSpPr/>
          <p:nvPr/>
        </p:nvSpPr>
        <p:spPr>
          <a:xfrm>
            <a:off x="3312000" y="55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36" name="橢圓 35"/>
          <p:cNvSpPr/>
          <p:nvPr/>
        </p:nvSpPr>
        <p:spPr>
          <a:xfrm>
            <a:off x="45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37" name="橢圓 36"/>
          <p:cNvSpPr/>
          <p:nvPr/>
        </p:nvSpPr>
        <p:spPr>
          <a:xfrm>
            <a:off x="583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cxnSp>
        <p:nvCxnSpPr>
          <p:cNvPr id="38" name="直線單箭頭接點 37"/>
          <p:cNvCxnSpPr>
            <a:endCxn id="34" idx="3"/>
          </p:cNvCxnSpPr>
          <p:nvPr/>
        </p:nvCxnSpPr>
        <p:spPr>
          <a:xfrm flipV="1">
            <a:off x="2359279" y="337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9" name="直線單箭頭接點 38"/>
          <p:cNvCxnSpPr>
            <a:stCxn id="34" idx="5"/>
            <a:endCxn id="36" idx="1"/>
          </p:cNvCxnSpPr>
          <p:nvPr/>
        </p:nvCxnSpPr>
        <p:spPr>
          <a:xfrm>
            <a:off x="3619279" y="337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35" idx="7"/>
            <a:endCxn id="36" idx="3"/>
          </p:cNvCxnSpPr>
          <p:nvPr/>
        </p:nvCxnSpPr>
        <p:spPr>
          <a:xfrm flipV="1">
            <a:off x="3619279" y="463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35" idx="6"/>
            <a:endCxn id="37" idx="3"/>
          </p:cNvCxnSpPr>
          <p:nvPr/>
        </p:nvCxnSpPr>
        <p:spPr>
          <a:xfrm flipV="1">
            <a:off x="3672000" y="4636279"/>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2" name="直線單箭頭接點 41"/>
          <p:cNvCxnSpPr>
            <a:stCxn id="34" idx="4"/>
            <a:endCxn id="35" idx="0"/>
          </p:cNvCxnSpPr>
          <p:nvPr/>
        </p:nvCxnSpPr>
        <p:spPr>
          <a:xfrm>
            <a:off x="3492000" y="3429000"/>
            <a:ext cx="0" cy="216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36" idx="6"/>
            <a:endCxn id="37" idx="2"/>
          </p:cNvCxnSpPr>
          <p:nvPr/>
        </p:nvCxnSpPr>
        <p:spPr>
          <a:xfrm>
            <a:off x="4932000" y="450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4" name="直線單箭頭接點 43"/>
          <p:cNvCxnSpPr>
            <a:stCxn id="34" idx="6"/>
            <a:endCxn id="37" idx="1"/>
          </p:cNvCxnSpPr>
          <p:nvPr/>
        </p:nvCxnSpPr>
        <p:spPr>
          <a:xfrm>
            <a:off x="3672000" y="3249000"/>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endCxn id="35" idx="1"/>
          </p:cNvCxnSpPr>
          <p:nvPr/>
        </p:nvCxnSpPr>
        <p:spPr>
          <a:xfrm>
            <a:off x="2359279" y="463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7" idx="6"/>
          </p:cNvCxnSpPr>
          <p:nvPr/>
        </p:nvCxnSpPr>
        <p:spPr>
          <a:xfrm>
            <a:off x="6192000" y="450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7" name="直線單箭頭接點 46"/>
          <p:cNvCxnSpPr>
            <a:endCxn id="36" idx="2"/>
          </p:cNvCxnSpPr>
          <p:nvPr/>
        </p:nvCxnSpPr>
        <p:spPr>
          <a:xfrm>
            <a:off x="2412000" y="4509000"/>
            <a:ext cx="216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8" name="Text Box 9"/>
          <p:cNvSpPr txBox="1">
            <a:spLocks noChangeArrowheads="1"/>
          </p:cNvSpPr>
          <p:nvPr/>
        </p:nvSpPr>
        <p:spPr bwMode="auto">
          <a:xfrm>
            <a:off x="3852000" y="486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49" name="Text Box 6"/>
          <p:cNvSpPr txBox="1">
            <a:spLocks noChangeArrowheads="1"/>
          </p:cNvSpPr>
          <p:nvPr/>
        </p:nvSpPr>
        <p:spPr bwMode="auto">
          <a:xfrm>
            <a:off x="331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50" name="Text Box 6"/>
          <p:cNvSpPr txBox="1">
            <a:spLocks noChangeArrowheads="1"/>
          </p:cNvSpPr>
          <p:nvPr/>
        </p:nvSpPr>
        <p:spPr bwMode="auto">
          <a:xfrm>
            <a:off x="331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51" name="Text Box 6"/>
          <p:cNvSpPr txBox="1">
            <a:spLocks noChangeArrowheads="1"/>
          </p:cNvSpPr>
          <p:nvPr/>
        </p:nvSpPr>
        <p:spPr bwMode="auto">
          <a:xfrm>
            <a:off x="4572000" y="396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52" name="Text Box 6"/>
          <p:cNvSpPr txBox="1">
            <a:spLocks noChangeArrowheads="1"/>
          </p:cNvSpPr>
          <p:nvPr/>
        </p:nvSpPr>
        <p:spPr bwMode="auto">
          <a:xfrm>
            <a:off x="5832000" y="396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53" name="Text Box 6"/>
          <p:cNvSpPr txBox="1">
            <a:spLocks noChangeArrowheads="1"/>
          </p:cNvSpPr>
          <p:nvPr/>
        </p:nvSpPr>
        <p:spPr bwMode="auto">
          <a:xfrm>
            <a:off x="5112000" y="450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54" name="Text Box 6"/>
          <p:cNvSpPr txBox="1">
            <a:spLocks noChangeArrowheads="1"/>
          </p:cNvSpPr>
          <p:nvPr/>
        </p:nvSpPr>
        <p:spPr bwMode="auto">
          <a:xfrm>
            <a:off x="3852000" y="3789000"/>
            <a:ext cx="360000" cy="360000"/>
          </a:xfrm>
          <a:prstGeom prst="rect">
            <a:avLst/>
          </a:prstGeom>
          <a:noFill/>
          <a:ln w="9525">
            <a:noFill/>
            <a:miter lim="800000"/>
            <a:headEnd/>
            <a:tailEnd/>
          </a:ln>
        </p:spPr>
        <p:txBody>
          <a:bodyPr wrap="none" lIns="0" tIns="0" rIns="108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55" name="橢圓 54"/>
          <p:cNvSpPr/>
          <p:nvPr/>
        </p:nvSpPr>
        <p:spPr>
          <a:xfrm>
            <a:off x="2052000" y="432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
        <p:nvSpPr>
          <p:cNvPr id="56" name="橢圓 55"/>
          <p:cNvSpPr/>
          <p:nvPr/>
        </p:nvSpPr>
        <p:spPr>
          <a:xfrm>
            <a:off x="7092000" y="432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baseline="0" noProof="0" dirty="0">
              <a:ln>
                <a:noFill/>
              </a:ln>
              <a:solidFill>
                <a:srgbClr val="000000"/>
              </a:solidFill>
              <a:effectLst/>
              <a:uLnTx/>
              <a:uFillTx/>
              <a:latin typeface="Times New Roman"/>
              <a:ea typeface="新細明體"/>
              <a:cs typeface="+mn-cs"/>
            </a:endParaRPr>
          </a:p>
        </p:txBody>
      </p:sp>
    </p:spTree>
    <p:extLst>
      <p:ext uri="{BB962C8B-B14F-4D97-AF65-F5344CB8AC3E}">
        <p14:creationId xmlns:p14="http://schemas.microsoft.com/office/powerpoint/2010/main" val="43335018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8280000" cy="2700359"/>
          </a:xfrm>
        </p:spPr>
        <p:txBody>
          <a:bodyPr/>
          <a:lstStyle/>
          <a:p>
            <a:pPr marL="0" indent="0"/>
            <a:r>
              <a:rPr lang="en-US" altLang="zh-TW" sz="2400" dirty="0">
                <a:solidFill>
                  <a:srgbClr val="FF0000"/>
                </a:solidFill>
              </a:rPr>
              <a:t>Output</a:t>
            </a:r>
          </a:p>
          <a:p>
            <a:pPr marL="0" indent="0"/>
            <a:r>
              <a:rPr lang="en-US" altLang="zh-TW" sz="2100" dirty="0"/>
              <a:t>For each test case show the maximum amount of power which can be transferred to Dhaka from Barisal. Use a separate line for each test case.</a:t>
            </a:r>
          </a:p>
          <a:p>
            <a:pPr marL="0" indent="0"/>
            <a:endParaRPr lang="en-US" altLang="zh-TW" dirty="0"/>
          </a:p>
          <a:p>
            <a:pPr marL="0" indent="0"/>
            <a:r>
              <a:rPr lang="en-US" altLang="zh-TW" sz="2400" dirty="0">
                <a:solidFill>
                  <a:srgbClr val="FF0000"/>
                </a:solidFill>
              </a:rPr>
              <a:t>Sample Output</a:t>
            </a:r>
          </a:p>
          <a:p>
            <a:pPr marL="0" indent="0"/>
            <a:r>
              <a:rPr lang="en-US" altLang="zh-TW" sz="2100" dirty="0"/>
              <a:t>37</a:t>
            </a:r>
          </a:p>
          <a:p>
            <a:pPr marL="0" indent="0"/>
            <a:r>
              <a:rPr lang="en-US" altLang="zh-TW" sz="2100" dirty="0"/>
              <a:t>50</a:t>
            </a:r>
            <a:endParaRPr lang="zh-TW" altLang="en-US" sz="2100" dirty="0"/>
          </a:p>
        </p:txBody>
      </p:sp>
    </p:spTree>
    <p:extLst>
      <p:ext uri="{BB962C8B-B14F-4D97-AF65-F5344CB8AC3E}">
        <p14:creationId xmlns:p14="http://schemas.microsoft.com/office/powerpoint/2010/main" val="25986289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p:sp>
        <p:nvSpPr>
          <p:cNvPr id="3" name="內容版面配置區 2"/>
          <p:cNvSpPr>
            <a:spLocks noGrp="1"/>
          </p:cNvSpPr>
          <p:nvPr>
            <p:ph idx="1"/>
          </p:nvPr>
        </p:nvSpPr>
        <p:spPr>
          <a:xfrm>
            <a:off x="252000" y="1269000"/>
            <a:ext cx="8640000" cy="4500000"/>
          </a:xfrm>
        </p:spPr>
        <p:txBody>
          <a:bodyPr/>
          <a:lstStyle/>
          <a:p>
            <a:pPr marL="270000" indent="-270000">
              <a:buFont typeface="Arial" panose="020B0604020202020204" pitchFamily="34" charset="0"/>
              <a:buChar char="•"/>
            </a:pPr>
            <a:r>
              <a:rPr lang="en-US" altLang="zh-TW" dirty="0"/>
              <a:t>We can also have a Network Flow variant where the capacities are not just defined along the edges but also on the vertices.</a:t>
            </a:r>
          </a:p>
          <a:p>
            <a:pPr marL="270000" indent="-270000">
              <a:buFont typeface="Arial" panose="020B0604020202020204" pitchFamily="34" charset="0"/>
              <a:buChar char="•"/>
            </a:pPr>
            <a:r>
              <a:rPr lang="en-US" altLang="zh-TW" dirty="0"/>
              <a:t>To solve this variant, we can use </a:t>
            </a:r>
            <a:r>
              <a:rPr lang="en-US" altLang="zh-TW" i="1" dirty="0"/>
              <a:t>vertex splitting</a:t>
            </a:r>
            <a:r>
              <a:rPr lang="en-US" altLang="zh-TW" dirty="0"/>
              <a:t> technique which (unfortunately) </a:t>
            </a:r>
            <a:r>
              <a:rPr lang="en-US" altLang="zh-TW" i="1" dirty="0"/>
              <a:t>doubles</a:t>
            </a:r>
            <a:r>
              <a:rPr lang="en-US" altLang="zh-TW" dirty="0"/>
              <a:t> the number of vertices in the flow graph.</a:t>
            </a:r>
          </a:p>
          <a:p>
            <a:pPr marL="270000" indent="-270000">
              <a:buFont typeface="Arial" panose="020B0604020202020204" pitchFamily="34" charset="0"/>
              <a:buChar char="•"/>
            </a:pPr>
            <a:r>
              <a:rPr lang="en-US" altLang="zh-TW" dirty="0"/>
              <a:t>A weighted graph with a vertex weight can be converted into a more familiar one </a:t>
            </a:r>
            <a:r>
              <a:rPr lang="en-US" altLang="zh-TW" i="1" dirty="0"/>
              <a:t>without</a:t>
            </a:r>
            <a:r>
              <a:rPr lang="en-US" altLang="zh-TW" dirty="0"/>
              <a:t> vertex weight by splitting each weighted vertex </a:t>
            </a:r>
            <a:r>
              <a:rPr lang="en-US" altLang="zh-TW" i="1" dirty="0"/>
              <a:t>v</a:t>
            </a:r>
            <a:r>
              <a:rPr lang="en-US" altLang="zh-TW" dirty="0"/>
              <a:t> to </a:t>
            </a:r>
            <a:r>
              <a:rPr lang="en-US" altLang="zh-TW" i="1" dirty="0"/>
              <a:t>v</a:t>
            </a:r>
            <a:r>
              <a:rPr lang="en-US" altLang="zh-TW" i="1" baseline="-25000" dirty="0"/>
              <a:t>in</a:t>
            </a:r>
            <a:r>
              <a:rPr lang="en-US" altLang="zh-TW" dirty="0"/>
              <a:t> and </a:t>
            </a:r>
            <a:r>
              <a:rPr lang="en-US" altLang="zh-TW" i="1" dirty="0" err="1"/>
              <a:t>v</a:t>
            </a:r>
            <a:r>
              <a:rPr lang="en-US" altLang="zh-TW" i="1" baseline="-25000" dirty="0" err="1"/>
              <a:t>out</a:t>
            </a:r>
            <a:r>
              <a:rPr lang="en-US" altLang="zh-TW" dirty="0"/>
              <a:t>, reassigning its incoming</a:t>
            </a:r>
            <a:r>
              <a:rPr lang="en-US" altLang="zh-TW" dirty="0">
                <a:latin typeface="Cambria Math" panose="02040503050406030204" pitchFamily="18" charset="0"/>
                <a:ea typeface="Cambria Math" panose="02040503050406030204" pitchFamily="18" charset="0"/>
              </a:rPr>
              <a:t>/</a:t>
            </a:r>
            <a:r>
              <a:rPr lang="en-US" altLang="zh-TW" dirty="0"/>
              <a:t>outgoing edges to </a:t>
            </a:r>
            <a:r>
              <a:rPr lang="en-US" altLang="zh-TW" i="1" dirty="0"/>
              <a:t>v</a:t>
            </a:r>
            <a:r>
              <a:rPr lang="en-US" altLang="zh-TW" i="1" baseline="-25000" dirty="0"/>
              <a:t>in</a:t>
            </a:r>
            <a:r>
              <a:rPr lang="en-US" altLang="zh-TW" dirty="0">
                <a:latin typeface="Cambria Math" panose="02040503050406030204" pitchFamily="18" charset="0"/>
                <a:ea typeface="Cambria Math" panose="02040503050406030204" pitchFamily="18" charset="0"/>
              </a:rPr>
              <a:t>/</a:t>
            </a:r>
            <a:r>
              <a:rPr lang="en-US" altLang="zh-TW" i="1" dirty="0" err="1"/>
              <a:t>v</a:t>
            </a:r>
            <a:r>
              <a:rPr lang="en-US" altLang="zh-TW" i="1" baseline="-25000" dirty="0" err="1"/>
              <a:t>out</a:t>
            </a:r>
            <a:r>
              <a:rPr lang="en-US" altLang="zh-TW" dirty="0"/>
              <a:t>, respectively and finally putting the original vertex </a:t>
            </a:r>
            <a:r>
              <a:rPr lang="en-US" altLang="zh-TW" i="1" dirty="0"/>
              <a:t>v</a:t>
            </a:r>
            <a:r>
              <a:rPr lang="en-US" altLang="zh-TW" dirty="0"/>
              <a:t>’s weight as the weight of edge </a:t>
            </a:r>
            <a:r>
              <a:rPr lang="en-US" altLang="zh-TW" i="1" dirty="0"/>
              <a:t>v</a:t>
            </a:r>
            <a:r>
              <a:rPr lang="en-US" altLang="zh-TW" i="1" baseline="-25000" dirty="0"/>
              <a:t>in</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err="1"/>
              <a:t>v</a:t>
            </a:r>
            <a:r>
              <a:rPr lang="en-US" altLang="zh-TW" i="1" baseline="-25000" dirty="0" err="1"/>
              <a:t>out</a:t>
            </a:r>
            <a:r>
              <a:rPr lang="en-US" altLang="zh-TW" dirty="0"/>
              <a:t>.</a:t>
            </a:r>
          </a:p>
          <a:p>
            <a:pPr marL="270000" indent="-270000">
              <a:buFont typeface="Arial" panose="020B0604020202020204" pitchFamily="34" charset="0"/>
              <a:buChar char="•"/>
            </a:pPr>
            <a:r>
              <a:rPr lang="en-US" altLang="zh-TW" dirty="0"/>
              <a:t>See Figure 4.28 for illustration.</a:t>
            </a:r>
          </a:p>
          <a:p>
            <a:pPr marL="270000" indent="-270000">
              <a:buFont typeface="Arial" panose="020B0604020202020204" pitchFamily="34" charset="0"/>
              <a:buChar char="•"/>
            </a:pPr>
            <a:r>
              <a:rPr lang="en-US" altLang="zh-TW" dirty="0"/>
              <a:t>Now with all weights defined on edges, we can run Edmonds Karp’s as per normal.</a:t>
            </a:r>
            <a:endParaRPr lang="zh-TW" altLang="en-US" dirty="0"/>
          </a:p>
        </p:txBody>
      </p:sp>
    </p:spTree>
    <p:extLst>
      <p:ext uri="{BB962C8B-B14F-4D97-AF65-F5344CB8AC3E}">
        <p14:creationId xmlns:p14="http://schemas.microsoft.com/office/powerpoint/2010/main" val="23027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412000" y="252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412000" y="378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392000" y="45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21</a:t>
            </a:r>
          </a:p>
        </p:txBody>
      </p:sp>
      <p:sp>
        <p:nvSpPr>
          <p:cNvPr id="2059" name="Text Box 12"/>
          <p:cNvSpPr txBox="1">
            <a:spLocks noChangeArrowheads="1"/>
          </p:cNvSpPr>
          <p:nvPr/>
        </p:nvSpPr>
        <p:spPr bwMode="auto">
          <a:xfrm>
            <a:off x="349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a:off x="3419872" y="2528888"/>
            <a:ext cx="0" cy="1800225"/>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75" name="Text Box 12"/>
          <p:cNvSpPr txBox="1">
            <a:spLocks noChangeArrowheads="1"/>
          </p:cNvSpPr>
          <p:nvPr/>
        </p:nvSpPr>
        <p:spPr bwMode="auto">
          <a:xfrm>
            <a:off x="313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8</a:t>
            </a:r>
          </a:p>
        </p:txBody>
      </p:sp>
    </p:spTree>
    <p:extLst>
      <p:ext uri="{BB962C8B-B14F-4D97-AF65-F5344CB8AC3E}">
        <p14:creationId xmlns:p14="http://schemas.microsoft.com/office/powerpoint/2010/main" val="272776068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內容版面配置區 81"/>
          <p:cNvSpPr txBox="1">
            <a:spLocks/>
          </p:cNvSpPr>
          <p:nvPr/>
        </p:nvSpPr>
        <p:spPr>
          <a:xfrm>
            <a:off x="4752000" y="37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p>
        </p:txBody>
      </p:sp>
      <p:sp>
        <p:nvSpPr>
          <p:cNvPr id="4" name="內容版面配置區 81"/>
          <p:cNvSpPr txBox="1">
            <a:spLocks/>
          </p:cNvSpPr>
          <p:nvPr/>
        </p:nvSpPr>
        <p:spPr>
          <a:xfrm>
            <a:off x="4752000" y="252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24" name="內容版面配置區 81"/>
          <p:cNvSpPr txBox="1">
            <a:spLocks/>
          </p:cNvSpPr>
          <p:nvPr/>
        </p:nvSpPr>
        <p:spPr>
          <a:xfrm>
            <a:off x="1332000" y="252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30" name="內容版面配置區 81"/>
          <p:cNvSpPr txBox="1">
            <a:spLocks/>
          </p:cNvSpPr>
          <p:nvPr/>
        </p:nvSpPr>
        <p:spPr>
          <a:xfrm>
            <a:off x="1332000" y="37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p>
        </p:txBody>
      </p:sp>
      <p:sp>
        <p:nvSpPr>
          <p:cNvPr id="31" name="內容版面配置區 81"/>
          <p:cNvSpPr txBox="1">
            <a:spLocks/>
          </p:cNvSpPr>
          <p:nvPr/>
        </p:nvSpPr>
        <p:spPr>
          <a:xfrm>
            <a:off x="1872000" y="270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22" name="內容版面配置區 81"/>
          <p:cNvSpPr txBox="1">
            <a:spLocks/>
          </p:cNvSpPr>
          <p:nvPr/>
        </p:nvSpPr>
        <p:spPr>
          <a:xfrm>
            <a:off x="583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23" name="內容版面配置區 81"/>
          <p:cNvSpPr txBox="1">
            <a:spLocks/>
          </p:cNvSpPr>
          <p:nvPr/>
        </p:nvSpPr>
        <p:spPr>
          <a:xfrm>
            <a:off x="727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sp>
        <p:nvSpPr>
          <p:cNvPr id="32" name="內容版面配置區 81"/>
          <p:cNvSpPr txBox="1">
            <a:spLocks/>
          </p:cNvSpPr>
          <p:nvPr/>
        </p:nvSpPr>
        <p:spPr>
          <a:xfrm>
            <a:off x="241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cxnSp>
        <p:nvCxnSpPr>
          <p:cNvPr id="5" name="直線單箭頭接點 4"/>
          <p:cNvCxnSpPr>
            <a:endCxn id="6" idx="3"/>
          </p:cNvCxnSpPr>
          <p:nvPr/>
        </p:nvCxnSpPr>
        <p:spPr>
          <a:xfrm flipV="1">
            <a:off x="4572000" y="3529919"/>
            <a:ext cx="619081" cy="619081"/>
          </a:xfrm>
          <a:prstGeom prst="straightConnector1">
            <a:avLst/>
          </a:prstGeom>
          <a:noFill/>
          <a:ln w="19050" cap="flat" cmpd="sng" algn="ctr">
            <a:solidFill>
              <a:sysClr val="windowText" lastClr="000000"/>
            </a:solidFill>
            <a:prstDash val="solid"/>
            <a:miter lim="800000"/>
            <a:tailEnd type="arrow" w="lg" len="lg"/>
          </a:ln>
          <a:effectLst/>
        </p:spPr>
      </p:cxnSp>
      <p:sp>
        <p:nvSpPr>
          <p:cNvPr id="6" name="橢圓 5"/>
          <p:cNvSpPr/>
          <p:nvPr/>
        </p:nvSpPr>
        <p:spPr>
          <a:xfrm>
            <a:off x="511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v</a:t>
            </a:r>
            <a:r>
              <a:rPr kumimoji="0" lang="en-US" altLang="zh-TW" sz="22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in</a:t>
            </a:r>
            <a:endParaRPr kumimoji="0" lang="zh-TW" altLang="en-US" sz="22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655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4680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v</a:t>
            </a:r>
            <a:r>
              <a:rPr kumimoji="0" lang="en-US" altLang="zh-TW" sz="2200" b="0" i="1"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out</a:t>
            </a:r>
            <a:endParaRPr kumimoji="0" lang="zh-TW" altLang="en-US" sz="22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endCxn id="6" idx="1"/>
          </p:cNvCxnSpPr>
          <p:nvPr/>
        </p:nvCxnSpPr>
        <p:spPr>
          <a:xfrm>
            <a:off x="4572000" y="2529000"/>
            <a:ext cx="619081" cy="61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9" name="直線單箭頭接點 8"/>
          <p:cNvCxnSpPr>
            <a:stCxn id="6" idx="6"/>
            <a:endCxn id="7" idx="2"/>
          </p:cNvCxnSpPr>
          <p:nvPr/>
        </p:nvCxnSpPr>
        <p:spPr>
          <a:xfrm>
            <a:off x="565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cxnSp>
        <p:nvCxnSpPr>
          <p:cNvPr id="10" name="直線單箭頭接點 9"/>
          <p:cNvCxnSpPr>
            <a:stCxn id="7" idx="6"/>
            <a:endCxn id="18" idx="2"/>
          </p:cNvCxnSpPr>
          <p:nvPr/>
        </p:nvCxnSpPr>
        <p:spPr>
          <a:xfrm>
            <a:off x="709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sp>
        <p:nvSpPr>
          <p:cNvPr id="18" name="橢圓 17"/>
          <p:cNvSpPr/>
          <p:nvPr/>
        </p:nvSpPr>
        <p:spPr>
          <a:xfrm>
            <a:off x="7992000" y="3069000"/>
            <a:ext cx="540000" cy="540000"/>
          </a:xfrm>
          <a:prstGeom prst="ellipse">
            <a:avLst/>
          </a:prstGeom>
          <a:solidFill>
            <a:sysClr val="window" lastClr="FFFFFF"/>
          </a:solidFill>
          <a:ln w="19050" cap="flat" cmpd="sng" algn="ctr">
            <a:noFill/>
            <a:prstDash val="solid"/>
            <a:miter lim="800000"/>
          </a:ln>
          <a:effectLst/>
        </p:spPr>
        <p:txBody>
          <a:bodyPr lIns="0" tIns="0" rIns="0" bIns="4680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1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5" name="直線單箭頭接點 24"/>
          <p:cNvCxnSpPr>
            <a:endCxn id="26" idx="3"/>
          </p:cNvCxnSpPr>
          <p:nvPr/>
        </p:nvCxnSpPr>
        <p:spPr>
          <a:xfrm flipV="1">
            <a:off x="1152000" y="3529919"/>
            <a:ext cx="619081" cy="619081"/>
          </a:xfrm>
          <a:prstGeom prst="straightConnector1">
            <a:avLst/>
          </a:prstGeom>
          <a:noFill/>
          <a:ln w="19050" cap="flat" cmpd="sng" algn="ctr">
            <a:solidFill>
              <a:sysClr val="windowText" lastClr="000000"/>
            </a:solidFill>
            <a:prstDash val="solid"/>
            <a:miter lim="800000"/>
            <a:tailEnd type="arrow" w="lg" len="lg"/>
          </a:ln>
          <a:effectLst/>
        </p:spPr>
      </p:cxnSp>
      <p:sp>
        <p:nvSpPr>
          <p:cNvPr id="26" name="橢圓 25"/>
          <p:cNvSpPr/>
          <p:nvPr/>
        </p:nvSpPr>
        <p:spPr>
          <a:xfrm>
            <a:off x="16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v</a:t>
            </a:r>
            <a:endParaRPr kumimoji="0" lang="zh-TW" altLang="en-US" sz="28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7" name="橢圓 26"/>
          <p:cNvSpPr/>
          <p:nvPr/>
        </p:nvSpPr>
        <p:spPr>
          <a:xfrm>
            <a:off x="3132000" y="3069000"/>
            <a:ext cx="540000" cy="540000"/>
          </a:xfrm>
          <a:prstGeom prst="ellipse">
            <a:avLst/>
          </a:prstGeom>
          <a:solidFill>
            <a:sysClr val="window" lastClr="FFFFFF"/>
          </a:solidFill>
          <a:ln w="19050" cap="flat" cmpd="sng" algn="ctr">
            <a:noFill/>
            <a:prstDash val="solid"/>
            <a:miter lim="800000"/>
          </a:ln>
          <a:effectLst/>
        </p:spPr>
        <p:txBody>
          <a:bodyPr lIns="0" tIns="0" rIns="0" bIns="46800" rtlCol="0" anchor="b"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22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8" name="直線單箭頭接點 27"/>
          <p:cNvCxnSpPr>
            <a:endCxn id="26" idx="1"/>
          </p:cNvCxnSpPr>
          <p:nvPr/>
        </p:nvCxnSpPr>
        <p:spPr>
          <a:xfrm>
            <a:off x="1152000" y="2529000"/>
            <a:ext cx="619081" cy="61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29" name="直線單箭頭接點 28"/>
          <p:cNvCxnSpPr>
            <a:stCxn id="26" idx="6"/>
            <a:endCxn id="27" idx="2"/>
          </p:cNvCxnSpPr>
          <p:nvPr/>
        </p:nvCxnSpPr>
        <p:spPr>
          <a:xfrm>
            <a:off x="223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spTree>
    <p:extLst>
      <p:ext uri="{BB962C8B-B14F-4D97-AF65-F5344CB8AC3E}">
        <p14:creationId xmlns:p14="http://schemas.microsoft.com/office/powerpoint/2010/main" val="8256550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p:sp>
        <p:nvSpPr>
          <p:cNvPr id="3" name="內容版面配置區 2"/>
          <p:cNvSpPr>
            <a:spLocks noGrp="1"/>
          </p:cNvSpPr>
          <p:nvPr>
            <p:ph idx="1"/>
          </p:nvPr>
        </p:nvSpPr>
        <p:spPr>
          <a:xfrm>
            <a:off x="252000" y="1269000"/>
            <a:ext cx="8640000" cy="4500000"/>
          </a:xfrm>
        </p:spPr>
        <p:txBody>
          <a:bodyPr/>
          <a:lstStyle/>
          <a:p>
            <a:pPr marL="0" indent="0"/>
            <a:r>
              <a:rPr lang="en-US" altLang="zh-TW" dirty="0"/>
              <a:t>Suppose that, in addition to edge capacities, a flow network has </a:t>
            </a:r>
            <a:r>
              <a:rPr lang="en-US" altLang="zh-TW" b="1" i="1" dirty="0">
                <a:solidFill>
                  <a:srgbClr val="0000FF"/>
                </a:solidFill>
              </a:rPr>
              <a:t>vertex capacities</a:t>
            </a:r>
            <a:r>
              <a:rPr lang="en-US" altLang="zh-TW" dirty="0"/>
              <a:t>. That is each vertex </a:t>
            </a:r>
            <a:r>
              <a:rPr lang="en-US" altLang="zh-TW" i="1" dirty="0"/>
              <a:t>v</a:t>
            </a:r>
            <a:r>
              <a:rPr lang="en-US" altLang="zh-TW" dirty="0"/>
              <a:t> has a limit </a:t>
            </a:r>
            <a:r>
              <a:rPr lang="en-US" altLang="zh-TW" i="1" spc="100" dirty="0">
                <a:solidFill>
                  <a:srgbClr val="000000"/>
                </a:solidFill>
              </a:rPr>
              <a:t>l</a:t>
            </a:r>
            <a:r>
              <a:rPr lang="en-US" altLang="zh-TW" dirty="0"/>
              <a:t>(</a:t>
            </a:r>
            <a:r>
              <a:rPr lang="en-US" altLang="zh-TW" i="1" dirty="0"/>
              <a:t>v</a:t>
            </a:r>
            <a:r>
              <a:rPr lang="en-US" altLang="zh-TW" dirty="0"/>
              <a:t>). on how much flow can pass though </a:t>
            </a:r>
            <a:r>
              <a:rPr lang="en-US" altLang="zh-TW" i="1" dirty="0"/>
              <a:t>v</a:t>
            </a:r>
            <a:r>
              <a:rPr lang="en-US" altLang="zh-TW" dirty="0"/>
              <a:t>.</a:t>
            </a:r>
          </a:p>
          <a:p>
            <a:pPr marL="0" indent="0"/>
            <a:r>
              <a:rPr lang="en-US" altLang="zh-TW" dirty="0">
                <a:solidFill>
                  <a:srgbClr val="000000"/>
                </a:solidFill>
              </a:rPr>
              <a:t>We will </a:t>
            </a:r>
            <a:r>
              <a:rPr lang="en-US" altLang="zh-TW" dirty="0"/>
              <a:t>show how to transform a flow network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200" dirty="0">
                <a:solidFill>
                  <a:srgbClr val="000000"/>
                </a:solidFill>
              </a:rPr>
              <a:t>E</a:t>
            </a:r>
            <a:r>
              <a:rPr lang="en-US" altLang="zh-TW" dirty="0">
                <a:solidFill>
                  <a:srgbClr val="000000"/>
                </a:solidFill>
              </a:rPr>
              <a:t>)</a:t>
            </a:r>
            <a:r>
              <a:rPr lang="en-US" altLang="zh-TW" dirty="0"/>
              <a:t> with vertex capacities into an equivalent flow network </a:t>
            </a:r>
            <a:r>
              <a:rPr lang="en-US" altLang="zh-TW" i="1"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2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dirty="0"/>
              <a:t> without vertex capacities, such that a maximum flow in </a:t>
            </a:r>
            <a:r>
              <a:rPr lang="en-US" altLang="zh-TW" i="1"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has the same value as a maximum flow in </a:t>
            </a:r>
            <a:r>
              <a:rPr lang="en-US" altLang="zh-TW" i="1" dirty="0"/>
              <a:t>G</a:t>
            </a:r>
            <a:r>
              <a:rPr lang="en-US" altLang="zh-TW" dirty="0"/>
              <a:t>.</a:t>
            </a:r>
          </a:p>
          <a:p>
            <a:pPr marL="0" indent="0"/>
            <a:endParaRPr lang="en-US" altLang="zh-TW" dirty="0"/>
          </a:p>
          <a:p>
            <a:pPr marL="0" indent="0"/>
            <a:r>
              <a:rPr lang="en-US" altLang="zh-TW" dirty="0"/>
              <a:t> How many vertices and edges does </a:t>
            </a:r>
            <a:r>
              <a:rPr lang="en-US" altLang="zh-TW" i="1"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have?</a:t>
            </a:r>
            <a:endParaRPr lang="zh-TW" altLang="en-US" dirty="0"/>
          </a:p>
        </p:txBody>
      </p:sp>
    </p:spTree>
    <p:extLst>
      <p:ext uri="{BB962C8B-B14F-4D97-AF65-F5344CB8AC3E}">
        <p14:creationId xmlns:p14="http://schemas.microsoft.com/office/powerpoint/2010/main" val="5918708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p:sp>
        <p:nvSpPr>
          <p:cNvPr id="3" name="內容版面配置區 2"/>
          <p:cNvSpPr>
            <a:spLocks noGrp="1"/>
          </p:cNvSpPr>
          <p:nvPr>
            <p:ph idx="1"/>
          </p:nvPr>
        </p:nvSpPr>
        <p:spPr/>
        <p:txBody>
          <a:bodyPr rIns="90000"/>
          <a:lstStyle/>
          <a:p>
            <a:pPr marL="0" indent="0"/>
            <a:r>
              <a:rPr lang="en-US" altLang="zh-TW" dirty="0"/>
              <a:t>We will construct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by splitting each vertex of </a:t>
            </a:r>
            <a:r>
              <a:rPr lang="en-US" altLang="zh-TW" i="1" dirty="0"/>
              <a:t>G</a:t>
            </a:r>
            <a:r>
              <a:rPr lang="en-US" altLang="zh-TW" dirty="0"/>
              <a:t> into two vertices </a:t>
            </a:r>
            <a:r>
              <a:rPr lang="en-US" altLang="zh-TW" i="1" dirty="0" err="1"/>
              <a:t>v</a:t>
            </a:r>
            <a:r>
              <a:rPr lang="en-US" altLang="zh-TW" baseline="-25000" dirty="0" err="1"/>
              <a:t>1</a:t>
            </a:r>
            <a:r>
              <a:rPr lang="en-US" altLang="zh-TW" dirty="0"/>
              <a:t>, </a:t>
            </a:r>
            <a:r>
              <a:rPr lang="en-US" altLang="zh-TW" i="1" dirty="0" err="1"/>
              <a:t>v</a:t>
            </a:r>
            <a:r>
              <a:rPr lang="en-US" altLang="zh-TW" baseline="-25000" dirty="0" err="1"/>
              <a:t>2</a:t>
            </a:r>
            <a:r>
              <a:rPr lang="en-US" altLang="zh-TW" dirty="0"/>
              <a:t>, joined by an edge of capacity </a:t>
            </a:r>
            <a:r>
              <a:rPr lang="en-US" altLang="zh-TW" i="1" spc="100" dirty="0">
                <a:solidFill>
                  <a:srgbClr val="000000"/>
                </a:solidFill>
              </a:rPr>
              <a:t>l</a:t>
            </a:r>
            <a:r>
              <a:rPr lang="en-US" altLang="zh-TW" dirty="0">
                <a:solidFill>
                  <a:srgbClr val="000000"/>
                </a:solidFill>
              </a:rPr>
              <a:t>(</a:t>
            </a:r>
            <a:r>
              <a:rPr lang="en-US" altLang="zh-TW" i="1" dirty="0">
                <a:solidFill>
                  <a:srgbClr val="000000"/>
                </a:solidFill>
              </a:rPr>
              <a:t>v</a:t>
            </a:r>
            <a:r>
              <a:rPr lang="en-US" altLang="zh-TW" dirty="0">
                <a:solidFill>
                  <a:srgbClr val="000000"/>
                </a:solidFill>
              </a:rPr>
              <a:t>)</a:t>
            </a:r>
            <a:r>
              <a:rPr lang="en-US" altLang="zh-TW" dirty="0"/>
              <a:t>. All incoming edges of </a:t>
            </a:r>
            <a:r>
              <a:rPr lang="en-US" altLang="zh-TW" i="1" dirty="0"/>
              <a:t>v</a:t>
            </a:r>
            <a:r>
              <a:rPr lang="en-US" altLang="zh-TW" dirty="0"/>
              <a:t> are now incoming edges to </a:t>
            </a:r>
            <a:r>
              <a:rPr lang="en-US" altLang="zh-TW" i="1" dirty="0" err="1"/>
              <a:t>v</a:t>
            </a:r>
            <a:r>
              <a:rPr lang="en-US" altLang="zh-TW" baseline="-25000" dirty="0" err="1"/>
              <a:t>1</a:t>
            </a:r>
            <a:r>
              <a:rPr lang="en-US" altLang="zh-TW" dirty="0"/>
              <a:t>. All outgoing edges from </a:t>
            </a:r>
            <a:r>
              <a:rPr lang="en-US" altLang="zh-TW" i="1" dirty="0"/>
              <a:t>v</a:t>
            </a:r>
            <a:r>
              <a:rPr lang="en-US" altLang="zh-TW" dirty="0"/>
              <a:t> are now outgoing edges from </a:t>
            </a:r>
            <a:r>
              <a:rPr lang="en-US" altLang="zh-TW" i="1" dirty="0" err="1"/>
              <a:t>v</a:t>
            </a:r>
            <a:r>
              <a:rPr lang="en-US" altLang="zh-TW" baseline="-25000" dirty="0" err="1"/>
              <a:t>2</a:t>
            </a:r>
            <a:r>
              <a:rPr lang="en-US" altLang="zh-TW" dirty="0"/>
              <a:t>.</a:t>
            </a:r>
          </a:p>
          <a:p>
            <a:pPr marL="0" indent="361950"/>
            <a:r>
              <a:rPr lang="en-US" altLang="zh-TW" dirty="0"/>
              <a:t>More formally, construct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2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dirty="0"/>
              <a:t> with capacity function </a:t>
            </a:r>
            <a:r>
              <a:rPr lang="en-US" altLang="zh-TW" i="1" dirty="0"/>
              <a:t>c</a:t>
            </a:r>
            <a:r>
              <a:rPr lang="en-US" altLang="zh-TW" dirty="0">
                <a:latin typeface="Cambria Math" panose="02040503050406030204" pitchFamily="18" charset="0"/>
                <a:ea typeface="Cambria Math" panose="02040503050406030204" pitchFamily="18" charset="0"/>
              </a:rPr>
              <a:t>′</a:t>
            </a:r>
            <a:r>
              <a:rPr lang="en-US" altLang="zh-TW" dirty="0"/>
              <a:t> as follows. For every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create two vertices </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2</a:t>
            </a:r>
            <a:r>
              <a:rPr lang="en-US" altLang="zh-TW" dirty="0"/>
              <a:t> in </a:t>
            </a:r>
            <a:r>
              <a:rPr lang="en-US" altLang="zh-TW" i="1" spc="2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Add an edge	 (</a:t>
            </a:r>
            <a:r>
              <a:rPr lang="en-US" altLang="zh-TW" i="1" dirty="0" err="1"/>
              <a:t>v</a:t>
            </a:r>
            <a:r>
              <a:rPr lang="en-US" altLang="zh-TW" baseline="-25000" dirty="0" err="1"/>
              <a:t>1</a:t>
            </a:r>
            <a:r>
              <a:rPr lang="en-US" altLang="zh-TW" dirty="0"/>
              <a:t>, </a:t>
            </a:r>
            <a:r>
              <a:rPr lang="en-US" altLang="zh-TW" i="1" dirty="0" err="1"/>
              <a:t>v</a:t>
            </a:r>
            <a:r>
              <a:rPr lang="en-US" altLang="zh-TW" baseline="-25000" dirty="0" err="1"/>
              <a:t>2</a:t>
            </a:r>
            <a:r>
              <a:rPr lang="en-US" altLang="zh-TW" dirty="0"/>
              <a:t>) in </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with </a:t>
            </a:r>
            <a:r>
              <a:rPr lang="en-US" altLang="zh-TW" i="1" dirty="0"/>
              <a:t>c</a:t>
            </a: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l</a:t>
            </a:r>
            <a:r>
              <a:rPr lang="en-US" altLang="zh-TW" dirty="0">
                <a:solidFill>
                  <a:srgbClr val="000000"/>
                </a:solidFill>
              </a:rPr>
              <a:t>(</a:t>
            </a:r>
            <a:r>
              <a:rPr lang="en-US" altLang="zh-TW" i="1" dirty="0">
                <a:solidFill>
                  <a:srgbClr val="000000"/>
                </a:solidFill>
              </a:rPr>
              <a:t>v</a:t>
            </a:r>
            <a:r>
              <a:rPr lang="en-US" altLang="zh-TW" dirty="0">
                <a:solidFill>
                  <a:srgbClr val="000000"/>
                </a:solidFill>
              </a:rPr>
              <a:t>)</a:t>
            </a:r>
            <a:r>
              <a:rPr lang="en-US" altLang="zh-TW" dirty="0"/>
              <a:t>. For every edge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E</a:t>
            </a:r>
            <a:r>
              <a:rPr lang="en-US" altLang="zh-TW" dirty="0"/>
              <a:t>, create an edge </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 in </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with capacity </a:t>
            </a:r>
            <a:r>
              <a:rPr lang="en-US" altLang="zh-TW" i="1" dirty="0">
                <a:solidFill>
                  <a:srgbClr val="000000"/>
                </a:solidFill>
              </a:rPr>
              <a:t>c</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t>. Make </a:t>
            </a:r>
            <a:r>
              <a:rPr lang="en-US" altLang="zh-TW" i="1" dirty="0"/>
              <a:t>s</a:t>
            </a:r>
            <a:r>
              <a:rPr lang="en-US" altLang="zh-TW" baseline="-25000" dirty="0"/>
              <a:t>1</a:t>
            </a:r>
            <a:r>
              <a:rPr lang="en-US" altLang="zh-TW" dirty="0"/>
              <a:t> and </a:t>
            </a:r>
            <a:r>
              <a:rPr lang="en-US" altLang="zh-TW" i="1" dirty="0" err="1"/>
              <a:t>t</a:t>
            </a:r>
            <a:r>
              <a:rPr lang="en-US" altLang="zh-TW" baseline="-25000" dirty="0" err="1"/>
              <a:t>2</a:t>
            </a:r>
            <a:r>
              <a:rPr lang="en-US" altLang="zh-TW" dirty="0"/>
              <a:t> as the new source and target vertices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Clearly, </a:t>
            </a:r>
            <a:r>
              <a:rPr lang="en-US" altLang="zh-TW" dirty="0">
                <a:latin typeface="Cambria Math" panose="02040503050406030204" pitchFamily="18" charset="0"/>
                <a:ea typeface="Cambria Math" panose="02040503050406030204" pitchFamily="18" charset="0"/>
              </a:rPr>
              <a:t>|</a:t>
            </a:r>
            <a:r>
              <a:rPr lang="en-US" altLang="zh-TW" i="1" spc="2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err="1"/>
              <a:t>2</a:t>
            </a:r>
            <a:r>
              <a:rPr lang="en-US" altLang="zh-TW" dirty="0" err="1">
                <a:latin typeface="Cambria Math" panose="02040503050406030204" pitchFamily="18" charset="0"/>
                <a:ea typeface="Cambria Math" panose="02040503050406030204" pitchFamily="18" charset="0"/>
              </a:rPr>
              <a:t>|</a:t>
            </a:r>
            <a:r>
              <a:rPr lang="en-US" altLang="zh-TW" i="1" spc="300" dirty="0" err="1"/>
              <a:t>V</a:t>
            </a:r>
            <a:r>
              <a:rPr lang="en-US" altLang="zh-TW" dirty="0">
                <a:latin typeface="Cambria Math" panose="02040503050406030204" pitchFamily="18" charset="0"/>
                <a:ea typeface="Cambria Math" panose="02040503050406030204" pitchFamily="18" charset="0"/>
              </a:rPr>
              <a:t>|</a:t>
            </a:r>
            <a:r>
              <a:rPr lang="en-US" altLang="zh-TW" dirty="0"/>
              <a:t> and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dirty="0">
                <a:solidFill>
                  <a:srgbClr val="000000"/>
                </a:solidFill>
              </a:rPr>
              <a:t>V</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Let</a:t>
            </a:r>
            <a:r>
              <a:rPr lang="en-US" altLang="zh-TW" spc="300" dirty="0"/>
              <a:t> </a:t>
            </a:r>
            <a:r>
              <a:rPr lang="en-US" altLang="zh-TW" i="1" spc="300" dirty="0"/>
              <a:t>f</a:t>
            </a:r>
            <a:r>
              <a:rPr lang="en-US" altLang="zh-TW" dirty="0"/>
              <a:t> be a flow in </a:t>
            </a:r>
            <a:r>
              <a:rPr lang="en-US" altLang="zh-TW" i="1" dirty="0"/>
              <a:t>G</a:t>
            </a:r>
            <a:r>
              <a:rPr lang="en-US" altLang="zh-TW" dirty="0"/>
              <a:t> that respects vertex capacities. Create a flow function </a:t>
            </a:r>
            <a:r>
              <a:rPr lang="en-US" altLang="zh-TW" i="1" spc="500" dirty="0"/>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as follows. For each edge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E</a:t>
            </a:r>
            <a:r>
              <a:rPr lang="en-US" altLang="zh-TW" dirty="0"/>
              <a:t>, let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t>.	 For each vertex</a:t>
            </a:r>
            <a:r>
              <a:rPr lang="en-US" altLang="zh-TW" i="1" dirty="0">
                <a:solidFill>
                  <a:srgbClr val="000000"/>
                </a:solidFill>
              </a:rPr>
              <a:t> 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r>
              <a:rPr lang="en-US" altLang="zh-TW" dirty="0">
                <a:solidFill>
                  <a:srgbClr val="000000"/>
                </a:solidFill>
              </a:rPr>
              <a:t>}, let</a:t>
            </a:r>
            <a:r>
              <a:rPr lang="en-US" altLang="zh-TW" i="1" spc="300" dirty="0">
                <a:solidFill>
                  <a:srgbClr val="000000"/>
                </a:solidFill>
              </a:rPr>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baseline="-25000" dirty="0" err="1">
                <a:solidFill>
                  <a:srgbClr val="000000"/>
                </a:solidFill>
              </a:rPr>
              <a:t>v</a:t>
            </a:r>
            <a:r>
              <a:rPr lang="en-US" altLang="zh-TW" spc="300" baseline="-25000" dirty="0" err="1">
                <a:solidFill>
                  <a:srgbClr val="000000"/>
                </a:solidFill>
                <a:latin typeface="Cambria Math" panose="02040503050406030204" pitchFamily="18" charset="0"/>
                <a:ea typeface="Cambria Math" panose="02040503050406030204" pitchFamily="18" charset="0"/>
              </a:rPr>
              <a:t>∈</a:t>
            </a:r>
            <a:r>
              <a:rPr lang="en-US" altLang="zh-TW" i="1" baseline="-25000" dirty="0" err="1">
                <a:solidFill>
                  <a:srgbClr val="000000"/>
                </a:solidFill>
              </a:rPr>
              <a:t>V</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Let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t</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t</a:t>
            </a:r>
            <a:r>
              <a:rPr lang="en-US" altLang="zh-TW" baseline="-25000" dirty="0" err="1">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baseline="-25000" dirty="0" err="1">
                <a:solidFill>
                  <a:srgbClr val="000000"/>
                </a:solidFill>
              </a:rPr>
              <a:t>v</a:t>
            </a:r>
            <a:r>
              <a:rPr lang="en-US" altLang="zh-TW" spc="300" baseline="-25000" dirty="0" err="1">
                <a:solidFill>
                  <a:srgbClr val="000000"/>
                </a:solidFill>
                <a:latin typeface="Cambria Math" panose="02040503050406030204" pitchFamily="18" charset="0"/>
                <a:ea typeface="Cambria Math" panose="02040503050406030204" pitchFamily="18" charset="0"/>
              </a:rPr>
              <a:t>∈</a:t>
            </a:r>
            <a:r>
              <a:rPr lang="en-US" altLang="zh-TW" i="1" baseline="-25000" dirty="0" err="1">
                <a:solidFill>
                  <a:srgbClr val="000000"/>
                </a:solidFill>
              </a:rPr>
              <a:t>V</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spc="150" dirty="0">
                <a:solidFill>
                  <a:srgbClr val="000000"/>
                </a:solidFill>
              </a:rPr>
              <a:t>t</a:t>
            </a:r>
            <a:r>
              <a:rPr lang="en-US" altLang="zh-TW" dirty="0">
                <a:solidFill>
                  <a:srgbClr val="000000"/>
                </a:solidFill>
              </a:rPr>
              <a:t>).</a:t>
            </a:r>
            <a:endParaRPr lang="zh-TW" altLang="en-US" dirty="0"/>
          </a:p>
        </p:txBody>
      </p:sp>
    </p:spTree>
    <p:extLst>
      <p:ext uri="{BB962C8B-B14F-4D97-AF65-F5344CB8AC3E}">
        <p14:creationId xmlns:p14="http://schemas.microsoft.com/office/powerpoint/2010/main" val="384835620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內容版面配置區 81"/>
          <p:cNvSpPr txBox="1">
            <a:spLocks/>
          </p:cNvSpPr>
          <p:nvPr/>
        </p:nvSpPr>
        <p:spPr>
          <a:xfrm>
            <a:off x="4752000" y="37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p>
        </p:txBody>
      </p:sp>
      <p:sp>
        <p:nvSpPr>
          <p:cNvPr id="4" name="內容版面配置區 81"/>
          <p:cNvSpPr txBox="1">
            <a:spLocks/>
          </p:cNvSpPr>
          <p:nvPr/>
        </p:nvSpPr>
        <p:spPr>
          <a:xfrm>
            <a:off x="4752000" y="252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24" name="內容版面配置區 81"/>
          <p:cNvSpPr txBox="1">
            <a:spLocks/>
          </p:cNvSpPr>
          <p:nvPr/>
        </p:nvSpPr>
        <p:spPr>
          <a:xfrm>
            <a:off x="1332000" y="252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p>
        </p:txBody>
      </p:sp>
      <p:sp>
        <p:nvSpPr>
          <p:cNvPr id="30" name="內容版面配置區 81"/>
          <p:cNvSpPr txBox="1">
            <a:spLocks/>
          </p:cNvSpPr>
          <p:nvPr/>
        </p:nvSpPr>
        <p:spPr>
          <a:xfrm>
            <a:off x="1332000" y="3789000"/>
            <a:ext cx="540000" cy="360000"/>
          </a:xfrm>
          <a:prstGeom prst="rect">
            <a:avLst/>
          </a:prstGeom>
          <a:ln>
            <a:solidFill>
              <a:sysClr val="window" lastClr="FFFFFF"/>
            </a:solidFill>
          </a:ln>
        </p:spPr>
        <p:txBody>
          <a:bodyPr vert="horz" lIns="91440" tIns="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p>
        </p:txBody>
      </p:sp>
      <p:sp>
        <p:nvSpPr>
          <p:cNvPr id="31" name="內容版面配置區 81"/>
          <p:cNvSpPr txBox="1">
            <a:spLocks/>
          </p:cNvSpPr>
          <p:nvPr/>
        </p:nvSpPr>
        <p:spPr>
          <a:xfrm>
            <a:off x="1872000" y="270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22" name="內容版面配置區 81"/>
          <p:cNvSpPr txBox="1">
            <a:spLocks/>
          </p:cNvSpPr>
          <p:nvPr/>
        </p:nvSpPr>
        <p:spPr>
          <a:xfrm>
            <a:off x="583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p>
        </p:txBody>
      </p:sp>
      <p:sp>
        <p:nvSpPr>
          <p:cNvPr id="23" name="內容版面配置區 81"/>
          <p:cNvSpPr txBox="1">
            <a:spLocks/>
          </p:cNvSpPr>
          <p:nvPr/>
        </p:nvSpPr>
        <p:spPr>
          <a:xfrm>
            <a:off x="727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sp>
        <p:nvSpPr>
          <p:cNvPr id="32" name="內容版面配置區 81"/>
          <p:cNvSpPr txBox="1">
            <a:spLocks/>
          </p:cNvSpPr>
          <p:nvPr/>
        </p:nvSpPr>
        <p:spPr>
          <a:xfrm>
            <a:off x="2412000" y="2889000"/>
            <a:ext cx="540000" cy="540000"/>
          </a:xfrm>
          <a:prstGeom prst="rect">
            <a:avLst/>
          </a:prstGeom>
          <a:ln>
            <a:solidFill>
              <a:sysClr val="window" lastClr="FFFFFF"/>
            </a:solidFill>
          </a:ln>
        </p:spPr>
        <p:txBody>
          <a:bodyPr vert="horz" lIns="91440" tIns="36000" rIns="91440" bIns="45720" rtlCol="0" anchor="ctr" anchorCtr="0">
            <a:noAutofit/>
          </a:bodyPr>
          <a:lstStyle>
            <a:lvl1pPr marL="0" indent="0" algn="l" defTabSz="914400" rtl="0" eaLnBrk="1" latinLnBrk="0" hangingPunct="1">
              <a:lnSpc>
                <a:spcPct val="90000"/>
              </a:lnSpc>
              <a:spcBef>
                <a:spcPts val="10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altLang="zh-TW" sz="2200" b="0" i="0" u="none" strike="noStrike" kern="120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p>
        </p:txBody>
      </p:sp>
      <p:cxnSp>
        <p:nvCxnSpPr>
          <p:cNvPr id="5" name="直線單箭頭接點 4"/>
          <p:cNvCxnSpPr>
            <a:endCxn id="6" idx="3"/>
          </p:cNvCxnSpPr>
          <p:nvPr/>
        </p:nvCxnSpPr>
        <p:spPr>
          <a:xfrm flipV="1">
            <a:off x="4572000" y="3529919"/>
            <a:ext cx="619081" cy="619081"/>
          </a:xfrm>
          <a:prstGeom prst="straightConnector1">
            <a:avLst/>
          </a:prstGeom>
          <a:noFill/>
          <a:ln w="19050" cap="flat" cmpd="sng" algn="ctr">
            <a:solidFill>
              <a:sysClr val="windowText" lastClr="000000"/>
            </a:solidFill>
            <a:prstDash val="solid"/>
            <a:miter lim="800000"/>
            <a:tailEnd type="arrow" w="lg" len="lg"/>
          </a:ln>
          <a:effectLst/>
        </p:spPr>
      </p:cxnSp>
      <p:sp>
        <p:nvSpPr>
          <p:cNvPr id="6" name="橢圓 5"/>
          <p:cNvSpPr/>
          <p:nvPr/>
        </p:nvSpPr>
        <p:spPr>
          <a:xfrm>
            <a:off x="511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v</a:t>
            </a:r>
            <a:r>
              <a:rPr kumimoji="0" lang="en-US" altLang="zh-TW" sz="2400" b="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4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655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v</a:t>
            </a:r>
            <a:r>
              <a:rPr kumimoji="0" lang="en-US" altLang="zh-TW" sz="2400" b="0" u="none" strike="noStrike" kern="0" cap="none" spc="0" normalizeH="0" baseline="-25000" noProof="0" dirty="0" err="1">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4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endCxn id="6" idx="1"/>
          </p:cNvCxnSpPr>
          <p:nvPr/>
        </p:nvCxnSpPr>
        <p:spPr>
          <a:xfrm>
            <a:off x="4572000" y="2529000"/>
            <a:ext cx="619081" cy="61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9" name="直線單箭頭接點 8"/>
          <p:cNvCxnSpPr>
            <a:stCxn id="6" idx="6"/>
            <a:endCxn id="7" idx="2"/>
          </p:cNvCxnSpPr>
          <p:nvPr/>
        </p:nvCxnSpPr>
        <p:spPr>
          <a:xfrm>
            <a:off x="565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cxnSp>
        <p:nvCxnSpPr>
          <p:cNvPr id="10" name="直線單箭頭接點 9"/>
          <p:cNvCxnSpPr>
            <a:stCxn id="7" idx="6"/>
          </p:cNvCxnSpPr>
          <p:nvPr/>
        </p:nvCxnSpPr>
        <p:spPr>
          <a:xfrm>
            <a:off x="709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cxnSp>
        <p:nvCxnSpPr>
          <p:cNvPr id="25" name="直線單箭頭接點 24"/>
          <p:cNvCxnSpPr>
            <a:endCxn id="26" idx="3"/>
          </p:cNvCxnSpPr>
          <p:nvPr/>
        </p:nvCxnSpPr>
        <p:spPr>
          <a:xfrm flipV="1">
            <a:off x="1152000" y="3529919"/>
            <a:ext cx="619081" cy="619081"/>
          </a:xfrm>
          <a:prstGeom prst="straightConnector1">
            <a:avLst/>
          </a:prstGeom>
          <a:noFill/>
          <a:ln w="19050" cap="flat" cmpd="sng" algn="ctr">
            <a:solidFill>
              <a:sysClr val="windowText" lastClr="000000"/>
            </a:solidFill>
            <a:prstDash val="solid"/>
            <a:miter lim="800000"/>
            <a:tailEnd type="arrow" w="lg" len="lg"/>
          </a:ln>
          <a:effectLst/>
        </p:spPr>
      </p:cxnSp>
      <p:sp>
        <p:nvSpPr>
          <p:cNvPr id="26" name="橢圓 25"/>
          <p:cNvSpPr/>
          <p:nvPr/>
        </p:nvSpPr>
        <p:spPr>
          <a:xfrm>
            <a:off x="1692000" y="3069000"/>
            <a:ext cx="540000" cy="540000"/>
          </a:xfrm>
          <a:prstGeom prst="ellipse">
            <a:avLst/>
          </a:prstGeom>
          <a:solidFill>
            <a:sysClr val="window" lastClr="FFFFFF"/>
          </a:solidFill>
          <a:ln w="19050" cap="flat" cmpd="sng" algn="ctr">
            <a:solidFill>
              <a:sysClr val="windowText" lastClr="000000"/>
            </a:solidFill>
            <a:prstDash val="solid"/>
            <a:miter lim="800000"/>
          </a:ln>
          <a:effectLst/>
        </p:spPr>
        <p:txBody>
          <a:bodyPr lIns="0" t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v</a:t>
            </a:r>
            <a:endParaRPr kumimoji="0" lang="zh-TW" altLang="en-US" sz="2800" b="0" i="1"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8" name="直線單箭頭接點 27"/>
          <p:cNvCxnSpPr>
            <a:endCxn id="26" idx="1"/>
          </p:cNvCxnSpPr>
          <p:nvPr/>
        </p:nvCxnSpPr>
        <p:spPr>
          <a:xfrm>
            <a:off x="1152000" y="2529000"/>
            <a:ext cx="619081" cy="619081"/>
          </a:xfrm>
          <a:prstGeom prst="straightConnector1">
            <a:avLst/>
          </a:prstGeom>
          <a:noFill/>
          <a:ln w="19050" cap="flat" cmpd="sng" algn="ctr">
            <a:solidFill>
              <a:sysClr val="windowText" lastClr="000000"/>
            </a:solidFill>
            <a:prstDash val="solid"/>
            <a:miter lim="800000"/>
            <a:tailEnd type="arrow" w="lg" len="lg"/>
          </a:ln>
          <a:effectLst/>
        </p:spPr>
      </p:cxnSp>
      <p:cxnSp>
        <p:nvCxnSpPr>
          <p:cNvPr id="29" name="直線單箭頭接點 28"/>
          <p:cNvCxnSpPr>
            <a:stCxn id="26" idx="6"/>
          </p:cNvCxnSpPr>
          <p:nvPr/>
        </p:nvCxnSpPr>
        <p:spPr>
          <a:xfrm>
            <a:off x="2232000" y="3339000"/>
            <a:ext cx="900000" cy="0"/>
          </a:xfrm>
          <a:prstGeom prst="straightConnector1">
            <a:avLst/>
          </a:prstGeom>
          <a:noFill/>
          <a:ln w="19050" cap="flat" cmpd="sng" algn="ctr">
            <a:solidFill>
              <a:sysClr val="windowText" lastClr="000000"/>
            </a:solidFill>
            <a:prstDash val="solid"/>
            <a:miter lim="800000"/>
            <a:tailEnd type="arrow" w="lg" len="lg"/>
          </a:ln>
          <a:effectLst/>
        </p:spPr>
      </p:cxnSp>
    </p:spTree>
    <p:extLst>
      <p:ext uri="{BB962C8B-B14F-4D97-AF65-F5344CB8AC3E}">
        <p14:creationId xmlns:p14="http://schemas.microsoft.com/office/powerpoint/2010/main" val="340439386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p:sp>
        <p:nvSpPr>
          <p:cNvPr id="3" name="內容版面配置區 2"/>
          <p:cNvSpPr>
            <a:spLocks noGrp="1"/>
          </p:cNvSpPr>
          <p:nvPr>
            <p:ph idx="1"/>
          </p:nvPr>
        </p:nvSpPr>
        <p:spPr/>
        <p:txBody>
          <a:bodyPr rIns="90000"/>
          <a:lstStyle/>
          <a:p>
            <a:pPr marL="0" indent="0"/>
            <a:r>
              <a:rPr lang="en-US" altLang="zh-TW" dirty="0"/>
              <a:t>We readily see that there is a one-to-one correspondence between flows that respect vertex capacities in </a:t>
            </a:r>
            <a:r>
              <a:rPr lang="en-US" altLang="zh-TW" i="1" dirty="0"/>
              <a:t>G</a:t>
            </a:r>
            <a:r>
              <a:rPr lang="en-US" altLang="zh-TW" dirty="0"/>
              <a:t> and flows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For the capacity constraint, every edge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of the form </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i="1" dirty="0" err="1">
                <a:solidFill>
                  <a:srgbClr val="000000"/>
                </a:solidFill>
              </a:rPr>
              <a:t>v</a:t>
            </a:r>
            <a:r>
              <a:rPr lang="en-US" altLang="zh-TW" baseline="-25000" dirty="0" err="1">
                <a:solidFill>
                  <a:srgbClr val="000000"/>
                </a:solidFill>
              </a:rPr>
              <a:t>1</a:t>
            </a:r>
            <a:r>
              <a:rPr lang="en-US" altLang="zh-TW" dirty="0">
                <a:solidFill>
                  <a:srgbClr val="000000"/>
                </a:solidFill>
              </a:rPr>
              <a:t>)</a:t>
            </a:r>
            <a:r>
              <a:rPr lang="en-US" altLang="zh-TW" dirty="0"/>
              <a:t> has a corresponding edge in </a:t>
            </a:r>
            <a:r>
              <a:rPr lang="en-US" altLang="zh-TW" i="1" dirty="0"/>
              <a:t>G</a:t>
            </a:r>
            <a:r>
              <a:rPr lang="en-US" altLang="zh-TW" dirty="0"/>
              <a:t> with a corresponding capacity and flow and thus satisfies the capacity constraint. For edges in </a:t>
            </a:r>
            <a:r>
              <a:rPr lang="en-US" altLang="zh-TW" i="1" spc="100" dirty="0">
                <a:solidFill>
                  <a:srgbClr val="000000"/>
                </a:solidFill>
              </a:rPr>
              <a:t>E</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of the form (</a:t>
            </a:r>
            <a:r>
              <a:rPr lang="en-US" altLang="zh-TW" i="1" dirty="0" err="1"/>
              <a:t>u</a:t>
            </a:r>
            <a:r>
              <a:rPr lang="en-US" altLang="zh-TW" baseline="-25000" dirty="0" err="1"/>
              <a:t>1</a:t>
            </a:r>
            <a:r>
              <a:rPr lang="en-US" altLang="zh-TW" dirty="0"/>
              <a:t>, </a:t>
            </a:r>
            <a:r>
              <a:rPr lang="en-US" altLang="zh-TW" i="1" dirty="0" err="1"/>
              <a:t>u</a:t>
            </a:r>
            <a:r>
              <a:rPr lang="en-US" altLang="zh-TW" baseline="-25000" dirty="0" err="1"/>
              <a:t>2</a:t>
            </a:r>
            <a:r>
              <a:rPr lang="en-US" altLang="zh-TW" dirty="0"/>
              <a:t>), the capacities reflect the vertex capacities in </a:t>
            </a:r>
            <a:r>
              <a:rPr lang="en-US" altLang="zh-TW" i="1" dirty="0"/>
              <a:t>G</a:t>
            </a:r>
            <a:r>
              <a:rPr lang="en-US" altLang="zh-TW" dirty="0"/>
              <a:t>.</a:t>
            </a:r>
          </a:p>
          <a:p>
            <a:pPr marL="0" indent="0"/>
            <a:r>
              <a:rPr lang="en-US" altLang="zh-TW" dirty="0"/>
              <a:t>Therefore, for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r>
              <a:rPr lang="en-US" altLang="zh-TW" dirty="0">
                <a:solidFill>
                  <a:srgbClr val="000000"/>
                </a:solidFill>
              </a:rPr>
              <a:t>, </a:t>
            </a:r>
            <a:r>
              <a:rPr lang="en-US" altLang="zh-TW" i="1" dirty="0">
                <a:solidFill>
                  <a:srgbClr val="000000"/>
                </a:solidFill>
              </a:rPr>
              <a:t>t</a:t>
            </a:r>
            <a:r>
              <a:rPr lang="en-US" altLang="zh-TW" dirty="0">
                <a:solidFill>
                  <a:srgbClr val="000000"/>
                </a:solidFill>
              </a:rPr>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baseline="-25000" dirty="0" err="1">
                <a:solidFill>
                  <a:srgbClr val="000000"/>
                </a:solidFill>
              </a:rPr>
              <a:t>v</a:t>
            </a:r>
            <a:r>
              <a:rPr lang="en-US" altLang="zh-TW" spc="300" baseline="-25000" dirty="0" err="1">
                <a:solidFill>
                  <a:srgbClr val="000000"/>
                </a:solidFill>
                <a:latin typeface="Cambria Math" panose="02040503050406030204" pitchFamily="18" charset="0"/>
                <a:ea typeface="Cambria Math" panose="02040503050406030204" pitchFamily="18" charset="0"/>
              </a:rPr>
              <a:t>∈</a:t>
            </a:r>
            <a:r>
              <a:rPr lang="en-US" altLang="zh-TW" i="1" baseline="-25000" dirty="0" err="1">
                <a:solidFill>
                  <a:srgbClr val="000000"/>
                </a:solidFill>
              </a:rPr>
              <a:t>V</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l</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dirty="0"/>
              <a:t> c</a:t>
            </a: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We also have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t</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t</a:t>
            </a:r>
            <a:r>
              <a:rPr lang="en-US" altLang="zh-TW" baseline="-25000" dirty="0" err="1">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spc="300" baseline="-25000" dirty="0" err="1">
                <a:solidFill>
                  <a:srgbClr val="000000"/>
                </a:solidFill>
              </a:rPr>
              <a:t>v</a:t>
            </a:r>
            <a:r>
              <a:rPr lang="en-US" altLang="zh-TW" spc="300" baseline="-25000" dirty="0" err="1">
                <a:solidFill>
                  <a:srgbClr val="000000"/>
                </a:solidFill>
                <a:latin typeface="Cambria Math" panose="02040503050406030204" pitchFamily="18" charset="0"/>
                <a:ea typeface="Cambria Math" panose="02040503050406030204" pitchFamily="18" charset="0"/>
              </a:rPr>
              <a:t>∈</a:t>
            </a:r>
            <a:r>
              <a:rPr lang="en-US" altLang="zh-TW" i="1" baseline="-25000" dirty="0" err="1">
                <a:solidFill>
                  <a:srgbClr val="000000"/>
                </a:solidFill>
              </a:rPr>
              <a:t>V</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spc="150" dirty="0">
                <a:solidFill>
                  <a:srgbClr val="000000"/>
                </a:solidFill>
              </a:rPr>
              <a:t>t</a:t>
            </a:r>
            <a:r>
              <a:rPr lang="en-US" altLang="zh-TW"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l</a:t>
            </a:r>
            <a:r>
              <a:rPr lang="en-US" altLang="zh-TW" dirty="0">
                <a:solidFill>
                  <a:srgbClr val="000000"/>
                </a:solidFill>
              </a:rPr>
              <a:t>(</a:t>
            </a:r>
            <a:r>
              <a:rPr lang="en-US" altLang="zh-TW" i="1" spc="150"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i="1" dirty="0">
                <a:solidFill>
                  <a:srgbClr val="000000"/>
                </a:solidFill>
              </a:rPr>
              <a:t> c</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t</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t</a:t>
            </a:r>
            <a:r>
              <a:rPr lang="en-US" altLang="zh-TW" baseline="-25000" dirty="0" err="1">
                <a:solidFill>
                  <a:srgbClr val="000000"/>
                </a:solidFill>
              </a:rPr>
              <a:t>2</a:t>
            </a:r>
            <a:r>
              <a:rPr lang="en-US" altLang="zh-TW" dirty="0">
                <a:solidFill>
                  <a:srgbClr val="000000"/>
                </a:solidFill>
              </a:rPr>
              <a:t>). Note that this constraint also enforces the vertex capacities in </a:t>
            </a:r>
            <a:r>
              <a:rPr lang="en-US" altLang="zh-TW" i="1" dirty="0">
                <a:solidFill>
                  <a:srgbClr val="000000"/>
                </a:solidFill>
              </a:rPr>
              <a:t>G</a:t>
            </a:r>
            <a:r>
              <a:rPr lang="en-US" altLang="zh-TW" dirty="0">
                <a:solidFill>
                  <a:srgbClr val="000000"/>
                </a:solidFill>
              </a:rPr>
              <a:t>.</a:t>
            </a:r>
            <a:endParaRPr lang="en-US" altLang="zh-TW" dirty="0"/>
          </a:p>
        </p:txBody>
      </p:sp>
    </p:spTree>
    <p:extLst>
      <p:ext uri="{BB962C8B-B14F-4D97-AF65-F5344CB8AC3E}">
        <p14:creationId xmlns:p14="http://schemas.microsoft.com/office/powerpoint/2010/main" val="1553190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rIns="90000"/>
              <a:lstStyle/>
              <a:p>
                <a:pPr marL="0" indent="0"/>
                <a:r>
                  <a:rPr lang="en-US" altLang="zh-TW" dirty="0"/>
                  <a:t>Now, we prove flow conservation. By construction, every vertex of the form </a:t>
                </a:r>
                <a:r>
                  <a:rPr lang="en-US" altLang="zh-TW" i="1" dirty="0" err="1">
                    <a:solidFill>
                      <a:srgbClr val="000000"/>
                    </a:solidFill>
                  </a:rPr>
                  <a:t>u</a:t>
                </a:r>
                <a:r>
                  <a:rPr lang="en-US" altLang="zh-TW" baseline="-25000" dirty="0" err="1">
                    <a:solidFill>
                      <a:srgbClr val="000000"/>
                    </a:solidFill>
                  </a:rPr>
                  <a:t>1</a:t>
                </a:r>
                <a:r>
                  <a:rPr lang="en-US" altLang="zh-TW" dirty="0"/>
                  <a:t> in </a:t>
                </a:r>
                <a:r>
                  <a:rPr lang="en-US" altLang="zh-TW" i="1" spc="100" dirty="0">
                    <a:solidFill>
                      <a:srgbClr val="000000"/>
                    </a:solidFill>
                  </a:rPr>
                  <a:t>G</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 has exactly one outgoing edge (</a:t>
                </a:r>
                <a:r>
                  <a:rPr lang="en-US" altLang="zh-TW" i="1" dirty="0" err="1"/>
                  <a:t>u</a:t>
                </a:r>
                <a:r>
                  <a:rPr lang="en-US" altLang="zh-TW" baseline="-25000" dirty="0" err="1"/>
                  <a:t>1</a:t>
                </a:r>
                <a:r>
                  <a:rPr lang="en-US" altLang="zh-TW" dirty="0"/>
                  <a:t>, </a:t>
                </a:r>
                <a:r>
                  <a:rPr lang="en-US" altLang="zh-TW" i="1" dirty="0" err="1"/>
                  <a:t>u</a:t>
                </a:r>
                <a:r>
                  <a:rPr lang="en-US" altLang="zh-TW" baseline="-25000" dirty="0" err="1"/>
                  <a:t>2</a:t>
                </a:r>
                <a:r>
                  <a:rPr lang="en-US" altLang="zh-TW" dirty="0"/>
                  <a:t>), and every incoming edge to </a:t>
                </a:r>
                <a:r>
                  <a:rPr lang="en-US" altLang="zh-TW" i="1" dirty="0" err="1">
                    <a:solidFill>
                      <a:srgbClr val="000000"/>
                    </a:solidFill>
                  </a:rPr>
                  <a:t>u</a:t>
                </a:r>
                <a:r>
                  <a:rPr lang="en-US" altLang="zh-TW" baseline="-25000" dirty="0" err="1">
                    <a:solidFill>
                      <a:srgbClr val="000000"/>
                    </a:solidFill>
                  </a:rPr>
                  <a:t>1</a:t>
                </a:r>
                <a:r>
                  <a:rPr lang="en-US" altLang="zh-TW" dirty="0"/>
                  <a:t> corresponds to an incoming edge of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t>. Thus, for all vertices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r>
                  <a:rPr lang="en-US" altLang="zh-TW" dirty="0">
                    <a:solidFill>
                      <a:srgbClr val="000000"/>
                    </a:solidFill>
                  </a:rPr>
                  <a:t>, </a:t>
                </a:r>
                <a:r>
                  <a:rPr lang="en-US" altLang="zh-TW" i="1" dirty="0">
                    <a:solidFill>
                      <a:srgbClr val="000000"/>
                    </a:solidFill>
                  </a:rPr>
                  <a:t>t</a:t>
                </a:r>
                <a:r>
                  <a:rPr lang="en-US" altLang="zh-TW" dirty="0">
                    <a:solidFill>
                      <a:srgbClr val="000000"/>
                    </a:solidFill>
                  </a:rPr>
                  <a:t>}</a:t>
                </a:r>
                <a:r>
                  <a:rPr lang="en-US" altLang="zh-TW" dirty="0"/>
                  <a:t>, we have</a:t>
                </a:r>
              </a:p>
              <a:p>
                <a:pPr marL="625475" indent="0"/>
                <a:r>
                  <a:rPr lang="en-US" altLang="zh-TW" dirty="0"/>
                  <a:t>incoming flow to </a:t>
                </a:r>
                <a:r>
                  <a:rPr lang="en-US" altLang="zh-TW" i="1" dirty="0" err="1">
                    <a:solidFill>
                      <a:srgbClr val="000000"/>
                    </a:solidFill>
                  </a:rPr>
                  <a:t>u</a:t>
                </a:r>
                <a:r>
                  <a:rPr lang="en-US" altLang="zh-TW" baseline="-25000" dirty="0" err="1">
                    <a:solidFill>
                      <a:srgbClr val="000000"/>
                    </a:solidFill>
                  </a:rPr>
                  <a:t>1</a:t>
                </a:r>
                <a:endParaRPr lang="en-US" altLang="zh-TW" dirty="0"/>
              </a:p>
              <a:p>
                <a:pPr marL="358775" indent="0"/>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𝑣</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𝑉</m:t>
                          </m:r>
                          <m:r>
                            <a:rPr lang="en-US" altLang="zh-TW" b="0" i="1" baseline="30000" smtClean="0">
                              <a:latin typeface="Cambria Math" panose="02040503050406030204" pitchFamily="18" charset="0"/>
                              <a:ea typeface="Cambria Math" panose="02040503050406030204" pitchFamily="18" charset="0"/>
                            </a:rPr>
                            <m:t>′</m:t>
                          </m:r>
                        </m:sub>
                        <m:sup/>
                        <m:e>
                          <m:r>
                            <m:rPr>
                              <m:nor/>
                            </m:rPr>
                            <a:rPr lang="en-US" altLang="zh-TW" b="0" i="1" spc="450" smtClean="0"/>
                            <m:t>f</m:t>
                          </m:r>
                          <m:r>
                            <a:rPr lang="en-US" altLang="zh-TW" b="0" i="1" smtClean="0">
                              <a:latin typeface="Cambria Math" panose="02040503050406030204" pitchFamily="18" charset="0"/>
                              <a:ea typeface="Cambria Math" panose="02040503050406030204" pitchFamily="18" charset="0"/>
                            </a:rPr>
                            <m:t>′</m:t>
                          </m:r>
                          <m:r>
                            <m:rPr>
                              <m:nor/>
                            </m:rPr>
                            <a:rPr lang="en-US" altLang="zh-TW" b="0" i="0" smtClean="0">
                              <a:ea typeface="Cambria Math" panose="02040503050406030204" pitchFamily="18" charset="0"/>
                            </a:rPr>
                            <m:t>(</m:t>
                          </m:r>
                          <m:r>
                            <m:rPr>
                              <m:nor/>
                            </m:rPr>
                            <a:rPr lang="en-US" altLang="zh-TW" b="0" i="1" smtClean="0">
                              <a:ea typeface="Cambria Math" panose="02040503050406030204" pitchFamily="18" charset="0"/>
                            </a:rPr>
                            <m:t>v</m:t>
                          </m:r>
                          <m:r>
                            <m:rPr>
                              <m:nor/>
                            </m:rPr>
                            <a:rPr lang="en-US" altLang="zh-TW" b="0" i="0" smtClean="0">
                              <a:ea typeface="Cambria Math" panose="02040503050406030204" pitchFamily="18" charset="0"/>
                            </a:rPr>
                            <m:t>, </m:t>
                          </m:r>
                          <m:r>
                            <m:rPr>
                              <m:nor/>
                            </m:rPr>
                            <a:rPr lang="en-US" altLang="zh-TW" b="0" i="1" smtClean="0">
                              <a:ea typeface="Cambria Math" panose="02040503050406030204" pitchFamily="18" charset="0"/>
                            </a:rPr>
                            <m:t>u</m:t>
                          </m:r>
                          <m:r>
                            <m:rPr>
                              <m:nor/>
                            </m:rPr>
                            <a:rPr lang="en-US" altLang="zh-TW" b="0" i="0" baseline="-25000" smtClean="0">
                              <a:ea typeface="Cambria Math" panose="02040503050406030204" pitchFamily="18" charset="0"/>
                            </a:rPr>
                            <m:t>1</m:t>
                          </m:r>
                          <m:r>
                            <m:rPr>
                              <m:nor/>
                            </m:rPr>
                            <a:rPr lang="en-US" altLang="zh-TW" b="0" i="0" smtClean="0">
                              <a:ea typeface="Cambria Math" panose="02040503050406030204" pitchFamily="18" charset="0"/>
                            </a:rPr>
                            <m:t>)</m:t>
                          </m:r>
                        </m:e>
                      </m:nary>
                    </m:oMath>
                  </m:oMathPara>
                </a14:m>
                <a:endParaRPr lang="en-US" altLang="zh-TW" dirty="0"/>
              </a:p>
              <a:p>
                <a:pPr marL="358775" indent="0"/>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𝑉</m:t>
                          </m:r>
                        </m:sub>
                        <m:sup/>
                        <m:e>
                          <m:r>
                            <m:rPr>
                              <m:nor/>
                            </m:rPr>
                            <a:rPr lang="en-US" altLang="zh-TW" i="1" spc="450">
                              <a:solidFill>
                                <a:srgbClr val="000000"/>
                              </a:solidFill>
                            </a:rPr>
                            <m:t>f</m:t>
                          </m:r>
                          <m:r>
                            <m:rPr>
                              <m:nor/>
                            </m:rPr>
                            <a:rPr lang="en-US" altLang="zh-TW">
                              <a:solidFill>
                                <a:srgbClr val="000000"/>
                              </a:solidFill>
                              <a:ea typeface="Cambria Math" panose="02040503050406030204" pitchFamily="18" charset="0"/>
                            </a:rPr>
                            <m:t>(</m:t>
                          </m:r>
                          <m:r>
                            <m:rPr>
                              <m:nor/>
                            </m:rPr>
                            <a:rPr lang="en-US" altLang="zh-TW" i="1">
                              <a:solidFill>
                                <a:srgbClr val="000000"/>
                              </a:solidFill>
                              <a:ea typeface="Cambria Math" panose="02040503050406030204" pitchFamily="18" charset="0"/>
                            </a:rPr>
                            <m:t>v</m:t>
                          </m:r>
                          <m:r>
                            <m:rPr>
                              <m:nor/>
                            </m:rPr>
                            <a:rPr lang="en-US" altLang="zh-TW">
                              <a:solidFill>
                                <a:srgbClr val="000000"/>
                              </a:solidFill>
                              <a:ea typeface="Cambria Math" panose="02040503050406030204" pitchFamily="18" charset="0"/>
                            </a:rPr>
                            <m:t>, </m:t>
                          </m:r>
                          <m:r>
                            <m:rPr>
                              <m:nor/>
                            </m:rPr>
                            <a:rPr lang="en-US" altLang="zh-TW" i="1">
                              <a:solidFill>
                                <a:srgbClr val="000000"/>
                              </a:solidFill>
                              <a:ea typeface="Cambria Math" panose="02040503050406030204" pitchFamily="18" charset="0"/>
                            </a:rPr>
                            <m:t>u</m:t>
                          </m:r>
                          <m:r>
                            <m:rPr>
                              <m:nor/>
                            </m:rPr>
                            <a:rPr lang="en-US" altLang="zh-TW">
                              <a:solidFill>
                                <a:srgbClr val="000000"/>
                              </a:solidFill>
                              <a:ea typeface="Cambria Math" panose="02040503050406030204" pitchFamily="18" charset="0"/>
                            </a:rPr>
                            <m:t>)</m:t>
                          </m:r>
                        </m:e>
                      </m:nary>
                    </m:oMath>
                  </m:oMathPara>
                </a14:m>
                <a:endParaRPr lang="en-US" altLang="zh-TW" dirty="0"/>
              </a:p>
              <a:p>
                <a:pPr marL="358775" indent="0"/>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𝑉</m:t>
                          </m:r>
                        </m:sub>
                        <m:sup/>
                        <m:e>
                          <m:r>
                            <m:rPr>
                              <m:nor/>
                            </m:rPr>
                            <a:rPr lang="en-US" altLang="zh-TW" i="1" spc="450">
                              <a:solidFill>
                                <a:srgbClr val="000000"/>
                              </a:solidFill>
                            </a:rPr>
                            <m:t>f</m:t>
                          </m:r>
                          <m:r>
                            <m:rPr>
                              <m:nor/>
                            </m:rPr>
                            <a:rPr lang="en-US" altLang="zh-TW">
                              <a:solidFill>
                                <a:srgbClr val="000000"/>
                              </a:solidFill>
                              <a:ea typeface="Cambria Math" panose="02040503050406030204" pitchFamily="18" charset="0"/>
                            </a:rPr>
                            <m:t>(</m:t>
                          </m:r>
                          <m:r>
                            <m:rPr>
                              <m:nor/>
                            </m:rPr>
                            <a:rPr lang="en-US" altLang="zh-TW" b="0" i="1" smtClean="0">
                              <a:solidFill>
                                <a:srgbClr val="000000"/>
                              </a:solidFill>
                              <a:ea typeface="Cambria Math" panose="02040503050406030204" pitchFamily="18" charset="0"/>
                            </a:rPr>
                            <m:t>u</m:t>
                          </m:r>
                          <m:r>
                            <m:rPr>
                              <m:nor/>
                            </m:rPr>
                            <a:rPr lang="en-US" altLang="zh-TW">
                              <a:solidFill>
                                <a:srgbClr val="000000"/>
                              </a:solidFill>
                              <a:ea typeface="Cambria Math" panose="02040503050406030204" pitchFamily="18" charset="0"/>
                            </a:rPr>
                            <m:t>, </m:t>
                          </m:r>
                          <m:r>
                            <m:rPr>
                              <m:nor/>
                            </m:rPr>
                            <a:rPr lang="en-US" altLang="zh-TW" b="0" i="1" smtClean="0">
                              <a:solidFill>
                                <a:srgbClr val="000000"/>
                              </a:solidFill>
                              <a:ea typeface="Cambria Math" panose="02040503050406030204" pitchFamily="18" charset="0"/>
                            </a:rPr>
                            <m:t>v</m:t>
                          </m:r>
                          <m:r>
                            <m:rPr>
                              <m:nor/>
                            </m:rPr>
                            <a:rPr lang="en-US" altLang="zh-TW">
                              <a:solidFill>
                                <a:srgbClr val="000000"/>
                              </a:solidFill>
                              <a:ea typeface="Cambria Math" panose="02040503050406030204" pitchFamily="18" charset="0"/>
                            </a:rPr>
                            <m:t>)</m:t>
                          </m:r>
                        </m:e>
                      </m:nary>
                    </m:oMath>
                  </m:oMathPara>
                </a14:m>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spc="300" dirty="0"/>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a:t>
                </a:r>
              </a:p>
              <a:p>
                <a:pPr marL="358775" indent="0"/>
                <a:r>
                  <a:rPr lang="en-US" altLang="zh-TW" dirty="0">
                    <a:latin typeface="Cambria Math" panose="02040503050406030204" pitchFamily="18" charset="0"/>
                    <a:ea typeface="Cambria Math" panose="02040503050406030204" pitchFamily="18" charset="0"/>
                  </a:rPr>
                  <a:t>=</a:t>
                </a:r>
                <a:r>
                  <a:rPr lang="en-US" altLang="zh-TW" dirty="0"/>
                  <a:t> outgoing flow from </a:t>
                </a:r>
                <a:r>
                  <a:rPr lang="en-US" altLang="zh-TW" i="1" dirty="0" err="1">
                    <a:solidFill>
                      <a:srgbClr val="000000"/>
                    </a:solidFill>
                  </a:rPr>
                  <a:t>u</a:t>
                </a:r>
                <a:r>
                  <a:rPr lang="en-US" altLang="zh-TW" baseline="-25000" dirty="0" err="1">
                    <a:solidFill>
                      <a:srgbClr val="000000"/>
                    </a:solidFill>
                  </a:rPr>
                  <a:t>1</a:t>
                </a:r>
                <a:r>
                  <a:rPr lang="en-US" altLang="zh-TW" dirty="0"/>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17" t="-846" r="-212" b="-33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392321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rIns="90000"/>
              <a:lstStyle/>
              <a:p>
                <a:pPr marL="0" indent="0"/>
                <a:r>
                  <a:rPr lang="en-US" altLang="zh-TW" dirty="0"/>
                  <a:t>For </a:t>
                </a:r>
                <a:r>
                  <a:rPr lang="en-US" altLang="zh-TW" i="1" dirty="0" err="1">
                    <a:solidFill>
                      <a:srgbClr val="000000"/>
                    </a:solidFill>
                  </a:rPr>
                  <a:t>t</a:t>
                </a:r>
                <a:r>
                  <a:rPr lang="en-US" altLang="zh-TW" baseline="-25000" dirty="0" err="1">
                    <a:solidFill>
                      <a:srgbClr val="000000"/>
                    </a:solidFill>
                  </a:rPr>
                  <a:t>1</a:t>
                </a:r>
                <a:r>
                  <a:rPr lang="en-US" altLang="zh-TW" dirty="0"/>
                  <a:t>, we have</a:t>
                </a:r>
              </a:p>
              <a:p>
                <a:pPr marL="625475" indent="0"/>
                <a:r>
                  <a:rPr lang="en-US" altLang="zh-TW" dirty="0"/>
                  <a:t>incoming flow to </a:t>
                </a:r>
                <a:r>
                  <a:rPr lang="en-US" altLang="zh-TW" i="1" dirty="0" err="1">
                    <a:solidFill>
                      <a:srgbClr val="000000"/>
                    </a:solidFill>
                  </a:rPr>
                  <a:t>t</a:t>
                </a:r>
                <a:r>
                  <a:rPr lang="en-US" altLang="zh-TW" baseline="-25000" dirty="0" err="1">
                    <a:solidFill>
                      <a:srgbClr val="000000"/>
                    </a:solidFill>
                  </a:rPr>
                  <a:t>1</a:t>
                </a:r>
                <a:endParaRPr lang="en-US" altLang="zh-TW" dirty="0"/>
              </a:p>
              <a:p>
                <a:pPr marL="358775" indent="0"/>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𝑣</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𝑉</m:t>
                          </m:r>
                          <m:r>
                            <a:rPr lang="en-US" altLang="zh-TW" b="0" i="1" baseline="30000" smtClean="0">
                              <a:latin typeface="Cambria Math" panose="02040503050406030204" pitchFamily="18" charset="0"/>
                              <a:ea typeface="Cambria Math" panose="02040503050406030204" pitchFamily="18" charset="0"/>
                            </a:rPr>
                            <m:t>′</m:t>
                          </m:r>
                        </m:sub>
                        <m:sup/>
                        <m:e>
                          <m:r>
                            <m:rPr>
                              <m:nor/>
                            </m:rPr>
                            <a:rPr lang="en-US" altLang="zh-TW" b="0" i="1" spc="450" smtClean="0"/>
                            <m:t>f</m:t>
                          </m:r>
                          <m:r>
                            <a:rPr lang="en-US" altLang="zh-TW" b="0" i="1" smtClean="0">
                              <a:latin typeface="Cambria Math" panose="02040503050406030204" pitchFamily="18" charset="0"/>
                              <a:ea typeface="Cambria Math" panose="02040503050406030204" pitchFamily="18" charset="0"/>
                            </a:rPr>
                            <m:t>′</m:t>
                          </m:r>
                          <m:r>
                            <m:rPr>
                              <m:nor/>
                            </m:rPr>
                            <a:rPr lang="en-US" altLang="zh-TW" b="0" i="0" smtClean="0">
                              <a:ea typeface="Cambria Math" panose="02040503050406030204" pitchFamily="18" charset="0"/>
                            </a:rPr>
                            <m:t>(</m:t>
                          </m:r>
                          <m:r>
                            <m:rPr>
                              <m:nor/>
                            </m:rPr>
                            <a:rPr lang="en-US" altLang="zh-TW" b="0" i="1" smtClean="0">
                              <a:ea typeface="Cambria Math" panose="02040503050406030204" pitchFamily="18" charset="0"/>
                            </a:rPr>
                            <m:t>v</m:t>
                          </m:r>
                          <m:r>
                            <m:rPr>
                              <m:nor/>
                            </m:rPr>
                            <a:rPr lang="en-US" altLang="zh-TW" b="0" i="0" smtClean="0">
                              <a:ea typeface="Cambria Math" panose="02040503050406030204" pitchFamily="18" charset="0"/>
                            </a:rPr>
                            <m:t>, </m:t>
                          </m:r>
                          <m:r>
                            <m:rPr>
                              <m:nor/>
                            </m:rPr>
                            <a:rPr lang="en-US" altLang="zh-TW" b="0" i="1" smtClean="0">
                              <a:ea typeface="Cambria Math" panose="02040503050406030204" pitchFamily="18" charset="0"/>
                            </a:rPr>
                            <m:t>t</m:t>
                          </m:r>
                          <m:r>
                            <m:rPr>
                              <m:nor/>
                            </m:rPr>
                            <a:rPr lang="en-US" altLang="zh-TW" b="0" i="0" baseline="-25000" smtClean="0">
                              <a:ea typeface="Cambria Math" panose="02040503050406030204" pitchFamily="18" charset="0"/>
                            </a:rPr>
                            <m:t>1</m:t>
                          </m:r>
                          <m:r>
                            <m:rPr>
                              <m:nor/>
                            </m:rPr>
                            <a:rPr lang="en-US" altLang="zh-TW" b="0" i="0" smtClean="0">
                              <a:ea typeface="Cambria Math" panose="02040503050406030204" pitchFamily="18" charset="0"/>
                            </a:rPr>
                            <m:t>)</m:t>
                          </m:r>
                        </m:e>
                      </m:nary>
                    </m:oMath>
                  </m:oMathPara>
                </a14:m>
                <a:endParaRPr lang="en-US" altLang="zh-TW" dirty="0"/>
              </a:p>
              <a:p>
                <a:pPr marL="358775" indent="0"/>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𝑉</m:t>
                          </m:r>
                        </m:sub>
                        <m:sup/>
                        <m:e>
                          <m:r>
                            <m:rPr>
                              <m:nor/>
                            </m:rPr>
                            <a:rPr lang="en-US" altLang="zh-TW" i="1" spc="450">
                              <a:solidFill>
                                <a:srgbClr val="000000"/>
                              </a:solidFill>
                            </a:rPr>
                            <m:t>f</m:t>
                          </m:r>
                          <m:r>
                            <m:rPr>
                              <m:nor/>
                            </m:rPr>
                            <a:rPr lang="en-US" altLang="zh-TW">
                              <a:solidFill>
                                <a:srgbClr val="000000"/>
                              </a:solidFill>
                              <a:ea typeface="Cambria Math" panose="02040503050406030204" pitchFamily="18" charset="0"/>
                            </a:rPr>
                            <m:t>(</m:t>
                          </m:r>
                          <m:r>
                            <m:rPr>
                              <m:nor/>
                            </m:rPr>
                            <a:rPr lang="en-US" altLang="zh-TW" i="1">
                              <a:solidFill>
                                <a:srgbClr val="000000"/>
                              </a:solidFill>
                              <a:ea typeface="Cambria Math" panose="02040503050406030204" pitchFamily="18" charset="0"/>
                            </a:rPr>
                            <m:t>v</m:t>
                          </m:r>
                          <m:r>
                            <m:rPr>
                              <m:nor/>
                            </m:rPr>
                            <a:rPr lang="en-US" altLang="zh-TW">
                              <a:solidFill>
                                <a:srgbClr val="000000"/>
                              </a:solidFill>
                              <a:ea typeface="Cambria Math" panose="02040503050406030204" pitchFamily="18" charset="0"/>
                            </a:rPr>
                            <m:t>, </m:t>
                          </m:r>
                          <m:r>
                            <m:rPr>
                              <m:nor/>
                            </m:rPr>
                            <a:rPr lang="en-US" altLang="zh-TW" b="0" i="1" smtClean="0">
                              <a:solidFill>
                                <a:srgbClr val="000000"/>
                              </a:solidFill>
                              <a:ea typeface="Cambria Math" panose="02040503050406030204" pitchFamily="18" charset="0"/>
                            </a:rPr>
                            <m:t>t</m:t>
                          </m:r>
                          <m:r>
                            <m:rPr>
                              <m:nor/>
                            </m:rPr>
                            <a:rPr lang="en-US" altLang="zh-TW">
                              <a:solidFill>
                                <a:srgbClr val="000000"/>
                              </a:solidFill>
                              <a:ea typeface="Cambria Math" panose="02040503050406030204" pitchFamily="18" charset="0"/>
                            </a:rPr>
                            <m:t>)</m:t>
                          </m:r>
                        </m:e>
                      </m:nary>
                    </m:oMath>
                  </m:oMathPara>
                </a14:m>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spc="300" dirty="0"/>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t</a:t>
                </a:r>
                <a:r>
                  <a:rPr lang="en-US" altLang="zh-TW" baseline="-25000" dirty="0" err="1">
                    <a:solidFill>
                      <a:srgbClr val="000000"/>
                    </a:solidFill>
                  </a:rPr>
                  <a:t>1</a:t>
                </a:r>
                <a:r>
                  <a:rPr lang="en-US" altLang="zh-TW" dirty="0">
                    <a:solidFill>
                      <a:srgbClr val="000000"/>
                    </a:solidFill>
                  </a:rPr>
                  <a:t>, </a:t>
                </a:r>
                <a:r>
                  <a:rPr lang="en-US" altLang="zh-TW" i="1" dirty="0" err="1">
                    <a:solidFill>
                      <a:srgbClr val="000000"/>
                    </a:solidFill>
                  </a:rPr>
                  <a:t>t</a:t>
                </a:r>
                <a:r>
                  <a:rPr lang="en-US" altLang="zh-TW" baseline="-25000" dirty="0" err="1">
                    <a:solidFill>
                      <a:srgbClr val="000000"/>
                    </a:solidFill>
                  </a:rPr>
                  <a:t>2</a:t>
                </a:r>
                <a:r>
                  <a:rPr lang="en-US" altLang="zh-TW" dirty="0">
                    <a:solidFill>
                      <a:srgbClr val="000000"/>
                    </a:solidFill>
                  </a:rPr>
                  <a:t>)</a:t>
                </a:r>
              </a:p>
              <a:p>
                <a:pPr marL="358775" indent="0"/>
                <a:r>
                  <a:rPr lang="en-US" altLang="zh-TW" dirty="0">
                    <a:latin typeface="Cambria Math" panose="02040503050406030204" pitchFamily="18" charset="0"/>
                    <a:ea typeface="Cambria Math" panose="02040503050406030204" pitchFamily="18" charset="0"/>
                  </a:rPr>
                  <a:t>=</a:t>
                </a:r>
                <a:r>
                  <a:rPr lang="en-US" altLang="zh-TW" dirty="0"/>
                  <a:t> outgoing flow from </a:t>
                </a:r>
                <a:r>
                  <a:rPr lang="en-US" altLang="zh-TW" i="1" dirty="0" err="1">
                    <a:solidFill>
                      <a:srgbClr val="000000"/>
                    </a:solidFill>
                  </a:rPr>
                  <a:t>t</a:t>
                </a:r>
                <a:r>
                  <a:rPr lang="en-US" altLang="zh-TW" baseline="-25000" dirty="0" err="1">
                    <a:solidFill>
                      <a:srgbClr val="000000"/>
                    </a:solidFill>
                  </a:rPr>
                  <a:t>1</a:t>
                </a:r>
                <a:r>
                  <a:rPr lang="en-US" altLang="zh-TW" dirty="0"/>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17" t="-84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528548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rIns="90000"/>
              <a:lstStyle/>
              <a:p>
                <a:pPr marL="0" indent="0"/>
                <a:r>
                  <a:rPr lang="en-US" altLang="zh-TW" dirty="0"/>
                  <a:t>Vertices of the form </a:t>
                </a:r>
                <a:r>
                  <a:rPr lang="en-US" altLang="zh-TW" i="1" dirty="0" err="1">
                    <a:solidFill>
                      <a:srgbClr val="000000"/>
                    </a:solidFill>
                  </a:rPr>
                  <a:t>u</a:t>
                </a:r>
                <a:r>
                  <a:rPr lang="en-US" altLang="zh-TW" baseline="-25000" dirty="0" err="1">
                    <a:solidFill>
                      <a:srgbClr val="000000"/>
                    </a:solidFill>
                  </a:rPr>
                  <a:t>2</a:t>
                </a:r>
                <a:r>
                  <a:rPr lang="en-US" altLang="zh-TW" dirty="0"/>
                  <a:t> have exactly one incoming edge (</a:t>
                </a:r>
                <a:r>
                  <a:rPr lang="en-US" altLang="zh-TW" i="1" dirty="0" err="1"/>
                  <a:t>u</a:t>
                </a:r>
                <a:r>
                  <a:rPr lang="en-US" altLang="zh-TW" baseline="-25000" dirty="0" err="1"/>
                  <a:t>1</a:t>
                </a:r>
                <a:r>
                  <a:rPr lang="en-US" altLang="zh-TW" dirty="0"/>
                  <a:t>, </a:t>
                </a:r>
                <a:r>
                  <a:rPr lang="en-US" altLang="zh-TW" i="1" dirty="0" err="1"/>
                  <a:t>u</a:t>
                </a:r>
                <a:r>
                  <a:rPr lang="en-US" altLang="zh-TW" baseline="-25000" dirty="0" err="1"/>
                  <a:t>2</a:t>
                </a:r>
                <a:r>
                  <a:rPr lang="en-US" altLang="zh-TW" dirty="0"/>
                  <a:t>), and every outgoing edge of </a:t>
                </a:r>
                <a:r>
                  <a:rPr lang="en-US" altLang="zh-TW" i="1" dirty="0" err="1">
                    <a:solidFill>
                      <a:srgbClr val="000000"/>
                    </a:solidFill>
                  </a:rPr>
                  <a:t>u</a:t>
                </a:r>
                <a:r>
                  <a:rPr lang="en-US" altLang="zh-TW" baseline="-25000" dirty="0" err="1">
                    <a:solidFill>
                      <a:srgbClr val="000000"/>
                    </a:solidFill>
                  </a:rPr>
                  <a:t>2</a:t>
                </a:r>
                <a:r>
                  <a:rPr lang="en-US" altLang="zh-TW" dirty="0"/>
                  <a:t> corresponds to an outgoing edge of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t>.		 Thus, for </a:t>
                </a:r>
                <a:r>
                  <a:rPr lang="en-US" altLang="zh-TW" i="1" dirty="0" err="1">
                    <a:solidFill>
                      <a:srgbClr val="000000"/>
                    </a:solidFill>
                  </a:rPr>
                  <a:t>u</a:t>
                </a:r>
                <a:r>
                  <a:rPr lang="en-US" altLang="zh-TW" baseline="-25000" dirty="0" err="1">
                    <a:solidFill>
                      <a:srgbClr val="000000"/>
                    </a:solidFill>
                  </a:rPr>
                  <a:t>2</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err="1"/>
                  <a:t>t</a:t>
                </a:r>
                <a:r>
                  <a:rPr lang="en-US" altLang="zh-TW" baseline="-25000" dirty="0" err="1"/>
                  <a:t>2</a:t>
                </a:r>
                <a:r>
                  <a:rPr lang="en-US" altLang="zh-TW" dirty="0"/>
                  <a:t>,</a:t>
                </a:r>
              </a:p>
              <a:p>
                <a:pPr marL="625475" indent="0"/>
                <a:r>
                  <a:rPr lang="en-US" altLang="zh-TW" dirty="0"/>
                  <a:t>incoming flow to </a:t>
                </a:r>
                <a:r>
                  <a:rPr lang="en-US" altLang="zh-TW" i="1" dirty="0" err="1">
                    <a:solidFill>
                      <a:srgbClr val="000000"/>
                    </a:solidFill>
                  </a:rPr>
                  <a:t>u</a:t>
                </a:r>
                <a:r>
                  <a:rPr lang="en-US" altLang="zh-TW" baseline="-25000" dirty="0" err="1">
                    <a:solidFill>
                      <a:srgbClr val="000000"/>
                    </a:solidFill>
                  </a:rPr>
                  <a:t>2</a:t>
                </a:r>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spc="300" dirty="0"/>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 </a:t>
                </a:r>
                <a:r>
                  <a:rPr lang="en-US" altLang="zh-TW" i="1" dirty="0" err="1">
                    <a:solidFill>
                      <a:srgbClr val="000000"/>
                    </a:solidFill>
                  </a:rPr>
                  <a:t>u</a:t>
                </a:r>
                <a:r>
                  <a:rPr lang="en-US" altLang="zh-TW" baseline="-25000" dirty="0" err="1">
                    <a:solidFill>
                      <a:srgbClr val="000000"/>
                    </a:solidFill>
                  </a:rPr>
                  <a:t>2</a:t>
                </a:r>
                <a:r>
                  <a:rPr lang="en-US" altLang="zh-TW" dirty="0">
                    <a:solidFill>
                      <a:srgbClr val="000000"/>
                    </a:solidFill>
                  </a:rPr>
                  <a:t>)</a:t>
                </a:r>
              </a:p>
              <a:p>
                <a:pPr marL="358775" indent="0"/>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𝑉</m:t>
                          </m:r>
                        </m:sub>
                        <m:sup/>
                        <m:e>
                          <m:r>
                            <m:rPr>
                              <m:nor/>
                            </m:rPr>
                            <a:rPr lang="en-US" altLang="zh-TW" i="1" spc="450">
                              <a:solidFill>
                                <a:srgbClr val="000000"/>
                              </a:solidFill>
                            </a:rPr>
                            <m:t>f</m:t>
                          </m:r>
                          <m:r>
                            <m:rPr>
                              <m:nor/>
                            </m:rPr>
                            <a:rPr lang="en-US" altLang="zh-TW">
                              <a:solidFill>
                                <a:srgbClr val="000000"/>
                              </a:solidFill>
                              <a:ea typeface="Cambria Math" panose="02040503050406030204" pitchFamily="18" charset="0"/>
                            </a:rPr>
                            <m:t>(</m:t>
                          </m:r>
                          <m:r>
                            <m:rPr>
                              <m:nor/>
                            </m:rPr>
                            <a:rPr lang="en-US" altLang="zh-TW" i="1">
                              <a:solidFill>
                                <a:srgbClr val="000000"/>
                              </a:solidFill>
                              <a:ea typeface="Cambria Math" panose="02040503050406030204" pitchFamily="18" charset="0"/>
                            </a:rPr>
                            <m:t>u</m:t>
                          </m:r>
                          <m:r>
                            <m:rPr>
                              <m:nor/>
                            </m:rPr>
                            <a:rPr lang="en-US" altLang="zh-TW">
                              <a:solidFill>
                                <a:srgbClr val="000000"/>
                              </a:solidFill>
                              <a:ea typeface="Cambria Math" panose="02040503050406030204" pitchFamily="18" charset="0"/>
                            </a:rPr>
                            <m:t>, </m:t>
                          </m:r>
                          <m:r>
                            <m:rPr>
                              <m:nor/>
                            </m:rPr>
                            <a:rPr lang="en-US" altLang="zh-TW" i="1">
                              <a:solidFill>
                                <a:srgbClr val="000000"/>
                              </a:solidFill>
                              <a:ea typeface="Cambria Math" panose="02040503050406030204" pitchFamily="18" charset="0"/>
                            </a:rPr>
                            <m:t>v</m:t>
                          </m:r>
                          <m:r>
                            <m:rPr>
                              <m:nor/>
                            </m:rPr>
                            <a:rPr lang="en-US" altLang="zh-TW">
                              <a:solidFill>
                                <a:srgbClr val="000000"/>
                              </a:solidFill>
                              <a:ea typeface="Cambria Math" panose="02040503050406030204" pitchFamily="18" charset="0"/>
                            </a:rPr>
                            <m:t>)</m:t>
                          </m:r>
                        </m:e>
                      </m:nary>
                    </m:oMath>
                  </m:oMathPara>
                </a14:m>
                <a:endParaRPr lang="en-US" altLang="zh-TW" b="0" i="1" dirty="0">
                  <a:latin typeface="Cambria Math" panose="02040503050406030204" pitchFamily="18" charset="0"/>
                </a:endParaRPr>
              </a:p>
              <a:p>
                <a:pPr marL="358775" indent="0"/>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𝑣</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𝑉</m:t>
                          </m:r>
                          <m:r>
                            <a:rPr lang="en-US" altLang="zh-TW" b="0" i="1" baseline="30000" smtClean="0">
                              <a:latin typeface="Cambria Math" panose="02040503050406030204" pitchFamily="18" charset="0"/>
                              <a:ea typeface="Cambria Math" panose="02040503050406030204" pitchFamily="18" charset="0"/>
                            </a:rPr>
                            <m:t>′</m:t>
                          </m:r>
                        </m:sub>
                        <m:sup/>
                        <m:e>
                          <m:r>
                            <m:rPr>
                              <m:nor/>
                            </m:rPr>
                            <a:rPr lang="en-US" altLang="zh-TW" b="0" i="1" spc="450" smtClean="0"/>
                            <m:t>f</m:t>
                          </m:r>
                          <m:r>
                            <a:rPr lang="en-US" altLang="zh-TW" b="0" i="1" smtClean="0">
                              <a:latin typeface="Cambria Math" panose="02040503050406030204" pitchFamily="18" charset="0"/>
                              <a:ea typeface="Cambria Math" panose="02040503050406030204" pitchFamily="18" charset="0"/>
                            </a:rPr>
                            <m:t>′</m:t>
                          </m:r>
                          <m:r>
                            <m:rPr>
                              <m:nor/>
                            </m:rPr>
                            <a:rPr lang="en-US" altLang="zh-TW" b="0" i="0" smtClean="0">
                              <a:ea typeface="Cambria Math" panose="02040503050406030204" pitchFamily="18" charset="0"/>
                            </a:rPr>
                            <m:t>(</m:t>
                          </m:r>
                          <m:r>
                            <m:rPr>
                              <m:nor/>
                            </m:rPr>
                            <a:rPr lang="en-US" altLang="zh-TW" i="1">
                              <a:solidFill>
                                <a:srgbClr val="000000"/>
                              </a:solidFill>
                              <a:ea typeface="Cambria Math" panose="02040503050406030204" pitchFamily="18" charset="0"/>
                            </a:rPr>
                            <m:t>u</m:t>
                          </m:r>
                          <m:r>
                            <m:rPr>
                              <m:nor/>
                            </m:rPr>
                            <a:rPr lang="en-US" altLang="zh-TW" b="0" i="0" baseline="-25000" smtClean="0">
                              <a:solidFill>
                                <a:srgbClr val="000000"/>
                              </a:solidFill>
                              <a:ea typeface="Cambria Math" panose="02040503050406030204" pitchFamily="18" charset="0"/>
                            </a:rPr>
                            <m:t>2</m:t>
                          </m:r>
                          <m:r>
                            <m:rPr>
                              <m:nor/>
                            </m:rPr>
                            <a:rPr lang="en-US" altLang="zh-TW" b="0" i="0" smtClean="0">
                              <a:ea typeface="Cambria Math" panose="02040503050406030204" pitchFamily="18" charset="0"/>
                            </a:rPr>
                            <m:t>, </m:t>
                          </m:r>
                          <m:r>
                            <m:rPr>
                              <m:nor/>
                            </m:rPr>
                            <a:rPr lang="en-US" altLang="zh-TW" b="0" i="1" smtClean="0">
                              <a:ea typeface="Cambria Math" panose="02040503050406030204" pitchFamily="18" charset="0"/>
                            </a:rPr>
                            <m:t>v</m:t>
                          </m:r>
                          <m:r>
                            <m:rPr>
                              <m:nor/>
                            </m:rPr>
                            <a:rPr lang="en-US" altLang="zh-TW" b="0" i="0" smtClean="0">
                              <a:ea typeface="Cambria Math" panose="02040503050406030204" pitchFamily="18" charset="0"/>
                            </a:rPr>
                            <m:t>)</m:t>
                          </m:r>
                        </m:e>
                      </m:nary>
                    </m:oMath>
                  </m:oMathPara>
                </a14:m>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dirty="0"/>
                  <a:t> outgoing flow from </a:t>
                </a:r>
                <a:r>
                  <a:rPr lang="en-US" altLang="zh-TW" i="1" dirty="0" err="1">
                    <a:solidFill>
                      <a:srgbClr val="000000"/>
                    </a:solidFill>
                  </a:rPr>
                  <a:t>u</a:t>
                </a:r>
                <a:r>
                  <a:rPr lang="en-US" altLang="zh-TW" baseline="-25000" dirty="0" err="1">
                    <a:solidFill>
                      <a:srgbClr val="000000"/>
                    </a:solidFill>
                  </a:rPr>
                  <a:t>2</a:t>
                </a:r>
                <a:r>
                  <a:rPr lang="en-US" altLang="zh-TW" dirty="0"/>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17" t="-846" r="-21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631597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Capacities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rIns="90000"/>
              <a:lstStyle/>
              <a:p>
                <a:pPr marL="0" indent="0"/>
                <a:r>
                  <a:rPr lang="en-US" altLang="zh-TW" dirty="0"/>
                  <a:t>Finally, we prove that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a:t>
                </a:r>
              </a:p>
              <a:p>
                <a:pPr marL="625475" indent="0"/>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endParaRPr lang="en-US" altLang="zh-TW" dirty="0"/>
              </a:p>
              <a:p>
                <a:pPr marL="358775" indent="0"/>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𝑣</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𝑉</m:t>
                          </m:r>
                          <m:r>
                            <a:rPr lang="en-US" altLang="zh-TW" b="0" i="1" baseline="30000" smtClean="0">
                              <a:latin typeface="Cambria Math" panose="02040503050406030204" pitchFamily="18" charset="0"/>
                              <a:ea typeface="Cambria Math" panose="02040503050406030204" pitchFamily="18" charset="0"/>
                            </a:rPr>
                            <m:t>′</m:t>
                          </m:r>
                        </m:sub>
                        <m:sup/>
                        <m:e>
                          <m:r>
                            <m:rPr>
                              <m:nor/>
                            </m:rPr>
                            <a:rPr lang="en-US" altLang="zh-TW" b="0" i="1" spc="450" smtClean="0"/>
                            <m:t>f</m:t>
                          </m:r>
                          <m:r>
                            <a:rPr lang="en-US" altLang="zh-TW" b="0" i="1" smtClean="0">
                              <a:latin typeface="Cambria Math" panose="02040503050406030204" pitchFamily="18" charset="0"/>
                              <a:ea typeface="Cambria Math" panose="02040503050406030204" pitchFamily="18" charset="0"/>
                            </a:rPr>
                            <m:t>′</m:t>
                          </m:r>
                          <m:r>
                            <m:rPr>
                              <m:nor/>
                            </m:rPr>
                            <a:rPr lang="en-US" altLang="zh-TW" b="0" i="0" smtClean="0">
                              <a:ea typeface="Cambria Math" panose="02040503050406030204" pitchFamily="18" charset="0"/>
                            </a:rPr>
                            <m:t>(</m:t>
                          </m:r>
                          <m:r>
                            <m:rPr>
                              <m:nor/>
                            </m:rPr>
                            <a:rPr lang="en-US" altLang="zh-TW" b="0" i="1" smtClean="0">
                              <a:ea typeface="Cambria Math" panose="02040503050406030204" pitchFamily="18" charset="0"/>
                            </a:rPr>
                            <m:t>s</m:t>
                          </m:r>
                          <m:r>
                            <m:rPr>
                              <m:nor/>
                            </m:rPr>
                            <a:rPr lang="en-US" altLang="zh-TW" b="0" baseline="-25000" smtClean="0">
                              <a:ea typeface="Cambria Math" panose="02040503050406030204" pitchFamily="18" charset="0"/>
                            </a:rPr>
                            <m:t>1</m:t>
                          </m:r>
                          <m:r>
                            <m:rPr>
                              <m:nor/>
                            </m:rPr>
                            <a:rPr lang="en-US" altLang="zh-TW" b="0" i="0" smtClean="0">
                              <a:ea typeface="Cambria Math" panose="02040503050406030204" pitchFamily="18" charset="0"/>
                            </a:rPr>
                            <m:t>, </m:t>
                          </m:r>
                          <m:r>
                            <m:rPr>
                              <m:nor/>
                            </m:rPr>
                            <a:rPr lang="en-US" altLang="zh-TW" b="0" i="1" smtClean="0">
                              <a:ea typeface="Cambria Math" panose="02040503050406030204" pitchFamily="18" charset="0"/>
                            </a:rPr>
                            <m:t>v</m:t>
                          </m:r>
                          <m:r>
                            <m:rPr>
                              <m:nor/>
                            </m:rPr>
                            <a:rPr lang="en-US" altLang="zh-TW" b="0" i="0" smtClean="0">
                              <a:ea typeface="Cambria Math" panose="02040503050406030204" pitchFamily="18" charset="0"/>
                            </a:rPr>
                            <m:t>)</m:t>
                          </m:r>
                        </m:e>
                      </m:nary>
                    </m:oMath>
                  </m:oMathPara>
                </a14:m>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spc="300" dirty="0"/>
                  <a:t> </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a:solidFill>
                      <a:srgbClr val="000000"/>
                    </a:solidFill>
                  </a:rPr>
                  <a:t>s</a:t>
                </a:r>
                <a:r>
                  <a:rPr lang="en-US" altLang="zh-TW" baseline="-25000" dirty="0">
                    <a:solidFill>
                      <a:srgbClr val="000000"/>
                    </a:solidFill>
                  </a:rPr>
                  <a:t>1</a:t>
                </a:r>
                <a:r>
                  <a:rPr lang="en-US" altLang="zh-TW" dirty="0">
                    <a:solidFill>
                      <a:srgbClr val="000000"/>
                    </a:solidFill>
                  </a:rPr>
                  <a:t>, </a:t>
                </a:r>
                <a:r>
                  <a:rPr lang="en-US" altLang="zh-TW" i="1" dirty="0" err="1">
                    <a:solidFill>
                      <a:srgbClr val="000000"/>
                    </a:solidFill>
                  </a:rPr>
                  <a:t>s</a:t>
                </a:r>
                <a:r>
                  <a:rPr lang="en-US" altLang="zh-TW" baseline="-25000" dirty="0" err="1">
                    <a:solidFill>
                      <a:srgbClr val="000000"/>
                    </a:solidFill>
                  </a:rPr>
                  <a:t>2</a:t>
                </a:r>
                <a:r>
                  <a:rPr lang="en-US" altLang="zh-TW" dirty="0">
                    <a:solidFill>
                      <a:srgbClr val="000000"/>
                    </a:solidFill>
                  </a:rPr>
                  <a:t>)   (because there are no other outgoing edges from </a:t>
                </a:r>
                <a:r>
                  <a:rPr lang="en-US" altLang="zh-TW" i="1" dirty="0">
                    <a:solidFill>
                      <a:srgbClr val="000000"/>
                    </a:solidFill>
                  </a:rPr>
                  <a:t>s</a:t>
                </a:r>
                <a:r>
                  <a:rPr lang="en-US" altLang="zh-TW" baseline="-25000" dirty="0">
                    <a:solidFill>
                      <a:srgbClr val="000000"/>
                    </a:solidFill>
                  </a:rPr>
                  <a:t>1</a:t>
                </a:r>
                <a:r>
                  <a:rPr lang="en-US" altLang="zh-TW" dirty="0">
                    <a:solidFill>
                      <a:srgbClr val="000000"/>
                    </a:solidFill>
                  </a:rPr>
                  <a:t>)</a:t>
                </a:r>
              </a:p>
              <a:p>
                <a:pPr marL="358775" indent="0"/>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𝑉</m:t>
                          </m:r>
                        </m:sub>
                        <m:sup/>
                        <m:e>
                          <m:r>
                            <m:rPr>
                              <m:nor/>
                            </m:rPr>
                            <a:rPr lang="en-US" altLang="zh-TW" i="1" spc="450">
                              <a:solidFill>
                                <a:srgbClr val="000000"/>
                              </a:solidFill>
                            </a:rPr>
                            <m:t>f</m:t>
                          </m:r>
                          <m:r>
                            <m:rPr>
                              <m:nor/>
                            </m:rPr>
                            <a:rPr lang="en-US" altLang="zh-TW">
                              <a:solidFill>
                                <a:srgbClr val="000000"/>
                              </a:solidFill>
                              <a:ea typeface="Cambria Math" panose="02040503050406030204" pitchFamily="18" charset="0"/>
                            </a:rPr>
                            <m:t>(</m:t>
                          </m:r>
                          <m:r>
                            <m:rPr>
                              <m:nor/>
                            </m:rPr>
                            <a:rPr lang="en-US" altLang="zh-TW" b="0" i="1" smtClean="0">
                              <a:solidFill>
                                <a:srgbClr val="000000"/>
                              </a:solidFill>
                              <a:ea typeface="Cambria Math" panose="02040503050406030204" pitchFamily="18" charset="0"/>
                            </a:rPr>
                            <m:t>s</m:t>
                          </m:r>
                          <m:r>
                            <m:rPr>
                              <m:nor/>
                            </m:rPr>
                            <a:rPr lang="en-US" altLang="zh-TW">
                              <a:solidFill>
                                <a:srgbClr val="000000"/>
                              </a:solidFill>
                              <a:ea typeface="Cambria Math" panose="02040503050406030204" pitchFamily="18" charset="0"/>
                            </a:rPr>
                            <m:t>, </m:t>
                          </m:r>
                          <m:r>
                            <m:rPr>
                              <m:nor/>
                            </m:rPr>
                            <a:rPr lang="en-US" altLang="zh-TW" b="0" i="1" smtClean="0">
                              <a:solidFill>
                                <a:srgbClr val="000000"/>
                              </a:solidFill>
                              <a:ea typeface="Cambria Math" panose="02040503050406030204" pitchFamily="18" charset="0"/>
                            </a:rPr>
                            <m:t>v</m:t>
                          </m:r>
                          <m:r>
                            <m:rPr>
                              <m:nor/>
                            </m:rPr>
                            <a:rPr lang="en-US" altLang="zh-TW">
                              <a:solidFill>
                                <a:srgbClr val="000000"/>
                              </a:solidFill>
                              <a:ea typeface="Cambria Math" panose="02040503050406030204" pitchFamily="18" charset="0"/>
                            </a:rPr>
                            <m:t>)</m:t>
                          </m:r>
                        </m:e>
                      </m:nary>
                    </m:oMath>
                  </m:oMathPara>
                </a14:m>
                <a:endParaRPr lang="en-US" altLang="zh-TW" dirty="0"/>
              </a:p>
              <a:p>
                <a:pPr marL="358775" indent="0"/>
                <a:r>
                  <a:rPr lang="en-US" altLang="zh-TW" dirty="0">
                    <a:latin typeface="Cambria Math" panose="02040503050406030204" pitchFamily="18" charset="0"/>
                    <a:ea typeface="Cambria Math" panose="02040503050406030204" pitchFamily="18" charset="0"/>
                  </a:rPr>
                  <a:t>=</a:t>
                </a:r>
                <a:r>
                  <a:rPr lang="en-US" altLang="zh-TW" dirty="0"/>
                  <a:t> </a:t>
                </a:r>
                <a:r>
                  <a:rPr lang="en-US" altLang="zh-TW" spc="400" dirty="0">
                    <a:solidFill>
                      <a:srgbClr val="000000"/>
                    </a:solidFill>
                    <a:latin typeface="Cambria Math" panose="02040503050406030204" pitchFamily="18" charset="0"/>
                    <a:ea typeface="Cambria Math" panose="02040503050406030204" pitchFamily="18" charset="0"/>
                  </a:rPr>
                  <a:t>|</a:t>
                </a:r>
                <a:r>
                  <a:rPr lang="en-US" altLang="zh-TW" i="1" spc="500" dirty="0">
                    <a:solidFill>
                      <a:srgbClr val="000000"/>
                    </a:solidFill>
                  </a:rPr>
                  <a:t>f</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17" t="-9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5199582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392000" y="23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7" name="Text Box 9"/>
          <p:cNvSpPr txBox="1">
            <a:spLocks noChangeArrowheads="1"/>
          </p:cNvSpPr>
          <p:nvPr/>
        </p:nvSpPr>
        <p:spPr bwMode="auto">
          <a:xfrm>
            <a:off x="4392000" y="41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10" name="Text Box 12"/>
          <p:cNvSpPr txBox="1">
            <a:spLocks noChangeArrowheads="1"/>
          </p:cNvSpPr>
          <p:nvPr/>
        </p:nvSpPr>
        <p:spPr bwMode="auto">
          <a:xfrm>
            <a:off x="2952000" y="2889000"/>
            <a:ext cx="360000" cy="360000"/>
          </a:xfrm>
          <a:prstGeom prst="rect">
            <a:avLst/>
          </a:prstGeom>
          <a:noFill/>
          <a:ln w="9525">
            <a:noFill/>
            <a:miter lim="800000"/>
            <a:headEnd/>
            <a:tailEnd/>
          </a:ln>
        </p:spPr>
        <p:txBody>
          <a:bodyPr wrap="none" lIns="108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12" name="橢圓 11"/>
          <p:cNvSpPr/>
          <p:nvPr/>
        </p:nvSpPr>
        <p:spPr>
          <a:xfrm>
            <a:off x="3132000" y="19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3" name="橢圓 12"/>
          <p:cNvSpPr/>
          <p:nvPr/>
        </p:nvSpPr>
        <p:spPr>
          <a:xfrm>
            <a:off x="3132000" y="45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4" name="橢圓 13"/>
          <p:cNvSpPr/>
          <p:nvPr/>
        </p:nvSpPr>
        <p:spPr>
          <a:xfrm>
            <a:off x="439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5" name="橢圓 14"/>
          <p:cNvSpPr/>
          <p:nvPr/>
        </p:nvSpPr>
        <p:spPr>
          <a:xfrm>
            <a:off x="565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17" name="直線單箭頭接點 16"/>
          <p:cNvCxnSpPr>
            <a:endCxn id="12" idx="3"/>
          </p:cNvCxnSpPr>
          <p:nvPr/>
        </p:nvCxnSpPr>
        <p:spPr>
          <a:xfrm flipV="1">
            <a:off x="2179279" y="229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12" idx="5"/>
            <a:endCxn id="14" idx="1"/>
          </p:cNvCxnSpPr>
          <p:nvPr/>
        </p:nvCxnSpPr>
        <p:spPr>
          <a:xfrm>
            <a:off x="3439279" y="229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13" idx="7"/>
            <a:endCxn id="14" idx="3"/>
          </p:cNvCxnSpPr>
          <p:nvPr/>
        </p:nvCxnSpPr>
        <p:spPr>
          <a:xfrm flipV="1">
            <a:off x="3439279" y="35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3" idx="6"/>
            <a:endCxn id="15" idx="3"/>
          </p:cNvCxnSpPr>
          <p:nvPr/>
        </p:nvCxnSpPr>
        <p:spPr>
          <a:xfrm flipV="1">
            <a:off x="3492000" y="3556279"/>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2" idx="4"/>
            <a:endCxn id="13" idx="0"/>
          </p:cNvCxnSpPr>
          <p:nvPr/>
        </p:nvCxnSpPr>
        <p:spPr>
          <a:xfrm>
            <a:off x="3312000" y="2349000"/>
            <a:ext cx="0" cy="216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4" idx="6"/>
            <a:endCxn id="15" idx="2"/>
          </p:cNvCxnSpPr>
          <p:nvPr/>
        </p:nvCxnSpPr>
        <p:spPr>
          <a:xfrm>
            <a:off x="4752000" y="342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6"/>
            <a:endCxn id="15" idx="1"/>
          </p:cNvCxnSpPr>
          <p:nvPr/>
        </p:nvCxnSpPr>
        <p:spPr>
          <a:xfrm>
            <a:off x="3492000" y="2169000"/>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endCxn id="13" idx="1"/>
          </p:cNvCxnSpPr>
          <p:nvPr/>
        </p:nvCxnSpPr>
        <p:spPr>
          <a:xfrm>
            <a:off x="2179279" y="35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5" idx="6"/>
          </p:cNvCxnSpPr>
          <p:nvPr/>
        </p:nvCxnSpPr>
        <p:spPr>
          <a:xfrm>
            <a:off x="6012000" y="342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2" name="直線單箭頭接點 61"/>
          <p:cNvCxnSpPr>
            <a:endCxn id="14" idx="2"/>
          </p:cNvCxnSpPr>
          <p:nvPr/>
        </p:nvCxnSpPr>
        <p:spPr>
          <a:xfrm>
            <a:off x="2232000" y="3429000"/>
            <a:ext cx="216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5" name="Text Box 9"/>
          <p:cNvSpPr txBox="1">
            <a:spLocks noChangeArrowheads="1"/>
          </p:cNvSpPr>
          <p:nvPr/>
        </p:nvSpPr>
        <p:spPr bwMode="auto">
          <a:xfrm>
            <a:off x="3672000" y="378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66" name="Text Box 6"/>
          <p:cNvSpPr txBox="1">
            <a:spLocks noChangeArrowheads="1"/>
          </p:cNvSpPr>
          <p:nvPr/>
        </p:nvSpPr>
        <p:spPr bwMode="auto">
          <a:xfrm>
            <a:off x="3132000" y="16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67" name="Text Box 6"/>
          <p:cNvSpPr txBox="1">
            <a:spLocks noChangeArrowheads="1"/>
          </p:cNvSpPr>
          <p:nvPr/>
        </p:nvSpPr>
        <p:spPr bwMode="auto">
          <a:xfrm>
            <a:off x="3132000" y="486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88" name="Text Box 6"/>
          <p:cNvSpPr txBox="1">
            <a:spLocks noChangeArrowheads="1"/>
          </p:cNvSpPr>
          <p:nvPr/>
        </p:nvSpPr>
        <p:spPr bwMode="auto">
          <a:xfrm>
            <a:off x="439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89" name="Text Box 6"/>
          <p:cNvSpPr txBox="1">
            <a:spLocks noChangeArrowheads="1"/>
          </p:cNvSpPr>
          <p:nvPr/>
        </p:nvSpPr>
        <p:spPr bwMode="auto">
          <a:xfrm>
            <a:off x="565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90" name="Text Box 6"/>
          <p:cNvSpPr txBox="1">
            <a:spLocks noChangeArrowheads="1"/>
          </p:cNvSpPr>
          <p:nvPr/>
        </p:nvSpPr>
        <p:spPr bwMode="auto">
          <a:xfrm>
            <a:off x="4932000" y="342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91" name="Text Box 6"/>
          <p:cNvSpPr txBox="1">
            <a:spLocks noChangeArrowheads="1"/>
          </p:cNvSpPr>
          <p:nvPr/>
        </p:nvSpPr>
        <p:spPr bwMode="auto">
          <a:xfrm>
            <a:off x="3672000" y="2709000"/>
            <a:ext cx="360000" cy="360000"/>
          </a:xfrm>
          <a:prstGeom prst="rect">
            <a:avLst/>
          </a:prstGeom>
          <a:noFill/>
          <a:ln w="9525">
            <a:noFill/>
            <a:miter lim="800000"/>
            <a:headEnd/>
            <a:tailEnd/>
          </a:ln>
        </p:spPr>
        <p:txBody>
          <a:bodyPr wrap="none" lIns="0" tIns="0" rIns="108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92" name="橢圓 91"/>
          <p:cNvSpPr/>
          <p:nvPr/>
        </p:nvSpPr>
        <p:spPr>
          <a:xfrm>
            <a:off x="187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93" name="橢圓 92"/>
          <p:cNvSpPr/>
          <p:nvPr/>
        </p:nvSpPr>
        <p:spPr>
          <a:xfrm>
            <a:off x="691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96" name="Text Box 6"/>
          <p:cNvSpPr txBox="1">
            <a:spLocks noChangeArrowheads="1"/>
          </p:cNvSpPr>
          <p:nvPr/>
        </p:nvSpPr>
        <p:spPr bwMode="auto">
          <a:xfrm>
            <a:off x="972000" y="3249000"/>
            <a:ext cx="900000" cy="360000"/>
          </a:xfrm>
          <a:prstGeom prst="rect">
            <a:avLst/>
          </a:prstGeom>
          <a:noFill/>
          <a:ln w="9525">
            <a:noFill/>
            <a:miter lim="800000"/>
            <a:headEnd/>
            <a:tailEnd/>
          </a:ln>
        </p:spPr>
        <p:txBody>
          <a:bodyPr wrap="none" lIns="90000" tIns="0" rIns="90000" bIns="0" anchor="ctr" anchorCtr="0">
            <a:noAutofit/>
          </a:bodyPr>
          <a:lstStyle/>
          <a:p>
            <a:pPr lvl="0" algn="r">
              <a:defRPr/>
            </a:pPr>
            <a:r>
              <a:rPr lang="en-US" altLang="zh-TW" sz="2000" dirty="0">
                <a:solidFill>
                  <a:srgbClr val="000000"/>
                </a:solidFill>
              </a:rPr>
              <a:t>Barisal</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7272000" y="3249000"/>
            <a:ext cx="900000" cy="360000"/>
          </a:xfrm>
          <a:prstGeom prst="rect">
            <a:avLst/>
          </a:prstGeom>
          <a:noFill/>
          <a:ln w="9525">
            <a:noFill/>
            <a:miter lim="800000"/>
            <a:headEnd/>
            <a:tailEnd/>
          </a:ln>
        </p:spPr>
        <p:txBody>
          <a:bodyPr wrap="none" lIns="90000" tIns="0" rIns="90000" bIns="0" anchor="ctr" anchorCtr="0">
            <a:noAutofit/>
          </a:bodyPr>
          <a:lstStyle/>
          <a:p>
            <a:pPr lvl="0">
              <a:defRPr/>
            </a:pPr>
            <a:r>
              <a:rPr lang="en-US" altLang="zh-TW" sz="2000" dirty="0">
                <a:solidFill>
                  <a:srgbClr val="000000"/>
                </a:solidFill>
              </a:rPr>
              <a:t>Dhaka</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42812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412000" y="252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412000" y="378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392000" y="45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21</a:t>
            </a:r>
          </a:p>
        </p:txBody>
      </p:sp>
      <p:sp>
        <p:nvSpPr>
          <p:cNvPr id="2059" name="Text Box 12"/>
          <p:cNvSpPr txBox="1">
            <a:spLocks noChangeArrowheads="1"/>
          </p:cNvSpPr>
          <p:nvPr/>
        </p:nvSpPr>
        <p:spPr bwMode="auto">
          <a:xfrm>
            <a:off x="349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flipH="1">
            <a:off x="3167064" y="2528900"/>
            <a:ext cx="252411" cy="720713"/>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7" name="橢圓 26"/>
          <p:cNvSpPr/>
          <p:nvPr/>
        </p:nvSpPr>
        <p:spPr>
          <a:xfrm>
            <a:off x="295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u="none" strike="noStrike" kern="1200" cap="none" spc="0" normalizeH="0" baseline="0" noProof="0" dirty="0">
                <a:ln>
                  <a:noFill/>
                </a:ln>
                <a:solidFill>
                  <a:srgbClr val="000000"/>
                </a:solidFill>
                <a:effectLst/>
                <a:uLnTx/>
                <a:uFillTx/>
                <a:latin typeface="Times New Roman"/>
                <a:ea typeface="新細明體"/>
                <a:sym typeface="Symbol" panose="05050102010706020507" pitchFamily="18" charset="2"/>
              </a:rPr>
              <a:t></a:t>
            </a:r>
            <a:endParaRPr kumimoji="1" lang="zh-TW" altLang="en-US" sz="2200" b="0" u="none" strike="noStrike" kern="1200" cap="none" spc="0" normalizeH="0" noProof="0" dirty="0">
              <a:ln>
                <a:noFill/>
              </a:ln>
              <a:solidFill>
                <a:srgbClr val="000000"/>
              </a:solidFill>
              <a:effectLst/>
              <a:uLnTx/>
              <a:uFillTx/>
              <a:latin typeface="Times New Roman"/>
              <a:ea typeface="新細明體"/>
            </a:endParaRPr>
          </a:p>
        </p:txBody>
      </p:sp>
      <p:cxnSp>
        <p:nvCxnSpPr>
          <p:cNvPr id="33" name="直線單箭頭接點 32"/>
          <p:cNvCxnSpPr/>
          <p:nvPr/>
        </p:nvCxnSpPr>
        <p:spPr>
          <a:xfrm>
            <a:off x="3167844" y="3608388"/>
            <a:ext cx="251631" cy="720725"/>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4" name="Text Box 12"/>
          <p:cNvSpPr txBox="1">
            <a:spLocks noChangeArrowheads="1"/>
          </p:cNvSpPr>
          <p:nvPr/>
        </p:nvSpPr>
        <p:spPr bwMode="auto">
          <a:xfrm>
            <a:off x="2952000" y="2709000"/>
            <a:ext cx="360000" cy="360000"/>
          </a:xfrm>
          <a:prstGeom prst="rect">
            <a:avLst/>
          </a:prstGeom>
          <a:noFill/>
          <a:ln w="9525">
            <a:noFill/>
            <a:miter lim="800000"/>
            <a:headEnd/>
            <a:tailEnd/>
          </a:ln>
        </p:spPr>
        <p:txBody>
          <a:bodyPr wrap="none" lIns="108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8</a:t>
            </a:r>
          </a:p>
        </p:txBody>
      </p:sp>
      <p:sp>
        <p:nvSpPr>
          <p:cNvPr id="47" name="Text Box 12"/>
          <p:cNvSpPr txBox="1">
            <a:spLocks noChangeArrowheads="1"/>
          </p:cNvSpPr>
          <p:nvPr/>
        </p:nvSpPr>
        <p:spPr bwMode="auto">
          <a:xfrm>
            <a:off x="2952000" y="3789000"/>
            <a:ext cx="360000" cy="360000"/>
          </a:xfrm>
          <a:prstGeom prst="rect">
            <a:avLst/>
          </a:prstGeom>
          <a:noFill/>
          <a:ln w="9525">
            <a:noFill/>
            <a:miter lim="800000"/>
            <a:headEnd/>
            <a:tailEnd/>
          </a:ln>
        </p:spPr>
        <p:txBody>
          <a:bodyPr wrap="none" lIns="108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8</a:t>
            </a:r>
          </a:p>
        </p:txBody>
      </p:sp>
    </p:spTree>
    <p:extLst>
      <p:ext uri="{BB962C8B-B14F-4D97-AF65-F5344CB8AC3E}">
        <p14:creationId xmlns:p14="http://schemas.microsoft.com/office/powerpoint/2010/main" val="5662057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392000" y="3969000"/>
            <a:ext cx="360000" cy="360000"/>
          </a:xfrm>
          <a:prstGeom prst="rect">
            <a:avLst/>
          </a:prstGeom>
          <a:noFill/>
          <a:ln w="9525">
            <a:noFill/>
            <a:miter lim="800000"/>
            <a:headEnd/>
            <a:tailEnd/>
          </a:ln>
        </p:spPr>
        <p:txBody>
          <a:bodyPr wrap="none" lIns="0" tIns="0" rIns="0" bIns="0" anchor="b"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7" name="Text Box 9"/>
          <p:cNvSpPr txBox="1">
            <a:spLocks noChangeArrowheads="1"/>
          </p:cNvSpPr>
          <p:nvPr/>
        </p:nvSpPr>
        <p:spPr bwMode="auto">
          <a:xfrm>
            <a:off x="5112000" y="594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10" name="Text Box 12"/>
          <p:cNvSpPr txBox="1">
            <a:spLocks noChangeArrowheads="1"/>
          </p:cNvSpPr>
          <p:nvPr/>
        </p:nvSpPr>
        <p:spPr bwMode="auto">
          <a:xfrm>
            <a:off x="2772000" y="450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12" name="橢圓 11"/>
          <p:cNvSpPr/>
          <p:nvPr/>
        </p:nvSpPr>
        <p:spPr>
          <a:xfrm>
            <a:off x="2232000" y="37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3" name="橢圓 12"/>
          <p:cNvSpPr/>
          <p:nvPr/>
        </p:nvSpPr>
        <p:spPr>
          <a:xfrm>
            <a:off x="2232000" y="59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4" name="橢圓 13"/>
          <p:cNvSpPr/>
          <p:nvPr/>
        </p:nvSpPr>
        <p:spPr>
          <a:xfrm>
            <a:off x="529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9</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5" name="橢圓 14"/>
          <p:cNvSpPr/>
          <p:nvPr/>
        </p:nvSpPr>
        <p:spPr>
          <a:xfrm>
            <a:off x="709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6" name="橢圓 15"/>
          <p:cNvSpPr/>
          <p:nvPr/>
        </p:nvSpPr>
        <p:spPr>
          <a:xfrm>
            <a:off x="1152000" y="486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6</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17" name="直線單箭頭接點 16"/>
          <p:cNvCxnSpPr>
            <a:stCxn id="16" idx="7"/>
            <a:endCxn id="12" idx="3"/>
          </p:cNvCxnSpPr>
          <p:nvPr/>
        </p:nvCxnSpPr>
        <p:spPr>
          <a:xfrm flipV="1">
            <a:off x="1459279" y="409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29" idx="5"/>
            <a:endCxn id="47" idx="1"/>
          </p:cNvCxnSpPr>
          <p:nvPr/>
        </p:nvCxnSpPr>
        <p:spPr>
          <a:xfrm>
            <a:off x="3619279" y="409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31" idx="7"/>
            <a:endCxn id="47" idx="3"/>
          </p:cNvCxnSpPr>
          <p:nvPr/>
        </p:nvCxnSpPr>
        <p:spPr>
          <a:xfrm flipV="1">
            <a:off x="3619279" y="51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29" idx="3"/>
            <a:endCxn id="13" idx="7"/>
          </p:cNvCxnSpPr>
          <p:nvPr/>
        </p:nvCxnSpPr>
        <p:spPr>
          <a:xfrm flipH="1">
            <a:off x="2539279" y="4096279"/>
            <a:ext cx="82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4" idx="6"/>
            <a:endCxn id="56" idx="2"/>
          </p:cNvCxnSpPr>
          <p:nvPr/>
        </p:nvCxnSpPr>
        <p:spPr>
          <a:xfrm>
            <a:off x="5652000" y="5049000"/>
            <a:ext cx="54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6"/>
            <a:endCxn id="29" idx="2"/>
          </p:cNvCxnSpPr>
          <p:nvPr/>
        </p:nvCxnSpPr>
        <p:spPr>
          <a:xfrm>
            <a:off x="2592000" y="396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6" idx="5"/>
            <a:endCxn id="13" idx="1"/>
          </p:cNvCxnSpPr>
          <p:nvPr/>
        </p:nvCxnSpPr>
        <p:spPr>
          <a:xfrm>
            <a:off x="1459279" y="51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25" name="橢圓 24"/>
          <p:cNvSpPr/>
          <p:nvPr/>
        </p:nvSpPr>
        <p:spPr>
          <a:xfrm>
            <a:off x="7812000" y="486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26" name="直線單箭頭接點 25"/>
          <p:cNvCxnSpPr>
            <a:stCxn id="15" idx="6"/>
            <a:endCxn id="25" idx="2"/>
          </p:cNvCxnSpPr>
          <p:nvPr/>
        </p:nvCxnSpPr>
        <p:spPr>
          <a:xfrm>
            <a:off x="7452000" y="5049000"/>
            <a:ext cx="36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62" name="直線單箭頭接點 61"/>
          <p:cNvCxnSpPr>
            <a:stCxn id="16" idx="6"/>
            <a:endCxn id="47" idx="2"/>
          </p:cNvCxnSpPr>
          <p:nvPr/>
        </p:nvCxnSpPr>
        <p:spPr>
          <a:xfrm>
            <a:off x="1512000" y="5049000"/>
            <a:ext cx="288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65" name="Text Box 9"/>
          <p:cNvSpPr txBox="1">
            <a:spLocks noChangeArrowheads="1"/>
          </p:cNvSpPr>
          <p:nvPr/>
        </p:nvSpPr>
        <p:spPr bwMode="auto">
          <a:xfrm>
            <a:off x="3672000" y="54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66" name="Text Box 6"/>
          <p:cNvSpPr txBox="1">
            <a:spLocks noChangeArrowheads="1"/>
          </p:cNvSpPr>
          <p:nvPr/>
        </p:nvSpPr>
        <p:spPr bwMode="auto">
          <a:xfrm>
            <a:off x="2772000" y="36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67" name="Text Box 6"/>
          <p:cNvSpPr txBox="1">
            <a:spLocks noChangeArrowheads="1"/>
          </p:cNvSpPr>
          <p:nvPr/>
        </p:nvSpPr>
        <p:spPr bwMode="auto">
          <a:xfrm>
            <a:off x="2772000" y="61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88" name="Text Box 6"/>
          <p:cNvSpPr txBox="1">
            <a:spLocks noChangeArrowheads="1"/>
          </p:cNvSpPr>
          <p:nvPr/>
        </p:nvSpPr>
        <p:spPr bwMode="auto">
          <a:xfrm>
            <a:off x="475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89" name="Text Box 6"/>
          <p:cNvSpPr txBox="1">
            <a:spLocks noChangeArrowheads="1"/>
          </p:cNvSpPr>
          <p:nvPr/>
        </p:nvSpPr>
        <p:spPr bwMode="auto">
          <a:xfrm>
            <a:off x="655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90" name="Text Box 6"/>
          <p:cNvSpPr txBox="1">
            <a:spLocks noChangeArrowheads="1"/>
          </p:cNvSpPr>
          <p:nvPr/>
        </p:nvSpPr>
        <p:spPr bwMode="auto">
          <a:xfrm>
            <a:off x="5652000" y="468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91" name="Text Box 6"/>
          <p:cNvSpPr txBox="1">
            <a:spLocks noChangeArrowheads="1"/>
          </p:cNvSpPr>
          <p:nvPr/>
        </p:nvSpPr>
        <p:spPr bwMode="auto">
          <a:xfrm>
            <a:off x="3492000" y="4329000"/>
            <a:ext cx="360000" cy="360000"/>
          </a:xfrm>
          <a:prstGeom prst="rect">
            <a:avLst/>
          </a:prstGeom>
          <a:noFill/>
          <a:ln w="9525">
            <a:noFill/>
            <a:miter lim="800000"/>
            <a:headEnd/>
            <a:tailEnd/>
          </a:ln>
        </p:spPr>
        <p:txBody>
          <a:bodyPr wrap="none" lIns="0" tIns="0" rIns="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28" name="橢圓 27"/>
          <p:cNvSpPr/>
          <p:nvPr/>
        </p:nvSpPr>
        <p:spPr>
          <a:xfrm>
            <a:off x="432000" y="486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3312000" y="37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7</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3312000" y="59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8</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33" name="直線單箭頭接點 32"/>
          <p:cNvCxnSpPr>
            <a:stCxn id="13" idx="6"/>
            <a:endCxn id="31" idx="2"/>
          </p:cNvCxnSpPr>
          <p:nvPr/>
        </p:nvCxnSpPr>
        <p:spPr>
          <a:xfrm>
            <a:off x="2592000" y="612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7" name="橢圓 46"/>
          <p:cNvSpPr/>
          <p:nvPr/>
        </p:nvSpPr>
        <p:spPr>
          <a:xfrm>
            <a:off x="439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50" name="直線單箭頭接點 49"/>
          <p:cNvCxnSpPr>
            <a:stCxn id="47" idx="6"/>
          </p:cNvCxnSpPr>
          <p:nvPr/>
        </p:nvCxnSpPr>
        <p:spPr>
          <a:xfrm>
            <a:off x="4752000" y="5049000"/>
            <a:ext cx="54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6" name="橢圓 55"/>
          <p:cNvSpPr/>
          <p:nvPr/>
        </p:nvSpPr>
        <p:spPr>
          <a:xfrm>
            <a:off x="619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58" name="直線單箭頭接點 57"/>
          <p:cNvCxnSpPr>
            <a:endCxn id="15" idx="2"/>
          </p:cNvCxnSpPr>
          <p:nvPr/>
        </p:nvCxnSpPr>
        <p:spPr>
          <a:xfrm>
            <a:off x="6552000" y="5049000"/>
            <a:ext cx="54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72" name="直線單箭頭接點 71"/>
          <p:cNvCxnSpPr>
            <a:stCxn id="28" idx="6"/>
            <a:endCxn id="16" idx="2"/>
          </p:cNvCxnSpPr>
          <p:nvPr/>
        </p:nvCxnSpPr>
        <p:spPr>
          <a:xfrm>
            <a:off x="792000" y="5049000"/>
            <a:ext cx="36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75" name="橢圓 74"/>
          <p:cNvSpPr/>
          <p:nvPr/>
        </p:nvSpPr>
        <p:spPr>
          <a:xfrm>
            <a:off x="8516211" y="486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78" name="直線單箭頭接點 77"/>
          <p:cNvCxnSpPr>
            <a:stCxn id="25" idx="6"/>
            <a:endCxn id="75" idx="2"/>
          </p:cNvCxnSpPr>
          <p:nvPr/>
        </p:nvCxnSpPr>
        <p:spPr>
          <a:xfrm>
            <a:off x="8172000" y="5049000"/>
            <a:ext cx="344211"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endCxn id="56" idx="4"/>
          </p:cNvCxnSpPr>
          <p:nvPr/>
        </p:nvCxnSpPr>
        <p:spPr>
          <a:xfrm flipV="1">
            <a:off x="3672000" y="5229000"/>
            <a:ext cx="2700000" cy="900000"/>
          </a:xfrm>
          <a:prstGeom prst="curvedConnector2">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endCxn id="56" idx="0"/>
          </p:cNvCxnSpPr>
          <p:nvPr/>
        </p:nvCxnSpPr>
        <p:spPr>
          <a:xfrm>
            <a:off x="3672000" y="3969000"/>
            <a:ext cx="2700000" cy="900000"/>
          </a:xfrm>
          <a:prstGeom prst="curvedConnector2">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8" name="Text Box 6"/>
          <p:cNvSpPr txBox="1">
            <a:spLocks noChangeArrowheads="1"/>
          </p:cNvSpPr>
          <p:nvPr/>
        </p:nvSpPr>
        <p:spPr bwMode="auto">
          <a:xfrm>
            <a:off x="5832000" y="9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69" name="Text Box 9"/>
          <p:cNvSpPr txBox="1">
            <a:spLocks noChangeArrowheads="1"/>
          </p:cNvSpPr>
          <p:nvPr/>
        </p:nvSpPr>
        <p:spPr bwMode="auto">
          <a:xfrm>
            <a:off x="583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70" name="Text Box 12"/>
          <p:cNvSpPr txBox="1">
            <a:spLocks noChangeArrowheads="1"/>
          </p:cNvSpPr>
          <p:nvPr/>
        </p:nvSpPr>
        <p:spPr bwMode="auto">
          <a:xfrm>
            <a:off x="4392000" y="1449000"/>
            <a:ext cx="360000" cy="360000"/>
          </a:xfrm>
          <a:prstGeom prst="rect">
            <a:avLst/>
          </a:prstGeom>
          <a:noFill/>
          <a:ln w="9525">
            <a:noFill/>
            <a:miter lim="800000"/>
            <a:headEnd/>
            <a:tailEnd/>
          </a:ln>
        </p:spPr>
        <p:txBody>
          <a:bodyPr wrap="none" lIns="108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71" name="橢圓 70"/>
          <p:cNvSpPr/>
          <p:nvPr/>
        </p:nvSpPr>
        <p:spPr>
          <a:xfrm>
            <a:off x="4572000" y="5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73" name="橢圓 72"/>
          <p:cNvSpPr/>
          <p:nvPr/>
        </p:nvSpPr>
        <p:spPr>
          <a:xfrm>
            <a:off x="4572000" y="30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74" name="橢圓 73"/>
          <p:cNvSpPr/>
          <p:nvPr/>
        </p:nvSpPr>
        <p:spPr>
          <a:xfrm>
            <a:off x="5832000" y="18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76" name="橢圓 75"/>
          <p:cNvSpPr/>
          <p:nvPr/>
        </p:nvSpPr>
        <p:spPr>
          <a:xfrm>
            <a:off x="7092000" y="18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77" name="直線單箭頭接點 76"/>
          <p:cNvCxnSpPr>
            <a:endCxn id="71" idx="3"/>
          </p:cNvCxnSpPr>
          <p:nvPr/>
        </p:nvCxnSpPr>
        <p:spPr>
          <a:xfrm flipV="1">
            <a:off x="3619279" y="8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79" name="直線單箭頭接點 78"/>
          <p:cNvCxnSpPr>
            <a:stCxn id="71" idx="5"/>
            <a:endCxn id="74" idx="1"/>
          </p:cNvCxnSpPr>
          <p:nvPr/>
        </p:nvCxnSpPr>
        <p:spPr>
          <a:xfrm>
            <a:off x="4879279" y="8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1" name="直線單箭頭接點 80"/>
          <p:cNvCxnSpPr>
            <a:stCxn id="73" idx="7"/>
            <a:endCxn id="74" idx="3"/>
          </p:cNvCxnSpPr>
          <p:nvPr/>
        </p:nvCxnSpPr>
        <p:spPr>
          <a:xfrm flipV="1">
            <a:off x="4879279" y="211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3" name="直線單箭頭接點 82"/>
          <p:cNvCxnSpPr>
            <a:stCxn id="73" idx="6"/>
            <a:endCxn id="76" idx="3"/>
          </p:cNvCxnSpPr>
          <p:nvPr/>
        </p:nvCxnSpPr>
        <p:spPr>
          <a:xfrm flipV="1">
            <a:off x="4932000" y="2116279"/>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4" name="直線單箭頭接點 83"/>
          <p:cNvCxnSpPr>
            <a:stCxn id="71" idx="4"/>
            <a:endCxn id="73" idx="0"/>
          </p:cNvCxnSpPr>
          <p:nvPr/>
        </p:nvCxnSpPr>
        <p:spPr>
          <a:xfrm>
            <a:off x="4752000" y="909000"/>
            <a:ext cx="0" cy="216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5" name="直線單箭頭接點 84"/>
          <p:cNvCxnSpPr>
            <a:stCxn id="74" idx="6"/>
            <a:endCxn id="76" idx="2"/>
          </p:cNvCxnSpPr>
          <p:nvPr/>
        </p:nvCxnSpPr>
        <p:spPr>
          <a:xfrm>
            <a:off x="6192000" y="198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6" name="直線單箭頭接點 85"/>
          <p:cNvCxnSpPr>
            <a:stCxn id="71" idx="6"/>
            <a:endCxn id="76" idx="1"/>
          </p:cNvCxnSpPr>
          <p:nvPr/>
        </p:nvCxnSpPr>
        <p:spPr>
          <a:xfrm>
            <a:off x="4932000" y="729000"/>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7" name="直線單箭頭接點 86"/>
          <p:cNvCxnSpPr>
            <a:endCxn id="73" idx="1"/>
          </p:cNvCxnSpPr>
          <p:nvPr/>
        </p:nvCxnSpPr>
        <p:spPr>
          <a:xfrm>
            <a:off x="3619279" y="211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2" name="直線單箭頭接點 91"/>
          <p:cNvCxnSpPr>
            <a:stCxn id="76" idx="6"/>
          </p:cNvCxnSpPr>
          <p:nvPr/>
        </p:nvCxnSpPr>
        <p:spPr>
          <a:xfrm>
            <a:off x="7452000" y="198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3" name="直線單箭頭接點 92"/>
          <p:cNvCxnSpPr>
            <a:endCxn id="74" idx="2"/>
          </p:cNvCxnSpPr>
          <p:nvPr/>
        </p:nvCxnSpPr>
        <p:spPr>
          <a:xfrm>
            <a:off x="3672000" y="1989000"/>
            <a:ext cx="216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94" name="Text Box 9"/>
          <p:cNvSpPr txBox="1">
            <a:spLocks noChangeArrowheads="1"/>
          </p:cNvSpPr>
          <p:nvPr/>
        </p:nvSpPr>
        <p:spPr bwMode="auto">
          <a:xfrm>
            <a:off x="5112000" y="234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121" name="Text Box 6"/>
          <p:cNvSpPr txBox="1">
            <a:spLocks noChangeArrowheads="1"/>
          </p:cNvSpPr>
          <p:nvPr/>
        </p:nvSpPr>
        <p:spPr bwMode="auto">
          <a:xfrm>
            <a:off x="4572000" y="1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122" name="Text Box 6"/>
          <p:cNvSpPr txBox="1">
            <a:spLocks noChangeArrowheads="1"/>
          </p:cNvSpPr>
          <p:nvPr/>
        </p:nvSpPr>
        <p:spPr bwMode="auto">
          <a:xfrm>
            <a:off x="457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123" name="Text Box 6"/>
          <p:cNvSpPr txBox="1">
            <a:spLocks noChangeArrowheads="1"/>
          </p:cNvSpPr>
          <p:nvPr/>
        </p:nvSpPr>
        <p:spPr bwMode="auto">
          <a:xfrm>
            <a:off x="5832000" y="14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124" name="Text Box 6"/>
          <p:cNvSpPr txBox="1">
            <a:spLocks noChangeArrowheads="1"/>
          </p:cNvSpPr>
          <p:nvPr/>
        </p:nvSpPr>
        <p:spPr bwMode="auto">
          <a:xfrm>
            <a:off x="7092000" y="14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125" name="Text Box 6"/>
          <p:cNvSpPr txBox="1">
            <a:spLocks noChangeArrowheads="1"/>
          </p:cNvSpPr>
          <p:nvPr/>
        </p:nvSpPr>
        <p:spPr bwMode="auto">
          <a:xfrm>
            <a:off x="6372000" y="198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126" name="Text Box 6"/>
          <p:cNvSpPr txBox="1">
            <a:spLocks noChangeArrowheads="1"/>
          </p:cNvSpPr>
          <p:nvPr/>
        </p:nvSpPr>
        <p:spPr bwMode="auto">
          <a:xfrm>
            <a:off x="5112000" y="1269000"/>
            <a:ext cx="360000" cy="360000"/>
          </a:xfrm>
          <a:prstGeom prst="rect">
            <a:avLst/>
          </a:prstGeom>
          <a:noFill/>
          <a:ln w="9525">
            <a:noFill/>
            <a:miter lim="800000"/>
            <a:headEnd/>
            <a:tailEnd/>
          </a:ln>
        </p:spPr>
        <p:txBody>
          <a:bodyPr wrap="none" lIns="0" tIns="0" rIns="108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127" name="橢圓 126"/>
          <p:cNvSpPr/>
          <p:nvPr/>
        </p:nvSpPr>
        <p:spPr>
          <a:xfrm>
            <a:off x="3312000" y="18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28" name="橢圓 127"/>
          <p:cNvSpPr/>
          <p:nvPr/>
        </p:nvSpPr>
        <p:spPr>
          <a:xfrm>
            <a:off x="8352000" y="18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Tree>
    <p:extLst>
      <p:ext uri="{BB962C8B-B14F-4D97-AF65-F5344CB8AC3E}">
        <p14:creationId xmlns:p14="http://schemas.microsoft.com/office/powerpoint/2010/main" val="23817432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672000" y="3609000"/>
            <a:ext cx="360000" cy="360000"/>
          </a:xfrm>
          <a:prstGeom prst="rect">
            <a:avLst/>
          </a:prstGeom>
          <a:noFill/>
          <a:ln w="9525">
            <a:noFill/>
            <a:miter lim="800000"/>
            <a:headEnd/>
            <a:tailEnd/>
          </a:ln>
        </p:spPr>
        <p:txBody>
          <a:bodyPr wrap="none" lIns="0" tIns="0" rIns="0" bIns="0" anchor="b"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7" name="Text Box 9"/>
          <p:cNvSpPr txBox="1">
            <a:spLocks noChangeArrowheads="1"/>
          </p:cNvSpPr>
          <p:nvPr/>
        </p:nvSpPr>
        <p:spPr bwMode="auto">
          <a:xfrm>
            <a:off x="4752000" y="594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10" name="Text Box 12"/>
          <p:cNvSpPr txBox="1">
            <a:spLocks noChangeArrowheads="1"/>
          </p:cNvSpPr>
          <p:nvPr/>
        </p:nvSpPr>
        <p:spPr bwMode="auto">
          <a:xfrm>
            <a:off x="2232000" y="450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12" name="橢圓 11"/>
          <p:cNvSpPr/>
          <p:nvPr/>
        </p:nvSpPr>
        <p:spPr>
          <a:xfrm>
            <a:off x="1692000" y="37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3" name="橢圓 12"/>
          <p:cNvSpPr/>
          <p:nvPr/>
        </p:nvSpPr>
        <p:spPr>
          <a:xfrm>
            <a:off x="1692000" y="59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4" name="橢圓 13"/>
          <p:cNvSpPr/>
          <p:nvPr/>
        </p:nvSpPr>
        <p:spPr>
          <a:xfrm>
            <a:off x="493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7</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5" name="橢圓 14"/>
          <p:cNvSpPr/>
          <p:nvPr/>
        </p:nvSpPr>
        <p:spPr>
          <a:xfrm>
            <a:off x="709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8</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6" name="橢圓 15"/>
          <p:cNvSpPr/>
          <p:nvPr/>
        </p:nvSpPr>
        <p:spPr>
          <a:xfrm>
            <a:off x="612000" y="486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17" name="直線單箭頭接點 16"/>
          <p:cNvCxnSpPr>
            <a:stCxn id="16" idx="7"/>
            <a:endCxn id="12" idx="3"/>
          </p:cNvCxnSpPr>
          <p:nvPr/>
        </p:nvCxnSpPr>
        <p:spPr>
          <a:xfrm flipV="1">
            <a:off x="919279" y="409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29" idx="5"/>
            <a:endCxn id="47" idx="1"/>
          </p:cNvCxnSpPr>
          <p:nvPr/>
        </p:nvCxnSpPr>
        <p:spPr>
          <a:xfrm>
            <a:off x="3079279" y="409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31" idx="7"/>
            <a:endCxn id="47" idx="3"/>
          </p:cNvCxnSpPr>
          <p:nvPr/>
        </p:nvCxnSpPr>
        <p:spPr>
          <a:xfrm flipV="1">
            <a:off x="3079279" y="51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29" idx="3"/>
            <a:endCxn id="13" idx="7"/>
          </p:cNvCxnSpPr>
          <p:nvPr/>
        </p:nvCxnSpPr>
        <p:spPr>
          <a:xfrm flipH="1">
            <a:off x="1999279" y="4096279"/>
            <a:ext cx="82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4" idx="6"/>
          </p:cNvCxnSpPr>
          <p:nvPr/>
        </p:nvCxnSpPr>
        <p:spPr>
          <a:xfrm>
            <a:off x="5292000" y="504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6"/>
            <a:endCxn id="29" idx="2"/>
          </p:cNvCxnSpPr>
          <p:nvPr/>
        </p:nvCxnSpPr>
        <p:spPr>
          <a:xfrm>
            <a:off x="2052000" y="396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6" idx="5"/>
            <a:endCxn id="13" idx="1"/>
          </p:cNvCxnSpPr>
          <p:nvPr/>
        </p:nvCxnSpPr>
        <p:spPr>
          <a:xfrm>
            <a:off x="919279" y="51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25" name="橢圓 24"/>
          <p:cNvSpPr/>
          <p:nvPr/>
        </p:nvSpPr>
        <p:spPr>
          <a:xfrm>
            <a:off x="8172000" y="486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9</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26" name="直線單箭頭接點 25"/>
          <p:cNvCxnSpPr>
            <a:stCxn id="15" idx="6"/>
            <a:endCxn id="25" idx="2"/>
          </p:cNvCxnSpPr>
          <p:nvPr/>
        </p:nvCxnSpPr>
        <p:spPr>
          <a:xfrm>
            <a:off x="7452000" y="5049000"/>
            <a:ext cx="72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62" name="直線單箭頭接點 61"/>
          <p:cNvCxnSpPr>
            <a:stCxn id="16" idx="6"/>
            <a:endCxn id="47" idx="2"/>
          </p:cNvCxnSpPr>
          <p:nvPr/>
        </p:nvCxnSpPr>
        <p:spPr>
          <a:xfrm>
            <a:off x="972000" y="5049000"/>
            <a:ext cx="288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65" name="Text Box 9"/>
          <p:cNvSpPr txBox="1">
            <a:spLocks noChangeArrowheads="1"/>
          </p:cNvSpPr>
          <p:nvPr/>
        </p:nvSpPr>
        <p:spPr bwMode="auto">
          <a:xfrm>
            <a:off x="3132000" y="54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66" name="Text Box 6"/>
          <p:cNvSpPr txBox="1">
            <a:spLocks noChangeArrowheads="1"/>
          </p:cNvSpPr>
          <p:nvPr/>
        </p:nvSpPr>
        <p:spPr bwMode="auto">
          <a:xfrm>
            <a:off x="2232000" y="36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67" name="Text Box 6"/>
          <p:cNvSpPr txBox="1">
            <a:spLocks noChangeArrowheads="1"/>
          </p:cNvSpPr>
          <p:nvPr/>
        </p:nvSpPr>
        <p:spPr bwMode="auto">
          <a:xfrm>
            <a:off x="2232000" y="61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88" name="Text Box 6"/>
          <p:cNvSpPr txBox="1">
            <a:spLocks noChangeArrowheads="1"/>
          </p:cNvSpPr>
          <p:nvPr/>
        </p:nvSpPr>
        <p:spPr bwMode="auto">
          <a:xfrm>
            <a:off x="43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89" name="Text Box 6"/>
          <p:cNvSpPr txBox="1">
            <a:spLocks noChangeArrowheads="1"/>
          </p:cNvSpPr>
          <p:nvPr/>
        </p:nvSpPr>
        <p:spPr bwMode="auto">
          <a:xfrm>
            <a:off x="655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90" name="Text Box 6"/>
          <p:cNvSpPr txBox="1">
            <a:spLocks noChangeArrowheads="1"/>
          </p:cNvSpPr>
          <p:nvPr/>
        </p:nvSpPr>
        <p:spPr bwMode="auto">
          <a:xfrm>
            <a:off x="5472000" y="468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91" name="Text Box 6"/>
          <p:cNvSpPr txBox="1">
            <a:spLocks noChangeArrowheads="1"/>
          </p:cNvSpPr>
          <p:nvPr/>
        </p:nvSpPr>
        <p:spPr bwMode="auto">
          <a:xfrm>
            <a:off x="2952000" y="4329000"/>
            <a:ext cx="360000" cy="360000"/>
          </a:xfrm>
          <a:prstGeom prst="rect">
            <a:avLst/>
          </a:prstGeom>
          <a:noFill/>
          <a:ln w="9525">
            <a:noFill/>
            <a:miter lim="800000"/>
            <a:headEnd/>
            <a:tailEnd/>
          </a:ln>
        </p:spPr>
        <p:txBody>
          <a:bodyPr wrap="none" lIns="0" tIns="0" rIns="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29" name="橢圓 28"/>
          <p:cNvSpPr/>
          <p:nvPr/>
        </p:nvSpPr>
        <p:spPr>
          <a:xfrm>
            <a:off x="2772000" y="37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2772000" y="59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6</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33" name="直線單箭頭接點 32"/>
          <p:cNvCxnSpPr>
            <a:stCxn id="13" idx="6"/>
            <a:endCxn id="31" idx="2"/>
          </p:cNvCxnSpPr>
          <p:nvPr/>
        </p:nvCxnSpPr>
        <p:spPr>
          <a:xfrm>
            <a:off x="2052000" y="612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7" name="橢圓 46"/>
          <p:cNvSpPr/>
          <p:nvPr/>
        </p:nvSpPr>
        <p:spPr>
          <a:xfrm>
            <a:off x="385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50" name="直線單箭頭接點 49"/>
          <p:cNvCxnSpPr/>
          <p:nvPr/>
        </p:nvCxnSpPr>
        <p:spPr>
          <a:xfrm>
            <a:off x="4212000" y="504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6" name="橢圓 55"/>
          <p:cNvSpPr/>
          <p:nvPr/>
        </p:nvSpPr>
        <p:spPr>
          <a:xfrm>
            <a:off x="6012000" y="48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58" name="直線單箭頭接點 57"/>
          <p:cNvCxnSpPr/>
          <p:nvPr/>
        </p:nvCxnSpPr>
        <p:spPr>
          <a:xfrm>
            <a:off x="6372000" y="5049000"/>
            <a:ext cx="72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 name="弧形接點 5"/>
          <p:cNvCxnSpPr>
            <a:stCxn id="31" idx="6"/>
            <a:endCxn id="56" idx="4"/>
          </p:cNvCxnSpPr>
          <p:nvPr/>
        </p:nvCxnSpPr>
        <p:spPr>
          <a:xfrm flipV="1">
            <a:off x="3132000" y="5229000"/>
            <a:ext cx="3060000" cy="900000"/>
          </a:xfrm>
          <a:prstGeom prst="curvedConnector2">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 name="弧形接點 8"/>
          <p:cNvCxnSpPr>
            <a:stCxn id="29" idx="6"/>
            <a:endCxn id="56" idx="0"/>
          </p:cNvCxnSpPr>
          <p:nvPr/>
        </p:nvCxnSpPr>
        <p:spPr>
          <a:xfrm>
            <a:off x="3132000" y="3969000"/>
            <a:ext cx="3060000" cy="900000"/>
          </a:xfrm>
          <a:prstGeom prst="curvedConnector2">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3" name="Text Box 6"/>
          <p:cNvSpPr txBox="1">
            <a:spLocks noChangeArrowheads="1"/>
          </p:cNvSpPr>
          <p:nvPr/>
        </p:nvSpPr>
        <p:spPr bwMode="auto">
          <a:xfrm>
            <a:off x="5832000" y="9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13</a:t>
            </a:r>
          </a:p>
        </p:txBody>
      </p:sp>
      <p:sp>
        <p:nvSpPr>
          <p:cNvPr id="72" name="Text Box 9"/>
          <p:cNvSpPr txBox="1">
            <a:spLocks noChangeArrowheads="1"/>
          </p:cNvSpPr>
          <p:nvPr/>
        </p:nvSpPr>
        <p:spPr bwMode="auto">
          <a:xfrm>
            <a:off x="583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75" name="Text Box 12"/>
          <p:cNvSpPr txBox="1">
            <a:spLocks noChangeArrowheads="1"/>
          </p:cNvSpPr>
          <p:nvPr/>
        </p:nvSpPr>
        <p:spPr bwMode="auto">
          <a:xfrm>
            <a:off x="4392000" y="1449000"/>
            <a:ext cx="360000" cy="360000"/>
          </a:xfrm>
          <a:prstGeom prst="rect">
            <a:avLst/>
          </a:prstGeom>
          <a:noFill/>
          <a:ln w="9525">
            <a:noFill/>
            <a:miter lim="800000"/>
            <a:headEnd/>
            <a:tailEnd/>
          </a:ln>
        </p:spPr>
        <p:txBody>
          <a:bodyPr wrap="none" lIns="108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a:ea typeface="新細明體" pitchFamily="18" charset="-120"/>
                <a:cs typeface="+mn-cs"/>
              </a:rPr>
              <a:t>5</a:t>
            </a:r>
          </a:p>
        </p:txBody>
      </p:sp>
      <p:sp>
        <p:nvSpPr>
          <p:cNvPr id="78" name="橢圓 77"/>
          <p:cNvSpPr/>
          <p:nvPr/>
        </p:nvSpPr>
        <p:spPr>
          <a:xfrm>
            <a:off x="4572000" y="5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1</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84" name="橢圓 83"/>
          <p:cNvSpPr/>
          <p:nvPr/>
        </p:nvSpPr>
        <p:spPr>
          <a:xfrm>
            <a:off x="4572000" y="30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2</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85" name="橢圓 84"/>
          <p:cNvSpPr/>
          <p:nvPr/>
        </p:nvSpPr>
        <p:spPr>
          <a:xfrm>
            <a:off x="5832000" y="18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3</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86" name="橢圓 85"/>
          <p:cNvSpPr/>
          <p:nvPr/>
        </p:nvSpPr>
        <p:spPr>
          <a:xfrm>
            <a:off x="7092000" y="18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4</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cxnSp>
        <p:nvCxnSpPr>
          <p:cNvPr id="87" name="直線單箭頭接點 86"/>
          <p:cNvCxnSpPr>
            <a:endCxn id="78" idx="3"/>
          </p:cNvCxnSpPr>
          <p:nvPr/>
        </p:nvCxnSpPr>
        <p:spPr>
          <a:xfrm flipV="1">
            <a:off x="3619279" y="8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2" name="直線單箭頭接點 91"/>
          <p:cNvCxnSpPr>
            <a:stCxn id="78" idx="5"/>
            <a:endCxn id="85" idx="1"/>
          </p:cNvCxnSpPr>
          <p:nvPr/>
        </p:nvCxnSpPr>
        <p:spPr>
          <a:xfrm>
            <a:off x="4879279" y="85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3" name="直線單箭頭接點 92"/>
          <p:cNvCxnSpPr>
            <a:stCxn id="84" idx="7"/>
            <a:endCxn id="85" idx="3"/>
          </p:cNvCxnSpPr>
          <p:nvPr/>
        </p:nvCxnSpPr>
        <p:spPr>
          <a:xfrm flipV="1">
            <a:off x="4879279" y="211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4" name="直線單箭頭接點 93"/>
          <p:cNvCxnSpPr>
            <a:stCxn id="84" idx="6"/>
            <a:endCxn id="86" idx="3"/>
          </p:cNvCxnSpPr>
          <p:nvPr/>
        </p:nvCxnSpPr>
        <p:spPr>
          <a:xfrm flipV="1">
            <a:off x="4932000" y="2116279"/>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5" name="直線單箭頭接點 94"/>
          <p:cNvCxnSpPr>
            <a:stCxn id="78" idx="4"/>
            <a:endCxn id="84" idx="0"/>
          </p:cNvCxnSpPr>
          <p:nvPr/>
        </p:nvCxnSpPr>
        <p:spPr>
          <a:xfrm>
            <a:off x="4752000" y="909000"/>
            <a:ext cx="0" cy="216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6" name="直線單箭頭接點 95"/>
          <p:cNvCxnSpPr>
            <a:stCxn id="85" idx="6"/>
            <a:endCxn id="86" idx="2"/>
          </p:cNvCxnSpPr>
          <p:nvPr/>
        </p:nvCxnSpPr>
        <p:spPr>
          <a:xfrm>
            <a:off x="6192000" y="198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7" name="直線單箭頭接點 96"/>
          <p:cNvCxnSpPr>
            <a:stCxn id="78" idx="6"/>
            <a:endCxn id="86" idx="1"/>
          </p:cNvCxnSpPr>
          <p:nvPr/>
        </p:nvCxnSpPr>
        <p:spPr>
          <a:xfrm>
            <a:off x="4932000" y="729000"/>
            <a:ext cx="2212721" cy="1132721"/>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8" name="直線單箭頭接點 97"/>
          <p:cNvCxnSpPr>
            <a:endCxn id="84" idx="1"/>
          </p:cNvCxnSpPr>
          <p:nvPr/>
        </p:nvCxnSpPr>
        <p:spPr>
          <a:xfrm>
            <a:off x="3619279" y="2116279"/>
            <a:ext cx="1005442" cy="10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99" name="直線單箭頭接點 98"/>
          <p:cNvCxnSpPr>
            <a:stCxn id="86" idx="6"/>
          </p:cNvCxnSpPr>
          <p:nvPr/>
        </p:nvCxnSpPr>
        <p:spPr>
          <a:xfrm>
            <a:off x="7452000" y="1989000"/>
            <a:ext cx="9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00" name="直線單箭頭接點 99"/>
          <p:cNvCxnSpPr>
            <a:endCxn id="85" idx="2"/>
          </p:cNvCxnSpPr>
          <p:nvPr/>
        </p:nvCxnSpPr>
        <p:spPr>
          <a:xfrm>
            <a:off x="3672000" y="1989000"/>
            <a:ext cx="216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01" name="Text Box 9"/>
          <p:cNvSpPr txBox="1">
            <a:spLocks noChangeArrowheads="1"/>
          </p:cNvSpPr>
          <p:nvPr/>
        </p:nvSpPr>
        <p:spPr bwMode="auto">
          <a:xfrm>
            <a:off x="5112000" y="234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102" name="Text Box 6"/>
          <p:cNvSpPr txBox="1">
            <a:spLocks noChangeArrowheads="1"/>
          </p:cNvSpPr>
          <p:nvPr/>
        </p:nvSpPr>
        <p:spPr bwMode="auto">
          <a:xfrm>
            <a:off x="4572000" y="1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103" name="Text Box 6"/>
          <p:cNvSpPr txBox="1">
            <a:spLocks noChangeArrowheads="1"/>
          </p:cNvSpPr>
          <p:nvPr/>
        </p:nvSpPr>
        <p:spPr bwMode="auto">
          <a:xfrm>
            <a:off x="457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104" name="Text Box 6"/>
          <p:cNvSpPr txBox="1">
            <a:spLocks noChangeArrowheads="1"/>
          </p:cNvSpPr>
          <p:nvPr/>
        </p:nvSpPr>
        <p:spPr bwMode="auto">
          <a:xfrm>
            <a:off x="5832000" y="14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30</a:t>
            </a:r>
          </a:p>
        </p:txBody>
      </p:sp>
      <p:sp>
        <p:nvSpPr>
          <p:cNvPr id="105" name="Text Box 6"/>
          <p:cNvSpPr txBox="1">
            <a:spLocks noChangeArrowheads="1"/>
          </p:cNvSpPr>
          <p:nvPr/>
        </p:nvSpPr>
        <p:spPr bwMode="auto">
          <a:xfrm>
            <a:off x="7092000" y="14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40</a:t>
            </a:r>
          </a:p>
        </p:txBody>
      </p:sp>
      <p:sp>
        <p:nvSpPr>
          <p:cNvPr id="106" name="Text Box 6"/>
          <p:cNvSpPr txBox="1">
            <a:spLocks noChangeArrowheads="1"/>
          </p:cNvSpPr>
          <p:nvPr/>
        </p:nvSpPr>
        <p:spPr bwMode="auto">
          <a:xfrm>
            <a:off x="6372000" y="1989000"/>
            <a:ext cx="360000" cy="360000"/>
          </a:xfrm>
          <a:prstGeom prst="rect">
            <a:avLst/>
          </a:prstGeom>
          <a:noFill/>
          <a:ln w="9525">
            <a:noFill/>
            <a:miter lim="800000"/>
            <a:headEnd/>
            <a:tailEnd/>
          </a:ln>
        </p:spPr>
        <p:txBody>
          <a:bodyPr wrap="none" lIns="0" tIns="0" rIns="0" bIns="0" anchor="t"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20</a:t>
            </a:r>
          </a:p>
        </p:txBody>
      </p:sp>
      <p:sp>
        <p:nvSpPr>
          <p:cNvPr id="107" name="Text Box 6"/>
          <p:cNvSpPr txBox="1">
            <a:spLocks noChangeArrowheads="1"/>
          </p:cNvSpPr>
          <p:nvPr/>
        </p:nvSpPr>
        <p:spPr bwMode="auto">
          <a:xfrm>
            <a:off x="5112000" y="1269000"/>
            <a:ext cx="360000" cy="360000"/>
          </a:xfrm>
          <a:prstGeom prst="rect">
            <a:avLst/>
          </a:prstGeom>
          <a:noFill/>
          <a:ln w="9525">
            <a:noFill/>
            <a:miter lim="800000"/>
            <a:headEnd/>
            <a:tailEnd/>
          </a:ln>
        </p:spPr>
        <p:txBody>
          <a:bodyPr wrap="none" lIns="0" tIns="0" rIns="108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a:t>
            </a:r>
          </a:p>
        </p:txBody>
      </p:sp>
      <p:sp>
        <p:nvSpPr>
          <p:cNvPr id="108" name="橢圓 107"/>
          <p:cNvSpPr/>
          <p:nvPr/>
        </p:nvSpPr>
        <p:spPr>
          <a:xfrm>
            <a:off x="3312000" y="18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0</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
        <p:nvSpPr>
          <p:cNvPr id="109" name="橢圓 108"/>
          <p:cNvSpPr/>
          <p:nvPr/>
        </p:nvSpPr>
        <p:spPr>
          <a:xfrm>
            <a:off x="8352000" y="18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18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noProof="0" dirty="0">
                <a:ln>
                  <a:noFill/>
                </a:ln>
                <a:solidFill>
                  <a:srgbClr val="000000"/>
                </a:solidFill>
                <a:effectLst/>
                <a:uLnTx/>
                <a:uFillTx/>
                <a:latin typeface="Times New Roman"/>
                <a:ea typeface="新細明體"/>
                <a:cs typeface="+mn-cs"/>
              </a:rPr>
              <a:t>5</a:t>
            </a:r>
            <a:endParaRPr kumimoji="1" lang="zh-TW" altLang="en-US" sz="2000" b="0" i="0" u="none" strike="noStrike" kern="1200" cap="none" spc="0" normalizeH="0" noProof="0" dirty="0">
              <a:ln>
                <a:noFill/>
              </a:ln>
              <a:solidFill>
                <a:srgbClr val="000000"/>
              </a:solidFill>
              <a:effectLst/>
              <a:uLnTx/>
              <a:uFillTx/>
              <a:latin typeface="Times New Roman"/>
              <a:ea typeface="新細明體"/>
              <a:cs typeface="+mn-cs"/>
            </a:endParaRPr>
          </a:p>
        </p:txBody>
      </p:sp>
    </p:spTree>
    <p:extLst>
      <p:ext uri="{BB962C8B-B14F-4D97-AF65-F5344CB8AC3E}">
        <p14:creationId xmlns:p14="http://schemas.microsoft.com/office/powerpoint/2010/main" val="367343993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 Problems</a:t>
            </a:r>
            <a:endParaRPr lang="zh-TW" altLang="en-US" dirty="0"/>
          </a:p>
        </p:txBody>
      </p:sp>
      <p:sp>
        <p:nvSpPr>
          <p:cNvPr id="3" name="內容版面配置區 2"/>
          <p:cNvSpPr>
            <a:spLocks noGrp="1"/>
          </p:cNvSpPr>
          <p:nvPr>
            <p:ph idx="1"/>
          </p:nvPr>
        </p:nvSpPr>
        <p:spPr/>
        <p:txBody>
          <a:bodyPr/>
          <a:lstStyle/>
          <a:p>
            <a:pPr marL="265113" indent="-265113"/>
            <a:r>
              <a:rPr lang="en-US" altLang="zh-TW" dirty="0"/>
              <a:t>1.	UVa 10330 - Power Transmission (max flow with </a:t>
            </a:r>
            <a:r>
              <a:rPr lang="en-US" altLang="zh-TW" dirty="0">
                <a:solidFill>
                  <a:srgbClr val="FF0000"/>
                </a:solidFill>
              </a:rPr>
              <a:t>vertex capacities</a:t>
            </a:r>
            <a:r>
              <a:rPr lang="en-US" altLang="zh-TW" dirty="0"/>
              <a:t>)</a:t>
            </a:r>
          </a:p>
          <a:p>
            <a:pPr marL="265113" indent="-265113"/>
            <a:r>
              <a:rPr lang="en-US" altLang="zh-TW" dirty="0"/>
              <a:t>2.	UVa 10480 - Sabotage (straightforward </a:t>
            </a:r>
            <a:r>
              <a:rPr lang="en-US" altLang="zh-TW" dirty="0">
                <a:solidFill>
                  <a:srgbClr val="FF0000"/>
                </a:solidFill>
              </a:rPr>
              <a:t>min cut</a:t>
            </a:r>
            <a:r>
              <a:rPr lang="en-US" altLang="zh-TW" dirty="0"/>
              <a:t> problem)</a:t>
            </a:r>
          </a:p>
          <a:p>
            <a:pPr marL="265113" indent="-265113"/>
            <a:r>
              <a:rPr lang="en-US" altLang="zh-TW" dirty="0"/>
              <a:t>3.	UVa 11380 - Down Went The Titanic * (discussed in this section)</a:t>
            </a:r>
          </a:p>
          <a:p>
            <a:pPr marL="265113" indent="-265113"/>
            <a:r>
              <a:rPr lang="en-US" altLang="zh-TW" dirty="0"/>
              <a:t>4.	UVa 11506 - Angry Programmer * (</a:t>
            </a:r>
            <a:r>
              <a:rPr lang="en-US" altLang="zh-TW" dirty="0">
                <a:solidFill>
                  <a:srgbClr val="FF0000"/>
                </a:solidFill>
              </a:rPr>
              <a:t>min cut</a:t>
            </a:r>
            <a:r>
              <a:rPr lang="en-US" altLang="zh-TW" dirty="0"/>
              <a:t> with </a:t>
            </a:r>
            <a:r>
              <a:rPr lang="en-US" altLang="zh-TW" dirty="0">
                <a:solidFill>
                  <a:srgbClr val="FF0000"/>
                </a:solidFill>
              </a:rPr>
              <a:t>vertex capacities</a:t>
            </a:r>
            <a:r>
              <a:rPr lang="en-US" altLang="zh-TW" dirty="0"/>
              <a:t>)</a:t>
            </a:r>
          </a:p>
          <a:p>
            <a:pPr marL="265113" indent="-265113"/>
            <a:r>
              <a:rPr lang="en-US" altLang="zh-TW" dirty="0"/>
              <a:t>5.	UVa 12125 - March of the Penguins * (max flow modeling with </a:t>
            </a:r>
            <a:r>
              <a:rPr lang="en-US" altLang="zh-TW" dirty="0">
                <a:solidFill>
                  <a:srgbClr val="FF0000"/>
                </a:solidFill>
              </a:rPr>
              <a:t>vertex capacities</a:t>
            </a:r>
            <a:r>
              <a:rPr lang="en-US" altLang="zh-TW" dirty="0"/>
              <a:t>; another interesting problem, similar level with UVa 11380)</a:t>
            </a:r>
            <a:endParaRPr lang="zh-TW" altLang="en-US" dirty="0"/>
          </a:p>
        </p:txBody>
      </p:sp>
    </p:spTree>
    <p:extLst>
      <p:ext uri="{BB962C8B-B14F-4D97-AF65-F5344CB8AC3E}">
        <p14:creationId xmlns:p14="http://schemas.microsoft.com/office/powerpoint/2010/main" val="337513062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 753 - A Plug for UNIX</a:t>
            </a:r>
            <a:endParaRPr lang="zh-TW" altLang="en-US" dirty="0"/>
          </a:p>
        </p:txBody>
      </p:sp>
      <p:sp>
        <p:nvSpPr>
          <p:cNvPr id="3" name="內容版面配置區 2"/>
          <p:cNvSpPr>
            <a:spLocks noGrp="1"/>
          </p:cNvSpPr>
          <p:nvPr>
            <p:ph idx="1"/>
          </p:nvPr>
        </p:nvSpPr>
        <p:spPr>
          <a:xfrm>
            <a:off x="252000" y="1269000"/>
            <a:ext cx="8640000" cy="5220000"/>
          </a:xfrm>
        </p:spPr>
        <p:txBody>
          <a:bodyPr rIns="0"/>
          <a:lstStyle/>
          <a:p>
            <a:pPr marL="0" indent="360363"/>
            <a:r>
              <a:rPr lang="en-US" altLang="zh-TW" sz="2100" dirty="0"/>
              <a:t>You are in charge of setting up the press </a:t>
            </a:r>
            <a:r>
              <a:rPr lang="en-US" altLang="zh-TW" sz="2100" dirty="0" smtClean="0"/>
              <a:t>room (</a:t>
            </a:r>
            <a:r>
              <a:rPr lang="zh-TW" altLang="en-US" sz="2100" dirty="0">
                <a:latin typeface="標楷體" panose="03000509000000000000" pitchFamily="65" charset="-120"/>
                <a:ea typeface="標楷體" panose="03000509000000000000" pitchFamily="65" charset="-120"/>
              </a:rPr>
              <a:t>新聞發布室</a:t>
            </a:r>
            <a:r>
              <a:rPr lang="en-US" altLang="zh-TW" sz="2100" dirty="0" smtClean="0"/>
              <a:t>) </a:t>
            </a:r>
            <a:r>
              <a:rPr lang="en-US" altLang="zh-TW" sz="2100" dirty="0"/>
              <a:t>for the inaugural </a:t>
            </a:r>
            <a:r>
              <a:rPr lang="en-US" altLang="zh-TW" sz="2100" dirty="0" smtClean="0"/>
              <a:t>meeting (</a:t>
            </a:r>
            <a:r>
              <a:rPr lang="zh-TW" altLang="en-US" sz="2100" dirty="0">
                <a:latin typeface="標楷體" panose="03000509000000000000" pitchFamily="65" charset="-120"/>
                <a:ea typeface="標楷體" panose="03000509000000000000" pitchFamily="65" charset="-120"/>
              </a:rPr>
              <a:t>成立大會</a:t>
            </a:r>
            <a:r>
              <a:rPr lang="en-US" altLang="zh-TW" sz="2100" dirty="0" smtClean="0"/>
              <a:t>) </a:t>
            </a:r>
            <a:r>
              <a:rPr lang="en-US" altLang="zh-TW" sz="2100" dirty="0"/>
              <a:t>of the United Nations Internet </a:t>
            </a:r>
            <a:r>
              <a:rPr lang="en-US" altLang="zh-TW" sz="2100" dirty="0" err="1"/>
              <a:t>eXecutive</a:t>
            </a:r>
            <a:r>
              <a:rPr lang="en-US" altLang="zh-TW" sz="2100" dirty="0"/>
              <a:t> (UNIX), which has an international </a:t>
            </a:r>
            <a:r>
              <a:rPr lang="en-US" altLang="zh-TW" sz="2100" dirty="0" smtClean="0"/>
              <a:t>mandate (</a:t>
            </a:r>
            <a:r>
              <a:rPr lang="zh-TW" altLang="en-US" sz="2100" dirty="0">
                <a:latin typeface="標楷體" panose="03000509000000000000" pitchFamily="65" charset="-120"/>
                <a:ea typeface="標楷體" panose="03000509000000000000" pitchFamily="65" charset="-120"/>
              </a:rPr>
              <a:t>授權</a:t>
            </a:r>
            <a:r>
              <a:rPr lang="en-US" altLang="zh-TW" sz="2100" dirty="0" smtClean="0"/>
              <a:t>) </a:t>
            </a:r>
            <a:r>
              <a:rPr lang="en-US" altLang="zh-TW" sz="2100" dirty="0"/>
              <a:t>to make the free flow of information and ideas on the Internet as </a:t>
            </a:r>
            <a:r>
              <a:rPr lang="en-US" altLang="zh-TW" sz="2100" dirty="0" smtClean="0"/>
              <a:t>cumbersome (</a:t>
            </a:r>
            <a:r>
              <a:rPr lang="zh-TW" altLang="en-US" sz="2100" dirty="0">
                <a:latin typeface="標楷體" panose="03000509000000000000" pitchFamily="65" charset="-120"/>
                <a:ea typeface="標楷體" panose="03000509000000000000" pitchFamily="65" charset="-120"/>
              </a:rPr>
              <a:t>低效的</a:t>
            </a:r>
            <a:r>
              <a:rPr lang="en-US" altLang="zh-TW" sz="2100" dirty="0" smtClean="0"/>
              <a:t>) and bureaucratic (</a:t>
            </a:r>
            <a:r>
              <a:rPr lang="zh-TW" altLang="en-US" sz="2100" dirty="0" smtClean="0">
                <a:latin typeface="標楷體" panose="03000509000000000000" pitchFamily="65" charset="-120"/>
                <a:ea typeface="標楷體" panose="03000509000000000000" pitchFamily="65" charset="-120"/>
              </a:rPr>
              <a:t>官僚主義</a:t>
            </a:r>
            <a:r>
              <a:rPr lang="en-US" altLang="zh-TW" sz="2100" dirty="0" smtClean="0"/>
              <a:t>) as possible.</a:t>
            </a:r>
          </a:p>
          <a:p>
            <a:pPr marL="0" indent="360363"/>
            <a:r>
              <a:rPr lang="en-US" altLang="zh-TW" sz="2100" dirty="0" smtClean="0"/>
              <a:t>Since the room was designed to accommodate reporters and journalists from around the world, it is equipped with electrical receptacles (</a:t>
            </a:r>
            <a:r>
              <a:rPr lang="zh-TW" altLang="en-US" sz="2100" dirty="0">
                <a:latin typeface="標楷體" panose="03000509000000000000" pitchFamily="65" charset="-120"/>
                <a:ea typeface="標楷體" panose="03000509000000000000" pitchFamily="65" charset="-120"/>
              </a:rPr>
              <a:t>電插座</a:t>
            </a:r>
            <a:r>
              <a:rPr lang="en-US" altLang="zh-TW" sz="2100" dirty="0" smtClean="0"/>
              <a:t>) to suit the different shapes of plugs (</a:t>
            </a:r>
            <a:r>
              <a:rPr lang="zh-TW" altLang="en-US" sz="2100" dirty="0">
                <a:latin typeface="標楷體" panose="03000509000000000000" pitchFamily="65" charset="-120"/>
                <a:ea typeface="標楷體" panose="03000509000000000000" pitchFamily="65" charset="-120"/>
              </a:rPr>
              <a:t>插頭</a:t>
            </a:r>
            <a:r>
              <a:rPr lang="en-US" altLang="zh-TW" sz="2100" dirty="0" smtClean="0"/>
              <a:t>) and voltages used by appliances (</a:t>
            </a:r>
            <a:r>
              <a:rPr lang="zh-TW" altLang="en-US" sz="2100" dirty="0">
                <a:latin typeface="標楷體" panose="03000509000000000000" pitchFamily="65" charset="-120"/>
                <a:ea typeface="標楷體" panose="03000509000000000000" pitchFamily="65" charset="-120"/>
              </a:rPr>
              <a:t>電器</a:t>
            </a:r>
            <a:r>
              <a:rPr lang="en-US" altLang="zh-TW" sz="2100" dirty="0" smtClean="0"/>
              <a:t>) in all of the countries that existed when the room was built. Unfortunately, the room was built many years ago when </a:t>
            </a:r>
            <a:r>
              <a:rPr lang="en-US" altLang="zh-TW" sz="2100" dirty="0" smtClean="0">
                <a:solidFill>
                  <a:srgbClr val="FF0000"/>
                </a:solidFill>
              </a:rPr>
              <a:t>reporters used very few electric and electronic devices and is equipped with only one receptacle of each type</a:t>
            </a:r>
            <a:r>
              <a:rPr lang="en-US" altLang="zh-TW" sz="2100" dirty="0" smtClean="0"/>
              <a:t>. These days, like everyone else, reporters require many such devices to do their jobs: laptops, cell phones, tape recorders, pagers, coffee pots, microwave ovens, blow dryers, curling irons, tooth brushes, etc. Naturally, many of these devices can operate on batteries, but since the meeting is likely to be long and tedious, </a:t>
            </a:r>
            <a:r>
              <a:rPr lang="en-US" altLang="zh-TW" sz="2100" dirty="0" smtClean="0">
                <a:solidFill>
                  <a:srgbClr val="FF0000"/>
                </a:solidFill>
              </a:rPr>
              <a:t>you want to be able to plug in as many as you can.</a:t>
            </a:r>
            <a:endParaRPr lang="zh-TW" altLang="en-US" sz="2100" dirty="0">
              <a:solidFill>
                <a:srgbClr val="FF0000"/>
              </a:solidFill>
            </a:endParaRPr>
          </a:p>
        </p:txBody>
      </p:sp>
    </p:spTree>
    <p:extLst>
      <p:ext uri="{BB962C8B-B14F-4D97-AF65-F5344CB8AC3E}">
        <p14:creationId xmlns:p14="http://schemas.microsoft.com/office/powerpoint/2010/main" val="273698114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 753 - A Plug for UNIX</a:t>
            </a:r>
            <a:endParaRPr lang="zh-TW" altLang="en-US" dirty="0"/>
          </a:p>
        </p:txBody>
      </p:sp>
      <p:sp>
        <p:nvSpPr>
          <p:cNvPr id="3" name="內容版面配置區 2"/>
          <p:cNvSpPr>
            <a:spLocks noGrp="1"/>
          </p:cNvSpPr>
          <p:nvPr>
            <p:ph idx="1"/>
          </p:nvPr>
        </p:nvSpPr>
        <p:spPr>
          <a:xfrm>
            <a:off x="252000" y="1269000"/>
            <a:ext cx="8640000" cy="3960000"/>
          </a:xfrm>
        </p:spPr>
        <p:txBody>
          <a:bodyPr rIns="72000"/>
          <a:lstStyle/>
          <a:p>
            <a:pPr marL="0" indent="360363"/>
            <a:r>
              <a:rPr lang="en-US" altLang="zh-TW" sz="2100" dirty="0"/>
              <a:t>Before the meeting begins, you gather up all the devices that the reporters would like to use, and attempt to set them up. You notice that some of the devices use plugs for which there is no receptacle. You wonder if these devices are from countries that didn’t exist when the room was built. For some receptacles, there are several devices that use the corresponding plug. For other receptacles, there are no devices that use the corresponding plug.</a:t>
            </a:r>
          </a:p>
          <a:p>
            <a:pPr marL="0" indent="360363"/>
            <a:r>
              <a:rPr lang="en-US" altLang="zh-TW" sz="2100" dirty="0"/>
              <a:t>In order to try to solve the problem you visit a nearby parts supply store. The store sells adapters that allow one type of plug to be used in a different type of outlet. Moreover, </a:t>
            </a:r>
            <a:r>
              <a:rPr lang="en-US" altLang="zh-TW" sz="2100" dirty="0">
                <a:solidFill>
                  <a:srgbClr val="FF0000"/>
                </a:solidFill>
              </a:rPr>
              <a:t>adapters are allowed to be plugged into other adapters</a:t>
            </a:r>
            <a:r>
              <a:rPr lang="en-US" altLang="zh-TW" sz="2100" dirty="0"/>
              <a:t>. The store does not have adapters for all possible combinations of plugs and receptacles, but </a:t>
            </a:r>
            <a:r>
              <a:rPr lang="en-US" altLang="zh-TW" sz="2100" dirty="0">
                <a:solidFill>
                  <a:srgbClr val="FF0000"/>
                </a:solidFill>
              </a:rPr>
              <a:t>there is essentially an unlimited supply of the ones they do have.</a:t>
            </a:r>
            <a:endParaRPr lang="zh-TW" altLang="en-US" sz="2100" dirty="0">
              <a:solidFill>
                <a:srgbClr val="FF0000"/>
              </a:solidFill>
            </a:endParaRPr>
          </a:p>
        </p:txBody>
      </p:sp>
    </p:spTree>
    <p:extLst>
      <p:ext uri="{BB962C8B-B14F-4D97-AF65-F5344CB8AC3E}">
        <p14:creationId xmlns:p14="http://schemas.microsoft.com/office/powerpoint/2010/main" val="369800663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 753 - A Plug for UNIX</a:t>
            </a:r>
            <a:endParaRPr lang="zh-TW" altLang="en-US" dirty="0"/>
          </a:p>
        </p:txBody>
      </p:sp>
      <p:sp>
        <p:nvSpPr>
          <p:cNvPr id="3" name="內容版面配置區 2"/>
          <p:cNvSpPr>
            <a:spLocks noGrp="1"/>
          </p:cNvSpPr>
          <p:nvPr>
            <p:ph idx="1"/>
          </p:nvPr>
        </p:nvSpPr>
        <p:spPr>
          <a:xfrm>
            <a:off x="252000" y="1269000"/>
            <a:ext cx="8640000" cy="5220000"/>
          </a:xfrm>
        </p:spPr>
        <p:txBody>
          <a:bodyPr/>
          <a:lstStyle/>
          <a:p>
            <a:pPr marL="0" indent="0"/>
            <a:r>
              <a:rPr lang="en-US" altLang="zh-TW" sz="2400" b="1" dirty="0">
                <a:solidFill>
                  <a:srgbClr val="FF0000"/>
                </a:solidFill>
              </a:rPr>
              <a:t>Input</a:t>
            </a:r>
          </a:p>
          <a:p>
            <a:pPr marL="0" indent="360363"/>
            <a:r>
              <a:rPr lang="en-US" altLang="zh-TW" sz="2000" dirty="0"/>
              <a:t>The input will consist of several case. The first line of the input contains the number of cases, and it’s followed by a blank line.</a:t>
            </a:r>
          </a:p>
          <a:p>
            <a:pPr marL="0" indent="360363"/>
            <a:r>
              <a:rPr lang="en-US" altLang="zh-TW" sz="2000" dirty="0"/>
              <a:t>The first line of each case contains a single positive integer </a:t>
            </a:r>
            <a:r>
              <a:rPr lang="en-US" altLang="zh-TW" sz="2000" i="1" dirty="0"/>
              <a:t>n</a:t>
            </a:r>
            <a:r>
              <a:rPr lang="en-US" altLang="zh-TW" sz="2000" dirty="0"/>
              <a:t> (1 </a:t>
            </a:r>
            <a:r>
              <a:rPr lang="en-US" altLang="zh-TW" sz="2000" dirty="0">
                <a:latin typeface="Cambria Math" panose="02040503050406030204" pitchFamily="18" charset="0"/>
                <a:ea typeface="Cambria Math" panose="02040503050406030204" pitchFamily="18" charset="0"/>
              </a:rPr>
              <a:t>≤</a:t>
            </a:r>
            <a:r>
              <a:rPr lang="en-US" altLang="zh-TW" sz="2000" dirty="0"/>
              <a:t> </a:t>
            </a:r>
            <a:r>
              <a:rPr lang="en-US" altLang="zh-TW" sz="2000" i="1" dirty="0"/>
              <a:t>n</a:t>
            </a:r>
            <a:r>
              <a:rPr lang="en-US" altLang="zh-TW" sz="2000" dirty="0"/>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000" dirty="0"/>
              <a:t> 100) indicating the number of receptacles in the room. The next </a:t>
            </a:r>
            <a:r>
              <a:rPr lang="en-US" altLang="zh-TW" sz="2000" i="1" dirty="0"/>
              <a:t>n</a:t>
            </a:r>
            <a:r>
              <a:rPr lang="en-US" altLang="zh-TW" sz="2000" dirty="0"/>
              <a:t> lines list the receptacle types found in the room. Each receptacle type consists of a string of at most 24 alphanumeric characters. The next line contains a single positive integer </a:t>
            </a:r>
            <a:r>
              <a:rPr lang="en-US" altLang="zh-TW" sz="2000" i="1" dirty="0"/>
              <a:t>m</a:t>
            </a:r>
            <a:r>
              <a:rPr lang="en-US" altLang="zh-TW" sz="2000" dirty="0"/>
              <a:t> (1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000" dirty="0"/>
              <a:t> </a:t>
            </a:r>
            <a:r>
              <a:rPr lang="en-US" altLang="zh-TW" sz="2000" i="1" dirty="0"/>
              <a:t>m</a:t>
            </a:r>
            <a:r>
              <a:rPr lang="en-US" altLang="zh-TW" sz="2000" dirty="0"/>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000" dirty="0"/>
              <a:t> 100) indicating the number of devices you would like to plug in. Each of the next </a:t>
            </a:r>
            <a:r>
              <a:rPr lang="en-US" altLang="zh-TW" sz="2000" i="1" dirty="0"/>
              <a:t>m</a:t>
            </a:r>
            <a:r>
              <a:rPr lang="en-US" altLang="zh-TW" sz="2000" dirty="0"/>
              <a:t> lines lists the name of a device followed by the type of plug it uses (which is identical to the type of receptacle it requires). A device name is a string of at most 24 alphanumeric characters. No two devices will have exactly the same name. The plug type is separated from the device name by a space. The next line contains a single positive integer </a:t>
            </a:r>
            <a:r>
              <a:rPr lang="en-US" altLang="zh-TW" sz="2000" i="1" dirty="0"/>
              <a:t>k</a:t>
            </a:r>
            <a:r>
              <a:rPr lang="en-US" altLang="zh-TW" sz="2000" dirty="0"/>
              <a:t> (1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000" dirty="0"/>
              <a:t> </a:t>
            </a:r>
            <a:r>
              <a:rPr lang="en-US" altLang="zh-TW" sz="2000" i="1" dirty="0"/>
              <a:t>k</a:t>
            </a:r>
            <a:r>
              <a:rPr lang="en-US" altLang="zh-TW" sz="2000" dirty="0"/>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000" dirty="0"/>
              <a:t> 100) indicating the number of different varieties of adapters that are available. Each of the next </a:t>
            </a:r>
            <a:r>
              <a:rPr lang="en-US" altLang="zh-TW" sz="2000" i="1" dirty="0"/>
              <a:t>k</a:t>
            </a:r>
            <a:r>
              <a:rPr lang="en-US" altLang="zh-TW" sz="2000" dirty="0"/>
              <a:t> lines describes a variety of adapter, giving the type of receptacle provided by the adapter, followed by a space, followed by the type of plug. There’s a blank line between test cases.</a:t>
            </a:r>
            <a:endParaRPr lang="zh-TW" altLang="en-US" sz="2000" dirty="0"/>
          </a:p>
        </p:txBody>
      </p:sp>
    </p:spTree>
    <p:extLst>
      <p:ext uri="{BB962C8B-B14F-4D97-AF65-F5344CB8AC3E}">
        <p14:creationId xmlns:p14="http://schemas.microsoft.com/office/powerpoint/2010/main" val="105308381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 753 - A Plug for UNIX</a:t>
            </a:r>
            <a:endParaRPr lang="zh-TW" altLang="en-US" dirty="0"/>
          </a:p>
        </p:txBody>
      </p:sp>
      <p:sp>
        <p:nvSpPr>
          <p:cNvPr id="3" name="內容版面配置區 2"/>
          <p:cNvSpPr>
            <a:spLocks noGrp="1"/>
          </p:cNvSpPr>
          <p:nvPr>
            <p:ph idx="1"/>
          </p:nvPr>
        </p:nvSpPr>
        <p:spPr>
          <a:xfrm>
            <a:off x="252000" y="1269000"/>
            <a:ext cx="8640000" cy="1440000"/>
          </a:xfrm>
        </p:spPr>
        <p:txBody>
          <a:bodyPr/>
          <a:lstStyle/>
          <a:p>
            <a:pPr marL="0" indent="0"/>
            <a:r>
              <a:rPr lang="en-US" altLang="zh-TW" sz="2400" b="1" dirty="0">
                <a:solidFill>
                  <a:srgbClr val="FF0000"/>
                </a:solidFill>
              </a:rPr>
              <a:t>Output</a:t>
            </a:r>
          </a:p>
          <a:p>
            <a:pPr marL="0" indent="360363"/>
            <a:r>
              <a:rPr lang="en-US" altLang="zh-TW" sz="2000" dirty="0"/>
              <a:t>For each case, print a line containing a single non-negative integer indicating </a:t>
            </a:r>
            <a:r>
              <a:rPr lang="en-US" altLang="zh-TW" sz="2000" dirty="0">
                <a:solidFill>
                  <a:srgbClr val="FF0000"/>
                </a:solidFill>
              </a:rPr>
              <a:t>the smallest number of devices that cannot be plugged in.</a:t>
            </a:r>
          </a:p>
          <a:p>
            <a:pPr marL="0" indent="360363"/>
            <a:r>
              <a:rPr lang="en-US" altLang="zh-TW" sz="2000" dirty="0"/>
              <a:t>Print a blank line between cases.</a:t>
            </a:r>
            <a:endParaRPr lang="zh-TW" altLang="en-US" sz="2000" dirty="0"/>
          </a:p>
        </p:txBody>
      </p:sp>
    </p:spTree>
    <p:extLst>
      <p:ext uri="{BB962C8B-B14F-4D97-AF65-F5344CB8AC3E}">
        <p14:creationId xmlns:p14="http://schemas.microsoft.com/office/powerpoint/2010/main" val="21662278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369000"/>
            <a:ext cx="5940000" cy="6300000"/>
          </a:xfrm>
        </p:spPr>
        <p:txBody>
          <a:bodyPr/>
          <a:lstStyle/>
          <a:p>
            <a:pPr marL="0" indent="0">
              <a:spcBef>
                <a:spcPts val="0"/>
              </a:spcBef>
            </a:pPr>
            <a:r>
              <a:rPr lang="en-US" altLang="zh-TW" sz="24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4 (number of receptacles)</a:t>
            </a:r>
          </a:p>
          <a:p>
            <a:pPr marL="0" indent="0">
              <a:spcBef>
                <a:spcPts val="0"/>
              </a:spcBef>
            </a:pPr>
            <a:r>
              <a:rPr lang="en-US" altLang="zh-TW" sz="2000" dirty="0"/>
              <a:t>A (receptacle types)</a:t>
            </a:r>
          </a:p>
          <a:p>
            <a:pPr marL="0" indent="0">
              <a:spcBef>
                <a:spcPts val="0"/>
              </a:spcBef>
            </a:pPr>
            <a:r>
              <a:rPr lang="en-US" altLang="zh-TW" sz="2000" dirty="0"/>
              <a:t>B</a:t>
            </a:r>
          </a:p>
          <a:p>
            <a:pPr marL="0" indent="0">
              <a:spcBef>
                <a:spcPts val="0"/>
              </a:spcBef>
            </a:pPr>
            <a:r>
              <a:rPr lang="en-US" altLang="zh-TW" sz="2000" dirty="0"/>
              <a:t>C</a:t>
            </a:r>
          </a:p>
          <a:p>
            <a:pPr marL="0" indent="0">
              <a:spcBef>
                <a:spcPts val="0"/>
              </a:spcBef>
            </a:pPr>
            <a:r>
              <a:rPr lang="en-US" altLang="zh-TW" sz="2000" dirty="0"/>
              <a:t>D</a:t>
            </a:r>
          </a:p>
          <a:p>
            <a:pPr marL="0" indent="0">
              <a:spcBef>
                <a:spcPts val="0"/>
              </a:spcBef>
            </a:pPr>
            <a:r>
              <a:rPr lang="en-US" altLang="zh-TW" sz="2000" dirty="0"/>
              <a:t>5 (number of devices)</a:t>
            </a:r>
          </a:p>
          <a:p>
            <a:pPr marL="0" indent="0">
              <a:spcBef>
                <a:spcPts val="0"/>
              </a:spcBef>
            </a:pPr>
            <a:r>
              <a:rPr lang="en-US" altLang="zh-TW" sz="2000" dirty="0"/>
              <a:t>laptop </a:t>
            </a:r>
            <a:r>
              <a:rPr lang="en-US" altLang="zh-TW" sz="2000" dirty="0" smtClean="0"/>
              <a:t>B (</a:t>
            </a:r>
            <a:r>
              <a:rPr lang="en-US" altLang="zh-TW" sz="2000" dirty="0"/>
              <a:t>name of a device followed by the type of plug)</a:t>
            </a:r>
          </a:p>
          <a:p>
            <a:pPr marL="0" indent="0">
              <a:spcBef>
                <a:spcPts val="0"/>
              </a:spcBef>
            </a:pPr>
            <a:r>
              <a:rPr lang="en-US" altLang="zh-TW" sz="2000" dirty="0"/>
              <a:t>phone C</a:t>
            </a:r>
          </a:p>
          <a:p>
            <a:pPr marL="0" indent="0">
              <a:spcBef>
                <a:spcPts val="0"/>
              </a:spcBef>
            </a:pPr>
            <a:r>
              <a:rPr lang="en-US" altLang="zh-TW" sz="2000" dirty="0"/>
              <a:t>pager B</a:t>
            </a:r>
          </a:p>
          <a:p>
            <a:pPr marL="0" indent="0">
              <a:spcBef>
                <a:spcPts val="0"/>
              </a:spcBef>
            </a:pPr>
            <a:r>
              <a:rPr lang="en-US" altLang="zh-TW" sz="2000" dirty="0"/>
              <a:t>clock B</a:t>
            </a:r>
          </a:p>
          <a:p>
            <a:pPr marL="0" indent="0">
              <a:spcBef>
                <a:spcPts val="0"/>
              </a:spcBef>
            </a:pPr>
            <a:r>
              <a:rPr lang="en-US" altLang="zh-TW" sz="2000" dirty="0"/>
              <a:t>comb </a:t>
            </a:r>
            <a:r>
              <a:rPr lang="en-US" altLang="zh-TW" sz="2000" dirty="0" smtClean="0"/>
              <a:t>X</a:t>
            </a:r>
            <a:endParaRPr lang="en-US" altLang="zh-TW" sz="2000" dirty="0"/>
          </a:p>
          <a:p>
            <a:pPr marL="0" indent="0">
              <a:spcBef>
                <a:spcPts val="0"/>
              </a:spcBef>
            </a:pPr>
            <a:r>
              <a:rPr lang="en-US" altLang="zh-TW" sz="2000" dirty="0"/>
              <a:t>3 (number of different </a:t>
            </a:r>
            <a:r>
              <a:rPr lang="en-US" altLang="zh-TW" sz="2000" dirty="0" smtClean="0"/>
              <a:t>varieties </a:t>
            </a:r>
            <a:r>
              <a:rPr lang="en-US" altLang="zh-TW" sz="2000" dirty="0"/>
              <a:t>of adapters)</a:t>
            </a:r>
          </a:p>
          <a:p>
            <a:pPr marL="0" indent="0">
              <a:spcBef>
                <a:spcPts val="0"/>
              </a:spcBef>
            </a:pPr>
            <a:r>
              <a:rPr lang="en-US" altLang="zh-TW" sz="2000" dirty="0"/>
              <a:t>B X</a:t>
            </a:r>
          </a:p>
          <a:p>
            <a:pPr marL="0" indent="0">
              <a:spcBef>
                <a:spcPts val="0"/>
              </a:spcBef>
            </a:pPr>
            <a:r>
              <a:rPr lang="en-US" altLang="zh-TW" sz="2000" dirty="0"/>
              <a:t>X A</a:t>
            </a:r>
          </a:p>
          <a:p>
            <a:pPr marL="0" indent="0">
              <a:spcBef>
                <a:spcPts val="0"/>
              </a:spcBef>
            </a:pPr>
            <a:r>
              <a:rPr lang="en-US" altLang="zh-TW" sz="2000" dirty="0"/>
              <a:t>X D</a:t>
            </a:r>
          </a:p>
          <a:p>
            <a:pPr marL="0" indent="0">
              <a:spcBef>
                <a:spcPts val="0"/>
              </a:spcBef>
            </a:pPr>
            <a:r>
              <a:rPr lang="en-US" altLang="zh-TW" sz="2400" b="1" dirty="0">
                <a:solidFill>
                  <a:srgbClr val="FF0000"/>
                </a:solidFill>
              </a:rPr>
              <a:t>Sample Output</a:t>
            </a:r>
          </a:p>
          <a:p>
            <a:pPr marL="0" indent="0">
              <a:spcBef>
                <a:spcPts val="0"/>
              </a:spcBef>
            </a:pPr>
            <a:r>
              <a:rPr lang="en-US" altLang="zh-TW" sz="2000" dirty="0"/>
              <a:t>1</a:t>
            </a:r>
            <a:endParaRPr lang="zh-TW" altLang="en-US" sz="2000" dirty="0"/>
          </a:p>
        </p:txBody>
      </p:sp>
    </p:spTree>
    <p:extLst>
      <p:ext uri="{BB962C8B-B14F-4D97-AF65-F5344CB8AC3E}">
        <p14:creationId xmlns:p14="http://schemas.microsoft.com/office/powerpoint/2010/main" val="27168456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369000"/>
            <a:ext cx="2160000" cy="6300000"/>
          </a:xfrm>
        </p:spPr>
        <p:txBody>
          <a:bodyPr/>
          <a:lstStyle/>
          <a:p>
            <a:pPr marL="0" indent="0">
              <a:spcBef>
                <a:spcPts val="0"/>
              </a:spcBef>
            </a:pPr>
            <a:r>
              <a:rPr lang="en-US" altLang="zh-TW" sz="24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smtClean="0"/>
              <a:t>4</a:t>
            </a:r>
            <a:endParaRPr lang="en-US" altLang="zh-TW" sz="2000" dirty="0"/>
          </a:p>
          <a:p>
            <a:pPr marL="0" indent="0">
              <a:spcBef>
                <a:spcPts val="0"/>
              </a:spcBef>
            </a:pPr>
            <a:r>
              <a:rPr lang="en-US" altLang="zh-TW" sz="2000" dirty="0" smtClean="0"/>
              <a:t>A</a:t>
            </a:r>
            <a:endParaRPr lang="en-US" altLang="zh-TW" sz="2000" dirty="0"/>
          </a:p>
          <a:p>
            <a:pPr marL="0" indent="0">
              <a:spcBef>
                <a:spcPts val="0"/>
              </a:spcBef>
            </a:pPr>
            <a:r>
              <a:rPr lang="en-US" altLang="zh-TW" sz="2000" dirty="0"/>
              <a:t>B</a:t>
            </a:r>
          </a:p>
          <a:p>
            <a:pPr marL="0" indent="0">
              <a:spcBef>
                <a:spcPts val="0"/>
              </a:spcBef>
            </a:pPr>
            <a:r>
              <a:rPr lang="en-US" altLang="zh-TW" sz="2000" dirty="0"/>
              <a:t>C</a:t>
            </a:r>
          </a:p>
          <a:p>
            <a:pPr marL="0" indent="0">
              <a:spcBef>
                <a:spcPts val="0"/>
              </a:spcBef>
            </a:pPr>
            <a:r>
              <a:rPr lang="en-US" altLang="zh-TW" sz="2000" dirty="0"/>
              <a:t>D</a:t>
            </a:r>
          </a:p>
          <a:p>
            <a:pPr marL="0" indent="0">
              <a:spcBef>
                <a:spcPts val="0"/>
              </a:spcBef>
            </a:pPr>
            <a:r>
              <a:rPr lang="en-US" altLang="zh-TW" sz="2000" dirty="0" smtClean="0"/>
              <a:t>5</a:t>
            </a:r>
            <a:endParaRPr lang="en-US" altLang="zh-TW" sz="2000" dirty="0"/>
          </a:p>
          <a:p>
            <a:pPr marL="0" indent="0">
              <a:spcBef>
                <a:spcPts val="0"/>
              </a:spcBef>
            </a:pPr>
            <a:r>
              <a:rPr lang="en-US" altLang="zh-TW" sz="2000" dirty="0"/>
              <a:t>laptop </a:t>
            </a:r>
            <a:r>
              <a:rPr lang="en-US" altLang="zh-TW" sz="2000" dirty="0" smtClean="0"/>
              <a:t>B</a:t>
            </a:r>
            <a:endParaRPr lang="en-US" altLang="zh-TW" sz="2000" dirty="0"/>
          </a:p>
          <a:p>
            <a:pPr marL="0" indent="0">
              <a:spcBef>
                <a:spcPts val="0"/>
              </a:spcBef>
            </a:pPr>
            <a:r>
              <a:rPr lang="en-US" altLang="zh-TW" sz="2000" dirty="0"/>
              <a:t>phone C</a:t>
            </a:r>
          </a:p>
          <a:p>
            <a:pPr marL="0" indent="0">
              <a:spcBef>
                <a:spcPts val="0"/>
              </a:spcBef>
            </a:pPr>
            <a:r>
              <a:rPr lang="en-US" altLang="zh-TW" sz="2000" dirty="0"/>
              <a:t>pager B</a:t>
            </a:r>
          </a:p>
          <a:p>
            <a:pPr marL="0" indent="0">
              <a:spcBef>
                <a:spcPts val="0"/>
              </a:spcBef>
            </a:pPr>
            <a:r>
              <a:rPr lang="en-US" altLang="zh-TW" sz="2000" dirty="0"/>
              <a:t>clock B</a:t>
            </a:r>
          </a:p>
          <a:p>
            <a:pPr marL="0" indent="0">
              <a:spcBef>
                <a:spcPts val="0"/>
              </a:spcBef>
            </a:pPr>
            <a:r>
              <a:rPr lang="en-US" altLang="zh-TW" sz="2000" dirty="0"/>
              <a:t>comb </a:t>
            </a:r>
            <a:r>
              <a:rPr lang="en-US" altLang="zh-TW" sz="2000" dirty="0" smtClean="0"/>
              <a:t>X</a:t>
            </a:r>
            <a:endParaRPr lang="en-US" altLang="zh-TW" sz="2000" dirty="0"/>
          </a:p>
          <a:p>
            <a:pPr marL="0" indent="0">
              <a:spcBef>
                <a:spcPts val="0"/>
              </a:spcBef>
            </a:pPr>
            <a:r>
              <a:rPr lang="en-US" altLang="zh-TW" sz="2000" dirty="0" smtClean="0"/>
              <a:t>3</a:t>
            </a:r>
            <a:endParaRPr lang="en-US" altLang="zh-TW" sz="2000" dirty="0"/>
          </a:p>
          <a:p>
            <a:pPr marL="0" indent="0">
              <a:spcBef>
                <a:spcPts val="0"/>
              </a:spcBef>
            </a:pPr>
            <a:r>
              <a:rPr lang="en-US" altLang="zh-TW" sz="2000" dirty="0"/>
              <a:t>B X</a:t>
            </a:r>
          </a:p>
          <a:p>
            <a:pPr marL="0" indent="0">
              <a:spcBef>
                <a:spcPts val="0"/>
              </a:spcBef>
            </a:pPr>
            <a:r>
              <a:rPr lang="en-US" altLang="zh-TW" sz="2000" dirty="0"/>
              <a:t>X A</a:t>
            </a:r>
          </a:p>
          <a:p>
            <a:pPr marL="0" indent="0">
              <a:spcBef>
                <a:spcPts val="0"/>
              </a:spcBef>
            </a:pPr>
            <a:r>
              <a:rPr lang="en-US" altLang="zh-TW" sz="2000" dirty="0"/>
              <a:t>X D</a:t>
            </a:r>
          </a:p>
          <a:p>
            <a:pPr marL="0" indent="0">
              <a:spcBef>
                <a:spcPts val="0"/>
              </a:spcBef>
            </a:pPr>
            <a:r>
              <a:rPr lang="en-US" altLang="zh-TW" sz="2400" b="1" dirty="0">
                <a:solidFill>
                  <a:srgbClr val="FF0000"/>
                </a:solidFill>
              </a:rPr>
              <a:t>Sample Output</a:t>
            </a:r>
          </a:p>
          <a:p>
            <a:pPr marL="0" indent="0">
              <a:spcBef>
                <a:spcPts val="0"/>
              </a:spcBef>
            </a:pPr>
            <a:r>
              <a:rPr lang="en-US" altLang="zh-TW" sz="2000" dirty="0"/>
              <a:t>1</a:t>
            </a:r>
            <a:endParaRPr lang="zh-TW" altLang="en-US" sz="2000" dirty="0"/>
          </a:p>
        </p:txBody>
      </p:sp>
      <p:sp>
        <p:nvSpPr>
          <p:cNvPr id="4" name="矩形 3"/>
          <p:cNvSpPr/>
          <p:nvPr/>
        </p:nvSpPr>
        <p:spPr>
          <a:xfrm>
            <a:off x="277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5" name="矩形 4"/>
          <p:cNvSpPr/>
          <p:nvPr/>
        </p:nvSpPr>
        <p:spPr>
          <a:xfrm>
            <a:off x="3852000" y="10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6" name="矩形 5"/>
          <p:cNvSpPr/>
          <p:nvPr/>
        </p:nvSpPr>
        <p:spPr>
          <a:xfrm>
            <a:off x="277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7" name="矩形 6"/>
          <p:cNvSpPr/>
          <p:nvPr/>
        </p:nvSpPr>
        <p:spPr>
          <a:xfrm>
            <a:off x="385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8" name="矩形 7"/>
          <p:cNvSpPr/>
          <p:nvPr/>
        </p:nvSpPr>
        <p:spPr>
          <a:xfrm>
            <a:off x="277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9" name="矩形 8"/>
          <p:cNvSpPr/>
          <p:nvPr/>
        </p:nvSpPr>
        <p:spPr>
          <a:xfrm>
            <a:off x="385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0" name="矩形 9"/>
          <p:cNvSpPr/>
          <p:nvPr/>
        </p:nvSpPr>
        <p:spPr>
          <a:xfrm>
            <a:off x="277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1" name="矩形 10"/>
          <p:cNvSpPr/>
          <p:nvPr/>
        </p:nvSpPr>
        <p:spPr>
          <a:xfrm>
            <a:off x="385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2" name="矩形 11"/>
          <p:cNvSpPr/>
          <p:nvPr/>
        </p:nvSpPr>
        <p:spPr>
          <a:xfrm>
            <a:off x="277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3" name="矩形 12"/>
          <p:cNvSpPr/>
          <p:nvPr/>
        </p:nvSpPr>
        <p:spPr>
          <a:xfrm>
            <a:off x="3852000" y="54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14" name="Text Box 6"/>
          <p:cNvSpPr txBox="1">
            <a:spLocks noChangeArrowheads="1"/>
          </p:cNvSpPr>
          <p:nvPr/>
        </p:nvSpPr>
        <p:spPr bwMode="auto">
          <a:xfrm>
            <a:off x="745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277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6" name="Text Box 6"/>
          <p:cNvSpPr txBox="1">
            <a:spLocks noChangeArrowheads="1"/>
          </p:cNvSpPr>
          <p:nvPr/>
        </p:nvSpPr>
        <p:spPr bwMode="auto">
          <a:xfrm>
            <a:off x="511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adapter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7" name="矩形 16"/>
          <p:cNvSpPr/>
          <p:nvPr/>
        </p:nvSpPr>
        <p:spPr>
          <a:xfrm>
            <a:off x="781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8" name="矩形 17"/>
          <p:cNvSpPr/>
          <p:nvPr/>
        </p:nvSpPr>
        <p:spPr>
          <a:xfrm>
            <a:off x="781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9" name="矩形 18"/>
          <p:cNvSpPr/>
          <p:nvPr/>
        </p:nvSpPr>
        <p:spPr>
          <a:xfrm>
            <a:off x="781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0" name="矩形 19"/>
          <p:cNvSpPr/>
          <p:nvPr/>
        </p:nvSpPr>
        <p:spPr>
          <a:xfrm>
            <a:off x="781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1" name="矩形 20"/>
          <p:cNvSpPr/>
          <p:nvPr/>
        </p:nvSpPr>
        <p:spPr>
          <a:xfrm>
            <a:off x="529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2" name="矩形 21"/>
          <p:cNvSpPr/>
          <p:nvPr/>
        </p:nvSpPr>
        <p:spPr>
          <a:xfrm>
            <a:off x="6732000" y="23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23" name="矩形 22"/>
          <p:cNvSpPr/>
          <p:nvPr/>
        </p:nvSpPr>
        <p:spPr>
          <a:xfrm>
            <a:off x="6732000" y="41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4" name="矩形 23"/>
          <p:cNvSpPr/>
          <p:nvPr/>
        </p:nvSpPr>
        <p:spPr>
          <a:xfrm>
            <a:off x="493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5" name="矩形 24"/>
          <p:cNvSpPr/>
          <p:nvPr/>
        </p:nvSpPr>
        <p:spPr>
          <a:xfrm>
            <a:off x="6372000" y="23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6" name="矩形 25"/>
          <p:cNvSpPr/>
          <p:nvPr/>
        </p:nvSpPr>
        <p:spPr>
          <a:xfrm>
            <a:off x="6372000" y="41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Tree>
    <p:extLst>
      <p:ext uri="{BB962C8B-B14F-4D97-AF65-F5344CB8AC3E}">
        <p14:creationId xmlns:p14="http://schemas.microsoft.com/office/powerpoint/2010/main" val="67064570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5" name="矩形 4"/>
          <p:cNvSpPr/>
          <p:nvPr/>
        </p:nvSpPr>
        <p:spPr>
          <a:xfrm>
            <a:off x="2052000" y="10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6" name="矩形 5"/>
          <p:cNvSpPr/>
          <p:nvPr/>
        </p:nvSpPr>
        <p:spPr>
          <a:xfrm>
            <a:off x="97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7" name="矩形 6"/>
          <p:cNvSpPr/>
          <p:nvPr/>
        </p:nvSpPr>
        <p:spPr>
          <a:xfrm>
            <a:off x="205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8" name="矩形 7"/>
          <p:cNvSpPr/>
          <p:nvPr/>
        </p:nvSpPr>
        <p:spPr>
          <a:xfrm>
            <a:off x="97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9" name="矩形 8"/>
          <p:cNvSpPr/>
          <p:nvPr/>
        </p:nvSpPr>
        <p:spPr>
          <a:xfrm>
            <a:off x="205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0" name="矩形 9"/>
          <p:cNvSpPr/>
          <p:nvPr/>
        </p:nvSpPr>
        <p:spPr>
          <a:xfrm>
            <a:off x="97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1" name="矩形 10"/>
          <p:cNvSpPr/>
          <p:nvPr/>
        </p:nvSpPr>
        <p:spPr>
          <a:xfrm>
            <a:off x="205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2" name="矩形 11"/>
          <p:cNvSpPr/>
          <p:nvPr/>
        </p:nvSpPr>
        <p:spPr>
          <a:xfrm>
            <a:off x="97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3" name="矩形 12"/>
          <p:cNvSpPr/>
          <p:nvPr/>
        </p:nvSpPr>
        <p:spPr>
          <a:xfrm>
            <a:off x="2052000" y="54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14" name="Text Box 6"/>
          <p:cNvSpPr txBox="1">
            <a:spLocks noChangeArrowheads="1"/>
          </p:cNvSpPr>
          <p:nvPr/>
        </p:nvSpPr>
        <p:spPr bwMode="auto">
          <a:xfrm>
            <a:off x="745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97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7" name="Text Box 6"/>
          <p:cNvSpPr txBox="1">
            <a:spLocks noChangeArrowheads="1"/>
          </p:cNvSpPr>
          <p:nvPr/>
        </p:nvSpPr>
        <p:spPr bwMode="auto">
          <a:xfrm>
            <a:off x="439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adapter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81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81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81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81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2" name="矩形 21"/>
          <p:cNvSpPr/>
          <p:nvPr/>
        </p:nvSpPr>
        <p:spPr>
          <a:xfrm>
            <a:off x="421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3" name="矩形 22"/>
          <p:cNvSpPr/>
          <p:nvPr/>
        </p:nvSpPr>
        <p:spPr>
          <a:xfrm>
            <a:off x="6012000" y="25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24" name="矩形 23"/>
          <p:cNvSpPr/>
          <p:nvPr/>
        </p:nvSpPr>
        <p:spPr>
          <a:xfrm>
            <a:off x="601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6" name="矩形 25"/>
          <p:cNvSpPr/>
          <p:nvPr/>
        </p:nvSpPr>
        <p:spPr>
          <a:xfrm>
            <a:off x="385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7" name="矩形 26"/>
          <p:cNvSpPr/>
          <p:nvPr/>
        </p:nvSpPr>
        <p:spPr>
          <a:xfrm>
            <a:off x="5652000" y="25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8" name="矩形 27"/>
          <p:cNvSpPr/>
          <p:nvPr/>
        </p:nvSpPr>
        <p:spPr>
          <a:xfrm>
            <a:off x="565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cxnSp>
        <p:nvCxnSpPr>
          <p:cNvPr id="31" name="直線單箭頭接點 30"/>
          <p:cNvCxnSpPr>
            <a:stCxn id="5" idx="3"/>
            <a:endCxn id="26" idx="1"/>
          </p:cNvCxnSpPr>
          <p:nvPr/>
        </p:nvCxnSpPr>
        <p:spPr>
          <a:xfrm>
            <a:off x="2412000" y="1269000"/>
            <a:ext cx="1440000" cy="1080000"/>
          </a:xfrm>
          <a:prstGeom prst="straightConnector1">
            <a:avLst/>
          </a:prstGeom>
          <a:noFill/>
          <a:ln w="19050" cap="flat" cmpd="sng" algn="ctr">
            <a:solidFill>
              <a:schemeClr val="tx1"/>
            </a:solidFill>
            <a:prstDash val="solid"/>
            <a:miter lim="800000"/>
            <a:tailEnd type="arrow" w="lg" len="lg"/>
          </a:ln>
          <a:effectLst/>
        </p:spPr>
      </p:cxnSp>
      <p:cxnSp>
        <p:nvCxnSpPr>
          <p:cNvPr id="33" name="直線單箭頭接點 32"/>
          <p:cNvCxnSpPr>
            <a:stCxn id="13" idx="3"/>
            <a:endCxn id="27" idx="1"/>
          </p:cNvCxnSpPr>
          <p:nvPr/>
        </p:nvCxnSpPr>
        <p:spPr>
          <a:xfrm flipV="1">
            <a:off x="2412000" y="2709000"/>
            <a:ext cx="3240000" cy="288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stCxn id="9" idx="3"/>
            <a:endCxn id="19" idx="1"/>
          </p:cNvCxnSpPr>
          <p:nvPr/>
        </p:nvCxnSpPr>
        <p:spPr>
          <a:xfrm flipV="1">
            <a:off x="2412000" y="2889000"/>
            <a:ext cx="5400000" cy="540000"/>
          </a:xfrm>
          <a:prstGeom prst="straightConnector1">
            <a:avLst/>
          </a:prstGeom>
          <a:noFill/>
          <a:ln w="19050" cap="flat" cmpd="sng" algn="ctr">
            <a:solidFill>
              <a:schemeClr val="tx1"/>
            </a:solidFill>
            <a:prstDash val="solid"/>
            <a:miter lim="800000"/>
            <a:tailEnd type="arrow" w="lg" len="lg"/>
          </a:ln>
          <a:effectLst/>
        </p:spPr>
      </p:cxnSp>
      <p:cxnSp>
        <p:nvCxnSpPr>
          <p:cNvPr id="35" name="直線單箭頭接點 34"/>
          <p:cNvCxnSpPr>
            <a:stCxn id="24" idx="3"/>
            <a:endCxn id="21" idx="1"/>
          </p:cNvCxnSpPr>
          <p:nvPr/>
        </p:nvCxnSpPr>
        <p:spPr>
          <a:xfrm>
            <a:off x="6372000" y="4509000"/>
            <a:ext cx="1440000" cy="540000"/>
          </a:xfrm>
          <a:prstGeom prst="straightConnector1">
            <a:avLst/>
          </a:prstGeom>
          <a:noFill/>
          <a:ln w="19050" cap="flat" cmpd="sng" algn="ctr">
            <a:solidFill>
              <a:schemeClr val="tx1"/>
            </a:solidFill>
            <a:prstDash val="solid"/>
            <a:miter lim="800000"/>
            <a:tailEnd type="arrow" w="lg" len="lg"/>
          </a:ln>
          <a:effectLst/>
        </p:spPr>
      </p:cxnSp>
      <p:cxnSp>
        <p:nvCxnSpPr>
          <p:cNvPr id="36" name="直線單箭頭接點 35"/>
          <p:cNvCxnSpPr>
            <a:stCxn id="11" idx="3"/>
            <a:endCxn id="26" idx="1"/>
          </p:cNvCxnSpPr>
          <p:nvPr/>
        </p:nvCxnSpPr>
        <p:spPr>
          <a:xfrm flipV="1">
            <a:off x="2412000" y="2349000"/>
            <a:ext cx="1440000" cy="2160000"/>
          </a:xfrm>
          <a:prstGeom prst="straightConnector1">
            <a:avLst/>
          </a:prstGeom>
          <a:noFill/>
          <a:ln w="19050" cap="flat" cmpd="sng" algn="ctr">
            <a:solidFill>
              <a:schemeClr val="tx1"/>
            </a:solidFill>
            <a:prstDash val="solid"/>
            <a:miter lim="800000"/>
            <a:tailEnd type="arrow" w="lg" len="lg"/>
          </a:ln>
          <a:effectLst/>
        </p:spPr>
      </p:cxnSp>
      <p:cxnSp>
        <p:nvCxnSpPr>
          <p:cNvPr id="38" name="直線單箭頭接點 37"/>
          <p:cNvCxnSpPr>
            <a:stCxn id="13" idx="3"/>
            <a:endCxn id="28" idx="1"/>
          </p:cNvCxnSpPr>
          <p:nvPr/>
        </p:nvCxnSpPr>
        <p:spPr>
          <a:xfrm flipV="1">
            <a:off x="2412000" y="4509000"/>
            <a:ext cx="3240000" cy="1080000"/>
          </a:xfrm>
          <a:prstGeom prst="straightConnector1">
            <a:avLst/>
          </a:prstGeom>
          <a:noFill/>
          <a:ln w="19050" cap="flat" cmpd="sng" algn="ctr">
            <a:solidFill>
              <a:schemeClr val="tx1"/>
            </a:solidFill>
            <a:prstDash val="solid"/>
            <a:miter lim="800000"/>
            <a:tailEnd type="arrow" w="lg" len="lg"/>
          </a:ln>
          <a:effectLst/>
        </p:spPr>
      </p:cxnSp>
      <p:cxnSp>
        <p:nvCxnSpPr>
          <p:cNvPr id="39" name="直線單箭頭接點 38"/>
          <p:cNvCxnSpPr>
            <a:stCxn id="7" idx="3"/>
            <a:endCxn id="20" idx="1"/>
          </p:cNvCxnSpPr>
          <p:nvPr/>
        </p:nvCxnSpPr>
        <p:spPr>
          <a:xfrm>
            <a:off x="2412000" y="2349000"/>
            <a:ext cx="5400000" cy="1620000"/>
          </a:xfrm>
          <a:prstGeom prst="straightConnector1">
            <a:avLst/>
          </a:prstGeom>
          <a:noFill/>
          <a:ln w="19050" cap="flat" cmpd="sng" algn="ctr">
            <a:solidFill>
              <a:schemeClr val="tx1"/>
            </a:solidFill>
            <a:prstDash val="solid"/>
            <a:miter lim="800000"/>
            <a:tailEnd type="arrow" w="lg" len="lg"/>
          </a:ln>
          <a:effectLst/>
        </p:spPr>
      </p:cxnSp>
      <p:cxnSp>
        <p:nvCxnSpPr>
          <p:cNvPr id="40" name="直線單箭頭接點 39"/>
          <p:cNvCxnSpPr>
            <a:stCxn id="23" idx="3"/>
            <a:endCxn id="18" idx="1"/>
          </p:cNvCxnSpPr>
          <p:nvPr/>
        </p:nvCxnSpPr>
        <p:spPr>
          <a:xfrm flipV="1">
            <a:off x="6372000" y="1809000"/>
            <a:ext cx="1440000" cy="900000"/>
          </a:xfrm>
          <a:prstGeom prst="straightConnector1">
            <a:avLst/>
          </a:prstGeom>
          <a:noFill/>
          <a:ln w="19050" cap="flat" cmpd="sng" algn="ctr">
            <a:solidFill>
              <a:schemeClr val="tx1"/>
            </a:solidFill>
            <a:prstDash val="solid"/>
            <a:miter lim="800000"/>
            <a:tailEnd type="arrow" w="lg" len="lg"/>
          </a:ln>
          <a:effectLst/>
        </p:spPr>
      </p:cxnSp>
      <p:cxnSp>
        <p:nvCxnSpPr>
          <p:cNvPr id="41" name="直線單箭頭接點 40"/>
          <p:cNvCxnSpPr>
            <a:stCxn id="11" idx="3"/>
            <a:endCxn id="19" idx="1"/>
          </p:cNvCxnSpPr>
          <p:nvPr/>
        </p:nvCxnSpPr>
        <p:spPr>
          <a:xfrm flipV="1">
            <a:off x="2412000" y="2889000"/>
            <a:ext cx="5400000" cy="1620000"/>
          </a:xfrm>
          <a:prstGeom prst="straightConnector1">
            <a:avLst/>
          </a:prstGeom>
          <a:noFill/>
          <a:ln w="19050" cap="flat" cmpd="sng" algn="ctr">
            <a:solidFill>
              <a:schemeClr val="tx1"/>
            </a:solidFill>
            <a:prstDash val="solid"/>
            <a:miter lim="800000"/>
            <a:tailEnd type="arrow" w="lg" len="lg"/>
          </a:ln>
          <a:effectLst/>
        </p:spPr>
      </p:cxnSp>
      <p:cxnSp>
        <p:nvCxnSpPr>
          <p:cNvPr id="93" name="直線單箭頭接點 92"/>
          <p:cNvCxnSpPr>
            <a:stCxn id="22" idx="3"/>
            <a:endCxn id="28" idx="1"/>
          </p:cNvCxnSpPr>
          <p:nvPr/>
        </p:nvCxnSpPr>
        <p:spPr>
          <a:xfrm>
            <a:off x="4572000" y="2349000"/>
            <a:ext cx="1080000" cy="2160000"/>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stCxn id="22" idx="3"/>
            <a:endCxn id="27" idx="1"/>
          </p:cNvCxnSpPr>
          <p:nvPr/>
        </p:nvCxnSpPr>
        <p:spPr>
          <a:xfrm>
            <a:off x="4572000" y="234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100" name="直線單箭頭接點 99"/>
          <p:cNvCxnSpPr>
            <a:stCxn id="9" idx="3"/>
            <a:endCxn id="26" idx="1"/>
          </p:cNvCxnSpPr>
          <p:nvPr/>
        </p:nvCxnSpPr>
        <p:spPr>
          <a:xfrm flipV="1">
            <a:off x="2412000" y="2349000"/>
            <a:ext cx="1440000" cy="1080000"/>
          </a:xfrm>
          <a:prstGeom prst="straightConnector1">
            <a:avLst/>
          </a:prstGeom>
          <a:noFill/>
          <a:ln w="19050" cap="flat" cmpd="sng" algn="ctr">
            <a:solidFill>
              <a:schemeClr val="tx1"/>
            </a:solidFill>
            <a:prstDash val="solid"/>
            <a:miter lim="800000"/>
            <a:tailEnd type="arrow" w="lg" len="lg"/>
          </a:ln>
          <a:effectLst/>
        </p:spPr>
      </p:cxnSp>
      <p:cxnSp>
        <p:nvCxnSpPr>
          <p:cNvPr id="104" name="直線單箭頭接點 103"/>
          <p:cNvCxnSpPr>
            <a:stCxn id="5" idx="3"/>
            <a:endCxn id="19" idx="1"/>
          </p:cNvCxnSpPr>
          <p:nvPr/>
        </p:nvCxnSpPr>
        <p:spPr>
          <a:xfrm>
            <a:off x="2412000" y="1269000"/>
            <a:ext cx="5400000" cy="1620000"/>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398186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dirty="0"/>
              <a:t>26.1 Flow networks</a:t>
            </a:r>
            <a:endParaRPr lang="zh-TW" altLang="en-US" dirty="0"/>
          </a:p>
        </p:txBody>
      </p:sp>
      <p:sp>
        <p:nvSpPr>
          <p:cNvPr id="57347" name="Rectangle 6"/>
          <p:cNvSpPr>
            <a:spLocks noGrp="1" noChangeArrowheads="1"/>
          </p:cNvSpPr>
          <p:nvPr>
            <p:ph idx="1"/>
          </p:nvPr>
        </p:nvSpPr>
        <p:spPr>
          <a:xfrm>
            <a:off x="432001" y="1268729"/>
            <a:ext cx="8280000" cy="4680271"/>
          </a:xfrm>
        </p:spPr>
        <p:txBody>
          <a:bodyPr lIns="90000" rIns="90000"/>
          <a:lstStyle/>
          <a:p>
            <a:pPr marL="0" indent="0" eaLnBrk="1" hangingPunct="1">
              <a:spcBef>
                <a:spcPct val="40000"/>
              </a:spcBef>
              <a:defRPr/>
            </a:pPr>
            <a:r>
              <a:rPr lang="en-US" altLang="zh-TW" sz="2200" dirty="0"/>
              <a:t>A </a:t>
            </a:r>
            <a:r>
              <a:rPr lang="en-US" altLang="zh-TW" sz="2200" i="1" spc="300" dirty="0">
                <a:solidFill>
                  <a:srgbClr val="0000FF"/>
                </a:solidFill>
              </a:rPr>
              <a:t>f</a:t>
            </a:r>
            <a:r>
              <a:rPr lang="en-US" altLang="zh-TW" sz="2200" i="1" dirty="0">
                <a:solidFill>
                  <a:srgbClr val="0000FF"/>
                </a:solidFill>
              </a:rPr>
              <a:t>low network</a:t>
            </a:r>
            <a:r>
              <a:rPr lang="en-US" altLang="zh-TW" sz="2200" dirty="0"/>
              <a:t> </a:t>
            </a:r>
            <a:r>
              <a:rPr lang="en-US" altLang="zh-TW" sz="2200" i="1" dirty="0"/>
              <a:t>G</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is a </a:t>
            </a:r>
            <a:r>
              <a:rPr lang="en-US" altLang="zh-TW" sz="2200" dirty="0">
                <a:solidFill>
                  <a:schemeClr val="hlink"/>
                </a:solidFill>
              </a:rPr>
              <a:t>directed</a:t>
            </a:r>
            <a:r>
              <a:rPr lang="en-US" altLang="zh-TW" sz="2200" dirty="0"/>
              <a:t> graph in which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has a nonnegative</a:t>
            </a:r>
            <a:r>
              <a:rPr lang="en-US" altLang="zh-TW" sz="2200" dirty="0"/>
              <a:t> </a:t>
            </a:r>
            <a:r>
              <a:rPr lang="en-US" altLang="zh-TW" sz="2200" i="1" dirty="0">
                <a:solidFill>
                  <a:srgbClr val="0000FF"/>
                </a:solidFill>
              </a:rPr>
              <a:t>capacity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0.</a:t>
            </a:r>
          </a:p>
          <a:p>
            <a:pPr marL="0" indent="0" eaLnBrk="1" hangingPunct="1">
              <a:spcBef>
                <a:spcPct val="40000"/>
              </a:spcBef>
              <a:defRPr/>
            </a:pPr>
            <a:r>
              <a:rPr lang="en-US" altLang="zh-TW" sz="2200" dirty="0"/>
              <a:t>We further require that 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 then (</a:t>
            </a:r>
            <a:r>
              <a:rPr lang="en-US" altLang="zh-TW" sz="2200" i="1" dirty="0"/>
              <a:t>v</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a:t>
            </a:r>
          </a:p>
          <a:p>
            <a:pPr marL="0" indent="0" eaLnBrk="1" hangingPunct="1">
              <a:spcBef>
                <a:spcPct val="40000"/>
              </a:spcBef>
              <a:defRPr/>
            </a:pPr>
            <a:r>
              <a:rPr lang="en-US" altLang="zh-TW" sz="2200" dirty="0"/>
              <a:t>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then we define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dirty="0">
                <a:sym typeface="Symbol" pitchFamily="18" charset="2"/>
              </a:rPr>
              <a:t>0, and we disallow self-loops</a:t>
            </a:r>
            <a:r>
              <a:rPr lang="en-US" altLang="zh-TW" sz="2200" dirty="0"/>
              <a:t>.</a:t>
            </a:r>
          </a:p>
          <a:p>
            <a:pPr marL="0" indent="0" eaLnBrk="1" hangingPunct="1">
              <a:spcBef>
                <a:spcPct val="40000"/>
              </a:spcBef>
              <a:defRPr/>
            </a:pPr>
            <a:r>
              <a:rPr lang="en-US" altLang="zh-TW" sz="2200" dirty="0"/>
              <a:t>We distinguish two vertices in a flow network: a </a:t>
            </a:r>
            <a:r>
              <a:rPr lang="en-US" altLang="zh-TW" sz="2200" i="1" dirty="0">
                <a:solidFill>
                  <a:srgbClr val="0000FF"/>
                </a:solidFill>
              </a:rPr>
              <a:t>source</a:t>
            </a:r>
            <a:r>
              <a:rPr lang="en-US" altLang="zh-TW" sz="2200" dirty="0"/>
              <a:t> </a:t>
            </a:r>
            <a:r>
              <a:rPr lang="en-US" altLang="zh-TW" sz="2200" i="1" dirty="0"/>
              <a:t>s</a:t>
            </a:r>
            <a:r>
              <a:rPr lang="en-US" altLang="zh-TW" sz="2200" dirty="0"/>
              <a:t> and a </a:t>
            </a:r>
            <a:r>
              <a:rPr lang="en-US" altLang="zh-TW" sz="2200" i="1" dirty="0">
                <a:solidFill>
                  <a:srgbClr val="0000FF"/>
                </a:solidFill>
              </a:rPr>
              <a:t>sink</a:t>
            </a:r>
            <a:r>
              <a:rPr lang="en-US" altLang="zh-TW" sz="2200" dirty="0"/>
              <a:t> </a:t>
            </a:r>
            <a:r>
              <a:rPr lang="en-US" altLang="zh-TW" sz="2200" i="1" dirty="0"/>
              <a:t>t</a:t>
            </a:r>
            <a:r>
              <a:rPr lang="en-US" altLang="zh-TW" sz="2200" dirty="0"/>
              <a:t>.</a:t>
            </a:r>
          </a:p>
          <a:p>
            <a:pPr marL="0" indent="0" eaLnBrk="1" hangingPunct="1">
              <a:spcBef>
                <a:spcPct val="40000"/>
              </a:spcBef>
              <a:defRPr/>
            </a:pPr>
            <a:r>
              <a:rPr lang="en-US" altLang="zh-TW" sz="2200" dirty="0"/>
              <a:t>For convenience, we assume that </a:t>
            </a:r>
            <a:r>
              <a:rPr lang="en-US" altLang="zh-TW" sz="2200" dirty="0">
                <a:solidFill>
                  <a:schemeClr val="hlink"/>
                </a:solidFill>
              </a:rPr>
              <a:t>each vertex lies on some path from the source to the sink</a:t>
            </a:r>
            <a:r>
              <a:rPr lang="en-US" altLang="zh-TW" sz="2200" dirty="0"/>
              <a:t>.</a:t>
            </a:r>
          </a:p>
          <a:p>
            <a:pPr marL="0" indent="0" eaLnBrk="1" hangingPunct="1">
              <a:spcBef>
                <a:spcPct val="40000"/>
              </a:spcBef>
              <a:defRPr/>
            </a:pPr>
            <a:endParaRPr lang="en-US" altLang="zh-TW" sz="2200" dirty="0"/>
          </a:p>
          <a:p>
            <a:pPr marL="0" indent="0" eaLnBrk="1" hangingPunct="1">
              <a:tabLst>
                <a:tab pos="1163638" algn="l"/>
              </a:tabLst>
              <a:defRPr/>
            </a:pPr>
            <a:r>
              <a:rPr lang="en-US" altLang="zh-TW" sz="2200" dirty="0">
                <a:sym typeface="Symbol" pitchFamily="18" charset="2"/>
              </a:rPr>
              <a:t>Let </a:t>
            </a:r>
            <a:r>
              <a:rPr lang="en-US" altLang="zh-TW" sz="2200" i="1" dirty="0">
                <a:sym typeface="Symbol" pitchFamily="18" charset="2"/>
              </a:rPr>
              <a:t>V</a:t>
            </a:r>
            <a:r>
              <a:rPr lang="en-US" altLang="zh-TW" sz="2200" dirty="0">
                <a:sym typeface="Symbol" pitchFamily="18" charset="2"/>
              </a:rPr>
              <a:t> </a:t>
            </a:r>
            <a:r>
              <a:rPr lang="en-US" altLang="zh-TW" sz="2200" spc="2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200" i="1" dirty="0">
                <a:cs typeface="Times New Roman" pitchFamily="18" charset="0"/>
                <a:sym typeface="Symbol" pitchFamily="18" charset="2"/>
              </a:rPr>
              <a:t>V</a:t>
            </a:r>
            <a:r>
              <a:rPr lang="zh-TW" altLang="en-US"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x</a:t>
            </a:r>
            <a:r>
              <a:rPr lang="en-US" altLang="zh-TW" sz="2200" dirty="0"/>
              <a:t>, </a:t>
            </a:r>
            <a:r>
              <a:rPr lang="en-US" altLang="zh-TW" sz="2200" i="1" dirty="0"/>
              <a:t>y</a:t>
            </a:r>
            <a:r>
              <a:rPr lang="en-US" altLang="zh-TW" sz="2200" dirty="0"/>
              <a:t>) </a:t>
            </a:r>
            <a:r>
              <a:rPr lang="en-US" altLang="zh-TW" sz="2200" b="1" dirty="0"/>
              <a:t>|</a:t>
            </a:r>
            <a:r>
              <a:rPr lang="en-US" altLang="zh-TW" sz="2200" dirty="0"/>
              <a:t> </a:t>
            </a:r>
            <a:r>
              <a:rPr lang="en-US" altLang="zh-TW" sz="2200" i="1" dirty="0"/>
              <a:t>x</a:t>
            </a:r>
            <a:r>
              <a:rPr lang="en-US" altLang="zh-TW" sz="2200" dirty="0"/>
              <a:t>, </a:t>
            </a:r>
            <a:r>
              <a:rPr lang="en-US" altLang="zh-TW" sz="2200" i="1" dirty="0"/>
              <a:t>y</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spc="300" dirty="0">
                <a:sym typeface="Symbol" pitchFamily="18" charset="2"/>
              </a:rPr>
              <a:t>V</a:t>
            </a:r>
            <a:r>
              <a:rPr lang="en-US" altLang="zh-TW" sz="2200" dirty="0">
                <a:sym typeface="Symbol" pitchFamily="18" charset="2"/>
              </a:rPr>
              <a:t>}.</a:t>
            </a:r>
          </a:p>
          <a:p>
            <a:pPr marL="0" indent="0" eaLnBrk="1" hangingPunct="1">
              <a:tabLst>
                <a:tab pos="1163638" algn="l"/>
              </a:tabLst>
              <a:defRPr/>
            </a:pPr>
            <a:r>
              <a:rPr lang="en-US" altLang="zh-TW" sz="2200" dirty="0">
                <a:sym typeface="Symbol" pitchFamily="18" charset="2"/>
              </a:rPr>
              <a:t>If </a:t>
            </a:r>
            <a:r>
              <a:rPr lang="en-US" altLang="zh-TW" sz="2200" i="1" dirty="0">
                <a:sym typeface="Symbol" pitchFamily="18" charset="2"/>
              </a:rPr>
              <a:t>V</a:t>
            </a:r>
            <a:r>
              <a:rPr lang="en-US" altLang="zh-TW" sz="2200" dirty="0">
                <a:sym typeface="Symbol" pitchFamily="18" charset="2"/>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a</a:t>
            </a:r>
            <a:r>
              <a:rPr lang="en-US" altLang="zh-TW" sz="2200" dirty="0">
                <a:sym typeface="Symbol" pitchFamily="18" charset="2"/>
              </a:rPr>
              <a:t>, </a:t>
            </a:r>
            <a:r>
              <a:rPr lang="en-US" altLang="zh-TW" sz="2200" i="1" dirty="0">
                <a:sym typeface="Symbol" pitchFamily="18" charset="2"/>
              </a:rPr>
              <a:t>b</a:t>
            </a:r>
            <a:r>
              <a:rPr lang="en-US" altLang="zh-TW" sz="2200" dirty="0">
                <a:sym typeface="Symbol" pitchFamily="18" charset="2"/>
              </a:rPr>
              <a:t>, </a:t>
            </a:r>
            <a:r>
              <a:rPr lang="en-US" altLang="zh-TW" sz="2200" i="1" dirty="0">
                <a:sym typeface="Symbol" pitchFamily="18" charset="2"/>
              </a:rPr>
              <a:t>c</a:t>
            </a:r>
            <a:r>
              <a:rPr lang="en-US" altLang="zh-TW" sz="2200" dirty="0">
                <a:sym typeface="Symbol" pitchFamily="18" charset="2"/>
              </a:rPr>
              <a:t>}, then</a:t>
            </a:r>
          </a:p>
          <a:p>
            <a:pPr marL="0" indent="0" eaLnBrk="1" hangingPunct="1">
              <a:tabLst>
                <a:tab pos="1163638" algn="l"/>
              </a:tabLst>
              <a:defRPr/>
            </a:pPr>
            <a:r>
              <a:rPr lang="en-US" altLang="zh-TW" sz="2200" i="1" dirty="0">
                <a:sym typeface="Symbol" pitchFamily="18" charset="2"/>
              </a:rPr>
              <a:t>V</a:t>
            </a:r>
            <a:r>
              <a:rPr lang="en-US" altLang="zh-TW" sz="2200" dirty="0">
                <a:sym typeface="Symbol" pitchFamily="18" charset="2"/>
              </a:rPr>
              <a:t> </a:t>
            </a:r>
            <a:r>
              <a:rPr lang="en-US" altLang="zh-TW" sz="2200" spc="200"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200" i="1" dirty="0">
                <a:cs typeface="Times New Roman" pitchFamily="18" charset="0"/>
                <a:sym typeface="Symbol" pitchFamily="18" charset="2"/>
              </a:rPr>
              <a:t>V</a:t>
            </a:r>
            <a:r>
              <a:rPr lang="zh-TW" altLang="en-US"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a</a:t>
            </a:r>
            <a:r>
              <a:rPr lang="en-US" altLang="zh-TW" sz="2200" dirty="0"/>
              <a:t>, </a:t>
            </a:r>
            <a:r>
              <a:rPr lang="en-US" altLang="zh-TW" sz="2200" i="1" dirty="0"/>
              <a:t>a</a:t>
            </a:r>
            <a:r>
              <a:rPr lang="en-US" altLang="zh-TW" sz="2200" dirty="0"/>
              <a:t>), (</a:t>
            </a:r>
            <a:r>
              <a:rPr lang="en-US" altLang="zh-TW" sz="2200" i="1" dirty="0"/>
              <a:t>a</a:t>
            </a:r>
            <a:r>
              <a:rPr lang="en-US" altLang="zh-TW" sz="2200" dirty="0"/>
              <a:t>, </a:t>
            </a:r>
            <a:r>
              <a:rPr lang="en-US" altLang="zh-TW" sz="2200" i="1" dirty="0"/>
              <a:t>b</a:t>
            </a:r>
            <a:r>
              <a:rPr lang="en-US" altLang="zh-TW" sz="2200" dirty="0"/>
              <a:t>), (</a:t>
            </a:r>
            <a:r>
              <a:rPr lang="en-US" altLang="zh-TW" sz="2200" i="1" dirty="0"/>
              <a:t>a</a:t>
            </a:r>
            <a:r>
              <a:rPr lang="en-US" altLang="zh-TW" sz="2200" dirty="0"/>
              <a:t>, </a:t>
            </a:r>
            <a:r>
              <a:rPr lang="en-US" altLang="zh-TW" sz="2200" i="1" dirty="0"/>
              <a:t>c</a:t>
            </a:r>
            <a:r>
              <a:rPr lang="en-US" altLang="zh-TW" sz="2200" dirty="0"/>
              <a:t>), (</a:t>
            </a:r>
            <a:r>
              <a:rPr lang="en-US" altLang="zh-TW" sz="2200" i="1" dirty="0"/>
              <a:t>b</a:t>
            </a:r>
            <a:r>
              <a:rPr lang="en-US" altLang="zh-TW" sz="2200" dirty="0"/>
              <a:t>, </a:t>
            </a:r>
            <a:r>
              <a:rPr lang="en-US" altLang="zh-TW" sz="2200" i="1" dirty="0"/>
              <a:t>a</a:t>
            </a:r>
            <a:r>
              <a:rPr lang="en-US" altLang="zh-TW" sz="2200" dirty="0"/>
              <a:t>), (</a:t>
            </a:r>
            <a:r>
              <a:rPr lang="en-US" altLang="zh-TW" sz="2200" i="1" dirty="0"/>
              <a:t>b</a:t>
            </a:r>
            <a:r>
              <a:rPr lang="en-US" altLang="zh-TW" sz="2200" dirty="0"/>
              <a:t>, </a:t>
            </a:r>
            <a:r>
              <a:rPr lang="en-US" altLang="zh-TW" sz="2200" i="1" dirty="0"/>
              <a:t>b</a:t>
            </a:r>
            <a:r>
              <a:rPr lang="en-US" altLang="zh-TW" sz="2200" dirty="0"/>
              <a:t>), (</a:t>
            </a:r>
            <a:r>
              <a:rPr lang="en-US" altLang="zh-TW" sz="2200" i="1" dirty="0"/>
              <a:t>b</a:t>
            </a:r>
            <a:r>
              <a:rPr lang="en-US" altLang="zh-TW" sz="2200" dirty="0"/>
              <a:t>, </a:t>
            </a:r>
            <a:r>
              <a:rPr lang="en-US" altLang="zh-TW" sz="2200" i="1" dirty="0"/>
              <a:t>c</a:t>
            </a:r>
            <a:r>
              <a:rPr lang="en-US" altLang="zh-TW" sz="2200" dirty="0"/>
              <a:t>), (</a:t>
            </a:r>
            <a:r>
              <a:rPr lang="en-US" altLang="zh-TW" sz="2200" i="1" dirty="0"/>
              <a:t>c</a:t>
            </a:r>
            <a:r>
              <a:rPr lang="en-US" altLang="zh-TW" sz="2200" dirty="0"/>
              <a:t>, </a:t>
            </a:r>
            <a:r>
              <a:rPr lang="en-US" altLang="zh-TW" sz="2200" i="1" dirty="0"/>
              <a:t>a</a:t>
            </a:r>
            <a:r>
              <a:rPr lang="en-US" altLang="zh-TW" sz="2200" dirty="0"/>
              <a:t>), (</a:t>
            </a:r>
            <a:r>
              <a:rPr lang="en-US" altLang="zh-TW" sz="2200" i="1" dirty="0"/>
              <a:t>c</a:t>
            </a:r>
            <a:r>
              <a:rPr lang="en-US" altLang="zh-TW" sz="2200" dirty="0"/>
              <a:t>, </a:t>
            </a:r>
            <a:r>
              <a:rPr lang="en-US" altLang="zh-TW" sz="2200" i="1" dirty="0"/>
              <a:t>b</a:t>
            </a:r>
            <a:r>
              <a:rPr lang="en-US" altLang="zh-TW" sz="2200" dirty="0"/>
              <a:t>), (</a:t>
            </a:r>
            <a:r>
              <a:rPr lang="en-US" altLang="zh-TW" sz="2200" i="1" dirty="0"/>
              <a:t>c</a:t>
            </a:r>
            <a:r>
              <a:rPr lang="en-US" altLang="zh-TW" sz="2200" dirty="0"/>
              <a:t>, </a:t>
            </a:r>
            <a:r>
              <a:rPr lang="en-US" altLang="zh-TW" sz="2200" i="1" dirty="0"/>
              <a:t>c</a:t>
            </a:r>
            <a:r>
              <a:rPr lang="en-US" altLang="zh-TW" sz="2200" dirty="0"/>
              <a:t>)}.</a:t>
            </a:r>
            <a:endParaRPr lang="zh-TW" altLang="en-US" sz="2200" dirty="0"/>
          </a:p>
        </p:txBody>
      </p:sp>
    </p:spTree>
    <p:extLst>
      <p:ext uri="{BB962C8B-B14F-4D97-AF65-F5344CB8AC3E}">
        <p14:creationId xmlns:p14="http://schemas.microsoft.com/office/powerpoint/2010/main" val="33512398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5" name="矩形 4"/>
          <p:cNvSpPr/>
          <p:nvPr/>
        </p:nvSpPr>
        <p:spPr>
          <a:xfrm>
            <a:off x="2052000" y="10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6" name="矩形 5"/>
          <p:cNvSpPr/>
          <p:nvPr/>
        </p:nvSpPr>
        <p:spPr>
          <a:xfrm>
            <a:off x="97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7" name="矩形 6"/>
          <p:cNvSpPr/>
          <p:nvPr/>
        </p:nvSpPr>
        <p:spPr>
          <a:xfrm>
            <a:off x="205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8" name="矩形 7"/>
          <p:cNvSpPr/>
          <p:nvPr/>
        </p:nvSpPr>
        <p:spPr>
          <a:xfrm>
            <a:off x="97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9" name="矩形 8"/>
          <p:cNvSpPr/>
          <p:nvPr/>
        </p:nvSpPr>
        <p:spPr>
          <a:xfrm>
            <a:off x="205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0" name="矩形 9"/>
          <p:cNvSpPr/>
          <p:nvPr/>
        </p:nvSpPr>
        <p:spPr>
          <a:xfrm>
            <a:off x="97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1" name="矩形 10"/>
          <p:cNvSpPr/>
          <p:nvPr/>
        </p:nvSpPr>
        <p:spPr>
          <a:xfrm>
            <a:off x="205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2" name="矩形 11"/>
          <p:cNvSpPr/>
          <p:nvPr/>
        </p:nvSpPr>
        <p:spPr>
          <a:xfrm>
            <a:off x="97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3" name="矩形 12"/>
          <p:cNvSpPr/>
          <p:nvPr/>
        </p:nvSpPr>
        <p:spPr>
          <a:xfrm>
            <a:off x="2052000" y="54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14" name="Text Box 6"/>
          <p:cNvSpPr txBox="1">
            <a:spLocks noChangeArrowheads="1"/>
          </p:cNvSpPr>
          <p:nvPr/>
        </p:nvSpPr>
        <p:spPr bwMode="auto">
          <a:xfrm>
            <a:off x="745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97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7" name="Text Box 6"/>
          <p:cNvSpPr txBox="1">
            <a:spLocks noChangeArrowheads="1"/>
          </p:cNvSpPr>
          <p:nvPr/>
        </p:nvSpPr>
        <p:spPr bwMode="auto">
          <a:xfrm>
            <a:off x="439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adapter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81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81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81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81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2" name="矩形 21"/>
          <p:cNvSpPr/>
          <p:nvPr/>
        </p:nvSpPr>
        <p:spPr>
          <a:xfrm>
            <a:off x="421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3" name="矩形 22"/>
          <p:cNvSpPr/>
          <p:nvPr/>
        </p:nvSpPr>
        <p:spPr>
          <a:xfrm>
            <a:off x="6012000" y="23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24" name="矩形 23"/>
          <p:cNvSpPr/>
          <p:nvPr/>
        </p:nvSpPr>
        <p:spPr>
          <a:xfrm>
            <a:off x="6012000" y="41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6" name="矩形 25"/>
          <p:cNvSpPr/>
          <p:nvPr/>
        </p:nvSpPr>
        <p:spPr>
          <a:xfrm>
            <a:off x="385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7" name="矩形 26"/>
          <p:cNvSpPr/>
          <p:nvPr/>
        </p:nvSpPr>
        <p:spPr>
          <a:xfrm>
            <a:off x="5652000" y="23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28" name="矩形 27"/>
          <p:cNvSpPr/>
          <p:nvPr/>
        </p:nvSpPr>
        <p:spPr>
          <a:xfrm>
            <a:off x="5652000" y="41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Tree>
    <p:extLst>
      <p:ext uri="{BB962C8B-B14F-4D97-AF65-F5344CB8AC3E}">
        <p14:creationId xmlns:p14="http://schemas.microsoft.com/office/powerpoint/2010/main" val="128623847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5" name="矩形 4"/>
          <p:cNvSpPr/>
          <p:nvPr/>
        </p:nvSpPr>
        <p:spPr>
          <a:xfrm>
            <a:off x="2772000" y="10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6" name="矩形 5"/>
          <p:cNvSpPr/>
          <p:nvPr/>
        </p:nvSpPr>
        <p:spPr>
          <a:xfrm>
            <a:off x="169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7" name="矩形 6"/>
          <p:cNvSpPr/>
          <p:nvPr/>
        </p:nvSpPr>
        <p:spPr>
          <a:xfrm>
            <a:off x="2772000" y="21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8" name="矩形 7"/>
          <p:cNvSpPr/>
          <p:nvPr/>
        </p:nvSpPr>
        <p:spPr>
          <a:xfrm>
            <a:off x="169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9" name="矩形 8"/>
          <p:cNvSpPr/>
          <p:nvPr/>
        </p:nvSpPr>
        <p:spPr>
          <a:xfrm>
            <a:off x="2772000" y="32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0" name="矩形 9"/>
          <p:cNvSpPr/>
          <p:nvPr/>
        </p:nvSpPr>
        <p:spPr>
          <a:xfrm>
            <a:off x="169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1" name="矩形 10"/>
          <p:cNvSpPr/>
          <p:nvPr/>
        </p:nvSpPr>
        <p:spPr>
          <a:xfrm>
            <a:off x="2772000" y="43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2" name="矩形 11"/>
          <p:cNvSpPr/>
          <p:nvPr/>
        </p:nvSpPr>
        <p:spPr>
          <a:xfrm>
            <a:off x="169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3" name="矩形 12"/>
          <p:cNvSpPr/>
          <p:nvPr/>
        </p:nvSpPr>
        <p:spPr>
          <a:xfrm>
            <a:off x="2772000" y="54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sp>
        <p:nvSpPr>
          <p:cNvPr id="14"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169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09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09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09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09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5" name="矩形 24"/>
          <p:cNvSpPr/>
          <p:nvPr/>
        </p:nvSpPr>
        <p:spPr>
          <a:xfrm>
            <a:off x="4752000" y="4149000"/>
            <a:ext cx="360000" cy="360000"/>
          </a:xfrm>
          <a:prstGeom prst="rect">
            <a:avLst/>
          </a:prstGeom>
          <a:ln w="19050">
            <a:prstDash val="dash"/>
          </a:ln>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cxnSp>
        <p:nvCxnSpPr>
          <p:cNvPr id="29" name="直線單箭頭接點 28"/>
          <p:cNvCxnSpPr>
            <a:stCxn id="25" idx="2"/>
            <a:endCxn id="21" idx="1"/>
          </p:cNvCxnSpPr>
          <p:nvPr/>
        </p:nvCxnSpPr>
        <p:spPr>
          <a:xfrm>
            <a:off x="4932000" y="4509000"/>
            <a:ext cx="2160000" cy="540000"/>
          </a:xfrm>
          <a:prstGeom prst="straightConnector1">
            <a:avLst/>
          </a:prstGeom>
          <a:noFill/>
          <a:ln w="19050" cap="flat" cmpd="sng" algn="ctr">
            <a:solidFill>
              <a:schemeClr val="tx1"/>
            </a:solidFill>
            <a:prstDash val="solid"/>
            <a:miter lim="800000"/>
            <a:tailEnd type="arrow" w="lg" len="lg"/>
          </a:ln>
          <a:effectLst/>
        </p:spPr>
      </p:cxnSp>
      <p:cxnSp>
        <p:nvCxnSpPr>
          <p:cNvPr id="30" name="直線單箭頭接點 29"/>
          <p:cNvCxnSpPr>
            <a:stCxn id="25" idx="0"/>
            <a:endCxn id="18" idx="1"/>
          </p:cNvCxnSpPr>
          <p:nvPr/>
        </p:nvCxnSpPr>
        <p:spPr>
          <a:xfrm flipV="1">
            <a:off x="4932000" y="1809000"/>
            <a:ext cx="2160000" cy="234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stCxn id="19" idx="1"/>
            <a:endCxn id="25" idx="3"/>
          </p:cNvCxnSpPr>
          <p:nvPr/>
        </p:nvCxnSpPr>
        <p:spPr>
          <a:xfrm flipH="1">
            <a:off x="5112000" y="2889000"/>
            <a:ext cx="1980000" cy="1440000"/>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11828366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169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169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169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169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169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09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09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09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09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5" name="矩形 24"/>
          <p:cNvSpPr/>
          <p:nvPr/>
        </p:nvSpPr>
        <p:spPr>
          <a:xfrm>
            <a:off x="4752000" y="4149000"/>
            <a:ext cx="360000" cy="360000"/>
          </a:xfrm>
          <a:prstGeom prst="rect">
            <a:avLst/>
          </a:prstGeom>
          <a:ln w="19050">
            <a:prstDash val="dash"/>
          </a:ln>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cxnSp>
        <p:nvCxnSpPr>
          <p:cNvPr id="29" name="直線單箭頭接點 28"/>
          <p:cNvCxnSpPr>
            <a:stCxn id="25" idx="2"/>
            <a:endCxn id="21" idx="1"/>
          </p:cNvCxnSpPr>
          <p:nvPr/>
        </p:nvCxnSpPr>
        <p:spPr>
          <a:xfrm>
            <a:off x="4932000" y="4509000"/>
            <a:ext cx="2160000" cy="540000"/>
          </a:xfrm>
          <a:prstGeom prst="straightConnector1">
            <a:avLst/>
          </a:prstGeom>
          <a:noFill/>
          <a:ln w="19050" cap="flat" cmpd="sng" algn="ctr">
            <a:solidFill>
              <a:schemeClr val="tx1"/>
            </a:solidFill>
            <a:prstDash val="solid"/>
            <a:miter lim="800000"/>
            <a:tailEnd type="arrow" w="lg" len="lg"/>
          </a:ln>
          <a:effectLst/>
        </p:spPr>
      </p:cxnSp>
      <p:cxnSp>
        <p:nvCxnSpPr>
          <p:cNvPr id="30" name="直線單箭頭接點 29"/>
          <p:cNvCxnSpPr>
            <a:stCxn id="25" idx="0"/>
            <a:endCxn id="18" idx="1"/>
          </p:cNvCxnSpPr>
          <p:nvPr/>
        </p:nvCxnSpPr>
        <p:spPr>
          <a:xfrm flipV="1">
            <a:off x="4932000" y="1809000"/>
            <a:ext cx="2160000" cy="234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stCxn id="19" idx="1"/>
            <a:endCxn id="25" idx="3"/>
          </p:cNvCxnSpPr>
          <p:nvPr/>
        </p:nvCxnSpPr>
        <p:spPr>
          <a:xfrm flipH="1">
            <a:off x="5112000" y="2889000"/>
            <a:ext cx="1980000" cy="1440000"/>
          </a:xfrm>
          <a:prstGeom prst="straightConnector1">
            <a:avLst/>
          </a:prstGeom>
          <a:noFill/>
          <a:ln w="19050" cap="flat" cmpd="sng" algn="ctr">
            <a:solidFill>
              <a:schemeClr val="tx1"/>
            </a:solidFill>
            <a:prstDash val="solid"/>
            <a:miter lim="800000"/>
            <a:tailEnd type="arrow" w="lg" len="lg"/>
          </a:ln>
          <a:effectLst/>
        </p:spPr>
      </p:cxnSp>
      <p:cxnSp>
        <p:nvCxnSpPr>
          <p:cNvPr id="23" name="直線單箭頭接點 22"/>
          <p:cNvCxnSpPr>
            <a:stCxn id="8" idx="3"/>
            <a:endCxn id="19" idx="1"/>
          </p:cNvCxnSpPr>
          <p:nvPr/>
        </p:nvCxnSpPr>
        <p:spPr>
          <a:xfrm flipV="1">
            <a:off x="2772000" y="2889000"/>
            <a:ext cx="4320000" cy="540000"/>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12" idx="3"/>
            <a:endCxn id="25" idx="1"/>
          </p:cNvCxnSpPr>
          <p:nvPr/>
        </p:nvCxnSpPr>
        <p:spPr>
          <a:xfrm flipV="1">
            <a:off x="2772000" y="4329000"/>
            <a:ext cx="1980000" cy="1260000"/>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6" idx="3"/>
            <a:endCxn id="20" idx="1"/>
          </p:cNvCxnSpPr>
          <p:nvPr/>
        </p:nvCxnSpPr>
        <p:spPr>
          <a:xfrm>
            <a:off x="2772000" y="234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10" idx="3"/>
          </p:cNvCxnSpPr>
          <p:nvPr/>
        </p:nvCxnSpPr>
        <p:spPr>
          <a:xfrm flipV="1">
            <a:off x="2772000" y="288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4" idx="3"/>
            <a:endCxn id="19" idx="1"/>
          </p:cNvCxnSpPr>
          <p:nvPr/>
        </p:nvCxnSpPr>
        <p:spPr>
          <a:xfrm>
            <a:off x="2772000" y="1269000"/>
            <a:ext cx="4320000" cy="1620000"/>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257761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169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169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169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169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169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09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09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09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09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5" name="矩形 24"/>
          <p:cNvSpPr/>
          <p:nvPr/>
        </p:nvSpPr>
        <p:spPr>
          <a:xfrm>
            <a:off x="4752000" y="4149000"/>
            <a:ext cx="360000" cy="360000"/>
          </a:xfrm>
          <a:prstGeom prst="rect">
            <a:avLst/>
          </a:prstGeom>
          <a:ln w="19050">
            <a:prstDash val="dash"/>
          </a:ln>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cxnSp>
        <p:nvCxnSpPr>
          <p:cNvPr id="29" name="直線單箭頭接點 28"/>
          <p:cNvCxnSpPr>
            <a:stCxn id="25" idx="2"/>
            <a:endCxn id="21" idx="1"/>
          </p:cNvCxnSpPr>
          <p:nvPr/>
        </p:nvCxnSpPr>
        <p:spPr>
          <a:xfrm>
            <a:off x="4932000" y="4509000"/>
            <a:ext cx="2160000" cy="540000"/>
          </a:xfrm>
          <a:prstGeom prst="straightConnector1">
            <a:avLst/>
          </a:prstGeom>
          <a:noFill/>
          <a:ln w="19050" cap="flat" cmpd="sng" algn="ctr">
            <a:solidFill>
              <a:schemeClr val="tx1"/>
            </a:solidFill>
            <a:prstDash val="solid"/>
            <a:miter lim="800000"/>
            <a:tailEnd type="arrow" w="lg" len="lg"/>
          </a:ln>
          <a:effectLst/>
        </p:spPr>
      </p:cxnSp>
      <p:cxnSp>
        <p:nvCxnSpPr>
          <p:cNvPr id="30" name="直線單箭頭接點 29"/>
          <p:cNvCxnSpPr>
            <a:stCxn id="25" idx="0"/>
            <a:endCxn id="18" idx="1"/>
          </p:cNvCxnSpPr>
          <p:nvPr/>
        </p:nvCxnSpPr>
        <p:spPr>
          <a:xfrm flipV="1">
            <a:off x="4932000" y="1809000"/>
            <a:ext cx="2160000" cy="234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stCxn id="19" idx="1"/>
            <a:endCxn id="25" idx="3"/>
          </p:cNvCxnSpPr>
          <p:nvPr/>
        </p:nvCxnSpPr>
        <p:spPr>
          <a:xfrm flipH="1">
            <a:off x="5112000" y="2889000"/>
            <a:ext cx="1980000" cy="1440000"/>
          </a:xfrm>
          <a:prstGeom prst="straightConnector1">
            <a:avLst/>
          </a:prstGeom>
          <a:noFill/>
          <a:ln w="19050" cap="flat" cmpd="sng" algn="ctr">
            <a:solidFill>
              <a:schemeClr val="tx1"/>
            </a:solidFill>
            <a:prstDash val="solid"/>
            <a:miter lim="800000"/>
            <a:tailEnd type="arrow" w="lg" len="lg"/>
          </a:ln>
          <a:effectLst/>
        </p:spPr>
      </p:cxnSp>
      <p:cxnSp>
        <p:nvCxnSpPr>
          <p:cNvPr id="23" name="直線單箭頭接點 22"/>
          <p:cNvCxnSpPr>
            <a:stCxn id="8" idx="3"/>
            <a:endCxn id="19" idx="1"/>
          </p:cNvCxnSpPr>
          <p:nvPr/>
        </p:nvCxnSpPr>
        <p:spPr>
          <a:xfrm flipV="1">
            <a:off x="2772000" y="2889000"/>
            <a:ext cx="4320000" cy="540000"/>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12" idx="3"/>
            <a:endCxn id="25" idx="1"/>
          </p:cNvCxnSpPr>
          <p:nvPr/>
        </p:nvCxnSpPr>
        <p:spPr>
          <a:xfrm flipV="1">
            <a:off x="2772000" y="4329000"/>
            <a:ext cx="1980000" cy="1260000"/>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6" idx="3"/>
            <a:endCxn id="20" idx="1"/>
          </p:cNvCxnSpPr>
          <p:nvPr/>
        </p:nvCxnSpPr>
        <p:spPr>
          <a:xfrm>
            <a:off x="2772000" y="234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10" idx="3"/>
          </p:cNvCxnSpPr>
          <p:nvPr/>
        </p:nvCxnSpPr>
        <p:spPr>
          <a:xfrm flipV="1">
            <a:off x="2772000" y="288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4" idx="3"/>
            <a:endCxn id="19" idx="1"/>
          </p:cNvCxnSpPr>
          <p:nvPr/>
        </p:nvCxnSpPr>
        <p:spPr>
          <a:xfrm>
            <a:off x="2772000" y="126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8" idx="3"/>
            <a:endCxn id="25" idx="1"/>
          </p:cNvCxnSpPr>
          <p:nvPr/>
        </p:nvCxnSpPr>
        <p:spPr>
          <a:xfrm>
            <a:off x="2772000" y="3429000"/>
            <a:ext cx="1980000" cy="900000"/>
          </a:xfrm>
          <a:prstGeom prst="straightConnector1">
            <a:avLst/>
          </a:prstGeom>
          <a:noFill/>
          <a:ln w="19050" cap="flat" cmpd="sng" algn="ctr">
            <a:solidFill>
              <a:schemeClr val="tx1"/>
            </a:solidFill>
            <a:prstDash val="solid"/>
            <a:miter lim="800000"/>
            <a:tailEnd type="arrow" w="lg" len="lg"/>
          </a:ln>
          <a:effectLst/>
        </p:spPr>
      </p:cxnSp>
      <p:cxnSp>
        <p:nvCxnSpPr>
          <p:cNvPr id="31" name="直線單箭頭接點 30"/>
          <p:cNvCxnSpPr>
            <a:stCxn id="10" idx="3"/>
            <a:endCxn id="25" idx="1"/>
          </p:cNvCxnSpPr>
          <p:nvPr/>
        </p:nvCxnSpPr>
        <p:spPr>
          <a:xfrm flipV="1">
            <a:off x="2772000" y="4329000"/>
            <a:ext cx="1980000" cy="180000"/>
          </a:xfrm>
          <a:prstGeom prst="straightConnector1">
            <a:avLst/>
          </a:prstGeom>
          <a:noFill/>
          <a:ln w="19050" cap="flat" cmpd="sng" algn="ctr">
            <a:solidFill>
              <a:schemeClr val="tx1"/>
            </a:solidFill>
            <a:prstDash val="solid"/>
            <a:miter lim="800000"/>
            <a:tailEnd type="arrow" w="lg" len="lg"/>
          </a:ln>
          <a:effectLst/>
        </p:spPr>
      </p:cxnSp>
      <p:cxnSp>
        <p:nvCxnSpPr>
          <p:cNvPr id="32" name="直線單箭頭接點 31"/>
          <p:cNvCxnSpPr>
            <a:stCxn id="4" idx="3"/>
            <a:endCxn id="25" idx="1"/>
          </p:cNvCxnSpPr>
          <p:nvPr/>
        </p:nvCxnSpPr>
        <p:spPr>
          <a:xfrm>
            <a:off x="2772000" y="1269000"/>
            <a:ext cx="1980000" cy="3060000"/>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67927626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169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169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169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169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169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09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09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09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09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sp>
        <p:nvSpPr>
          <p:cNvPr id="25" name="矩形 24"/>
          <p:cNvSpPr/>
          <p:nvPr/>
        </p:nvSpPr>
        <p:spPr>
          <a:xfrm>
            <a:off x="4752000" y="4149000"/>
            <a:ext cx="360000" cy="360000"/>
          </a:xfrm>
          <a:prstGeom prst="rect">
            <a:avLst/>
          </a:prstGeom>
          <a:ln w="19050">
            <a:prstDash val="dash"/>
          </a:ln>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X</a:t>
            </a:r>
            <a:endParaRPr lang="zh-TW" altLang="en-US" dirty="0"/>
          </a:p>
        </p:txBody>
      </p:sp>
      <p:cxnSp>
        <p:nvCxnSpPr>
          <p:cNvPr id="29" name="直線單箭頭接點 28"/>
          <p:cNvCxnSpPr>
            <a:stCxn id="25" idx="2"/>
            <a:endCxn id="21" idx="1"/>
          </p:cNvCxnSpPr>
          <p:nvPr/>
        </p:nvCxnSpPr>
        <p:spPr>
          <a:xfrm>
            <a:off x="4932000" y="4509000"/>
            <a:ext cx="2160000" cy="540000"/>
          </a:xfrm>
          <a:prstGeom prst="straightConnector1">
            <a:avLst/>
          </a:prstGeom>
          <a:noFill/>
          <a:ln w="19050" cap="flat" cmpd="sng" algn="ctr">
            <a:solidFill>
              <a:schemeClr val="tx1"/>
            </a:solidFill>
            <a:prstDash val="solid"/>
            <a:miter lim="800000"/>
            <a:tailEnd type="arrow" w="lg" len="lg"/>
          </a:ln>
          <a:effectLst/>
        </p:spPr>
      </p:cxnSp>
      <p:cxnSp>
        <p:nvCxnSpPr>
          <p:cNvPr id="30" name="直線單箭頭接點 29"/>
          <p:cNvCxnSpPr>
            <a:stCxn id="25" idx="0"/>
            <a:endCxn id="18" idx="1"/>
          </p:cNvCxnSpPr>
          <p:nvPr/>
        </p:nvCxnSpPr>
        <p:spPr>
          <a:xfrm flipV="1">
            <a:off x="4932000" y="1809000"/>
            <a:ext cx="2160000" cy="234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stCxn id="19" idx="1"/>
            <a:endCxn id="25" idx="3"/>
          </p:cNvCxnSpPr>
          <p:nvPr/>
        </p:nvCxnSpPr>
        <p:spPr>
          <a:xfrm flipH="1">
            <a:off x="5112000" y="2889000"/>
            <a:ext cx="1980000" cy="1440000"/>
          </a:xfrm>
          <a:prstGeom prst="straightConnector1">
            <a:avLst/>
          </a:prstGeom>
          <a:noFill/>
          <a:ln w="19050" cap="flat" cmpd="sng" algn="ctr">
            <a:solidFill>
              <a:schemeClr val="tx1"/>
            </a:solidFill>
            <a:prstDash val="solid"/>
            <a:miter lim="800000"/>
            <a:tailEnd type="arrow" w="lg" len="lg"/>
          </a:ln>
          <a:effectLst/>
        </p:spPr>
      </p:cxnSp>
      <p:cxnSp>
        <p:nvCxnSpPr>
          <p:cNvPr id="23" name="直線單箭頭接點 22"/>
          <p:cNvCxnSpPr>
            <a:stCxn id="8" idx="3"/>
            <a:endCxn id="19" idx="1"/>
          </p:cNvCxnSpPr>
          <p:nvPr/>
        </p:nvCxnSpPr>
        <p:spPr>
          <a:xfrm flipV="1">
            <a:off x="2772000" y="2889000"/>
            <a:ext cx="4320000" cy="540000"/>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12" idx="3"/>
            <a:endCxn id="25" idx="1"/>
          </p:cNvCxnSpPr>
          <p:nvPr/>
        </p:nvCxnSpPr>
        <p:spPr>
          <a:xfrm flipV="1">
            <a:off x="2772000" y="4329000"/>
            <a:ext cx="1980000" cy="1260000"/>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6" idx="3"/>
            <a:endCxn id="20" idx="1"/>
          </p:cNvCxnSpPr>
          <p:nvPr/>
        </p:nvCxnSpPr>
        <p:spPr>
          <a:xfrm>
            <a:off x="2772000" y="234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10" idx="3"/>
          </p:cNvCxnSpPr>
          <p:nvPr/>
        </p:nvCxnSpPr>
        <p:spPr>
          <a:xfrm flipV="1">
            <a:off x="2772000" y="288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4" idx="3"/>
            <a:endCxn id="19" idx="1"/>
          </p:cNvCxnSpPr>
          <p:nvPr/>
        </p:nvCxnSpPr>
        <p:spPr>
          <a:xfrm>
            <a:off x="2772000" y="126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8" idx="3"/>
            <a:endCxn id="25" idx="1"/>
          </p:cNvCxnSpPr>
          <p:nvPr/>
        </p:nvCxnSpPr>
        <p:spPr>
          <a:xfrm>
            <a:off x="2772000" y="3429000"/>
            <a:ext cx="1980000" cy="900000"/>
          </a:xfrm>
          <a:prstGeom prst="straightConnector1">
            <a:avLst/>
          </a:prstGeom>
          <a:noFill/>
          <a:ln w="19050" cap="flat" cmpd="sng" algn="ctr">
            <a:solidFill>
              <a:schemeClr val="tx1"/>
            </a:solidFill>
            <a:prstDash val="solid"/>
            <a:miter lim="800000"/>
            <a:tailEnd type="arrow" w="lg" len="lg"/>
          </a:ln>
          <a:effectLst/>
        </p:spPr>
      </p:cxnSp>
      <p:cxnSp>
        <p:nvCxnSpPr>
          <p:cNvPr id="31" name="直線單箭頭接點 30"/>
          <p:cNvCxnSpPr>
            <a:stCxn id="10" idx="3"/>
            <a:endCxn id="25" idx="1"/>
          </p:cNvCxnSpPr>
          <p:nvPr/>
        </p:nvCxnSpPr>
        <p:spPr>
          <a:xfrm flipV="1">
            <a:off x="2772000" y="4329000"/>
            <a:ext cx="1980000" cy="180000"/>
          </a:xfrm>
          <a:prstGeom prst="straightConnector1">
            <a:avLst/>
          </a:prstGeom>
          <a:noFill/>
          <a:ln w="19050" cap="flat" cmpd="sng" algn="ctr">
            <a:solidFill>
              <a:schemeClr val="tx1"/>
            </a:solidFill>
            <a:prstDash val="solid"/>
            <a:miter lim="800000"/>
            <a:tailEnd type="arrow" w="lg" len="lg"/>
          </a:ln>
          <a:effectLst/>
        </p:spPr>
      </p:cxnSp>
      <p:cxnSp>
        <p:nvCxnSpPr>
          <p:cNvPr id="32" name="直線單箭頭接點 31"/>
          <p:cNvCxnSpPr>
            <a:stCxn id="4" idx="3"/>
            <a:endCxn id="25" idx="1"/>
          </p:cNvCxnSpPr>
          <p:nvPr/>
        </p:nvCxnSpPr>
        <p:spPr>
          <a:xfrm>
            <a:off x="2772000" y="1269000"/>
            <a:ext cx="1980000" cy="3060000"/>
          </a:xfrm>
          <a:prstGeom prst="straightConnector1">
            <a:avLst/>
          </a:prstGeom>
          <a:noFill/>
          <a:ln w="19050" cap="flat" cmpd="sng" algn="ctr">
            <a:solidFill>
              <a:schemeClr val="tx1"/>
            </a:solidFill>
            <a:prstDash val="solid"/>
            <a:miter lim="800000"/>
            <a:tailEnd type="arrow" w="lg" len="lg"/>
          </a:ln>
          <a:effectLst/>
        </p:spPr>
      </p:cxnSp>
      <p:cxnSp>
        <p:nvCxnSpPr>
          <p:cNvPr id="33" name="直線單箭頭接點 32"/>
          <p:cNvCxnSpPr>
            <a:stCxn id="12" idx="3"/>
            <a:endCxn id="18" idx="1"/>
          </p:cNvCxnSpPr>
          <p:nvPr/>
        </p:nvCxnSpPr>
        <p:spPr>
          <a:xfrm flipV="1">
            <a:off x="2772000" y="1809000"/>
            <a:ext cx="4320000" cy="3780000"/>
          </a:xfrm>
          <a:prstGeom prst="straightConnector1">
            <a:avLst/>
          </a:prstGeom>
          <a:noFill/>
          <a:ln w="19050" cap="flat" cmpd="sng" algn="ctr">
            <a:solidFill>
              <a:srgbClr val="FF0000"/>
            </a:solidFill>
            <a:prstDash val="solid"/>
            <a:miter lim="800000"/>
            <a:tailEnd type="arrow" w="lg" len="lg"/>
          </a:ln>
          <a:effectLst/>
        </p:spPr>
      </p:cxnSp>
      <p:cxnSp>
        <p:nvCxnSpPr>
          <p:cNvPr id="35" name="直線單箭頭接點 34"/>
          <p:cNvCxnSpPr>
            <a:stCxn id="8" idx="3"/>
            <a:endCxn id="18" idx="1"/>
          </p:cNvCxnSpPr>
          <p:nvPr/>
        </p:nvCxnSpPr>
        <p:spPr>
          <a:xfrm flipV="1">
            <a:off x="2772000" y="1809000"/>
            <a:ext cx="4320000" cy="1620000"/>
          </a:xfrm>
          <a:prstGeom prst="straightConnector1">
            <a:avLst/>
          </a:prstGeom>
          <a:noFill/>
          <a:ln w="19050" cap="flat" cmpd="sng" algn="ctr">
            <a:solidFill>
              <a:srgbClr val="FF0000"/>
            </a:solidFill>
            <a:prstDash val="solid"/>
            <a:miter lim="800000"/>
            <a:tailEnd type="arrow" w="lg" len="lg"/>
          </a:ln>
          <a:effectLst/>
        </p:spPr>
      </p:cxnSp>
      <p:cxnSp>
        <p:nvCxnSpPr>
          <p:cNvPr id="36" name="直線單箭頭接點 35"/>
          <p:cNvCxnSpPr>
            <a:stCxn id="10" idx="3"/>
            <a:endCxn id="18" idx="1"/>
          </p:cNvCxnSpPr>
          <p:nvPr/>
        </p:nvCxnSpPr>
        <p:spPr>
          <a:xfrm flipV="1">
            <a:off x="2772000" y="1809000"/>
            <a:ext cx="4320000" cy="2700000"/>
          </a:xfrm>
          <a:prstGeom prst="straightConnector1">
            <a:avLst/>
          </a:prstGeom>
          <a:noFill/>
          <a:ln w="19050" cap="flat" cmpd="sng" algn="ctr">
            <a:solidFill>
              <a:srgbClr val="FF0000"/>
            </a:solidFill>
            <a:prstDash val="solid"/>
            <a:miter lim="800000"/>
            <a:tailEnd type="arrow" w="lg" len="lg"/>
          </a:ln>
          <a:effectLst/>
        </p:spPr>
      </p:cxnSp>
      <p:cxnSp>
        <p:nvCxnSpPr>
          <p:cNvPr id="37" name="直線單箭頭接點 36"/>
          <p:cNvCxnSpPr>
            <a:stCxn id="4" idx="3"/>
            <a:endCxn id="18" idx="1"/>
          </p:cNvCxnSpPr>
          <p:nvPr/>
        </p:nvCxnSpPr>
        <p:spPr>
          <a:xfrm>
            <a:off x="2772000" y="1269000"/>
            <a:ext cx="4320000" cy="540000"/>
          </a:xfrm>
          <a:prstGeom prst="straightConnector1">
            <a:avLst/>
          </a:prstGeom>
          <a:noFill/>
          <a:ln w="19050" cap="flat" cmpd="sng" algn="ctr">
            <a:solidFill>
              <a:srgbClr val="FF0000"/>
            </a:solidFill>
            <a:prstDash val="solid"/>
            <a:miter lim="800000"/>
            <a:tailEnd type="arrow" w="lg" len="lg"/>
          </a:ln>
          <a:effectLst/>
        </p:spPr>
      </p:cxnSp>
      <p:cxnSp>
        <p:nvCxnSpPr>
          <p:cNvPr id="38" name="直線單箭頭接點 37"/>
          <p:cNvCxnSpPr>
            <a:stCxn id="12" idx="3"/>
            <a:endCxn id="21" idx="1"/>
          </p:cNvCxnSpPr>
          <p:nvPr/>
        </p:nvCxnSpPr>
        <p:spPr>
          <a:xfrm flipV="1">
            <a:off x="2772000" y="5049000"/>
            <a:ext cx="4320000" cy="540000"/>
          </a:xfrm>
          <a:prstGeom prst="straightConnector1">
            <a:avLst/>
          </a:prstGeom>
          <a:noFill/>
          <a:ln w="19050" cap="flat" cmpd="sng" algn="ctr">
            <a:solidFill>
              <a:srgbClr val="0000FF"/>
            </a:solidFill>
            <a:prstDash val="solid"/>
            <a:miter lim="800000"/>
            <a:tailEnd type="arrow" w="lg" len="lg"/>
          </a:ln>
          <a:effectLst/>
        </p:spPr>
      </p:cxnSp>
      <p:cxnSp>
        <p:nvCxnSpPr>
          <p:cNvPr id="39" name="直線單箭頭接點 38"/>
          <p:cNvCxnSpPr>
            <a:stCxn id="8" idx="3"/>
            <a:endCxn id="21" idx="1"/>
          </p:cNvCxnSpPr>
          <p:nvPr/>
        </p:nvCxnSpPr>
        <p:spPr>
          <a:xfrm>
            <a:off x="2772000" y="3429000"/>
            <a:ext cx="4320000" cy="1620000"/>
          </a:xfrm>
          <a:prstGeom prst="straightConnector1">
            <a:avLst/>
          </a:prstGeom>
          <a:noFill/>
          <a:ln w="19050" cap="flat" cmpd="sng" algn="ctr">
            <a:solidFill>
              <a:srgbClr val="0000FF"/>
            </a:solidFill>
            <a:prstDash val="solid"/>
            <a:miter lim="800000"/>
            <a:tailEnd type="arrow" w="lg" len="lg"/>
          </a:ln>
          <a:effectLst/>
        </p:spPr>
      </p:cxnSp>
      <p:cxnSp>
        <p:nvCxnSpPr>
          <p:cNvPr id="40" name="直線單箭頭接點 39"/>
          <p:cNvCxnSpPr>
            <a:stCxn id="10" idx="3"/>
            <a:endCxn id="21" idx="1"/>
          </p:cNvCxnSpPr>
          <p:nvPr/>
        </p:nvCxnSpPr>
        <p:spPr>
          <a:xfrm>
            <a:off x="2772000" y="4509000"/>
            <a:ext cx="4320000" cy="540000"/>
          </a:xfrm>
          <a:prstGeom prst="straightConnector1">
            <a:avLst/>
          </a:prstGeom>
          <a:noFill/>
          <a:ln w="19050" cap="flat" cmpd="sng" algn="ctr">
            <a:solidFill>
              <a:srgbClr val="0000FF"/>
            </a:solidFill>
            <a:prstDash val="solid"/>
            <a:miter lim="800000"/>
            <a:tailEnd type="arrow" w="lg" len="lg"/>
          </a:ln>
          <a:effectLst/>
        </p:spPr>
      </p:cxnSp>
      <p:cxnSp>
        <p:nvCxnSpPr>
          <p:cNvPr id="41" name="直線單箭頭接點 40"/>
          <p:cNvCxnSpPr>
            <a:stCxn id="4" idx="3"/>
            <a:endCxn id="21" idx="0"/>
          </p:cNvCxnSpPr>
          <p:nvPr/>
        </p:nvCxnSpPr>
        <p:spPr>
          <a:xfrm>
            <a:off x="2772000" y="1269000"/>
            <a:ext cx="4500000" cy="3600000"/>
          </a:xfrm>
          <a:prstGeom prst="straightConnector1">
            <a:avLst/>
          </a:prstGeom>
          <a:noFill/>
          <a:ln w="19050" cap="flat" cmpd="sng" algn="ctr">
            <a:solidFill>
              <a:srgbClr val="0000FF"/>
            </a:solidFill>
            <a:prstDash val="solid"/>
            <a:miter lim="800000"/>
            <a:tailEnd type="arrow" w="lg" len="lg"/>
          </a:ln>
          <a:effectLst/>
        </p:spPr>
      </p:cxnSp>
    </p:spTree>
    <p:extLst>
      <p:ext uri="{BB962C8B-B14F-4D97-AF65-F5344CB8AC3E}">
        <p14:creationId xmlns:p14="http://schemas.microsoft.com/office/powerpoint/2010/main" val="407476963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169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169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169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169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169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709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709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709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709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cxnSp>
        <p:nvCxnSpPr>
          <p:cNvPr id="23" name="直線單箭頭接點 22"/>
          <p:cNvCxnSpPr>
            <a:stCxn id="8" idx="3"/>
            <a:endCxn id="19" idx="1"/>
          </p:cNvCxnSpPr>
          <p:nvPr/>
        </p:nvCxnSpPr>
        <p:spPr>
          <a:xfrm flipV="1">
            <a:off x="2772000" y="2889000"/>
            <a:ext cx="4320000" cy="540000"/>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6" idx="3"/>
            <a:endCxn id="20" idx="1"/>
          </p:cNvCxnSpPr>
          <p:nvPr/>
        </p:nvCxnSpPr>
        <p:spPr>
          <a:xfrm>
            <a:off x="2772000" y="234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10" idx="3"/>
          </p:cNvCxnSpPr>
          <p:nvPr/>
        </p:nvCxnSpPr>
        <p:spPr>
          <a:xfrm flipV="1">
            <a:off x="2772000" y="288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4" idx="3"/>
            <a:endCxn id="19" idx="1"/>
          </p:cNvCxnSpPr>
          <p:nvPr/>
        </p:nvCxnSpPr>
        <p:spPr>
          <a:xfrm>
            <a:off x="2772000" y="1269000"/>
            <a:ext cx="4320000" cy="1620000"/>
          </a:xfrm>
          <a:prstGeom prst="straightConnector1">
            <a:avLst/>
          </a:prstGeom>
          <a:noFill/>
          <a:ln w="19050" cap="flat" cmpd="sng" algn="ctr">
            <a:solidFill>
              <a:schemeClr val="tx1"/>
            </a:solidFill>
            <a:prstDash val="solid"/>
            <a:miter lim="800000"/>
            <a:tailEnd type="arrow" w="lg" len="lg"/>
          </a:ln>
          <a:effectLst/>
        </p:spPr>
      </p:cxnSp>
      <p:cxnSp>
        <p:nvCxnSpPr>
          <p:cNvPr id="33" name="直線單箭頭接點 32"/>
          <p:cNvCxnSpPr>
            <a:stCxn id="12" idx="3"/>
            <a:endCxn id="18" idx="1"/>
          </p:cNvCxnSpPr>
          <p:nvPr/>
        </p:nvCxnSpPr>
        <p:spPr>
          <a:xfrm flipV="1">
            <a:off x="2772000" y="1809000"/>
            <a:ext cx="4320000" cy="3780000"/>
          </a:xfrm>
          <a:prstGeom prst="straightConnector1">
            <a:avLst/>
          </a:prstGeom>
          <a:noFill/>
          <a:ln w="19050" cap="flat" cmpd="sng" algn="ctr">
            <a:solidFill>
              <a:srgbClr val="FF0000"/>
            </a:solidFill>
            <a:prstDash val="solid"/>
            <a:miter lim="800000"/>
            <a:tailEnd type="arrow" w="lg" len="lg"/>
          </a:ln>
          <a:effectLst/>
        </p:spPr>
      </p:cxnSp>
      <p:cxnSp>
        <p:nvCxnSpPr>
          <p:cNvPr id="35" name="直線單箭頭接點 34"/>
          <p:cNvCxnSpPr>
            <a:stCxn id="8" idx="3"/>
            <a:endCxn id="18" idx="1"/>
          </p:cNvCxnSpPr>
          <p:nvPr/>
        </p:nvCxnSpPr>
        <p:spPr>
          <a:xfrm flipV="1">
            <a:off x="2772000" y="1809000"/>
            <a:ext cx="4320000" cy="1620000"/>
          </a:xfrm>
          <a:prstGeom prst="straightConnector1">
            <a:avLst/>
          </a:prstGeom>
          <a:noFill/>
          <a:ln w="19050" cap="flat" cmpd="sng" algn="ctr">
            <a:solidFill>
              <a:srgbClr val="FF0000"/>
            </a:solidFill>
            <a:prstDash val="solid"/>
            <a:miter lim="800000"/>
            <a:tailEnd type="arrow" w="lg" len="lg"/>
          </a:ln>
          <a:effectLst/>
        </p:spPr>
      </p:cxnSp>
      <p:cxnSp>
        <p:nvCxnSpPr>
          <p:cNvPr id="36" name="直線單箭頭接點 35"/>
          <p:cNvCxnSpPr>
            <a:stCxn id="10" idx="3"/>
            <a:endCxn id="18" idx="1"/>
          </p:cNvCxnSpPr>
          <p:nvPr/>
        </p:nvCxnSpPr>
        <p:spPr>
          <a:xfrm flipV="1">
            <a:off x="2772000" y="1809000"/>
            <a:ext cx="4320000" cy="2700000"/>
          </a:xfrm>
          <a:prstGeom prst="straightConnector1">
            <a:avLst/>
          </a:prstGeom>
          <a:noFill/>
          <a:ln w="19050" cap="flat" cmpd="sng" algn="ctr">
            <a:solidFill>
              <a:srgbClr val="FF0000"/>
            </a:solidFill>
            <a:prstDash val="solid"/>
            <a:miter lim="800000"/>
            <a:tailEnd type="arrow" w="lg" len="lg"/>
          </a:ln>
          <a:effectLst/>
        </p:spPr>
      </p:cxnSp>
      <p:cxnSp>
        <p:nvCxnSpPr>
          <p:cNvPr id="37" name="直線單箭頭接點 36"/>
          <p:cNvCxnSpPr>
            <a:stCxn id="4" idx="3"/>
            <a:endCxn id="18" idx="1"/>
          </p:cNvCxnSpPr>
          <p:nvPr/>
        </p:nvCxnSpPr>
        <p:spPr>
          <a:xfrm>
            <a:off x="2772000" y="1269000"/>
            <a:ext cx="4320000" cy="540000"/>
          </a:xfrm>
          <a:prstGeom prst="straightConnector1">
            <a:avLst/>
          </a:prstGeom>
          <a:noFill/>
          <a:ln w="19050" cap="flat" cmpd="sng" algn="ctr">
            <a:solidFill>
              <a:srgbClr val="FF0000"/>
            </a:solidFill>
            <a:prstDash val="solid"/>
            <a:miter lim="800000"/>
            <a:tailEnd type="arrow" w="lg" len="lg"/>
          </a:ln>
          <a:effectLst/>
        </p:spPr>
      </p:cxnSp>
      <p:cxnSp>
        <p:nvCxnSpPr>
          <p:cNvPr id="38" name="直線單箭頭接點 37"/>
          <p:cNvCxnSpPr>
            <a:stCxn id="12" idx="3"/>
            <a:endCxn id="21" idx="1"/>
          </p:cNvCxnSpPr>
          <p:nvPr/>
        </p:nvCxnSpPr>
        <p:spPr>
          <a:xfrm flipV="1">
            <a:off x="2772000" y="5049000"/>
            <a:ext cx="4320000" cy="540000"/>
          </a:xfrm>
          <a:prstGeom prst="straightConnector1">
            <a:avLst/>
          </a:prstGeom>
          <a:noFill/>
          <a:ln w="19050" cap="flat" cmpd="sng" algn="ctr">
            <a:solidFill>
              <a:srgbClr val="0000FF"/>
            </a:solidFill>
            <a:prstDash val="solid"/>
            <a:miter lim="800000"/>
            <a:tailEnd type="arrow" w="lg" len="lg"/>
          </a:ln>
          <a:effectLst/>
        </p:spPr>
      </p:cxnSp>
      <p:cxnSp>
        <p:nvCxnSpPr>
          <p:cNvPr id="39" name="直線單箭頭接點 38"/>
          <p:cNvCxnSpPr>
            <a:stCxn id="8" idx="3"/>
            <a:endCxn id="21" idx="1"/>
          </p:cNvCxnSpPr>
          <p:nvPr/>
        </p:nvCxnSpPr>
        <p:spPr>
          <a:xfrm>
            <a:off x="2772000" y="3429000"/>
            <a:ext cx="4320000" cy="1620000"/>
          </a:xfrm>
          <a:prstGeom prst="straightConnector1">
            <a:avLst/>
          </a:prstGeom>
          <a:noFill/>
          <a:ln w="19050" cap="flat" cmpd="sng" algn="ctr">
            <a:solidFill>
              <a:srgbClr val="0000FF"/>
            </a:solidFill>
            <a:prstDash val="solid"/>
            <a:miter lim="800000"/>
            <a:tailEnd type="arrow" w="lg" len="lg"/>
          </a:ln>
          <a:effectLst/>
        </p:spPr>
      </p:cxnSp>
      <p:cxnSp>
        <p:nvCxnSpPr>
          <p:cNvPr id="40" name="直線單箭頭接點 39"/>
          <p:cNvCxnSpPr>
            <a:stCxn id="10" idx="3"/>
            <a:endCxn id="21" idx="1"/>
          </p:cNvCxnSpPr>
          <p:nvPr/>
        </p:nvCxnSpPr>
        <p:spPr>
          <a:xfrm>
            <a:off x="2772000" y="4509000"/>
            <a:ext cx="4320000" cy="540000"/>
          </a:xfrm>
          <a:prstGeom prst="straightConnector1">
            <a:avLst/>
          </a:prstGeom>
          <a:noFill/>
          <a:ln w="19050" cap="flat" cmpd="sng" algn="ctr">
            <a:solidFill>
              <a:srgbClr val="0000FF"/>
            </a:solidFill>
            <a:prstDash val="solid"/>
            <a:miter lim="800000"/>
            <a:tailEnd type="arrow" w="lg" len="lg"/>
          </a:ln>
          <a:effectLst/>
        </p:spPr>
      </p:cxnSp>
      <p:cxnSp>
        <p:nvCxnSpPr>
          <p:cNvPr id="41" name="直線單箭頭接點 40"/>
          <p:cNvCxnSpPr>
            <a:stCxn id="4" idx="3"/>
            <a:endCxn id="21" idx="0"/>
          </p:cNvCxnSpPr>
          <p:nvPr/>
        </p:nvCxnSpPr>
        <p:spPr>
          <a:xfrm>
            <a:off x="2772000" y="1269000"/>
            <a:ext cx="4500000" cy="3600000"/>
          </a:xfrm>
          <a:prstGeom prst="straightConnector1">
            <a:avLst/>
          </a:prstGeom>
          <a:noFill/>
          <a:ln w="19050" cap="flat" cmpd="sng" algn="ctr">
            <a:solidFill>
              <a:srgbClr val="0000FF"/>
            </a:solidFill>
            <a:prstDash val="solid"/>
            <a:miter lim="800000"/>
            <a:tailEnd type="arrow" w="lg" len="lg"/>
          </a:ln>
          <a:effectLst/>
        </p:spPr>
      </p:cxnSp>
    </p:spTree>
    <p:extLst>
      <p:ext uri="{BB962C8B-B14F-4D97-AF65-F5344CB8AC3E}">
        <p14:creationId xmlns:p14="http://schemas.microsoft.com/office/powerpoint/2010/main" val="414802839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189000"/>
            <a:ext cx="3960000" cy="6480000"/>
          </a:xfrm>
        </p:spPr>
        <p:txBody>
          <a:bodyPr/>
          <a:lstStyle/>
          <a:p>
            <a:pPr marL="989013" indent="-989013">
              <a:spcBef>
                <a:spcPts val="0"/>
              </a:spcBef>
            </a:pPr>
            <a:r>
              <a:rPr lang="en-US" altLang="zh-TW" sz="2000" b="1" dirty="0">
                <a:solidFill>
                  <a:srgbClr val="FF0000"/>
                </a:solidFill>
              </a:rPr>
              <a:t>Sample Input</a:t>
            </a:r>
          </a:p>
          <a:p>
            <a:pPr marL="989013" indent="-989013">
              <a:spcBef>
                <a:spcPts val="0"/>
              </a:spcBef>
            </a:pPr>
            <a:r>
              <a:rPr lang="en-US" altLang="zh-TW" sz="2000" dirty="0"/>
              <a:t>1</a:t>
            </a:r>
          </a:p>
          <a:p>
            <a:pPr marL="989013" indent="-989013">
              <a:spcBef>
                <a:spcPts val="0"/>
              </a:spcBef>
            </a:pPr>
            <a:endParaRPr lang="en-US" altLang="zh-TW" sz="2000" dirty="0"/>
          </a:p>
          <a:p>
            <a:pPr marL="989013" indent="-989013">
              <a:spcBef>
                <a:spcPts val="0"/>
              </a:spcBef>
            </a:pPr>
            <a:r>
              <a:rPr lang="en-US" altLang="zh-TW" sz="2000" dirty="0"/>
              <a:t>4 (number of receptacles)</a:t>
            </a:r>
          </a:p>
          <a:p>
            <a:pPr marL="989013" indent="-989013">
              <a:spcBef>
                <a:spcPts val="0"/>
              </a:spcBef>
            </a:pPr>
            <a:r>
              <a:rPr lang="en-US" altLang="zh-TW" sz="2000" dirty="0"/>
              <a:t>A (receptacle types)</a:t>
            </a:r>
          </a:p>
          <a:p>
            <a:pPr marL="989013" indent="-989013">
              <a:spcBef>
                <a:spcPts val="0"/>
              </a:spcBef>
            </a:pPr>
            <a:r>
              <a:rPr lang="en-US" altLang="zh-TW" sz="2000" dirty="0"/>
              <a:t>B</a:t>
            </a:r>
          </a:p>
          <a:p>
            <a:pPr marL="989013" indent="-989013">
              <a:spcBef>
                <a:spcPts val="0"/>
              </a:spcBef>
            </a:pPr>
            <a:r>
              <a:rPr lang="en-US" altLang="zh-TW" sz="2000" dirty="0"/>
              <a:t>C</a:t>
            </a:r>
          </a:p>
          <a:p>
            <a:pPr marL="989013" indent="-989013">
              <a:spcBef>
                <a:spcPts val="0"/>
              </a:spcBef>
            </a:pPr>
            <a:r>
              <a:rPr lang="en-US" altLang="zh-TW" sz="2000" dirty="0"/>
              <a:t>D</a:t>
            </a:r>
          </a:p>
          <a:p>
            <a:pPr marL="989013" indent="-989013">
              <a:spcBef>
                <a:spcPts val="0"/>
              </a:spcBef>
            </a:pPr>
            <a:r>
              <a:rPr lang="en-US" altLang="zh-TW" sz="2000" dirty="0"/>
              <a:t>5 (number of devices)</a:t>
            </a:r>
          </a:p>
          <a:p>
            <a:pPr marL="989013" indent="-989013">
              <a:spcBef>
                <a:spcPts val="0"/>
              </a:spcBef>
            </a:pPr>
            <a:r>
              <a:rPr lang="en-US" altLang="zh-TW" sz="2000" dirty="0"/>
              <a:t>laptop </a:t>
            </a:r>
            <a:r>
              <a:rPr lang="en-US" altLang="zh-TW" sz="2000" dirty="0" smtClean="0"/>
              <a:t>B</a:t>
            </a:r>
            <a:endParaRPr lang="en-US" altLang="zh-TW" sz="2000" dirty="0"/>
          </a:p>
          <a:p>
            <a:pPr marL="989013" indent="-989013">
              <a:spcBef>
                <a:spcPts val="0"/>
              </a:spcBef>
            </a:pPr>
            <a:r>
              <a:rPr lang="en-US" altLang="zh-TW" sz="2000" dirty="0"/>
              <a:t>phone C</a:t>
            </a:r>
          </a:p>
          <a:p>
            <a:pPr marL="989013" indent="-989013">
              <a:spcBef>
                <a:spcPts val="0"/>
              </a:spcBef>
            </a:pPr>
            <a:r>
              <a:rPr lang="en-US" altLang="zh-TW" sz="2000" dirty="0"/>
              <a:t>pager B</a:t>
            </a:r>
          </a:p>
          <a:p>
            <a:pPr marL="989013" indent="-989013">
              <a:spcBef>
                <a:spcPts val="0"/>
              </a:spcBef>
            </a:pPr>
            <a:r>
              <a:rPr lang="en-US" altLang="zh-TW" sz="2000" dirty="0"/>
              <a:t>clock B</a:t>
            </a:r>
          </a:p>
          <a:p>
            <a:pPr marL="989013" indent="-989013">
              <a:spcBef>
                <a:spcPts val="0"/>
              </a:spcBef>
            </a:pPr>
            <a:r>
              <a:rPr lang="en-US" altLang="zh-TW" sz="2000" dirty="0"/>
              <a:t>comb </a:t>
            </a:r>
            <a:r>
              <a:rPr lang="en-US" altLang="zh-TW" sz="2000" dirty="0" smtClean="0"/>
              <a:t>X (	name </a:t>
            </a:r>
            <a:r>
              <a:rPr lang="en-US" altLang="zh-TW" sz="2000" dirty="0"/>
              <a:t>of a device followed by the type of plug)</a:t>
            </a:r>
          </a:p>
          <a:p>
            <a:pPr marL="989013" indent="-989013">
              <a:spcBef>
                <a:spcPts val="0"/>
              </a:spcBef>
            </a:pPr>
            <a:r>
              <a:rPr lang="en-US" altLang="zh-TW" sz="2000" dirty="0"/>
              <a:t>3 (number of </a:t>
            </a:r>
            <a:r>
              <a:rPr lang="en-US" altLang="zh-TW" sz="2000" dirty="0" smtClean="0"/>
              <a:t>adapters</a:t>
            </a:r>
            <a:r>
              <a:rPr lang="en-US" altLang="zh-TW" sz="2000" dirty="0"/>
              <a:t>)</a:t>
            </a:r>
          </a:p>
          <a:p>
            <a:pPr marL="989013" indent="-989013">
              <a:spcBef>
                <a:spcPts val="0"/>
              </a:spcBef>
            </a:pPr>
            <a:r>
              <a:rPr lang="en-US" altLang="zh-TW" sz="2000" dirty="0"/>
              <a:t>B X</a:t>
            </a:r>
          </a:p>
          <a:p>
            <a:pPr marL="989013" indent="-989013">
              <a:spcBef>
                <a:spcPts val="0"/>
              </a:spcBef>
            </a:pPr>
            <a:r>
              <a:rPr lang="en-US" altLang="zh-TW" sz="2000" dirty="0"/>
              <a:t>X A</a:t>
            </a:r>
          </a:p>
          <a:p>
            <a:pPr marL="989013" indent="-989013">
              <a:spcBef>
                <a:spcPts val="0"/>
              </a:spcBef>
            </a:pPr>
            <a:r>
              <a:rPr lang="en-US" altLang="zh-TW" sz="2000" dirty="0"/>
              <a:t>X D</a:t>
            </a:r>
          </a:p>
          <a:p>
            <a:pPr marL="989013" indent="-989013">
              <a:spcBef>
                <a:spcPts val="0"/>
              </a:spcBef>
            </a:pPr>
            <a:r>
              <a:rPr lang="en-US" altLang="zh-TW" sz="2000" b="1" dirty="0">
                <a:solidFill>
                  <a:srgbClr val="FF0000"/>
                </a:solidFill>
              </a:rPr>
              <a:t>Sample Output</a:t>
            </a:r>
          </a:p>
          <a:p>
            <a:pPr marL="989013" indent="-989013">
              <a:spcBef>
                <a:spcPts val="0"/>
              </a:spcBef>
            </a:pPr>
            <a:r>
              <a:rPr lang="en-US" altLang="zh-TW" sz="2000" dirty="0"/>
              <a:t>1</a:t>
            </a:r>
            <a:endParaRPr lang="zh-TW" altLang="en-US" sz="2000" dirty="0"/>
          </a:p>
        </p:txBody>
      </p:sp>
      <p:sp>
        <p:nvSpPr>
          <p:cNvPr id="88" name="矩形 87"/>
          <p:cNvSpPr/>
          <p:nvPr/>
        </p:nvSpPr>
        <p:spPr>
          <a:xfrm>
            <a:off x="4932000" y="12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90" name="矩形 89"/>
          <p:cNvSpPr/>
          <p:nvPr/>
        </p:nvSpPr>
        <p:spPr>
          <a:xfrm>
            <a:off x="4932000" y="23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92" name="矩形 91"/>
          <p:cNvSpPr/>
          <p:nvPr/>
        </p:nvSpPr>
        <p:spPr>
          <a:xfrm>
            <a:off x="4932000" y="34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94" name="矩形 93"/>
          <p:cNvSpPr/>
          <p:nvPr/>
        </p:nvSpPr>
        <p:spPr>
          <a:xfrm>
            <a:off x="4932000" y="45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96" name="矩形 95"/>
          <p:cNvSpPr/>
          <p:nvPr/>
        </p:nvSpPr>
        <p:spPr>
          <a:xfrm>
            <a:off x="4932000" y="55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98" name="Text Box 6"/>
          <p:cNvSpPr txBox="1">
            <a:spLocks noChangeArrowheads="1"/>
          </p:cNvSpPr>
          <p:nvPr/>
        </p:nvSpPr>
        <p:spPr bwMode="auto">
          <a:xfrm>
            <a:off x="7452000" y="12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9" name="Text Box 6"/>
          <p:cNvSpPr txBox="1">
            <a:spLocks noChangeArrowheads="1"/>
          </p:cNvSpPr>
          <p:nvPr/>
        </p:nvSpPr>
        <p:spPr bwMode="auto">
          <a:xfrm>
            <a:off x="4932000" y="90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00" name="矩形 99"/>
          <p:cNvSpPr/>
          <p:nvPr/>
        </p:nvSpPr>
        <p:spPr>
          <a:xfrm>
            <a:off x="7812000" y="18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01" name="矩形 100"/>
          <p:cNvSpPr/>
          <p:nvPr/>
        </p:nvSpPr>
        <p:spPr>
          <a:xfrm>
            <a:off x="7812000" y="28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102" name="矩形 101"/>
          <p:cNvSpPr/>
          <p:nvPr/>
        </p:nvSpPr>
        <p:spPr>
          <a:xfrm>
            <a:off x="7812000" y="39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103" name="矩形 102"/>
          <p:cNvSpPr/>
          <p:nvPr/>
        </p:nvSpPr>
        <p:spPr>
          <a:xfrm>
            <a:off x="7812000" y="504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cxnSp>
        <p:nvCxnSpPr>
          <p:cNvPr id="104" name="直線單箭頭接點 103"/>
          <p:cNvCxnSpPr>
            <a:endCxn id="103" idx="1"/>
          </p:cNvCxnSpPr>
          <p:nvPr/>
        </p:nvCxnSpPr>
        <p:spPr>
          <a:xfrm>
            <a:off x="6012000" y="144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105" name="直線單箭頭接點 104"/>
          <p:cNvCxnSpPr>
            <a:endCxn id="100" idx="1"/>
          </p:cNvCxnSpPr>
          <p:nvPr/>
        </p:nvCxnSpPr>
        <p:spPr>
          <a:xfrm flipV="1">
            <a:off x="6012000" y="198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106" name="直線單箭頭接點 105"/>
          <p:cNvCxnSpPr>
            <a:endCxn id="101" idx="1"/>
          </p:cNvCxnSpPr>
          <p:nvPr/>
        </p:nvCxnSpPr>
        <p:spPr>
          <a:xfrm flipV="1">
            <a:off x="6012000" y="306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107" name="直線單箭頭接點 106"/>
          <p:cNvCxnSpPr>
            <a:endCxn id="103" idx="1"/>
          </p:cNvCxnSpPr>
          <p:nvPr/>
        </p:nvCxnSpPr>
        <p:spPr>
          <a:xfrm>
            <a:off x="6012000" y="468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108" name="直線單箭頭接點 107"/>
          <p:cNvCxnSpPr>
            <a:endCxn id="100" idx="1"/>
          </p:cNvCxnSpPr>
          <p:nvPr/>
        </p:nvCxnSpPr>
        <p:spPr>
          <a:xfrm flipV="1">
            <a:off x="6012000" y="1989000"/>
            <a:ext cx="1800000" cy="2700000"/>
          </a:xfrm>
          <a:prstGeom prst="straightConnector1">
            <a:avLst/>
          </a:prstGeom>
          <a:noFill/>
          <a:ln w="19050" cap="flat" cmpd="sng" algn="ctr">
            <a:solidFill>
              <a:schemeClr val="tx1"/>
            </a:solidFill>
            <a:prstDash val="solid"/>
            <a:miter lim="800000"/>
            <a:tailEnd type="arrow" w="lg" len="lg"/>
          </a:ln>
          <a:effectLst/>
        </p:spPr>
      </p:cxnSp>
      <p:cxnSp>
        <p:nvCxnSpPr>
          <p:cNvPr id="109" name="直線單箭頭接點 108"/>
          <p:cNvCxnSpPr>
            <a:endCxn id="103" idx="1"/>
          </p:cNvCxnSpPr>
          <p:nvPr/>
        </p:nvCxnSpPr>
        <p:spPr>
          <a:xfrm flipV="1">
            <a:off x="6012000" y="522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110" name="直線單箭頭接點 109"/>
          <p:cNvCxnSpPr>
            <a:endCxn id="102" idx="1"/>
          </p:cNvCxnSpPr>
          <p:nvPr/>
        </p:nvCxnSpPr>
        <p:spPr>
          <a:xfrm>
            <a:off x="6012000" y="252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11" name="直線單箭頭接點 110"/>
          <p:cNvCxnSpPr>
            <a:endCxn id="100" idx="1"/>
          </p:cNvCxnSpPr>
          <p:nvPr/>
        </p:nvCxnSpPr>
        <p:spPr>
          <a:xfrm flipV="1">
            <a:off x="6012000" y="198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12" name="直線單箭頭接點 111"/>
          <p:cNvCxnSpPr>
            <a:endCxn id="101" idx="1"/>
          </p:cNvCxnSpPr>
          <p:nvPr/>
        </p:nvCxnSpPr>
        <p:spPr>
          <a:xfrm flipV="1">
            <a:off x="6012000" y="306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13" name="直線單箭頭接點 112"/>
          <p:cNvCxnSpPr>
            <a:endCxn id="100" idx="1"/>
          </p:cNvCxnSpPr>
          <p:nvPr/>
        </p:nvCxnSpPr>
        <p:spPr>
          <a:xfrm>
            <a:off x="6012000" y="144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114" name="直線單箭頭接點 113"/>
          <p:cNvCxnSpPr>
            <a:endCxn id="103" idx="1"/>
          </p:cNvCxnSpPr>
          <p:nvPr/>
        </p:nvCxnSpPr>
        <p:spPr>
          <a:xfrm>
            <a:off x="6012000" y="360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15" name="直線單箭頭接點 114"/>
          <p:cNvCxnSpPr>
            <a:endCxn id="101" idx="1"/>
          </p:cNvCxnSpPr>
          <p:nvPr/>
        </p:nvCxnSpPr>
        <p:spPr>
          <a:xfrm>
            <a:off x="6012000" y="1449000"/>
            <a:ext cx="1800000" cy="1620000"/>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34063586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295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295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295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295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547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295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583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583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583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583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cxnSp>
        <p:nvCxnSpPr>
          <p:cNvPr id="31" name="直線單箭頭接點 30"/>
          <p:cNvCxnSpPr>
            <a:endCxn id="21" idx="1"/>
          </p:cNvCxnSpPr>
          <p:nvPr/>
        </p:nvCxnSpPr>
        <p:spPr>
          <a:xfrm>
            <a:off x="4032000" y="126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33" name="直線單箭頭接點 32"/>
          <p:cNvCxnSpPr>
            <a:endCxn id="18" idx="1"/>
          </p:cNvCxnSpPr>
          <p:nvPr/>
        </p:nvCxnSpPr>
        <p:spPr>
          <a:xfrm flipV="1">
            <a:off x="4032000" y="180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endCxn id="19" idx="1"/>
          </p:cNvCxnSpPr>
          <p:nvPr/>
        </p:nvCxnSpPr>
        <p:spPr>
          <a:xfrm flipV="1">
            <a:off x="4032000" y="288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35" name="直線單箭頭接點 34"/>
          <p:cNvCxnSpPr>
            <a:endCxn id="21" idx="1"/>
          </p:cNvCxnSpPr>
          <p:nvPr/>
        </p:nvCxnSpPr>
        <p:spPr>
          <a:xfrm>
            <a:off x="4032000" y="450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36" name="直線單箭頭接點 35"/>
          <p:cNvCxnSpPr>
            <a:endCxn id="18" idx="1"/>
          </p:cNvCxnSpPr>
          <p:nvPr/>
        </p:nvCxnSpPr>
        <p:spPr>
          <a:xfrm flipV="1">
            <a:off x="4032000" y="1809000"/>
            <a:ext cx="1800000" cy="2700000"/>
          </a:xfrm>
          <a:prstGeom prst="straightConnector1">
            <a:avLst/>
          </a:prstGeom>
          <a:noFill/>
          <a:ln w="19050" cap="flat" cmpd="sng" algn="ctr">
            <a:solidFill>
              <a:schemeClr val="tx1"/>
            </a:solidFill>
            <a:prstDash val="solid"/>
            <a:miter lim="800000"/>
            <a:tailEnd type="arrow" w="lg" len="lg"/>
          </a:ln>
          <a:effectLst/>
        </p:spPr>
      </p:cxnSp>
      <p:cxnSp>
        <p:nvCxnSpPr>
          <p:cNvPr id="38" name="直線單箭頭接點 37"/>
          <p:cNvCxnSpPr>
            <a:endCxn id="21" idx="1"/>
          </p:cNvCxnSpPr>
          <p:nvPr/>
        </p:nvCxnSpPr>
        <p:spPr>
          <a:xfrm flipV="1">
            <a:off x="4032000" y="504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39" name="直線單箭頭接點 38"/>
          <p:cNvCxnSpPr>
            <a:endCxn id="20" idx="1"/>
          </p:cNvCxnSpPr>
          <p:nvPr/>
        </p:nvCxnSpPr>
        <p:spPr>
          <a:xfrm>
            <a:off x="4032000" y="234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40" name="直線單箭頭接點 39"/>
          <p:cNvCxnSpPr>
            <a:endCxn id="18" idx="1"/>
          </p:cNvCxnSpPr>
          <p:nvPr/>
        </p:nvCxnSpPr>
        <p:spPr>
          <a:xfrm flipV="1">
            <a:off x="4032000" y="180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41" name="直線單箭頭接點 40"/>
          <p:cNvCxnSpPr>
            <a:endCxn id="19" idx="1"/>
          </p:cNvCxnSpPr>
          <p:nvPr/>
        </p:nvCxnSpPr>
        <p:spPr>
          <a:xfrm flipV="1">
            <a:off x="4032000" y="288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endCxn id="18" idx="1"/>
          </p:cNvCxnSpPr>
          <p:nvPr/>
        </p:nvCxnSpPr>
        <p:spPr>
          <a:xfrm>
            <a:off x="4032000" y="126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100" name="直線單箭頭接點 99"/>
          <p:cNvCxnSpPr>
            <a:endCxn id="21" idx="1"/>
          </p:cNvCxnSpPr>
          <p:nvPr/>
        </p:nvCxnSpPr>
        <p:spPr>
          <a:xfrm>
            <a:off x="4032000" y="342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04" name="直線單箭頭接點 103"/>
          <p:cNvCxnSpPr>
            <a:endCxn id="19" idx="1"/>
          </p:cNvCxnSpPr>
          <p:nvPr/>
        </p:nvCxnSpPr>
        <p:spPr>
          <a:xfrm>
            <a:off x="4032000" y="1269000"/>
            <a:ext cx="1800000" cy="1620000"/>
          </a:xfrm>
          <a:prstGeom prst="straightConnector1">
            <a:avLst/>
          </a:prstGeom>
          <a:noFill/>
          <a:ln w="19050" cap="flat" cmpd="sng" algn="ctr">
            <a:solidFill>
              <a:schemeClr val="tx1"/>
            </a:solidFill>
            <a:prstDash val="solid"/>
            <a:miter lim="800000"/>
            <a:tailEnd type="arrow" w="lg" len="lg"/>
          </a:ln>
          <a:effectLst/>
        </p:spPr>
      </p:cxnSp>
      <p:sp>
        <p:nvSpPr>
          <p:cNvPr id="25" name="橢圓 24"/>
          <p:cNvSpPr/>
          <p:nvPr/>
        </p:nvSpPr>
        <p:spPr>
          <a:xfrm>
            <a:off x="13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6" name="直線單箭頭接點 25"/>
          <p:cNvCxnSpPr>
            <a:stCxn id="25" idx="6"/>
            <a:endCxn id="6" idx="1"/>
          </p:cNvCxnSpPr>
          <p:nvPr/>
        </p:nvCxnSpPr>
        <p:spPr>
          <a:xfrm flipV="1">
            <a:off x="1692000" y="2349000"/>
            <a:ext cx="1260000" cy="108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25" idx="7"/>
            <a:endCxn id="4" idx="1"/>
          </p:cNvCxnSpPr>
          <p:nvPr/>
        </p:nvCxnSpPr>
        <p:spPr>
          <a:xfrm flipV="1">
            <a:off x="1639279" y="1269000"/>
            <a:ext cx="1312721" cy="2032721"/>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25" idx="5"/>
            <a:endCxn id="12" idx="1"/>
          </p:cNvCxnSpPr>
          <p:nvPr/>
        </p:nvCxnSpPr>
        <p:spPr>
          <a:xfrm>
            <a:off x="1639279" y="3556279"/>
            <a:ext cx="1312721" cy="2032721"/>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25" idx="6"/>
            <a:endCxn id="10" idx="1"/>
          </p:cNvCxnSpPr>
          <p:nvPr/>
        </p:nvCxnSpPr>
        <p:spPr>
          <a:xfrm>
            <a:off x="1692000" y="3429000"/>
            <a:ext cx="1260000" cy="1080000"/>
          </a:xfrm>
          <a:prstGeom prst="straightConnector1">
            <a:avLst/>
          </a:prstGeom>
          <a:noFill/>
          <a:ln w="19050" cap="flat" cmpd="sng" algn="ctr">
            <a:solidFill>
              <a:schemeClr val="tx1"/>
            </a:solidFill>
            <a:prstDash val="solid"/>
            <a:miter lim="800000"/>
            <a:tailEnd type="arrow" w="lg" len="lg"/>
          </a:ln>
          <a:effectLst/>
        </p:spPr>
      </p:cxnSp>
      <p:cxnSp>
        <p:nvCxnSpPr>
          <p:cNvPr id="30" name="直線單箭頭接點 29"/>
          <p:cNvCxnSpPr>
            <a:stCxn id="25" idx="6"/>
            <a:endCxn id="8" idx="1"/>
          </p:cNvCxnSpPr>
          <p:nvPr/>
        </p:nvCxnSpPr>
        <p:spPr>
          <a:xfrm>
            <a:off x="1692000" y="3429000"/>
            <a:ext cx="1260000" cy="0"/>
          </a:xfrm>
          <a:prstGeom prst="straightConnector1">
            <a:avLst/>
          </a:prstGeom>
          <a:noFill/>
          <a:ln w="19050" cap="flat" cmpd="sng" algn="ctr">
            <a:solidFill>
              <a:schemeClr val="tx1"/>
            </a:solidFill>
            <a:prstDash val="solid"/>
            <a:miter lim="800000"/>
            <a:tailEnd type="arrow" w="lg" len="lg"/>
          </a:ln>
          <a:effectLst/>
        </p:spPr>
      </p:cxnSp>
      <p:sp>
        <p:nvSpPr>
          <p:cNvPr id="32" name="Text Box 6"/>
          <p:cNvSpPr txBox="1">
            <a:spLocks noChangeArrowheads="1"/>
          </p:cNvSpPr>
          <p:nvPr/>
        </p:nvSpPr>
        <p:spPr bwMode="auto">
          <a:xfrm>
            <a:off x="2232000" y="162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37" name="Text Box 6"/>
          <p:cNvSpPr txBox="1">
            <a:spLocks noChangeArrowheads="1"/>
          </p:cNvSpPr>
          <p:nvPr/>
        </p:nvSpPr>
        <p:spPr bwMode="auto">
          <a:xfrm>
            <a:off x="2232000" y="234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2" name="Text Box 6"/>
          <p:cNvSpPr txBox="1">
            <a:spLocks noChangeArrowheads="1"/>
          </p:cNvSpPr>
          <p:nvPr/>
        </p:nvSpPr>
        <p:spPr bwMode="auto">
          <a:xfrm>
            <a:off x="223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3" name="Text Box 6"/>
          <p:cNvSpPr txBox="1">
            <a:spLocks noChangeArrowheads="1"/>
          </p:cNvSpPr>
          <p:nvPr/>
        </p:nvSpPr>
        <p:spPr bwMode="auto">
          <a:xfrm>
            <a:off x="2232000" y="396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4" name="Text Box 6"/>
          <p:cNvSpPr txBox="1">
            <a:spLocks noChangeArrowheads="1"/>
          </p:cNvSpPr>
          <p:nvPr/>
        </p:nvSpPr>
        <p:spPr bwMode="auto">
          <a:xfrm>
            <a:off x="2232000" y="468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cxnSp>
        <p:nvCxnSpPr>
          <p:cNvPr id="45" name="直線單箭頭接點 44"/>
          <p:cNvCxnSpPr>
            <a:stCxn id="18" idx="3"/>
            <a:endCxn id="49" idx="1"/>
          </p:cNvCxnSpPr>
          <p:nvPr/>
        </p:nvCxnSpPr>
        <p:spPr>
          <a:xfrm>
            <a:off x="6192000" y="1809000"/>
            <a:ext cx="1312721" cy="1492721"/>
          </a:xfrm>
          <a:prstGeom prst="straightConnector1">
            <a:avLst/>
          </a:prstGeom>
          <a:noFill/>
          <a:ln w="19050" cap="flat" cmpd="sng" algn="ctr">
            <a:solidFill>
              <a:schemeClr val="tx1"/>
            </a:solidFill>
            <a:prstDash val="solid"/>
            <a:miter lim="800000"/>
            <a:tailEnd type="arrow" w="lg" len="lg"/>
          </a:ln>
          <a:effectLst/>
        </p:spPr>
      </p:cxnSp>
      <p:cxnSp>
        <p:nvCxnSpPr>
          <p:cNvPr id="46" name="直線單箭頭接點 45"/>
          <p:cNvCxnSpPr>
            <a:stCxn id="19" idx="3"/>
            <a:endCxn id="49" idx="2"/>
          </p:cNvCxnSpPr>
          <p:nvPr/>
        </p:nvCxnSpPr>
        <p:spPr>
          <a:xfrm>
            <a:off x="6192000" y="2889000"/>
            <a:ext cx="1260000" cy="540000"/>
          </a:xfrm>
          <a:prstGeom prst="straightConnector1">
            <a:avLst/>
          </a:prstGeom>
          <a:noFill/>
          <a:ln w="19050" cap="flat" cmpd="sng" algn="ctr">
            <a:solidFill>
              <a:schemeClr val="tx1"/>
            </a:solidFill>
            <a:prstDash val="solid"/>
            <a:miter lim="800000"/>
            <a:tailEnd type="arrow" w="lg" len="lg"/>
          </a:ln>
          <a:effectLst/>
        </p:spPr>
      </p:cxnSp>
      <p:cxnSp>
        <p:nvCxnSpPr>
          <p:cNvPr id="47" name="直線單箭頭接點 46"/>
          <p:cNvCxnSpPr>
            <a:stCxn id="20" idx="3"/>
            <a:endCxn id="49" idx="2"/>
          </p:cNvCxnSpPr>
          <p:nvPr/>
        </p:nvCxnSpPr>
        <p:spPr>
          <a:xfrm flipV="1">
            <a:off x="6192000" y="3429000"/>
            <a:ext cx="1260000" cy="540000"/>
          </a:xfrm>
          <a:prstGeom prst="straightConnector1">
            <a:avLst/>
          </a:prstGeom>
          <a:noFill/>
          <a:ln w="19050" cap="flat" cmpd="sng" algn="ctr">
            <a:solidFill>
              <a:schemeClr val="tx1"/>
            </a:solidFill>
            <a:prstDash val="solid"/>
            <a:miter lim="800000"/>
            <a:tailEnd type="arrow" w="lg" len="lg"/>
          </a:ln>
          <a:effectLst/>
        </p:spPr>
      </p:cxnSp>
      <p:cxnSp>
        <p:nvCxnSpPr>
          <p:cNvPr id="48" name="直線單箭頭接點 47"/>
          <p:cNvCxnSpPr>
            <a:stCxn id="21" idx="3"/>
            <a:endCxn id="49" idx="3"/>
          </p:cNvCxnSpPr>
          <p:nvPr/>
        </p:nvCxnSpPr>
        <p:spPr>
          <a:xfrm flipV="1">
            <a:off x="6192000" y="3556279"/>
            <a:ext cx="1312721" cy="1492721"/>
          </a:xfrm>
          <a:prstGeom prst="straightConnector1">
            <a:avLst/>
          </a:prstGeom>
          <a:noFill/>
          <a:ln w="19050" cap="flat" cmpd="sng" algn="ctr">
            <a:solidFill>
              <a:schemeClr val="tx1"/>
            </a:solidFill>
            <a:prstDash val="solid"/>
            <a:miter lim="800000"/>
            <a:tailEnd type="arrow" w="lg" len="lg"/>
          </a:ln>
          <a:effectLst/>
        </p:spPr>
      </p:cxnSp>
      <p:sp>
        <p:nvSpPr>
          <p:cNvPr id="49" name="橢圓 48"/>
          <p:cNvSpPr/>
          <p:nvPr/>
        </p:nvSpPr>
        <p:spPr>
          <a:xfrm>
            <a:off x="74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0" name="Text Box 6"/>
          <p:cNvSpPr txBox="1">
            <a:spLocks noChangeArrowheads="1"/>
          </p:cNvSpPr>
          <p:nvPr/>
        </p:nvSpPr>
        <p:spPr bwMode="auto">
          <a:xfrm>
            <a:off x="655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1" name="Text Box 6"/>
          <p:cNvSpPr txBox="1">
            <a:spLocks noChangeArrowheads="1"/>
          </p:cNvSpPr>
          <p:nvPr/>
        </p:nvSpPr>
        <p:spPr bwMode="auto">
          <a:xfrm>
            <a:off x="6552000" y="2709000"/>
            <a:ext cx="360000" cy="360000"/>
          </a:xfrm>
          <a:prstGeom prst="rect">
            <a:avLst/>
          </a:prstGeom>
          <a:noFill/>
          <a:ln w="9525">
            <a:noFill/>
            <a:miter lim="800000"/>
            <a:headEnd/>
            <a:tailEnd/>
          </a:ln>
        </p:spPr>
        <p:txBody>
          <a:bodyPr wrap="none" lIns="0" tIns="0" rIns="0" bIns="0" anchor="b"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2" name="Text Box 6"/>
          <p:cNvSpPr txBox="1">
            <a:spLocks noChangeArrowheads="1"/>
          </p:cNvSpPr>
          <p:nvPr/>
        </p:nvSpPr>
        <p:spPr bwMode="auto">
          <a:xfrm>
            <a:off x="6552000" y="342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3" name="Text Box 6"/>
          <p:cNvSpPr txBox="1">
            <a:spLocks noChangeArrowheads="1"/>
          </p:cNvSpPr>
          <p:nvPr/>
        </p:nvSpPr>
        <p:spPr bwMode="auto">
          <a:xfrm>
            <a:off x="655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4" name="Text Box 6"/>
          <p:cNvSpPr txBox="1">
            <a:spLocks noChangeArrowheads="1"/>
          </p:cNvSpPr>
          <p:nvPr/>
        </p:nvSpPr>
        <p:spPr bwMode="auto">
          <a:xfrm>
            <a:off x="4752000" y="5229000"/>
            <a:ext cx="360000" cy="360000"/>
          </a:xfrm>
          <a:prstGeom prst="rect">
            <a:avLst/>
          </a:prstGeom>
          <a:noFill/>
          <a:ln w="9525">
            <a:noFill/>
            <a:miter lim="800000"/>
            <a:headEnd/>
            <a:tailEnd/>
          </a:ln>
        </p:spPr>
        <p:txBody>
          <a:bodyPr wrap="none" lIns="0" tIns="0" rIns="0" bIns="0" anchor="b"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5" name="Text Box 6"/>
          <p:cNvSpPr txBox="1">
            <a:spLocks noChangeArrowheads="1"/>
          </p:cNvSpPr>
          <p:nvPr/>
        </p:nvSpPr>
        <p:spPr bwMode="auto">
          <a:xfrm>
            <a:off x="4752000" y="1089000"/>
            <a:ext cx="360000" cy="54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354899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2000" y="108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laptop</a:t>
            </a:r>
            <a:endParaRPr lang="zh-TW" altLang="en-US" dirty="0"/>
          </a:p>
        </p:txBody>
      </p:sp>
      <p:sp>
        <p:nvSpPr>
          <p:cNvPr id="6" name="矩形 5"/>
          <p:cNvSpPr/>
          <p:nvPr/>
        </p:nvSpPr>
        <p:spPr>
          <a:xfrm>
            <a:off x="2952000" y="216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phone</a:t>
            </a:r>
            <a:endParaRPr lang="zh-TW" altLang="en-US" dirty="0"/>
          </a:p>
        </p:txBody>
      </p:sp>
      <p:sp>
        <p:nvSpPr>
          <p:cNvPr id="8" name="矩形 7"/>
          <p:cNvSpPr/>
          <p:nvPr/>
        </p:nvSpPr>
        <p:spPr>
          <a:xfrm>
            <a:off x="2952000" y="324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pager</a:t>
            </a:r>
            <a:endParaRPr lang="zh-TW" altLang="en-US" dirty="0"/>
          </a:p>
        </p:txBody>
      </p:sp>
      <p:sp>
        <p:nvSpPr>
          <p:cNvPr id="10" name="矩形 9"/>
          <p:cNvSpPr/>
          <p:nvPr/>
        </p:nvSpPr>
        <p:spPr>
          <a:xfrm>
            <a:off x="2952000" y="432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clock</a:t>
            </a:r>
            <a:endParaRPr lang="zh-TW" altLang="en-US" dirty="0"/>
          </a:p>
        </p:txBody>
      </p:sp>
      <p:sp>
        <p:nvSpPr>
          <p:cNvPr id="12" name="矩形 11"/>
          <p:cNvSpPr/>
          <p:nvPr/>
        </p:nvSpPr>
        <p:spPr>
          <a:xfrm>
            <a:off x="2952000" y="5409000"/>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tIns="0" rtlCol="0" anchor="ctr"/>
          <a:lstStyle/>
          <a:p>
            <a:pPr algn="ctr"/>
            <a:r>
              <a:rPr lang="en-US" altLang="zh-TW" sz="2000" kern="0" dirty="0">
                <a:solidFill>
                  <a:srgbClr val="000000"/>
                </a:solidFill>
              </a:rPr>
              <a:t>comb</a:t>
            </a:r>
            <a:endParaRPr lang="zh-TW" altLang="en-US" dirty="0"/>
          </a:p>
        </p:txBody>
      </p:sp>
      <p:sp>
        <p:nvSpPr>
          <p:cNvPr id="14" name="Text Box 6"/>
          <p:cNvSpPr txBox="1">
            <a:spLocks noChangeArrowheads="1"/>
          </p:cNvSpPr>
          <p:nvPr/>
        </p:nvSpPr>
        <p:spPr bwMode="auto">
          <a:xfrm>
            <a:off x="5472000" y="108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a:solidFill>
                  <a:srgbClr val="000000"/>
                </a:solidFill>
              </a:rPr>
              <a:t>receptacle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2952000" y="729000"/>
            <a:ext cx="1080000" cy="360000"/>
          </a:xfrm>
          <a:prstGeom prst="rect">
            <a:avLst/>
          </a:prstGeom>
          <a:noFill/>
          <a:ln w="9525">
            <a:noFill/>
            <a:miter lim="800000"/>
            <a:headEnd/>
            <a:tailEnd/>
          </a:ln>
        </p:spPr>
        <p:txBody>
          <a:bodyPr wrap="none" lIns="0" tIns="0" rIns="0" bIns="36000" anchor="ctr" anchorCtr="1">
            <a:noAutofit/>
          </a:bodyPr>
          <a:lstStyle/>
          <a:p>
            <a:pPr lvl="0">
              <a:defRPr/>
            </a:pPr>
            <a:r>
              <a:rPr lang="en-US" altLang="zh-TW" sz="2000" dirty="0" smtClean="0">
                <a:solidFill>
                  <a:srgbClr val="000000"/>
                </a:solidFill>
              </a:rPr>
              <a:t>device</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矩形 17"/>
          <p:cNvSpPr/>
          <p:nvPr/>
        </p:nvSpPr>
        <p:spPr>
          <a:xfrm>
            <a:off x="5832000" y="162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A</a:t>
            </a:r>
            <a:endParaRPr lang="zh-TW" altLang="en-US" dirty="0"/>
          </a:p>
        </p:txBody>
      </p:sp>
      <p:sp>
        <p:nvSpPr>
          <p:cNvPr id="19" name="矩形 18"/>
          <p:cNvSpPr/>
          <p:nvPr/>
        </p:nvSpPr>
        <p:spPr>
          <a:xfrm>
            <a:off x="5832000" y="270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B</a:t>
            </a:r>
            <a:endParaRPr lang="zh-TW" altLang="en-US" dirty="0"/>
          </a:p>
        </p:txBody>
      </p:sp>
      <p:sp>
        <p:nvSpPr>
          <p:cNvPr id="20" name="矩形 19"/>
          <p:cNvSpPr/>
          <p:nvPr/>
        </p:nvSpPr>
        <p:spPr>
          <a:xfrm>
            <a:off x="5832000" y="378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C</a:t>
            </a:r>
            <a:endParaRPr lang="zh-TW" altLang="en-US" dirty="0"/>
          </a:p>
        </p:txBody>
      </p:sp>
      <p:sp>
        <p:nvSpPr>
          <p:cNvPr id="21" name="矩形 20"/>
          <p:cNvSpPr/>
          <p:nvPr/>
        </p:nvSpPr>
        <p:spPr>
          <a:xfrm>
            <a:off x="5832000" y="4869000"/>
            <a:ext cx="360000" cy="360000"/>
          </a:xfrm>
          <a:prstGeom prst="rect">
            <a:avLst/>
          </a:prstGeom>
          <a:ln w="19050"/>
        </p:spPr>
        <p:style>
          <a:lnRef idx="2">
            <a:schemeClr val="dk1"/>
          </a:lnRef>
          <a:fillRef idx="1">
            <a:schemeClr val="lt1"/>
          </a:fillRef>
          <a:effectRef idx="0">
            <a:schemeClr val="dk1"/>
          </a:effectRef>
          <a:fontRef idx="minor">
            <a:schemeClr val="dk1"/>
          </a:fontRef>
        </p:style>
        <p:txBody>
          <a:bodyPr tIns="0" bIns="18000" rtlCol="0" anchor="ctr"/>
          <a:lstStyle/>
          <a:p>
            <a:pPr algn="ctr"/>
            <a:r>
              <a:rPr lang="en-US" altLang="zh-TW" sz="2000" kern="0" dirty="0" smtClean="0">
                <a:solidFill>
                  <a:srgbClr val="000000"/>
                </a:solidFill>
              </a:rPr>
              <a:t>D</a:t>
            </a:r>
            <a:endParaRPr lang="zh-TW" altLang="en-US" dirty="0"/>
          </a:p>
        </p:txBody>
      </p:sp>
      <p:cxnSp>
        <p:nvCxnSpPr>
          <p:cNvPr id="31" name="直線單箭頭接點 30"/>
          <p:cNvCxnSpPr>
            <a:endCxn id="21" idx="1"/>
          </p:cNvCxnSpPr>
          <p:nvPr/>
        </p:nvCxnSpPr>
        <p:spPr>
          <a:xfrm>
            <a:off x="4032000" y="126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33" name="直線單箭頭接點 32"/>
          <p:cNvCxnSpPr>
            <a:endCxn id="18" idx="1"/>
          </p:cNvCxnSpPr>
          <p:nvPr/>
        </p:nvCxnSpPr>
        <p:spPr>
          <a:xfrm flipV="1">
            <a:off x="4032000" y="1809000"/>
            <a:ext cx="1800000" cy="3780000"/>
          </a:xfrm>
          <a:prstGeom prst="straightConnector1">
            <a:avLst/>
          </a:prstGeom>
          <a:noFill/>
          <a:ln w="19050" cap="flat" cmpd="sng" algn="ctr">
            <a:solidFill>
              <a:schemeClr val="tx1"/>
            </a:solidFill>
            <a:prstDash val="solid"/>
            <a:miter lim="800000"/>
            <a:tailEnd type="arrow" w="lg" len="lg"/>
          </a:ln>
          <a:effectLst/>
        </p:spPr>
      </p:cxnSp>
      <p:cxnSp>
        <p:nvCxnSpPr>
          <p:cNvPr id="34" name="直線單箭頭接點 33"/>
          <p:cNvCxnSpPr>
            <a:endCxn id="19" idx="1"/>
          </p:cNvCxnSpPr>
          <p:nvPr/>
        </p:nvCxnSpPr>
        <p:spPr>
          <a:xfrm flipV="1">
            <a:off x="4032000" y="2889000"/>
            <a:ext cx="1800000" cy="540000"/>
          </a:xfrm>
          <a:prstGeom prst="straightConnector1">
            <a:avLst/>
          </a:prstGeom>
          <a:noFill/>
          <a:ln w="19050" cap="flat" cmpd="sng" algn="ctr">
            <a:solidFill>
              <a:srgbClr val="FF0000"/>
            </a:solidFill>
            <a:prstDash val="solid"/>
            <a:miter lim="800000"/>
            <a:tailEnd type="arrow" w="lg" len="lg"/>
          </a:ln>
          <a:effectLst/>
        </p:spPr>
      </p:cxnSp>
      <p:cxnSp>
        <p:nvCxnSpPr>
          <p:cNvPr id="35" name="直線單箭頭接點 34"/>
          <p:cNvCxnSpPr>
            <a:endCxn id="21" idx="1"/>
          </p:cNvCxnSpPr>
          <p:nvPr/>
        </p:nvCxnSpPr>
        <p:spPr>
          <a:xfrm>
            <a:off x="4032000" y="4509000"/>
            <a:ext cx="1800000" cy="540000"/>
          </a:xfrm>
          <a:prstGeom prst="straightConnector1">
            <a:avLst/>
          </a:prstGeom>
          <a:noFill/>
          <a:ln w="19050" cap="flat" cmpd="sng" algn="ctr">
            <a:solidFill>
              <a:srgbClr val="FF0000"/>
            </a:solidFill>
            <a:prstDash val="solid"/>
            <a:miter lim="800000"/>
            <a:tailEnd type="arrow" w="lg" len="lg"/>
          </a:ln>
          <a:effectLst/>
        </p:spPr>
      </p:cxnSp>
      <p:cxnSp>
        <p:nvCxnSpPr>
          <p:cNvPr id="36" name="直線單箭頭接點 35"/>
          <p:cNvCxnSpPr>
            <a:endCxn id="18" idx="1"/>
          </p:cNvCxnSpPr>
          <p:nvPr/>
        </p:nvCxnSpPr>
        <p:spPr>
          <a:xfrm flipV="1">
            <a:off x="4032000" y="1809000"/>
            <a:ext cx="1800000" cy="2700000"/>
          </a:xfrm>
          <a:prstGeom prst="straightConnector1">
            <a:avLst/>
          </a:prstGeom>
          <a:noFill/>
          <a:ln w="19050" cap="flat" cmpd="sng" algn="ctr">
            <a:solidFill>
              <a:schemeClr val="tx1"/>
            </a:solidFill>
            <a:prstDash val="solid"/>
            <a:miter lim="800000"/>
            <a:tailEnd type="arrow" w="lg" len="lg"/>
          </a:ln>
          <a:effectLst/>
        </p:spPr>
      </p:cxnSp>
      <p:cxnSp>
        <p:nvCxnSpPr>
          <p:cNvPr id="38" name="直線單箭頭接點 37"/>
          <p:cNvCxnSpPr>
            <a:endCxn id="21" idx="1"/>
          </p:cNvCxnSpPr>
          <p:nvPr/>
        </p:nvCxnSpPr>
        <p:spPr>
          <a:xfrm flipV="1">
            <a:off x="4032000" y="5049000"/>
            <a:ext cx="1800000" cy="540000"/>
          </a:xfrm>
          <a:prstGeom prst="straightConnector1">
            <a:avLst/>
          </a:prstGeom>
          <a:noFill/>
          <a:ln w="19050" cap="flat" cmpd="sng" algn="ctr">
            <a:solidFill>
              <a:schemeClr val="tx1"/>
            </a:solidFill>
            <a:prstDash val="solid"/>
            <a:miter lim="800000"/>
            <a:tailEnd type="arrow" w="lg" len="lg"/>
          </a:ln>
          <a:effectLst/>
        </p:spPr>
      </p:cxnSp>
      <p:cxnSp>
        <p:nvCxnSpPr>
          <p:cNvPr id="39" name="直線單箭頭接點 38"/>
          <p:cNvCxnSpPr>
            <a:endCxn id="20" idx="1"/>
          </p:cNvCxnSpPr>
          <p:nvPr/>
        </p:nvCxnSpPr>
        <p:spPr>
          <a:xfrm>
            <a:off x="4032000" y="2349000"/>
            <a:ext cx="1800000" cy="1620000"/>
          </a:xfrm>
          <a:prstGeom prst="straightConnector1">
            <a:avLst/>
          </a:prstGeom>
          <a:noFill/>
          <a:ln w="19050" cap="flat" cmpd="sng" algn="ctr">
            <a:solidFill>
              <a:srgbClr val="FF0000"/>
            </a:solidFill>
            <a:prstDash val="solid"/>
            <a:miter lim="800000"/>
            <a:tailEnd type="arrow" w="lg" len="lg"/>
          </a:ln>
          <a:effectLst/>
        </p:spPr>
      </p:cxnSp>
      <p:cxnSp>
        <p:nvCxnSpPr>
          <p:cNvPr id="40" name="直線單箭頭接點 39"/>
          <p:cNvCxnSpPr>
            <a:endCxn id="18" idx="1"/>
          </p:cNvCxnSpPr>
          <p:nvPr/>
        </p:nvCxnSpPr>
        <p:spPr>
          <a:xfrm flipV="1">
            <a:off x="4032000" y="180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41" name="直線單箭頭接點 40"/>
          <p:cNvCxnSpPr>
            <a:endCxn id="19" idx="1"/>
          </p:cNvCxnSpPr>
          <p:nvPr/>
        </p:nvCxnSpPr>
        <p:spPr>
          <a:xfrm flipV="1">
            <a:off x="4032000" y="288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endCxn id="18" idx="1"/>
          </p:cNvCxnSpPr>
          <p:nvPr/>
        </p:nvCxnSpPr>
        <p:spPr>
          <a:xfrm>
            <a:off x="4032000" y="1269000"/>
            <a:ext cx="1800000" cy="540000"/>
          </a:xfrm>
          <a:prstGeom prst="straightConnector1">
            <a:avLst/>
          </a:prstGeom>
          <a:noFill/>
          <a:ln w="19050" cap="flat" cmpd="sng" algn="ctr">
            <a:solidFill>
              <a:srgbClr val="FF0000"/>
            </a:solidFill>
            <a:prstDash val="solid"/>
            <a:miter lim="800000"/>
            <a:tailEnd type="arrow" w="lg" len="lg"/>
          </a:ln>
          <a:effectLst/>
        </p:spPr>
      </p:cxnSp>
      <p:cxnSp>
        <p:nvCxnSpPr>
          <p:cNvPr id="100" name="直線單箭頭接點 99"/>
          <p:cNvCxnSpPr>
            <a:endCxn id="21" idx="1"/>
          </p:cNvCxnSpPr>
          <p:nvPr/>
        </p:nvCxnSpPr>
        <p:spPr>
          <a:xfrm>
            <a:off x="4032000" y="342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104" name="直線單箭頭接點 103"/>
          <p:cNvCxnSpPr>
            <a:endCxn id="19" idx="1"/>
          </p:cNvCxnSpPr>
          <p:nvPr/>
        </p:nvCxnSpPr>
        <p:spPr>
          <a:xfrm>
            <a:off x="4032000" y="1269000"/>
            <a:ext cx="1800000" cy="1620000"/>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25" idx="6"/>
            <a:endCxn id="6" idx="1"/>
          </p:cNvCxnSpPr>
          <p:nvPr/>
        </p:nvCxnSpPr>
        <p:spPr>
          <a:xfrm flipV="1">
            <a:off x="1692000" y="2349000"/>
            <a:ext cx="1260000" cy="1080000"/>
          </a:xfrm>
          <a:prstGeom prst="straightConnector1">
            <a:avLst/>
          </a:prstGeom>
          <a:noFill/>
          <a:ln w="19050" cap="flat" cmpd="sng" algn="ctr">
            <a:solidFill>
              <a:srgbClr val="FF0000"/>
            </a:solidFill>
            <a:prstDash val="solid"/>
            <a:miter lim="800000"/>
            <a:tailEnd type="arrow" w="lg" len="lg"/>
          </a:ln>
          <a:effectLst/>
        </p:spPr>
      </p:cxnSp>
      <p:cxnSp>
        <p:nvCxnSpPr>
          <p:cNvPr id="27" name="直線單箭頭接點 26"/>
          <p:cNvCxnSpPr>
            <a:stCxn id="25" idx="7"/>
            <a:endCxn id="4" idx="1"/>
          </p:cNvCxnSpPr>
          <p:nvPr/>
        </p:nvCxnSpPr>
        <p:spPr>
          <a:xfrm flipV="1">
            <a:off x="1639279" y="1269000"/>
            <a:ext cx="1312721" cy="2032721"/>
          </a:xfrm>
          <a:prstGeom prst="straightConnector1">
            <a:avLst/>
          </a:prstGeom>
          <a:noFill/>
          <a:ln w="19050" cap="flat" cmpd="sng" algn="ctr">
            <a:solidFill>
              <a:srgbClr val="FF0000"/>
            </a:solidFill>
            <a:prstDash val="solid"/>
            <a:miter lim="800000"/>
            <a:tailEnd type="arrow" w="lg" len="lg"/>
          </a:ln>
          <a:effectLst/>
        </p:spPr>
      </p:cxnSp>
      <p:cxnSp>
        <p:nvCxnSpPr>
          <p:cNvPr id="28" name="直線單箭頭接點 27"/>
          <p:cNvCxnSpPr>
            <a:stCxn id="25" idx="5"/>
            <a:endCxn id="12" idx="1"/>
          </p:cNvCxnSpPr>
          <p:nvPr/>
        </p:nvCxnSpPr>
        <p:spPr>
          <a:xfrm>
            <a:off x="1639279" y="3556279"/>
            <a:ext cx="1312721" cy="2032721"/>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25" idx="6"/>
            <a:endCxn id="10" idx="1"/>
          </p:cNvCxnSpPr>
          <p:nvPr/>
        </p:nvCxnSpPr>
        <p:spPr>
          <a:xfrm>
            <a:off x="1692000" y="3429000"/>
            <a:ext cx="1260000" cy="1080000"/>
          </a:xfrm>
          <a:prstGeom prst="straightConnector1">
            <a:avLst/>
          </a:prstGeom>
          <a:noFill/>
          <a:ln w="19050" cap="flat" cmpd="sng" algn="ctr">
            <a:solidFill>
              <a:srgbClr val="FF0000"/>
            </a:solidFill>
            <a:prstDash val="solid"/>
            <a:miter lim="800000"/>
            <a:tailEnd type="arrow" w="lg" len="lg"/>
          </a:ln>
          <a:effectLst/>
        </p:spPr>
      </p:cxnSp>
      <p:cxnSp>
        <p:nvCxnSpPr>
          <p:cNvPr id="30" name="直線單箭頭接點 29"/>
          <p:cNvCxnSpPr>
            <a:stCxn id="25" idx="6"/>
            <a:endCxn id="8" idx="1"/>
          </p:cNvCxnSpPr>
          <p:nvPr/>
        </p:nvCxnSpPr>
        <p:spPr>
          <a:xfrm>
            <a:off x="1692000" y="3429000"/>
            <a:ext cx="1260000" cy="0"/>
          </a:xfrm>
          <a:prstGeom prst="straightConnector1">
            <a:avLst/>
          </a:prstGeom>
          <a:noFill/>
          <a:ln w="19050" cap="flat" cmpd="sng" algn="ctr">
            <a:solidFill>
              <a:srgbClr val="FF0000"/>
            </a:solidFill>
            <a:prstDash val="solid"/>
            <a:miter lim="800000"/>
            <a:tailEnd type="arrow" w="lg" len="lg"/>
          </a:ln>
          <a:effectLst/>
        </p:spPr>
      </p:cxnSp>
      <p:sp>
        <p:nvSpPr>
          <p:cNvPr id="32" name="Text Box 6"/>
          <p:cNvSpPr txBox="1">
            <a:spLocks noChangeArrowheads="1"/>
          </p:cNvSpPr>
          <p:nvPr/>
        </p:nvSpPr>
        <p:spPr bwMode="auto">
          <a:xfrm>
            <a:off x="2232000" y="162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37" name="Text Box 6"/>
          <p:cNvSpPr txBox="1">
            <a:spLocks noChangeArrowheads="1"/>
          </p:cNvSpPr>
          <p:nvPr/>
        </p:nvSpPr>
        <p:spPr bwMode="auto">
          <a:xfrm>
            <a:off x="2232000" y="234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2" name="Text Box 6"/>
          <p:cNvSpPr txBox="1">
            <a:spLocks noChangeArrowheads="1"/>
          </p:cNvSpPr>
          <p:nvPr/>
        </p:nvSpPr>
        <p:spPr bwMode="auto">
          <a:xfrm>
            <a:off x="223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3" name="Text Box 6"/>
          <p:cNvSpPr txBox="1">
            <a:spLocks noChangeArrowheads="1"/>
          </p:cNvSpPr>
          <p:nvPr/>
        </p:nvSpPr>
        <p:spPr bwMode="auto">
          <a:xfrm>
            <a:off x="2232000" y="396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4" name="Text Box 6"/>
          <p:cNvSpPr txBox="1">
            <a:spLocks noChangeArrowheads="1"/>
          </p:cNvSpPr>
          <p:nvPr/>
        </p:nvSpPr>
        <p:spPr bwMode="auto">
          <a:xfrm>
            <a:off x="2232000" y="468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cxnSp>
        <p:nvCxnSpPr>
          <p:cNvPr id="45" name="直線單箭頭接點 44"/>
          <p:cNvCxnSpPr>
            <a:stCxn id="18" idx="3"/>
            <a:endCxn id="49" idx="1"/>
          </p:cNvCxnSpPr>
          <p:nvPr/>
        </p:nvCxnSpPr>
        <p:spPr>
          <a:xfrm>
            <a:off x="6192000" y="1809000"/>
            <a:ext cx="1312721" cy="1492721"/>
          </a:xfrm>
          <a:prstGeom prst="straightConnector1">
            <a:avLst/>
          </a:prstGeom>
          <a:noFill/>
          <a:ln w="19050" cap="flat" cmpd="sng" algn="ctr">
            <a:solidFill>
              <a:srgbClr val="FF0000"/>
            </a:solidFill>
            <a:prstDash val="solid"/>
            <a:miter lim="800000"/>
            <a:tailEnd type="arrow" w="lg" len="lg"/>
          </a:ln>
          <a:effectLst/>
        </p:spPr>
      </p:cxnSp>
      <p:cxnSp>
        <p:nvCxnSpPr>
          <p:cNvPr id="46" name="直線單箭頭接點 45"/>
          <p:cNvCxnSpPr>
            <a:stCxn id="19" idx="3"/>
            <a:endCxn id="49" idx="2"/>
          </p:cNvCxnSpPr>
          <p:nvPr/>
        </p:nvCxnSpPr>
        <p:spPr>
          <a:xfrm>
            <a:off x="6192000" y="2889000"/>
            <a:ext cx="1260000" cy="540000"/>
          </a:xfrm>
          <a:prstGeom prst="straightConnector1">
            <a:avLst/>
          </a:prstGeom>
          <a:noFill/>
          <a:ln w="19050" cap="flat" cmpd="sng" algn="ctr">
            <a:solidFill>
              <a:srgbClr val="FF0000"/>
            </a:solidFill>
            <a:prstDash val="solid"/>
            <a:miter lim="800000"/>
            <a:tailEnd type="arrow" w="lg" len="lg"/>
          </a:ln>
          <a:effectLst/>
        </p:spPr>
      </p:cxnSp>
      <p:cxnSp>
        <p:nvCxnSpPr>
          <p:cNvPr id="47" name="直線單箭頭接點 46"/>
          <p:cNvCxnSpPr>
            <a:stCxn id="20" idx="3"/>
            <a:endCxn id="49" idx="2"/>
          </p:cNvCxnSpPr>
          <p:nvPr/>
        </p:nvCxnSpPr>
        <p:spPr>
          <a:xfrm flipV="1">
            <a:off x="6192000" y="3429000"/>
            <a:ext cx="1260000" cy="540000"/>
          </a:xfrm>
          <a:prstGeom prst="straightConnector1">
            <a:avLst/>
          </a:prstGeom>
          <a:noFill/>
          <a:ln w="19050" cap="flat" cmpd="sng" algn="ctr">
            <a:solidFill>
              <a:srgbClr val="FF0000"/>
            </a:solidFill>
            <a:prstDash val="solid"/>
            <a:miter lim="800000"/>
            <a:tailEnd type="arrow" w="lg" len="lg"/>
          </a:ln>
          <a:effectLst/>
        </p:spPr>
      </p:cxnSp>
      <p:cxnSp>
        <p:nvCxnSpPr>
          <p:cNvPr id="48" name="直線單箭頭接點 47"/>
          <p:cNvCxnSpPr>
            <a:stCxn id="21" idx="3"/>
            <a:endCxn id="49" idx="3"/>
          </p:cNvCxnSpPr>
          <p:nvPr/>
        </p:nvCxnSpPr>
        <p:spPr>
          <a:xfrm flipV="1">
            <a:off x="6192000" y="3556279"/>
            <a:ext cx="1312721" cy="1492721"/>
          </a:xfrm>
          <a:prstGeom prst="straightConnector1">
            <a:avLst/>
          </a:prstGeom>
          <a:noFill/>
          <a:ln w="19050" cap="flat" cmpd="sng" algn="ctr">
            <a:solidFill>
              <a:srgbClr val="FF0000"/>
            </a:solidFill>
            <a:prstDash val="solid"/>
            <a:miter lim="800000"/>
            <a:tailEnd type="arrow" w="lg" len="lg"/>
          </a:ln>
          <a:effectLst/>
        </p:spPr>
      </p:cxnSp>
      <p:sp>
        <p:nvSpPr>
          <p:cNvPr id="50" name="Text Box 6"/>
          <p:cNvSpPr txBox="1">
            <a:spLocks noChangeArrowheads="1"/>
          </p:cNvSpPr>
          <p:nvPr/>
        </p:nvSpPr>
        <p:spPr bwMode="auto">
          <a:xfrm>
            <a:off x="655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1" name="Text Box 6"/>
          <p:cNvSpPr txBox="1">
            <a:spLocks noChangeArrowheads="1"/>
          </p:cNvSpPr>
          <p:nvPr/>
        </p:nvSpPr>
        <p:spPr bwMode="auto">
          <a:xfrm>
            <a:off x="6552000" y="2709000"/>
            <a:ext cx="360000" cy="360000"/>
          </a:xfrm>
          <a:prstGeom prst="rect">
            <a:avLst/>
          </a:prstGeom>
          <a:noFill/>
          <a:ln w="9525">
            <a:noFill/>
            <a:miter lim="800000"/>
            <a:headEnd/>
            <a:tailEnd/>
          </a:ln>
        </p:spPr>
        <p:txBody>
          <a:bodyPr wrap="none" lIns="0" tIns="0" rIns="0" bIns="0" anchor="b"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2" name="Text Box 6"/>
          <p:cNvSpPr txBox="1">
            <a:spLocks noChangeArrowheads="1"/>
          </p:cNvSpPr>
          <p:nvPr/>
        </p:nvSpPr>
        <p:spPr bwMode="auto">
          <a:xfrm>
            <a:off x="6552000" y="342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3" name="Text Box 6"/>
          <p:cNvSpPr txBox="1">
            <a:spLocks noChangeArrowheads="1"/>
          </p:cNvSpPr>
          <p:nvPr/>
        </p:nvSpPr>
        <p:spPr bwMode="auto">
          <a:xfrm>
            <a:off x="655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25" name="橢圓 24"/>
          <p:cNvSpPr/>
          <p:nvPr/>
        </p:nvSpPr>
        <p:spPr>
          <a:xfrm>
            <a:off x="13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9" name="橢圓 48"/>
          <p:cNvSpPr/>
          <p:nvPr/>
        </p:nvSpPr>
        <p:spPr>
          <a:xfrm>
            <a:off x="74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Text Box 6"/>
          <p:cNvSpPr txBox="1">
            <a:spLocks noChangeArrowheads="1"/>
          </p:cNvSpPr>
          <p:nvPr/>
        </p:nvSpPr>
        <p:spPr bwMode="auto">
          <a:xfrm>
            <a:off x="4752000" y="5229000"/>
            <a:ext cx="360000" cy="360000"/>
          </a:xfrm>
          <a:prstGeom prst="rect">
            <a:avLst/>
          </a:prstGeom>
          <a:noFill/>
          <a:ln w="9525">
            <a:noFill/>
            <a:miter lim="800000"/>
            <a:headEnd/>
            <a:tailEnd/>
          </a:ln>
        </p:spPr>
        <p:txBody>
          <a:bodyPr wrap="none" lIns="0" tIns="0" rIns="0" bIns="0" anchor="b"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5" name="Text Box 6"/>
          <p:cNvSpPr txBox="1">
            <a:spLocks noChangeArrowheads="1"/>
          </p:cNvSpPr>
          <p:nvPr/>
        </p:nvSpPr>
        <p:spPr bwMode="auto">
          <a:xfrm>
            <a:off x="4752000" y="1089000"/>
            <a:ext cx="360000" cy="54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925586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189000"/>
            <a:ext cx="1800000" cy="612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smtClean="0"/>
              <a:t>1</a:t>
            </a:r>
          </a:p>
          <a:p>
            <a:pPr marL="0" indent="0">
              <a:spcBef>
                <a:spcPts val="0"/>
              </a:spcBef>
            </a:pPr>
            <a:endParaRPr lang="en-US" altLang="zh-TW" sz="2000" dirty="0" smtClean="0"/>
          </a:p>
          <a:p>
            <a:pPr marL="0" indent="0">
              <a:spcBef>
                <a:spcPts val="0"/>
              </a:spcBef>
            </a:pPr>
            <a:r>
              <a:rPr lang="en-US" altLang="zh-TW" sz="2000" dirty="0" smtClean="0"/>
              <a:t>4</a:t>
            </a:r>
          </a:p>
          <a:p>
            <a:pPr marL="0" indent="0">
              <a:spcBef>
                <a:spcPts val="0"/>
              </a:spcBef>
              <a:tabLst>
                <a:tab pos="1163638" algn="l"/>
              </a:tabLst>
            </a:pPr>
            <a:r>
              <a:rPr lang="en-US" altLang="zh-TW" sz="2000" dirty="0" smtClean="0"/>
              <a:t>A	5</a:t>
            </a:r>
          </a:p>
          <a:p>
            <a:pPr marL="0" indent="0">
              <a:spcBef>
                <a:spcPts val="0"/>
              </a:spcBef>
              <a:tabLst>
                <a:tab pos="1163638" algn="l"/>
              </a:tabLst>
            </a:pPr>
            <a:r>
              <a:rPr lang="en-US" altLang="zh-TW" sz="2000" dirty="0" smtClean="0"/>
              <a:t>B	6</a:t>
            </a:r>
          </a:p>
          <a:p>
            <a:pPr marL="0" indent="0">
              <a:spcBef>
                <a:spcPts val="0"/>
              </a:spcBef>
              <a:tabLst>
                <a:tab pos="1163638" algn="l"/>
              </a:tabLst>
            </a:pPr>
            <a:r>
              <a:rPr lang="en-US" altLang="zh-TW" sz="2000" dirty="0" smtClean="0"/>
              <a:t>C	7</a:t>
            </a:r>
          </a:p>
          <a:p>
            <a:pPr marL="0" indent="0">
              <a:spcBef>
                <a:spcPts val="0"/>
              </a:spcBef>
              <a:tabLst>
                <a:tab pos="1163638" algn="l"/>
              </a:tabLst>
            </a:pPr>
            <a:r>
              <a:rPr lang="en-US" altLang="zh-TW" sz="2000" dirty="0" smtClean="0"/>
              <a:t>D	8</a:t>
            </a:r>
          </a:p>
          <a:p>
            <a:pPr marL="0" indent="0">
              <a:spcBef>
                <a:spcPts val="0"/>
              </a:spcBef>
              <a:tabLst>
                <a:tab pos="1163638" algn="l"/>
              </a:tabLst>
            </a:pPr>
            <a:r>
              <a:rPr lang="en-US" altLang="zh-TW" sz="2000" dirty="0" smtClean="0"/>
              <a:t>5</a:t>
            </a:r>
          </a:p>
          <a:p>
            <a:pPr marL="0" indent="0">
              <a:spcBef>
                <a:spcPts val="0"/>
              </a:spcBef>
              <a:tabLst>
                <a:tab pos="1163638" algn="l"/>
              </a:tabLst>
            </a:pPr>
            <a:r>
              <a:rPr lang="en-US" altLang="zh-TW" sz="2000" dirty="0" smtClean="0"/>
              <a:t>laptop B	0</a:t>
            </a:r>
          </a:p>
          <a:p>
            <a:pPr marL="0" indent="0">
              <a:spcBef>
                <a:spcPts val="0"/>
              </a:spcBef>
              <a:tabLst>
                <a:tab pos="1163638" algn="l"/>
              </a:tabLst>
            </a:pPr>
            <a:r>
              <a:rPr lang="en-US" altLang="zh-TW" sz="2000" dirty="0" smtClean="0"/>
              <a:t>phone C	1</a:t>
            </a:r>
          </a:p>
          <a:p>
            <a:pPr marL="0" indent="0">
              <a:spcBef>
                <a:spcPts val="0"/>
              </a:spcBef>
              <a:tabLst>
                <a:tab pos="1163638" algn="l"/>
              </a:tabLst>
            </a:pPr>
            <a:r>
              <a:rPr lang="en-US" altLang="zh-TW" sz="2000" dirty="0" smtClean="0"/>
              <a:t>pager B	2</a:t>
            </a:r>
          </a:p>
          <a:p>
            <a:pPr marL="0" indent="0">
              <a:spcBef>
                <a:spcPts val="0"/>
              </a:spcBef>
              <a:tabLst>
                <a:tab pos="1163638" algn="l"/>
              </a:tabLst>
            </a:pPr>
            <a:r>
              <a:rPr lang="en-US" altLang="zh-TW" sz="2000" dirty="0" smtClean="0"/>
              <a:t>clock B	3</a:t>
            </a:r>
          </a:p>
          <a:p>
            <a:pPr marL="0" indent="0">
              <a:spcBef>
                <a:spcPts val="0"/>
              </a:spcBef>
              <a:tabLst>
                <a:tab pos="1163638" algn="l"/>
              </a:tabLst>
            </a:pPr>
            <a:r>
              <a:rPr lang="en-US" altLang="zh-TW" sz="2000" dirty="0" smtClean="0"/>
              <a:t>comb X	4</a:t>
            </a:r>
          </a:p>
          <a:p>
            <a:pPr marL="0" indent="0">
              <a:spcBef>
                <a:spcPts val="0"/>
              </a:spcBef>
              <a:tabLst>
                <a:tab pos="1163638" algn="l"/>
              </a:tabLst>
            </a:pPr>
            <a:r>
              <a:rPr lang="en-US" altLang="zh-TW" sz="2000" dirty="0" smtClean="0"/>
              <a:t>3</a:t>
            </a:r>
          </a:p>
          <a:p>
            <a:pPr marL="0" indent="0">
              <a:spcBef>
                <a:spcPts val="0"/>
              </a:spcBef>
              <a:tabLst>
                <a:tab pos="1163638" algn="l"/>
              </a:tabLst>
            </a:pPr>
            <a:r>
              <a:rPr lang="en-US" altLang="zh-TW" sz="2000" dirty="0" smtClean="0"/>
              <a:t>B X</a:t>
            </a:r>
          </a:p>
          <a:p>
            <a:pPr marL="0" indent="0">
              <a:spcBef>
                <a:spcPts val="0"/>
              </a:spcBef>
              <a:tabLst>
                <a:tab pos="1163638" algn="l"/>
              </a:tabLst>
            </a:pPr>
            <a:r>
              <a:rPr lang="en-US" altLang="zh-TW" sz="2000" dirty="0" smtClean="0"/>
              <a:t>X A</a:t>
            </a:r>
          </a:p>
          <a:p>
            <a:pPr marL="0" indent="0">
              <a:spcBef>
                <a:spcPts val="0"/>
              </a:spcBef>
              <a:tabLst>
                <a:tab pos="1163638" algn="l"/>
              </a:tabLst>
            </a:pPr>
            <a:r>
              <a:rPr lang="en-US" altLang="zh-TW" sz="2000" dirty="0" smtClean="0"/>
              <a:t>X D</a:t>
            </a:r>
          </a:p>
          <a:p>
            <a:pPr marL="0" indent="0">
              <a:spcBef>
                <a:spcPts val="0"/>
              </a:spcBef>
            </a:pPr>
            <a:r>
              <a:rPr lang="en-US" altLang="zh-TW" sz="2000" b="1" dirty="0" smtClean="0">
                <a:solidFill>
                  <a:srgbClr val="FF0000"/>
                </a:solidFill>
              </a:rPr>
              <a:t>Sample </a:t>
            </a:r>
            <a:r>
              <a:rPr lang="en-US" altLang="zh-TW" sz="2000" b="1" dirty="0">
                <a:solidFill>
                  <a:srgbClr val="FF0000"/>
                </a:solidFill>
              </a:rPr>
              <a:t>Output</a:t>
            </a:r>
          </a:p>
          <a:p>
            <a:pPr marL="0" indent="0">
              <a:spcBef>
                <a:spcPts val="0"/>
              </a:spcBef>
            </a:pPr>
            <a:r>
              <a:rPr lang="en-US" altLang="zh-TW" sz="2000" dirty="0"/>
              <a:t>1</a:t>
            </a:r>
            <a:endParaRPr lang="zh-TW" altLang="en-US" sz="2000" dirty="0"/>
          </a:p>
        </p:txBody>
      </p:sp>
      <p:sp>
        <p:nvSpPr>
          <p:cNvPr id="50" name="橢圓 49"/>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1" name="橢圓 50"/>
          <p:cNvSpPr/>
          <p:nvPr/>
        </p:nvSpPr>
        <p:spPr>
          <a:xfrm>
            <a:off x="4572000" y="25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45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4572000" y="39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6" name="橢圓 55"/>
          <p:cNvSpPr/>
          <p:nvPr/>
        </p:nvSpPr>
        <p:spPr>
          <a:xfrm>
            <a:off x="457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7" name="橢圓 56"/>
          <p:cNvSpPr/>
          <p:nvPr/>
        </p:nvSpPr>
        <p:spPr>
          <a:xfrm>
            <a:off x="457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8" name="直線單箭頭接點 57"/>
          <p:cNvCxnSpPr>
            <a:stCxn id="50" idx="6"/>
            <a:endCxn id="51" idx="3"/>
          </p:cNvCxnSpPr>
          <p:nvPr/>
        </p:nvCxnSpPr>
        <p:spPr>
          <a:xfrm flipV="1">
            <a:off x="3492000" y="2836279"/>
            <a:ext cx="1132721" cy="592721"/>
          </a:xfrm>
          <a:prstGeom prst="straightConnector1">
            <a:avLst/>
          </a:prstGeom>
          <a:noFill/>
          <a:ln w="19050" cap="flat" cmpd="sng" algn="ctr">
            <a:solidFill>
              <a:schemeClr val="tx1"/>
            </a:solidFill>
            <a:prstDash val="solid"/>
            <a:miter lim="800000"/>
            <a:tailEnd type="arrow" w="lg" len="lg"/>
          </a:ln>
          <a:effectLst/>
        </p:spPr>
      </p:cxnSp>
      <p:cxnSp>
        <p:nvCxnSpPr>
          <p:cNvPr id="59" name="直線單箭頭接點 58"/>
          <p:cNvCxnSpPr>
            <a:stCxn id="50" idx="7"/>
            <a:endCxn id="56" idx="3"/>
          </p:cNvCxnSpPr>
          <p:nvPr/>
        </p:nvCxnSpPr>
        <p:spPr>
          <a:xfrm flipV="1">
            <a:off x="3439279" y="211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60" name="直線單箭頭接點 59"/>
          <p:cNvCxnSpPr>
            <a:stCxn id="50" idx="5"/>
            <a:endCxn id="57" idx="1"/>
          </p:cNvCxnSpPr>
          <p:nvPr/>
        </p:nvCxnSpPr>
        <p:spPr>
          <a:xfrm>
            <a:off x="3439279" y="355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61" name="直線單箭頭接點 60"/>
          <p:cNvCxnSpPr>
            <a:stCxn id="50" idx="6"/>
            <a:endCxn id="53" idx="2"/>
          </p:cNvCxnSpPr>
          <p:nvPr/>
        </p:nvCxnSpPr>
        <p:spPr>
          <a:xfrm>
            <a:off x="3492000" y="342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62" name="直線單箭頭接點 61"/>
          <p:cNvCxnSpPr>
            <a:endCxn id="67" idx="1"/>
          </p:cNvCxnSpPr>
          <p:nvPr/>
        </p:nvCxnSpPr>
        <p:spPr>
          <a:xfrm>
            <a:off x="6372000" y="2349000"/>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63" name="直線單箭頭接點 62"/>
          <p:cNvCxnSpPr>
            <a:endCxn id="67" idx="2"/>
          </p:cNvCxnSpPr>
          <p:nvPr/>
        </p:nvCxnSpPr>
        <p:spPr>
          <a:xfrm>
            <a:off x="637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64" name="直線單箭頭接點 63"/>
          <p:cNvCxnSpPr>
            <a:endCxn id="67" idx="2"/>
          </p:cNvCxnSpPr>
          <p:nvPr/>
        </p:nvCxnSpPr>
        <p:spPr>
          <a:xfrm flipV="1">
            <a:off x="637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65" name="直線單箭頭接點 64"/>
          <p:cNvCxnSpPr>
            <a:endCxn id="67" idx="3"/>
          </p:cNvCxnSpPr>
          <p:nvPr/>
        </p:nvCxnSpPr>
        <p:spPr>
          <a:xfrm flipV="1">
            <a:off x="6372000" y="3556279"/>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66" name="直線單箭頭接點 65"/>
          <p:cNvCxnSpPr>
            <a:stCxn id="50" idx="6"/>
            <a:endCxn id="52" idx="2"/>
          </p:cNvCxnSpPr>
          <p:nvPr/>
        </p:nvCxnSpPr>
        <p:spPr>
          <a:xfrm>
            <a:off x="3492000" y="3429000"/>
            <a:ext cx="1080000" cy="0"/>
          </a:xfrm>
          <a:prstGeom prst="straightConnector1">
            <a:avLst/>
          </a:prstGeom>
          <a:noFill/>
          <a:ln w="19050" cap="flat" cmpd="sng" algn="ctr">
            <a:solidFill>
              <a:schemeClr val="tx1"/>
            </a:solidFill>
            <a:prstDash val="solid"/>
            <a:miter lim="800000"/>
            <a:tailEnd type="arrow" w="lg" len="lg"/>
          </a:ln>
          <a:effectLst/>
        </p:spPr>
      </p:cxnSp>
      <p:sp>
        <p:nvSpPr>
          <p:cNvPr id="67" name="橢圓 66"/>
          <p:cNvSpPr/>
          <p:nvPr/>
        </p:nvSpPr>
        <p:spPr>
          <a:xfrm>
            <a:off x="74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8" name="橢圓 67"/>
          <p:cNvSpPr/>
          <p:nvPr/>
        </p:nvSpPr>
        <p:spPr>
          <a:xfrm>
            <a:off x="601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9" name="橢圓 68"/>
          <p:cNvSpPr/>
          <p:nvPr/>
        </p:nvSpPr>
        <p:spPr>
          <a:xfrm>
            <a:off x="601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0" name="橢圓 69"/>
          <p:cNvSpPr/>
          <p:nvPr/>
        </p:nvSpPr>
        <p:spPr>
          <a:xfrm>
            <a:off x="60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8</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1" name="橢圓 70"/>
          <p:cNvSpPr/>
          <p:nvPr/>
        </p:nvSpPr>
        <p:spPr>
          <a:xfrm>
            <a:off x="601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2" name="Text Box 6"/>
          <p:cNvSpPr txBox="1">
            <a:spLocks noChangeArrowheads="1"/>
          </p:cNvSpPr>
          <p:nvPr/>
        </p:nvSpPr>
        <p:spPr bwMode="auto">
          <a:xfrm>
            <a:off x="4032000" y="21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3" name="Text Box 6"/>
          <p:cNvSpPr txBox="1">
            <a:spLocks noChangeArrowheads="1"/>
          </p:cNvSpPr>
          <p:nvPr/>
        </p:nvSpPr>
        <p:spPr bwMode="auto">
          <a:xfrm>
            <a:off x="403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4" name="Text Box 6"/>
          <p:cNvSpPr txBox="1">
            <a:spLocks noChangeArrowheads="1"/>
          </p:cNvSpPr>
          <p:nvPr/>
        </p:nvSpPr>
        <p:spPr bwMode="auto">
          <a:xfrm>
            <a:off x="403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5" name="Text Box 6"/>
          <p:cNvSpPr txBox="1">
            <a:spLocks noChangeArrowheads="1"/>
          </p:cNvSpPr>
          <p:nvPr/>
        </p:nvSpPr>
        <p:spPr bwMode="auto">
          <a:xfrm>
            <a:off x="4032000" y="360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6" name="Text Box 6"/>
          <p:cNvSpPr txBox="1">
            <a:spLocks noChangeArrowheads="1"/>
          </p:cNvSpPr>
          <p:nvPr/>
        </p:nvSpPr>
        <p:spPr bwMode="auto">
          <a:xfrm>
            <a:off x="4032000" y="43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7" name="Text Box 6"/>
          <p:cNvSpPr txBox="1">
            <a:spLocks noChangeArrowheads="1"/>
          </p:cNvSpPr>
          <p:nvPr/>
        </p:nvSpPr>
        <p:spPr bwMode="auto">
          <a:xfrm>
            <a:off x="6552000" y="234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8" name="Text Box 6"/>
          <p:cNvSpPr txBox="1">
            <a:spLocks noChangeArrowheads="1"/>
          </p:cNvSpPr>
          <p:nvPr/>
        </p:nvSpPr>
        <p:spPr bwMode="auto">
          <a:xfrm>
            <a:off x="6552000" y="288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9" name="Text Box 6"/>
          <p:cNvSpPr txBox="1">
            <a:spLocks noChangeArrowheads="1"/>
          </p:cNvSpPr>
          <p:nvPr/>
        </p:nvSpPr>
        <p:spPr bwMode="auto">
          <a:xfrm>
            <a:off x="6552000" y="324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80" name="Text Box 6"/>
          <p:cNvSpPr txBox="1">
            <a:spLocks noChangeArrowheads="1"/>
          </p:cNvSpPr>
          <p:nvPr/>
        </p:nvSpPr>
        <p:spPr bwMode="auto">
          <a:xfrm>
            <a:off x="6552000" y="4149000"/>
            <a:ext cx="360000" cy="360000"/>
          </a:xfrm>
          <a:prstGeom prst="rect">
            <a:avLst/>
          </a:prstGeom>
          <a:noFill/>
          <a:ln w="9525">
            <a:noFill/>
            <a:miter lim="800000"/>
            <a:headEnd/>
            <a:tailEnd/>
          </a:ln>
        </p:spPr>
        <p:txBody>
          <a:bodyPr wrap="none" lIns="0" tIns="0" rIns="0" bIns="0" anchor="b"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cxnSp>
        <p:nvCxnSpPr>
          <p:cNvPr id="83" name="直線單箭頭接點 82"/>
          <p:cNvCxnSpPr/>
          <p:nvPr/>
        </p:nvCxnSpPr>
        <p:spPr>
          <a:xfrm>
            <a:off x="4879279" y="211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84" name="直線單箭頭接點 83"/>
          <p:cNvCxnSpPr>
            <a:stCxn id="56" idx="6"/>
            <a:endCxn id="71" idx="2"/>
          </p:cNvCxnSpPr>
          <p:nvPr/>
        </p:nvCxnSpPr>
        <p:spPr>
          <a:xfrm>
            <a:off x="4932000" y="198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85" name="直線單箭頭接點 84"/>
          <p:cNvCxnSpPr/>
          <p:nvPr/>
        </p:nvCxnSpPr>
        <p:spPr>
          <a:xfrm>
            <a:off x="4879279" y="283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86" name="直線單箭頭接點 85"/>
          <p:cNvCxnSpPr/>
          <p:nvPr/>
        </p:nvCxnSpPr>
        <p:spPr>
          <a:xfrm flipV="1">
            <a:off x="493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87" name="直線單箭頭接點 86"/>
          <p:cNvCxnSpPr/>
          <p:nvPr/>
        </p:nvCxnSpPr>
        <p:spPr>
          <a:xfrm flipV="1">
            <a:off x="4879279" y="319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88" name="直線單箭頭接點 87"/>
          <p:cNvCxnSpPr>
            <a:stCxn id="52" idx="6"/>
            <a:endCxn id="71" idx="3"/>
          </p:cNvCxnSpPr>
          <p:nvPr/>
        </p:nvCxnSpPr>
        <p:spPr>
          <a:xfrm flipV="1">
            <a:off x="4932000" y="2476279"/>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89" name="直線單箭頭接點 88"/>
          <p:cNvCxnSpPr>
            <a:stCxn id="53" idx="7"/>
            <a:endCxn id="71" idx="3"/>
          </p:cNvCxnSpPr>
          <p:nvPr/>
        </p:nvCxnSpPr>
        <p:spPr>
          <a:xfrm flipV="1">
            <a:off x="4879279" y="2476279"/>
            <a:ext cx="1185442" cy="1545442"/>
          </a:xfrm>
          <a:prstGeom prst="straightConnector1">
            <a:avLst/>
          </a:prstGeom>
          <a:noFill/>
          <a:ln w="19050" cap="flat" cmpd="sng" algn="ctr">
            <a:solidFill>
              <a:schemeClr val="tx1"/>
            </a:solidFill>
            <a:prstDash val="solid"/>
            <a:miter lim="800000"/>
            <a:tailEnd type="arrow" w="lg" len="lg"/>
          </a:ln>
          <a:effectLst/>
        </p:spPr>
      </p:cxnSp>
      <p:cxnSp>
        <p:nvCxnSpPr>
          <p:cNvPr id="90" name="直線單箭頭接點 89"/>
          <p:cNvCxnSpPr>
            <a:stCxn id="56" idx="5"/>
            <a:endCxn id="70" idx="1"/>
          </p:cNvCxnSpPr>
          <p:nvPr/>
        </p:nvCxnSpPr>
        <p:spPr>
          <a:xfrm>
            <a:off x="4879279" y="2116279"/>
            <a:ext cx="1185442" cy="2265442"/>
          </a:xfrm>
          <a:prstGeom prst="straightConnector1">
            <a:avLst/>
          </a:prstGeom>
          <a:noFill/>
          <a:ln w="19050" cap="flat" cmpd="sng" algn="ctr">
            <a:solidFill>
              <a:schemeClr val="tx1"/>
            </a:solidFill>
            <a:prstDash val="solid"/>
            <a:miter lim="800000"/>
            <a:tailEnd type="arrow" w="lg" len="lg"/>
          </a:ln>
          <a:effectLst/>
        </p:spPr>
      </p:cxnSp>
      <p:cxnSp>
        <p:nvCxnSpPr>
          <p:cNvPr id="91" name="直線單箭頭接點 90"/>
          <p:cNvCxnSpPr>
            <a:stCxn id="52" idx="5"/>
            <a:endCxn id="70" idx="1"/>
          </p:cNvCxnSpPr>
          <p:nvPr/>
        </p:nvCxnSpPr>
        <p:spPr>
          <a:xfrm>
            <a:off x="4879279" y="355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94" name="直線單箭頭接點 93"/>
          <p:cNvCxnSpPr>
            <a:stCxn id="53" idx="6"/>
            <a:endCxn id="70" idx="2"/>
          </p:cNvCxnSpPr>
          <p:nvPr/>
        </p:nvCxnSpPr>
        <p:spPr>
          <a:xfrm>
            <a:off x="4932000" y="414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stCxn id="57" idx="7"/>
            <a:endCxn id="71" idx="3"/>
          </p:cNvCxnSpPr>
          <p:nvPr/>
        </p:nvCxnSpPr>
        <p:spPr>
          <a:xfrm flipV="1">
            <a:off x="4879279" y="2476279"/>
            <a:ext cx="1185442" cy="2265442"/>
          </a:xfrm>
          <a:prstGeom prst="straightConnector1">
            <a:avLst/>
          </a:prstGeom>
          <a:noFill/>
          <a:ln w="19050" cap="flat" cmpd="sng" algn="ctr">
            <a:solidFill>
              <a:schemeClr val="tx1"/>
            </a:solidFill>
            <a:prstDash val="solid"/>
            <a:miter lim="800000"/>
            <a:tailEnd type="arrow" w="lg" len="lg"/>
          </a:ln>
          <a:effectLst/>
        </p:spPr>
      </p:cxnSp>
      <p:cxnSp>
        <p:nvCxnSpPr>
          <p:cNvPr id="100" name="直線單箭頭接點 99"/>
          <p:cNvCxnSpPr>
            <a:stCxn id="57" idx="6"/>
            <a:endCxn id="70" idx="2"/>
          </p:cNvCxnSpPr>
          <p:nvPr/>
        </p:nvCxnSpPr>
        <p:spPr>
          <a:xfrm flipV="1">
            <a:off x="4932000" y="4509000"/>
            <a:ext cx="1080000" cy="360000"/>
          </a:xfrm>
          <a:prstGeom prst="straightConnector1">
            <a:avLst/>
          </a:prstGeom>
          <a:noFill/>
          <a:ln w="19050" cap="flat" cmpd="sng" algn="ctr">
            <a:solidFill>
              <a:schemeClr val="tx1"/>
            </a:solidFill>
            <a:prstDash val="solid"/>
            <a:miter lim="800000"/>
            <a:tailEnd type="arrow" w="lg" len="lg"/>
          </a:ln>
          <a:effectLst/>
        </p:spPr>
      </p:cxnSp>
      <p:sp>
        <p:nvSpPr>
          <p:cNvPr id="44" name="Text Box 6"/>
          <p:cNvSpPr txBox="1">
            <a:spLocks noChangeArrowheads="1"/>
          </p:cNvSpPr>
          <p:nvPr/>
        </p:nvSpPr>
        <p:spPr bwMode="auto">
          <a:xfrm>
            <a:off x="529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5" name="Text Box 6"/>
          <p:cNvSpPr txBox="1">
            <a:spLocks noChangeArrowheads="1"/>
          </p:cNvSpPr>
          <p:nvPr/>
        </p:nvSpPr>
        <p:spPr bwMode="auto">
          <a:xfrm>
            <a:off x="52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18370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Grp="1" noChangeArrowheads="1"/>
          </p:cNvSpPr>
          <p:nvPr>
            <p:ph type="ctrTitle"/>
          </p:nvPr>
        </p:nvSpPr>
        <p:spPr/>
        <p:txBody>
          <a:bodyPr/>
          <a:lstStyle/>
          <a:p>
            <a:pPr eaLnBrk="1" hangingPunct="1"/>
            <a:r>
              <a:rPr lang="en-US" altLang="zh-TW" sz="4800" dirty="0"/>
              <a:t>The trucking problem of the Lucky Puck Company</a:t>
            </a:r>
            <a:endParaRPr lang="zh-TW" altLang="en-US"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012000" y="1989000"/>
            <a:ext cx="2700337" cy="1081087"/>
          </a:xfrm>
        </p:spPr>
        <p:txBody>
          <a:bodyPr/>
          <a:lstStyle/>
          <a:p>
            <a:pPr algn="l" eaLnBrk="1" hangingPunct="1"/>
            <a:r>
              <a:rPr lang="en-US" altLang="zh-TW" sz="3200" dirty="0"/>
              <a:t>An example of flow network</a:t>
            </a:r>
            <a:endParaRPr lang="zh-TW" altLang="en-US" sz="3200" dirty="0"/>
          </a:p>
        </p:txBody>
      </p:sp>
      <p:sp>
        <p:nvSpPr>
          <p:cNvPr id="20484" name="Rectangle 3"/>
          <p:cNvSpPr>
            <a:spLocks noGrp="1" noChangeArrowheads="1"/>
          </p:cNvSpPr>
          <p:nvPr>
            <p:ph type="body" idx="1"/>
          </p:nvPr>
        </p:nvSpPr>
        <p:spPr>
          <a:xfrm>
            <a:off x="432000" y="548640"/>
            <a:ext cx="8279999" cy="1440498"/>
          </a:xfrm>
        </p:spPr>
        <p:txBody>
          <a:bodyPr/>
          <a:lstStyle/>
          <a:p>
            <a:pPr marL="0" indent="0" eaLnBrk="1" hangingPunct="1">
              <a:spcBef>
                <a:spcPts val="600"/>
              </a:spcBef>
              <a:tabLst>
                <a:tab pos="2160000" algn="l"/>
                <a:tab pos="4320000" algn="l"/>
                <a:tab pos="6480000" algn="l"/>
              </a:tabLst>
              <a:defRPr/>
            </a:pPr>
            <a:r>
              <a:rPr lang="en-US" altLang="zh-TW" i="1" dirty="0"/>
              <a:t>c</a:t>
            </a:r>
            <a:r>
              <a:rPr lang="en-US" altLang="zh-TW" dirty="0"/>
              <a:t>(</a:t>
            </a:r>
            <a:r>
              <a:rPr lang="en-US" altLang="zh-TW" i="1" dirty="0"/>
              <a:t>s</a:t>
            </a:r>
            <a:r>
              <a:rPr lang="en-US" altLang="zh-TW" dirty="0"/>
              <a:t>, </a:t>
            </a:r>
            <a:r>
              <a:rPr lang="en-US" altLang="zh-TW" i="1" dirty="0"/>
              <a:t>v</a:t>
            </a:r>
            <a:r>
              <a:rPr lang="en-US" altLang="zh-TW" baseline="-25000" dirty="0"/>
              <a:t>1</a:t>
            </a:r>
            <a:r>
              <a:rPr lang="en-US" altLang="zh-TW" dirty="0"/>
              <a:t>) </a:t>
            </a:r>
            <a:r>
              <a:rPr lang="en-US" altLang="zh-TW" dirty="0">
                <a:latin typeface="Symbol" pitchFamily="18" charset="2"/>
              </a:rPr>
              <a:t>=</a:t>
            </a:r>
            <a:r>
              <a:rPr lang="en-US" altLang="zh-TW" dirty="0"/>
              <a:t> 16	</a:t>
            </a:r>
            <a:r>
              <a:rPr lang="en-US" altLang="zh-TW" i="1" dirty="0"/>
              <a:t>c</a:t>
            </a:r>
            <a:r>
              <a:rPr lang="en-US" altLang="zh-TW" dirty="0"/>
              <a:t>(</a:t>
            </a:r>
            <a:r>
              <a:rPr lang="en-US" altLang="zh-TW" i="1" dirty="0"/>
              <a:t>s</a:t>
            </a:r>
            <a:r>
              <a:rPr lang="en-US" altLang="zh-TW" dirty="0"/>
              <a:t>, </a:t>
            </a:r>
            <a:r>
              <a:rPr lang="en-US" altLang="zh-TW" i="1" dirty="0"/>
              <a:t>v</a:t>
            </a:r>
            <a:r>
              <a:rPr lang="en-US" altLang="zh-TW" baseline="-25000" dirty="0"/>
              <a:t>2</a:t>
            </a:r>
            <a:r>
              <a:rPr lang="en-US" altLang="zh-TW" dirty="0"/>
              <a:t>) </a:t>
            </a:r>
            <a:r>
              <a:rPr lang="en-US" altLang="zh-TW" dirty="0">
                <a:latin typeface="Symbol" pitchFamily="18" charset="2"/>
              </a:rPr>
              <a:t>=</a:t>
            </a:r>
            <a:r>
              <a:rPr lang="en-US" altLang="zh-TW" dirty="0"/>
              <a:t> 13	</a:t>
            </a:r>
            <a:r>
              <a:rPr lang="en-US" altLang="zh-TW" i="1" dirty="0"/>
              <a:t>c</a:t>
            </a:r>
            <a:r>
              <a:rPr lang="en-US" altLang="zh-TW" dirty="0"/>
              <a:t>(</a:t>
            </a:r>
            <a:r>
              <a:rPr lang="en-US" altLang="zh-TW" i="1" dirty="0"/>
              <a:t>v</a:t>
            </a:r>
            <a:r>
              <a:rPr lang="en-US" altLang="zh-TW" baseline="-25000" dirty="0"/>
              <a:t>1</a:t>
            </a:r>
            <a:r>
              <a:rPr lang="en-US" altLang="zh-TW" dirty="0"/>
              <a:t>, </a:t>
            </a:r>
            <a:r>
              <a:rPr lang="en-US" altLang="zh-TW" i="1" dirty="0"/>
              <a:t>v</a:t>
            </a:r>
            <a:r>
              <a:rPr lang="en-US" altLang="zh-TW" baseline="-25000" dirty="0"/>
              <a:t>3</a:t>
            </a:r>
            <a:r>
              <a:rPr lang="en-US" altLang="zh-TW" dirty="0"/>
              <a:t>) </a:t>
            </a:r>
            <a:r>
              <a:rPr lang="en-US" altLang="zh-TW" dirty="0">
                <a:latin typeface="Symbol" pitchFamily="18" charset="2"/>
              </a:rPr>
              <a:t>=</a:t>
            </a:r>
            <a:r>
              <a:rPr lang="en-US" altLang="zh-TW" dirty="0"/>
              <a:t> 12	</a:t>
            </a:r>
            <a:r>
              <a:rPr lang="en-US" altLang="zh-TW" i="1" dirty="0"/>
              <a:t>c</a:t>
            </a:r>
            <a:r>
              <a:rPr lang="en-US" altLang="zh-TW" dirty="0"/>
              <a:t>(</a:t>
            </a:r>
            <a:r>
              <a:rPr lang="en-US" altLang="zh-TW" i="1" dirty="0"/>
              <a:t>v</a:t>
            </a:r>
            <a:r>
              <a:rPr lang="en-US" altLang="zh-TW" baseline="-25000" dirty="0"/>
              <a:t>2</a:t>
            </a:r>
            <a:r>
              <a:rPr lang="en-US" altLang="zh-TW" dirty="0"/>
              <a:t>, </a:t>
            </a:r>
            <a:r>
              <a:rPr lang="en-US" altLang="zh-TW" i="1" dirty="0"/>
              <a:t>v</a:t>
            </a:r>
            <a:r>
              <a:rPr lang="en-US" altLang="zh-TW" baseline="-25000" dirty="0"/>
              <a:t>1</a:t>
            </a:r>
            <a:r>
              <a:rPr lang="en-US" altLang="zh-TW" dirty="0"/>
              <a:t>) </a:t>
            </a:r>
            <a:r>
              <a:rPr lang="en-US" altLang="zh-TW" dirty="0">
                <a:latin typeface="Symbol" pitchFamily="18" charset="2"/>
              </a:rPr>
              <a:t>=</a:t>
            </a:r>
            <a:r>
              <a:rPr lang="en-US" altLang="zh-TW" dirty="0"/>
              <a:t> 4</a:t>
            </a:r>
          </a:p>
          <a:p>
            <a:pPr marL="0" indent="0" eaLnBrk="1" hangingPunct="1">
              <a:spcBef>
                <a:spcPts val="600"/>
              </a:spcBef>
              <a:tabLst>
                <a:tab pos="2160000" algn="l"/>
                <a:tab pos="4320000" algn="l"/>
                <a:tab pos="6480000" algn="l"/>
              </a:tabLst>
              <a:defRPr/>
            </a:pPr>
            <a:r>
              <a:rPr lang="en-US" altLang="zh-TW" i="1" dirty="0"/>
              <a:t>c</a:t>
            </a:r>
            <a:r>
              <a:rPr lang="en-US" altLang="zh-TW" dirty="0"/>
              <a:t>(</a:t>
            </a:r>
            <a:r>
              <a:rPr lang="en-US" altLang="zh-TW" i="1" dirty="0"/>
              <a:t>v</a:t>
            </a:r>
            <a:r>
              <a:rPr lang="en-US" altLang="zh-TW" baseline="-25000" dirty="0"/>
              <a:t>2</a:t>
            </a:r>
            <a:r>
              <a:rPr lang="en-US" altLang="zh-TW" dirty="0"/>
              <a:t>, </a:t>
            </a:r>
            <a:r>
              <a:rPr lang="en-US" altLang="zh-TW" i="1" dirty="0"/>
              <a:t>v</a:t>
            </a:r>
            <a:r>
              <a:rPr lang="en-US" altLang="zh-TW" baseline="-25000" dirty="0"/>
              <a:t>4</a:t>
            </a:r>
            <a:r>
              <a:rPr lang="en-US" altLang="zh-TW" dirty="0"/>
              <a:t>) </a:t>
            </a:r>
            <a:r>
              <a:rPr lang="en-US" altLang="zh-TW" dirty="0">
                <a:latin typeface="Symbol" pitchFamily="18" charset="2"/>
              </a:rPr>
              <a:t>=</a:t>
            </a:r>
            <a:r>
              <a:rPr lang="en-US" altLang="zh-TW" dirty="0"/>
              <a:t> 14	</a:t>
            </a:r>
            <a:r>
              <a:rPr lang="en-US" altLang="zh-TW" i="1" dirty="0"/>
              <a:t>c</a:t>
            </a:r>
            <a:r>
              <a:rPr lang="en-US" altLang="zh-TW" dirty="0"/>
              <a:t>(</a:t>
            </a:r>
            <a:r>
              <a:rPr lang="en-US" altLang="zh-TW" i="1" dirty="0"/>
              <a:t>v</a:t>
            </a:r>
            <a:r>
              <a:rPr lang="en-US" altLang="zh-TW" baseline="-25000" dirty="0"/>
              <a:t>3</a:t>
            </a:r>
            <a:r>
              <a:rPr lang="en-US" altLang="zh-TW" dirty="0"/>
              <a:t>, </a:t>
            </a:r>
            <a:r>
              <a:rPr lang="en-US" altLang="zh-TW" i="1" dirty="0"/>
              <a:t>v</a:t>
            </a:r>
            <a:r>
              <a:rPr lang="en-US" altLang="zh-TW" baseline="-25000" dirty="0"/>
              <a:t>2</a:t>
            </a:r>
            <a:r>
              <a:rPr lang="en-US" altLang="zh-TW" dirty="0"/>
              <a:t>) </a:t>
            </a:r>
            <a:r>
              <a:rPr lang="en-US" altLang="zh-TW" dirty="0">
                <a:latin typeface="Symbol" pitchFamily="18" charset="2"/>
              </a:rPr>
              <a:t>=</a:t>
            </a:r>
            <a:r>
              <a:rPr lang="en-US" altLang="zh-TW" dirty="0"/>
              <a:t> 9	</a:t>
            </a:r>
            <a:r>
              <a:rPr lang="en-US" altLang="zh-TW" i="1" dirty="0"/>
              <a:t>c</a:t>
            </a:r>
            <a:r>
              <a:rPr lang="en-US" altLang="zh-TW" dirty="0"/>
              <a:t>(</a:t>
            </a:r>
            <a:r>
              <a:rPr lang="en-US" altLang="zh-TW" i="1" dirty="0"/>
              <a:t>v</a:t>
            </a:r>
            <a:r>
              <a:rPr lang="en-US" altLang="zh-TW" baseline="-25000" dirty="0"/>
              <a:t>3</a:t>
            </a:r>
            <a:r>
              <a:rPr lang="en-US" altLang="zh-TW" dirty="0"/>
              <a:t>, </a:t>
            </a:r>
            <a:r>
              <a:rPr lang="en-US" altLang="zh-TW" i="1" dirty="0"/>
              <a:t>t</a:t>
            </a:r>
            <a:r>
              <a:rPr lang="en-US" altLang="zh-TW" dirty="0"/>
              <a:t>) </a:t>
            </a:r>
            <a:r>
              <a:rPr lang="en-US" altLang="zh-TW" dirty="0">
                <a:latin typeface="Symbol" pitchFamily="18" charset="2"/>
              </a:rPr>
              <a:t>=</a:t>
            </a:r>
            <a:r>
              <a:rPr lang="en-US" altLang="zh-TW" dirty="0"/>
              <a:t> 20	</a:t>
            </a:r>
            <a:r>
              <a:rPr lang="en-US" altLang="zh-TW" i="1" dirty="0"/>
              <a:t>c</a:t>
            </a:r>
            <a:r>
              <a:rPr lang="en-US" altLang="zh-TW" dirty="0"/>
              <a:t>(</a:t>
            </a:r>
            <a:r>
              <a:rPr lang="en-US" altLang="zh-TW" i="1" dirty="0"/>
              <a:t>v</a:t>
            </a:r>
            <a:r>
              <a:rPr lang="en-US" altLang="zh-TW" baseline="-25000" dirty="0"/>
              <a:t>4</a:t>
            </a:r>
            <a:r>
              <a:rPr lang="en-US" altLang="zh-TW" dirty="0"/>
              <a:t>, </a:t>
            </a:r>
            <a:r>
              <a:rPr lang="en-US" altLang="zh-TW" i="1" dirty="0"/>
              <a:t>v</a:t>
            </a:r>
            <a:r>
              <a:rPr lang="en-US" altLang="zh-TW" baseline="-25000" dirty="0"/>
              <a:t>3</a:t>
            </a:r>
            <a:r>
              <a:rPr lang="en-US" altLang="zh-TW" dirty="0"/>
              <a:t>) </a:t>
            </a:r>
            <a:r>
              <a:rPr lang="en-US" altLang="zh-TW" dirty="0">
                <a:latin typeface="Symbol" pitchFamily="18" charset="2"/>
              </a:rPr>
              <a:t>=</a:t>
            </a:r>
            <a:r>
              <a:rPr lang="en-US" altLang="zh-TW" dirty="0"/>
              <a:t> 7</a:t>
            </a:r>
          </a:p>
          <a:p>
            <a:pPr marL="0" indent="0" eaLnBrk="1" hangingPunct="1">
              <a:spcBef>
                <a:spcPts val="600"/>
              </a:spcBef>
              <a:tabLst>
                <a:tab pos="2160000" algn="l"/>
                <a:tab pos="4320000" algn="l"/>
                <a:tab pos="6480000" algn="l"/>
              </a:tabLst>
              <a:defRPr/>
            </a:pPr>
            <a:r>
              <a:rPr lang="en-US" altLang="zh-TW" i="1" dirty="0"/>
              <a:t>c</a:t>
            </a:r>
            <a:r>
              <a:rPr lang="en-US" altLang="zh-TW" dirty="0"/>
              <a:t>(</a:t>
            </a:r>
            <a:r>
              <a:rPr lang="en-US" altLang="zh-TW" i="1" dirty="0"/>
              <a:t>v</a:t>
            </a:r>
            <a:r>
              <a:rPr lang="en-US" altLang="zh-TW" baseline="-25000" dirty="0"/>
              <a:t>4</a:t>
            </a:r>
            <a:r>
              <a:rPr lang="en-US" altLang="zh-TW" dirty="0"/>
              <a:t>, </a:t>
            </a:r>
            <a:r>
              <a:rPr lang="en-US" altLang="zh-TW" i="1" dirty="0"/>
              <a:t>t</a:t>
            </a:r>
            <a:r>
              <a:rPr lang="en-US" altLang="zh-TW" dirty="0"/>
              <a:t>) </a:t>
            </a:r>
            <a:r>
              <a:rPr lang="en-US" altLang="zh-TW" dirty="0">
                <a:latin typeface="Symbol" pitchFamily="18" charset="2"/>
              </a:rPr>
              <a:t>=</a:t>
            </a:r>
            <a:r>
              <a:rPr lang="en-US" altLang="zh-TW" dirty="0"/>
              <a:t> 4</a:t>
            </a:r>
          </a:p>
        </p:txBody>
      </p:sp>
      <p:sp>
        <p:nvSpPr>
          <p:cNvPr id="6" name="Text Box 4"/>
          <p:cNvSpPr txBox="1">
            <a:spLocks noChangeArrowheads="1"/>
          </p:cNvSpPr>
          <p:nvPr/>
        </p:nvSpPr>
        <p:spPr bwMode="auto">
          <a:xfrm>
            <a:off x="1152000" y="360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7" name="Text Box 6"/>
          <p:cNvSpPr txBox="1">
            <a:spLocks noChangeArrowheads="1"/>
          </p:cNvSpPr>
          <p:nvPr/>
        </p:nvSpPr>
        <p:spPr bwMode="auto">
          <a:xfrm>
            <a:off x="313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8" name="Text Box 7"/>
          <p:cNvSpPr txBox="1">
            <a:spLocks noChangeArrowheads="1"/>
          </p:cNvSpPr>
          <p:nvPr/>
        </p:nvSpPr>
        <p:spPr bwMode="auto">
          <a:xfrm>
            <a:off x="1152000" y="486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9" name="Text Box 8"/>
          <p:cNvSpPr txBox="1">
            <a:spLocks noChangeArrowheads="1"/>
          </p:cNvSpPr>
          <p:nvPr/>
        </p:nvSpPr>
        <p:spPr bwMode="auto">
          <a:xfrm>
            <a:off x="4932000" y="360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10" name="Text Box 9"/>
          <p:cNvSpPr txBox="1">
            <a:spLocks noChangeArrowheads="1"/>
          </p:cNvSpPr>
          <p:nvPr/>
        </p:nvSpPr>
        <p:spPr bwMode="auto">
          <a:xfrm>
            <a:off x="3132000" y="558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11" name="Text Box 10"/>
          <p:cNvSpPr txBox="1">
            <a:spLocks noChangeArrowheads="1"/>
          </p:cNvSpPr>
          <p:nvPr/>
        </p:nvSpPr>
        <p:spPr bwMode="auto">
          <a:xfrm>
            <a:off x="4932000" y="486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2" name="Text Box 11"/>
          <p:cNvSpPr txBox="1">
            <a:spLocks noChangeArrowheads="1"/>
          </p:cNvSpPr>
          <p:nvPr/>
        </p:nvSpPr>
        <p:spPr bwMode="auto">
          <a:xfrm>
            <a:off x="3312000" y="432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13" name="Text Box 12"/>
          <p:cNvSpPr txBox="1">
            <a:spLocks noChangeArrowheads="1"/>
          </p:cNvSpPr>
          <p:nvPr/>
        </p:nvSpPr>
        <p:spPr bwMode="auto">
          <a:xfrm>
            <a:off x="2232000" y="432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4" name="Text Box 13"/>
          <p:cNvSpPr txBox="1">
            <a:spLocks noChangeArrowheads="1"/>
          </p:cNvSpPr>
          <p:nvPr/>
        </p:nvSpPr>
        <p:spPr bwMode="auto">
          <a:xfrm>
            <a:off x="4392000" y="432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15" name="橢圓 14"/>
          <p:cNvSpPr/>
          <p:nvPr/>
        </p:nvSpPr>
        <p:spPr>
          <a:xfrm>
            <a:off x="205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6" name="橢圓 15"/>
          <p:cNvSpPr/>
          <p:nvPr/>
        </p:nvSpPr>
        <p:spPr>
          <a:xfrm>
            <a:off x="2052000" y="54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7" name="橢圓 16"/>
          <p:cNvSpPr/>
          <p:nvPr/>
        </p:nvSpPr>
        <p:spPr>
          <a:xfrm>
            <a:off x="421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8" name="橢圓 17"/>
          <p:cNvSpPr/>
          <p:nvPr/>
        </p:nvSpPr>
        <p:spPr>
          <a:xfrm>
            <a:off x="4212000" y="54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9" name="橢圓 18"/>
          <p:cNvSpPr/>
          <p:nvPr/>
        </p:nvSpPr>
        <p:spPr>
          <a:xfrm>
            <a:off x="972000" y="432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0" name="直線單箭頭接點 19"/>
          <p:cNvCxnSpPr>
            <a:stCxn id="19" idx="7"/>
            <a:endCxn id="15" idx="3"/>
          </p:cNvCxnSpPr>
          <p:nvPr/>
        </p:nvCxnSpPr>
        <p:spPr>
          <a:xfrm flipV="1">
            <a:off x="12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5" idx="6"/>
            <a:endCxn id="17" idx="2"/>
          </p:cNvCxnSpPr>
          <p:nvPr/>
        </p:nvCxnSpPr>
        <p:spPr>
          <a:xfrm>
            <a:off x="2412000" y="342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7" idx="3"/>
            <a:endCxn id="16" idx="7"/>
          </p:cNvCxnSpPr>
          <p:nvPr/>
        </p:nvCxnSpPr>
        <p:spPr>
          <a:xfrm flipH="1">
            <a:off x="2359279" y="355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6" idx="6"/>
            <a:endCxn id="18" idx="2"/>
          </p:cNvCxnSpPr>
          <p:nvPr/>
        </p:nvCxnSpPr>
        <p:spPr>
          <a:xfrm>
            <a:off x="2412000" y="558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6" idx="0"/>
            <a:endCxn id="15" idx="4"/>
          </p:cNvCxnSpPr>
          <p:nvPr/>
        </p:nvCxnSpPr>
        <p:spPr>
          <a:xfrm flipV="1">
            <a:off x="2232000" y="36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7" idx="5"/>
            <a:endCxn id="28" idx="1"/>
          </p:cNvCxnSpPr>
          <p:nvPr/>
        </p:nvCxnSpPr>
        <p:spPr>
          <a:xfrm>
            <a:off x="451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8" idx="0"/>
            <a:endCxn id="17" idx="4"/>
          </p:cNvCxnSpPr>
          <p:nvPr/>
        </p:nvCxnSpPr>
        <p:spPr>
          <a:xfrm flipV="1">
            <a:off x="4392000" y="36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9" idx="5"/>
            <a:endCxn id="16" idx="1"/>
          </p:cNvCxnSpPr>
          <p:nvPr/>
        </p:nvCxnSpPr>
        <p:spPr>
          <a:xfrm>
            <a:off x="1279279" y="46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8" name="橢圓 27"/>
          <p:cNvSpPr/>
          <p:nvPr/>
        </p:nvSpPr>
        <p:spPr>
          <a:xfrm>
            <a:off x="5292000" y="432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9" name="直線單箭頭接點 28"/>
          <p:cNvCxnSpPr>
            <a:stCxn id="18" idx="7"/>
            <a:endCxn id="28" idx="3"/>
          </p:cNvCxnSpPr>
          <p:nvPr/>
        </p:nvCxnSpPr>
        <p:spPr>
          <a:xfrm flipV="1">
            <a:off x="4519279" y="46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369000"/>
            <a:ext cx="1620000" cy="558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9</a:t>
            </a:r>
          </a:p>
          <a:p>
            <a:pPr marL="0" indent="0">
              <a:spcBef>
                <a:spcPts val="0"/>
              </a:spcBef>
            </a:pPr>
            <a:r>
              <a:rPr lang="en-US" altLang="zh-TW" sz="2000" dirty="0" err="1"/>
              <a:t>TZ</a:t>
            </a:r>
            <a:endParaRPr lang="en-US" altLang="zh-TW" sz="2000" dirty="0"/>
          </a:p>
          <a:p>
            <a:pPr marL="0" indent="0">
              <a:spcBef>
                <a:spcPts val="0"/>
              </a:spcBef>
            </a:pPr>
            <a:r>
              <a:rPr lang="en-US" altLang="zh-TW" sz="2000" dirty="0"/>
              <a:t>RP</a:t>
            </a:r>
          </a:p>
          <a:p>
            <a:pPr marL="0" indent="0">
              <a:spcBef>
                <a:spcPts val="0"/>
              </a:spcBef>
            </a:pPr>
            <a:r>
              <a:rPr lang="en-US" altLang="zh-TW" sz="2000" dirty="0"/>
              <a:t>CJ</a:t>
            </a:r>
          </a:p>
          <a:p>
            <a:pPr marL="0" indent="0">
              <a:spcBef>
                <a:spcPts val="0"/>
              </a:spcBef>
            </a:pPr>
            <a:r>
              <a:rPr lang="en-US" altLang="zh-TW" sz="2000" dirty="0"/>
              <a:t>AK</a:t>
            </a:r>
          </a:p>
          <a:p>
            <a:pPr marL="0" indent="0">
              <a:spcBef>
                <a:spcPts val="0"/>
              </a:spcBef>
            </a:pPr>
            <a:r>
              <a:rPr lang="en-US" altLang="zh-TW" sz="2000" dirty="0"/>
              <a:t>ZO</a:t>
            </a:r>
          </a:p>
          <a:p>
            <a:pPr marL="0" indent="0">
              <a:spcBef>
                <a:spcPts val="0"/>
              </a:spcBef>
            </a:pPr>
            <a:r>
              <a:rPr lang="en-US" altLang="zh-TW" sz="2000" dirty="0" err="1"/>
              <a:t>XS</a:t>
            </a:r>
            <a:endParaRPr lang="en-US" altLang="zh-TW" sz="2000" dirty="0"/>
          </a:p>
          <a:p>
            <a:pPr marL="0" indent="0">
              <a:spcBef>
                <a:spcPts val="0"/>
              </a:spcBef>
            </a:pPr>
            <a:r>
              <a:rPr lang="en-US" altLang="zh-TW" sz="2000" dirty="0"/>
              <a:t>AW</a:t>
            </a:r>
          </a:p>
          <a:p>
            <a:pPr marL="0" indent="0">
              <a:spcBef>
                <a:spcPts val="0"/>
              </a:spcBef>
            </a:pPr>
            <a:r>
              <a:rPr lang="en-US" altLang="zh-TW" sz="2000" dirty="0"/>
              <a:t>QC</a:t>
            </a:r>
          </a:p>
          <a:p>
            <a:pPr marL="0" indent="0">
              <a:spcBef>
                <a:spcPts val="0"/>
              </a:spcBef>
            </a:pPr>
            <a:r>
              <a:rPr lang="en-US" altLang="zh-TW" sz="2000" dirty="0"/>
              <a:t>HD</a:t>
            </a:r>
          </a:p>
          <a:p>
            <a:pPr marL="0" indent="0">
              <a:spcBef>
                <a:spcPts val="0"/>
              </a:spcBef>
            </a:pPr>
            <a:r>
              <a:rPr lang="en-US" altLang="zh-TW" sz="2000" dirty="0"/>
              <a:t>4</a:t>
            </a:r>
          </a:p>
          <a:p>
            <a:pPr marL="0" indent="0">
              <a:spcBef>
                <a:spcPts val="0"/>
              </a:spcBef>
            </a:pPr>
            <a:r>
              <a:rPr lang="en-US" altLang="zh-TW" sz="2000" dirty="0" err="1"/>
              <a:t>yn</a:t>
            </a:r>
            <a:r>
              <a:rPr lang="en-US" altLang="zh-TW" sz="2000" dirty="0"/>
              <a:t> FE</a:t>
            </a:r>
          </a:p>
          <a:p>
            <a:pPr marL="0" indent="0">
              <a:spcBef>
                <a:spcPts val="0"/>
              </a:spcBef>
            </a:pPr>
            <a:r>
              <a:rPr lang="en-US" altLang="zh-TW" sz="2000" dirty="0" err="1"/>
              <a:t>tr</a:t>
            </a:r>
            <a:r>
              <a:rPr lang="en-US" altLang="zh-TW" sz="2000" dirty="0"/>
              <a:t> AK</a:t>
            </a:r>
          </a:p>
          <a:p>
            <a:pPr marL="0" indent="0">
              <a:spcBef>
                <a:spcPts val="0"/>
              </a:spcBef>
            </a:pPr>
            <a:r>
              <a:rPr lang="en-US" altLang="zh-TW" sz="2000" dirty="0" err="1"/>
              <a:t>wr</a:t>
            </a:r>
            <a:r>
              <a:rPr lang="en-US" altLang="zh-TW" sz="2000" dirty="0"/>
              <a:t> TA</a:t>
            </a:r>
          </a:p>
          <a:p>
            <a:pPr marL="0" indent="0">
              <a:spcBef>
                <a:spcPts val="0"/>
              </a:spcBef>
            </a:pPr>
            <a:r>
              <a:rPr lang="en-US" altLang="zh-TW" sz="2000" dirty="0" err="1"/>
              <a:t>fw</a:t>
            </a:r>
            <a:r>
              <a:rPr lang="en-US" altLang="zh-TW" sz="2000" dirty="0"/>
              <a:t> HD</a:t>
            </a:r>
          </a:p>
        </p:txBody>
      </p:sp>
      <p:sp>
        <p:nvSpPr>
          <p:cNvPr id="4" name="橢圓 3"/>
          <p:cNvSpPr/>
          <p:nvPr/>
        </p:nvSpPr>
        <p:spPr>
          <a:xfrm>
            <a:off x="36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511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511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51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stCxn id="5" idx="6"/>
            <a:endCxn id="34" idx="2"/>
          </p:cNvCxnSpPr>
          <p:nvPr/>
        </p:nvCxnSpPr>
        <p:spPr>
          <a:xfrm flipV="1">
            <a:off x="5472000" y="270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9" name="直線單箭頭接點 8"/>
          <p:cNvCxnSpPr>
            <a:stCxn id="7" idx="5"/>
            <a:endCxn id="38" idx="1"/>
          </p:cNvCxnSpPr>
          <p:nvPr/>
        </p:nvCxnSpPr>
        <p:spPr>
          <a:xfrm>
            <a:off x="5419279" y="4636279"/>
            <a:ext cx="1185442" cy="1545442"/>
          </a:xfrm>
          <a:prstGeom prst="straightConnector1">
            <a:avLst/>
          </a:prstGeom>
          <a:noFill/>
          <a:ln w="19050" cap="flat" cmpd="sng" algn="ctr">
            <a:solidFill>
              <a:schemeClr val="tx1"/>
            </a:solidFill>
            <a:prstDash val="solid"/>
            <a:miter lim="800000"/>
            <a:tailEnd type="arrow" w="lg" len="lg"/>
          </a:ln>
          <a:effectLst/>
        </p:spPr>
      </p:cxnSp>
      <p:sp>
        <p:nvSpPr>
          <p:cNvPr id="10" name="橢圓 9"/>
          <p:cNvSpPr/>
          <p:nvPr/>
        </p:nvSpPr>
        <p:spPr>
          <a:xfrm>
            <a:off x="511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7" name="直線單箭頭接點 16"/>
          <p:cNvCxnSpPr>
            <a:stCxn id="4" idx="6"/>
            <a:endCxn id="5" idx="2"/>
          </p:cNvCxnSpPr>
          <p:nvPr/>
        </p:nvCxnSpPr>
        <p:spPr>
          <a:xfrm flipV="1">
            <a:off x="403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4" idx="7"/>
            <a:endCxn id="10" idx="2"/>
          </p:cNvCxnSpPr>
          <p:nvPr/>
        </p:nvCxnSpPr>
        <p:spPr>
          <a:xfrm flipV="1">
            <a:off x="3979279" y="2349000"/>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3" name="直線單箭頭接點 22"/>
          <p:cNvCxnSpPr>
            <a:stCxn id="4" idx="5"/>
            <a:endCxn id="7" idx="2"/>
          </p:cNvCxnSpPr>
          <p:nvPr/>
        </p:nvCxnSpPr>
        <p:spPr>
          <a:xfrm>
            <a:off x="3979279" y="3556279"/>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4" idx="6"/>
            <a:endCxn id="6" idx="2"/>
          </p:cNvCxnSpPr>
          <p:nvPr/>
        </p:nvCxnSpPr>
        <p:spPr>
          <a:xfrm>
            <a:off x="403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5" name="直線單箭頭接點 24"/>
          <p:cNvCxnSpPr>
            <a:stCxn id="33" idx="5"/>
            <a:endCxn id="30" idx="1"/>
          </p:cNvCxnSpPr>
          <p:nvPr/>
        </p:nvCxnSpPr>
        <p:spPr>
          <a:xfrm>
            <a:off x="6859279" y="211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stCxn id="34" idx="6"/>
            <a:endCxn id="30" idx="2"/>
          </p:cNvCxnSpPr>
          <p:nvPr/>
        </p:nvCxnSpPr>
        <p:spPr>
          <a:xfrm>
            <a:off x="6912000" y="270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54" idx="6"/>
            <a:endCxn id="30" idx="2"/>
          </p:cNvCxnSpPr>
          <p:nvPr/>
        </p:nvCxnSpPr>
        <p:spPr>
          <a:xfrm>
            <a:off x="6912000" y="342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52" idx="6"/>
            <a:endCxn id="30" idx="2"/>
          </p:cNvCxnSpPr>
          <p:nvPr/>
        </p:nvCxnSpPr>
        <p:spPr>
          <a:xfrm flipV="1">
            <a:off x="6912000" y="342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53" idx="7"/>
            <a:endCxn id="30" idx="3"/>
          </p:cNvCxnSpPr>
          <p:nvPr/>
        </p:nvCxnSpPr>
        <p:spPr>
          <a:xfrm flipV="1">
            <a:off x="6859279" y="3556279"/>
            <a:ext cx="1185442" cy="1185442"/>
          </a:xfrm>
          <a:prstGeom prst="straightConnector1">
            <a:avLst/>
          </a:prstGeom>
          <a:noFill/>
          <a:ln w="19050" cap="flat" cmpd="sng" algn="ctr">
            <a:solidFill>
              <a:schemeClr val="tx1"/>
            </a:solidFill>
            <a:prstDash val="solid"/>
            <a:miter lim="800000"/>
            <a:tailEnd type="arrow" w="lg" len="lg"/>
          </a:ln>
          <a:effectLst/>
        </p:spPr>
      </p:cxnSp>
      <p:sp>
        <p:nvSpPr>
          <p:cNvPr id="30" name="橢圓 29"/>
          <p:cNvSpPr/>
          <p:nvPr/>
        </p:nvSpPr>
        <p:spPr>
          <a:xfrm>
            <a:off x="799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65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3" name="橢圓 32"/>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4" name="橢圓 33"/>
          <p:cNvSpPr/>
          <p:nvPr/>
        </p:nvSpPr>
        <p:spPr>
          <a:xfrm>
            <a:off x="6552000" y="25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5" name="橢圓 34"/>
          <p:cNvSpPr/>
          <p:nvPr/>
        </p:nvSpPr>
        <p:spPr>
          <a:xfrm>
            <a:off x="6552000" y="3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7" name="橢圓 36"/>
          <p:cNvSpPr/>
          <p:nvPr/>
        </p:nvSpPr>
        <p:spPr>
          <a:xfrm>
            <a:off x="655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8</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8" name="橢圓 37"/>
          <p:cNvSpPr/>
          <p:nvPr/>
        </p:nvSpPr>
        <p:spPr>
          <a:xfrm>
            <a:off x="6552000" y="61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9</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6552000" y="39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65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5" name="內容版面配置區 2"/>
          <p:cNvSpPr txBox="1">
            <a:spLocks/>
          </p:cNvSpPr>
          <p:nvPr/>
        </p:nvSpPr>
        <p:spPr bwMode="auto">
          <a:xfrm>
            <a:off x="1692000" y="1269000"/>
            <a:ext cx="900000" cy="2880000"/>
          </a:xfrm>
          <a:prstGeom prst="rect">
            <a:avLst/>
          </a:prstGeom>
          <a:noFill/>
          <a:ln w="9525">
            <a:noFill/>
            <a:miter lim="800000"/>
            <a:headEnd/>
            <a:tailEnd/>
          </a:ln>
        </p:spPr>
        <p:txBody>
          <a:bodyPr vert="horz" wrap="square" lIns="36000" tIns="0" rIns="36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a:spcBef>
                <a:spcPts val="0"/>
              </a:spcBef>
            </a:pPr>
            <a:r>
              <a:rPr lang="en-US" altLang="zh-TW" sz="2000" kern="0" dirty="0"/>
              <a:t>8</a:t>
            </a:r>
          </a:p>
          <a:p>
            <a:pPr marL="0" indent="0">
              <a:spcBef>
                <a:spcPts val="0"/>
              </a:spcBef>
            </a:pPr>
            <a:r>
              <a:rPr lang="en-US" altLang="zh-TW" sz="2000" kern="0" dirty="0"/>
              <a:t>FE TV</a:t>
            </a:r>
          </a:p>
          <a:p>
            <a:pPr marL="0" indent="0">
              <a:spcBef>
                <a:spcPts val="0"/>
              </a:spcBef>
            </a:pPr>
            <a:r>
              <a:rPr lang="en-US" altLang="zh-TW" sz="2000" kern="0" dirty="0"/>
              <a:t>AK QC</a:t>
            </a:r>
          </a:p>
          <a:p>
            <a:pPr marL="0" indent="0">
              <a:spcBef>
                <a:spcPts val="0"/>
              </a:spcBef>
            </a:pPr>
            <a:r>
              <a:rPr lang="en-US" altLang="zh-TW" sz="2000" kern="0" dirty="0"/>
              <a:t>NU ET</a:t>
            </a:r>
          </a:p>
          <a:p>
            <a:pPr marL="0" indent="0">
              <a:spcBef>
                <a:spcPts val="0"/>
              </a:spcBef>
            </a:pPr>
            <a:r>
              <a:rPr lang="en-US" altLang="zh-TW" sz="2000" kern="0" dirty="0" err="1"/>
              <a:t>TZ</a:t>
            </a:r>
            <a:r>
              <a:rPr lang="en-US" altLang="zh-TW" sz="2000" kern="0" dirty="0"/>
              <a:t> VB</a:t>
            </a:r>
          </a:p>
          <a:p>
            <a:pPr marL="0" indent="0">
              <a:spcBef>
                <a:spcPts val="0"/>
              </a:spcBef>
            </a:pPr>
            <a:r>
              <a:rPr lang="en-US" altLang="zh-TW" sz="2000" kern="0" dirty="0"/>
              <a:t>UN DU</a:t>
            </a:r>
          </a:p>
          <a:p>
            <a:pPr marL="0" indent="0">
              <a:spcBef>
                <a:spcPts val="0"/>
              </a:spcBef>
            </a:pPr>
            <a:r>
              <a:rPr lang="en-US" altLang="zh-TW" sz="2000" kern="0" dirty="0"/>
              <a:t>ZO </a:t>
            </a:r>
            <a:r>
              <a:rPr lang="en-US" altLang="zh-TW" sz="2000" kern="0" dirty="0" err="1"/>
              <a:t>AQ</a:t>
            </a:r>
            <a:endParaRPr lang="en-US" altLang="zh-TW" sz="2000" kern="0" dirty="0"/>
          </a:p>
          <a:p>
            <a:pPr marL="0" indent="0">
              <a:spcBef>
                <a:spcPts val="0"/>
              </a:spcBef>
            </a:pPr>
            <a:r>
              <a:rPr lang="en-US" altLang="zh-TW" sz="2000" kern="0" dirty="0" err="1"/>
              <a:t>AQ</a:t>
            </a:r>
            <a:r>
              <a:rPr lang="en-US" altLang="zh-TW" sz="2000" kern="0" dirty="0"/>
              <a:t> </a:t>
            </a:r>
            <a:r>
              <a:rPr lang="en-US" altLang="zh-TW" sz="2000" kern="0" dirty="0" err="1"/>
              <a:t>AQ</a:t>
            </a:r>
            <a:endParaRPr lang="en-US" altLang="zh-TW" sz="2000" kern="0" dirty="0"/>
          </a:p>
          <a:p>
            <a:pPr marL="0" indent="0">
              <a:spcBef>
                <a:spcPts val="0"/>
              </a:spcBef>
            </a:pPr>
            <a:r>
              <a:rPr lang="en-US" altLang="zh-TW" sz="2000" kern="0" dirty="0" err="1"/>
              <a:t>UO</a:t>
            </a:r>
            <a:r>
              <a:rPr lang="en-US" altLang="zh-TW" sz="2000" kern="0" dirty="0"/>
              <a:t> ET</a:t>
            </a:r>
          </a:p>
        </p:txBody>
      </p:sp>
      <p:cxnSp>
        <p:nvCxnSpPr>
          <p:cNvPr id="56" name="直線單箭頭接點 55"/>
          <p:cNvCxnSpPr>
            <a:stCxn id="5" idx="5"/>
            <a:endCxn id="37" idx="1"/>
          </p:cNvCxnSpPr>
          <p:nvPr/>
        </p:nvCxnSpPr>
        <p:spPr>
          <a:xfrm>
            <a:off x="5419279" y="3196279"/>
            <a:ext cx="1185442" cy="2265442"/>
          </a:xfrm>
          <a:prstGeom prst="straightConnector1">
            <a:avLst/>
          </a:prstGeom>
          <a:noFill/>
          <a:ln w="19050" cap="flat" cmpd="sng" algn="ctr">
            <a:solidFill>
              <a:schemeClr val="tx1"/>
            </a:solidFill>
            <a:prstDash val="solid"/>
            <a:miter lim="800000"/>
            <a:tailEnd type="arrow" w="lg" len="lg"/>
          </a:ln>
          <a:effectLst/>
        </p:spPr>
      </p:cxnSp>
      <p:cxnSp>
        <p:nvCxnSpPr>
          <p:cNvPr id="72" name="直線單箭頭接點 71"/>
          <p:cNvCxnSpPr>
            <a:stCxn id="32" idx="5"/>
            <a:endCxn id="30" idx="1"/>
          </p:cNvCxnSpPr>
          <p:nvPr/>
        </p:nvCxnSpPr>
        <p:spPr>
          <a:xfrm>
            <a:off x="6859279" y="1396279"/>
            <a:ext cx="1185442" cy="1905442"/>
          </a:xfrm>
          <a:prstGeom prst="straightConnector1">
            <a:avLst/>
          </a:prstGeom>
          <a:noFill/>
          <a:ln w="19050" cap="flat" cmpd="sng" algn="ctr">
            <a:solidFill>
              <a:schemeClr val="tx1"/>
            </a:solidFill>
            <a:prstDash val="solid"/>
            <a:miter lim="800000"/>
            <a:tailEnd type="arrow" w="lg" len="lg"/>
          </a:ln>
          <a:effectLst/>
        </p:spPr>
      </p:cxnSp>
      <p:cxnSp>
        <p:nvCxnSpPr>
          <p:cNvPr id="73" name="直線單箭頭接點 72"/>
          <p:cNvCxnSpPr>
            <a:stCxn id="37" idx="7"/>
            <a:endCxn id="30" idx="3"/>
          </p:cNvCxnSpPr>
          <p:nvPr/>
        </p:nvCxnSpPr>
        <p:spPr>
          <a:xfrm flipV="1">
            <a:off x="6859279" y="3556279"/>
            <a:ext cx="1185442" cy="1905442"/>
          </a:xfrm>
          <a:prstGeom prst="straightConnector1">
            <a:avLst/>
          </a:prstGeom>
          <a:noFill/>
          <a:ln w="19050" cap="flat" cmpd="sng" algn="ctr">
            <a:solidFill>
              <a:schemeClr val="tx1"/>
            </a:solidFill>
            <a:prstDash val="solid"/>
            <a:miter lim="800000"/>
            <a:tailEnd type="arrow" w="lg" len="lg"/>
          </a:ln>
          <a:effectLst/>
        </p:spPr>
      </p:cxnSp>
      <p:cxnSp>
        <p:nvCxnSpPr>
          <p:cNvPr id="74" name="直線單箭頭接點 73"/>
          <p:cNvCxnSpPr>
            <a:stCxn id="38" idx="7"/>
            <a:endCxn id="30" idx="3"/>
          </p:cNvCxnSpPr>
          <p:nvPr/>
        </p:nvCxnSpPr>
        <p:spPr>
          <a:xfrm flipV="1">
            <a:off x="6859279" y="3556279"/>
            <a:ext cx="1185442" cy="2625442"/>
          </a:xfrm>
          <a:prstGeom prst="straightConnector1">
            <a:avLst/>
          </a:prstGeom>
          <a:noFill/>
          <a:ln w="19050" cap="flat" cmpd="sng" algn="ctr">
            <a:solidFill>
              <a:schemeClr val="tx1"/>
            </a:solidFill>
            <a:prstDash val="solid"/>
            <a:miter lim="800000"/>
            <a:tailEnd type="arrow" w="lg" len="lg"/>
          </a:ln>
          <a:effectLst/>
        </p:spPr>
      </p:cxnSp>
      <p:cxnSp>
        <p:nvCxnSpPr>
          <p:cNvPr id="81" name="直線單箭頭接點 80"/>
          <p:cNvCxnSpPr>
            <a:stCxn id="35" idx="5"/>
            <a:endCxn id="30" idx="1"/>
          </p:cNvCxnSpPr>
          <p:nvPr/>
        </p:nvCxnSpPr>
        <p:spPr>
          <a:xfrm>
            <a:off x="6859279" y="676279"/>
            <a:ext cx="1185442" cy="2625442"/>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411550814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369000"/>
            <a:ext cx="1620000" cy="558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9</a:t>
            </a:r>
          </a:p>
          <a:p>
            <a:pPr marL="0" indent="0">
              <a:spcBef>
                <a:spcPts val="0"/>
              </a:spcBef>
              <a:tabLst>
                <a:tab pos="538163" algn="l"/>
              </a:tabLst>
            </a:pPr>
            <a:r>
              <a:rPr lang="en-US" altLang="zh-TW" sz="2000" dirty="0" err="1"/>
              <a:t>TZ</a:t>
            </a:r>
            <a:r>
              <a:rPr lang="en-US" altLang="zh-TW" sz="2000" dirty="0"/>
              <a:t>	1</a:t>
            </a:r>
          </a:p>
          <a:p>
            <a:pPr marL="0" indent="0">
              <a:spcBef>
                <a:spcPts val="0"/>
              </a:spcBef>
              <a:tabLst>
                <a:tab pos="538163" algn="l"/>
              </a:tabLst>
            </a:pPr>
            <a:r>
              <a:rPr lang="en-US" altLang="zh-TW" sz="2000" dirty="0"/>
              <a:t>RP	2</a:t>
            </a:r>
          </a:p>
          <a:p>
            <a:pPr marL="0" indent="0">
              <a:spcBef>
                <a:spcPts val="0"/>
              </a:spcBef>
              <a:tabLst>
                <a:tab pos="538163" algn="l"/>
              </a:tabLst>
            </a:pPr>
            <a:r>
              <a:rPr lang="en-US" altLang="zh-TW" sz="2000" dirty="0"/>
              <a:t>CJ	3</a:t>
            </a:r>
          </a:p>
          <a:p>
            <a:pPr marL="0" indent="0">
              <a:spcBef>
                <a:spcPts val="0"/>
              </a:spcBef>
              <a:tabLst>
                <a:tab pos="538163" algn="l"/>
              </a:tabLst>
            </a:pPr>
            <a:r>
              <a:rPr lang="en-US" altLang="zh-TW" sz="2000" dirty="0"/>
              <a:t>AK	4</a:t>
            </a:r>
          </a:p>
          <a:p>
            <a:pPr marL="0" indent="0">
              <a:spcBef>
                <a:spcPts val="0"/>
              </a:spcBef>
              <a:tabLst>
                <a:tab pos="538163" algn="l"/>
              </a:tabLst>
            </a:pPr>
            <a:r>
              <a:rPr lang="en-US" altLang="zh-TW" sz="2000" dirty="0"/>
              <a:t>ZO	5</a:t>
            </a:r>
          </a:p>
          <a:p>
            <a:pPr marL="0" indent="0">
              <a:spcBef>
                <a:spcPts val="0"/>
              </a:spcBef>
              <a:tabLst>
                <a:tab pos="538163" algn="l"/>
              </a:tabLst>
            </a:pPr>
            <a:r>
              <a:rPr lang="en-US" altLang="zh-TW" sz="2000" dirty="0" err="1"/>
              <a:t>XS</a:t>
            </a:r>
            <a:r>
              <a:rPr lang="en-US" altLang="zh-TW" sz="2000" dirty="0"/>
              <a:t>	6</a:t>
            </a:r>
          </a:p>
          <a:p>
            <a:pPr marL="0" indent="0">
              <a:spcBef>
                <a:spcPts val="0"/>
              </a:spcBef>
              <a:tabLst>
                <a:tab pos="538163" algn="l"/>
              </a:tabLst>
            </a:pPr>
            <a:r>
              <a:rPr lang="en-US" altLang="zh-TW" sz="2000" dirty="0"/>
              <a:t>AW	7</a:t>
            </a:r>
          </a:p>
          <a:p>
            <a:pPr marL="0" indent="0">
              <a:spcBef>
                <a:spcPts val="0"/>
              </a:spcBef>
              <a:tabLst>
                <a:tab pos="538163" algn="l"/>
              </a:tabLst>
            </a:pPr>
            <a:r>
              <a:rPr lang="en-US" altLang="zh-TW" sz="2000" dirty="0"/>
              <a:t>QC	8</a:t>
            </a:r>
          </a:p>
          <a:p>
            <a:pPr marL="0" indent="0">
              <a:spcBef>
                <a:spcPts val="0"/>
              </a:spcBef>
              <a:tabLst>
                <a:tab pos="538163" algn="l"/>
              </a:tabLst>
            </a:pPr>
            <a:r>
              <a:rPr lang="en-US" altLang="zh-TW" sz="2000" dirty="0"/>
              <a:t>HD	9</a:t>
            </a:r>
          </a:p>
          <a:p>
            <a:pPr marL="0" indent="0">
              <a:spcBef>
                <a:spcPts val="0"/>
              </a:spcBef>
              <a:tabLst>
                <a:tab pos="538163" algn="l"/>
              </a:tabLst>
            </a:pPr>
            <a:r>
              <a:rPr lang="en-US" altLang="zh-TW" sz="2000" dirty="0"/>
              <a:t>4</a:t>
            </a:r>
          </a:p>
          <a:p>
            <a:pPr marL="0" indent="0">
              <a:spcBef>
                <a:spcPts val="0"/>
              </a:spcBef>
              <a:tabLst>
                <a:tab pos="898525" algn="l"/>
              </a:tabLst>
            </a:pPr>
            <a:r>
              <a:rPr lang="en-US" altLang="zh-TW" sz="2000" dirty="0" err="1"/>
              <a:t>yn</a:t>
            </a:r>
            <a:r>
              <a:rPr lang="en-US" altLang="zh-TW" sz="2000" dirty="0"/>
              <a:t> FE	1</a:t>
            </a:r>
          </a:p>
          <a:p>
            <a:pPr marL="0" indent="0">
              <a:spcBef>
                <a:spcPts val="0"/>
              </a:spcBef>
              <a:tabLst>
                <a:tab pos="898525" algn="l"/>
              </a:tabLst>
            </a:pPr>
            <a:r>
              <a:rPr lang="en-US" altLang="zh-TW" sz="2000" dirty="0" err="1"/>
              <a:t>tr</a:t>
            </a:r>
            <a:r>
              <a:rPr lang="en-US" altLang="zh-TW" sz="2000" dirty="0"/>
              <a:t> AK	2</a:t>
            </a:r>
          </a:p>
          <a:p>
            <a:pPr marL="0" indent="0">
              <a:spcBef>
                <a:spcPts val="0"/>
              </a:spcBef>
              <a:tabLst>
                <a:tab pos="898525" algn="l"/>
              </a:tabLst>
            </a:pPr>
            <a:r>
              <a:rPr lang="en-US" altLang="zh-TW" sz="2000" dirty="0" err="1"/>
              <a:t>wr</a:t>
            </a:r>
            <a:r>
              <a:rPr lang="en-US" altLang="zh-TW" sz="2000" dirty="0"/>
              <a:t> TA	3</a:t>
            </a:r>
          </a:p>
          <a:p>
            <a:pPr marL="0" indent="0">
              <a:spcBef>
                <a:spcPts val="0"/>
              </a:spcBef>
              <a:tabLst>
                <a:tab pos="898525" algn="l"/>
              </a:tabLst>
            </a:pPr>
            <a:r>
              <a:rPr lang="en-US" altLang="zh-TW" sz="2000" dirty="0" err="1"/>
              <a:t>fw</a:t>
            </a:r>
            <a:r>
              <a:rPr lang="en-US" altLang="zh-TW" sz="2000" dirty="0"/>
              <a:t> HD	4</a:t>
            </a:r>
          </a:p>
        </p:txBody>
      </p:sp>
      <p:sp>
        <p:nvSpPr>
          <p:cNvPr id="4" name="橢圓 3"/>
          <p:cNvSpPr/>
          <p:nvPr/>
        </p:nvSpPr>
        <p:spPr>
          <a:xfrm>
            <a:off x="40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547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54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547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stCxn id="5" idx="5"/>
            <a:endCxn id="37" idx="1"/>
          </p:cNvCxnSpPr>
          <p:nvPr/>
        </p:nvCxnSpPr>
        <p:spPr>
          <a:xfrm>
            <a:off x="5779279" y="3196279"/>
            <a:ext cx="1185442" cy="2265442"/>
          </a:xfrm>
          <a:prstGeom prst="straightConnector1">
            <a:avLst/>
          </a:prstGeom>
          <a:noFill/>
          <a:ln w="19050" cap="flat" cmpd="sng" algn="ctr">
            <a:solidFill>
              <a:schemeClr val="tx1"/>
            </a:solidFill>
            <a:prstDash val="solid"/>
            <a:miter lim="800000"/>
            <a:tailEnd type="arrow" w="lg" len="lg"/>
          </a:ln>
          <a:effectLst/>
        </p:spPr>
      </p:cxnSp>
      <p:cxnSp>
        <p:nvCxnSpPr>
          <p:cNvPr id="9" name="直線單箭頭接點 8"/>
          <p:cNvCxnSpPr>
            <a:endCxn id="34" idx="2"/>
          </p:cNvCxnSpPr>
          <p:nvPr/>
        </p:nvCxnSpPr>
        <p:spPr>
          <a:xfrm flipV="1">
            <a:off x="5832000" y="4509000"/>
            <a:ext cx="1080000" cy="360000"/>
          </a:xfrm>
          <a:prstGeom prst="straightConnector1">
            <a:avLst/>
          </a:prstGeom>
          <a:noFill/>
          <a:ln w="19050" cap="flat" cmpd="sng" algn="ctr">
            <a:solidFill>
              <a:schemeClr val="tx1"/>
            </a:solidFill>
            <a:prstDash val="solid"/>
            <a:miter lim="800000"/>
            <a:tailEnd type="arrow" w="lg" len="lg"/>
          </a:ln>
          <a:effectLst/>
        </p:spPr>
      </p:cxnSp>
      <p:sp>
        <p:nvSpPr>
          <p:cNvPr id="10" name="橢圓 9"/>
          <p:cNvSpPr/>
          <p:nvPr/>
        </p:nvSpPr>
        <p:spPr>
          <a:xfrm>
            <a:off x="547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7" name="直線單箭頭接點 16"/>
          <p:cNvCxnSpPr>
            <a:stCxn id="4" idx="6"/>
            <a:endCxn id="5" idx="3"/>
          </p:cNvCxnSpPr>
          <p:nvPr/>
        </p:nvCxnSpPr>
        <p:spPr>
          <a:xfrm flipV="1">
            <a:off x="4392000" y="2836279"/>
            <a:ext cx="1132721" cy="592721"/>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4" idx="7"/>
            <a:endCxn id="10" idx="3"/>
          </p:cNvCxnSpPr>
          <p:nvPr/>
        </p:nvCxnSpPr>
        <p:spPr>
          <a:xfrm flipV="1">
            <a:off x="4339279" y="211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23" name="直線單箭頭接點 22"/>
          <p:cNvCxnSpPr>
            <a:stCxn id="4" idx="5"/>
          </p:cNvCxnSpPr>
          <p:nvPr/>
        </p:nvCxnSpPr>
        <p:spPr>
          <a:xfrm>
            <a:off x="4339279" y="355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4" idx="6"/>
            <a:endCxn id="7" idx="2"/>
          </p:cNvCxnSpPr>
          <p:nvPr/>
        </p:nvCxnSpPr>
        <p:spPr>
          <a:xfrm>
            <a:off x="4392000" y="342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25" name="直線單箭頭接點 24"/>
          <p:cNvCxnSpPr>
            <a:endCxn id="30" idx="1"/>
          </p:cNvCxnSpPr>
          <p:nvPr/>
        </p:nvCxnSpPr>
        <p:spPr>
          <a:xfrm>
            <a:off x="7272000" y="2349000"/>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6" name="直線單箭頭接點 25"/>
          <p:cNvCxnSpPr>
            <a:endCxn id="30" idx="2"/>
          </p:cNvCxnSpPr>
          <p:nvPr/>
        </p:nvCxnSpPr>
        <p:spPr>
          <a:xfrm>
            <a:off x="727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endCxn id="30" idx="2"/>
          </p:cNvCxnSpPr>
          <p:nvPr/>
        </p:nvCxnSpPr>
        <p:spPr>
          <a:xfrm flipV="1">
            <a:off x="727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endCxn id="30" idx="3"/>
          </p:cNvCxnSpPr>
          <p:nvPr/>
        </p:nvCxnSpPr>
        <p:spPr>
          <a:xfrm flipV="1">
            <a:off x="7272000" y="3556279"/>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4" idx="6"/>
            <a:endCxn id="6" idx="2"/>
          </p:cNvCxnSpPr>
          <p:nvPr/>
        </p:nvCxnSpPr>
        <p:spPr>
          <a:xfrm>
            <a:off x="4392000" y="3429000"/>
            <a:ext cx="1080000" cy="0"/>
          </a:xfrm>
          <a:prstGeom prst="straightConnector1">
            <a:avLst/>
          </a:prstGeom>
          <a:noFill/>
          <a:ln w="19050" cap="flat" cmpd="sng" algn="ctr">
            <a:solidFill>
              <a:schemeClr val="tx1"/>
            </a:solidFill>
            <a:prstDash val="solid"/>
            <a:miter lim="800000"/>
            <a:tailEnd type="arrow" w="lg" len="lg"/>
          </a:ln>
          <a:effectLst/>
        </p:spPr>
      </p:cxnSp>
      <p:sp>
        <p:nvSpPr>
          <p:cNvPr id="30" name="橢圓 29"/>
          <p:cNvSpPr/>
          <p:nvPr/>
        </p:nvSpPr>
        <p:spPr>
          <a:xfrm>
            <a:off x="83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691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3" name="橢圓 32"/>
          <p:cNvSpPr/>
          <p:nvPr/>
        </p:nvSpPr>
        <p:spPr>
          <a:xfrm>
            <a:off x="691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4" name="橢圓 33"/>
          <p:cNvSpPr/>
          <p:nvPr/>
        </p:nvSpPr>
        <p:spPr>
          <a:xfrm>
            <a:off x="6912000" y="25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5" name="橢圓 34"/>
          <p:cNvSpPr/>
          <p:nvPr/>
        </p:nvSpPr>
        <p:spPr>
          <a:xfrm>
            <a:off x="6912000" y="3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7" name="橢圓 36"/>
          <p:cNvSpPr/>
          <p:nvPr/>
        </p:nvSpPr>
        <p:spPr>
          <a:xfrm>
            <a:off x="691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8</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8" name="橢圓 37"/>
          <p:cNvSpPr/>
          <p:nvPr/>
        </p:nvSpPr>
        <p:spPr>
          <a:xfrm>
            <a:off x="6912000" y="61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9</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6912000" y="39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691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69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5" name="內容版面配置區 2"/>
          <p:cNvSpPr txBox="1">
            <a:spLocks/>
          </p:cNvSpPr>
          <p:nvPr/>
        </p:nvSpPr>
        <p:spPr bwMode="auto">
          <a:xfrm>
            <a:off x="1872000" y="1269000"/>
            <a:ext cx="1620000" cy="2880000"/>
          </a:xfrm>
          <a:prstGeom prst="rect">
            <a:avLst/>
          </a:prstGeom>
          <a:noFill/>
          <a:ln w="9525">
            <a:noFill/>
            <a:miter lim="800000"/>
            <a:headEnd/>
            <a:tailEnd/>
          </a:ln>
        </p:spPr>
        <p:txBody>
          <a:bodyPr vert="horz" wrap="square" lIns="36000" tIns="0" rIns="36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a:spcBef>
                <a:spcPts val="0"/>
              </a:spcBef>
            </a:pPr>
            <a:r>
              <a:rPr lang="en-US" altLang="zh-TW" sz="2000" kern="0" dirty="0"/>
              <a:t>8</a:t>
            </a:r>
          </a:p>
          <a:p>
            <a:pPr marL="0" indent="0">
              <a:spcBef>
                <a:spcPts val="0"/>
              </a:spcBef>
              <a:tabLst>
                <a:tab pos="1074738" algn="l"/>
              </a:tabLst>
            </a:pPr>
            <a:r>
              <a:rPr lang="en-US" altLang="zh-TW" sz="2000" kern="0" dirty="0"/>
              <a:t>FE TV</a:t>
            </a:r>
          </a:p>
          <a:p>
            <a:pPr marL="0" indent="0">
              <a:spcBef>
                <a:spcPts val="0"/>
              </a:spcBef>
              <a:tabLst>
                <a:tab pos="1074738" algn="l"/>
              </a:tabLst>
            </a:pPr>
            <a:r>
              <a:rPr lang="en-US" altLang="zh-TW" sz="2000" kern="0" dirty="0"/>
              <a:t>AK QC	2  8</a:t>
            </a:r>
          </a:p>
          <a:p>
            <a:pPr marL="0" indent="0">
              <a:spcBef>
                <a:spcPts val="0"/>
              </a:spcBef>
              <a:tabLst>
                <a:tab pos="1074738" algn="l"/>
              </a:tabLst>
            </a:pPr>
            <a:r>
              <a:rPr lang="en-US" altLang="zh-TW" sz="2000" kern="0" dirty="0"/>
              <a:t>NU ET</a:t>
            </a:r>
          </a:p>
          <a:p>
            <a:pPr marL="0" indent="0">
              <a:spcBef>
                <a:spcPts val="0"/>
              </a:spcBef>
              <a:tabLst>
                <a:tab pos="1074738" algn="l"/>
              </a:tabLst>
            </a:pPr>
            <a:r>
              <a:rPr lang="en-US" altLang="zh-TW" sz="2000" kern="0" dirty="0" err="1"/>
              <a:t>TZ</a:t>
            </a:r>
            <a:r>
              <a:rPr lang="en-US" altLang="zh-TW" sz="2000" kern="0" dirty="0"/>
              <a:t> VB</a:t>
            </a:r>
          </a:p>
          <a:p>
            <a:pPr marL="0" indent="0">
              <a:spcBef>
                <a:spcPts val="0"/>
              </a:spcBef>
              <a:tabLst>
                <a:tab pos="1074738" algn="l"/>
              </a:tabLst>
            </a:pPr>
            <a:r>
              <a:rPr lang="en-US" altLang="zh-TW" sz="2000" kern="0" dirty="0"/>
              <a:t>UN DU</a:t>
            </a:r>
          </a:p>
          <a:p>
            <a:pPr marL="0" indent="0">
              <a:spcBef>
                <a:spcPts val="0"/>
              </a:spcBef>
              <a:tabLst>
                <a:tab pos="1074738" algn="l"/>
              </a:tabLst>
            </a:pPr>
            <a:r>
              <a:rPr lang="en-US" altLang="zh-TW" sz="2000" kern="0" dirty="0"/>
              <a:t>ZO </a:t>
            </a:r>
            <a:r>
              <a:rPr lang="en-US" altLang="zh-TW" sz="2000" kern="0" dirty="0" err="1"/>
              <a:t>AQ</a:t>
            </a:r>
            <a:endParaRPr lang="en-US" altLang="zh-TW" sz="2000" kern="0" dirty="0"/>
          </a:p>
          <a:p>
            <a:pPr marL="0" indent="0">
              <a:spcBef>
                <a:spcPts val="0"/>
              </a:spcBef>
              <a:tabLst>
                <a:tab pos="1074738" algn="l"/>
              </a:tabLst>
            </a:pPr>
            <a:r>
              <a:rPr lang="en-US" altLang="zh-TW" sz="2000" kern="0" dirty="0" err="1"/>
              <a:t>AQ</a:t>
            </a:r>
            <a:r>
              <a:rPr lang="en-US" altLang="zh-TW" sz="2000" kern="0" dirty="0"/>
              <a:t> </a:t>
            </a:r>
            <a:r>
              <a:rPr lang="en-US" altLang="zh-TW" sz="2000" kern="0" dirty="0" err="1"/>
              <a:t>AQ</a:t>
            </a:r>
            <a:endParaRPr lang="en-US" altLang="zh-TW" sz="2000" kern="0" dirty="0"/>
          </a:p>
          <a:p>
            <a:pPr marL="0" indent="0">
              <a:spcBef>
                <a:spcPts val="0"/>
              </a:spcBef>
              <a:tabLst>
                <a:tab pos="1074738" algn="l"/>
              </a:tabLst>
            </a:pPr>
            <a:r>
              <a:rPr lang="en-US" altLang="zh-TW" sz="2000" kern="0" dirty="0" err="1"/>
              <a:t>UO</a:t>
            </a:r>
            <a:r>
              <a:rPr lang="en-US" altLang="zh-TW" sz="2000" kern="0" dirty="0"/>
              <a:t> ET</a:t>
            </a:r>
          </a:p>
        </p:txBody>
      </p:sp>
    </p:spTree>
    <p:extLst>
      <p:ext uri="{BB962C8B-B14F-4D97-AF65-F5344CB8AC3E}">
        <p14:creationId xmlns:p14="http://schemas.microsoft.com/office/powerpoint/2010/main" val="416983335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2000" y="369000"/>
            <a:ext cx="1620000" cy="342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7</a:t>
            </a:r>
          </a:p>
          <a:p>
            <a:pPr marL="0" indent="0">
              <a:spcBef>
                <a:spcPts val="0"/>
              </a:spcBef>
              <a:tabLst>
                <a:tab pos="538163" algn="l"/>
              </a:tabLst>
            </a:pPr>
            <a:r>
              <a:rPr lang="en-US" altLang="zh-TW" sz="2000" dirty="0"/>
              <a:t>CI	1</a:t>
            </a:r>
          </a:p>
          <a:p>
            <a:pPr marL="0" indent="0">
              <a:spcBef>
                <a:spcPts val="0"/>
              </a:spcBef>
              <a:tabLst>
                <a:tab pos="538163" algn="l"/>
              </a:tabLst>
            </a:pPr>
            <a:r>
              <a:rPr lang="en-US" altLang="zh-TW" sz="2000" dirty="0"/>
              <a:t>HA	2</a:t>
            </a:r>
          </a:p>
          <a:p>
            <a:pPr marL="0" indent="0">
              <a:spcBef>
                <a:spcPts val="0"/>
              </a:spcBef>
              <a:tabLst>
                <a:tab pos="538163" algn="l"/>
              </a:tabLst>
            </a:pPr>
            <a:r>
              <a:rPr lang="en-US" altLang="zh-TW" sz="2000" dirty="0"/>
              <a:t>TW	3</a:t>
            </a:r>
          </a:p>
          <a:p>
            <a:pPr marL="0" indent="0">
              <a:spcBef>
                <a:spcPts val="0"/>
              </a:spcBef>
              <a:tabLst>
                <a:tab pos="538163" algn="l"/>
              </a:tabLst>
            </a:pPr>
            <a:r>
              <a:rPr lang="en-US" altLang="zh-TW" sz="2000" dirty="0" err="1"/>
              <a:t>UO</a:t>
            </a:r>
            <a:r>
              <a:rPr lang="en-US" altLang="zh-TW" sz="2000" dirty="0"/>
              <a:t>	4</a:t>
            </a:r>
          </a:p>
          <a:p>
            <a:pPr marL="0" indent="0">
              <a:spcBef>
                <a:spcPts val="0"/>
              </a:spcBef>
              <a:tabLst>
                <a:tab pos="538163" algn="l"/>
              </a:tabLst>
            </a:pPr>
            <a:r>
              <a:rPr lang="en-US" altLang="zh-TW" sz="2000" dirty="0"/>
              <a:t>GB	5</a:t>
            </a:r>
          </a:p>
          <a:p>
            <a:pPr marL="0" indent="0">
              <a:spcBef>
                <a:spcPts val="0"/>
              </a:spcBef>
              <a:tabLst>
                <a:tab pos="538163" algn="l"/>
              </a:tabLst>
            </a:pPr>
            <a:r>
              <a:rPr lang="en-US" altLang="zh-TW" sz="2000" dirty="0"/>
              <a:t>LG	6</a:t>
            </a:r>
          </a:p>
          <a:p>
            <a:pPr marL="0" indent="0">
              <a:spcBef>
                <a:spcPts val="0"/>
              </a:spcBef>
              <a:tabLst>
                <a:tab pos="538163" algn="l"/>
              </a:tabLst>
            </a:pPr>
            <a:r>
              <a:rPr lang="en-US" altLang="zh-TW" sz="2000" dirty="0"/>
              <a:t>QU	7</a:t>
            </a:r>
          </a:p>
        </p:txBody>
      </p:sp>
      <p:sp>
        <p:nvSpPr>
          <p:cNvPr id="4" name="橢圓 3"/>
          <p:cNvSpPr/>
          <p:nvPr/>
        </p:nvSpPr>
        <p:spPr>
          <a:xfrm>
            <a:off x="40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5472000" y="7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547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547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stCxn id="5" idx="5"/>
            <a:endCxn id="36" idx="1"/>
          </p:cNvCxnSpPr>
          <p:nvPr/>
        </p:nvCxnSpPr>
        <p:spPr>
          <a:xfrm>
            <a:off x="5779279" y="1036279"/>
            <a:ext cx="1185442" cy="4425442"/>
          </a:xfrm>
          <a:prstGeom prst="straightConnector1">
            <a:avLst/>
          </a:prstGeom>
          <a:noFill/>
          <a:ln w="19050" cap="flat" cmpd="sng" algn="ctr">
            <a:solidFill>
              <a:schemeClr val="tx1"/>
            </a:solidFill>
            <a:prstDash val="solid"/>
            <a:miter lim="800000"/>
            <a:tailEnd type="arrow" w="lg" len="lg"/>
          </a:ln>
          <a:effectLst/>
        </p:spPr>
      </p:cxnSp>
      <p:cxnSp>
        <p:nvCxnSpPr>
          <p:cNvPr id="9" name="直線單箭頭接點 8"/>
          <p:cNvCxnSpPr>
            <a:stCxn id="52" idx="6"/>
            <a:endCxn id="31" idx="2"/>
          </p:cNvCxnSpPr>
          <p:nvPr/>
        </p:nvCxnSpPr>
        <p:spPr>
          <a:xfrm>
            <a:off x="5832000" y="3789000"/>
            <a:ext cx="1080000" cy="1080000"/>
          </a:xfrm>
          <a:prstGeom prst="straightConnector1">
            <a:avLst/>
          </a:prstGeom>
          <a:noFill/>
          <a:ln w="19050" cap="flat" cmpd="sng" algn="ctr">
            <a:solidFill>
              <a:schemeClr val="tx1"/>
            </a:solidFill>
            <a:prstDash val="solid"/>
            <a:miter lim="800000"/>
            <a:tailEnd type="arrow" w="lg" len="lg"/>
          </a:ln>
          <a:effectLst/>
        </p:spPr>
      </p:cxnSp>
      <p:sp>
        <p:nvSpPr>
          <p:cNvPr id="10" name="橢圓 9"/>
          <p:cNvSpPr/>
          <p:nvPr/>
        </p:nvSpPr>
        <p:spPr>
          <a:xfrm>
            <a:off x="5472000" y="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7" name="直線單箭頭接點 16"/>
          <p:cNvCxnSpPr>
            <a:stCxn id="4" idx="7"/>
            <a:endCxn id="5" idx="3"/>
          </p:cNvCxnSpPr>
          <p:nvPr/>
        </p:nvCxnSpPr>
        <p:spPr>
          <a:xfrm flipV="1">
            <a:off x="4339279" y="1036279"/>
            <a:ext cx="1185442" cy="2265442"/>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4" idx="7"/>
            <a:endCxn id="6" idx="3"/>
          </p:cNvCxnSpPr>
          <p:nvPr/>
        </p:nvCxnSpPr>
        <p:spPr>
          <a:xfrm flipV="1">
            <a:off x="4339279" y="1756279"/>
            <a:ext cx="1185442" cy="1545442"/>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4" idx="6"/>
            <a:endCxn id="52" idx="2"/>
          </p:cNvCxnSpPr>
          <p:nvPr/>
        </p:nvCxnSpPr>
        <p:spPr>
          <a:xfrm>
            <a:off x="439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5" name="直線單箭頭接點 24"/>
          <p:cNvCxnSpPr>
            <a:stCxn id="32" idx="5"/>
            <a:endCxn id="30" idx="1"/>
          </p:cNvCxnSpPr>
          <p:nvPr/>
        </p:nvCxnSpPr>
        <p:spPr>
          <a:xfrm>
            <a:off x="7219279" y="211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31" idx="7"/>
            <a:endCxn id="30" idx="2"/>
          </p:cNvCxnSpPr>
          <p:nvPr/>
        </p:nvCxnSpPr>
        <p:spPr>
          <a:xfrm flipV="1">
            <a:off x="7219279" y="3429000"/>
            <a:ext cx="1132721" cy="1312721"/>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36" idx="7"/>
            <a:endCxn id="30" idx="3"/>
          </p:cNvCxnSpPr>
          <p:nvPr/>
        </p:nvCxnSpPr>
        <p:spPr>
          <a:xfrm flipV="1">
            <a:off x="7219279" y="3556279"/>
            <a:ext cx="1185442" cy="1905442"/>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4" idx="6"/>
            <a:endCxn id="54" idx="2"/>
          </p:cNvCxnSpPr>
          <p:nvPr/>
        </p:nvCxnSpPr>
        <p:spPr>
          <a:xfrm flipV="1">
            <a:off x="4392000" y="3069000"/>
            <a:ext cx="1080000" cy="360000"/>
          </a:xfrm>
          <a:prstGeom prst="straightConnector1">
            <a:avLst/>
          </a:prstGeom>
          <a:noFill/>
          <a:ln w="19050" cap="flat" cmpd="sng" algn="ctr">
            <a:solidFill>
              <a:schemeClr val="tx1"/>
            </a:solidFill>
            <a:prstDash val="solid"/>
            <a:miter lim="800000"/>
            <a:tailEnd type="arrow" w="lg" len="lg"/>
          </a:ln>
          <a:effectLst/>
        </p:spPr>
      </p:cxnSp>
      <p:sp>
        <p:nvSpPr>
          <p:cNvPr id="30" name="橢圓 29"/>
          <p:cNvSpPr/>
          <p:nvPr/>
        </p:nvSpPr>
        <p:spPr>
          <a:xfrm>
            <a:off x="83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691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3" name="橢圓 32"/>
          <p:cNvSpPr/>
          <p:nvPr/>
        </p:nvSpPr>
        <p:spPr>
          <a:xfrm>
            <a:off x="6912000" y="25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4" name="橢圓 33"/>
          <p:cNvSpPr/>
          <p:nvPr/>
        </p:nvSpPr>
        <p:spPr>
          <a:xfrm>
            <a:off x="69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5" name="橢圓 34"/>
          <p:cNvSpPr/>
          <p:nvPr/>
        </p:nvSpPr>
        <p:spPr>
          <a:xfrm>
            <a:off x="691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7" name="橢圓 36"/>
          <p:cNvSpPr/>
          <p:nvPr/>
        </p:nvSpPr>
        <p:spPr>
          <a:xfrm>
            <a:off x="547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8</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8" name="橢圓 37"/>
          <p:cNvSpPr/>
          <p:nvPr/>
        </p:nvSpPr>
        <p:spPr>
          <a:xfrm>
            <a:off x="547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9</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54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547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547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5" name="內容版面配置區 2"/>
          <p:cNvSpPr txBox="1">
            <a:spLocks/>
          </p:cNvSpPr>
          <p:nvPr/>
        </p:nvSpPr>
        <p:spPr bwMode="auto">
          <a:xfrm>
            <a:off x="1872000" y="1269000"/>
            <a:ext cx="1620000" cy="5040000"/>
          </a:xfrm>
          <a:prstGeom prst="rect">
            <a:avLst/>
          </a:prstGeom>
          <a:noFill/>
          <a:ln w="9525">
            <a:noFill/>
            <a:miter lim="800000"/>
            <a:headEnd/>
            <a:tailEnd/>
          </a:ln>
        </p:spPr>
        <p:txBody>
          <a:bodyPr vert="horz" wrap="square" lIns="36000" tIns="0" rIns="3600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0" indent="0">
              <a:spcBef>
                <a:spcPts val="0"/>
              </a:spcBef>
            </a:pPr>
            <a:r>
              <a:rPr lang="en-US" altLang="zh-TW" sz="2000" kern="0" dirty="0"/>
              <a:t>10</a:t>
            </a:r>
          </a:p>
          <a:p>
            <a:pPr marL="0" indent="0">
              <a:spcBef>
                <a:spcPts val="0"/>
              </a:spcBef>
              <a:tabLst>
                <a:tab pos="898525" algn="l"/>
              </a:tabLst>
            </a:pPr>
            <a:r>
              <a:rPr lang="en-US" altLang="zh-TW" sz="2000" kern="0" dirty="0" err="1"/>
              <a:t>tt</a:t>
            </a:r>
            <a:r>
              <a:rPr lang="en-US" altLang="zh-TW" sz="2000" kern="0" dirty="0"/>
              <a:t> </a:t>
            </a:r>
            <a:r>
              <a:rPr lang="en-US" altLang="zh-TW" sz="2000" kern="0" dirty="0" err="1"/>
              <a:t>ZI</a:t>
            </a:r>
            <a:r>
              <a:rPr lang="en-US" altLang="zh-TW" sz="2000" kern="0" dirty="0"/>
              <a:t>	1</a:t>
            </a:r>
          </a:p>
          <a:p>
            <a:pPr marL="0" indent="0">
              <a:spcBef>
                <a:spcPts val="0"/>
              </a:spcBef>
              <a:tabLst>
                <a:tab pos="898525" algn="l"/>
              </a:tabLst>
            </a:pPr>
            <a:r>
              <a:rPr lang="en-US" altLang="zh-TW" sz="2000" kern="0" dirty="0" err="1"/>
              <a:t>wp</a:t>
            </a:r>
            <a:r>
              <a:rPr lang="en-US" altLang="zh-TW" sz="2000" kern="0" dirty="0"/>
              <a:t> QU	2</a:t>
            </a:r>
          </a:p>
          <a:p>
            <a:pPr marL="0" indent="0">
              <a:spcBef>
                <a:spcPts val="0"/>
              </a:spcBef>
              <a:tabLst>
                <a:tab pos="898525" algn="l"/>
              </a:tabLst>
            </a:pPr>
            <a:r>
              <a:rPr lang="en-US" altLang="zh-TW" sz="2000" kern="0" dirty="0" err="1"/>
              <a:t>ia</a:t>
            </a:r>
            <a:r>
              <a:rPr lang="en-US" altLang="zh-TW" sz="2000" kern="0" dirty="0"/>
              <a:t> HA	3</a:t>
            </a:r>
          </a:p>
          <a:p>
            <a:pPr marL="0" indent="0">
              <a:spcBef>
                <a:spcPts val="0"/>
              </a:spcBef>
              <a:tabLst>
                <a:tab pos="898525" algn="l"/>
              </a:tabLst>
            </a:pPr>
            <a:r>
              <a:rPr lang="en-US" altLang="zh-TW" sz="2000" kern="0" dirty="0"/>
              <a:t>f </a:t>
            </a:r>
            <a:r>
              <a:rPr lang="en-US" altLang="zh-TW" sz="2000" kern="0" dirty="0" err="1"/>
              <a:t>DN</a:t>
            </a:r>
            <a:r>
              <a:rPr lang="en-US" altLang="zh-TW" sz="2000" kern="0" dirty="0"/>
              <a:t>	4</a:t>
            </a:r>
          </a:p>
          <a:p>
            <a:pPr marL="0" indent="0">
              <a:spcBef>
                <a:spcPts val="0"/>
              </a:spcBef>
              <a:tabLst>
                <a:tab pos="898525" algn="l"/>
              </a:tabLst>
            </a:pPr>
            <a:r>
              <a:rPr lang="en-US" altLang="zh-TW" sz="2000" kern="0" dirty="0"/>
              <a:t>el LG	5</a:t>
            </a:r>
          </a:p>
          <a:p>
            <a:pPr marL="0" indent="0">
              <a:spcBef>
                <a:spcPts val="0"/>
              </a:spcBef>
              <a:tabLst>
                <a:tab pos="898525" algn="l"/>
              </a:tabLst>
            </a:pPr>
            <a:r>
              <a:rPr lang="en-US" altLang="zh-TW" sz="2000" kern="0" dirty="0" err="1"/>
              <a:t>kp</a:t>
            </a:r>
            <a:r>
              <a:rPr lang="en-US" altLang="zh-TW" sz="2000" kern="0" dirty="0"/>
              <a:t> LG	6</a:t>
            </a:r>
          </a:p>
          <a:p>
            <a:pPr marL="0" indent="0">
              <a:spcBef>
                <a:spcPts val="0"/>
              </a:spcBef>
              <a:tabLst>
                <a:tab pos="898525" algn="l"/>
              </a:tabLst>
            </a:pPr>
            <a:r>
              <a:rPr lang="en-US" altLang="zh-TW" sz="2000" kern="0" dirty="0"/>
              <a:t>z CT	7</a:t>
            </a:r>
          </a:p>
          <a:p>
            <a:pPr marL="0" indent="0">
              <a:spcBef>
                <a:spcPts val="0"/>
              </a:spcBef>
              <a:tabLst>
                <a:tab pos="898525" algn="l"/>
              </a:tabLst>
            </a:pPr>
            <a:r>
              <a:rPr lang="en-US" altLang="zh-TW" sz="2000" kern="0" dirty="0" err="1"/>
              <a:t>kq</a:t>
            </a:r>
            <a:r>
              <a:rPr lang="en-US" altLang="zh-TW" sz="2000" kern="0" dirty="0"/>
              <a:t> FT	8</a:t>
            </a:r>
          </a:p>
          <a:p>
            <a:pPr marL="0" indent="0">
              <a:spcBef>
                <a:spcPts val="0"/>
              </a:spcBef>
              <a:tabLst>
                <a:tab pos="898525" algn="l"/>
              </a:tabLst>
            </a:pPr>
            <a:r>
              <a:rPr lang="en-US" altLang="zh-TW" sz="2000" kern="0" dirty="0" err="1"/>
              <a:t>vk</a:t>
            </a:r>
            <a:r>
              <a:rPr lang="en-US" altLang="zh-TW" sz="2000" kern="0" dirty="0"/>
              <a:t> </a:t>
            </a:r>
            <a:r>
              <a:rPr lang="en-US" altLang="zh-TW" sz="2000" kern="0" dirty="0" err="1"/>
              <a:t>ZI</a:t>
            </a:r>
            <a:r>
              <a:rPr lang="en-US" altLang="zh-TW" sz="2000" kern="0" dirty="0"/>
              <a:t>	9</a:t>
            </a:r>
          </a:p>
          <a:p>
            <a:pPr marL="0" indent="0">
              <a:spcBef>
                <a:spcPts val="0"/>
              </a:spcBef>
              <a:tabLst>
                <a:tab pos="898525" algn="l"/>
              </a:tabLst>
            </a:pPr>
            <a:r>
              <a:rPr lang="en-US" altLang="zh-TW" sz="2000" kern="0" dirty="0" err="1"/>
              <a:t>si</a:t>
            </a:r>
            <a:r>
              <a:rPr lang="en-US" altLang="zh-TW" sz="2000" kern="0" dirty="0"/>
              <a:t> </a:t>
            </a:r>
            <a:r>
              <a:rPr lang="en-US" altLang="zh-TW" sz="2000" kern="0" dirty="0" err="1"/>
              <a:t>ZI</a:t>
            </a:r>
            <a:r>
              <a:rPr lang="en-US" altLang="zh-TW" sz="2000" kern="0" dirty="0"/>
              <a:t>	10</a:t>
            </a:r>
          </a:p>
          <a:p>
            <a:pPr marL="0" indent="0">
              <a:spcBef>
                <a:spcPts val="0"/>
              </a:spcBef>
            </a:pPr>
            <a:endParaRPr lang="en-US" altLang="zh-TW" sz="2000" kern="0" dirty="0"/>
          </a:p>
          <a:p>
            <a:pPr marL="0" indent="0">
              <a:spcBef>
                <a:spcPts val="0"/>
              </a:spcBef>
            </a:pPr>
            <a:r>
              <a:rPr lang="en-US" altLang="zh-TW" sz="2000" kern="0" dirty="0"/>
              <a:t>3</a:t>
            </a:r>
          </a:p>
          <a:p>
            <a:pPr marL="0" indent="0">
              <a:spcBef>
                <a:spcPts val="0"/>
              </a:spcBef>
            </a:pPr>
            <a:r>
              <a:rPr lang="en-US" altLang="zh-TW" sz="2000" kern="0" dirty="0" err="1"/>
              <a:t>GX</a:t>
            </a:r>
            <a:r>
              <a:rPr lang="en-US" altLang="zh-TW" sz="2000" kern="0" dirty="0"/>
              <a:t> WJ</a:t>
            </a:r>
          </a:p>
          <a:p>
            <a:pPr marL="0" indent="0">
              <a:spcBef>
                <a:spcPts val="0"/>
              </a:spcBef>
            </a:pPr>
            <a:r>
              <a:rPr lang="en-US" altLang="zh-TW" sz="2000" kern="0" dirty="0" err="1"/>
              <a:t>GX</a:t>
            </a:r>
            <a:r>
              <a:rPr lang="en-US" altLang="zh-TW" sz="2000" kern="0" dirty="0"/>
              <a:t> NO</a:t>
            </a:r>
          </a:p>
          <a:p>
            <a:pPr marL="0" indent="0">
              <a:spcBef>
                <a:spcPts val="0"/>
              </a:spcBef>
            </a:pPr>
            <a:r>
              <a:rPr lang="en-US" altLang="zh-TW" sz="2000" kern="0" dirty="0"/>
              <a:t>TW WJ</a:t>
            </a:r>
          </a:p>
        </p:txBody>
      </p:sp>
      <p:sp>
        <p:nvSpPr>
          <p:cNvPr id="31" name="橢圓 30"/>
          <p:cNvSpPr/>
          <p:nvPr/>
        </p:nvSpPr>
        <p:spPr>
          <a:xfrm>
            <a:off x="691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6" name="橢圓 35"/>
          <p:cNvSpPr/>
          <p:nvPr/>
        </p:nvSpPr>
        <p:spPr>
          <a:xfrm>
            <a:off x="691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9" name="橢圓 38"/>
          <p:cNvSpPr/>
          <p:nvPr/>
        </p:nvSpPr>
        <p:spPr>
          <a:xfrm>
            <a:off x="6912000" y="39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0" name="橢圓 39"/>
          <p:cNvSpPr/>
          <p:nvPr/>
        </p:nvSpPr>
        <p:spPr>
          <a:xfrm>
            <a:off x="5472000" y="6498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10</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1" name="直線單箭頭接點 40"/>
          <p:cNvCxnSpPr>
            <a:stCxn id="6" idx="6"/>
            <a:endCxn id="32" idx="2"/>
          </p:cNvCxnSpPr>
          <p:nvPr/>
        </p:nvCxnSpPr>
        <p:spPr>
          <a:xfrm>
            <a:off x="5832000" y="16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42" name="直線單箭頭接點 41"/>
          <p:cNvCxnSpPr>
            <a:stCxn id="54" idx="5"/>
            <a:endCxn id="31" idx="1"/>
          </p:cNvCxnSpPr>
          <p:nvPr/>
        </p:nvCxnSpPr>
        <p:spPr>
          <a:xfrm>
            <a:off x="5779279" y="3196279"/>
            <a:ext cx="1185442" cy="1545442"/>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14152588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72000" y="549000"/>
            <a:ext cx="1620000" cy="522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4</a:t>
            </a:r>
          </a:p>
          <a:p>
            <a:pPr marL="0" indent="0">
              <a:spcBef>
                <a:spcPts val="0"/>
              </a:spcBef>
            </a:pPr>
            <a:r>
              <a:rPr lang="en-US" altLang="zh-TW" sz="2000" dirty="0"/>
              <a:t>A</a:t>
            </a:r>
          </a:p>
          <a:p>
            <a:pPr marL="0" indent="0">
              <a:spcBef>
                <a:spcPts val="0"/>
              </a:spcBef>
            </a:pPr>
            <a:r>
              <a:rPr lang="en-US" altLang="zh-TW" sz="2000" dirty="0"/>
              <a:t>B</a:t>
            </a:r>
          </a:p>
          <a:p>
            <a:pPr marL="0" indent="0">
              <a:spcBef>
                <a:spcPts val="0"/>
              </a:spcBef>
            </a:pPr>
            <a:r>
              <a:rPr lang="en-US" altLang="zh-TW" sz="2000" dirty="0"/>
              <a:t>C</a:t>
            </a:r>
          </a:p>
          <a:p>
            <a:pPr marL="0" indent="0">
              <a:spcBef>
                <a:spcPts val="0"/>
              </a:spcBef>
            </a:pPr>
            <a:r>
              <a:rPr lang="en-US" altLang="zh-TW" sz="2000" dirty="0"/>
              <a:t>D</a:t>
            </a:r>
          </a:p>
          <a:p>
            <a:pPr marL="0" indent="0">
              <a:spcBef>
                <a:spcPts val="0"/>
              </a:spcBef>
            </a:pPr>
            <a:r>
              <a:rPr lang="en-US" altLang="zh-TW" sz="2000" dirty="0"/>
              <a:t>4</a:t>
            </a:r>
          </a:p>
          <a:p>
            <a:pPr marL="0" indent="0">
              <a:spcBef>
                <a:spcPts val="0"/>
              </a:spcBef>
            </a:pPr>
            <a:r>
              <a:rPr lang="en-US" altLang="zh-TW" sz="2000" dirty="0"/>
              <a:t>Laptop B</a:t>
            </a:r>
          </a:p>
          <a:p>
            <a:pPr marL="0" indent="0">
              <a:spcBef>
                <a:spcPts val="0"/>
              </a:spcBef>
            </a:pPr>
            <a:r>
              <a:rPr lang="en-US" altLang="zh-TW" sz="2000" dirty="0"/>
              <a:t>Mobile B</a:t>
            </a:r>
          </a:p>
          <a:p>
            <a:pPr marL="0" indent="0">
              <a:spcBef>
                <a:spcPts val="0"/>
              </a:spcBef>
            </a:pPr>
            <a:r>
              <a:rPr lang="en-US" altLang="zh-TW" sz="2000" dirty="0"/>
              <a:t>Camera B</a:t>
            </a:r>
          </a:p>
          <a:p>
            <a:pPr marL="0" indent="0">
              <a:spcBef>
                <a:spcPts val="0"/>
              </a:spcBef>
            </a:pPr>
            <a:r>
              <a:rPr lang="en-US" altLang="zh-TW" sz="2000" dirty="0"/>
              <a:t>Clock C</a:t>
            </a:r>
          </a:p>
          <a:p>
            <a:pPr marL="0" indent="0">
              <a:spcBef>
                <a:spcPts val="0"/>
              </a:spcBef>
            </a:pPr>
            <a:r>
              <a:rPr lang="en-US" altLang="zh-TW" sz="2000" dirty="0"/>
              <a:t>3</a:t>
            </a:r>
          </a:p>
          <a:p>
            <a:pPr marL="0" indent="0">
              <a:spcBef>
                <a:spcPts val="0"/>
              </a:spcBef>
            </a:pPr>
            <a:r>
              <a:rPr lang="en-US" altLang="zh-TW" sz="2000" dirty="0"/>
              <a:t>B A</a:t>
            </a:r>
          </a:p>
          <a:p>
            <a:pPr marL="0" indent="0">
              <a:spcBef>
                <a:spcPts val="0"/>
              </a:spcBef>
            </a:pPr>
            <a:r>
              <a:rPr lang="en-US" altLang="zh-TW" sz="2000" dirty="0"/>
              <a:t>B C</a:t>
            </a:r>
          </a:p>
          <a:p>
            <a:pPr marL="0" indent="0">
              <a:spcBef>
                <a:spcPts val="0"/>
              </a:spcBef>
            </a:pPr>
            <a:r>
              <a:rPr lang="en-US" altLang="zh-TW" sz="2000" dirty="0"/>
              <a:t>B D</a:t>
            </a:r>
          </a:p>
        </p:txBody>
      </p:sp>
      <p:sp>
        <p:nvSpPr>
          <p:cNvPr id="4" name="橢圓 3"/>
          <p:cNvSpPr/>
          <p:nvPr/>
        </p:nvSpPr>
        <p:spPr>
          <a:xfrm>
            <a:off x="33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475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475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47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stCxn id="5" idx="6"/>
            <a:endCxn id="32" idx="2"/>
          </p:cNvCxnSpPr>
          <p:nvPr/>
        </p:nvCxnSpPr>
        <p:spPr>
          <a:xfrm>
            <a:off x="5112000" y="306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9" name="直線單箭頭接點 8"/>
          <p:cNvCxnSpPr>
            <a:stCxn id="7" idx="6"/>
            <a:endCxn id="33" idx="2"/>
          </p:cNvCxnSpPr>
          <p:nvPr/>
        </p:nvCxnSpPr>
        <p:spPr>
          <a:xfrm flipV="1">
            <a:off x="5112000" y="3789000"/>
            <a:ext cx="1080000" cy="720000"/>
          </a:xfrm>
          <a:prstGeom prst="straightConnector1">
            <a:avLst/>
          </a:prstGeom>
          <a:noFill/>
          <a:ln w="19050" cap="flat" cmpd="sng" algn="ctr">
            <a:solidFill>
              <a:schemeClr val="tx1"/>
            </a:solidFill>
            <a:prstDash val="solid"/>
            <a:miter lim="800000"/>
            <a:tailEnd type="arrow" w="lg" len="lg"/>
          </a:ln>
          <a:effectLst/>
        </p:spPr>
      </p:cxnSp>
      <p:sp>
        <p:nvSpPr>
          <p:cNvPr id="10" name="橢圓 9"/>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7" name="直線單箭頭接點 16"/>
          <p:cNvCxnSpPr>
            <a:stCxn id="4" idx="7"/>
            <a:endCxn id="10" idx="3"/>
          </p:cNvCxnSpPr>
          <p:nvPr/>
        </p:nvCxnSpPr>
        <p:spPr>
          <a:xfrm flipV="1">
            <a:off x="3619279" y="247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4" idx="6"/>
            <a:endCxn id="5" idx="2"/>
          </p:cNvCxnSpPr>
          <p:nvPr/>
        </p:nvCxnSpPr>
        <p:spPr>
          <a:xfrm flipV="1">
            <a:off x="367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4" name="直線單箭頭接點 23"/>
          <p:cNvCxnSpPr>
            <a:stCxn id="6" idx="7"/>
            <a:endCxn id="35" idx="3"/>
          </p:cNvCxnSpPr>
          <p:nvPr/>
        </p:nvCxnSpPr>
        <p:spPr>
          <a:xfrm flipV="1">
            <a:off x="5059279" y="247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25" name="直線單箭頭接點 24"/>
          <p:cNvCxnSpPr>
            <a:stCxn id="35" idx="6"/>
            <a:endCxn id="30" idx="1"/>
          </p:cNvCxnSpPr>
          <p:nvPr/>
        </p:nvCxnSpPr>
        <p:spPr>
          <a:xfrm>
            <a:off x="6552000" y="2349000"/>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32" idx="6"/>
            <a:endCxn id="30" idx="2"/>
          </p:cNvCxnSpPr>
          <p:nvPr/>
        </p:nvCxnSpPr>
        <p:spPr>
          <a:xfrm>
            <a:off x="655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33" idx="6"/>
            <a:endCxn id="30" idx="2"/>
          </p:cNvCxnSpPr>
          <p:nvPr/>
        </p:nvCxnSpPr>
        <p:spPr>
          <a:xfrm flipV="1">
            <a:off x="655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4" idx="6"/>
            <a:endCxn id="6" idx="2"/>
          </p:cNvCxnSpPr>
          <p:nvPr/>
        </p:nvCxnSpPr>
        <p:spPr>
          <a:xfrm>
            <a:off x="3672000" y="3429000"/>
            <a:ext cx="1080000" cy="360000"/>
          </a:xfrm>
          <a:prstGeom prst="straightConnector1">
            <a:avLst/>
          </a:prstGeom>
          <a:noFill/>
          <a:ln w="19050" cap="flat" cmpd="sng" algn="ctr">
            <a:solidFill>
              <a:schemeClr val="tx1"/>
            </a:solidFill>
            <a:prstDash val="solid"/>
            <a:miter lim="800000"/>
            <a:tailEnd type="arrow" w="lg" len="lg"/>
          </a:ln>
          <a:effectLst/>
        </p:spPr>
      </p:cxnSp>
      <p:sp>
        <p:nvSpPr>
          <p:cNvPr id="30" name="橢圓 29"/>
          <p:cNvSpPr/>
          <p:nvPr/>
        </p:nvSpPr>
        <p:spPr>
          <a:xfrm>
            <a:off x="76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61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3" name="橢圓 32"/>
          <p:cNvSpPr/>
          <p:nvPr/>
        </p:nvSpPr>
        <p:spPr>
          <a:xfrm>
            <a:off x="619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5" name="橢圓 34"/>
          <p:cNvSpPr/>
          <p:nvPr/>
        </p:nvSpPr>
        <p:spPr>
          <a:xfrm>
            <a:off x="619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61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kern="0" dirty="0">
                <a:solidFill>
                  <a:prstClr val="black"/>
                </a:solidFill>
                <a:latin typeface="+mn-lt"/>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1" name="直線單箭頭接點 40"/>
          <p:cNvCxnSpPr>
            <a:stCxn id="10" idx="6"/>
            <a:endCxn id="32" idx="2"/>
          </p:cNvCxnSpPr>
          <p:nvPr/>
        </p:nvCxnSpPr>
        <p:spPr>
          <a:xfrm>
            <a:off x="5112000" y="234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42" name="直線單箭頭接點 41"/>
          <p:cNvCxnSpPr>
            <a:stCxn id="6" idx="6"/>
            <a:endCxn id="32" idx="2"/>
          </p:cNvCxnSpPr>
          <p:nvPr/>
        </p:nvCxnSpPr>
        <p:spPr>
          <a:xfrm flipV="1">
            <a:off x="5112000" y="306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43" name="直線單箭頭接點 42"/>
          <p:cNvCxnSpPr>
            <a:stCxn id="5" idx="6"/>
            <a:endCxn id="35" idx="2"/>
          </p:cNvCxnSpPr>
          <p:nvPr/>
        </p:nvCxnSpPr>
        <p:spPr>
          <a:xfrm flipV="1">
            <a:off x="5112000" y="234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45" name="直線單箭頭接點 44"/>
          <p:cNvCxnSpPr>
            <a:stCxn id="10" idx="6"/>
            <a:endCxn id="35" idx="2"/>
          </p:cNvCxnSpPr>
          <p:nvPr/>
        </p:nvCxnSpPr>
        <p:spPr>
          <a:xfrm>
            <a:off x="5112000" y="234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58" name="直線單箭頭接點 57"/>
          <p:cNvCxnSpPr>
            <a:stCxn id="4" idx="5"/>
            <a:endCxn id="7" idx="1"/>
          </p:cNvCxnSpPr>
          <p:nvPr/>
        </p:nvCxnSpPr>
        <p:spPr>
          <a:xfrm>
            <a:off x="3619279" y="3556279"/>
            <a:ext cx="1185442" cy="825442"/>
          </a:xfrm>
          <a:prstGeom prst="straightConnector1">
            <a:avLst/>
          </a:prstGeom>
          <a:noFill/>
          <a:ln w="19050" cap="flat" cmpd="sng" algn="ctr">
            <a:solidFill>
              <a:schemeClr val="tx1"/>
            </a:solidFill>
            <a:prstDash val="solid"/>
            <a:miter lim="800000"/>
            <a:tailEnd type="arrow" w="lg" len="lg"/>
          </a:ln>
          <a:effectLst/>
        </p:spPr>
      </p:cxnSp>
      <p:cxnSp>
        <p:nvCxnSpPr>
          <p:cNvPr id="95" name="直線單箭頭接點 94"/>
          <p:cNvCxnSpPr>
            <a:stCxn id="10" idx="5"/>
            <a:endCxn id="33" idx="1"/>
          </p:cNvCxnSpPr>
          <p:nvPr/>
        </p:nvCxnSpPr>
        <p:spPr>
          <a:xfrm>
            <a:off x="5059279" y="247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96" name="直線單箭頭接點 95"/>
          <p:cNvCxnSpPr>
            <a:stCxn id="5" idx="6"/>
            <a:endCxn id="33" idx="1"/>
          </p:cNvCxnSpPr>
          <p:nvPr/>
        </p:nvCxnSpPr>
        <p:spPr>
          <a:xfrm>
            <a:off x="5112000" y="3069000"/>
            <a:ext cx="1132721" cy="592721"/>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stCxn id="6" idx="6"/>
            <a:endCxn id="33" idx="2"/>
          </p:cNvCxnSpPr>
          <p:nvPr/>
        </p:nvCxnSpPr>
        <p:spPr>
          <a:xfrm>
            <a:off x="5112000" y="378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104" name="直線單箭頭接點 103"/>
          <p:cNvCxnSpPr>
            <a:stCxn id="10" idx="5"/>
            <a:endCxn id="54" idx="1"/>
          </p:cNvCxnSpPr>
          <p:nvPr/>
        </p:nvCxnSpPr>
        <p:spPr>
          <a:xfrm>
            <a:off x="5059279" y="2476279"/>
            <a:ext cx="1185442" cy="1905442"/>
          </a:xfrm>
          <a:prstGeom prst="straightConnector1">
            <a:avLst/>
          </a:prstGeom>
          <a:noFill/>
          <a:ln w="19050" cap="flat" cmpd="sng" algn="ctr">
            <a:solidFill>
              <a:schemeClr val="tx1"/>
            </a:solidFill>
            <a:prstDash val="solid"/>
            <a:miter lim="800000"/>
            <a:tailEnd type="arrow" w="lg" len="lg"/>
          </a:ln>
          <a:effectLst/>
        </p:spPr>
      </p:cxnSp>
      <p:cxnSp>
        <p:nvCxnSpPr>
          <p:cNvPr id="105" name="直線單箭頭接點 104"/>
          <p:cNvCxnSpPr>
            <a:stCxn id="5" idx="5"/>
            <a:endCxn id="54" idx="1"/>
          </p:cNvCxnSpPr>
          <p:nvPr/>
        </p:nvCxnSpPr>
        <p:spPr>
          <a:xfrm>
            <a:off x="5059279" y="319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106" name="直線單箭頭接點 105"/>
          <p:cNvCxnSpPr>
            <a:stCxn id="6" idx="6"/>
            <a:endCxn id="54" idx="2"/>
          </p:cNvCxnSpPr>
          <p:nvPr/>
        </p:nvCxnSpPr>
        <p:spPr>
          <a:xfrm>
            <a:off x="5112000" y="378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113" name="直線單箭頭接點 112"/>
          <p:cNvCxnSpPr>
            <a:stCxn id="54" idx="6"/>
            <a:endCxn id="30" idx="3"/>
          </p:cNvCxnSpPr>
          <p:nvPr/>
        </p:nvCxnSpPr>
        <p:spPr>
          <a:xfrm flipV="1">
            <a:off x="6552000" y="3556279"/>
            <a:ext cx="1132721" cy="952721"/>
          </a:xfrm>
          <a:prstGeom prst="straightConnector1">
            <a:avLst/>
          </a:prstGeom>
          <a:noFill/>
          <a:ln w="19050" cap="flat" cmpd="sng" algn="ctr">
            <a:solidFill>
              <a:schemeClr val="tx1"/>
            </a:solidFill>
            <a:prstDash val="solid"/>
            <a:miter lim="800000"/>
            <a:tailEnd type="arrow" w="lg" len="lg"/>
          </a:ln>
          <a:effectLst/>
        </p:spPr>
      </p:cxnSp>
    </p:spTree>
    <p:extLst>
      <p:ext uri="{BB962C8B-B14F-4D97-AF65-F5344CB8AC3E}">
        <p14:creationId xmlns:p14="http://schemas.microsoft.com/office/powerpoint/2010/main" val="196594796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72000" y="549000"/>
            <a:ext cx="1620000" cy="5220000"/>
          </a:xfrm>
        </p:spPr>
        <p:txBody>
          <a:bodyPr/>
          <a:lstStyle/>
          <a:p>
            <a:pPr marL="0" indent="0">
              <a:spcBef>
                <a:spcPts val="0"/>
              </a:spcBef>
            </a:pPr>
            <a:r>
              <a:rPr lang="en-US" altLang="zh-TW" sz="2000" b="1" dirty="0">
                <a:solidFill>
                  <a:srgbClr val="FF0000"/>
                </a:solidFill>
              </a:rPr>
              <a:t>Sample Input</a:t>
            </a:r>
          </a:p>
          <a:p>
            <a:pPr marL="0" indent="0">
              <a:spcBef>
                <a:spcPts val="0"/>
              </a:spcBef>
            </a:pPr>
            <a:r>
              <a:rPr lang="en-US" altLang="zh-TW" sz="2000" dirty="0"/>
              <a:t>1</a:t>
            </a:r>
          </a:p>
          <a:p>
            <a:pPr marL="0" indent="0">
              <a:spcBef>
                <a:spcPts val="0"/>
              </a:spcBef>
            </a:pPr>
            <a:endParaRPr lang="en-US" altLang="zh-TW" sz="2000" dirty="0"/>
          </a:p>
          <a:p>
            <a:pPr marL="0" indent="0">
              <a:spcBef>
                <a:spcPts val="0"/>
              </a:spcBef>
            </a:pPr>
            <a:r>
              <a:rPr lang="en-US" altLang="zh-TW" sz="2000" dirty="0"/>
              <a:t>4</a:t>
            </a:r>
          </a:p>
          <a:p>
            <a:pPr marL="0" indent="0">
              <a:spcBef>
                <a:spcPts val="0"/>
              </a:spcBef>
            </a:pPr>
            <a:r>
              <a:rPr lang="en-US" altLang="zh-TW" sz="2000" dirty="0"/>
              <a:t>A</a:t>
            </a:r>
          </a:p>
          <a:p>
            <a:pPr marL="0" indent="0">
              <a:spcBef>
                <a:spcPts val="0"/>
              </a:spcBef>
            </a:pPr>
            <a:r>
              <a:rPr lang="en-US" altLang="zh-TW" sz="2000" dirty="0"/>
              <a:t>B</a:t>
            </a:r>
          </a:p>
          <a:p>
            <a:pPr marL="0" indent="0">
              <a:spcBef>
                <a:spcPts val="0"/>
              </a:spcBef>
            </a:pPr>
            <a:r>
              <a:rPr lang="en-US" altLang="zh-TW" sz="2000" dirty="0"/>
              <a:t>C</a:t>
            </a:r>
          </a:p>
          <a:p>
            <a:pPr marL="0" indent="0">
              <a:spcBef>
                <a:spcPts val="0"/>
              </a:spcBef>
            </a:pPr>
            <a:r>
              <a:rPr lang="en-US" altLang="zh-TW" sz="2000" dirty="0"/>
              <a:t>D</a:t>
            </a:r>
          </a:p>
          <a:p>
            <a:pPr marL="0" indent="0">
              <a:spcBef>
                <a:spcPts val="0"/>
              </a:spcBef>
            </a:pPr>
            <a:r>
              <a:rPr lang="en-US" altLang="zh-TW" sz="2000" dirty="0"/>
              <a:t>4</a:t>
            </a:r>
          </a:p>
          <a:p>
            <a:pPr marL="0" indent="0">
              <a:spcBef>
                <a:spcPts val="0"/>
              </a:spcBef>
            </a:pPr>
            <a:r>
              <a:rPr lang="en-US" altLang="zh-TW" sz="2000" dirty="0"/>
              <a:t>Laptop B</a:t>
            </a:r>
          </a:p>
          <a:p>
            <a:pPr marL="0" indent="0">
              <a:spcBef>
                <a:spcPts val="0"/>
              </a:spcBef>
            </a:pPr>
            <a:r>
              <a:rPr lang="en-US" altLang="zh-TW" sz="2000" dirty="0"/>
              <a:t>Mobile B</a:t>
            </a:r>
          </a:p>
          <a:p>
            <a:pPr marL="0" indent="0">
              <a:spcBef>
                <a:spcPts val="0"/>
              </a:spcBef>
            </a:pPr>
            <a:r>
              <a:rPr lang="en-US" altLang="zh-TW" sz="2000" dirty="0"/>
              <a:t>Camera B</a:t>
            </a:r>
          </a:p>
          <a:p>
            <a:pPr marL="0" indent="0">
              <a:spcBef>
                <a:spcPts val="0"/>
              </a:spcBef>
            </a:pPr>
            <a:r>
              <a:rPr lang="en-US" altLang="zh-TW" sz="2000" dirty="0"/>
              <a:t>Clock C</a:t>
            </a:r>
          </a:p>
          <a:p>
            <a:pPr marL="0" indent="0">
              <a:spcBef>
                <a:spcPts val="0"/>
              </a:spcBef>
            </a:pPr>
            <a:r>
              <a:rPr lang="en-US" altLang="zh-TW" sz="2000" dirty="0"/>
              <a:t>3</a:t>
            </a:r>
          </a:p>
          <a:p>
            <a:pPr marL="0" indent="0">
              <a:spcBef>
                <a:spcPts val="0"/>
              </a:spcBef>
            </a:pPr>
            <a:r>
              <a:rPr lang="en-US" altLang="zh-TW" sz="2000" dirty="0"/>
              <a:t>B A</a:t>
            </a:r>
          </a:p>
          <a:p>
            <a:pPr marL="0" indent="0">
              <a:spcBef>
                <a:spcPts val="0"/>
              </a:spcBef>
            </a:pPr>
            <a:r>
              <a:rPr lang="en-US" altLang="zh-TW" sz="2000" dirty="0"/>
              <a:t>B C</a:t>
            </a:r>
          </a:p>
          <a:p>
            <a:pPr marL="0" indent="0">
              <a:spcBef>
                <a:spcPts val="0"/>
              </a:spcBef>
            </a:pPr>
            <a:r>
              <a:rPr lang="en-US" altLang="zh-TW" sz="2000" dirty="0"/>
              <a:t>B D</a:t>
            </a:r>
          </a:p>
        </p:txBody>
      </p:sp>
      <p:sp>
        <p:nvSpPr>
          <p:cNvPr id="4" name="橢圓 3"/>
          <p:cNvSpPr/>
          <p:nvPr/>
        </p:nvSpPr>
        <p:spPr>
          <a:xfrm>
            <a:off x="33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475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475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直線單箭頭接點 7"/>
          <p:cNvCxnSpPr>
            <a:stCxn id="5" idx="6"/>
            <a:endCxn id="32" idx="2"/>
          </p:cNvCxnSpPr>
          <p:nvPr/>
        </p:nvCxnSpPr>
        <p:spPr>
          <a:xfrm>
            <a:off x="5112000" y="306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22" name="直線單箭頭接點 21"/>
          <p:cNvCxnSpPr>
            <a:stCxn id="4" idx="6"/>
            <a:endCxn id="5" idx="2"/>
          </p:cNvCxnSpPr>
          <p:nvPr/>
        </p:nvCxnSpPr>
        <p:spPr>
          <a:xfrm flipV="1">
            <a:off x="367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5" name="直線單箭頭接點 24"/>
          <p:cNvCxnSpPr>
            <a:stCxn id="35" idx="6"/>
            <a:endCxn id="30" idx="1"/>
          </p:cNvCxnSpPr>
          <p:nvPr/>
        </p:nvCxnSpPr>
        <p:spPr>
          <a:xfrm>
            <a:off x="6552000" y="2349000"/>
            <a:ext cx="1132721" cy="952721"/>
          </a:xfrm>
          <a:prstGeom prst="straightConnector1">
            <a:avLst/>
          </a:prstGeom>
          <a:noFill/>
          <a:ln w="19050" cap="flat" cmpd="sng" algn="ctr">
            <a:solidFill>
              <a:schemeClr val="tx1"/>
            </a:solidFill>
            <a:prstDash val="solid"/>
            <a:miter lim="800000"/>
            <a:tailEnd type="arrow" w="lg" len="lg"/>
          </a:ln>
          <a:effectLst/>
        </p:spPr>
      </p:cxnSp>
      <p:cxnSp>
        <p:nvCxnSpPr>
          <p:cNvPr id="27" name="直線單箭頭接點 26"/>
          <p:cNvCxnSpPr>
            <a:stCxn id="32" idx="6"/>
            <a:endCxn id="30" idx="2"/>
          </p:cNvCxnSpPr>
          <p:nvPr/>
        </p:nvCxnSpPr>
        <p:spPr>
          <a:xfrm>
            <a:off x="6552000" y="306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8" name="直線單箭頭接點 27"/>
          <p:cNvCxnSpPr>
            <a:stCxn id="33" idx="6"/>
            <a:endCxn id="30" idx="2"/>
          </p:cNvCxnSpPr>
          <p:nvPr/>
        </p:nvCxnSpPr>
        <p:spPr>
          <a:xfrm flipV="1">
            <a:off x="6552000" y="3429000"/>
            <a:ext cx="1080000" cy="360000"/>
          </a:xfrm>
          <a:prstGeom prst="straightConnector1">
            <a:avLst/>
          </a:prstGeom>
          <a:noFill/>
          <a:ln w="19050" cap="flat" cmpd="sng" algn="ctr">
            <a:solidFill>
              <a:schemeClr val="tx1"/>
            </a:solidFill>
            <a:prstDash val="solid"/>
            <a:miter lim="800000"/>
            <a:tailEnd type="arrow" w="lg" len="lg"/>
          </a:ln>
          <a:effectLst/>
        </p:spPr>
      </p:cxnSp>
      <p:cxnSp>
        <p:nvCxnSpPr>
          <p:cNvPr id="29" name="直線單箭頭接點 28"/>
          <p:cNvCxnSpPr>
            <a:stCxn id="4" idx="6"/>
            <a:endCxn id="6" idx="2"/>
          </p:cNvCxnSpPr>
          <p:nvPr/>
        </p:nvCxnSpPr>
        <p:spPr>
          <a:xfrm>
            <a:off x="3672000" y="3429000"/>
            <a:ext cx="1080000" cy="360000"/>
          </a:xfrm>
          <a:prstGeom prst="straightConnector1">
            <a:avLst/>
          </a:prstGeom>
          <a:noFill/>
          <a:ln w="19050" cap="flat" cmpd="sng" algn="ctr">
            <a:solidFill>
              <a:schemeClr val="tx1"/>
            </a:solidFill>
            <a:prstDash val="solid"/>
            <a:miter lim="800000"/>
            <a:tailEnd type="arrow" w="lg" len="lg"/>
          </a:ln>
          <a:effectLst/>
        </p:spPr>
      </p:cxnSp>
      <p:sp>
        <p:nvSpPr>
          <p:cNvPr id="30" name="橢圓 29"/>
          <p:cNvSpPr/>
          <p:nvPr/>
        </p:nvSpPr>
        <p:spPr>
          <a:xfrm>
            <a:off x="76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61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3" name="橢圓 32"/>
          <p:cNvSpPr/>
          <p:nvPr/>
        </p:nvSpPr>
        <p:spPr>
          <a:xfrm>
            <a:off x="619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5" name="橢圓 34"/>
          <p:cNvSpPr/>
          <p:nvPr/>
        </p:nvSpPr>
        <p:spPr>
          <a:xfrm>
            <a:off x="619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61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kern="0" dirty="0">
                <a:solidFill>
                  <a:prstClr val="black"/>
                </a:solidFill>
                <a:latin typeface="+mn-lt"/>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3" name="直線單箭頭接點 42"/>
          <p:cNvCxnSpPr>
            <a:stCxn id="5" idx="6"/>
            <a:endCxn id="35" idx="2"/>
          </p:cNvCxnSpPr>
          <p:nvPr/>
        </p:nvCxnSpPr>
        <p:spPr>
          <a:xfrm flipV="1">
            <a:off x="5112000" y="2349000"/>
            <a:ext cx="1080000" cy="720000"/>
          </a:xfrm>
          <a:prstGeom prst="straightConnector1">
            <a:avLst/>
          </a:prstGeom>
          <a:noFill/>
          <a:ln w="19050" cap="flat" cmpd="sng" algn="ctr">
            <a:solidFill>
              <a:schemeClr val="tx1"/>
            </a:solidFill>
            <a:prstDash val="solid"/>
            <a:miter lim="800000"/>
            <a:tailEnd type="arrow" w="lg" len="lg"/>
          </a:ln>
          <a:effectLst/>
        </p:spPr>
      </p:cxnSp>
      <p:cxnSp>
        <p:nvCxnSpPr>
          <p:cNvPr id="96" name="直線單箭頭接點 95"/>
          <p:cNvCxnSpPr>
            <a:stCxn id="5" idx="6"/>
            <a:endCxn id="33" idx="1"/>
          </p:cNvCxnSpPr>
          <p:nvPr/>
        </p:nvCxnSpPr>
        <p:spPr>
          <a:xfrm>
            <a:off x="5112000" y="3069000"/>
            <a:ext cx="1132721" cy="592721"/>
          </a:xfrm>
          <a:prstGeom prst="straightConnector1">
            <a:avLst/>
          </a:prstGeom>
          <a:noFill/>
          <a:ln w="19050" cap="flat" cmpd="sng" algn="ctr">
            <a:solidFill>
              <a:schemeClr val="tx1"/>
            </a:solidFill>
            <a:prstDash val="solid"/>
            <a:miter lim="800000"/>
            <a:tailEnd type="arrow" w="lg" len="lg"/>
          </a:ln>
          <a:effectLst/>
        </p:spPr>
      </p:cxnSp>
      <p:cxnSp>
        <p:nvCxnSpPr>
          <p:cNvPr id="97" name="直線單箭頭接點 96"/>
          <p:cNvCxnSpPr>
            <a:stCxn id="6" idx="6"/>
            <a:endCxn id="33" idx="2"/>
          </p:cNvCxnSpPr>
          <p:nvPr/>
        </p:nvCxnSpPr>
        <p:spPr>
          <a:xfrm>
            <a:off x="5112000" y="3789000"/>
            <a:ext cx="1080000" cy="0"/>
          </a:xfrm>
          <a:prstGeom prst="straightConnector1">
            <a:avLst/>
          </a:prstGeom>
          <a:noFill/>
          <a:ln w="19050" cap="flat" cmpd="sng" algn="ctr">
            <a:solidFill>
              <a:schemeClr val="tx1"/>
            </a:solidFill>
            <a:prstDash val="solid"/>
            <a:miter lim="800000"/>
            <a:tailEnd type="arrow" w="lg" len="lg"/>
          </a:ln>
          <a:effectLst/>
        </p:spPr>
      </p:cxnSp>
      <p:cxnSp>
        <p:nvCxnSpPr>
          <p:cNvPr id="105" name="直線單箭頭接點 104"/>
          <p:cNvCxnSpPr>
            <a:stCxn id="5" idx="5"/>
            <a:endCxn id="54" idx="1"/>
          </p:cNvCxnSpPr>
          <p:nvPr/>
        </p:nvCxnSpPr>
        <p:spPr>
          <a:xfrm>
            <a:off x="5059279" y="3196279"/>
            <a:ext cx="1185442" cy="1185442"/>
          </a:xfrm>
          <a:prstGeom prst="straightConnector1">
            <a:avLst/>
          </a:prstGeom>
          <a:noFill/>
          <a:ln w="19050" cap="flat" cmpd="sng" algn="ctr">
            <a:solidFill>
              <a:schemeClr val="tx1"/>
            </a:solidFill>
            <a:prstDash val="solid"/>
            <a:miter lim="800000"/>
            <a:tailEnd type="arrow" w="lg" len="lg"/>
          </a:ln>
          <a:effectLst/>
        </p:spPr>
      </p:cxnSp>
      <p:cxnSp>
        <p:nvCxnSpPr>
          <p:cNvPr id="113" name="直線單箭頭接點 112"/>
          <p:cNvCxnSpPr>
            <a:stCxn id="54" idx="6"/>
            <a:endCxn id="30" idx="3"/>
          </p:cNvCxnSpPr>
          <p:nvPr/>
        </p:nvCxnSpPr>
        <p:spPr>
          <a:xfrm flipV="1">
            <a:off x="6552000" y="3556279"/>
            <a:ext cx="1132721" cy="952721"/>
          </a:xfrm>
          <a:prstGeom prst="straightConnector1">
            <a:avLst/>
          </a:prstGeom>
          <a:noFill/>
          <a:ln w="19050" cap="flat" cmpd="sng" algn="ctr">
            <a:solidFill>
              <a:schemeClr val="tx1"/>
            </a:solidFill>
            <a:prstDash val="solid"/>
            <a:miter lim="800000"/>
            <a:tailEnd type="arrow" w="lg" len="lg"/>
          </a:ln>
          <a:effectLst/>
        </p:spPr>
      </p:cxnSp>
      <p:sp>
        <p:nvSpPr>
          <p:cNvPr id="34" name="Text Box 6"/>
          <p:cNvSpPr txBox="1">
            <a:spLocks noChangeArrowheads="1"/>
          </p:cNvSpPr>
          <p:nvPr/>
        </p:nvSpPr>
        <p:spPr bwMode="auto">
          <a:xfrm>
            <a:off x="403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36" name="Text Box 6"/>
          <p:cNvSpPr txBox="1">
            <a:spLocks noChangeArrowheads="1"/>
          </p:cNvSpPr>
          <p:nvPr/>
        </p:nvSpPr>
        <p:spPr bwMode="auto">
          <a:xfrm>
            <a:off x="4032000" y="36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152677339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 name="內容版面配置區 2"/>
          <p:cNvSpPr>
            <a:spLocks noGrp="1"/>
          </p:cNvSpPr>
          <p:nvPr>
            <p:ph idx="1"/>
          </p:nvPr>
        </p:nvSpPr>
        <p:spPr/>
        <p:txBody>
          <a:bodyPr/>
          <a:lstStyle/>
          <a:p>
            <a:pPr marL="270000" indent="-270000">
              <a:buFont typeface="Arial" panose="020B0604020202020204" pitchFamily="34" charset="0"/>
              <a:buChar char="•"/>
            </a:pPr>
            <a:r>
              <a:rPr lang="en-US" altLang="zh-TW" dirty="0"/>
              <a:t>The hardest part of dealing with Network Flow problem is the modeling of the flow graph (assuming that we already have a good pre-written Max Flow code).</a:t>
            </a:r>
          </a:p>
          <a:p>
            <a:pPr marL="270000" indent="-270000">
              <a:buFont typeface="Arial" panose="020B0604020202020204" pitchFamily="34" charset="0"/>
              <a:buChar char="•"/>
            </a:pPr>
            <a:r>
              <a:rPr lang="en-US" altLang="zh-TW" dirty="0"/>
              <a:t>In Section 4.6.4, we have seen one example modeling to deal with the assignment problem (or bipartite matching with capacity).</a:t>
            </a:r>
          </a:p>
          <a:p>
            <a:pPr marL="270000" indent="-270000">
              <a:buFont typeface="Arial" panose="020B0604020202020204" pitchFamily="34" charset="0"/>
              <a:buChar char="•"/>
            </a:pPr>
            <a:r>
              <a:rPr lang="en-US" altLang="zh-TW" dirty="0"/>
              <a:t>Here, we present another (harder) flow graph modeling for UVa 11380 - Down Went The Titanic.</a:t>
            </a:r>
          </a:p>
          <a:p>
            <a:pPr marL="270000" indent="-270000">
              <a:buFont typeface="Arial" panose="020B0604020202020204" pitchFamily="34" charset="0"/>
              <a:buChar char="•"/>
            </a:pPr>
            <a:r>
              <a:rPr lang="en-US" altLang="zh-TW" dirty="0"/>
              <a:t>Our advice before you continue reading: Please do not just memorize the solution but also try to understand the key steps to derive the required flow graph.</a:t>
            </a:r>
          </a:p>
          <a:p>
            <a:pPr marL="270000" indent="-270000">
              <a:buFont typeface="Arial" panose="020B0604020202020204" pitchFamily="34" charset="0"/>
              <a:buChar char="•"/>
            </a:pPr>
            <a:r>
              <a:rPr lang="en-US" altLang="zh-TW" dirty="0"/>
              <a:t>In Figure 4.29, we have four small test cases of UVa 11380. You are given a small </a:t>
            </a:r>
            <a:r>
              <a:rPr lang="en-US" altLang="zh-TW" dirty="0" err="1"/>
              <a:t>2D</a:t>
            </a:r>
            <a:r>
              <a:rPr lang="en-US" altLang="zh-TW" dirty="0"/>
              <a:t> grid containing these five characters as shown in   Table 4.5.</a:t>
            </a:r>
          </a:p>
        </p:txBody>
      </p:sp>
    </p:spTree>
    <p:extLst>
      <p:ext uri="{BB962C8B-B14F-4D97-AF65-F5344CB8AC3E}">
        <p14:creationId xmlns:p14="http://schemas.microsoft.com/office/powerpoint/2010/main" val="109568766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 name="內容版面配置區 2"/>
          <p:cNvSpPr>
            <a:spLocks noGrp="1"/>
          </p:cNvSpPr>
          <p:nvPr>
            <p:ph idx="1"/>
          </p:nvPr>
        </p:nvSpPr>
        <p:spPr/>
        <p:txBody>
          <a:bodyPr/>
          <a:lstStyle/>
          <a:p>
            <a:pPr marL="0" indent="0"/>
            <a:r>
              <a:rPr lang="en-US" altLang="zh-TW" dirty="0"/>
              <a:t>After the collision of the great Titanic with the iceberg, it went down. Now there are peoples </a:t>
            </a:r>
            <a:r>
              <a:rPr lang="en-US" altLang="zh-TW" dirty="0" smtClean="0"/>
              <a:t>floating in </a:t>
            </a:r>
            <a:r>
              <a:rPr lang="en-US" altLang="zh-TW" dirty="0"/>
              <a:t>the cold water struggling with death. Some helping ship will arrive to save them. But they have </a:t>
            </a:r>
            <a:r>
              <a:rPr lang="en-US" altLang="zh-TW" dirty="0" smtClean="0"/>
              <a:t>to survive </a:t>
            </a:r>
            <a:r>
              <a:rPr lang="en-US" altLang="zh-TW" dirty="0"/>
              <a:t>until the ships arrive. Now consider a water area with people, </a:t>
            </a:r>
            <a:r>
              <a:rPr lang="en-US" altLang="zh-TW" dirty="0" smtClean="0"/>
              <a:t>floating </a:t>
            </a:r>
            <a:r>
              <a:rPr lang="en-US" altLang="zh-TW" dirty="0"/>
              <a:t>ices, large woods etc</a:t>
            </a:r>
            <a:r>
              <a:rPr lang="en-US" altLang="zh-TW" dirty="0" smtClean="0"/>
              <a:t>. Consider </a:t>
            </a:r>
            <a:r>
              <a:rPr lang="en-US" altLang="zh-TW" dirty="0"/>
              <a:t>the following symbols:</a:t>
            </a:r>
          </a:p>
        </p:txBody>
      </p:sp>
    </p:spTree>
    <p:extLst>
      <p:ext uri="{BB962C8B-B14F-4D97-AF65-F5344CB8AC3E}">
        <p14:creationId xmlns:p14="http://schemas.microsoft.com/office/powerpoint/2010/main" val="13116684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lIns="90000" rIns="90000"/>
          <a:lstStyle/>
          <a:p>
            <a:pPr marL="357188" indent="-357188"/>
            <a:r>
              <a:rPr lang="en-US" altLang="zh-TW" dirty="0" smtClean="0"/>
              <a:t>*	People </a:t>
            </a:r>
            <a:r>
              <a:rPr lang="en-US" altLang="zh-TW" dirty="0"/>
              <a:t>staying on </a:t>
            </a:r>
            <a:r>
              <a:rPr lang="en-US" altLang="zh-TW" dirty="0" smtClean="0"/>
              <a:t>floating </a:t>
            </a:r>
            <a:r>
              <a:rPr lang="en-US" altLang="zh-TW" dirty="0"/>
              <a:t>ice. People want to move from here as the </a:t>
            </a:r>
            <a:r>
              <a:rPr lang="en-US" altLang="zh-TW" dirty="0" smtClean="0"/>
              <a:t>floating </a:t>
            </a:r>
            <a:r>
              <a:rPr lang="en-US" altLang="zh-TW" dirty="0"/>
              <a:t>ice cannot </a:t>
            </a:r>
            <a:r>
              <a:rPr lang="en-US" altLang="zh-TW" dirty="0" smtClean="0"/>
              <a:t>carry them </a:t>
            </a:r>
            <a:r>
              <a:rPr lang="en-US" altLang="zh-TW" dirty="0"/>
              <a:t>for long time. Once a people move from here, the </a:t>
            </a:r>
            <a:r>
              <a:rPr lang="en-US" altLang="zh-TW" dirty="0" smtClean="0"/>
              <a:t>floating </a:t>
            </a:r>
            <a:r>
              <a:rPr lang="en-US" altLang="zh-TW" dirty="0"/>
              <a:t>ice will get drowned. People </a:t>
            </a:r>
            <a:r>
              <a:rPr lang="en-US" altLang="zh-TW" dirty="0" smtClean="0"/>
              <a:t>can move </a:t>
            </a:r>
            <a:r>
              <a:rPr lang="en-US" altLang="zh-TW" dirty="0"/>
              <a:t>to any of the four directions (north, east, west and south).</a:t>
            </a:r>
          </a:p>
          <a:p>
            <a:pPr marL="357188" indent="-357188"/>
            <a:r>
              <a:rPr lang="en-US" altLang="zh-TW" dirty="0" smtClean="0"/>
              <a:t>~	Water</a:t>
            </a:r>
            <a:r>
              <a:rPr lang="en-US" altLang="zh-TW" dirty="0"/>
              <a:t>. People cannot go or move through them as water is extremely cold and not good </a:t>
            </a:r>
            <a:r>
              <a:rPr lang="en-US" altLang="zh-TW" dirty="0" smtClean="0"/>
              <a:t>enough for </a:t>
            </a:r>
            <a:r>
              <a:rPr lang="en-US" altLang="zh-TW" dirty="0"/>
              <a:t>swimming.</a:t>
            </a:r>
          </a:p>
          <a:p>
            <a:pPr marL="357188" indent="-357188"/>
            <a:r>
              <a:rPr lang="en-US" altLang="zh-TW" dirty="0" smtClean="0"/>
              <a:t>.	Floating </a:t>
            </a:r>
            <a:r>
              <a:rPr lang="en-US" altLang="zh-TW" dirty="0"/>
              <a:t>ice. People can move to a </a:t>
            </a:r>
            <a:r>
              <a:rPr lang="en-US" altLang="zh-TW" dirty="0" smtClean="0"/>
              <a:t>floating </a:t>
            </a:r>
            <a:r>
              <a:rPr lang="en-US" altLang="zh-TW" dirty="0"/>
              <a:t>ice. But </a:t>
            </a:r>
            <a:r>
              <a:rPr lang="en-US" altLang="zh-TW" dirty="0" smtClean="0"/>
              <a:t>floating </a:t>
            </a:r>
            <a:r>
              <a:rPr lang="en-US" altLang="zh-TW" dirty="0"/>
              <a:t>ices are so light that they </a:t>
            </a:r>
            <a:r>
              <a:rPr lang="en-US" altLang="zh-TW" dirty="0" smtClean="0"/>
              <a:t>cannot float </a:t>
            </a:r>
            <a:r>
              <a:rPr lang="en-US" altLang="zh-TW" dirty="0"/>
              <a:t>for long time, so people should move from here as soon as possible and once a people </a:t>
            </a:r>
            <a:r>
              <a:rPr lang="en-US" altLang="zh-TW" dirty="0" smtClean="0"/>
              <a:t>move from </a:t>
            </a:r>
            <a:r>
              <a:rPr lang="en-US" altLang="zh-TW" dirty="0"/>
              <a:t>here, the </a:t>
            </a:r>
            <a:r>
              <a:rPr lang="en-US" altLang="zh-TW" dirty="0" smtClean="0"/>
              <a:t>floating </a:t>
            </a:r>
            <a:r>
              <a:rPr lang="en-US" altLang="zh-TW" dirty="0"/>
              <a:t>ice will get drowned.</a:t>
            </a:r>
          </a:p>
          <a:p>
            <a:pPr marL="357188" indent="-357188"/>
            <a:r>
              <a:rPr lang="en-US" altLang="zh-TW" dirty="0" smtClean="0"/>
              <a:t>@	Large </a:t>
            </a:r>
            <a:r>
              <a:rPr lang="en-US" altLang="zh-TW" dirty="0"/>
              <a:t>iceberg. People can move here but cannot stay here as they are extremely cold. </a:t>
            </a:r>
            <a:r>
              <a:rPr lang="en-US" altLang="zh-TW" dirty="0" smtClean="0"/>
              <a:t>These icebergs </a:t>
            </a:r>
            <a:r>
              <a:rPr lang="en-US" altLang="zh-TW" dirty="0"/>
              <a:t>will remain </a:t>
            </a:r>
            <a:r>
              <a:rPr lang="en-US" altLang="zh-TW" dirty="0" smtClean="0"/>
              <a:t>floating </a:t>
            </a:r>
            <a:r>
              <a:rPr lang="en-US" altLang="zh-TW" dirty="0"/>
              <a:t>all the time. Note that, no two people can stay on </a:t>
            </a:r>
            <a:r>
              <a:rPr lang="en-US" altLang="zh-TW" dirty="0" smtClean="0"/>
              <a:t>floating </a:t>
            </a:r>
            <a:r>
              <a:rPr lang="en-US" altLang="zh-TW" dirty="0"/>
              <a:t>ice </a:t>
            </a:r>
            <a:r>
              <a:rPr lang="en-US" altLang="zh-TW" dirty="0" smtClean="0"/>
              <a:t>or large </a:t>
            </a:r>
            <a:r>
              <a:rPr lang="en-US" altLang="zh-TW" dirty="0"/>
              <a:t>iceberg at the same time.</a:t>
            </a:r>
          </a:p>
          <a:p>
            <a:pPr marL="357188" indent="-357188"/>
            <a:r>
              <a:rPr lang="en-US" altLang="zh-TW" dirty="0" smtClean="0"/>
              <a:t>#	Large </a:t>
            </a:r>
            <a:r>
              <a:rPr lang="en-US" altLang="zh-TW" dirty="0"/>
              <a:t>wood. This place is safe. People can move and stay here until the helping ships arrive. </a:t>
            </a:r>
            <a:r>
              <a:rPr lang="en-US" altLang="zh-TW" dirty="0" smtClean="0"/>
              <a:t>A large </a:t>
            </a:r>
            <a:r>
              <a:rPr lang="en-US" altLang="zh-TW" dirty="0"/>
              <a:t>wood will get drowned if more than P people stay on it at the same time.</a:t>
            </a:r>
          </a:p>
        </p:txBody>
      </p:sp>
    </p:spTree>
    <p:extLst>
      <p:ext uri="{BB962C8B-B14F-4D97-AF65-F5344CB8AC3E}">
        <p14:creationId xmlns:p14="http://schemas.microsoft.com/office/powerpoint/2010/main" val="428735561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549000"/>
            <a:ext cx="8640000" cy="5760000"/>
          </a:xfrm>
        </p:spPr>
        <p:txBody>
          <a:bodyPr/>
          <a:lstStyle/>
          <a:p>
            <a:pPr marL="0" indent="0"/>
            <a:r>
              <a:rPr lang="en-US" altLang="zh-TW" dirty="0"/>
              <a:t>Given the description of the area you have to </a:t>
            </a:r>
            <a:r>
              <a:rPr lang="en-US" altLang="zh-TW" dirty="0" smtClean="0"/>
              <a:t>find </a:t>
            </a:r>
            <a:r>
              <a:rPr lang="en-US" altLang="zh-TW" dirty="0"/>
              <a:t>an optimal strategy that ensures the </a:t>
            </a:r>
            <a:r>
              <a:rPr lang="en-US" altLang="zh-TW" dirty="0" smtClean="0"/>
              <a:t>maximum number </a:t>
            </a:r>
            <a:r>
              <a:rPr lang="en-US" altLang="zh-TW" dirty="0"/>
              <a:t>of living people</a:t>
            </a:r>
            <a:r>
              <a:rPr lang="en-US" altLang="zh-TW" dirty="0" smtClean="0"/>
              <a:t>.</a:t>
            </a:r>
          </a:p>
          <a:p>
            <a:pPr marL="0" indent="0">
              <a:spcBef>
                <a:spcPts val="0"/>
              </a:spcBef>
            </a:pPr>
            <a:endParaRPr lang="en-US" altLang="zh-TW" dirty="0"/>
          </a:p>
          <a:p>
            <a:pPr marL="0" indent="0">
              <a:spcBef>
                <a:spcPts val="0"/>
              </a:spcBef>
            </a:pPr>
            <a:r>
              <a:rPr lang="en-US" altLang="zh-TW" sz="2400" dirty="0">
                <a:solidFill>
                  <a:srgbClr val="FF0000"/>
                </a:solidFill>
              </a:rPr>
              <a:t>Input</a:t>
            </a:r>
          </a:p>
          <a:p>
            <a:pPr marL="0" indent="0"/>
            <a:r>
              <a:rPr lang="en-US" altLang="zh-TW" dirty="0"/>
              <a:t>The input contains a number of test cases. Each test case starts with a line containing three </a:t>
            </a:r>
            <a:r>
              <a:rPr lang="en-US" altLang="zh-TW" dirty="0" smtClean="0"/>
              <a:t>integers </a:t>
            </a:r>
            <a:r>
              <a:rPr lang="en-US" altLang="zh-TW" i="1" dirty="0" smtClean="0"/>
              <a:t>X</a:t>
            </a:r>
            <a:r>
              <a:rPr lang="en-US" altLang="zh-TW" dirty="0"/>
              <a:t>, </a:t>
            </a:r>
            <a:r>
              <a:rPr lang="en-US" altLang="zh-TW" i="1" dirty="0"/>
              <a:t>Y</a:t>
            </a:r>
            <a:r>
              <a:rPr lang="en-US" altLang="zh-TW" dirty="0"/>
              <a:t> and </a:t>
            </a:r>
            <a:r>
              <a:rPr lang="en-US" altLang="zh-TW" i="1" dirty="0"/>
              <a:t>P</a:t>
            </a:r>
            <a:r>
              <a:rPr lang="en-US" altLang="zh-TW" dirty="0"/>
              <a:t>, where </a:t>
            </a:r>
            <a:r>
              <a:rPr lang="en-US" altLang="zh-TW" i="1" dirty="0"/>
              <a:t>X</a:t>
            </a:r>
            <a:r>
              <a:rPr lang="en-US" altLang="zh-TW" dirty="0"/>
              <a:t>, </a:t>
            </a:r>
            <a:r>
              <a:rPr lang="en-US" altLang="zh-TW" i="1" dirty="0"/>
              <a:t>Y</a:t>
            </a:r>
            <a:r>
              <a:rPr lang="en-US" altLang="zh-TW" dirty="0"/>
              <a:t> is the dimensions of the area (1 </a:t>
            </a:r>
            <a:r>
              <a:rPr lang="en-US" altLang="zh-TW" dirty="0" smtClean="0">
                <a:latin typeface="Cambria Math" panose="02040503050406030204" pitchFamily="18" charset="0"/>
                <a:ea typeface="Cambria Math" panose="02040503050406030204" pitchFamily="18" charset="0"/>
              </a:rPr>
              <a:t>≤</a:t>
            </a:r>
            <a:r>
              <a:rPr lang="en-US" altLang="zh-TW" dirty="0" smtClean="0"/>
              <a:t> </a:t>
            </a:r>
            <a:r>
              <a:rPr lang="en-US" altLang="zh-TW" i="1" dirty="0" smtClean="0"/>
              <a:t>X</a:t>
            </a:r>
            <a:r>
              <a:rPr lang="en-US" altLang="zh-TW" dirty="0" smtClean="0"/>
              <a:t>, </a:t>
            </a:r>
            <a:r>
              <a:rPr lang="en-US" altLang="zh-TW" i="1" dirty="0"/>
              <a:t>Y</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smtClean="0"/>
              <a:t> </a:t>
            </a:r>
            <a:r>
              <a:rPr lang="en-US" altLang="zh-TW" dirty="0"/>
              <a:t>30) and </a:t>
            </a:r>
            <a:r>
              <a:rPr lang="en-US" altLang="zh-TW" i="1" dirty="0"/>
              <a:t>P</a:t>
            </a:r>
            <a:r>
              <a:rPr lang="en-US" altLang="zh-TW" dirty="0"/>
              <a:t> (</a:t>
            </a:r>
            <a:r>
              <a:rPr lang="en-US" altLang="zh-TW" i="1" dirty="0"/>
              <a:t>P</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smtClean="0"/>
              <a:t> </a:t>
            </a:r>
            <a:r>
              <a:rPr lang="en-US" altLang="zh-TW" dirty="0"/>
              <a:t>10) is the </a:t>
            </a:r>
            <a:r>
              <a:rPr lang="en-US" altLang="zh-TW" dirty="0" smtClean="0"/>
              <a:t>highest capacity </a:t>
            </a:r>
            <a:r>
              <a:rPr lang="en-US" altLang="zh-TW" dirty="0"/>
              <a:t>of the large woods. Next </a:t>
            </a:r>
            <a:r>
              <a:rPr lang="en-US" altLang="zh-TW" i="1" dirty="0"/>
              <a:t>X</a:t>
            </a:r>
            <a:r>
              <a:rPr lang="en-US" altLang="zh-TW" dirty="0"/>
              <a:t> lines each contains </a:t>
            </a:r>
            <a:r>
              <a:rPr lang="en-US" altLang="zh-TW" i="1" dirty="0"/>
              <a:t>Y</a:t>
            </a:r>
            <a:r>
              <a:rPr lang="en-US" altLang="zh-TW" dirty="0"/>
              <a:t> characters. These lines contain no </a:t>
            </a:r>
            <a:r>
              <a:rPr lang="en-US" altLang="zh-TW" dirty="0" smtClean="0"/>
              <a:t>blank spaces </a:t>
            </a:r>
            <a:r>
              <a:rPr lang="en-US" altLang="zh-TW" dirty="0"/>
              <a:t>or any characters other than asterisk (*), tilde (~), dot (.), at (@) and hash (#). Not more </a:t>
            </a:r>
            <a:r>
              <a:rPr lang="en-US" altLang="zh-TW" dirty="0" smtClean="0"/>
              <a:t>than 50</a:t>
            </a:r>
            <a:r>
              <a:rPr lang="en-US" altLang="zh-TW" dirty="0"/>
              <a:t>% of the total area has a people. Input will terminate with end of </a:t>
            </a:r>
            <a:r>
              <a:rPr lang="en-US" altLang="zh-TW" dirty="0" smtClean="0"/>
              <a:t>file </a:t>
            </a:r>
            <a:r>
              <a:rPr lang="en-US" altLang="zh-TW" dirty="0"/>
              <a:t>(</a:t>
            </a:r>
            <a:r>
              <a:rPr lang="en-US" altLang="zh-TW" dirty="0" err="1"/>
              <a:t>EOF</a:t>
            </a:r>
            <a:r>
              <a:rPr lang="en-US" altLang="zh-TW" dirty="0"/>
              <a:t>). There is a blank </a:t>
            </a:r>
            <a:r>
              <a:rPr lang="en-US" altLang="zh-TW" dirty="0" smtClean="0"/>
              <a:t>line between </a:t>
            </a:r>
            <a:r>
              <a:rPr lang="en-US" altLang="zh-TW" dirty="0"/>
              <a:t>two consecutive test cases</a:t>
            </a:r>
            <a:r>
              <a:rPr lang="en-US" altLang="zh-TW" dirty="0" smtClean="0"/>
              <a:t>.</a:t>
            </a:r>
          </a:p>
          <a:p>
            <a:pPr marL="0" indent="0">
              <a:spcBef>
                <a:spcPts val="0"/>
              </a:spcBef>
            </a:pPr>
            <a:endParaRPr lang="en-US" altLang="zh-TW" dirty="0"/>
          </a:p>
          <a:p>
            <a:pPr marL="0" indent="0">
              <a:spcBef>
                <a:spcPts val="0"/>
              </a:spcBef>
            </a:pPr>
            <a:r>
              <a:rPr lang="en-US" altLang="zh-TW" sz="2400" dirty="0">
                <a:solidFill>
                  <a:srgbClr val="FF0000"/>
                </a:solidFill>
              </a:rPr>
              <a:t>Output</a:t>
            </a:r>
          </a:p>
          <a:p>
            <a:pPr marL="0" indent="0"/>
            <a:r>
              <a:rPr lang="en-US" altLang="zh-TW" dirty="0"/>
              <a:t>For each test case print one line of output, an integer denoting the maximum number of </a:t>
            </a:r>
            <a:r>
              <a:rPr lang="en-US" altLang="zh-TW" dirty="0" smtClean="0"/>
              <a:t>survivors possible</a:t>
            </a:r>
            <a:r>
              <a:rPr lang="en-US" altLang="zh-TW" dirty="0"/>
              <a:t>.</a:t>
            </a:r>
            <a:endParaRPr lang="zh-TW" altLang="en-US" dirty="0"/>
          </a:p>
        </p:txBody>
      </p:sp>
    </p:spTree>
    <p:extLst>
      <p:ext uri="{BB962C8B-B14F-4D97-AF65-F5344CB8AC3E}">
        <p14:creationId xmlns:p14="http://schemas.microsoft.com/office/powerpoint/2010/main" val="39026710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432000" y="549001"/>
            <a:ext cx="1800000" cy="4859999"/>
          </a:xfrm>
        </p:spPr>
        <p:txBody>
          <a:bodyPr/>
          <a:lstStyle/>
          <a:p>
            <a:r>
              <a:rPr lang="en-US" altLang="zh-TW" dirty="0">
                <a:solidFill>
                  <a:srgbClr val="FF0000"/>
                </a:solidFill>
              </a:rPr>
              <a:t>Sample </a:t>
            </a:r>
            <a:r>
              <a:rPr lang="en-US" altLang="zh-TW" dirty="0" smtClean="0">
                <a:solidFill>
                  <a:srgbClr val="FF0000"/>
                </a:solidFill>
              </a:rPr>
              <a:t>Input</a:t>
            </a:r>
          </a:p>
          <a:p>
            <a:pPr>
              <a:spcBef>
                <a:spcPts val="0"/>
              </a:spcBef>
            </a:pPr>
            <a:endParaRPr lang="en-US" altLang="zh-TW" dirty="0"/>
          </a:p>
          <a:p>
            <a:pPr marL="360000" lvl="0" indent="-360000">
              <a:spcBef>
                <a:spcPts val="0"/>
              </a:spcBef>
              <a:buClr>
                <a:srgbClr val="3333CC"/>
              </a:buClr>
            </a:pPr>
            <a:r>
              <a:rPr lang="en-US" altLang="zh-TW" dirty="0">
                <a:solidFill>
                  <a:srgbClr val="000000"/>
                </a:solidFill>
              </a:rPr>
              <a:t>3 4 2</a:t>
            </a:r>
          </a:p>
          <a:p>
            <a:pPr marL="360000" lvl="0" indent="-360000">
              <a:spcBef>
                <a:spcPts val="0"/>
              </a:spcBef>
              <a:buClr>
                <a:srgbClr val="3333CC"/>
              </a:buClr>
            </a:pP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r>
              <a:rPr lang="en-US" altLang="zh-TW" spc="7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r>
              <a:rPr lang="en-US" altLang="zh-TW" spc="6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endParaRPr lang="en-US" altLang="zh-TW" dirty="0">
              <a:solidFill>
                <a:srgbClr val="000000"/>
              </a:solidFill>
            </a:endParaRPr>
          </a:p>
          <a:p>
            <a:pPr marL="360000" lvl="0" indent="-360000">
              <a:spcBef>
                <a:spcPts val="0"/>
              </a:spcBef>
              <a:buClr>
                <a:srgbClr val="3333CC"/>
              </a:buClr>
            </a:pPr>
            <a:r>
              <a:rPr lang="en-US" altLang="zh-TW" dirty="0">
                <a:solidFill>
                  <a:srgbClr val="000000"/>
                </a:solidFill>
              </a:rPr>
              <a:t>3 5 1</a:t>
            </a:r>
          </a:p>
          <a:p>
            <a:pPr marL="360000" lvl="0" indent="-360000">
              <a:spcBef>
                <a:spcPts val="0"/>
              </a:spcBef>
              <a:buClr>
                <a:srgbClr val="3333CC"/>
              </a:buClr>
            </a:pP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r>
              <a:rPr lang="en-US" altLang="zh-TW" spc="45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r>
              <a:rPr lang="en-US" altLang="zh-TW" dirty="0">
                <a:solidFill>
                  <a:srgbClr val="000000"/>
                </a:solidFill>
                <a:latin typeface="Cambria Math" panose="02040503050406030204" pitchFamily="18" charset="0"/>
                <a:ea typeface="Cambria Math" panose="02040503050406030204" pitchFamily="18" charset="0"/>
              </a:rPr>
              <a:t>~~∗~~</a:t>
            </a:r>
          </a:p>
          <a:p>
            <a:pPr marL="360000" lvl="0" indent="-360000">
              <a:spcBef>
                <a:spcPts val="0"/>
              </a:spcBef>
              <a:buClr>
                <a:srgbClr val="3333CC"/>
              </a:buClr>
            </a:pPr>
            <a:endParaRPr lang="en-US" altLang="zh-TW" dirty="0">
              <a:solidFill>
                <a:srgbClr val="000000"/>
              </a:solidFill>
            </a:endParaRPr>
          </a:p>
          <a:p>
            <a:pPr marL="360000" lvl="0" indent="-360000">
              <a:spcBef>
                <a:spcPts val="0"/>
              </a:spcBef>
              <a:buClr>
                <a:srgbClr val="3333CC"/>
              </a:buClr>
            </a:pPr>
            <a:r>
              <a:rPr lang="en-US" altLang="zh-TW" dirty="0">
                <a:solidFill>
                  <a:srgbClr val="000000"/>
                </a:solidFill>
              </a:rPr>
              <a:t>1 4 2</a:t>
            </a:r>
          </a:p>
          <a:p>
            <a:pPr marL="360000" lvl="0" indent="-360000">
              <a:spcBef>
                <a:spcPts val="0"/>
              </a:spcBef>
              <a:buClr>
                <a:srgbClr val="3333CC"/>
              </a:buClr>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smtClean="0">
                <a:solidFill>
                  <a:srgbClr val="000000"/>
                </a:solidFill>
                <a:latin typeface="Cambria Math" panose="02040503050406030204" pitchFamily="18" charset="0"/>
                <a:ea typeface="Cambria Math" panose="02040503050406030204" pitchFamily="18" charset="0"/>
              </a:rPr>
              <a:t>#~</a:t>
            </a:r>
            <a:endParaRPr lang="zh-TW" altLang="en-US" dirty="0">
              <a:solidFill>
                <a:srgbClr val="000000"/>
              </a:solidFill>
              <a:latin typeface="Cambria Math" panose="02040503050406030204" pitchFamily="18" charset="0"/>
            </a:endParaRPr>
          </a:p>
        </p:txBody>
      </p:sp>
      <p:sp>
        <p:nvSpPr>
          <p:cNvPr id="3" name="內容版面配置區 2"/>
          <p:cNvSpPr>
            <a:spLocks noGrp="1"/>
          </p:cNvSpPr>
          <p:nvPr>
            <p:ph sz="half" idx="2"/>
          </p:nvPr>
        </p:nvSpPr>
        <p:spPr>
          <a:xfrm>
            <a:off x="6732000" y="549000"/>
            <a:ext cx="1980000" cy="1799999"/>
          </a:xfrm>
        </p:spPr>
        <p:txBody>
          <a:bodyPr/>
          <a:lstStyle/>
          <a:p>
            <a:r>
              <a:rPr lang="en-US" altLang="zh-TW" dirty="0">
                <a:solidFill>
                  <a:srgbClr val="FF0000"/>
                </a:solidFill>
              </a:rPr>
              <a:t>Sample Output</a:t>
            </a:r>
          </a:p>
          <a:p>
            <a:pPr>
              <a:spcBef>
                <a:spcPts val="0"/>
              </a:spcBef>
            </a:pPr>
            <a:endParaRPr lang="en-US" altLang="zh-TW" dirty="0" smtClean="0"/>
          </a:p>
          <a:p>
            <a:pPr>
              <a:spcBef>
                <a:spcPts val="0"/>
              </a:spcBef>
            </a:pPr>
            <a:r>
              <a:rPr lang="en-US" altLang="zh-TW" dirty="0" smtClean="0"/>
              <a:t>2</a:t>
            </a:r>
            <a:endParaRPr lang="en-US" altLang="zh-TW" dirty="0"/>
          </a:p>
          <a:p>
            <a:pPr>
              <a:spcBef>
                <a:spcPts val="0"/>
              </a:spcBef>
            </a:pPr>
            <a:r>
              <a:rPr lang="en-US" altLang="zh-TW" dirty="0"/>
              <a:t>2</a:t>
            </a:r>
          </a:p>
          <a:p>
            <a:pPr>
              <a:spcBef>
                <a:spcPts val="0"/>
              </a:spcBef>
            </a:pPr>
            <a:r>
              <a:rPr lang="en-US" altLang="zh-TW" dirty="0" smtClean="0"/>
              <a:t>1</a:t>
            </a:r>
            <a:endParaRPr lang="zh-TW" altLang="en-US" dirty="0"/>
          </a:p>
        </p:txBody>
      </p:sp>
      <p:sp>
        <p:nvSpPr>
          <p:cNvPr id="77" name="橢圓 76"/>
          <p:cNvSpPr/>
          <p:nvPr/>
        </p:nvSpPr>
        <p:spPr>
          <a:xfrm>
            <a:off x="3312000" y="9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8" name="橢圓 77"/>
          <p:cNvSpPr/>
          <p:nvPr/>
        </p:nvSpPr>
        <p:spPr>
          <a:xfrm>
            <a:off x="331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79" name="橢圓 78"/>
          <p:cNvSpPr/>
          <p:nvPr/>
        </p:nvSpPr>
        <p:spPr>
          <a:xfrm>
            <a:off x="403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80" name="直線單箭頭接點 79"/>
          <p:cNvCxnSpPr>
            <a:stCxn id="77" idx="4"/>
            <a:endCxn id="78" idx="0"/>
          </p:cNvCxnSpPr>
          <p:nvPr/>
        </p:nvCxnSpPr>
        <p:spPr>
          <a:xfrm>
            <a:off x="3492000" y="12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1" name="直線單箭頭接點 80"/>
          <p:cNvCxnSpPr>
            <a:endCxn id="78" idx="4"/>
          </p:cNvCxnSpPr>
          <p:nvPr/>
        </p:nvCxnSpPr>
        <p:spPr>
          <a:xfrm flipV="1">
            <a:off x="3492000" y="19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2" name="直線單箭頭接點 81"/>
          <p:cNvCxnSpPr>
            <a:stCxn id="78" idx="6"/>
            <a:endCxn id="79" idx="2"/>
          </p:cNvCxnSpPr>
          <p:nvPr/>
        </p:nvCxnSpPr>
        <p:spPr>
          <a:xfrm>
            <a:off x="3672000" y="18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83" name="橢圓 82"/>
          <p:cNvSpPr/>
          <p:nvPr/>
        </p:nvSpPr>
        <p:spPr>
          <a:xfrm>
            <a:off x="4032000" y="9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4" name="橢圓 83"/>
          <p:cNvSpPr/>
          <p:nvPr/>
        </p:nvSpPr>
        <p:spPr>
          <a:xfrm>
            <a:off x="403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kern="0" dirty="0">
                <a:solidFill>
                  <a:prstClr val="black"/>
                </a:solidFill>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85" name="直線單箭頭接點 84"/>
          <p:cNvCxnSpPr>
            <a:stCxn id="83" idx="4"/>
            <a:endCxn id="79" idx="0"/>
          </p:cNvCxnSpPr>
          <p:nvPr/>
        </p:nvCxnSpPr>
        <p:spPr>
          <a:xfrm>
            <a:off x="4212000" y="12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6" name="直線單箭頭接點 85"/>
          <p:cNvCxnSpPr>
            <a:stCxn id="79" idx="4"/>
            <a:endCxn id="84" idx="0"/>
          </p:cNvCxnSpPr>
          <p:nvPr/>
        </p:nvCxnSpPr>
        <p:spPr>
          <a:xfrm>
            <a:off x="4212000" y="19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87" name="橢圓 86"/>
          <p:cNvSpPr/>
          <p:nvPr/>
        </p:nvSpPr>
        <p:spPr>
          <a:xfrm>
            <a:off x="4752000" y="9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8" name="橢圓 87"/>
          <p:cNvSpPr/>
          <p:nvPr/>
        </p:nvSpPr>
        <p:spPr>
          <a:xfrm>
            <a:off x="475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89" name="橢圓 88"/>
          <p:cNvSpPr/>
          <p:nvPr/>
        </p:nvSpPr>
        <p:spPr>
          <a:xfrm>
            <a:off x="547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0" name="直線單箭頭接點 89"/>
          <p:cNvCxnSpPr>
            <a:stCxn id="87" idx="4"/>
            <a:endCxn id="88" idx="0"/>
          </p:cNvCxnSpPr>
          <p:nvPr/>
        </p:nvCxnSpPr>
        <p:spPr>
          <a:xfrm>
            <a:off x="4932000" y="12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1" name="直線單箭頭接點 90"/>
          <p:cNvCxnSpPr>
            <a:endCxn id="88" idx="4"/>
          </p:cNvCxnSpPr>
          <p:nvPr/>
        </p:nvCxnSpPr>
        <p:spPr>
          <a:xfrm flipV="1">
            <a:off x="4932000" y="19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2" name="直線單箭頭接點 91"/>
          <p:cNvCxnSpPr>
            <a:stCxn id="88" idx="6"/>
            <a:endCxn id="89" idx="2"/>
          </p:cNvCxnSpPr>
          <p:nvPr/>
        </p:nvCxnSpPr>
        <p:spPr>
          <a:xfrm>
            <a:off x="5112000" y="18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93" name="橢圓 92"/>
          <p:cNvSpPr/>
          <p:nvPr/>
        </p:nvSpPr>
        <p:spPr>
          <a:xfrm>
            <a:off x="5472000" y="9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94" name="橢圓 93"/>
          <p:cNvSpPr/>
          <p:nvPr/>
        </p:nvSpPr>
        <p:spPr>
          <a:xfrm>
            <a:off x="547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kern="0" dirty="0">
                <a:solidFill>
                  <a:prstClr val="black"/>
                </a:solidFill>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5" name="直線單箭頭接點 94"/>
          <p:cNvCxnSpPr>
            <a:stCxn id="89" idx="0"/>
            <a:endCxn id="93" idx="4"/>
          </p:cNvCxnSpPr>
          <p:nvPr/>
        </p:nvCxnSpPr>
        <p:spPr>
          <a:xfrm flipV="1">
            <a:off x="5652000" y="12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6" name="直線單箭頭接點 95"/>
          <p:cNvCxnSpPr>
            <a:stCxn id="94" idx="0"/>
            <a:endCxn id="89" idx="4"/>
          </p:cNvCxnSpPr>
          <p:nvPr/>
        </p:nvCxnSpPr>
        <p:spPr>
          <a:xfrm flipV="1">
            <a:off x="5652000" y="19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97" name="橢圓 96"/>
          <p:cNvSpPr/>
          <p:nvPr/>
        </p:nvSpPr>
        <p:spPr>
          <a:xfrm>
            <a:off x="47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98" name="橢圓 97"/>
          <p:cNvSpPr/>
          <p:nvPr/>
        </p:nvSpPr>
        <p:spPr>
          <a:xfrm>
            <a:off x="331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99" name="直線單箭頭接點 98"/>
          <p:cNvCxnSpPr/>
          <p:nvPr/>
        </p:nvCxnSpPr>
        <p:spPr>
          <a:xfrm>
            <a:off x="4392000" y="18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0" name="直線單箭頭接點 99"/>
          <p:cNvCxnSpPr/>
          <p:nvPr/>
        </p:nvCxnSpPr>
        <p:spPr>
          <a:xfrm>
            <a:off x="3672000" y="10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1" name="直線單箭頭接點 100"/>
          <p:cNvCxnSpPr/>
          <p:nvPr/>
        </p:nvCxnSpPr>
        <p:spPr>
          <a:xfrm>
            <a:off x="5112000" y="10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2" name="直線單箭頭接點 101"/>
          <p:cNvCxnSpPr/>
          <p:nvPr/>
        </p:nvCxnSpPr>
        <p:spPr>
          <a:xfrm>
            <a:off x="4392000" y="10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3" name="直線單箭頭接點 102"/>
          <p:cNvCxnSpPr/>
          <p:nvPr/>
        </p:nvCxnSpPr>
        <p:spPr>
          <a:xfrm>
            <a:off x="367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4" name="直線單箭頭接點 103"/>
          <p:cNvCxnSpPr/>
          <p:nvPr/>
        </p:nvCxnSpPr>
        <p:spPr>
          <a:xfrm>
            <a:off x="511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5" name="直線單箭頭接點 104"/>
          <p:cNvCxnSpPr/>
          <p:nvPr/>
        </p:nvCxnSpPr>
        <p:spPr>
          <a:xfrm>
            <a:off x="439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06" name="橢圓 105"/>
          <p:cNvSpPr/>
          <p:nvPr/>
        </p:nvSpPr>
        <p:spPr>
          <a:xfrm>
            <a:off x="3672000" y="39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107" name="直線單箭頭接點 106"/>
          <p:cNvCxnSpPr>
            <a:endCxn id="106" idx="0"/>
          </p:cNvCxnSpPr>
          <p:nvPr/>
        </p:nvCxnSpPr>
        <p:spPr>
          <a:xfrm>
            <a:off x="3852000" y="36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8" name="直線單箭頭接點 107"/>
          <p:cNvCxnSpPr>
            <a:endCxn id="106" idx="4"/>
          </p:cNvCxnSpPr>
          <p:nvPr/>
        </p:nvCxnSpPr>
        <p:spPr>
          <a:xfrm flipV="1">
            <a:off x="3852000" y="43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9" name="直線單箭頭接點 108"/>
          <p:cNvCxnSpPr>
            <a:stCxn id="113" idx="2"/>
            <a:endCxn id="106" idx="6"/>
          </p:cNvCxnSpPr>
          <p:nvPr/>
        </p:nvCxnSpPr>
        <p:spPr>
          <a:xfrm flipH="1">
            <a:off x="4032000" y="41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0" name="直線單箭頭接點 109"/>
          <p:cNvCxnSpPr/>
          <p:nvPr/>
        </p:nvCxnSpPr>
        <p:spPr>
          <a:xfrm>
            <a:off x="4572000" y="36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1" name="直線單箭頭接點 110"/>
          <p:cNvCxnSpPr>
            <a:stCxn id="122" idx="0"/>
            <a:endCxn id="113" idx="4"/>
          </p:cNvCxnSpPr>
          <p:nvPr/>
        </p:nvCxnSpPr>
        <p:spPr>
          <a:xfrm flipV="1">
            <a:off x="4572000" y="43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2" name="橢圓 111"/>
          <p:cNvSpPr/>
          <p:nvPr/>
        </p:nvSpPr>
        <p:spPr>
          <a:xfrm>
            <a:off x="5112000" y="39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13" name="橢圓 112"/>
          <p:cNvSpPr/>
          <p:nvPr/>
        </p:nvSpPr>
        <p:spPr>
          <a:xfrm>
            <a:off x="4392000" y="39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4" name="直線單箭頭接點 113"/>
          <p:cNvCxnSpPr>
            <a:endCxn id="112" idx="0"/>
          </p:cNvCxnSpPr>
          <p:nvPr/>
        </p:nvCxnSpPr>
        <p:spPr>
          <a:xfrm>
            <a:off x="5292000" y="36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5" name="直線單箭頭接點 114"/>
          <p:cNvCxnSpPr>
            <a:endCxn id="112" idx="4"/>
          </p:cNvCxnSpPr>
          <p:nvPr/>
        </p:nvCxnSpPr>
        <p:spPr>
          <a:xfrm flipV="1">
            <a:off x="5292000" y="43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6" name="直線單箭頭接點 115"/>
          <p:cNvCxnSpPr>
            <a:stCxn id="112" idx="6"/>
            <a:endCxn id="117" idx="2"/>
          </p:cNvCxnSpPr>
          <p:nvPr/>
        </p:nvCxnSpPr>
        <p:spPr>
          <a:xfrm>
            <a:off x="5472000" y="41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7" name="橢圓 116"/>
          <p:cNvSpPr/>
          <p:nvPr/>
        </p:nvSpPr>
        <p:spPr>
          <a:xfrm>
            <a:off x="5832000" y="39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8" name="直線單箭頭接點 117"/>
          <p:cNvCxnSpPr>
            <a:stCxn id="117" idx="0"/>
            <a:endCxn id="133" idx="4"/>
          </p:cNvCxnSpPr>
          <p:nvPr/>
        </p:nvCxnSpPr>
        <p:spPr>
          <a:xfrm flipV="1">
            <a:off x="6012000" y="36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19" name="直線單箭頭接點 118"/>
          <p:cNvCxnSpPr>
            <a:stCxn id="117" idx="4"/>
          </p:cNvCxnSpPr>
          <p:nvPr/>
        </p:nvCxnSpPr>
        <p:spPr>
          <a:xfrm>
            <a:off x="6012000" y="43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0" name="直線單箭頭接點 119"/>
          <p:cNvCxnSpPr/>
          <p:nvPr/>
        </p:nvCxnSpPr>
        <p:spPr>
          <a:xfrm>
            <a:off x="4752000" y="41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21" name="橢圓 120"/>
          <p:cNvSpPr/>
          <p:nvPr/>
        </p:nvSpPr>
        <p:spPr>
          <a:xfrm>
            <a:off x="2952000" y="39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2" name="橢圓 121"/>
          <p:cNvSpPr/>
          <p:nvPr/>
        </p:nvSpPr>
        <p:spPr>
          <a:xfrm>
            <a:off x="4392000" y="46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3" name="橢圓 122"/>
          <p:cNvSpPr/>
          <p:nvPr/>
        </p:nvSpPr>
        <p:spPr>
          <a:xfrm>
            <a:off x="5112000" y="46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4" name="橢圓 123"/>
          <p:cNvSpPr/>
          <p:nvPr/>
        </p:nvSpPr>
        <p:spPr>
          <a:xfrm>
            <a:off x="5832000" y="46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25" name="直線單箭頭接點 124"/>
          <p:cNvCxnSpPr/>
          <p:nvPr/>
        </p:nvCxnSpPr>
        <p:spPr>
          <a:xfrm>
            <a:off x="4752000" y="48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6" name="直線單箭頭接點 125"/>
          <p:cNvCxnSpPr/>
          <p:nvPr/>
        </p:nvCxnSpPr>
        <p:spPr>
          <a:xfrm>
            <a:off x="4032000" y="48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27" name="直線單箭頭接點 126"/>
          <p:cNvCxnSpPr/>
          <p:nvPr/>
        </p:nvCxnSpPr>
        <p:spPr>
          <a:xfrm>
            <a:off x="5472000" y="48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28" name="橢圓 127"/>
          <p:cNvSpPr/>
          <p:nvPr/>
        </p:nvSpPr>
        <p:spPr>
          <a:xfrm>
            <a:off x="2952000" y="46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9" name="橢圓 128"/>
          <p:cNvSpPr/>
          <p:nvPr/>
        </p:nvSpPr>
        <p:spPr>
          <a:xfrm>
            <a:off x="3672000" y="46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30" name="直線單箭頭接點 129"/>
          <p:cNvCxnSpPr/>
          <p:nvPr/>
        </p:nvCxnSpPr>
        <p:spPr>
          <a:xfrm>
            <a:off x="3312000" y="48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31" name="橢圓 130"/>
          <p:cNvSpPr/>
          <p:nvPr/>
        </p:nvSpPr>
        <p:spPr>
          <a:xfrm>
            <a:off x="439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32" name="橢圓 131"/>
          <p:cNvSpPr/>
          <p:nvPr/>
        </p:nvSpPr>
        <p:spPr>
          <a:xfrm>
            <a:off x="511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33" name="橢圓 132"/>
          <p:cNvSpPr/>
          <p:nvPr/>
        </p:nvSpPr>
        <p:spPr>
          <a:xfrm>
            <a:off x="583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34" name="直線單箭頭接點 133"/>
          <p:cNvCxnSpPr/>
          <p:nvPr/>
        </p:nvCxnSpPr>
        <p:spPr>
          <a:xfrm>
            <a:off x="4752000" y="34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35" name="直線單箭頭接點 134"/>
          <p:cNvCxnSpPr/>
          <p:nvPr/>
        </p:nvCxnSpPr>
        <p:spPr>
          <a:xfrm>
            <a:off x="4032000" y="34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36" name="直線單箭頭接點 135"/>
          <p:cNvCxnSpPr/>
          <p:nvPr/>
        </p:nvCxnSpPr>
        <p:spPr>
          <a:xfrm>
            <a:off x="5472000" y="34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37" name="橢圓 136"/>
          <p:cNvSpPr/>
          <p:nvPr/>
        </p:nvSpPr>
        <p:spPr>
          <a:xfrm>
            <a:off x="295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38" name="橢圓 137"/>
          <p:cNvSpPr/>
          <p:nvPr/>
        </p:nvSpPr>
        <p:spPr>
          <a:xfrm>
            <a:off x="367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39" name="直線單箭頭接點 138"/>
          <p:cNvCxnSpPr/>
          <p:nvPr/>
        </p:nvCxnSpPr>
        <p:spPr>
          <a:xfrm>
            <a:off x="3312000" y="34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0" name="直線單箭頭接點 139"/>
          <p:cNvCxnSpPr/>
          <p:nvPr/>
        </p:nvCxnSpPr>
        <p:spPr>
          <a:xfrm>
            <a:off x="3132000" y="36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1" name="直線單箭頭接點 140"/>
          <p:cNvCxnSpPr/>
          <p:nvPr/>
        </p:nvCxnSpPr>
        <p:spPr>
          <a:xfrm flipV="1">
            <a:off x="3132000" y="43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2" name="直線單箭頭接點 141"/>
          <p:cNvCxnSpPr>
            <a:stCxn id="106" idx="2"/>
            <a:endCxn id="121" idx="6"/>
          </p:cNvCxnSpPr>
          <p:nvPr/>
        </p:nvCxnSpPr>
        <p:spPr>
          <a:xfrm flipH="1">
            <a:off x="3312000" y="41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3" name="直線單箭頭接點 142"/>
          <p:cNvCxnSpPr>
            <a:endCxn id="144" idx="2"/>
          </p:cNvCxnSpPr>
          <p:nvPr/>
        </p:nvCxnSpPr>
        <p:spPr>
          <a:xfrm>
            <a:off x="4392000" y="57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44" name="橢圓 143"/>
          <p:cNvSpPr/>
          <p:nvPr/>
        </p:nvSpPr>
        <p:spPr>
          <a:xfrm>
            <a:off x="4752000" y="55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45" name="橢圓 144"/>
          <p:cNvSpPr/>
          <p:nvPr/>
        </p:nvSpPr>
        <p:spPr>
          <a:xfrm>
            <a:off x="5472000" y="55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46" name="直線單箭頭接點 145"/>
          <p:cNvCxnSpPr/>
          <p:nvPr/>
        </p:nvCxnSpPr>
        <p:spPr>
          <a:xfrm>
            <a:off x="5112000" y="57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47" name="橢圓 146"/>
          <p:cNvSpPr/>
          <p:nvPr/>
        </p:nvSpPr>
        <p:spPr>
          <a:xfrm>
            <a:off x="4032000" y="55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48" name="直線單箭頭接點 147"/>
          <p:cNvCxnSpPr/>
          <p:nvPr/>
        </p:nvCxnSpPr>
        <p:spPr>
          <a:xfrm>
            <a:off x="3672000" y="57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49" name="橢圓 148"/>
          <p:cNvSpPr/>
          <p:nvPr/>
        </p:nvSpPr>
        <p:spPr>
          <a:xfrm>
            <a:off x="3312000" y="55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Tree>
    <p:extLst>
      <p:ext uri="{BB962C8B-B14F-4D97-AF65-F5344CB8AC3E}">
        <p14:creationId xmlns:p14="http://schemas.microsoft.com/office/powerpoint/2010/main" val="353386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a:t>
            </a:r>
            <a:endParaRPr lang="zh-TW" altLang="en-US" dirty="0"/>
          </a:p>
        </p:txBody>
      </p:sp>
      <p:sp>
        <p:nvSpPr>
          <p:cNvPr id="21507" name="Rectangle 5"/>
          <p:cNvSpPr>
            <a:spLocks noGrp="1" noChangeArrowheads="1"/>
          </p:cNvSpPr>
          <p:nvPr>
            <p:ph idx="1"/>
          </p:nvPr>
        </p:nvSpPr>
        <p:spPr>
          <a:xfrm>
            <a:off x="612000" y="1269000"/>
            <a:ext cx="7920000" cy="2880000"/>
          </a:xfrm>
        </p:spPr>
        <p:txBody>
          <a:bodyPr/>
          <a:lstStyle/>
          <a:p>
            <a:pPr marL="0" indent="0" eaLnBrk="1" hangingPunct="1">
              <a:spcBef>
                <a:spcPts val="0"/>
              </a:spcBef>
            </a:pPr>
            <a:r>
              <a:rPr lang="en-US" altLang="zh-TW" dirty="0"/>
              <a:t>A</a:t>
            </a:r>
            <a:r>
              <a:rPr lang="en-US" altLang="zh-TW" spc="300" dirty="0"/>
              <a:t> </a:t>
            </a:r>
            <a:r>
              <a:rPr lang="en-US" altLang="zh-TW" i="1" spc="300" dirty="0">
                <a:solidFill>
                  <a:srgbClr val="0000FF"/>
                </a:solidFill>
              </a:rPr>
              <a:t>f</a:t>
            </a:r>
            <a:r>
              <a:rPr lang="en-US" altLang="zh-TW" i="1" dirty="0">
                <a:solidFill>
                  <a:srgbClr val="0000FF"/>
                </a:solidFill>
              </a:rPr>
              <a:t>low</a:t>
            </a:r>
            <a:r>
              <a:rPr lang="en-US" altLang="zh-TW" dirty="0"/>
              <a:t> in </a:t>
            </a:r>
            <a:r>
              <a:rPr lang="en-US" altLang="zh-TW" i="1" dirty="0"/>
              <a:t>G</a:t>
            </a:r>
            <a:r>
              <a:rPr lang="en-US" altLang="zh-TW" dirty="0"/>
              <a:t> is a real-valued function </a:t>
            </a:r>
            <a:r>
              <a:rPr lang="en-US" altLang="zh-TW" i="1" dirty="0"/>
              <a:t>f </a:t>
            </a:r>
            <a:r>
              <a:rPr lang="en-US" altLang="zh-TW" dirty="0"/>
              <a:t>: </a:t>
            </a:r>
            <a:r>
              <a:rPr lang="en-US" altLang="zh-TW" i="1" dirty="0">
                <a:sym typeface="Symbol" pitchFamily="18" charset="2"/>
              </a:rPr>
              <a:t>V</a:t>
            </a:r>
            <a:r>
              <a:rPr lang="en-US" altLang="zh-TW" sz="1800" dirty="0">
                <a:sym typeface="Symbol" pitchFamily="18" charset="2"/>
              </a:rPr>
              <a:t> </a:t>
            </a:r>
            <a:r>
              <a:rPr lang="en-US" altLang="zh-TW" sz="20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cs typeface="Times New Roman" pitchFamily="18" charset="0"/>
                <a:sym typeface="Symbol" pitchFamily="18" charset="2"/>
              </a:rPr>
              <a:t> </a:t>
            </a:r>
            <a:r>
              <a:rPr lang="en-US" altLang="zh-TW" i="1" dirty="0">
                <a:cs typeface="Times New Roman" pitchFamily="18" charset="0"/>
                <a:sym typeface="Symbol" pitchFamily="18" charset="2"/>
              </a:rPr>
              <a:t>V</a:t>
            </a:r>
            <a:r>
              <a:rPr lang="en-US" altLang="zh-TW" dirty="0">
                <a:cs typeface="Times New Roman" pitchFamily="18" charset="0"/>
                <a:sym typeface="Symbol" pitchFamily="18" charset="2"/>
              </a:rPr>
              <a:t> </a:t>
            </a:r>
            <a:r>
              <a:rPr lang="en-US" altLang="zh-TW"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dirty="0">
                <a:cs typeface="Times New Roman" pitchFamily="18" charset="0"/>
                <a:sym typeface="Symbol" pitchFamily="18" charset="2"/>
              </a:rPr>
              <a:t> </a:t>
            </a:r>
            <a:r>
              <a:rPr lang="en-US" altLang="zh-TW" b="1" i="1" dirty="0">
                <a:cs typeface="Times New Roman" pitchFamily="18" charset="0"/>
                <a:sym typeface="Symbol" pitchFamily="18" charset="2"/>
              </a:rPr>
              <a:t>R</a:t>
            </a:r>
            <a:r>
              <a:rPr lang="en-US" altLang="zh-TW" dirty="0"/>
              <a:t> that satisfies the following two properties:</a:t>
            </a:r>
            <a:endParaRPr lang="en-US" altLang="zh-TW" b="1" i="1" dirty="0"/>
          </a:p>
          <a:p>
            <a:pPr marL="0" indent="0" eaLnBrk="1" hangingPunct="1">
              <a:spcBef>
                <a:spcPts val="2400"/>
              </a:spcBef>
            </a:pPr>
            <a:r>
              <a:rPr lang="en-US" altLang="zh-TW" dirty="0">
                <a:solidFill>
                  <a:srgbClr val="0000FF"/>
                </a:solidFill>
              </a:rPr>
              <a:t>Capacity constraint:</a:t>
            </a:r>
            <a:r>
              <a:rPr lang="en-US" altLang="zh-TW" dirty="0"/>
              <a:t> For all </a:t>
            </a:r>
            <a:r>
              <a:rPr lang="en-US" altLang="zh-TW" i="1" dirty="0"/>
              <a:t>u</a:t>
            </a:r>
            <a:r>
              <a:rPr lang="en-US" altLang="zh-TW" dirty="0"/>
              <a:t>, </a:t>
            </a:r>
            <a:r>
              <a:rPr lang="en-US" altLang="zh-TW" i="1" dirty="0"/>
              <a:t>v</a:t>
            </a:r>
            <a:r>
              <a:rPr lang="en-US" altLang="zh-TW"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ym typeface="Symbol" pitchFamily="18" charset="2"/>
              </a:rPr>
              <a:t> </a:t>
            </a:r>
            <a:r>
              <a:rPr lang="en-US" altLang="zh-TW" i="1" dirty="0">
                <a:sym typeface="Symbol" pitchFamily="18" charset="2"/>
              </a:rPr>
              <a:t>V</a:t>
            </a:r>
            <a:r>
              <a:rPr lang="en-US" altLang="zh-TW" dirty="0"/>
              <a:t>, 0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t> </a:t>
            </a:r>
            <a:r>
              <a:rPr lang="en-US" altLang="zh-TW" i="1" dirty="0"/>
              <a:t>f</a:t>
            </a:r>
            <a:r>
              <a:rPr lang="en-US" altLang="zh-TW" sz="1200" dirty="0"/>
              <a:t> </a:t>
            </a:r>
            <a:r>
              <a:rPr lang="en-US" altLang="zh-TW" dirty="0"/>
              <a:t>(</a:t>
            </a:r>
            <a:r>
              <a:rPr lang="en-US" altLang="zh-TW" i="1" dirty="0"/>
              <a:t>u</a:t>
            </a:r>
            <a:r>
              <a:rPr lang="en-US" altLang="zh-TW" dirty="0"/>
              <a:t>, </a:t>
            </a:r>
            <a:r>
              <a:rPr lang="en-US" altLang="zh-TW" i="1" dirty="0"/>
              <a:t>v</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c</a:t>
            </a:r>
            <a:r>
              <a:rPr lang="en-US" altLang="zh-TW" dirty="0"/>
              <a:t>(</a:t>
            </a:r>
            <a:r>
              <a:rPr lang="en-US" altLang="zh-TW" i="1" dirty="0"/>
              <a:t>u</a:t>
            </a:r>
            <a:r>
              <a:rPr lang="en-US" altLang="zh-TW" dirty="0"/>
              <a:t>, </a:t>
            </a:r>
            <a:r>
              <a:rPr lang="en-US" altLang="zh-TW" i="1" dirty="0"/>
              <a:t>v</a:t>
            </a:r>
            <a:r>
              <a:rPr lang="en-US" altLang="zh-TW" dirty="0"/>
              <a:t>).</a:t>
            </a:r>
            <a:endParaRPr lang="en-US" altLang="zh-TW" b="1" i="1" dirty="0"/>
          </a:p>
          <a:p>
            <a:pPr marL="0" indent="0" eaLnBrk="1" hangingPunct="1">
              <a:spcBef>
                <a:spcPts val="2400"/>
              </a:spcBef>
            </a:pPr>
            <a:r>
              <a:rPr lang="en-US" altLang="zh-TW" dirty="0">
                <a:solidFill>
                  <a:srgbClr val="0000FF"/>
                </a:solidFill>
              </a:rPr>
              <a:t>Flow conservation:</a:t>
            </a:r>
            <a:r>
              <a:rPr lang="en-US" altLang="zh-TW" dirty="0"/>
              <a:t> For all </a:t>
            </a:r>
            <a:r>
              <a:rPr lang="en-US" altLang="zh-TW" i="1" dirty="0"/>
              <a:t>u</a:t>
            </a:r>
            <a:r>
              <a:rPr lang="en-US" altLang="zh-TW"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ym typeface="Symbol" pitchFamily="18" charset="2"/>
              </a:rPr>
              <a:t> </a:t>
            </a:r>
            <a:r>
              <a:rPr lang="en-US" altLang="zh-TW" i="1" dirty="0">
                <a:sym typeface="Symbol" pitchFamily="18" charset="2"/>
              </a:rPr>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r>
              <a:rPr lang="en-US" altLang="zh-TW" dirty="0"/>
              <a:t>, </a:t>
            </a:r>
            <a:r>
              <a:rPr lang="en-US" altLang="zh-TW" i="1" dirty="0"/>
              <a:t>t</a:t>
            </a:r>
            <a:r>
              <a:rPr lang="en-US" altLang="zh-TW" dirty="0"/>
              <a:t>},</a:t>
            </a:r>
          </a:p>
          <a:p>
            <a:pPr marL="0" indent="0" eaLnBrk="1" hangingPunct="1">
              <a:spcBef>
                <a:spcPts val="3600"/>
              </a:spcBef>
            </a:pPr>
            <a:r>
              <a:rPr lang="en-US" altLang="zh-TW" dirty="0"/>
              <a:t>When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 there can be no flow from </a:t>
            </a:r>
            <a:r>
              <a:rPr lang="en-US" altLang="zh-TW" i="1" dirty="0">
                <a:solidFill>
                  <a:srgbClr val="000000"/>
                </a:solidFill>
              </a:rPr>
              <a:t>u</a:t>
            </a:r>
            <a:r>
              <a:rPr lang="en-US" altLang="zh-TW" dirty="0">
                <a:solidFill>
                  <a:srgbClr val="000000"/>
                </a:solidFill>
              </a:rPr>
              <a:t> to </a:t>
            </a:r>
            <a:r>
              <a:rPr lang="en-US" altLang="zh-TW" i="1" dirty="0">
                <a:solidFill>
                  <a:srgbClr val="000000"/>
                </a:solidFill>
              </a:rPr>
              <a:t>v</a:t>
            </a:r>
            <a:r>
              <a:rPr lang="en-US" altLang="zh-TW" dirty="0">
                <a:solidFill>
                  <a:srgbClr val="000000"/>
                </a:solidFill>
              </a:rPr>
              <a:t>, and </a:t>
            </a:r>
            <a:r>
              <a:rPr lang="en-US" altLang="zh-TW" i="1" dirty="0"/>
              <a:t>f</a:t>
            </a:r>
            <a:r>
              <a:rPr lang="en-US" altLang="zh-TW" sz="1200" dirty="0"/>
              <a:t> </a:t>
            </a:r>
            <a:r>
              <a:rPr lang="en-US" altLang="zh-TW" dirty="0"/>
              <a:t>(</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0.</a:t>
            </a:r>
            <a:endParaRPr lang="zh-TW" altLang="en-US" dirty="0"/>
          </a:p>
        </p:txBody>
      </p:sp>
      <p:graphicFrame>
        <p:nvGraphicFramePr>
          <p:cNvPr id="21506" name="Object 6"/>
          <p:cNvGraphicFramePr>
            <a:graphicFrameLocks noChangeAspect="1"/>
          </p:cNvGraphicFramePr>
          <p:nvPr>
            <p:extLst/>
          </p:nvPr>
        </p:nvGraphicFramePr>
        <p:xfrm>
          <a:off x="5472000" y="2871416"/>
          <a:ext cx="2890838" cy="682625"/>
        </p:xfrm>
        <a:graphic>
          <a:graphicData uri="http://schemas.openxmlformats.org/presentationml/2006/ole">
            <mc:AlternateContent xmlns:mc="http://schemas.openxmlformats.org/markup-compatibility/2006">
              <mc:Choice xmlns:v="urn:schemas-microsoft-com:vml" Requires="v">
                <p:oleObj spid="_x0000_s141719" name="方程式" r:id="rId3" imgW="1447560" imgH="342720" progId="Equation.3">
                  <p:embed/>
                </p:oleObj>
              </mc:Choice>
              <mc:Fallback>
                <p:oleObj name="方程式" r:id="rId3" imgW="1447560" imgH="342720" progId="Equation.3">
                  <p:embed/>
                  <p:pic>
                    <p:nvPicPr>
                      <p:cNvPr id="21506" name="Object 6"/>
                      <p:cNvPicPr>
                        <a:picLocks noChangeAspect="1" noChangeArrowheads="1"/>
                      </p:cNvPicPr>
                      <p:nvPr/>
                    </p:nvPicPr>
                    <p:blipFill>
                      <a:blip r:embed="rId4"/>
                      <a:srcRect/>
                      <a:stretch>
                        <a:fillRect/>
                      </a:stretch>
                    </p:blipFill>
                    <p:spPr bwMode="auto">
                      <a:xfrm>
                        <a:off x="5472000" y="2871416"/>
                        <a:ext cx="2890838"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03500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 name="內容版面配置區 2"/>
          <p:cNvSpPr>
            <a:spLocks noGrp="1"/>
          </p:cNvSpPr>
          <p:nvPr>
            <p:ph idx="1"/>
          </p:nvPr>
        </p:nvSpPr>
        <p:spPr>
          <a:xfrm>
            <a:off x="252000" y="1269000"/>
            <a:ext cx="8640000" cy="1080000"/>
          </a:xfrm>
        </p:spPr>
        <p:txBody>
          <a:bodyPr/>
          <a:lstStyle/>
          <a:p>
            <a:pPr marL="270000" indent="-270000">
              <a:buFont typeface="Arial" panose="020B0604020202020204" pitchFamily="34" charset="0"/>
              <a:buChar char="•"/>
            </a:pPr>
            <a:r>
              <a:rPr lang="en-US" altLang="zh-TW" dirty="0"/>
              <a:t>You want to put as many ‘</a:t>
            </a:r>
            <a:r>
              <a:rPr lang="en-US" altLang="zh-TW" dirty="0">
                <a:latin typeface="Cambria Math" panose="02040503050406030204" pitchFamily="18" charset="0"/>
                <a:ea typeface="Cambria Math" panose="02040503050406030204" pitchFamily="18" charset="0"/>
              </a:rPr>
              <a:t>∗</a:t>
            </a:r>
            <a:r>
              <a:rPr lang="en-US" altLang="zh-TW" dirty="0"/>
              <a:t>’ (people) as possible to the (various) safe place(s): the ‘</a:t>
            </a:r>
            <a:r>
              <a:rPr lang="en-US" altLang="zh-TW" dirty="0">
                <a:latin typeface="Cambria Math" panose="02040503050406030204" pitchFamily="18" charset="0"/>
                <a:ea typeface="Cambria Math" panose="02040503050406030204" pitchFamily="18" charset="0"/>
              </a:rPr>
              <a:t>#</a:t>
            </a:r>
            <a:r>
              <a:rPr lang="en-US" altLang="zh-TW" dirty="0"/>
              <a:t>’ (large wood). The solid and dotted arrows in Figure 4.29 denotes the answer.</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3978241189"/>
              </p:ext>
            </p:extLst>
          </p:nvPr>
        </p:nvGraphicFramePr>
        <p:xfrm>
          <a:off x="1512000" y="3069000"/>
          <a:ext cx="6120000" cy="216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294837790"/>
                    </a:ext>
                  </a:extLst>
                </a:gridCol>
                <a:gridCol w="2880000">
                  <a:extLst>
                    <a:ext uri="{9D8B030D-6E8A-4147-A177-3AD203B41FA5}">
                      <a16:colId xmlns:a16="http://schemas.microsoft.com/office/drawing/2014/main" val="3353116414"/>
                    </a:ext>
                  </a:extLst>
                </a:gridCol>
                <a:gridCol w="1080000">
                  <a:extLst>
                    <a:ext uri="{9D8B030D-6E8A-4147-A177-3AD203B41FA5}">
                      <a16:colId xmlns:a16="http://schemas.microsoft.com/office/drawing/2014/main" val="1636732353"/>
                    </a:ext>
                  </a:extLst>
                </a:gridCol>
                <a:gridCol w="1080000">
                  <a:extLst>
                    <a:ext uri="{9D8B030D-6E8A-4147-A177-3AD203B41FA5}">
                      <a16:colId xmlns:a16="http://schemas.microsoft.com/office/drawing/2014/main" val="1651770824"/>
                    </a:ext>
                  </a:extLst>
                </a:gridCol>
              </a:tblGrid>
              <a:tr h="360000">
                <a:tc>
                  <a:txBody>
                    <a:bodyPr/>
                    <a:lstStyle/>
                    <a:p>
                      <a:pPr algn="ctr"/>
                      <a:r>
                        <a:rPr lang="en-US" altLang="zh-TW" dirty="0"/>
                        <a:t>Symbol</a:t>
                      </a:r>
                      <a:endParaRPr lang="zh-TW" altLang="en-US" dirty="0"/>
                    </a:p>
                  </a:txBody>
                  <a:tcPr marT="36000" marB="36000" anchor="ctr"/>
                </a:tc>
                <a:tc>
                  <a:txBody>
                    <a:bodyPr/>
                    <a:lstStyle/>
                    <a:p>
                      <a:pPr algn="ctr"/>
                      <a:r>
                        <a:rPr lang="en-US" altLang="zh-TW" dirty="0"/>
                        <a:t>Meaning</a:t>
                      </a:r>
                      <a:endParaRPr lang="zh-TW" altLang="en-US" dirty="0"/>
                    </a:p>
                  </a:txBody>
                  <a:tcPr marR="36000" marT="36000" marB="36000" anchor="ctr"/>
                </a:tc>
                <a:tc>
                  <a:txBody>
                    <a:bodyPr/>
                    <a:lstStyle/>
                    <a:p>
                      <a:pPr algn="ctr"/>
                      <a:r>
                        <a:rPr lang="en-US" altLang="zh-TW" dirty="0">
                          <a:latin typeface="Cambria Math" panose="02040503050406030204" pitchFamily="18" charset="0"/>
                          <a:ea typeface="Cambria Math" panose="02040503050406030204" pitchFamily="18" charset="0"/>
                        </a:rPr>
                        <a:t>#</a:t>
                      </a:r>
                      <a:r>
                        <a:rPr lang="en-US" altLang="zh-TW" dirty="0"/>
                        <a:t> Usage</a:t>
                      </a:r>
                      <a:endParaRPr lang="zh-TW" altLang="en-US" dirty="0"/>
                    </a:p>
                  </a:txBody>
                  <a:tcPr marT="36000" marB="36000" anchor="ctr"/>
                </a:tc>
                <a:tc>
                  <a:txBody>
                    <a:bodyPr/>
                    <a:lstStyle/>
                    <a:p>
                      <a:pPr algn="ctr"/>
                      <a:r>
                        <a:rPr lang="en-US" altLang="zh-TW" dirty="0"/>
                        <a:t>Capacity</a:t>
                      </a:r>
                      <a:endParaRPr lang="zh-TW" altLang="en-US" dirty="0"/>
                    </a:p>
                  </a:txBody>
                  <a:tcPr marT="36000" marB="36000" anchor="ctr"/>
                </a:tc>
                <a:extLst>
                  <a:ext uri="{0D108BD9-81ED-4DB2-BD59-A6C34878D82A}">
                    <a16:rowId xmlns:a16="http://schemas.microsoft.com/office/drawing/2014/main" val="144982040"/>
                  </a:ext>
                </a:extLst>
              </a:tr>
              <a:tr h="360000">
                <a:tc>
                  <a:txBody>
                    <a:bodyPr/>
                    <a:lstStyle/>
                    <a:p>
                      <a:pPr algn="ctr"/>
                      <a:r>
                        <a:rPr lang="zh-TW" altLang="en-US" dirty="0">
                          <a:latin typeface="Cambria Math" panose="02040503050406030204" pitchFamily="18" charset="0"/>
                        </a:rPr>
                        <a:t>∗</a:t>
                      </a:r>
                      <a:endParaRPr lang="zh-TW" altLang="en-US" dirty="0"/>
                    </a:p>
                  </a:txBody>
                  <a:tcPr marT="36000" marB="36000" anchor="ctr"/>
                </a:tc>
                <a:tc>
                  <a:txBody>
                    <a:bodyPr/>
                    <a:lstStyle/>
                    <a:p>
                      <a:r>
                        <a:rPr lang="en-US" altLang="zh-TW" dirty="0"/>
                        <a:t>People staying on floating ice</a:t>
                      </a:r>
                      <a:endParaRPr lang="zh-TW" altLang="en-US" dirty="0"/>
                    </a:p>
                  </a:txBody>
                  <a:tcPr marR="36000" marT="36000" marB="36000" anchor="ctr"/>
                </a:tc>
                <a:tc>
                  <a:txBody>
                    <a:bodyPr/>
                    <a:lstStyle/>
                    <a:p>
                      <a:pPr algn="ctr"/>
                      <a:r>
                        <a:rPr lang="en-US" altLang="zh-TW" dirty="0"/>
                        <a:t>1</a:t>
                      </a:r>
                      <a:endParaRPr lang="zh-TW" altLang="en-US" dirty="0"/>
                    </a:p>
                  </a:txBody>
                  <a:tcPr marT="36000" marB="36000" anchor="ctr"/>
                </a:tc>
                <a:tc>
                  <a:txBody>
                    <a:bodyPr/>
                    <a:lstStyle/>
                    <a:p>
                      <a:pPr algn="ctr"/>
                      <a:r>
                        <a:rPr lang="en-US" altLang="zh-TW" dirty="0"/>
                        <a:t>1</a:t>
                      </a:r>
                      <a:endParaRPr lang="zh-TW" altLang="en-US" dirty="0"/>
                    </a:p>
                  </a:txBody>
                  <a:tcPr marT="36000" marB="36000" anchor="ctr"/>
                </a:tc>
                <a:extLst>
                  <a:ext uri="{0D108BD9-81ED-4DB2-BD59-A6C34878D82A}">
                    <a16:rowId xmlns:a16="http://schemas.microsoft.com/office/drawing/2014/main" val="175720659"/>
                  </a:ext>
                </a:extLst>
              </a:tr>
              <a:tr h="360000">
                <a:tc>
                  <a:txBody>
                    <a:bodyPr/>
                    <a:lstStyle/>
                    <a:p>
                      <a:pPr algn="ctr"/>
                      <a:r>
                        <a:rPr lang="en-US" altLang="zh-TW" dirty="0">
                          <a:latin typeface="Cambria Math" panose="02040503050406030204" pitchFamily="18" charset="0"/>
                          <a:ea typeface="Cambria Math" panose="02040503050406030204" pitchFamily="18" charset="0"/>
                        </a:rPr>
                        <a:t>~</a:t>
                      </a:r>
                      <a:endParaRPr lang="zh-TW" altLang="en-US" dirty="0"/>
                    </a:p>
                  </a:txBody>
                  <a:tcPr marT="36000" marB="36000" anchor="ctr"/>
                </a:tc>
                <a:tc>
                  <a:txBody>
                    <a:bodyPr/>
                    <a:lstStyle/>
                    <a:p>
                      <a:r>
                        <a:rPr lang="en-US" altLang="zh-TW" dirty="0"/>
                        <a:t>Freezing water</a:t>
                      </a:r>
                      <a:endParaRPr lang="zh-TW" altLang="en-US" dirty="0"/>
                    </a:p>
                  </a:txBody>
                  <a:tcPr marR="36000" marT="36000" marB="36000" anchor="ctr"/>
                </a:tc>
                <a:tc>
                  <a:txBody>
                    <a:bodyPr/>
                    <a:lstStyle/>
                    <a:p>
                      <a:pPr algn="ctr"/>
                      <a:r>
                        <a:rPr lang="en-US" altLang="zh-TW" dirty="0"/>
                        <a:t>0</a:t>
                      </a:r>
                      <a:endParaRPr lang="zh-TW" altLang="en-US" dirty="0"/>
                    </a:p>
                  </a:txBody>
                  <a:tcPr marT="36000" marB="36000" anchor="ctr"/>
                </a:tc>
                <a:tc>
                  <a:txBody>
                    <a:bodyPr/>
                    <a:lstStyle/>
                    <a:p>
                      <a:pPr algn="ctr"/>
                      <a:r>
                        <a:rPr lang="en-US" altLang="zh-TW" dirty="0"/>
                        <a:t>0</a:t>
                      </a:r>
                      <a:endParaRPr lang="zh-TW" altLang="en-US" dirty="0"/>
                    </a:p>
                  </a:txBody>
                  <a:tcPr marT="36000" marB="36000" anchor="ctr"/>
                </a:tc>
                <a:extLst>
                  <a:ext uri="{0D108BD9-81ED-4DB2-BD59-A6C34878D82A}">
                    <a16:rowId xmlns:a16="http://schemas.microsoft.com/office/drawing/2014/main" val="3248642545"/>
                  </a:ext>
                </a:extLst>
              </a:tr>
              <a:tr h="360000">
                <a:tc>
                  <a:txBody>
                    <a:bodyPr/>
                    <a:lstStyle/>
                    <a:p>
                      <a:pPr algn="ctr"/>
                      <a:r>
                        <a:rPr lang="en-US" altLang="zh-TW" dirty="0">
                          <a:latin typeface="Cambria Math" panose="02040503050406030204" pitchFamily="18" charset="0"/>
                          <a:ea typeface="Cambria Math" panose="02040503050406030204" pitchFamily="18" charset="0"/>
                        </a:rPr>
                        <a:t>.</a:t>
                      </a:r>
                      <a:endParaRPr lang="zh-TW" altLang="en-US" dirty="0"/>
                    </a:p>
                  </a:txBody>
                  <a:tcPr marT="36000" marB="36000" anchor="ctr"/>
                </a:tc>
                <a:tc>
                  <a:txBody>
                    <a:bodyPr/>
                    <a:lstStyle/>
                    <a:p>
                      <a:r>
                        <a:rPr lang="en-US" altLang="zh-TW" dirty="0"/>
                        <a:t>Floating ice</a:t>
                      </a:r>
                      <a:endParaRPr lang="zh-TW" altLang="en-US" dirty="0"/>
                    </a:p>
                  </a:txBody>
                  <a:tcPr marR="36000" marT="36000" marB="36000" anchor="ctr"/>
                </a:tc>
                <a:tc>
                  <a:txBody>
                    <a:bodyPr/>
                    <a:lstStyle/>
                    <a:p>
                      <a:pPr algn="ctr"/>
                      <a:r>
                        <a:rPr lang="en-US" altLang="zh-TW" dirty="0"/>
                        <a:t>1</a:t>
                      </a:r>
                      <a:endParaRPr lang="zh-TW" altLang="en-US" dirty="0"/>
                    </a:p>
                  </a:txBody>
                  <a:tcPr marT="36000" marB="36000" anchor="ctr"/>
                </a:tc>
                <a:tc>
                  <a:txBody>
                    <a:bodyPr/>
                    <a:lstStyle/>
                    <a:p>
                      <a:pPr algn="ctr"/>
                      <a:r>
                        <a:rPr lang="en-US" altLang="zh-TW" dirty="0"/>
                        <a:t>1</a:t>
                      </a:r>
                      <a:endParaRPr lang="zh-TW" altLang="en-US" dirty="0"/>
                    </a:p>
                  </a:txBody>
                  <a:tcPr marT="36000" marB="36000" anchor="ctr"/>
                </a:tc>
                <a:extLst>
                  <a:ext uri="{0D108BD9-81ED-4DB2-BD59-A6C34878D82A}">
                    <a16:rowId xmlns:a16="http://schemas.microsoft.com/office/drawing/2014/main" val="1993767938"/>
                  </a:ext>
                </a:extLst>
              </a:tr>
              <a:tr h="360000">
                <a:tc>
                  <a:txBody>
                    <a:bodyPr/>
                    <a:lstStyle/>
                    <a:p>
                      <a:pPr algn="ctr"/>
                      <a:r>
                        <a:rPr lang="en-US" altLang="zh-TW" dirty="0">
                          <a:latin typeface="Cambria Math" panose="02040503050406030204" pitchFamily="18" charset="0"/>
                          <a:ea typeface="Cambria Math" panose="02040503050406030204" pitchFamily="18" charset="0"/>
                        </a:rPr>
                        <a:t>@</a:t>
                      </a:r>
                      <a:endParaRPr lang="zh-TW" altLang="en-US" dirty="0"/>
                    </a:p>
                  </a:txBody>
                  <a:tcPr marT="36000" marB="36000" anchor="ctr"/>
                </a:tc>
                <a:tc>
                  <a:txBody>
                    <a:bodyPr/>
                    <a:lstStyle/>
                    <a:p>
                      <a:r>
                        <a:rPr lang="en-US" altLang="zh-TW" dirty="0"/>
                        <a:t>Large iceberg</a:t>
                      </a:r>
                      <a:endParaRPr lang="zh-TW" altLang="en-US" dirty="0"/>
                    </a:p>
                  </a:txBody>
                  <a:tcPr marR="36000" marT="36000" marB="36000" anchor="ctr"/>
                </a:tc>
                <a:tc>
                  <a:txBody>
                    <a:bodyPr/>
                    <a:lstStyle/>
                    <a:p>
                      <a:pPr algn="ctr"/>
                      <a:r>
                        <a:rPr lang="zh-TW" altLang="en-US" dirty="0">
                          <a:latin typeface="Cambria Math" panose="02040503050406030204" pitchFamily="18" charset="0"/>
                        </a:rPr>
                        <a:t>∞</a:t>
                      </a:r>
                      <a:endParaRPr lang="zh-TW" altLang="en-US" dirty="0"/>
                    </a:p>
                  </a:txBody>
                  <a:tcPr marT="36000" marB="36000" anchor="ctr"/>
                </a:tc>
                <a:tc>
                  <a:txBody>
                    <a:bodyPr/>
                    <a:lstStyle/>
                    <a:p>
                      <a:pPr algn="ctr"/>
                      <a:r>
                        <a:rPr lang="en-US" altLang="zh-TW" dirty="0"/>
                        <a:t>1</a:t>
                      </a:r>
                      <a:endParaRPr lang="zh-TW" altLang="en-US" dirty="0"/>
                    </a:p>
                  </a:txBody>
                  <a:tcPr marT="36000" marB="36000" anchor="ctr"/>
                </a:tc>
                <a:extLst>
                  <a:ext uri="{0D108BD9-81ED-4DB2-BD59-A6C34878D82A}">
                    <a16:rowId xmlns:a16="http://schemas.microsoft.com/office/drawing/2014/main" val="1585427922"/>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Cambria Math" panose="02040503050406030204" pitchFamily="18" charset="0"/>
                          <a:ea typeface="Cambria Math" panose="02040503050406030204" pitchFamily="18" charset="0"/>
                        </a:rPr>
                        <a:t>#</a:t>
                      </a:r>
                      <a:endParaRPr lang="zh-TW" altLang="en-US" dirty="0"/>
                    </a:p>
                  </a:txBody>
                  <a:tcPr marT="36000" marB="36000" anchor="ctr"/>
                </a:tc>
                <a:tc>
                  <a:txBody>
                    <a:bodyPr/>
                    <a:lstStyle/>
                    <a:p>
                      <a:r>
                        <a:rPr lang="en-US" altLang="zh-TW" dirty="0"/>
                        <a:t>Large wood</a:t>
                      </a:r>
                      <a:endParaRPr lang="zh-TW" altLang="en-US" dirty="0"/>
                    </a:p>
                  </a:txBody>
                  <a:tcPr marR="36000" marT="36000" marB="36000" anchor="ctr"/>
                </a:tc>
                <a:tc>
                  <a:txBody>
                    <a:bodyPr/>
                    <a:lstStyle/>
                    <a:p>
                      <a:pPr algn="ctr"/>
                      <a:r>
                        <a:rPr kumimoji="0" lang="zh-TW"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a:t>
                      </a:r>
                      <a:endParaRPr lang="zh-TW" altLang="en-US" dirty="0"/>
                    </a:p>
                  </a:txBody>
                  <a:tcPr marT="36000" marB="36000" anchor="ctr"/>
                </a:tc>
                <a:tc>
                  <a:txBody>
                    <a:bodyPr/>
                    <a:lstStyle/>
                    <a:p>
                      <a:pPr algn="ctr"/>
                      <a:r>
                        <a:rPr lang="en-US" altLang="zh-TW" i="1" dirty="0"/>
                        <a:t>P</a:t>
                      </a:r>
                      <a:endParaRPr lang="zh-TW" altLang="en-US" i="1" dirty="0"/>
                    </a:p>
                  </a:txBody>
                  <a:tcPr marT="36000" marB="36000" anchor="ctr"/>
                </a:tc>
                <a:extLst>
                  <a:ext uri="{0D108BD9-81ED-4DB2-BD59-A6C34878D82A}">
                    <a16:rowId xmlns:a16="http://schemas.microsoft.com/office/drawing/2014/main" val="2824297825"/>
                  </a:ext>
                </a:extLst>
              </a:tr>
            </a:tbl>
          </a:graphicData>
        </a:graphic>
      </p:graphicFrame>
    </p:spTree>
    <p:extLst>
      <p:ext uri="{BB962C8B-B14F-4D97-AF65-F5344CB8AC3E}">
        <p14:creationId xmlns:p14="http://schemas.microsoft.com/office/powerpoint/2010/main" val="28070353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 name="內容版面配置區 2"/>
          <p:cNvSpPr>
            <a:spLocks noGrp="1"/>
          </p:cNvSpPr>
          <p:nvPr>
            <p:ph idx="1"/>
          </p:nvPr>
        </p:nvSpPr>
        <p:spPr>
          <a:xfrm>
            <a:off x="252000" y="1269000"/>
            <a:ext cx="8640000" cy="4500000"/>
          </a:xfrm>
        </p:spPr>
        <p:txBody>
          <a:bodyPr rIns="36000"/>
          <a:lstStyle/>
          <a:p>
            <a:pPr marL="270000" indent="-270000">
              <a:buFont typeface="Arial" panose="020B0604020202020204" pitchFamily="34" charset="0"/>
              <a:buChar char="•"/>
            </a:pPr>
            <a:r>
              <a:rPr lang="en-US" altLang="zh-TW" dirty="0"/>
              <a:t>To model the flow graph, we use the following thinking steps.</a:t>
            </a:r>
          </a:p>
          <a:p>
            <a:pPr marL="270000" indent="-270000">
              <a:buFont typeface="Arial" panose="020B0604020202020204" pitchFamily="34" charset="0"/>
              <a:buChar char="•"/>
            </a:pPr>
            <a:r>
              <a:rPr lang="en-US" altLang="zh-TW" dirty="0"/>
              <a:t>In Figure </a:t>
            </a:r>
            <a:r>
              <a:rPr lang="en-US" altLang="zh-TW" dirty="0" err="1"/>
              <a:t>4.30.A</a:t>
            </a:r>
            <a:r>
              <a:rPr lang="en-US" altLang="zh-TW" dirty="0"/>
              <a:t>, we first connect non ‘∼’ cells together.</a:t>
            </a:r>
          </a:p>
          <a:p>
            <a:pPr marL="270000" indent="-270000">
              <a:buFont typeface="Arial" panose="020B0604020202020204" pitchFamily="34" charset="0"/>
              <a:buChar char="•"/>
            </a:pPr>
            <a:r>
              <a:rPr lang="en-US" altLang="zh-TW" dirty="0"/>
              <a:t>This describes the possible movements in the grid. In Figure </a:t>
            </a:r>
            <a:r>
              <a:rPr lang="en-US" altLang="zh-TW" dirty="0" err="1"/>
              <a:t>4.30.B</a:t>
            </a:r>
            <a:r>
              <a:rPr lang="en-US" altLang="zh-TW" dirty="0"/>
              <a:t>, we set vertex capacities of ‘</a:t>
            </a:r>
            <a:r>
              <a:rPr lang="en-US" altLang="zh-TW" dirty="0">
                <a:latin typeface="Cambria Math" panose="02040503050406030204" pitchFamily="18" charset="0"/>
                <a:ea typeface="Cambria Math" panose="02040503050406030204" pitchFamily="18" charset="0"/>
              </a:rPr>
              <a:t>∗</a:t>
            </a:r>
            <a:r>
              <a:rPr lang="en-US" altLang="zh-TW" dirty="0"/>
              <a:t>’ and ‘.’ cells to 1 to indicate that they can only be used once.</a:t>
            </a:r>
          </a:p>
          <a:p>
            <a:pPr marL="270000" indent="-270000">
              <a:buFont typeface="Arial" panose="020B0604020202020204" pitchFamily="34" charset="0"/>
              <a:buChar char="•"/>
            </a:pPr>
            <a:r>
              <a:rPr lang="en-US" altLang="zh-TW" dirty="0"/>
              <a:t>Then, we set vertex capacities of ‘</a:t>
            </a:r>
            <a:r>
              <a:rPr lang="en-US" altLang="zh-TW" dirty="0">
                <a:latin typeface="Cambria Math" panose="02040503050406030204" pitchFamily="18" charset="0"/>
                <a:ea typeface="Cambria Math" panose="02040503050406030204" pitchFamily="18" charset="0"/>
              </a:rPr>
              <a:t>@</a:t>
            </a:r>
            <a:r>
              <a:rPr lang="en-US" altLang="zh-TW" dirty="0"/>
              <a:t>’ and ‘</a:t>
            </a:r>
            <a:r>
              <a:rPr lang="en-US" altLang="zh-TW" dirty="0">
                <a:latin typeface="Cambria Math" panose="02040503050406030204" pitchFamily="18" charset="0"/>
                <a:ea typeface="Cambria Math" panose="02040503050406030204" pitchFamily="18" charset="0"/>
              </a:rPr>
              <a:t>#</a:t>
            </a:r>
            <a:r>
              <a:rPr lang="en-US" altLang="zh-TW" dirty="0"/>
              <a:t>’ to a large value (1000 is enough for this problem) to indicate that they can be used several times.</a:t>
            </a:r>
          </a:p>
          <a:p>
            <a:pPr marL="270000" indent="-270000">
              <a:buFont typeface="Arial" panose="020B0604020202020204" pitchFamily="34" charset="0"/>
              <a:buChar char="•"/>
            </a:pPr>
            <a:r>
              <a:rPr lang="en-US" altLang="zh-TW" dirty="0"/>
              <a:t>In Figure </a:t>
            </a:r>
            <a:r>
              <a:rPr lang="en-US" altLang="zh-TW" dirty="0" err="1"/>
              <a:t>4.30.C</a:t>
            </a:r>
            <a:r>
              <a:rPr lang="en-US" altLang="zh-TW" dirty="0"/>
              <a:t>, we create a source vertex </a:t>
            </a:r>
            <a:r>
              <a:rPr lang="en-US" altLang="zh-TW" i="1" dirty="0"/>
              <a:t>s</a:t>
            </a:r>
            <a:r>
              <a:rPr lang="en-US" altLang="zh-TW" dirty="0"/>
              <a:t> and sink vertex </a:t>
            </a:r>
            <a:r>
              <a:rPr lang="en-US" altLang="zh-TW" i="1" dirty="0"/>
              <a:t>t</a:t>
            </a:r>
            <a:r>
              <a:rPr lang="en-US" altLang="zh-TW" dirty="0"/>
              <a:t>.</a:t>
            </a:r>
          </a:p>
          <a:p>
            <a:pPr marL="270000" indent="-270000">
              <a:buFont typeface="Arial" panose="020B0604020202020204" pitchFamily="34" charset="0"/>
              <a:buChar char="•"/>
            </a:pPr>
            <a:r>
              <a:rPr lang="en-US" altLang="zh-TW" dirty="0"/>
              <a:t>Source </a:t>
            </a:r>
            <a:r>
              <a:rPr lang="en-US" altLang="zh-TW" i="1" dirty="0"/>
              <a:t>s</a:t>
            </a:r>
            <a:r>
              <a:rPr lang="en-US" altLang="zh-TW" dirty="0"/>
              <a:t> is linked to all ‘</a:t>
            </a:r>
            <a:r>
              <a:rPr lang="en-US" altLang="zh-TW" dirty="0">
                <a:latin typeface="Cambria Math" panose="02040503050406030204" pitchFamily="18" charset="0"/>
                <a:ea typeface="Cambria Math" panose="02040503050406030204" pitchFamily="18" charset="0"/>
              </a:rPr>
              <a:t>∗</a:t>
            </a:r>
            <a:r>
              <a:rPr lang="en-US" altLang="zh-TW" dirty="0"/>
              <a:t>’ cells in the grid with capacity 1 to indicate that there is one person to be saved.</a:t>
            </a:r>
          </a:p>
          <a:p>
            <a:pPr marL="270000" indent="-270000">
              <a:buFont typeface="Arial" panose="020B0604020202020204" pitchFamily="34" charset="0"/>
              <a:buChar char="•"/>
            </a:pPr>
            <a:r>
              <a:rPr lang="en-US" altLang="zh-TW" dirty="0"/>
              <a:t>All ‘</a:t>
            </a:r>
            <a:r>
              <a:rPr lang="en-US" altLang="zh-TW" dirty="0">
                <a:latin typeface="Cambria Math" panose="02040503050406030204" pitchFamily="18" charset="0"/>
                <a:ea typeface="Cambria Math" panose="02040503050406030204" pitchFamily="18" charset="0"/>
              </a:rPr>
              <a:t>#</a:t>
            </a:r>
            <a:r>
              <a:rPr lang="en-US" altLang="zh-TW" dirty="0"/>
              <a:t>’ cells in the grid are connected to sink </a:t>
            </a:r>
            <a:r>
              <a:rPr lang="en-US" altLang="zh-TW" i="1" dirty="0"/>
              <a:t>t</a:t>
            </a:r>
            <a:r>
              <a:rPr lang="en-US" altLang="zh-TW" dirty="0"/>
              <a:t> with capacity </a:t>
            </a:r>
            <a:r>
              <a:rPr lang="en-US" altLang="zh-TW" i="1" dirty="0"/>
              <a:t>P</a:t>
            </a:r>
            <a:r>
              <a:rPr lang="en-US" altLang="zh-TW" dirty="0"/>
              <a:t> to indicate that the large wood can be used </a:t>
            </a:r>
            <a:r>
              <a:rPr lang="en-US" altLang="zh-TW" i="1" dirty="0"/>
              <a:t>P</a:t>
            </a:r>
            <a:r>
              <a:rPr lang="en-US" altLang="zh-TW" dirty="0"/>
              <a:t> times.</a:t>
            </a:r>
          </a:p>
        </p:txBody>
      </p:sp>
    </p:spTree>
    <p:extLst>
      <p:ext uri="{BB962C8B-B14F-4D97-AF65-F5344CB8AC3E}">
        <p14:creationId xmlns:p14="http://schemas.microsoft.com/office/powerpoint/2010/main" val="405959150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 name="內容版面配置區 2"/>
          <p:cNvSpPr>
            <a:spLocks noGrp="1"/>
          </p:cNvSpPr>
          <p:nvPr>
            <p:ph idx="1"/>
          </p:nvPr>
        </p:nvSpPr>
        <p:spPr>
          <a:xfrm>
            <a:off x="252000" y="1269000"/>
            <a:ext cx="8640000" cy="1620000"/>
          </a:xfrm>
        </p:spPr>
        <p:txBody>
          <a:bodyPr/>
          <a:lstStyle/>
          <a:p>
            <a:pPr marL="270000" indent="-270000">
              <a:buFont typeface="Arial" panose="020B0604020202020204" pitchFamily="34" charset="0"/>
              <a:buChar char="•"/>
            </a:pPr>
            <a:r>
              <a:rPr lang="en-US" altLang="zh-TW" dirty="0"/>
              <a:t>Now, the required answer </a:t>
            </a:r>
            <a:r>
              <a:rPr lang="en-US" altLang="zh-TW" dirty="0">
                <a:latin typeface="Cambria Math" panose="02040503050406030204" pitchFamily="18" charset="0"/>
                <a:ea typeface="Cambria Math" panose="02040503050406030204" pitchFamily="18" charset="0"/>
              </a:rPr>
              <a:t>—</a:t>
            </a:r>
            <a:r>
              <a:rPr lang="en-US" altLang="zh-TW" dirty="0"/>
              <a:t> the number of survivor(s) </a:t>
            </a:r>
            <a:r>
              <a:rPr lang="en-US" altLang="zh-TW" dirty="0">
                <a:latin typeface="Cambria Math" panose="02040503050406030204" pitchFamily="18" charset="0"/>
                <a:ea typeface="Cambria Math" panose="02040503050406030204" pitchFamily="18" charset="0"/>
              </a:rPr>
              <a:t>—</a:t>
            </a:r>
            <a:r>
              <a:rPr lang="en-US" altLang="zh-TW" dirty="0"/>
              <a:t> equals to the max flow value between source </a:t>
            </a:r>
            <a:r>
              <a:rPr lang="en-US" altLang="zh-TW" i="1" dirty="0"/>
              <a:t>s</a:t>
            </a:r>
            <a:r>
              <a:rPr lang="en-US" altLang="zh-TW" dirty="0"/>
              <a:t> and sink </a:t>
            </a:r>
            <a:r>
              <a:rPr lang="en-US" altLang="zh-TW" i="1" dirty="0"/>
              <a:t>t</a:t>
            </a:r>
            <a:r>
              <a:rPr lang="en-US" altLang="zh-TW" dirty="0"/>
              <a:t> of this flow graph.</a:t>
            </a:r>
          </a:p>
          <a:p>
            <a:pPr marL="270000" indent="-270000">
              <a:buFont typeface="Arial" panose="020B0604020202020204" pitchFamily="34" charset="0"/>
              <a:buChar char="•"/>
            </a:pPr>
            <a:r>
              <a:rPr lang="en-US" altLang="zh-TW" dirty="0"/>
              <a:t>As the flow graph uses vertex capacities, we need to use the vertex splitting technique discussed earlier.</a:t>
            </a:r>
          </a:p>
        </p:txBody>
      </p:sp>
    </p:spTree>
    <p:extLst>
      <p:ext uri="{BB962C8B-B14F-4D97-AF65-F5344CB8AC3E}">
        <p14:creationId xmlns:p14="http://schemas.microsoft.com/office/powerpoint/2010/main" val="32302839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sp>
        <p:nvSpPr>
          <p:cNvPr id="4" name="橢圓 3"/>
          <p:cNvSpPr/>
          <p:nvPr/>
        </p:nvSpPr>
        <p:spPr>
          <a:xfrm>
            <a:off x="331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 name="橢圓 4"/>
          <p:cNvSpPr/>
          <p:nvPr/>
        </p:nvSpPr>
        <p:spPr>
          <a:xfrm>
            <a:off x="331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6" name="橢圓 5"/>
          <p:cNvSpPr/>
          <p:nvPr/>
        </p:nvSpPr>
        <p:spPr>
          <a:xfrm>
            <a:off x="403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7" name="直線單箭頭接點 6"/>
          <p:cNvCxnSpPr>
            <a:stCxn id="4" idx="4"/>
            <a:endCxn id="5" idx="0"/>
          </p:cNvCxnSpPr>
          <p:nvPr/>
        </p:nvCxnSpPr>
        <p:spPr>
          <a:xfrm>
            <a:off x="3492000" y="18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 name="直線單箭頭接點 8"/>
          <p:cNvCxnSpPr>
            <a:endCxn id="5" idx="4"/>
          </p:cNvCxnSpPr>
          <p:nvPr/>
        </p:nvCxnSpPr>
        <p:spPr>
          <a:xfrm flipV="1">
            <a:off x="3492000" y="25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 name="直線單箭頭接點 9"/>
          <p:cNvCxnSpPr>
            <a:stCxn id="5" idx="6"/>
            <a:endCxn id="6" idx="2"/>
          </p:cNvCxnSpPr>
          <p:nvPr/>
        </p:nvCxnSpPr>
        <p:spPr>
          <a:xfrm>
            <a:off x="3672000" y="23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 name="橢圓 10"/>
          <p:cNvSpPr/>
          <p:nvPr/>
        </p:nvSpPr>
        <p:spPr>
          <a:xfrm>
            <a:off x="403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 name="橢圓 11"/>
          <p:cNvSpPr/>
          <p:nvPr/>
        </p:nvSpPr>
        <p:spPr>
          <a:xfrm>
            <a:off x="4032000" y="28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kern="0" dirty="0">
                <a:solidFill>
                  <a:prstClr val="black"/>
                </a:solidFill>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3" name="直線單箭頭接點 12"/>
          <p:cNvCxnSpPr>
            <a:stCxn id="11" idx="4"/>
            <a:endCxn id="6" idx="0"/>
          </p:cNvCxnSpPr>
          <p:nvPr/>
        </p:nvCxnSpPr>
        <p:spPr>
          <a:xfrm>
            <a:off x="4212000" y="18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 name="直線單箭頭接點 13"/>
          <p:cNvCxnSpPr>
            <a:stCxn id="6" idx="4"/>
            <a:endCxn id="12" idx="0"/>
          </p:cNvCxnSpPr>
          <p:nvPr/>
        </p:nvCxnSpPr>
        <p:spPr>
          <a:xfrm>
            <a:off x="4212000" y="25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6" name="橢圓 15"/>
          <p:cNvSpPr/>
          <p:nvPr/>
        </p:nvSpPr>
        <p:spPr>
          <a:xfrm>
            <a:off x="475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7" name="橢圓 16"/>
          <p:cNvSpPr/>
          <p:nvPr/>
        </p:nvSpPr>
        <p:spPr>
          <a:xfrm>
            <a:off x="475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8" name="橢圓 17"/>
          <p:cNvSpPr/>
          <p:nvPr/>
        </p:nvSpPr>
        <p:spPr>
          <a:xfrm>
            <a:off x="547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9" name="直線單箭頭接點 18"/>
          <p:cNvCxnSpPr>
            <a:stCxn id="16" idx="4"/>
            <a:endCxn id="17" idx="0"/>
          </p:cNvCxnSpPr>
          <p:nvPr/>
        </p:nvCxnSpPr>
        <p:spPr>
          <a:xfrm>
            <a:off x="4932000" y="18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1" name="直線單箭頭接點 20"/>
          <p:cNvCxnSpPr>
            <a:endCxn id="17" idx="4"/>
          </p:cNvCxnSpPr>
          <p:nvPr/>
        </p:nvCxnSpPr>
        <p:spPr>
          <a:xfrm flipV="1">
            <a:off x="4932000" y="25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2" name="直線單箭頭接點 21"/>
          <p:cNvCxnSpPr>
            <a:stCxn id="17" idx="6"/>
            <a:endCxn id="18" idx="2"/>
          </p:cNvCxnSpPr>
          <p:nvPr/>
        </p:nvCxnSpPr>
        <p:spPr>
          <a:xfrm>
            <a:off x="5112000" y="23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3" name="橢圓 22"/>
          <p:cNvSpPr/>
          <p:nvPr/>
        </p:nvSpPr>
        <p:spPr>
          <a:xfrm>
            <a:off x="547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4" name="橢圓 23"/>
          <p:cNvSpPr/>
          <p:nvPr/>
        </p:nvSpPr>
        <p:spPr>
          <a:xfrm>
            <a:off x="5472000" y="28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kern="0" dirty="0">
                <a:solidFill>
                  <a:prstClr val="black"/>
                </a:solidFill>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25" name="直線單箭頭接點 24"/>
          <p:cNvCxnSpPr>
            <a:stCxn id="18" idx="0"/>
            <a:endCxn id="23" idx="4"/>
          </p:cNvCxnSpPr>
          <p:nvPr/>
        </p:nvCxnSpPr>
        <p:spPr>
          <a:xfrm flipV="1">
            <a:off x="5652000" y="18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6" name="直線單箭頭接點 25"/>
          <p:cNvCxnSpPr>
            <a:stCxn id="24" idx="0"/>
            <a:endCxn id="18" idx="4"/>
          </p:cNvCxnSpPr>
          <p:nvPr/>
        </p:nvCxnSpPr>
        <p:spPr>
          <a:xfrm flipV="1">
            <a:off x="5652000" y="252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7" name="橢圓 26"/>
          <p:cNvSpPr/>
          <p:nvPr/>
        </p:nvSpPr>
        <p:spPr>
          <a:xfrm>
            <a:off x="4752000" y="28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28" name="橢圓 27"/>
          <p:cNvSpPr/>
          <p:nvPr/>
        </p:nvSpPr>
        <p:spPr>
          <a:xfrm>
            <a:off x="3312000" y="28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29" name="直線單箭頭接點 28"/>
          <p:cNvCxnSpPr/>
          <p:nvPr/>
        </p:nvCxnSpPr>
        <p:spPr>
          <a:xfrm>
            <a:off x="4392000" y="23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0" name="直線單箭頭接點 29"/>
          <p:cNvCxnSpPr/>
          <p:nvPr/>
        </p:nvCxnSpPr>
        <p:spPr>
          <a:xfrm>
            <a:off x="3672000" y="16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1" name="直線單箭頭接點 30"/>
          <p:cNvCxnSpPr/>
          <p:nvPr/>
        </p:nvCxnSpPr>
        <p:spPr>
          <a:xfrm>
            <a:off x="5112000" y="16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2" name="直線單箭頭接點 31"/>
          <p:cNvCxnSpPr/>
          <p:nvPr/>
        </p:nvCxnSpPr>
        <p:spPr>
          <a:xfrm>
            <a:off x="4392000" y="16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3" name="直線單箭頭接點 32"/>
          <p:cNvCxnSpPr/>
          <p:nvPr/>
        </p:nvCxnSpPr>
        <p:spPr>
          <a:xfrm>
            <a:off x="3672000" y="30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4" name="直線單箭頭接點 33"/>
          <p:cNvCxnSpPr/>
          <p:nvPr/>
        </p:nvCxnSpPr>
        <p:spPr>
          <a:xfrm>
            <a:off x="5112000" y="30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5" name="直線單箭頭接點 34"/>
          <p:cNvCxnSpPr/>
          <p:nvPr/>
        </p:nvCxnSpPr>
        <p:spPr>
          <a:xfrm>
            <a:off x="4392000" y="306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37" name="橢圓 36"/>
          <p:cNvSpPr/>
          <p:nvPr/>
        </p:nvSpPr>
        <p:spPr>
          <a:xfrm>
            <a:off x="367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39" name="直線單箭頭接點 38"/>
          <p:cNvCxnSpPr>
            <a:endCxn id="37" idx="0"/>
          </p:cNvCxnSpPr>
          <p:nvPr/>
        </p:nvCxnSpPr>
        <p:spPr>
          <a:xfrm>
            <a:off x="3852000" y="39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0" name="直線單箭頭接點 39"/>
          <p:cNvCxnSpPr>
            <a:endCxn id="37" idx="4"/>
          </p:cNvCxnSpPr>
          <p:nvPr/>
        </p:nvCxnSpPr>
        <p:spPr>
          <a:xfrm flipV="1">
            <a:off x="3852000" y="46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1" name="直線單箭頭接點 40"/>
          <p:cNvCxnSpPr>
            <a:stCxn id="48" idx="2"/>
            <a:endCxn id="37" idx="6"/>
          </p:cNvCxnSpPr>
          <p:nvPr/>
        </p:nvCxnSpPr>
        <p:spPr>
          <a:xfrm flipH="1">
            <a:off x="4032000" y="45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4" name="直線單箭頭接點 43"/>
          <p:cNvCxnSpPr/>
          <p:nvPr/>
        </p:nvCxnSpPr>
        <p:spPr>
          <a:xfrm>
            <a:off x="4572000" y="39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5" name="直線單箭頭接點 44"/>
          <p:cNvCxnSpPr>
            <a:stCxn id="76" idx="0"/>
            <a:endCxn id="48" idx="4"/>
          </p:cNvCxnSpPr>
          <p:nvPr/>
        </p:nvCxnSpPr>
        <p:spPr>
          <a:xfrm flipV="1">
            <a:off x="4572000" y="46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47" name="橢圓 46"/>
          <p:cNvSpPr/>
          <p:nvPr/>
        </p:nvSpPr>
        <p:spPr>
          <a:xfrm>
            <a:off x="511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48" name="橢圓 47"/>
          <p:cNvSpPr/>
          <p:nvPr/>
        </p:nvSpPr>
        <p:spPr>
          <a:xfrm>
            <a:off x="43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49" name="直線單箭頭接點 48"/>
          <p:cNvCxnSpPr>
            <a:endCxn id="47" idx="0"/>
          </p:cNvCxnSpPr>
          <p:nvPr/>
        </p:nvCxnSpPr>
        <p:spPr>
          <a:xfrm>
            <a:off x="5292000" y="39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50" name="直線單箭頭接點 49"/>
          <p:cNvCxnSpPr>
            <a:endCxn id="47" idx="4"/>
          </p:cNvCxnSpPr>
          <p:nvPr/>
        </p:nvCxnSpPr>
        <p:spPr>
          <a:xfrm flipV="1">
            <a:off x="5292000" y="46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51" name="直線單箭頭接點 50"/>
          <p:cNvCxnSpPr>
            <a:stCxn id="47" idx="6"/>
            <a:endCxn id="52" idx="2"/>
          </p:cNvCxnSpPr>
          <p:nvPr/>
        </p:nvCxnSpPr>
        <p:spPr>
          <a:xfrm>
            <a:off x="5472000" y="45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52" name="橢圓 51"/>
          <p:cNvSpPr/>
          <p:nvPr/>
        </p:nvSpPr>
        <p:spPr>
          <a:xfrm>
            <a:off x="583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54" name="直線單箭頭接點 53"/>
          <p:cNvCxnSpPr>
            <a:stCxn id="52" idx="0"/>
            <a:endCxn id="87" idx="4"/>
          </p:cNvCxnSpPr>
          <p:nvPr/>
        </p:nvCxnSpPr>
        <p:spPr>
          <a:xfrm flipV="1">
            <a:off x="6012000" y="39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55" name="直線單箭頭接點 54"/>
          <p:cNvCxnSpPr>
            <a:stCxn id="52" idx="4"/>
          </p:cNvCxnSpPr>
          <p:nvPr/>
        </p:nvCxnSpPr>
        <p:spPr>
          <a:xfrm>
            <a:off x="6012000" y="46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58" name="直線單箭頭接點 57"/>
          <p:cNvCxnSpPr/>
          <p:nvPr/>
        </p:nvCxnSpPr>
        <p:spPr>
          <a:xfrm>
            <a:off x="4752000" y="45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72" name="橢圓 71"/>
          <p:cNvSpPr/>
          <p:nvPr/>
        </p:nvSpPr>
        <p:spPr>
          <a:xfrm>
            <a:off x="295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6" name="橢圓 75"/>
          <p:cNvSpPr/>
          <p:nvPr/>
        </p:nvSpPr>
        <p:spPr>
          <a:xfrm>
            <a:off x="439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7" name="橢圓 76"/>
          <p:cNvSpPr/>
          <p:nvPr/>
        </p:nvSpPr>
        <p:spPr>
          <a:xfrm>
            <a:off x="511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8" name="橢圓 77"/>
          <p:cNvSpPr/>
          <p:nvPr/>
        </p:nvSpPr>
        <p:spPr>
          <a:xfrm>
            <a:off x="583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79" name="直線單箭頭接點 78"/>
          <p:cNvCxnSpPr/>
          <p:nvPr/>
        </p:nvCxnSpPr>
        <p:spPr>
          <a:xfrm>
            <a:off x="4752000" y="52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0" name="直線單箭頭接點 79"/>
          <p:cNvCxnSpPr/>
          <p:nvPr/>
        </p:nvCxnSpPr>
        <p:spPr>
          <a:xfrm>
            <a:off x="4032000" y="52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1" name="直線單箭頭接點 80"/>
          <p:cNvCxnSpPr/>
          <p:nvPr/>
        </p:nvCxnSpPr>
        <p:spPr>
          <a:xfrm>
            <a:off x="5472000" y="52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82" name="橢圓 81"/>
          <p:cNvSpPr/>
          <p:nvPr/>
        </p:nvSpPr>
        <p:spPr>
          <a:xfrm>
            <a:off x="295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3" name="橢圓 82"/>
          <p:cNvSpPr/>
          <p:nvPr/>
        </p:nvSpPr>
        <p:spPr>
          <a:xfrm>
            <a:off x="367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84" name="直線單箭頭接點 83"/>
          <p:cNvCxnSpPr/>
          <p:nvPr/>
        </p:nvCxnSpPr>
        <p:spPr>
          <a:xfrm>
            <a:off x="3312000" y="52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85" name="橢圓 84"/>
          <p:cNvSpPr/>
          <p:nvPr/>
        </p:nvSpPr>
        <p:spPr>
          <a:xfrm>
            <a:off x="4392000" y="36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6" name="橢圓 85"/>
          <p:cNvSpPr/>
          <p:nvPr/>
        </p:nvSpPr>
        <p:spPr>
          <a:xfrm>
            <a:off x="5112000" y="36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7" name="橢圓 86"/>
          <p:cNvSpPr/>
          <p:nvPr/>
        </p:nvSpPr>
        <p:spPr>
          <a:xfrm>
            <a:off x="5832000" y="36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88" name="直線單箭頭接點 87"/>
          <p:cNvCxnSpPr/>
          <p:nvPr/>
        </p:nvCxnSpPr>
        <p:spPr>
          <a:xfrm>
            <a:off x="4752000" y="37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89" name="直線單箭頭接點 88"/>
          <p:cNvCxnSpPr/>
          <p:nvPr/>
        </p:nvCxnSpPr>
        <p:spPr>
          <a:xfrm>
            <a:off x="4032000" y="37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0" name="直線單箭頭接點 89"/>
          <p:cNvCxnSpPr/>
          <p:nvPr/>
        </p:nvCxnSpPr>
        <p:spPr>
          <a:xfrm>
            <a:off x="5472000" y="37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91" name="橢圓 90"/>
          <p:cNvSpPr/>
          <p:nvPr/>
        </p:nvSpPr>
        <p:spPr>
          <a:xfrm>
            <a:off x="2952000" y="36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92" name="橢圓 91"/>
          <p:cNvSpPr/>
          <p:nvPr/>
        </p:nvSpPr>
        <p:spPr>
          <a:xfrm>
            <a:off x="3672000" y="36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3" name="直線單箭頭接點 92"/>
          <p:cNvCxnSpPr/>
          <p:nvPr/>
        </p:nvCxnSpPr>
        <p:spPr>
          <a:xfrm>
            <a:off x="3312000" y="378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7" name="直線單箭頭接點 96"/>
          <p:cNvCxnSpPr/>
          <p:nvPr/>
        </p:nvCxnSpPr>
        <p:spPr>
          <a:xfrm>
            <a:off x="3132000" y="396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8" name="直線單箭頭接點 97"/>
          <p:cNvCxnSpPr/>
          <p:nvPr/>
        </p:nvCxnSpPr>
        <p:spPr>
          <a:xfrm flipV="1">
            <a:off x="3132000" y="46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9" name="直線單箭頭接點 98"/>
          <p:cNvCxnSpPr>
            <a:stCxn id="37" idx="2"/>
            <a:endCxn id="72" idx="6"/>
          </p:cNvCxnSpPr>
          <p:nvPr/>
        </p:nvCxnSpPr>
        <p:spPr>
          <a:xfrm flipH="1">
            <a:off x="3312000" y="450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0" name="直線單箭頭接點 99"/>
          <p:cNvCxnSpPr>
            <a:endCxn id="101" idx="2"/>
          </p:cNvCxnSpPr>
          <p:nvPr/>
        </p:nvCxnSpPr>
        <p:spPr>
          <a:xfrm>
            <a:off x="4392000" y="59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01" name="橢圓 100"/>
          <p:cNvSpPr/>
          <p:nvPr/>
        </p:nvSpPr>
        <p:spPr>
          <a:xfrm>
            <a:off x="4752000" y="57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02" name="橢圓 101"/>
          <p:cNvSpPr/>
          <p:nvPr/>
        </p:nvSpPr>
        <p:spPr>
          <a:xfrm>
            <a:off x="5472000" y="57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03" name="直線單箭頭接點 102"/>
          <p:cNvCxnSpPr/>
          <p:nvPr/>
        </p:nvCxnSpPr>
        <p:spPr>
          <a:xfrm>
            <a:off x="5112000" y="59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04" name="橢圓 103"/>
          <p:cNvSpPr/>
          <p:nvPr/>
        </p:nvSpPr>
        <p:spPr>
          <a:xfrm>
            <a:off x="4032000" y="57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05" name="直線單箭頭接點 104"/>
          <p:cNvCxnSpPr/>
          <p:nvPr/>
        </p:nvCxnSpPr>
        <p:spPr>
          <a:xfrm>
            <a:off x="3672000" y="594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06" name="橢圓 105"/>
          <p:cNvSpPr/>
          <p:nvPr/>
        </p:nvSpPr>
        <p:spPr>
          <a:xfrm>
            <a:off x="3312000" y="57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Tree>
    <p:extLst>
      <p:ext uri="{BB962C8B-B14F-4D97-AF65-F5344CB8AC3E}">
        <p14:creationId xmlns:p14="http://schemas.microsoft.com/office/powerpoint/2010/main" val="32245598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sp>
        <p:nvSpPr>
          <p:cNvPr id="4" name="橢圓 3"/>
          <p:cNvSpPr/>
          <p:nvPr/>
        </p:nvSpPr>
        <p:spPr>
          <a:xfrm>
            <a:off x="34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 name="橢圓 4"/>
          <p:cNvSpPr/>
          <p:nvPr/>
        </p:nvSpPr>
        <p:spPr>
          <a:xfrm>
            <a:off x="34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6" name="橢圓 5"/>
          <p:cNvSpPr/>
          <p:nvPr/>
        </p:nvSpPr>
        <p:spPr>
          <a:xfrm>
            <a:off x="43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7" name="直線單箭頭接點 6"/>
          <p:cNvCxnSpPr>
            <a:stCxn id="4" idx="4"/>
            <a:endCxn id="5" idx="0"/>
          </p:cNvCxnSpPr>
          <p:nvPr/>
        </p:nvCxnSpPr>
        <p:spPr>
          <a:xfrm>
            <a:off x="36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 name="直線單箭頭接點 8"/>
          <p:cNvCxnSpPr>
            <a:stCxn id="28" idx="0"/>
            <a:endCxn id="5" idx="4"/>
          </p:cNvCxnSpPr>
          <p:nvPr/>
        </p:nvCxnSpPr>
        <p:spPr>
          <a:xfrm flipV="1">
            <a:off x="36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 name="直線單箭頭接點 9"/>
          <p:cNvCxnSpPr>
            <a:stCxn id="5" idx="6"/>
            <a:endCxn id="6" idx="2"/>
          </p:cNvCxnSpPr>
          <p:nvPr/>
        </p:nvCxnSpPr>
        <p:spPr>
          <a:xfrm>
            <a:off x="38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 name="橢圓 10"/>
          <p:cNvSpPr/>
          <p:nvPr/>
        </p:nvSpPr>
        <p:spPr>
          <a:xfrm>
            <a:off x="43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2" name="橢圓 11"/>
          <p:cNvSpPr/>
          <p:nvPr/>
        </p:nvSpPr>
        <p:spPr>
          <a:xfrm>
            <a:off x="43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kern="0" dirty="0">
                <a:solidFill>
                  <a:prstClr val="black"/>
                </a:solidFill>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3" name="直線單箭頭接點 12"/>
          <p:cNvCxnSpPr>
            <a:stCxn id="11" idx="4"/>
            <a:endCxn id="6" idx="0"/>
          </p:cNvCxnSpPr>
          <p:nvPr/>
        </p:nvCxnSpPr>
        <p:spPr>
          <a:xfrm>
            <a:off x="45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4" name="直線單箭頭接點 13"/>
          <p:cNvCxnSpPr>
            <a:stCxn id="6" idx="4"/>
            <a:endCxn id="12" idx="0"/>
          </p:cNvCxnSpPr>
          <p:nvPr/>
        </p:nvCxnSpPr>
        <p:spPr>
          <a:xfrm>
            <a:off x="45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6" name="橢圓 15"/>
          <p:cNvSpPr/>
          <p:nvPr/>
        </p:nvSpPr>
        <p:spPr>
          <a:xfrm>
            <a:off x="52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0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7" name="橢圓 16"/>
          <p:cNvSpPr/>
          <p:nvPr/>
        </p:nvSpPr>
        <p:spPr>
          <a:xfrm>
            <a:off x="52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8" name="橢圓 17"/>
          <p:cNvSpPr/>
          <p:nvPr/>
        </p:nvSpPr>
        <p:spPr>
          <a:xfrm>
            <a:off x="61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9" name="直線單箭頭接點 18"/>
          <p:cNvCxnSpPr>
            <a:stCxn id="16" idx="4"/>
            <a:endCxn id="17" idx="0"/>
          </p:cNvCxnSpPr>
          <p:nvPr/>
        </p:nvCxnSpPr>
        <p:spPr>
          <a:xfrm>
            <a:off x="54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1" name="直線單箭頭接點 20"/>
          <p:cNvCxnSpPr>
            <a:stCxn id="27" idx="0"/>
            <a:endCxn id="17" idx="4"/>
          </p:cNvCxnSpPr>
          <p:nvPr/>
        </p:nvCxnSpPr>
        <p:spPr>
          <a:xfrm flipV="1">
            <a:off x="54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2" name="直線單箭頭接點 21"/>
          <p:cNvCxnSpPr>
            <a:stCxn id="17" idx="6"/>
            <a:endCxn id="18" idx="2"/>
          </p:cNvCxnSpPr>
          <p:nvPr/>
        </p:nvCxnSpPr>
        <p:spPr>
          <a:xfrm>
            <a:off x="56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3" name="橢圓 22"/>
          <p:cNvSpPr/>
          <p:nvPr/>
        </p:nvSpPr>
        <p:spPr>
          <a:xfrm>
            <a:off x="61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4" name="橢圓 23"/>
          <p:cNvSpPr/>
          <p:nvPr/>
        </p:nvSpPr>
        <p:spPr>
          <a:xfrm>
            <a:off x="61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kern="0" dirty="0">
                <a:solidFill>
                  <a:prstClr val="black"/>
                </a:solidFill>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25" name="直線單箭頭接點 24"/>
          <p:cNvCxnSpPr>
            <a:stCxn id="18" idx="0"/>
            <a:endCxn id="23" idx="4"/>
          </p:cNvCxnSpPr>
          <p:nvPr/>
        </p:nvCxnSpPr>
        <p:spPr>
          <a:xfrm flipV="1">
            <a:off x="63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6" name="直線單箭頭接點 25"/>
          <p:cNvCxnSpPr>
            <a:stCxn id="24" idx="0"/>
            <a:endCxn id="18" idx="4"/>
          </p:cNvCxnSpPr>
          <p:nvPr/>
        </p:nvCxnSpPr>
        <p:spPr>
          <a:xfrm flipV="1">
            <a:off x="63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7" name="橢圓 26"/>
          <p:cNvSpPr/>
          <p:nvPr/>
        </p:nvSpPr>
        <p:spPr>
          <a:xfrm>
            <a:off x="52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28" name="橢圓 27"/>
          <p:cNvSpPr/>
          <p:nvPr/>
        </p:nvSpPr>
        <p:spPr>
          <a:xfrm>
            <a:off x="34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29" name="直線單箭頭接點 28"/>
          <p:cNvCxnSpPr>
            <a:stCxn id="6" idx="6"/>
            <a:endCxn id="17" idx="2"/>
          </p:cNvCxnSpPr>
          <p:nvPr/>
        </p:nvCxnSpPr>
        <p:spPr>
          <a:xfrm>
            <a:off x="47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0" name="直線單箭頭接點 29"/>
          <p:cNvCxnSpPr>
            <a:stCxn id="4" idx="6"/>
            <a:endCxn id="11" idx="2"/>
          </p:cNvCxnSpPr>
          <p:nvPr/>
        </p:nvCxnSpPr>
        <p:spPr>
          <a:xfrm>
            <a:off x="3852000" y="27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1" name="直線單箭頭接點 30"/>
          <p:cNvCxnSpPr>
            <a:stCxn id="16" idx="6"/>
            <a:endCxn id="23" idx="2"/>
          </p:cNvCxnSpPr>
          <p:nvPr/>
        </p:nvCxnSpPr>
        <p:spPr>
          <a:xfrm>
            <a:off x="5652000" y="27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2" name="直線單箭頭接點 31"/>
          <p:cNvCxnSpPr>
            <a:stCxn id="11" idx="6"/>
            <a:endCxn id="16" idx="2"/>
          </p:cNvCxnSpPr>
          <p:nvPr/>
        </p:nvCxnSpPr>
        <p:spPr>
          <a:xfrm>
            <a:off x="4752000" y="27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3" name="直線單箭頭接點 32"/>
          <p:cNvCxnSpPr>
            <a:stCxn id="28" idx="6"/>
            <a:endCxn id="12" idx="2"/>
          </p:cNvCxnSpPr>
          <p:nvPr/>
        </p:nvCxnSpPr>
        <p:spPr>
          <a:xfrm>
            <a:off x="3852000" y="45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4" name="直線單箭頭接點 33"/>
          <p:cNvCxnSpPr>
            <a:stCxn id="27" idx="6"/>
            <a:endCxn id="24" idx="2"/>
          </p:cNvCxnSpPr>
          <p:nvPr/>
        </p:nvCxnSpPr>
        <p:spPr>
          <a:xfrm>
            <a:off x="5652000" y="45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5" name="直線單箭頭接點 34"/>
          <p:cNvCxnSpPr>
            <a:stCxn id="12" idx="6"/>
            <a:endCxn id="27" idx="2"/>
          </p:cNvCxnSpPr>
          <p:nvPr/>
        </p:nvCxnSpPr>
        <p:spPr>
          <a:xfrm>
            <a:off x="4752000" y="45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Tree>
    <p:extLst>
      <p:ext uri="{BB962C8B-B14F-4D97-AF65-F5344CB8AC3E}">
        <p14:creationId xmlns:p14="http://schemas.microsoft.com/office/powerpoint/2010/main" val="104344118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sp>
        <p:nvSpPr>
          <p:cNvPr id="4" name="橢圓 3"/>
          <p:cNvSpPr/>
          <p:nvPr/>
        </p:nvSpPr>
        <p:spPr>
          <a:xfrm>
            <a:off x="34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5" name="橢圓 4"/>
          <p:cNvSpPr/>
          <p:nvPr/>
        </p:nvSpPr>
        <p:spPr>
          <a:xfrm>
            <a:off x="34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6" name="橢圓 5"/>
          <p:cNvSpPr/>
          <p:nvPr/>
        </p:nvSpPr>
        <p:spPr>
          <a:xfrm>
            <a:off x="43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7" name="直線單箭頭接點 6"/>
          <p:cNvCxnSpPr>
            <a:stCxn id="4" idx="4"/>
            <a:endCxn id="5" idx="0"/>
          </p:cNvCxnSpPr>
          <p:nvPr/>
        </p:nvCxnSpPr>
        <p:spPr>
          <a:xfrm>
            <a:off x="36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9" name="直線單箭頭接點 8"/>
          <p:cNvCxnSpPr>
            <a:stCxn id="28" idx="0"/>
            <a:endCxn id="5" idx="4"/>
          </p:cNvCxnSpPr>
          <p:nvPr/>
        </p:nvCxnSpPr>
        <p:spPr>
          <a:xfrm flipV="1">
            <a:off x="36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10" name="直線單箭頭接點 9"/>
          <p:cNvCxnSpPr>
            <a:stCxn id="5" idx="6"/>
            <a:endCxn id="6" idx="2"/>
          </p:cNvCxnSpPr>
          <p:nvPr/>
        </p:nvCxnSpPr>
        <p:spPr>
          <a:xfrm>
            <a:off x="38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7" name="橢圓 16"/>
          <p:cNvSpPr/>
          <p:nvPr/>
        </p:nvSpPr>
        <p:spPr>
          <a:xfrm>
            <a:off x="52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18" name="橢圓 17"/>
          <p:cNvSpPr/>
          <p:nvPr/>
        </p:nvSpPr>
        <p:spPr>
          <a:xfrm>
            <a:off x="6192000" y="34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cxnSp>
        <p:nvCxnSpPr>
          <p:cNvPr id="21" name="直線單箭頭接點 20"/>
          <p:cNvCxnSpPr>
            <a:stCxn id="27" idx="0"/>
            <a:endCxn id="17" idx="4"/>
          </p:cNvCxnSpPr>
          <p:nvPr/>
        </p:nvCxnSpPr>
        <p:spPr>
          <a:xfrm flipV="1">
            <a:off x="54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2" name="直線單箭頭接點 21"/>
          <p:cNvCxnSpPr>
            <a:stCxn id="17" idx="6"/>
            <a:endCxn id="18" idx="2"/>
          </p:cNvCxnSpPr>
          <p:nvPr/>
        </p:nvCxnSpPr>
        <p:spPr>
          <a:xfrm>
            <a:off x="56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3" name="橢圓 22"/>
          <p:cNvSpPr/>
          <p:nvPr/>
        </p:nvSpPr>
        <p:spPr>
          <a:xfrm>
            <a:off x="6192000" y="25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24" name="橢圓 23"/>
          <p:cNvSpPr/>
          <p:nvPr/>
        </p:nvSpPr>
        <p:spPr>
          <a:xfrm>
            <a:off x="61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cxnSp>
        <p:nvCxnSpPr>
          <p:cNvPr id="25" name="直線單箭頭接點 24"/>
          <p:cNvCxnSpPr>
            <a:stCxn id="18" idx="0"/>
            <a:endCxn id="23" idx="4"/>
          </p:cNvCxnSpPr>
          <p:nvPr/>
        </p:nvCxnSpPr>
        <p:spPr>
          <a:xfrm flipV="1">
            <a:off x="6372000" y="28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26" name="直線單箭頭接點 25"/>
          <p:cNvCxnSpPr>
            <a:stCxn id="24" idx="0"/>
            <a:endCxn id="18" idx="4"/>
          </p:cNvCxnSpPr>
          <p:nvPr/>
        </p:nvCxnSpPr>
        <p:spPr>
          <a:xfrm flipV="1">
            <a:off x="6372000" y="3789000"/>
            <a:ext cx="0" cy="54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27" name="橢圓 26"/>
          <p:cNvSpPr/>
          <p:nvPr/>
        </p:nvSpPr>
        <p:spPr>
          <a:xfrm>
            <a:off x="52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28" name="橢圓 27"/>
          <p:cNvSpPr/>
          <p:nvPr/>
        </p:nvSpPr>
        <p:spPr>
          <a:xfrm>
            <a:off x="3492000" y="43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29" name="直線單箭頭接點 28"/>
          <p:cNvCxnSpPr>
            <a:stCxn id="6" idx="6"/>
            <a:endCxn id="17" idx="2"/>
          </p:cNvCxnSpPr>
          <p:nvPr/>
        </p:nvCxnSpPr>
        <p:spPr>
          <a:xfrm>
            <a:off x="4752000" y="36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34" name="直線單箭頭接點 33"/>
          <p:cNvCxnSpPr>
            <a:stCxn id="27" idx="6"/>
            <a:endCxn id="24" idx="2"/>
          </p:cNvCxnSpPr>
          <p:nvPr/>
        </p:nvCxnSpPr>
        <p:spPr>
          <a:xfrm>
            <a:off x="5652000" y="4509000"/>
            <a:ext cx="54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24" name="橢圓 123"/>
          <p:cNvSpPr/>
          <p:nvPr/>
        </p:nvSpPr>
        <p:spPr>
          <a:xfrm>
            <a:off x="2592000" y="342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25" name="橢圓 124"/>
          <p:cNvSpPr/>
          <p:nvPr/>
        </p:nvSpPr>
        <p:spPr>
          <a:xfrm>
            <a:off x="7092000" y="252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26" name="直線單箭頭接點 125"/>
          <p:cNvCxnSpPr>
            <a:stCxn id="124" idx="7"/>
            <a:endCxn id="4" idx="3"/>
          </p:cNvCxnSpPr>
          <p:nvPr/>
        </p:nvCxnSpPr>
        <p:spPr>
          <a:xfrm flipV="1">
            <a:off x="2899279" y="2836279"/>
            <a:ext cx="645442" cy="6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9" name="直線單箭頭接點 128"/>
          <p:cNvCxnSpPr>
            <a:stCxn id="124" idx="5"/>
            <a:endCxn id="24" idx="1"/>
          </p:cNvCxnSpPr>
          <p:nvPr/>
        </p:nvCxnSpPr>
        <p:spPr>
          <a:xfrm>
            <a:off x="2899279" y="3736279"/>
            <a:ext cx="3345442" cy="6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32" name="直線單箭頭接點 131"/>
          <p:cNvCxnSpPr>
            <a:stCxn id="23" idx="6"/>
            <a:endCxn id="125" idx="2"/>
          </p:cNvCxnSpPr>
          <p:nvPr/>
        </p:nvCxnSpPr>
        <p:spPr>
          <a:xfrm>
            <a:off x="6552000" y="270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94" name="Text Box 6"/>
          <p:cNvSpPr txBox="1">
            <a:spLocks noChangeArrowheads="1"/>
          </p:cNvSpPr>
          <p:nvPr/>
        </p:nvSpPr>
        <p:spPr bwMode="auto">
          <a:xfrm>
            <a:off x="3492000" y="21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95" name="Text Box 6"/>
          <p:cNvSpPr txBox="1">
            <a:spLocks noChangeArrowheads="1"/>
          </p:cNvSpPr>
          <p:nvPr/>
        </p:nvSpPr>
        <p:spPr bwMode="auto">
          <a:xfrm>
            <a:off x="3132000" y="3069000"/>
            <a:ext cx="540000" cy="540000"/>
          </a:xfrm>
          <a:prstGeom prst="rect">
            <a:avLst/>
          </a:prstGeom>
          <a:noFill/>
          <a:ln w="9525">
            <a:noFill/>
            <a:miter lim="800000"/>
            <a:headEnd/>
            <a:tailEnd/>
          </a:ln>
        </p:spPr>
        <p:txBody>
          <a:bodyPr wrap="none" lIns="90000" tIns="0" rIns="108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13" name="Text Box 6"/>
          <p:cNvSpPr txBox="1">
            <a:spLocks noChangeArrowheads="1"/>
          </p:cNvSpPr>
          <p:nvPr/>
        </p:nvSpPr>
        <p:spPr bwMode="auto">
          <a:xfrm>
            <a:off x="52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14" name="Text Box 6"/>
          <p:cNvSpPr txBox="1">
            <a:spLocks noChangeArrowheads="1"/>
          </p:cNvSpPr>
          <p:nvPr/>
        </p:nvSpPr>
        <p:spPr bwMode="auto">
          <a:xfrm>
            <a:off x="34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15" name="Text Box 6"/>
          <p:cNvSpPr txBox="1">
            <a:spLocks noChangeArrowheads="1"/>
          </p:cNvSpPr>
          <p:nvPr/>
        </p:nvSpPr>
        <p:spPr bwMode="auto">
          <a:xfrm>
            <a:off x="6012000" y="21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1000</a:t>
            </a:r>
          </a:p>
        </p:txBody>
      </p:sp>
      <p:sp>
        <p:nvSpPr>
          <p:cNvPr id="116" name="Text Box 6"/>
          <p:cNvSpPr txBox="1">
            <a:spLocks noChangeArrowheads="1"/>
          </p:cNvSpPr>
          <p:nvPr/>
        </p:nvSpPr>
        <p:spPr bwMode="auto">
          <a:xfrm>
            <a:off x="6552000" y="3429000"/>
            <a:ext cx="720000" cy="360000"/>
          </a:xfrm>
          <a:prstGeom prst="rect">
            <a:avLst/>
          </a:prstGeom>
          <a:noFill/>
          <a:ln w="9525">
            <a:noFill/>
            <a:miter lim="800000"/>
            <a:headEnd/>
            <a:tailEnd/>
          </a:ln>
        </p:spPr>
        <p:txBody>
          <a:bodyPr wrap="none" lIns="72000" tIns="0" rIns="9000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1000</a:t>
            </a:r>
          </a:p>
        </p:txBody>
      </p:sp>
      <p:sp>
        <p:nvSpPr>
          <p:cNvPr id="117" name="Text Box 6"/>
          <p:cNvSpPr txBox="1">
            <a:spLocks noChangeArrowheads="1"/>
          </p:cNvSpPr>
          <p:nvPr/>
        </p:nvSpPr>
        <p:spPr bwMode="auto">
          <a:xfrm>
            <a:off x="619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18" name="Text Box 6"/>
          <p:cNvSpPr txBox="1">
            <a:spLocks noChangeArrowheads="1"/>
          </p:cNvSpPr>
          <p:nvPr/>
        </p:nvSpPr>
        <p:spPr bwMode="auto">
          <a:xfrm>
            <a:off x="529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19" name="Text Box 6"/>
          <p:cNvSpPr txBox="1">
            <a:spLocks noChangeArrowheads="1"/>
          </p:cNvSpPr>
          <p:nvPr/>
        </p:nvSpPr>
        <p:spPr bwMode="auto">
          <a:xfrm>
            <a:off x="439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36" name="Text Box 6"/>
          <p:cNvSpPr txBox="1">
            <a:spLocks noChangeArrowheads="1"/>
          </p:cNvSpPr>
          <p:nvPr/>
        </p:nvSpPr>
        <p:spPr bwMode="auto">
          <a:xfrm>
            <a:off x="6552000" y="270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7" name="Text Box 6"/>
          <p:cNvSpPr txBox="1">
            <a:spLocks noChangeArrowheads="1"/>
          </p:cNvSpPr>
          <p:nvPr/>
        </p:nvSpPr>
        <p:spPr bwMode="auto">
          <a:xfrm>
            <a:off x="2952000" y="37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38" name="Text Box 6"/>
          <p:cNvSpPr txBox="1">
            <a:spLocks noChangeArrowheads="1"/>
          </p:cNvSpPr>
          <p:nvPr/>
        </p:nvSpPr>
        <p:spPr bwMode="auto">
          <a:xfrm>
            <a:off x="2952000" y="2889000"/>
            <a:ext cx="360000" cy="360000"/>
          </a:xfrm>
          <a:prstGeom prst="rect">
            <a:avLst/>
          </a:prstGeom>
          <a:noFill/>
          <a:ln w="9525">
            <a:noFill/>
            <a:miter lim="800000"/>
            <a:headEnd/>
            <a:tailEnd/>
          </a:ln>
        </p:spPr>
        <p:txBody>
          <a:bodyPr wrap="none" lIns="0" tIns="0" rIns="0" bIns="0" anchor="t"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41806831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sp>
        <p:nvSpPr>
          <p:cNvPr id="37" name="橢圓 36"/>
          <p:cNvSpPr/>
          <p:nvPr/>
        </p:nvSpPr>
        <p:spPr>
          <a:xfrm>
            <a:off x="367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41" name="直線單箭頭接點 40"/>
          <p:cNvCxnSpPr>
            <a:stCxn id="48" idx="2"/>
            <a:endCxn id="37" idx="6"/>
          </p:cNvCxnSpPr>
          <p:nvPr/>
        </p:nvCxnSpPr>
        <p:spPr>
          <a:xfrm flipH="1">
            <a:off x="403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4" name="直線單箭頭接點 43"/>
          <p:cNvCxnSpPr/>
          <p:nvPr/>
        </p:nvCxnSpPr>
        <p:spPr>
          <a:xfrm>
            <a:off x="4572000" y="198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cxnSp>
        <p:nvCxnSpPr>
          <p:cNvPr id="45" name="直線單箭頭接點 44"/>
          <p:cNvCxnSpPr>
            <a:stCxn id="76" idx="0"/>
            <a:endCxn id="48" idx="4"/>
          </p:cNvCxnSpPr>
          <p:nvPr/>
        </p:nvCxnSpPr>
        <p:spPr>
          <a:xfrm flipV="1">
            <a:off x="4572000" y="2709000"/>
            <a:ext cx="0" cy="36000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47" name="橢圓 46"/>
          <p:cNvSpPr/>
          <p:nvPr/>
        </p:nvSpPr>
        <p:spPr>
          <a:xfrm>
            <a:off x="511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48" name="橢圓 47"/>
          <p:cNvSpPr/>
          <p:nvPr/>
        </p:nvSpPr>
        <p:spPr>
          <a:xfrm>
            <a:off x="439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51" name="直線單箭頭接點 50"/>
          <p:cNvCxnSpPr>
            <a:stCxn id="47" idx="6"/>
            <a:endCxn id="52" idx="2"/>
          </p:cNvCxnSpPr>
          <p:nvPr/>
        </p:nvCxnSpPr>
        <p:spPr>
          <a:xfrm>
            <a:off x="547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52" name="橢圓 51"/>
          <p:cNvSpPr/>
          <p:nvPr/>
        </p:nvSpPr>
        <p:spPr>
          <a:xfrm>
            <a:off x="583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58" name="直線單箭頭接點 57"/>
          <p:cNvCxnSpPr/>
          <p:nvPr/>
        </p:nvCxnSpPr>
        <p:spPr>
          <a:xfrm>
            <a:off x="475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72" name="橢圓 71"/>
          <p:cNvSpPr/>
          <p:nvPr/>
        </p:nvSpPr>
        <p:spPr>
          <a:xfrm>
            <a:off x="29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6" name="橢圓 75"/>
          <p:cNvSpPr/>
          <p:nvPr/>
        </p:nvSpPr>
        <p:spPr>
          <a:xfrm>
            <a:off x="4392000" y="30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5" name="橢圓 84"/>
          <p:cNvSpPr/>
          <p:nvPr/>
        </p:nvSpPr>
        <p:spPr>
          <a:xfrm>
            <a:off x="439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9" name="直線單箭頭接點 98"/>
          <p:cNvCxnSpPr>
            <a:stCxn id="37" idx="2"/>
            <a:endCxn id="72" idx="6"/>
          </p:cNvCxnSpPr>
          <p:nvPr/>
        </p:nvCxnSpPr>
        <p:spPr>
          <a:xfrm flipH="1">
            <a:off x="3312000" y="2529000"/>
            <a:ext cx="36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94" name="橢圓 93"/>
          <p:cNvSpPr/>
          <p:nvPr/>
        </p:nvSpPr>
        <p:spPr>
          <a:xfrm>
            <a:off x="5112000" y="48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95" name="直線單箭頭接點 94"/>
          <p:cNvCxnSpPr>
            <a:stCxn id="109" idx="3"/>
            <a:endCxn id="94" idx="5"/>
          </p:cNvCxnSpPr>
          <p:nvPr/>
        </p:nvCxnSpPr>
        <p:spPr>
          <a:xfrm flipH="1">
            <a:off x="5419279" y="51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6" name="直線單箭頭接點 95"/>
          <p:cNvCxnSpPr>
            <a:stCxn id="115" idx="3"/>
            <a:endCxn id="109" idx="1"/>
          </p:cNvCxnSpPr>
          <p:nvPr/>
        </p:nvCxnSpPr>
        <p:spPr>
          <a:xfrm>
            <a:off x="5884721" y="445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07" name="直線單箭頭接點 106"/>
          <p:cNvCxnSpPr>
            <a:stCxn id="109" idx="7"/>
            <a:endCxn id="115" idx="5"/>
          </p:cNvCxnSpPr>
          <p:nvPr/>
        </p:nvCxnSpPr>
        <p:spPr>
          <a:xfrm flipV="1">
            <a:off x="6139279" y="445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08" name="橢圓 107"/>
          <p:cNvSpPr/>
          <p:nvPr/>
        </p:nvSpPr>
        <p:spPr>
          <a:xfrm>
            <a:off x="6552000" y="48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09" name="橢圓 108"/>
          <p:cNvSpPr/>
          <p:nvPr/>
        </p:nvSpPr>
        <p:spPr>
          <a:xfrm>
            <a:off x="5832000" y="48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0" name="直線單箭頭接點 109"/>
          <p:cNvCxnSpPr>
            <a:stCxn id="108" idx="7"/>
            <a:endCxn id="111" idx="1"/>
          </p:cNvCxnSpPr>
          <p:nvPr/>
        </p:nvCxnSpPr>
        <p:spPr>
          <a:xfrm>
            <a:off x="6859279" y="49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1" name="橢圓 110"/>
          <p:cNvSpPr/>
          <p:nvPr/>
        </p:nvSpPr>
        <p:spPr>
          <a:xfrm>
            <a:off x="7272000" y="48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2" name="直線單箭頭接點 111"/>
          <p:cNvCxnSpPr>
            <a:stCxn id="109" idx="7"/>
            <a:endCxn id="108" idx="1"/>
          </p:cNvCxnSpPr>
          <p:nvPr/>
        </p:nvCxnSpPr>
        <p:spPr>
          <a:xfrm>
            <a:off x="6139279" y="49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3" name="橢圓 112"/>
          <p:cNvSpPr/>
          <p:nvPr/>
        </p:nvSpPr>
        <p:spPr>
          <a:xfrm>
            <a:off x="4392000" y="48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4" name="橢圓 113"/>
          <p:cNvSpPr/>
          <p:nvPr/>
        </p:nvSpPr>
        <p:spPr>
          <a:xfrm>
            <a:off x="5832000" y="55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5" name="橢圓 114"/>
          <p:cNvSpPr/>
          <p:nvPr/>
        </p:nvSpPr>
        <p:spPr>
          <a:xfrm>
            <a:off x="583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6" name="直線單箭頭接點 115"/>
          <p:cNvCxnSpPr>
            <a:stCxn id="94" idx="3"/>
            <a:endCxn id="113" idx="5"/>
          </p:cNvCxnSpPr>
          <p:nvPr/>
        </p:nvCxnSpPr>
        <p:spPr>
          <a:xfrm flipH="1">
            <a:off x="4699279" y="51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17" name="直線單箭頭接點 116"/>
          <p:cNvCxnSpPr>
            <a:stCxn id="109" idx="3"/>
            <a:endCxn id="114" idx="1"/>
          </p:cNvCxnSpPr>
          <p:nvPr/>
        </p:nvCxnSpPr>
        <p:spPr>
          <a:xfrm>
            <a:off x="5884721" y="517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18" name="直線單箭頭接點 117"/>
          <p:cNvCxnSpPr>
            <a:stCxn id="114" idx="7"/>
            <a:endCxn id="109" idx="5"/>
          </p:cNvCxnSpPr>
          <p:nvPr/>
        </p:nvCxnSpPr>
        <p:spPr>
          <a:xfrm flipV="1">
            <a:off x="6139279" y="517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19" name="直線單箭頭接點 118"/>
          <p:cNvCxnSpPr>
            <a:stCxn id="111" idx="3"/>
            <a:endCxn id="108" idx="5"/>
          </p:cNvCxnSpPr>
          <p:nvPr/>
        </p:nvCxnSpPr>
        <p:spPr>
          <a:xfrm flipH="1">
            <a:off x="6859279" y="51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0" name="直線單箭頭接點 119"/>
          <p:cNvCxnSpPr>
            <a:stCxn id="108" idx="3"/>
            <a:endCxn id="109" idx="5"/>
          </p:cNvCxnSpPr>
          <p:nvPr/>
        </p:nvCxnSpPr>
        <p:spPr>
          <a:xfrm flipH="1">
            <a:off x="6139279" y="51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1" name="直線單箭頭接點 120"/>
          <p:cNvCxnSpPr>
            <a:stCxn id="94" idx="7"/>
            <a:endCxn id="109" idx="1"/>
          </p:cNvCxnSpPr>
          <p:nvPr/>
        </p:nvCxnSpPr>
        <p:spPr>
          <a:xfrm>
            <a:off x="5419279" y="49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2" name="直線單箭頭接點 121"/>
          <p:cNvCxnSpPr>
            <a:stCxn id="113" idx="7"/>
            <a:endCxn id="94" idx="1"/>
          </p:cNvCxnSpPr>
          <p:nvPr/>
        </p:nvCxnSpPr>
        <p:spPr>
          <a:xfrm>
            <a:off x="4699279" y="49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23" name="Text Box 6"/>
          <p:cNvSpPr txBox="1">
            <a:spLocks noChangeArrowheads="1"/>
          </p:cNvSpPr>
          <p:nvPr/>
        </p:nvSpPr>
        <p:spPr bwMode="auto">
          <a:xfrm>
            <a:off x="6192000" y="234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4" name="Text Box 6"/>
          <p:cNvSpPr txBox="1">
            <a:spLocks noChangeArrowheads="1"/>
          </p:cNvSpPr>
          <p:nvPr/>
        </p:nvSpPr>
        <p:spPr bwMode="auto">
          <a:xfrm>
            <a:off x="2592000" y="234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5" name="Text Box 6"/>
          <p:cNvSpPr txBox="1">
            <a:spLocks noChangeArrowheads="1"/>
          </p:cNvSpPr>
          <p:nvPr/>
        </p:nvSpPr>
        <p:spPr bwMode="auto">
          <a:xfrm>
            <a:off x="4572000" y="2529000"/>
            <a:ext cx="360000" cy="360000"/>
          </a:xfrm>
          <a:prstGeom prst="rect">
            <a:avLst/>
          </a:prstGeom>
          <a:noFill/>
          <a:ln w="9525">
            <a:noFill/>
            <a:miter lim="800000"/>
            <a:headEnd/>
            <a:tailEnd/>
          </a:ln>
        </p:spPr>
        <p:txBody>
          <a:bodyPr wrap="none" lIns="72000" tIns="0" rIns="0" bIns="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6" name="Text Box 6"/>
          <p:cNvSpPr txBox="1">
            <a:spLocks noChangeArrowheads="1"/>
          </p:cNvSpPr>
          <p:nvPr/>
        </p:nvSpPr>
        <p:spPr bwMode="auto">
          <a:xfrm>
            <a:off x="4392000" y="12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7" name="Text Box 6"/>
          <p:cNvSpPr txBox="1">
            <a:spLocks noChangeArrowheads="1"/>
          </p:cNvSpPr>
          <p:nvPr/>
        </p:nvSpPr>
        <p:spPr bwMode="auto">
          <a:xfrm>
            <a:off x="439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8" name="Text Box 6"/>
          <p:cNvSpPr txBox="1">
            <a:spLocks noChangeArrowheads="1"/>
          </p:cNvSpPr>
          <p:nvPr/>
        </p:nvSpPr>
        <p:spPr bwMode="auto">
          <a:xfrm>
            <a:off x="367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9" name="Text Box 6"/>
          <p:cNvSpPr txBox="1">
            <a:spLocks noChangeArrowheads="1"/>
          </p:cNvSpPr>
          <p:nvPr/>
        </p:nvSpPr>
        <p:spPr bwMode="auto">
          <a:xfrm>
            <a:off x="511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43" name="Text Box 6"/>
          <p:cNvSpPr txBox="1">
            <a:spLocks noChangeArrowheads="1"/>
          </p:cNvSpPr>
          <p:nvPr/>
        </p:nvSpPr>
        <p:spPr bwMode="auto">
          <a:xfrm>
            <a:off x="7632000" y="48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6" name="Text Box 6"/>
          <p:cNvSpPr txBox="1">
            <a:spLocks noChangeArrowheads="1"/>
          </p:cNvSpPr>
          <p:nvPr/>
        </p:nvSpPr>
        <p:spPr bwMode="auto">
          <a:xfrm>
            <a:off x="4032000" y="48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9" name="Text Box 6"/>
          <p:cNvSpPr txBox="1">
            <a:spLocks noChangeArrowheads="1"/>
          </p:cNvSpPr>
          <p:nvPr/>
        </p:nvSpPr>
        <p:spPr bwMode="auto">
          <a:xfrm>
            <a:off x="6192000" y="522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0" name="Text Box 6"/>
          <p:cNvSpPr txBox="1">
            <a:spLocks noChangeArrowheads="1"/>
          </p:cNvSpPr>
          <p:nvPr/>
        </p:nvSpPr>
        <p:spPr bwMode="auto">
          <a:xfrm>
            <a:off x="5832000" y="37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3" name="Text Box 6"/>
          <p:cNvSpPr txBox="1">
            <a:spLocks noChangeArrowheads="1"/>
          </p:cNvSpPr>
          <p:nvPr/>
        </p:nvSpPr>
        <p:spPr bwMode="auto">
          <a:xfrm>
            <a:off x="583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4" name="Text Box 6"/>
          <p:cNvSpPr txBox="1">
            <a:spLocks noChangeArrowheads="1"/>
          </p:cNvSpPr>
          <p:nvPr/>
        </p:nvSpPr>
        <p:spPr bwMode="auto">
          <a:xfrm>
            <a:off x="511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5" name="Text Box 6"/>
          <p:cNvSpPr txBox="1">
            <a:spLocks noChangeArrowheads="1"/>
          </p:cNvSpPr>
          <p:nvPr/>
        </p:nvSpPr>
        <p:spPr bwMode="auto">
          <a:xfrm>
            <a:off x="655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26294978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sp>
        <p:nvSpPr>
          <p:cNvPr id="94" name="橢圓 93"/>
          <p:cNvSpPr/>
          <p:nvPr/>
        </p:nvSpPr>
        <p:spPr>
          <a:xfrm>
            <a:off x="38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95" name="直線單箭頭接點 94"/>
          <p:cNvCxnSpPr>
            <a:stCxn id="50" idx="1"/>
            <a:endCxn id="94" idx="5"/>
          </p:cNvCxnSpPr>
          <p:nvPr/>
        </p:nvCxnSpPr>
        <p:spPr>
          <a:xfrm flipH="1" flipV="1">
            <a:off x="41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96" name="直線單箭頭接點 95"/>
          <p:cNvCxnSpPr>
            <a:stCxn id="113" idx="4"/>
            <a:endCxn id="54" idx="0"/>
          </p:cNvCxnSpPr>
          <p:nvPr/>
        </p:nvCxnSpPr>
        <p:spPr>
          <a:xfrm>
            <a:off x="31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07" name="直線單箭頭接點 106"/>
          <p:cNvCxnSpPr>
            <a:stCxn id="77" idx="3"/>
            <a:endCxn id="109" idx="7"/>
          </p:cNvCxnSpPr>
          <p:nvPr/>
        </p:nvCxnSpPr>
        <p:spPr>
          <a:xfrm flipH="1">
            <a:off x="5059279" y="35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08" name="橢圓 107"/>
          <p:cNvSpPr/>
          <p:nvPr/>
        </p:nvSpPr>
        <p:spPr>
          <a:xfrm>
            <a:off x="56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09" name="橢圓 108"/>
          <p:cNvSpPr/>
          <p:nvPr/>
        </p:nvSpPr>
        <p:spPr>
          <a:xfrm>
            <a:off x="47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0" name="直線單箭頭接點 109"/>
          <p:cNvCxnSpPr>
            <a:stCxn id="49" idx="7"/>
            <a:endCxn id="111" idx="3"/>
          </p:cNvCxnSpPr>
          <p:nvPr/>
        </p:nvCxnSpPr>
        <p:spPr>
          <a:xfrm flipV="1">
            <a:off x="59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11" name="橢圓 110"/>
          <p:cNvSpPr/>
          <p:nvPr/>
        </p:nvSpPr>
        <p:spPr>
          <a:xfrm>
            <a:off x="65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2" name="直線單箭頭接點 111"/>
          <p:cNvCxnSpPr>
            <a:stCxn id="94" idx="4"/>
            <a:endCxn id="46" idx="0"/>
          </p:cNvCxnSpPr>
          <p:nvPr/>
        </p:nvCxnSpPr>
        <p:spPr>
          <a:xfrm>
            <a:off x="40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3" name="橢圓 112"/>
          <p:cNvSpPr/>
          <p:nvPr/>
        </p:nvSpPr>
        <p:spPr>
          <a:xfrm>
            <a:off x="29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4" name="橢圓 113"/>
          <p:cNvSpPr/>
          <p:nvPr/>
        </p:nvSpPr>
        <p:spPr>
          <a:xfrm>
            <a:off x="3852000" y="59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5" name="橢圓 114"/>
          <p:cNvSpPr/>
          <p:nvPr/>
        </p:nvSpPr>
        <p:spPr>
          <a:xfrm>
            <a:off x="3852000" y="32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6" name="直線單箭頭接點 115"/>
          <p:cNvCxnSpPr>
            <a:stCxn id="46" idx="1"/>
            <a:endCxn id="113" idx="5"/>
          </p:cNvCxnSpPr>
          <p:nvPr/>
        </p:nvCxnSpPr>
        <p:spPr>
          <a:xfrm flipH="1" flipV="1">
            <a:off x="32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7" name="直線單箭頭接點 116"/>
          <p:cNvCxnSpPr>
            <a:stCxn id="46" idx="7"/>
            <a:endCxn id="109" idx="3"/>
          </p:cNvCxnSpPr>
          <p:nvPr/>
        </p:nvCxnSpPr>
        <p:spPr>
          <a:xfrm flipV="1">
            <a:off x="41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8" name="直線單箭頭接點 117"/>
          <p:cNvCxnSpPr>
            <a:stCxn id="50" idx="1"/>
            <a:endCxn id="115" idx="5"/>
          </p:cNvCxnSpPr>
          <p:nvPr/>
        </p:nvCxnSpPr>
        <p:spPr>
          <a:xfrm flipH="1" flipV="1">
            <a:off x="4159279" y="3556279"/>
            <a:ext cx="645442" cy="15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9" name="直線單箭頭接點 118"/>
          <p:cNvCxnSpPr>
            <a:stCxn id="53" idx="1"/>
            <a:endCxn id="108" idx="5"/>
          </p:cNvCxnSpPr>
          <p:nvPr/>
        </p:nvCxnSpPr>
        <p:spPr>
          <a:xfrm flipH="1" flipV="1">
            <a:off x="59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0" name="直線單箭頭接點 119"/>
          <p:cNvCxnSpPr>
            <a:stCxn id="49" idx="1"/>
            <a:endCxn id="109" idx="5"/>
          </p:cNvCxnSpPr>
          <p:nvPr/>
        </p:nvCxnSpPr>
        <p:spPr>
          <a:xfrm flipH="1" flipV="1">
            <a:off x="50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1" name="直線單箭頭接點 120"/>
          <p:cNvCxnSpPr>
            <a:stCxn id="88" idx="1"/>
            <a:endCxn id="109" idx="5"/>
          </p:cNvCxnSpPr>
          <p:nvPr/>
        </p:nvCxnSpPr>
        <p:spPr>
          <a:xfrm flipH="1" flipV="1">
            <a:off x="5059279" y="4456279"/>
            <a:ext cx="645442" cy="15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2" name="直線單箭頭接點 121"/>
          <p:cNvCxnSpPr>
            <a:stCxn id="54" idx="7"/>
            <a:endCxn id="94" idx="3"/>
          </p:cNvCxnSpPr>
          <p:nvPr/>
        </p:nvCxnSpPr>
        <p:spPr>
          <a:xfrm flipV="1">
            <a:off x="32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46" name="橢圓 45"/>
          <p:cNvSpPr/>
          <p:nvPr/>
        </p:nvSpPr>
        <p:spPr>
          <a:xfrm>
            <a:off x="3852000" y="50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49" name="橢圓 48"/>
          <p:cNvSpPr/>
          <p:nvPr/>
        </p:nvSpPr>
        <p:spPr>
          <a:xfrm>
            <a:off x="5652000" y="50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50" name="橢圓 49"/>
          <p:cNvSpPr/>
          <p:nvPr/>
        </p:nvSpPr>
        <p:spPr>
          <a:xfrm>
            <a:off x="4752000" y="50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3" name="橢圓 52"/>
          <p:cNvSpPr/>
          <p:nvPr/>
        </p:nvSpPr>
        <p:spPr>
          <a:xfrm>
            <a:off x="6552000" y="50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4" name="橢圓 53"/>
          <p:cNvSpPr/>
          <p:nvPr/>
        </p:nvSpPr>
        <p:spPr>
          <a:xfrm>
            <a:off x="2952000" y="50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5" name="橢圓 54"/>
          <p:cNvSpPr/>
          <p:nvPr/>
        </p:nvSpPr>
        <p:spPr>
          <a:xfrm>
            <a:off x="583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56" name="直線單箭頭接點 55"/>
          <p:cNvCxnSpPr>
            <a:stCxn id="61" idx="3"/>
            <a:endCxn id="55" idx="5"/>
          </p:cNvCxnSpPr>
          <p:nvPr/>
        </p:nvCxnSpPr>
        <p:spPr>
          <a:xfrm flipH="1">
            <a:off x="6139279" y="24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57" name="直線單箭頭接點 56"/>
          <p:cNvCxnSpPr>
            <a:stCxn id="67" idx="3"/>
            <a:endCxn id="61" idx="1"/>
          </p:cNvCxnSpPr>
          <p:nvPr/>
        </p:nvCxnSpPr>
        <p:spPr>
          <a:xfrm>
            <a:off x="6604721" y="175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59" name="直線單箭頭接點 58"/>
          <p:cNvCxnSpPr>
            <a:stCxn id="61" idx="7"/>
            <a:endCxn id="67" idx="5"/>
          </p:cNvCxnSpPr>
          <p:nvPr/>
        </p:nvCxnSpPr>
        <p:spPr>
          <a:xfrm flipV="1">
            <a:off x="6859279" y="175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0" name="橢圓 59"/>
          <p:cNvSpPr/>
          <p:nvPr/>
        </p:nvSpPr>
        <p:spPr>
          <a:xfrm>
            <a:off x="727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61" name="橢圓 60"/>
          <p:cNvSpPr/>
          <p:nvPr/>
        </p:nvSpPr>
        <p:spPr>
          <a:xfrm>
            <a:off x="655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2" name="直線單箭頭接點 61"/>
          <p:cNvCxnSpPr>
            <a:stCxn id="60" idx="7"/>
            <a:endCxn id="63" idx="1"/>
          </p:cNvCxnSpPr>
          <p:nvPr/>
        </p:nvCxnSpPr>
        <p:spPr>
          <a:xfrm>
            <a:off x="7579279" y="22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3" name="橢圓 62"/>
          <p:cNvSpPr/>
          <p:nvPr/>
        </p:nvSpPr>
        <p:spPr>
          <a:xfrm>
            <a:off x="799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4" name="直線單箭頭接點 63"/>
          <p:cNvCxnSpPr>
            <a:stCxn id="61" idx="7"/>
            <a:endCxn id="60" idx="1"/>
          </p:cNvCxnSpPr>
          <p:nvPr/>
        </p:nvCxnSpPr>
        <p:spPr>
          <a:xfrm>
            <a:off x="6859279" y="22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5" name="橢圓 64"/>
          <p:cNvSpPr/>
          <p:nvPr/>
        </p:nvSpPr>
        <p:spPr>
          <a:xfrm>
            <a:off x="5112000" y="216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6" name="橢圓 65"/>
          <p:cNvSpPr/>
          <p:nvPr/>
        </p:nvSpPr>
        <p:spPr>
          <a:xfrm>
            <a:off x="6552000" y="288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7" name="橢圓 66"/>
          <p:cNvSpPr/>
          <p:nvPr/>
        </p:nvSpPr>
        <p:spPr>
          <a:xfrm>
            <a:off x="655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8" name="直線單箭頭接點 67"/>
          <p:cNvCxnSpPr>
            <a:stCxn id="55" idx="3"/>
            <a:endCxn id="65" idx="5"/>
          </p:cNvCxnSpPr>
          <p:nvPr/>
        </p:nvCxnSpPr>
        <p:spPr>
          <a:xfrm flipH="1">
            <a:off x="5419279" y="24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69" name="直線單箭頭接點 68"/>
          <p:cNvCxnSpPr>
            <a:stCxn id="61" idx="3"/>
            <a:endCxn id="66" idx="1"/>
          </p:cNvCxnSpPr>
          <p:nvPr/>
        </p:nvCxnSpPr>
        <p:spPr>
          <a:xfrm>
            <a:off x="6604721" y="247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0" name="直線單箭頭接點 69"/>
          <p:cNvCxnSpPr>
            <a:stCxn id="66" idx="7"/>
            <a:endCxn id="61" idx="5"/>
          </p:cNvCxnSpPr>
          <p:nvPr/>
        </p:nvCxnSpPr>
        <p:spPr>
          <a:xfrm flipV="1">
            <a:off x="6859279" y="247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1" name="直線單箭頭接點 70"/>
          <p:cNvCxnSpPr>
            <a:stCxn id="63" idx="3"/>
            <a:endCxn id="60" idx="5"/>
          </p:cNvCxnSpPr>
          <p:nvPr/>
        </p:nvCxnSpPr>
        <p:spPr>
          <a:xfrm flipH="1">
            <a:off x="7579279" y="24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3" name="直線單箭頭接點 72"/>
          <p:cNvCxnSpPr>
            <a:stCxn id="60" idx="3"/>
            <a:endCxn id="61" idx="5"/>
          </p:cNvCxnSpPr>
          <p:nvPr/>
        </p:nvCxnSpPr>
        <p:spPr>
          <a:xfrm flipH="1">
            <a:off x="6859279" y="247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4" name="直線單箭頭接點 73"/>
          <p:cNvCxnSpPr>
            <a:stCxn id="55" idx="7"/>
            <a:endCxn id="61" idx="1"/>
          </p:cNvCxnSpPr>
          <p:nvPr/>
        </p:nvCxnSpPr>
        <p:spPr>
          <a:xfrm>
            <a:off x="6139279" y="22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5" name="直線單箭頭接點 74"/>
          <p:cNvCxnSpPr>
            <a:stCxn id="65" idx="7"/>
            <a:endCxn id="55" idx="1"/>
          </p:cNvCxnSpPr>
          <p:nvPr/>
        </p:nvCxnSpPr>
        <p:spPr>
          <a:xfrm>
            <a:off x="5419279" y="222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77" name="橢圓 76"/>
          <p:cNvSpPr/>
          <p:nvPr/>
        </p:nvSpPr>
        <p:spPr>
          <a:xfrm>
            <a:off x="5652000" y="32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8" name="橢圓 87"/>
          <p:cNvSpPr/>
          <p:nvPr/>
        </p:nvSpPr>
        <p:spPr>
          <a:xfrm>
            <a:off x="5652000" y="594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7" name="直線單箭頭接點 96"/>
          <p:cNvCxnSpPr>
            <a:stCxn id="50" idx="3"/>
            <a:endCxn id="114" idx="7"/>
          </p:cNvCxnSpPr>
          <p:nvPr/>
        </p:nvCxnSpPr>
        <p:spPr>
          <a:xfrm flipH="1">
            <a:off x="4159279" y="53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00" name="直線單箭頭接點 99"/>
          <p:cNvCxnSpPr>
            <a:stCxn id="50" idx="7"/>
            <a:endCxn id="108" idx="3"/>
          </p:cNvCxnSpPr>
          <p:nvPr/>
        </p:nvCxnSpPr>
        <p:spPr>
          <a:xfrm flipV="1">
            <a:off x="50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3" name="直線單箭頭接點 122"/>
          <p:cNvCxnSpPr/>
          <p:nvPr/>
        </p:nvCxnSpPr>
        <p:spPr>
          <a:xfrm>
            <a:off x="58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4" name="直線單箭頭接點 123"/>
          <p:cNvCxnSpPr/>
          <p:nvPr/>
        </p:nvCxnSpPr>
        <p:spPr>
          <a:xfrm>
            <a:off x="49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5" name="直線單箭頭接點 124"/>
          <p:cNvCxnSpPr/>
          <p:nvPr/>
        </p:nvCxnSpPr>
        <p:spPr>
          <a:xfrm>
            <a:off x="67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26" name="Text Box 6"/>
          <p:cNvSpPr txBox="1">
            <a:spLocks noChangeArrowheads="1"/>
          </p:cNvSpPr>
          <p:nvPr/>
        </p:nvSpPr>
        <p:spPr bwMode="auto">
          <a:xfrm>
            <a:off x="655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7" name="Text Box 6"/>
          <p:cNvSpPr txBox="1">
            <a:spLocks noChangeArrowheads="1"/>
          </p:cNvSpPr>
          <p:nvPr/>
        </p:nvSpPr>
        <p:spPr bwMode="auto">
          <a:xfrm>
            <a:off x="583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8" name="Text Box 6"/>
          <p:cNvSpPr txBox="1">
            <a:spLocks noChangeArrowheads="1"/>
          </p:cNvSpPr>
          <p:nvPr/>
        </p:nvSpPr>
        <p:spPr bwMode="auto">
          <a:xfrm>
            <a:off x="727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9" name="Text Box 6"/>
          <p:cNvSpPr txBox="1">
            <a:spLocks noChangeArrowheads="1"/>
          </p:cNvSpPr>
          <p:nvPr/>
        </p:nvSpPr>
        <p:spPr bwMode="auto">
          <a:xfrm>
            <a:off x="6552000" y="10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0" name="Text Box 6"/>
          <p:cNvSpPr txBox="1">
            <a:spLocks noChangeArrowheads="1"/>
          </p:cNvSpPr>
          <p:nvPr/>
        </p:nvSpPr>
        <p:spPr bwMode="auto">
          <a:xfrm>
            <a:off x="4752000" y="21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1" name="Text Box 6"/>
          <p:cNvSpPr txBox="1">
            <a:spLocks noChangeArrowheads="1"/>
          </p:cNvSpPr>
          <p:nvPr/>
        </p:nvSpPr>
        <p:spPr bwMode="auto">
          <a:xfrm>
            <a:off x="8352000" y="21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2" name="Text Box 6"/>
          <p:cNvSpPr txBox="1">
            <a:spLocks noChangeArrowheads="1"/>
          </p:cNvSpPr>
          <p:nvPr/>
        </p:nvSpPr>
        <p:spPr bwMode="auto">
          <a:xfrm>
            <a:off x="2772000" y="450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3" name="Text Box 6"/>
          <p:cNvSpPr txBox="1">
            <a:spLocks noChangeArrowheads="1"/>
          </p:cNvSpPr>
          <p:nvPr/>
        </p:nvSpPr>
        <p:spPr bwMode="auto">
          <a:xfrm>
            <a:off x="6732000" y="450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4" name="Text Box 6"/>
          <p:cNvSpPr txBox="1">
            <a:spLocks noChangeArrowheads="1"/>
          </p:cNvSpPr>
          <p:nvPr/>
        </p:nvSpPr>
        <p:spPr bwMode="auto">
          <a:xfrm>
            <a:off x="6912000" y="252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5" name="Text Box 6"/>
          <p:cNvSpPr txBox="1">
            <a:spLocks noChangeArrowheads="1"/>
          </p:cNvSpPr>
          <p:nvPr/>
        </p:nvSpPr>
        <p:spPr bwMode="auto">
          <a:xfrm>
            <a:off x="4752000" y="450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6" name="Text Box 6"/>
          <p:cNvSpPr txBox="1">
            <a:spLocks noChangeArrowheads="1"/>
          </p:cNvSpPr>
          <p:nvPr/>
        </p:nvSpPr>
        <p:spPr bwMode="auto">
          <a:xfrm>
            <a:off x="475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8" name="Text Box 6"/>
          <p:cNvSpPr txBox="1">
            <a:spLocks noChangeArrowheads="1"/>
          </p:cNvSpPr>
          <p:nvPr/>
        </p:nvSpPr>
        <p:spPr bwMode="auto">
          <a:xfrm>
            <a:off x="4752000" y="57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9" name="Text Box 6"/>
          <p:cNvSpPr txBox="1">
            <a:spLocks noChangeArrowheads="1"/>
          </p:cNvSpPr>
          <p:nvPr/>
        </p:nvSpPr>
        <p:spPr bwMode="auto">
          <a:xfrm>
            <a:off x="5832000" y="4509000"/>
            <a:ext cx="360000" cy="360000"/>
          </a:xfrm>
          <a:prstGeom prst="rect">
            <a:avLst/>
          </a:prstGeom>
          <a:noFill/>
          <a:ln w="9525">
            <a:noFill/>
            <a:miter lim="800000"/>
            <a:headEnd/>
            <a:tailEnd/>
          </a:ln>
        </p:spPr>
        <p:txBody>
          <a:bodyPr wrap="none" lIns="36000" tIns="7200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40" name="Text Box 6"/>
          <p:cNvSpPr txBox="1">
            <a:spLocks noChangeArrowheads="1"/>
          </p:cNvSpPr>
          <p:nvPr/>
        </p:nvSpPr>
        <p:spPr bwMode="auto">
          <a:xfrm>
            <a:off x="4032000" y="4509000"/>
            <a:ext cx="360000" cy="360000"/>
          </a:xfrm>
          <a:prstGeom prst="rect">
            <a:avLst/>
          </a:prstGeom>
          <a:noFill/>
          <a:ln w="9525">
            <a:noFill/>
            <a:miter lim="800000"/>
            <a:headEnd/>
            <a:tailEnd/>
          </a:ln>
        </p:spPr>
        <p:txBody>
          <a:bodyPr wrap="none" lIns="36000" tIns="7200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cxnSp>
        <p:nvCxnSpPr>
          <p:cNvPr id="141" name="直線單箭頭接點 140"/>
          <p:cNvCxnSpPr>
            <a:stCxn id="115" idx="6"/>
            <a:endCxn id="77" idx="2"/>
          </p:cNvCxnSpPr>
          <p:nvPr/>
        </p:nvCxnSpPr>
        <p:spPr>
          <a:xfrm>
            <a:off x="4212000" y="3429000"/>
            <a:ext cx="14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42" name="直線單箭頭接點 141"/>
          <p:cNvCxnSpPr>
            <a:stCxn id="114" idx="6"/>
            <a:endCxn id="88" idx="2"/>
          </p:cNvCxnSpPr>
          <p:nvPr/>
        </p:nvCxnSpPr>
        <p:spPr>
          <a:xfrm>
            <a:off x="4212000" y="6129000"/>
            <a:ext cx="14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4" name="橢圓 143"/>
          <p:cNvSpPr/>
          <p:nvPr/>
        </p:nvSpPr>
        <p:spPr>
          <a:xfrm>
            <a:off x="1872000" y="450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45" name="直線單箭頭接點 144"/>
          <p:cNvCxnSpPr>
            <a:stCxn id="144" idx="7"/>
            <a:endCxn id="115" idx="3"/>
          </p:cNvCxnSpPr>
          <p:nvPr/>
        </p:nvCxnSpPr>
        <p:spPr>
          <a:xfrm flipV="1">
            <a:off x="2179279" y="3556279"/>
            <a:ext cx="1725442" cy="100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46" name="直線單箭頭接點 145"/>
          <p:cNvCxnSpPr>
            <a:stCxn id="144" idx="5"/>
            <a:endCxn id="114" idx="2"/>
          </p:cNvCxnSpPr>
          <p:nvPr/>
        </p:nvCxnSpPr>
        <p:spPr>
          <a:xfrm>
            <a:off x="2179279" y="4816279"/>
            <a:ext cx="1672721" cy="1312721"/>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7" name="Text Box 6"/>
          <p:cNvSpPr txBox="1">
            <a:spLocks noChangeArrowheads="1"/>
          </p:cNvSpPr>
          <p:nvPr/>
        </p:nvSpPr>
        <p:spPr bwMode="auto">
          <a:xfrm>
            <a:off x="2412000" y="3969000"/>
            <a:ext cx="360000" cy="360000"/>
          </a:xfrm>
          <a:prstGeom prst="rect">
            <a:avLst/>
          </a:prstGeom>
          <a:noFill/>
          <a:ln w="9525">
            <a:noFill/>
            <a:miter lim="800000"/>
            <a:headEnd/>
            <a:tailEnd/>
          </a:ln>
        </p:spPr>
        <p:txBody>
          <a:bodyPr wrap="none" lIns="0" tIns="0" rIns="0" bIns="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48"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51" name="橢圓 150"/>
          <p:cNvSpPr/>
          <p:nvPr/>
        </p:nvSpPr>
        <p:spPr>
          <a:xfrm>
            <a:off x="7272000" y="576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52" name="直線單箭頭接點 151"/>
          <p:cNvCxnSpPr>
            <a:stCxn id="54" idx="5"/>
            <a:endCxn id="151" idx="2"/>
          </p:cNvCxnSpPr>
          <p:nvPr/>
        </p:nvCxnSpPr>
        <p:spPr>
          <a:xfrm>
            <a:off x="3259279" y="5356279"/>
            <a:ext cx="4012721" cy="592721"/>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55" name="直線單箭頭接點 154"/>
          <p:cNvCxnSpPr>
            <a:stCxn id="53" idx="5"/>
            <a:endCxn id="151" idx="1"/>
          </p:cNvCxnSpPr>
          <p:nvPr/>
        </p:nvCxnSpPr>
        <p:spPr>
          <a:xfrm>
            <a:off x="6859279" y="5356279"/>
            <a:ext cx="465442"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Tree>
    <p:extLst>
      <p:ext uri="{BB962C8B-B14F-4D97-AF65-F5344CB8AC3E}">
        <p14:creationId xmlns:p14="http://schemas.microsoft.com/office/powerpoint/2010/main" val="151258663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橢圓 93"/>
          <p:cNvSpPr/>
          <p:nvPr/>
        </p:nvSpPr>
        <p:spPr>
          <a:xfrm>
            <a:off x="2412000" y="342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95" name="直線單箭頭接點 94"/>
          <p:cNvCxnSpPr>
            <a:stCxn id="50" idx="1"/>
            <a:endCxn id="94" idx="5"/>
          </p:cNvCxnSpPr>
          <p:nvPr/>
        </p:nvCxnSpPr>
        <p:spPr>
          <a:xfrm flipH="1" flipV="1">
            <a:off x="27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96" name="直線單箭頭接點 95"/>
          <p:cNvCxnSpPr>
            <a:stCxn id="113" idx="4"/>
            <a:endCxn id="54" idx="0"/>
          </p:cNvCxnSpPr>
          <p:nvPr/>
        </p:nvCxnSpPr>
        <p:spPr>
          <a:xfrm>
            <a:off x="1692000" y="378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07" name="直線單箭頭接點 106"/>
          <p:cNvCxnSpPr>
            <a:stCxn id="77" idx="4"/>
            <a:endCxn id="109" idx="7"/>
          </p:cNvCxnSpPr>
          <p:nvPr/>
        </p:nvCxnSpPr>
        <p:spPr>
          <a:xfrm flipH="1">
            <a:off x="3619279" y="2529000"/>
            <a:ext cx="772721" cy="952721"/>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08" name="橢圓 107"/>
          <p:cNvSpPr/>
          <p:nvPr/>
        </p:nvSpPr>
        <p:spPr>
          <a:xfrm>
            <a:off x="4212000" y="342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109" name="橢圓 108"/>
          <p:cNvSpPr/>
          <p:nvPr/>
        </p:nvSpPr>
        <p:spPr>
          <a:xfrm>
            <a:off x="3312000" y="342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0" name="直線單箭頭接點 109"/>
          <p:cNvCxnSpPr>
            <a:stCxn id="49" idx="7"/>
            <a:endCxn id="111" idx="3"/>
          </p:cNvCxnSpPr>
          <p:nvPr/>
        </p:nvCxnSpPr>
        <p:spPr>
          <a:xfrm flipV="1">
            <a:off x="45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11" name="橢圓 110"/>
          <p:cNvSpPr/>
          <p:nvPr/>
        </p:nvSpPr>
        <p:spPr>
          <a:xfrm>
            <a:off x="5112000" y="342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2" name="直線單箭頭接點 111"/>
          <p:cNvCxnSpPr>
            <a:stCxn id="94" idx="4"/>
            <a:endCxn id="46" idx="0"/>
          </p:cNvCxnSpPr>
          <p:nvPr/>
        </p:nvCxnSpPr>
        <p:spPr>
          <a:xfrm>
            <a:off x="2592000" y="378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3" name="橢圓 112"/>
          <p:cNvSpPr/>
          <p:nvPr/>
        </p:nvSpPr>
        <p:spPr>
          <a:xfrm>
            <a:off x="1512000" y="342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4" name="橢圓 113"/>
          <p:cNvSpPr/>
          <p:nvPr/>
        </p:nvSpPr>
        <p:spPr>
          <a:xfrm>
            <a:off x="2412000" y="558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5" name="橢圓 114"/>
          <p:cNvSpPr/>
          <p:nvPr/>
        </p:nvSpPr>
        <p:spPr>
          <a:xfrm>
            <a:off x="2412000" y="216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6" name="直線單箭頭接點 115"/>
          <p:cNvCxnSpPr>
            <a:stCxn id="46" idx="1"/>
            <a:endCxn id="113" idx="5"/>
          </p:cNvCxnSpPr>
          <p:nvPr/>
        </p:nvCxnSpPr>
        <p:spPr>
          <a:xfrm flipH="1" flipV="1">
            <a:off x="18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7" name="直線單箭頭接點 116"/>
          <p:cNvCxnSpPr>
            <a:stCxn id="46" idx="7"/>
            <a:endCxn id="109" idx="3"/>
          </p:cNvCxnSpPr>
          <p:nvPr/>
        </p:nvCxnSpPr>
        <p:spPr>
          <a:xfrm flipV="1">
            <a:off x="27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8" name="直線單箭頭接點 117"/>
          <p:cNvCxnSpPr>
            <a:stCxn id="50" idx="1"/>
            <a:endCxn id="115" idx="4"/>
          </p:cNvCxnSpPr>
          <p:nvPr/>
        </p:nvCxnSpPr>
        <p:spPr>
          <a:xfrm flipH="1" flipV="1">
            <a:off x="2592000" y="2529000"/>
            <a:ext cx="772721" cy="1852721"/>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9" name="直線單箭頭接點 118"/>
          <p:cNvCxnSpPr>
            <a:stCxn id="53" idx="1"/>
            <a:endCxn id="108" idx="5"/>
          </p:cNvCxnSpPr>
          <p:nvPr/>
        </p:nvCxnSpPr>
        <p:spPr>
          <a:xfrm flipH="1" flipV="1">
            <a:off x="45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0" name="直線單箭頭接點 119"/>
          <p:cNvCxnSpPr>
            <a:stCxn id="49" idx="1"/>
            <a:endCxn id="109" idx="5"/>
          </p:cNvCxnSpPr>
          <p:nvPr/>
        </p:nvCxnSpPr>
        <p:spPr>
          <a:xfrm flipH="1" flipV="1">
            <a:off x="36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1" name="直線單箭頭接點 120"/>
          <p:cNvCxnSpPr>
            <a:stCxn id="88" idx="0"/>
            <a:endCxn id="109" idx="5"/>
          </p:cNvCxnSpPr>
          <p:nvPr/>
        </p:nvCxnSpPr>
        <p:spPr>
          <a:xfrm flipH="1" flipV="1">
            <a:off x="3619279" y="3736279"/>
            <a:ext cx="772721" cy="1852721"/>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2" name="直線單箭頭接點 121"/>
          <p:cNvCxnSpPr>
            <a:stCxn id="54" idx="7"/>
            <a:endCxn id="94" idx="3"/>
          </p:cNvCxnSpPr>
          <p:nvPr/>
        </p:nvCxnSpPr>
        <p:spPr>
          <a:xfrm flipV="1">
            <a:off x="18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46" name="橢圓 45"/>
          <p:cNvSpPr/>
          <p:nvPr/>
        </p:nvSpPr>
        <p:spPr>
          <a:xfrm>
            <a:off x="2412000" y="432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49" name="橢圓 48"/>
          <p:cNvSpPr/>
          <p:nvPr/>
        </p:nvSpPr>
        <p:spPr>
          <a:xfrm>
            <a:off x="4212000" y="432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50" name="橢圓 49"/>
          <p:cNvSpPr/>
          <p:nvPr/>
        </p:nvSpPr>
        <p:spPr>
          <a:xfrm>
            <a:off x="3312000" y="432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3" name="橢圓 52"/>
          <p:cNvSpPr/>
          <p:nvPr/>
        </p:nvSpPr>
        <p:spPr>
          <a:xfrm>
            <a:off x="5112000" y="432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4" name="橢圓 53"/>
          <p:cNvSpPr/>
          <p:nvPr/>
        </p:nvSpPr>
        <p:spPr>
          <a:xfrm>
            <a:off x="1512000" y="432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55" name="橢圓 54"/>
          <p:cNvSpPr/>
          <p:nvPr/>
        </p:nvSpPr>
        <p:spPr>
          <a:xfrm>
            <a:off x="619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cxnSp>
        <p:nvCxnSpPr>
          <p:cNvPr id="56" name="直線單箭頭接點 55"/>
          <p:cNvCxnSpPr>
            <a:stCxn id="61" idx="3"/>
            <a:endCxn id="55" idx="5"/>
          </p:cNvCxnSpPr>
          <p:nvPr/>
        </p:nvCxnSpPr>
        <p:spPr>
          <a:xfrm flipH="1">
            <a:off x="6499279" y="193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57" name="直線單箭頭接點 56"/>
          <p:cNvCxnSpPr>
            <a:stCxn id="67" idx="3"/>
            <a:endCxn id="61" idx="1"/>
          </p:cNvCxnSpPr>
          <p:nvPr/>
        </p:nvCxnSpPr>
        <p:spPr>
          <a:xfrm>
            <a:off x="6964721" y="121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59" name="直線單箭頭接點 58"/>
          <p:cNvCxnSpPr>
            <a:stCxn id="61" idx="7"/>
            <a:endCxn id="67" idx="5"/>
          </p:cNvCxnSpPr>
          <p:nvPr/>
        </p:nvCxnSpPr>
        <p:spPr>
          <a:xfrm flipV="1">
            <a:off x="7219279" y="121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0" name="橢圓 59"/>
          <p:cNvSpPr/>
          <p:nvPr/>
        </p:nvSpPr>
        <p:spPr>
          <a:xfrm>
            <a:off x="763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mn-lt"/>
                <a:ea typeface="Cambria Math" panose="02040503050406030204" pitchFamily="18" charset="0"/>
              </a:rPr>
              <a:t>.</a:t>
            </a:r>
            <a:endParaRPr kumimoji="0" lang="zh-TW" altLang="en-US" sz="2800" b="0" i="0" u="none" strike="noStrike" kern="0" cap="none" spc="0" normalizeH="0" baseline="0" noProof="0" dirty="0">
              <a:ln>
                <a:noFill/>
              </a:ln>
              <a:solidFill>
                <a:prstClr val="black"/>
              </a:solidFill>
              <a:effectLst/>
              <a:uLnTx/>
              <a:uFillTx/>
              <a:latin typeface="+mn-lt"/>
            </a:endParaRPr>
          </a:p>
        </p:txBody>
      </p:sp>
      <p:sp>
        <p:nvSpPr>
          <p:cNvPr id="61" name="橢圓 60"/>
          <p:cNvSpPr/>
          <p:nvPr/>
        </p:nvSpPr>
        <p:spPr>
          <a:xfrm>
            <a:off x="691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2" name="直線單箭頭接點 61"/>
          <p:cNvCxnSpPr>
            <a:stCxn id="60" idx="7"/>
            <a:endCxn id="63" idx="1"/>
          </p:cNvCxnSpPr>
          <p:nvPr/>
        </p:nvCxnSpPr>
        <p:spPr>
          <a:xfrm>
            <a:off x="7939279" y="168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3" name="橢圓 62"/>
          <p:cNvSpPr/>
          <p:nvPr/>
        </p:nvSpPr>
        <p:spPr>
          <a:xfrm>
            <a:off x="835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4" name="直線單箭頭接點 63"/>
          <p:cNvCxnSpPr>
            <a:stCxn id="61" idx="7"/>
            <a:endCxn id="60" idx="1"/>
          </p:cNvCxnSpPr>
          <p:nvPr/>
        </p:nvCxnSpPr>
        <p:spPr>
          <a:xfrm>
            <a:off x="7219279" y="168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5" name="橢圓 64"/>
          <p:cNvSpPr/>
          <p:nvPr/>
        </p:nvSpPr>
        <p:spPr>
          <a:xfrm>
            <a:off x="5472000" y="162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6" name="橢圓 65"/>
          <p:cNvSpPr/>
          <p:nvPr/>
        </p:nvSpPr>
        <p:spPr>
          <a:xfrm>
            <a:off x="691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7" name="橢圓 66"/>
          <p:cNvSpPr/>
          <p:nvPr/>
        </p:nvSpPr>
        <p:spPr>
          <a:xfrm>
            <a:off x="6912000" y="90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68" name="直線單箭頭接點 67"/>
          <p:cNvCxnSpPr>
            <a:stCxn id="55" idx="3"/>
            <a:endCxn id="65" idx="5"/>
          </p:cNvCxnSpPr>
          <p:nvPr/>
        </p:nvCxnSpPr>
        <p:spPr>
          <a:xfrm flipH="1">
            <a:off x="5779279" y="193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69" name="直線單箭頭接點 68"/>
          <p:cNvCxnSpPr>
            <a:stCxn id="61" idx="3"/>
            <a:endCxn id="66" idx="1"/>
          </p:cNvCxnSpPr>
          <p:nvPr/>
        </p:nvCxnSpPr>
        <p:spPr>
          <a:xfrm>
            <a:off x="6964721" y="193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0" name="直線單箭頭接點 69"/>
          <p:cNvCxnSpPr>
            <a:stCxn id="66" idx="7"/>
            <a:endCxn id="61" idx="5"/>
          </p:cNvCxnSpPr>
          <p:nvPr/>
        </p:nvCxnSpPr>
        <p:spPr>
          <a:xfrm flipV="1">
            <a:off x="7219279" y="1936279"/>
            <a:ext cx="0"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1" name="直線單箭頭接點 70"/>
          <p:cNvCxnSpPr>
            <a:stCxn id="63" idx="3"/>
            <a:endCxn id="60" idx="5"/>
          </p:cNvCxnSpPr>
          <p:nvPr/>
        </p:nvCxnSpPr>
        <p:spPr>
          <a:xfrm flipH="1">
            <a:off x="7939279" y="193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3" name="直線單箭頭接點 72"/>
          <p:cNvCxnSpPr>
            <a:stCxn id="60" idx="3"/>
            <a:endCxn id="61" idx="5"/>
          </p:cNvCxnSpPr>
          <p:nvPr/>
        </p:nvCxnSpPr>
        <p:spPr>
          <a:xfrm flipH="1">
            <a:off x="7219279" y="1936279"/>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4" name="直線單箭頭接點 73"/>
          <p:cNvCxnSpPr>
            <a:stCxn id="55" idx="7"/>
            <a:endCxn id="61" idx="1"/>
          </p:cNvCxnSpPr>
          <p:nvPr/>
        </p:nvCxnSpPr>
        <p:spPr>
          <a:xfrm>
            <a:off x="6499279" y="168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75" name="直線單箭頭接點 74"/>
          <p:cNvCxnSpPr>
            <a:stCxn id="65" idx="7"/>
            <a:endCxn id="55" idx="1"/>
          </p:cNvCxnSpPr>
          <p:nvPr/>
        </p:nvCxnSpPr>
        <p:spPr>
          <a:xfrm>
            <a:off x="5779279" y="1681721"/>
            <a:ext cx="46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77" name="橢圓 76"/>
          <p:cNvSpPr/>
          <p:nvPr/>
        </p:nvSpPr>
        <p:spPr>
          <a:xfrm>
            <a:off x="4212000" y="216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88" name="橢圓 87"/>
          <p:cNvSpPr/>
          <p:nvPr/>
        </p:nvSpPr>
        <p:spPr>
          <a:xfrm>
            <a:off x="4212000" y="558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97" name="直線單箭頭接點 96"/>
          <p:cNvCxnSpPr>
            <a:stCxn id="50" idx="3"/>
            <a:endCxn id="114" idx="0"/>
          </p:cNvCxnSpPr>
          <p:nvPr/>
        </p:nvCxnSpPr>
        <p:spPr>
          <a:xfrm flipH="1">
            <a:off x="2592000" y="4636279"/>
            <a:ext cx="772721" cy="952721"/>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00" name="直線單箭頭接點 99"/>
          <p:cNvCxnSpPr>
            <a:stCxn id="50" idx="7"/>
            <a:endCxn id="108" idx="3"/>
          </p:cNvCxnSpPr>
          <p:nvPr/>
        </p:nvCxnSpPr>
        <p:spPr>
          <a:xfrm flipV="1">
            <a:off x="3619279" y="373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23" name="直線單箭頭接點 122"/>
          <p:cNvCxnSpPr/>
          <p:nvPr/>
        </p:nvCxnSpPr>
        <p:spPr>
          <a:xfrm>
            <a:off x="4392000" y="378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4" name="直線單箭頭接點 123"/>
          <p:cNvCxnSpPr/>
          <p:nvPr/>
        </p:nvCxnSpPr>
        <p:spPr>
          <a:xfrm>
            <a:off x="3492000" y="378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25" name="直線單箭頭接點 124"/>
          <p:cNvCxnSpPr/>
          <p:nvPr/>
        </p:nvCxnSpPr>
        <p:spPr>
          <a:xfrm>
            <a:off x="5292000" y="378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26" name="Text Box 6"/>
          <p:cNvSpPr txBox="1">
            <a:spLocks noChangeArrowheads="1"/>
          </p:cNvSpPr>
          <p:nvPr/>
        </p:nvSpPr>
        <p:spPr bwMode="auto">
          <a:xfrm>
            <a:off x="691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7" name="Text Box 6"/>
          <p:cNvSpPr txBox="1">
            <a:spLocks noChangeArrowheads="1"/>
          </p:cNvSpPr>
          <p:nvPr/>
        </p:nvSpPr>
        <p:spPr bwMode="auto">
          <a:xfrm>
            <a:off x="6192000" y="12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8" name="Text Box 6"/>
          <p:cNvSpPr txBox="1">
            <a:spLocks noChangeArrowheads="1"/>
          </p:cNvSpPr>
          <p:nvPr/>
        </p:nvSpPr>
        <p:spPr bwMode="auto">
          <a:xfrm>
            <a:off x="7632000" y="12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29" name="Text Box 6"/>
          <p:cNvSpPr txBox="1">
            <a:spLocks noChangeArrowheads="1"/>
          </p:cNvSpPr>
          <p:nvPr/>
        </p:nvSpPr>
        <p:spPr bwMode="auto">
          <a:xfrm>
            <a:off x="6912000" y="5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0" name="Text Box 6"/>
          <p:cNvSpPr txBox="1">
            <a:spLocks noChangeArrowheads="1"/>
          </p:cNvSpPr>
          <p:nvPr/>
        </p:nvSpPr>
        <p:spPr bwMode="auto">
          <a:xfrm>
            <a:off x="5472000" y="12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1" name="Text Box 6"/>
          <p:cNvSpPr txBox="1">
            <a:spLocks noChangeArrowheads="1"/>
          </p:cNvSpPr>
          <p:nvPr/>
        </p:nvSpPr>
        <p:spPr bwMode="auto">
          <a:xfrm>
            <a:off x="8352000" y="12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2" name="Text Box 6"/>
          <p:cNvSpPr txBox="1">
            <a:spLocks noChangeArrowheads="1"/>
          </p:cNvSpPr>
          <p:nvPr/>
        </p:nvSpPr>
        <p:spPr bwMode="auto">
          <a:xfrm>
            <a:off x="1332000" y="37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3" name="Text Box 6"/>
          <p:cNvSpPr txBox="1">
            <a:spLocks noChangeArrowheads="1"/>
          </p:cNvSpPr>
          <p:nvPr/>
        </p:nvSpPr>
        <p:spPr bwMode="auto">
          <a:xfrm>
            <a:off x="5292000" y="37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4" name="Text Box 6"/>
          <p:cNvSpPr txBox="1">
            <a:spLocks noChangeArrowheads="1"/>
          </p:cNvSpPr>
          <p:nvPr/>
        </p:nvSpPr>
        <p:spPr bwMode="auto">
          <a:xfrm>
            <a:off x="7272000" y="1989000"/>
            <a:ext cx="360000" cy="360000"/>
          </a:xfrm>
          <a:prstGeom prst="rect">
            <a:avLst/>
          </a:prstGeom>
          <a:noFill/>
          <a:ln w="9525">
            <a:noFill/>
            <a:miter lim="800000"/>
            <a:headEnd/>
            <a:tailEnd/>
          </a:ln>
        </p:spPr>
        <p:txBody>
          <a:bodyPr wrap="none" lIns="36000" tIns="0" rIns="90000" bIns="10800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5" name="Text Box 6"/>
          <p:cNvSpPr txBox="1">
            <a:spLocks noChangeArrowheads="1"/>
          </p:cNvSpPr>
          <p:nvPr/>
        </p:nvSpPr>
        <p:spPr bwMode="auto">
          <a:xfrm>
            <a:off x="3312000" y="37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6" name="Text Box 6"/>
          <p:cNvSpPr txBox="1">
            <a:spLocks noChangeArrowheads="1"/>
          </p:cNvSpPr>
          <p:nvPr/>
        </p:nvSpPr>
        <p:spPr bwMode="auto">
          <a:xfrm>
            <a:off x="331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8" name="Text Box 6"/>
          <p:cNvSpPr txBox="1">
            <a:spLocks noChangeArrowheads="1"/>
          </p:cNvSpPr>
          <p:nvPr/>
        </p:nvSpPr>
        <p:spPr bwMode="auto">
          <a:xfrm>
            <a:off x="3312000" y="57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39" name="Text Box 6"/>
          <p:cNvSpPr txBox="1">
            <a:spLocks noChangeArrowheads="1"/>
          </p:cNvSpPr>
          <p:nvPr/>
        </p:nvSpPr>
        <p:spPr bwMode="auto">
          <a:xfrm>
            <a:off x="4392000" y="3789000"/>
            <a:ext cx="360000" cy="360000"/>
          </a:xfrm>
          <a:prstGeom prst="rect">
            <a:avLst/>
          </a:prstGeom>
          <a:noFill/>
          <a:ln w="9525">
            <a:noFill/>
            <a:miter lim="800000"/>
            <a:headEnd/>
            <a:tailEnd/>
          </a:ln>
        </p:spPr>
        <p:txBody>
          <a:bodyPr wrap="none" lIns="36000" tIns="7200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40" name="Text Box 6"/>
          <p:cNvSpPr txBox="1">
            <a:spLocks noChangeArrowheads="1"/>
          </p:cNvSpPr>
          <p:nvPr/>
        </p:nvSpPr>
        <p:spPr bwMode="auto">
          <a:xfrm>
            <a:off x="2592000" y="3789000"/>
            <a:ext cx="360000" cy="360000"/>
          </a:xfrm>
          <a:prstGeom prst="rect">
            <a:avLst/>
          </a:prstGeom>
          <a:noFill/>
          <a:ln w="9525">
            <a:noFill/>
            <a:miter lim="800000"/>
            <a:headEnd/>
            <a:tailEnd/>
          </a:ln>
        </p:spPr>
        <p:txBody>
          <a:bodyPr wrap="none" lIns="36000" tIns="7200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cxnSp>
        <p:nvCxnSpPr>
          <p:cNvPr id="141" name="直線單箭頭接點 140"/>
          <p:cNvCxnSpPr>
            <a:stCxn id="115" idx="6"/>
            <a:endCxn id="77" idx="2"/>
          </p:cNvCxnSpPr>
          <p:nvPr/>
        </p:nvCxnSpPr>
        <p:spPr>
          <a:xfrm>
            <a:off x="2772000" y="2349000"/>
            <a:ext cx="14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42" name="直線單箭頭接點 141"/>
          <p:cNvCxnSpPr>
            <a:stCxn id="114" idx="6"/>
            <a:endCxn id="88" idx="2"/>
          </p:cNvCxnSpPr>
          <p:nvPr/>
        </p:nvCxnSpPr>
        <p:spPr>
          <a:xfrm>
            <a:off x="2772000" y="5769000"/>
            <a:ext cx="14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4" name="橢圓 143"/>
          <p:cNvSpPr/>
          <p:nvPr/>
        </p:nvSpPr>
        <p:spPr>
          <a:xfrm>
            <a:off x="432000" y="378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45" name="直線單箭頭接點 144"/>
          <p:cNvCxnSpPr>
            <a:stCxn id="144" idx="7"/>
            <a:endCxn id="115" idx="3"/>
          </p:cNvCxnSpPr>
          <p:nvPr/>
        </p:nvCxnSpPr>
        <p:spPr>
          <a:xfrm flipV="1">
            <a:off x="739279" y="2476279"/>
            <a:ext cx="1725442" cy="13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46" name="直線單箭頭接點 145"/>
          <p:cNvCxnSpPr>
            <a:stCxn id="144" idx="5"/>
            <a:endCxn id="114" idx="1"/>
          </p:cNvCxnSpPr>
          <p:nvPr/>
        </p:nvCxnSpPr>
        <p:spPr>
          <a:xfrm>
            <a:off x="739279" y="4096279"/>
            <a:ext cx="1725442" cy="15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7" name="Text Box 6"/>
          <p:cNvSpPr txBox="1">
            <a:spLocks noChangeArrowheads="1"/>
          </p:cNvSpPr>
          <p:nvPr/>
        </p:nvSpPr>
        <p:spPr bwMode="auto">
          <a:xfrm>
            <a:off x="792000" y="32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48" name="Text Box 6"/>
          <p:cNvSpPr txBox="1">
            <a:spLocks noChangeArrowheads="1"/>
          </p:cNvSpPr>
          <p:nvPr/>
        </p:nvSpPr>
        <p:spPr bwMode="auto">
          <a:xfrm>
            <a:off x="792000" y="43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51" name="橢圓 150"/>
          <p:cNvSpPr/>
          <p:nvPr/>
        </p:nvSpPr>
        <p:spPr>
          <a:xfrm>
            <a:off x="5832000" y="558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52" name="直線單箭頭接點 151"/>
          <p:cNvCxnSpPr>
            <a:stCxn id="54" idx="5"/>
            <a:endCxn id="151" idx="2"/>
          </p:cNvCxnSpPr>
          <p:nvPr/>
        </p:nvCxnSpPr>
        <p:spPr>
          <a:xfrm>
            <a:off x="1819279" y="4636279"/>
            <a:ext cx="4012721" cy="1132721"/>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55" name="直線單箭頭接點 154"/>
          <p:cNvCxnSpPr>
            <a:stCxn id="53" idx="5"/>
            <a:endCxn id="151" idx="1"/>
          </p:cNvCxnSpPr>
          <p:nvPr/>
        </p:nvCxnSpPr>
        <p:spPr>
          <a:xfrm>
            <a:off x="5419279" y="4636279"/>
            <a:ext cx="465442" cy="100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78" name="Text Box 6"/>
          <p:cNvSpPr txBox="1">
            <a:spLocks noChangeArrowheads="1"/>
          </p:cNvSpPr>
          <p:nvPr/>
        </p:nvSpPr>
        <p:spPr bwMode="auto">
          <a:xfrm>
            <a:off x="241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79" name="Text Box 6"/>
          <p:cNvSpPr txBox="1">
            <a:spLocks noChangeArrowheads="1"/>
          </p:cNvSpPr>
          <p:nvPr/>
        </p:nvSpPr>
        <p:spPr bwMode="auto">
          <a:xfrm>
            <a:off x="2772000" y="43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6</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0" name="Text Box 6"/>
          <p:cNvSpPr txBox="1">
            <a:spLocks noChangeArrowheads="1"/>
          </p:cNvSpPr>
          <p:nvPr/>
        </p:nvSpPr>
        <p:spPr bwMode="auto">
          <a:xfrm>
            <a:off x="241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1" name="Text Box 6"/>
          <p:cNvSpPr txBox="1">
            <a:spLocks noChangeArrowheads="1"/>
          </p:cNvSpPr>
          <p:nvPr/>
        </p:nvSpPr>
        <p:spPr bwMode="auto">
          <a:xfrm>
            <a:off x="241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2" name="Text Box 6"/>
          <p:cNvSpPr txBox="1">
            <a:spLocks noChangeArrowheads="1"/>
          </p:cNvSpPr>
          <p:nvPr/>
        </p:nvSpPr>
        <p:spPr bwMode="auto">
          <a:xfrm>
            <a:off x="421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3" name="Text Box 6"/>
          <p:cNvSpPr txBox="1">
            <a:spLocks noChangeArrowheads="1"/>
          </p:cNvSpPr>
          <p:nvPr/>
        </p:nvSpPr>
        <p:spPr bwMode="auto">
          <a:xfrm>
            <a:off x="421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4" name="Text Box 6"/>
          <p:cNvSpPr txBox="1">
            <a:spLocks noChangeArrowheads="1"/>
          </p:cNvSpPr>
          <p:nvPr/>
        </p:nvSpPr>
        <p:spPr bwMode="auto">
          <a:xfrm>
            <a:off x="331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7</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5" name="Text Box 6"/>
          <p:cNvSpPr txBox="1">
            <a:spLocks noChangeArrowheads="1"/>
          </p:cNvSpPr>
          <p:nvPr/>
        </p:nvSpPr>
        <p:spPr bwMode="auto">
          <a:xfrm>
            <a:off x="331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6" name="Text Box 6"/>
          <p:cNvSpPr txBox="1">
            <a:spLocks noChangeArrowheads="1"/>
          </p:cNvSpPr>
          <p:nvPr/>
        </p:nvSpPr>
        <p:spPr bwMode="auto">
          <a:xfrm>
            <a:off x="421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9</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7" name="Text Box 6"/>
          <p:cNvSpPr txBox="1">
            <a:spLocks noChangeArrowheads="1"/>
          </p:cNvSpPr>
          <p:nvPr/>
        </p:nvSpPr>
        <p:spPr bwMode="auto">
          <a:xfrm>
            <a:off x="421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9" name="Text Box 6"/>
          <p:cNvSpPr txBox="1">
            <a:spLocks noChangeArrowheads="1"/>
          </p:cNvSpPr>
          <p:nvPr/>
        </p:nvSpPr>
        <p:spPr bwMode="auto">
          <a:xfrm>
            <a:off x="1692000" y="3069000"/>
            <a:ext cx="540000" cy="540000"/>
          </a:xfrm>
          <a:prstGeom prst="rect">
            <a:avLst/>
          </a:prstGeom>
          <a:noFill/>
          <a:ln w="9525">
            <a:noFill/>
            <a:miter lim="800000"/>
            <a:headEnd/>
            <a:tailEnd/>
          </a:ln>
        </p:spPr>
        <p:txBody>
          <a:bodyPr wrap="none" lIns="0" tIns="72000" rIns="72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0" name="Text Box 6"/>
          <p:cNvSpPr txBox="1">
            <a:spLocks noChangeArrowheads="1"/>
          </p:cNvSpPr>
          <p:nvPr/>
        </p:nvSpPr>
        <p:spPr bwMode="auto">
          <a:xfrm>
            <a:off x="1872000" y="43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1" name="Text Box 6"/>
          <p:cNvSpPr txBox="1">
            <a:spLocks noChangeArrowheads="1"/>
          </p:cNvSpPr>
          <p:nvPr/>
        </p:nvSpPr>
        <p:spPr bwMode="auto">
          <a:xfrm>
            <a:off x="511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2" name="Text Box 6"/>
          <p:cNvSpPr txBox="1">
            <a:spLocks noChangeArrowheads="1"/>
          </p:cNvSpPr>
          <p:nvPr/>
        </p:nvSpPr>
        <p:spPr bwMode="auto">
          <a:xfrm>
            <a:off x="5112000" y="46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3" name="Text Box 6"/>
          <p:cNvSpPr txBox="1">
            <a:spLocks noChangeArrowheads="1"/>
          </p:cNvSpPr>
          <p:nvPr/>
        </p:nvSpPr>
        <p:spPr bwMode="auto">
          <a:xfrm>
            <a:off x="583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05" name="Text Box 6"/>
          <p:cNvSpPr txBox="1">
            <a:spLocks noChangeArrowheads="1"/>
          </p:cNvSpPr>
          <p:nvPr/>
        </p:nvSpPr>
        <p:spPr bwMode="auto">
          <a:xfrm>
            <a:off x="493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06" name="Text Box 6"/>
          <p:cNvSpPr txBox="1">
            <a:spLocks noChangeArrowheads="1"/>
          </p:cNvSpPr>
          <p:nvPr/>
        </p:nvSpPr>
        <p:spPr bwMode="auto">
          <a:xfrm>
            <a:off x="5652000" y="50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12160742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37" name="橢圓 36"/>
          <p:cNvSpPr/>
          <p:nvPr/>
        </p:nvSpPr>
        <p:spPr>
          <a:xfrm>
            <a:off x="475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41" name="直線單箭頭接點 40"/>
          <p:cNvCxnSpPr>
            <a:stCxn id="48" idx="4"/>
            <a:endCxn id="37" idx="0"/>
          </p:cNvCxnSpPr>
          <p:nvPr/>
        </p:nvCxnSpPr>
        <p:spPr>
          <a:xfrm>
            <a:off x="4932000" y="2709000"/>
            <a:ext cx="0" cy="54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44" name="直線單箭頭接點 43"/>
          <p:cNvCxnSpPr>
            <a:stCxn id="57" idx="5"/>
            <a:endCxn id="62" idx="1"/>
          </p:cNvCxnSpPr>
          <p:nvPr/>
        </p:nvCxnSpPr>
        <p:spPr>
          <a:xfrm>
            <a:off x="3259279" y="26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45" name="直線單箭頭接點 44"/>
          <p:cNvCxnSpPr>
            <a:stCxn id="56" idx="7"/>
            <a:endCxn id="62" idx="3"/>
          </p:cNvCxnSpPr>
          <p:nvPr/>
        </p:nvCxnSpPr>
        <p:spPr>
          <a:xfrm flipV="1">
            <a:off x="3259279" y="35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47" name="橢圓 46"/>
          <p:cNvSpPr/>
          <p:nvPr/>
        </p:nvSpPr>
        <p:spPr>
          <a:xfrm>
            <a:off x="56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sp>
        <p:nvSpPr>
          <p:cNvPr id="48" name="橢圓 47"/>
          <p:cNvSpPr/>
          <p:nvPr/>
        </p:nvSpPr>
        <p:spPr>
          <a:xfrm>
            <a:off x="47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cxnSp>
        <p:nvCxnSpPr>
          <p:cNvPr id="51" name="直線單箭頭接點 50"/>
          <p:cNvCxnSpPr>
            <a:stCxn id="47" idx="6"/>
            <a:endCxn id="75" idx="2"/>
          </p:cNvCxnSpPr>
          <p:nvPr/>
        </p:nvCxnSpPr>
        <p:spPr>
          <a:xfrm>
            <a:off x="6012000" y="252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52" name="橢圓 51"/>
          <p:cNvSpPr/>
          <p:nvPr/>
        </p:nvSpPr>
        <p:spPr>
          <a:xfrm>
            <a:off x="745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cxnSp>
        <p:nvCxnSpPr>
          <p:cNvPr id="58" name="直線單箭頭接點 57"/>
          <p:cNvCxnSpPr>
            <a:stCxn id="48" idx="6"/>
            <a:endCxn id="47" idx="2"/>
          </p:cNvCxnSpPr>
          <p:nvPr/>
        </p:nvCxnSpPr>
        <p:spPr>
          <a:xfrm>
            <a:off x="5112000" y="2529000"/>
            <a:ext cx="540000" cy="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72" name="橢圓 71"/>
          <p:cNvSpPr/>
          <p:nvPr/>
        </p:nvSpPr>
        <p:spPr>
          <a:xfrm>
            <a:off x="565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76" name="橢圓 75"/>
          <p:cNvSpPr/>
          <p:nvPr/>
        </p:nvSpPr>
        <p:spPr>
          <a:xfrm>
            <a:off x="205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85" name="橢圓 84"/>
          <p:cNvSpPr/>
          <p:nvPr/>
        </p:nvSpPr>
        <p:spPr>
          <a:xfrm>
            <a:off x="20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cxnSp>
        <p:nvCxnSpPr>
          <p:cNvPr id="99" name="直線單箭頭接點 98"/>
          <p:cNvCxnSpPr>
            <a:stCxn id="37" idx="4"/>
            <a:endCxn id="83" idx="0"/>
          </p:cNvCxnSpPr>
          <p:nvPr/>
        </p:nvCxnSpPr>
        <p:spPr>
          <a:xfrm>
            <a:off x="4932000" y="36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1" name="橢圓 140"/>
          <p:cNvSpPr/>
          <p:nvPr/>
        </p:nvSpPr>
        <p:spPr>
          <a:xfrm>
            <a:off x="1152000" y="324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42" name="直線單箭頭接點 141"/>
          <p:cNvCxnSpPr>
            <a:stCxn id="141" idx="7"/>
            <a:endCxn id="85" idx="3"/>
          </p:cNvCxnSpPr>
          <p:nvPr/>
        </p:nvCxnSpPr>
        <p:spPr>
          <a:xfrm flipV="1">
            <a:off x="1459279" y="2656279"/>
            <a:ext cx="645442" cy="6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44" name="直線單箭頭接點 143"/>
          <p:cNvCxnSpPr>
            <a:stCxn id="141" idx="5"/>
            <a:endCxn id="76" idx="1"/>
          </p:cNvCxnSpPr>
          <p:nvPr/>
        </p:nvCxnSpPr>
        <p:spPr>
          <a:xfrm>
            <a:off x="1459279" y="3556279"/>
            <a:ext cx="645442" cy="6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47" name="橢圓 146"/>
          <p:cNvSpPr/>
          <p:nvPr/>
        </p:nvSpPr>
        <p:spPr>
          <a:xfrm>
            <a:off x="7452000" y="504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48" name="直線單箭頭接點 147"/>
          <p:cNvCxnSpPr>
            <a:stCxn id="66" idx="4"/>
            <a:endCxn id="147" idx="0"/>
          </p:cNvCxnSpPr>
          <p:nvPr/>
        </p:nvCxnSpPr>
        <p:spPr>
          <a:xfrm>
            <a:off x="7632000" y="45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68" name="直線單箭頭接點 167"/>
          <p:cNvCxnSpPr>
            <a:stCxn id="67" idx="6"/>
            <a:endCxn id="147" idx="2"/>
          </p:cNvCxnSpPr>
          <p:nvPr/>
        </p:nvCxnSpPr>
        <p:spPr>
          <a:xfrm>
            <a:off x="6912000" y="522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5" name="Text Box 6"/>
          <p:cNvSpPr txBox="1">
            <a:spLocks noChangeArrowheads="1"/>
          </p:cNvSpPr>
          <p:nvPr/>
        </p:nvSpPr>
        <p:spPr bwMode="auto">
          <a:xfrm>
            <a:off x="2412000" y="216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68" name="Text Box 6"/>
          <p:cNvSpPr txBox="1">
            <a:spLocks noChangeArrowheads="1"/>
          </p:cNvSpPr>
          <p:nvPr/>
        </p:nvSpPr>
        <p:spPr bwMode="auto">
          <a:xfrm>
            <a:off x="2412000" y="432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3" name="Text Box 6"/>
          <p:cNvSpPr txBox="1">
            <a:spLocks noChangeArrowheads="1"/>
          </p:cNvSpPr>
          <p:nvPr/>
        </p:nvSpPr>
        <p:spPr bwMode="auto">
          <a:xfrm>
            <a:off x="1512000" y="2709000"/>
            <a:ext cx="360000" cy="360000"/>
          </a:xfrm>
          <a:prstGeom prst="rect">
            <a:avLst/>
          </a:prstGeom>
          <a:noFill/>
          <a:ln w="9525">
            <a:noFill/>
            <a:miter lim="800000"/>
            <a:headEnd/>
            <a:tailEnd/>
          </a:ln>
        </p:spPr>
        <p:txBody>
          <a:bodyPr wrap="none" lIns="0" tIns="0" rIns="0" bIns="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4" name="Text Box 6"/>
          <p:cNvSpPr txBox="1">
            <a:spLocks noChangeArrowheads="1"/>
          </p:cNvSpPr>
          <p:nvPr/>
        </p:nvSpPr>
        <p:spPr bwMode="auto">
          <a:xfrm>
            <a:off x="1512000" y="37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77" name="Text Box 6"/>
          <p:cNvSpPr txBox="1">
            <a:spLocks noChangeArrowheads="1"/>
          </p:cNvSpPr>
          <p:nvPr/>
        </p:nvSpPr>
        <p:spPr bwMode="auto">
          <a:xfrm>
            <a:off x="6912000" y="522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8" name="Text Box 6"/>
          <p:cNvSpPr txBox="1">
            <a:spLocks noChangeArrowheads="1"/>
          </p:cNvSpPr>
          <p:nvPr/>
        </p:nvSpPr>
        <p:spPr bwMode="auto">
          <a:xfrm>
            <a:off x="7632000" y="4509000"/>
            <a:ext cx="36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9" name="Text Box 6"/>
          <p:cNvSpPr txBox="1">
            <a:spLocks noChangeArrowheads="1"/>
          </p:cNvSpPr>
          <p:nvPr/>
        </p:nvSpPr>
        <p:spPr bwMode="auto">
          <a:xfrm>
            <a:off x="4572000" y="3609000"/>
            <a:ext cx="360000" cy="540000"/>
          </a:xfrm>
          <a:prstGeom prst="rect">
            <a:avLst/>
          </a:prstGeom>
          <a:noFill/>
          <a:ln w="9525">
            <a:noFill/>
            <a:miter lim="800000"/>
            <a:headEnd/>
            <a:tailEnd/>
          </a:ln>
        </p:spPr>
        <p:txBody>
          <a:bodyPr wrap="none" lIns="7200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80" name="Text Box 6"/>
          <p:cNvSpPr txBox="1">
            <a:spLocks noChangeArrowheads="1"/>
          </p:cNvSpPr>
          <p:nvPr/>
        </p:nvSpPr>
        <p:spPr bwMode="auto">
          <a:xfrm>
            <a:off x="6012000" y="216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6" name="橢圓 55"/>
          <p:cNvSpPr/>
          <p:nvPr/>
        </p:nvSpPr>
        <p:spPr>
          <a:xfrm>
            <a:off x="295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57" name="橢圓 56"/>
          <p:cNvSpPr/>
          <p:nvPr/>
        </p:nvSpPr>
        <p:spPr>
          <a:xfrm>
            <a:off x="29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62" name="橢圓 61"/>
          <p:cNvSpPr/>
          <p:nvPr/>
        </p:nvSpPr>
        <p:spPr>
          <a:xfrm>
            <a:off x="3852000" y="32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66" name="橢圓 65"/>
          <p:cNvSpPr/>
          <p:nvPr/>
        </p:nvSpPr>
        <p:spPr>
          <a:xfrm>
            <a:off x="745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67" name="橢圓 66"/>
          <p:cNvSpPr/>
          <p:nvPr/>
        </p:nvSpPr>
        <p:spPr>
          <a:xfrm>
            <a:off x="6552000" y="50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75" name="橢圓 74"/>
          <p:cNvSpPr/>
          <p:nvPr/>
        </p:nvSpPr>
        <p:spPr>
          <a:xfrm>
            <a:off x="65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82" name="直線單箭頭接點 81"/>
          <p:cNvCxnSpPr>
            <a:stCxn id="75" idx="5"/>
            <a:endCxn id="52" idx="1"/>
          </p:cNvCxnSpPr>
          <p:nvPr/>
        </p:nvCxnSpPr>
        <p:spPr>
          <a:xfrm>
            <a:off x="6859279" y="26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83" name="橢圓 82"/>
          <p:cNvSpPr/>
          <p:nvPr/>
        </p:nvSpPr>
        <p:spPr>
          <a:xfrm>
            <a:off x="4752000" y="41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0" bIns="72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latin typeface="Times New Roman"/>
                <a:ea typeface="Cambria Math" panose="02040503050406030204" pitchFamily="18" charset="0"/>
                <a:cs typeface="+mn-cs"/>
              </a:rPr>
              <a:t>.</a:t>
            </a:r>
            <a:endParaRPr kumimoji="0" lang="zh-TW" altLang="en-US" sz="2800" b="0" i="0" u="none" strike="noStrike" kern="0" cap="none" spc="0" normalizeH="0" baseline="0" noProof="0" dirty="0">
              <a:ln>
                <a:noFill/>
              </a:ln>
              <a:solidFill>
                <a:prstClr val="black"/>
              </a:solidFill>
              <a:effectLst/>
              <a:uLnTx/>
              <a:uFillTx/>
              <a:latin typeface="Times New Roman"/>
              <a:ea typeface="新細明體" pitchFamily="18" charset="-120"/>
              <a:cs typeface="+mn-cs"/>
            </a:endParaRPr>
          </a:p>
        </p:txBody>
      </p:sp>
      <p:cxnSp>
        <p:nvCxnSpPr>
          <p:cNvPr id="84" name="直線單箭頭接點 83"/>
          <p:cNvCxnSpPr>
            <a:stCxn id="83" idx="5"/>
            <a:endCxn id="72" idx="1"/>
          </p:cNvCxnSpPr>
          <p:nvPr/>
        </p:nvCxnSpPr>
        <p:spPr>
          <a:xfrm>
            <a:off x="5059279" y="44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92" name="直線單箭頭接點 91"/>
          <p:cNvCxnSpPr>
            <a:stCxn id="52" idx="4"/>
            <a:endCxn id="66" idx="0"/>
          </p:cNvCxnSpPr>
          <p:nvPr/>
        </p:nvCxnSpPr>
        <p:spPr>
          <a:xfrm>
            <a:off x="7632000" y="3609000"/>
            <a:ext cx="0" cy="54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3" name="直線單箭頭接點 92"/>
          <p:cNvCxnSpPr/>
          <p:nvPr/>
        </p:nvCxnSpPr>
        <p:spPr>
          <a:xfrm>
            <a:off x="2412000" y="252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4" name="直線單箭頭接點 93"/>
          <p:cNvCxnSpPr/>
          <p:nvPr/>
        </p:nvCxnSpPr>
        <p:spPr>
          <a:xfrm>
            <a:off x="2412000" y="432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5" name="直線單箭頭接點 94"/>
          <p:cNvCxnSpPr>
            <a:stCxn id="72" idx="6"/>
            <a:endCxn id="67" idx="2"/>
          </p:cNvCxnSpPr>
          <p:nvPr/>
        </p:nvCxnSpPr>
        <p:spPr>
          <a:xfrm>
            <a:off x="6012000" y="5229000"/>
            <a:ext cx="54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6" name="直線單箭頭接點 95"/>
          <p:cNvCxnSpPr>
            <a:stCxn id="62" idx="7"/>
            <a:endCxn id="48" idx="3"/>
          </p:cNvCxnSpPr>
          <p:nvPr/>
        </p:nvCxnSpPr>
        <p:spPr>
          <a:xfrm flipV="1">
            <a:off x="4159279" y="2656279"/>
            <a:ext cx="645442" cy="64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7" name="Text Box 6"/>
          <p:cNvSpPr txBox="1">
            <a:spLocks noChangeArrowheads="1"/>
          </p:cNvSpPr>
          <p:nvPr/>
        </p:nvSpPr>
        <p:spPr bwMode="auto">
          <a:xfrm>
            <a:off x="4392000" y="2889000"/>
            <a:ext cx="360000" cy="54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7632000" y="3609000"/>
            <a:ext cx="360000" cy="54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9" name="Text Box 6"/>
          <p:cNvSpPr txBox="1">
            <a:spLocks noChangeArrowheads="1"/>
          </p:cNvSpPr>
          <p:nvPr/>
        </p:nvSpPr>
        <p:spPr bwMode="auto">
          <a:xfrm>
            <a:off x="1692000" y="1989000"/>
            <a:ext cx="540000" cy="540000"/>
          </a:xfrm>
          <a:prstGeom prst="rect">
            <a:avLst/>
          </a:prstGeom>
          <a:noFill/>
          <a:ln w="9525">
            <a:noFill/>
            <a:miter lim="800000"/>
            <a:headEnd/>
            <a:tailEnd/>
          </a:ln>
        </p:spPr>
        <p:txBody>
          <a:bodyPr wrap="none" lIns="7200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0" name="Text Box 6"/>
          <p:cNvSpPr txBox="1">
            <a:spLocks noChangeArrowheads="1"/>
          </p:cNvSpPr>
          <p:nvPr/>
        </p:nvSpPr>
        <p:spPr bwMode="auto">
          <a:xfrm>
            <a:off x="295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3" name="Text Box 6"/>
          <p:cNvSpPr txBox="1">
            <a:spLocks noChangeArrowheads="1"/>
          </p:cNvSpPr>
          <p:nvPr/>
        </p:nvSpPr>
        <p:spPr bwMode="auto">
          <a:xfrm>
            <a:off x="1692000" y="4329000"/>
            <a:ext cx="360000" cy="360000"/>
          </a:xfrm>
          <a:prstGeom prst="rect">
            <a:avLst/>
          </a:prstGeom>
          <a:noFill/>
          <a:ln w="9525">
            <a:noFill/>
            <a:miter lim="800000"/>
            <a:headEnd/>
            <a:tailEnd/>
          </a:ln>
        </p:spPr>
        <p:txBody>
          <a:bodyPr wrap="none" lIns="72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4" name="Text Box 6"/>
          <p:cNvSpPr txBox="1">
            <a:spLocks noChangeArrowheads="1"/>
          </p:cNvSpPr>
          <p:nvPr/>
        </p:nvSpPr>
        <p:spPr bwMode="auto">
          <a:xfrm>
            <a:off x="295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5" name="Text Box 6"/>
          <p:cNvSpPr txBox="1">
            <a:spLocks noChangeArrowheads="1"/>
          </p:cNvSpPr>
          <p:nvPr/>
        </p:nvSpPr>
        <p:spPr bwMode="auto">
          <a:xfrm>
            <a:off x="349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7</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9" name="Text Box 6"/>
          <p:cNvSpPr txBox="1">
            <a:spLocks noChangeArrowheads="1"/>
          </p:cNvSpPr>
          <p:nvPr/>
        </p:nvSpPr>
        <p:spPr bwMode="auto">
          <a:xfrm>
            <a:off x="4932000" y="1989000"/>
            <a:ext cx="540000" cy="540000"/>
          </a:xfrm>
          <a:prstGeom prst="rect">
            <a:avLst/>
          </a:prstGeom>
          <a:noFill/>
          <a:ln w="9525">
            <a:noFill/>
            <a:miter lim="800000"/>
            <a:headEnd/>
            <a:tailEnd/>
          </a:ln>
        </p:spPr>
        <p:txBody>
          <a:bodyPr wrap="none" lIns="0" tIns="72000" rIns="72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6552000" y="54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7812000" y="41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3" name="Text Box 6"/>
          <p:cNvSpPr txBox="1">
            <a:spLocks noChangeArrowheads="1"/>
          </p:cNvSpPr>
          <p:nvPr/>
        </p:nvSpPr>
        <p:spPr bwMode="auto">
          <a:xfrm>
            <a:off x="7632000" y="522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511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9" name="Text Box 6"/>
          <p:cNvSpPr txBox="1">
            <a:spLocks noChangeArrowheads="1"/>
          </p:cNvSpPr>
          <p:nvPr/>
        </p:nvSpPr>
        <p:spPr bwMode="auto">
          <a:xfrm>
            <a:off x="457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6</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5652000" y="54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1" name="Text Box 6"/>
          <p:cNvSpPr txBox="1">
            <a:spLocks noChangeArrowheads="1"/>
          </p:cNvSpPr>
          <p:nvPr/>
        </p:nvSpPr>
        <p:spPr bwMode="auto">
          <a:xfrm>
            <a:off x="565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9</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1" name="Text Box 6"/>
          <p:cNvSpPr txBox="1">
            <a:spLocks noChangeArrowheads="1"/>
          </p:cNvSpPr>
          <p:nvPr/>
        </p:nvSpPr>
        <p:spPr bwMode="auto">
          <a:xfrm>
            <a:off x="6912000" y="23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6" name="Text Box 6"/>
          <p:cNvSpPr txBox="1">
            <a:spLocks noChangeArrowheads="1"/>
          </p:cNvSpPr>
          <p:nvPr/>
        </p:nvSpPr>
        <p:spPr bwMode="auto">
          <a:xfrm>
            <a:off x="781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87" name="直線單箭頭接點 86"/>
          <p:cNvCxnSpPr>
            <a:stCxn id="83" idx="1"/>
            <a:endCxn id="62" idx="5"/>
          </p:cNvCxnSpPr>
          <p:nvPr/>
        </p:nvCxnSpPr>
        <p:spPr>
          <a:xfrm flipH="1" flipV="1">
            <a:off x="4159279" y="3556279"/>
            <a:ext cx="645442" cy="6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8" name="直線單箭頭接點 87"/>
          <p:cNvCxnSpPr>
            <a:stCxn id="67" idx="1"/>
            <a:endCxn id="37" idx="5"/>
          </p:cNvCxnSpPr>
          <p:nvPr/>
        </p:nvCxnSpPr>
        <p:spPr>
          <a:xfrm flipH="1" flipV="1">
            <a:off x="5059279" y="3556279"/>
            <a:ext cx="1545442" cy="15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9" name="直線單箭頭接點 88"/>
          <p:cNvCxnSpPr>
            <a:stCxn id="66" idx="1"/>
            <a:endCxn id="47" idx="5"/>
          </p:cNvCxnSpPr>
          <p:nvPr/>
        </p:nvCxnSpPr>
        <p:spPr>
          <a:xfrm flipH="1" flipV="1">
            <a:off x="5959279" y="2656279"/>
            <a:ext cx="1545442" cy="15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0" name="弧形接點 9"/>
          <p:cNvCxnSpPr>
            <a:stCxn id="75" idx="0"/>
            <a:endCxn id="62" idx="0"/>
          </p:cNvCxnSpPr>
          <p:nvPr/>
        </p:nvCxnSpPr>
        <p:spPr>
          <a:xfrm rot="16200000" flipH="1" flipV="1">
            <a:off x="4932000" y="1449000"/>
            <a:ext cx="900000" cy="2700000"/>
          </a:xfrm>
          <a:prstGeom prst="curvedConnector3">
            <a:avLst>
              <a:gd name="adj1" fmla="val -55282"/>
            </a:avLst>
          </a:prstGeom>
          <a:ln w="19050">
            <a:solidFill>
              <a:srgbClr val="FF0000"/>
            </a:solidFill>
            <a:tailEnd type="arrow" w="lg" len="lg"/>
          </a:ln>
        </p:spPr>
        <p:style>
          <a:lnRef idx="1">
            <a:schemeClr val="dk1"/>
          </a:lnRef>
          <a:fillRef idx="0">
            <a:schemeClr val="dk1"/>
          </a:fillRef>
          <a:effectRef idx="0">
            <a:schemeClr val="dk1"/>
          </a:effectRef>
          <a:fontRef idx="minor">
            <a:schemeClr val="tx1"/>
          </a:fontRef>
        </p:style>
      </p:cxnSp>
      <p:cxnSp>
        <p:nvCxnSpPr>
          <p:cNvPr id="13" name="弧形接點 12"/>
          <p:cNvCxnSpPr>
            <a:stCxn id="48" idx="2"/>
            <a:endCxn id="76" idx="0"/>
          </p:cNvCxnSpPr>
          <p:nvPr/>
        </p:nvCxnSpPr>
        <p:spPr>
          <a:xfrm rot="10800000" flipV="1">
            <a:off x="2232000" y="2529000"/>
            <a:ext cx="2520000" cy="1620000"/>
          </a:xfrm>
          <a:prstGeom prst="curvedConnector2">
            <a:avLst/>
          </a:prstGeom>
          <a:ln w="19050">
            <a:solidFill>
              <a:srgbClr val="FF0000"/>
            </a:solidFill>
            <a:tailEnd type="arrow" w="lg" len="lg"/>
          </a:ln>
        </p:spPr>
        <p:style>
          <a:lnRef idx="1">
            <a:schemeClr val="dk1"/>
          </a:lnRef>
          <a:fillRef idx="0">
            <a:schemeClr val="dk1"/>
          </a:fillRef>
          <a:effectRef idx="0">
            <a:schemeClr val="dk1"/>
          </a:effectRef>
          <a:fontRef idx="minor">
            <a:schemeClr val="tx1"/>
          </a:fontRef>
        </p:style>
      </p:cxnSp>
      <p:sp>
        <p:nvSpPr>
          <p:cNvPr id="122" name="Text Box 6"/>
          <p:cNvSpPr txBox="1">
            <a:spLocks noChangeArrowheads="1"/>
          </p:cNvSpPr>
          <p:nvPr/>
        </p:nvSpPr>
        <p:spPr bwMode="auto">
          <a:xfrm>
            <a:off x="6012000" y="5229000"/>
            <a:ext cx="54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7" name="Text Box 6"/>
          <p:cNvSpPr txBox="1">
            <a:spLocks noChangeArrowheads="1"/>
          </p:cNvSpPr>
          <p:nvPr/>
        </p:nvSpPr>
        <p:spPr bwMode="auto">
          <a:xfrm>
            <a:off x="79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62" name="弧形接點 161"/>
          <p:cNvCxnSpPr>
            <a:stCxn id="48" idx="0"/>
            <a:endCxn id="85" idx="0"/>
          </p:cNvCxnSpPr>
          <p:nvPr/>
        </p:nvCxnSpPr>
        <p:spPr>
          <a:xfrm rot="16200000" flipV="1">
            <a:off x="3582000" y="999000"/>
            <a:ext cx="12700" cy="2700000"/>
          </a:xfrm>
          <a:prstGeom prst="curvedConnector3">
            <a:avLst>
              <a:gd name="adj1" fmla="val 4200000"/>
            </a:avLst>
          </a:prstGeom>
          <a:ln w="19050">
            <a:solidFill>
              <a:srgbClr val="FF0000"/>
            </a:solidFill>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4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12001" y="2529000"/>
            <a:ext cx="2700000" cy="1080000"/>
          </a:xfrm>
        </p:spPr>
        <p:txBody>
          <a:bodyPr/>
          <a:lstStyle/>
          <a:p>
            <a:pPr algn="l" eaLnBrk="1" hangingPunct="1"/>
            <a:r>
              <a:rPr lang="en-US" altLang="zh-TW" sz="3200" dirty="0"/>
              <a:t>An example of network flow</a:t>
            </a:r>
            <a:endParaRPr lang="zh-TW" altLang="en-US" sz="3200" dirty="0"/>
          </a:p>
        </p:txBody>
      </p:sp>
      <p:sp>
        <p:nvSpPr>
          <p:cNvPr id="22532" name="Rectangle 3"/>
          <p:cNvSpPr>
            <a:spLocks noGrp="1" noChangeArrowheads="1"/>
          </p:cNvSpPr>
          <p:nvPr>
            <p:ph type="body" idx="1"/>
          </p:nvPr>
        </p:nvSpPr>
        <p:spPr>
          <a:xfrm>
            <a:off x="432000" y="548639"/>
            <a:ext cx="8279999" cy="1872235"/>
          </a:xfrm>
        </p:spPr>
        <p:txBody>
          <a:bodyPr/>
          <a:lstStyle/>
          <a:p>
            <a:pPr marL="0" indent="0" eaLnBrk="1" hangingPunct="1">
              <a:spcBef>
                <a:spcPts val="600"/>
              </a:spcBef>
              <a:tabLst>
                <a:tab pos="2160000" algn="l"/>
                <a:tab pos="4320000" algn="l"/>
                <a:tab pos="6480000" algn="l"/>
              </a:tabLst>
            </a:pPr>
            <a:r>
              <a:rPr lang="en-US" altLang="zh-TW" i="1" dirty="0"/>
              <a:t>f</a:t>
            </a:r>
            <a:r>
              <a:rPr lang="en-US" altLang="zh-TW" sz="1200" dirty="0"/>
              <a:t> </a:t>
            </a:r>
            <a:r>
              <a:rPr lang="en-US" altLang="zh-TW" dirty="0"/>
              <a:t>(</a:t>
            </a:r>
            <a:r>
              <a:rPr lang="en-US" altLang="zh-TW" i="1" dirty="0"/>
              <a:t>s</a:t>
            </a:r>
            <a:r>
              <a:rPr lang="en-US" altLang="zh-TW" dirty="0"/>
              <a:t>, </a:t>
            </a:r>
            <a:r>
              <a:rPr lang="en-US" altLang="zh-TW" i="1" dirty="0"/>
              <a:t>v</a:t>
            </a:r>
            <a:r>
              <a:rPr lang="en-US" altLang="zh-TW" baseline="-25000" dirty="0"/>
              <a:t>1</a:t>
            </a:r>
            <a:r>
              <a:rPr lang="en-US" altLang="zh-TW" dirty="0"/>
              <a:t>) </a:t>
            </a:r>
            <a:r>
              <a:rPr lang="en-US" altLang="zh-TW" dirty="0">
                <a:latin typeface="Symbol" pitchFamily="18" charset="2"/>
              </a:rPr>
              <a:t>=</a:t>
            </a:r>
            <a:r>
              <a:rPr lang="en-US" altLang="zh-TW" dirty="0"/>
              <a:t> 12	 </a:t>
            </a:r>
            <a:r>
              <a:rPr lang="en-US" altLang="zh-TW" i="1" dirty="0"/>
              <a:t>f</a:t>
            </a:r>
            <a:r>
              <a:rPr lang="en-US" altLang="zh-TW" sz="1200" dirty="0"/>
              <a:t> </a:t>
            </a:r>
            <a:r>
              <a:rPr lang="en-US" altLang="zh-TW" dirty="0"/>
              <a:t>(</a:t>
            </a:r>
            <a:r>
              <a:rPr lang="en-US" altLang="zh-TW" i="1" dirty="0"/>
              <a:t>s</a:t>
            </a:r>
            <a:r>
              <a:rPr lang="en-US" altLang="zh-TW" dirty="0"/>
              <a:t>, </a:t>
            </a:r>
            <a:r>
              <a:rPr lang="en-US" altLang="zh-TW" i="1" dirty="0"/>
              <a:t>v</a:t>
            </a:r>
            <a:r>
              <a:rPr lang="en-US" altLang="zh-TW" baseline="-25000" dirty="0"/>
              <a:t>2</a:t>
            </a:r>
            <a:r>
              <a:rPr lang="en-US" altLang="zh-TW" dirty="0"/>
              <a:t>) </a:t>
            </a:r>
            <a:r>
              <a:rPr lang="en-US" altLang="zh-TW" dirty="0">
                <a:latin typeface="Symbol" pitchFamily="18" charset="2"/>
              </a:rPr>
              <a:t>=</a:t>
            </a:r>
            <a:r>
              <a:rPr lang="en-US" altLang="zh-TW" dirty="0"/>
              <a:t> 7	</a:t>
            </a:r>
            <a:r>
              <a:rPr lang="en-US" altLang="zh-TW" i="1" dirty="0"/>
              <a:t>f</a:t>
            </a:r>
            <a:r>
              <a:rPr lang="en-US" altLang="zh-TW" sz="1200" dirty="0"/>
              <a:t> </a:t>
            </a:r>
            <a:r>
              <a:rPr lang="en-US" altLang="zh-TW" dirty="0"/>
              <a:t>(</a:t>
            </a:r>
            <a:r>
              <a:rPr lang="en-US" altLang="zh-TW" i="1" dirty="0"/>
              <a:t>v</a:t>
            </a:r>
            <a:r>
              <a:rPr lang="en-US" altLang="zh-TW" baseline="-25000" dirty="0"/>
              <a:t>1</a:t>
            </a:r>
            <a:r>
              <a:rPr lang="en-US" altLang="zh-TW" dirty="0"/>
              <a:t>, </a:t>
            </a:r>
            <a:r>
              <a:rPr lang="en-US" altLang="zh-TW" i="1" dirty="0"/>
              <a:t>v</a:t>
            </a:r>
            <a:r>
              <a:rPr lang="en-US" altLang="zh-TW" baseline="-25000" dirty="0"/>
              <a:t>3</a:t>
            </a:r>
            <a:r>
              <a:rPr lang="en-US" altLang="zh-TW" dirty="0"/>
              <a:t>) </a:t>
            </a:r>
            <a:r>
              <a:rPr lang="en-US" altLang="zh-TW" dirty="0">
                <a:latin typeface="Symbol" pitchFamily="18" charset="2"/>
              </a:rPr>
              <a:t>=</a:t>
            </a:r>
            <a:r>
              <a:rPr lang="en-US" altLang="zh-TW" dirty="0"/>
              <a:t> 12	</a:t>
            </a:r>
            <a:r>
              <a:rPr lang="en-US" altLang="zh-TW" i="1" dirty="0"/>
              <a:t>f</a:t>
            </a:r>
            <a:r>
              <a:rPr lang="en-US" altLang="zh-TW" sz="1200" dirty="0"/>
              <a:t> </a:t>
            </a:r>
            <a:r>
              <a:rPr lang="en-US" altLang="zh-TW" dirty="0"/>
              <a:t>(</a:t>
            </a:r>
            <a:r>
              <a:rPr lang="en-US" altLang="zh-TW" i="1" dirty="0"/>
              <a:t>v</a:t>
            </a:r>
            <a:r>
              <a:rPr lang="en-US" altLang="zh-TW" baseline="-25000" dirty="0"/>
              <a:t>2</a:t>
            </a:r>
            <a:r>
              <a:rPr lang="en-US" altLang="zh-TW" dirty="0"/>
              <a:t>, </a:t>
            </a:r>
            <a:r>
              <a:rPr lang="en-US" altLang="zh-TW" i="1" dirty="0"/>
              <a:t>v</a:t>
            </a:r>
            <a:r>
              <a:rPr lang="en-US" altLang="zh-TW" baseline="-25000" dirty="0"/>
              <a:t>1</a:t>
            </a:r>
            <a:r>
              <a:rPr lang="en-US" altLang="zh-TW" dirty="0"/>
              <a:t>) </a:t>
            </a:r>
            <a:r>
              <a:rPr lang="en-US" altLang="zh-TW" dirty="0">
                <a:latin typeface="Symbol" pitchFamily="18" charset="2"/>
              </a:rPr>
              <a:t>=</a:t>
            </a:r>
            <a:r>
              <a:rPr lang="en-US" altLang="zh-TW" dirty="0"/>
              <a:t> 0</a:t>
            </a:r>
          </a:p>
          <a:p>
            <a:pPr marL="0" indent="0" eaLnBrk="1" hangingPunct="1">
              <a:spcBef>
                <a:spcPts val="600"/>
              </a:spcBef>
              <a:tabLst>
                <a:tab pos="2160000" algn="l"/>
                <a:tab pos="4320000" algn="l"/>
                <a:tab pos="6480000" algn="l"/>
              </a:tabLst>
            </a:pPr>
            <a:r>
              <a:rPr lang="en-US" altLang="zh-TW" i="1" dirty="0"/>
              <a:t>f</a:t>
            </a:r>
            <a:r>
              <a:rPr lang="en-US" altLang="zh-TW" sz="1200" dirty="0"/>
              <a:t> </a:t>
            </a:r>
            <a:r>
              <a:rPr lang="en-US" altLang="zh-TW" dirty="0"/>
              <a:t>(</a:t>
            </a:r>
            <a:r>
              <a:rPr lang="en-US" altLang="zh-TW" i="1" dirty="0"/>
              <a:t>v</a:t>
            </a:r>
            <a:r>
              <a:rPr lang="en-US" altLang="zh-TW" baseline="-25000" dirty="0"/>
              <a:t>3</a:t>
            </a:r>
            <a:r>
              <a:rPr lang="en-US" altLang="zh-TW" dirty="0"/>
              <a:t>, </a:t>
            </a:r>
            <a:r>
              <a:rPr lang="en-US" altLang="zh-TW" i="1" dirty="0"/>
              <a:t>v</a:t>
            </a:r>
            <a:r>
              <a:rPr lang="en-US" altLang="zh-TW" baseline="-25000" dirty="0"/>
              <a:t>2</a:t>
            </a:r>
            <a:r>
              <a:rPr lang="en-US" altLang="zh-TW" dirty="0"/>
              <a:t>) </a:t>
            </a:r>
            <a:r>
              <a:rPr lang="en-US" altLang="zh-TW" dirty="0">
                <a:latin typeface="Symbol" pitchFamily="18" charset="2"/>
              </a:rPr>
              <a:t>=</a:t>
            </a:r>
            <a:r>
              <a:rPr lang="en-US" altLang="zh-TW" dirty="0"/>
              <a:t> 4	</a:t>
            </a:r>
            <a:r>
              <a:rPr lang="en-US" altLang="zh-TW" i="1" dirty="0"/>
              <a:t>f</a:t>
            </a:r>
            <a:r>
              <a:rPr lang="en-US" altLang="zh-TW" sz="1200" dirty="0"/>
              <a:t> </a:t>
            </a:r>
            <a:r>
              <a:rPr lang="en-US" altLang="zh-TW" dirty="0"/>
              <a:t>(</a:t>
            </a:r>
            <a:r>
              <a:rPr lang="en-US" altLang="zh-TW" i="1" dirty="0"/>
              <a:t>v</a:t>
            </a:r>
            <a:r>
              <a:rPr lang="en-US" altLang="zh-TW" baseline="-25000" dirty="0"/>
              <a:t>2</a:t>
            </a:r>
            <a:r>
              <a:rPr lang="en-US" altLang="zh-TW" dirty="0"/>
              <a:t>, </a:t>
            </a:r>
            <a:r>
              <a:rPr lang="en-US" altLang="zh-TW" i="1" dirty="0"/>
              <a:t>v</a:t>
            </a:r>
            <a:r>
              <a:rPr lang="en-US" altLang="zh-TW" baseline="-25000" dirty="0"/>
              <a:t>4</a:t>
            </a:r>
            <a:r>
              <a:rPr lang="en-US" altLang="zh-TW" dirty="0"/>
              <a:t>) </a:t>
            </a:r>
            <a:r>
              <a:rPr lang="en-US" altLang="zh-TW" dirty="0">
                <a:latin typeface="Symbol" pitchFamily="18" charset="2"/>
              </a:rPr>
              <a:t>=</a:t>
            </a:r>
            <a:r>
              <a:rPr lang="en-US" altLang="zh-TW" dirty="0"/>
              <a:t> 11	</a:t>
            </a:r>
            <a:r>
              <a:rPr lang="en-US" altLang="zh-TW" i="1" dirty="0"/>
              <a:t>f</a:t>
            </a:r>
            <a:r>
              <a:rPr lang="en-US" altLang="zh-TW" sz="1200" dirty="0"/>
              <a:t> </a:t>
            </a:r>
            <a:r>
              <a:rPr lang="en-US" altLang="zh-TW" dirty="0"/>
              <a:t>(</a:t>
            </a:r>
            <a:r>
              <a:rPr lang="en-US" altLang="zh-TW" i="1" dirty="0"/>
              <a:t>v</a:t>
            </a:r>
            <a:r>
              <a:rPr lang="en-US" altLang="zh-TW" baseline="-25000" dirty="0"/>
              <a:t>3</a:t>
            </a:r>
            <a:r>
              <a:rPr lang="en-US" altLang="zh-TW" dirty="0"/>
              <a:t>, </a:t>
            </a:r>
            <a:r>
              <a:rPr lang="en-US" altLang="zh-TW" i="1" dirty="0"/>
              <a:t>t</a:t>
            </a:r>
            <a:r>
              <a:rPr lang="en-US" altLang="zh-TW" dirty="0"/>
              <a:t>) </a:t>
            </a:r>
            <a:r>
              <a:rPr lang="en-US" altLang="zh-TW" dirty="0">
                <a:latin typeface="Symbol" pitchFamily="18" charset="2"/>
              </a:rPr>
              <a:t>=</a:t>
            </a:r>
            <a:r>
              <a:rPr lang="en-US" altLang="zh-TW" dirty="0"/>
              <a:t> 15	</a:t>
            </a:r>
            <a:r>
              <a:rPr lang="en-US" altLang="zh-TW" i="1" dirty="0"/>
              <a:t>f</a:t>
            </a:r>
            <a:r>
              <a:rPr lang="en-US" altLang="zh-TW" sz="1200" dirty="0"/>
              <a:t> </a:t>
            </a:r>
            <a:r>
              <a:rPr lang="en-US" altLang="zh-TW" dirty="0"/>
              <a:t>(</a:t>
            </a:r>
            <a:r>
              <a:rPr lang="en-US" altLang="zh-TW" i="1" dirty="0"/>
              <a:t>v</a:t>
            </a:r>
            <a:r>
              <a:rPr lang="en-US" altLang="zh-TW" baseline="-25000" dirty="0"/>
              <a:t>4</a:t>
            </a:r>
            <a:r>
              <a:rPr lang="en-US" altLang="zh-TW" dirty="0"/>
              <a:t>, </a:t>
            </a:r>
            <a:r>
              <a:rPr lang="en-US" altLang="zh-TW" i="1" dirty="0"/>
              <a:t>v</a:t>
            </a:r>
            <a:r>
              <a:rPr lang="en-US" altLang="zh-TW" baseline="-25000" dirty="0"/>
              <a:t>3</a:t>
            </a:r>
            <a:r>
              <a:rPr lang="en-US" altLang="zh-TW" dirty="0"/>
              <a:t>) </a:t>
            </a:r>
            <a:r>
              <a:rPr lang="en-US" altLang="zh-TW" dirty="0">
                <a:latin typeface="Symbol" pitchFamily="18" charset="2"/>
              </a:rPr>
              <a:t>=</a:t>
            </a:r>
            <a:r>
              <a:rPr lang="en-US" altLang="zh-TW" dirty="0"/>
              <a:t> 7</a:t>
            </a:r>
          </a:p>
          <a:p>
            <a:pPr marL="0" indent="0" eaLnBrk="1" hangingPunct="1">
              <a:spcBef>
                <a:spcPts val="600"/>
              </a:spcBef>
              <a:tabLst>
                <a:tab pos="2160000" algn="l"/>
                <a:tab pos="4320000" algn="l"/>
                <a:tab pos="6480000" algn="l"/>
              </a:tabLst>
            </a:pPr>
            <a:r>
              <a:rPr lang="en-US" altLang="zh-TW" i="1" dirty="0"/>
              <a:t>f</a:t>
            </a:r>
            <a:r>
              <a:rPr lang="en-US" altLang="zh-TW" sz="1200" dirty="0"/>
              <a:t> </a:t>
            </a:r>
            <a:r>
              <a:rPr lang="en-US" altLang="zh-TW" dirty="0"/>
              <a:t>(</a:t>
            </a:r>
            <a:r>
              <a:rPr lang="en-US" altLang="zh-TW" i="1" dirty="0"/>
              <a:t>v</a:t>
            </a:r>
            <a:r>
              <a:rPr lang="en-US" altLang="zh-TW" baseline="-25000" dirty="0"/>
              <a:t>4</a:t>
            </a:r>
            <a:r>
              <a:rPr lang="en-US" altLang="zh-TW" dirty="0"/>
              <a:t>, </a:t>
            </a:r>
            <a:r>
              <a:rPr lang="en-US" altLang="zh-TW" i="1" dirty="0"/>
              <a:t>t</a:t>
            </a:r>
            <a:r>
              <a:rPr lang="en-US" altLang="zh-TW" dirty="0"/>
              <a:t>) </a:t>
            </a:r>
            <a:r>
              <a:rPr lang="en-US" altLang="zh-TW" dirty="0">
                <a:latin typeface="Symbol" pitchFamily="18" charset="2"/>
              </a:rPr>
              <a:t>=</a:t>
            </a:r>
            <a:r>
              <a:rPr lang="en-US" altLang="zh-TW" dirty="0"/>
              <a:t> 4</a:t>
            </a:r>
          </a:p>
          <a:p>
            <a:pPr eaLnBrk="1" hangingPunct="1">
              <a:spcBef>
                <a:spcPts val="600"/>
              </a:spcBef>
              <a:tabLst>
                <a:tab pos="1970088" algn="l"/>
                <a:tab pos="4305300" algn="l"/>
                <a:tab pos="6276975" algn="l"/>
              </a:tabLst>
            </a:pPr>
            <a:r>
              <a:rPr lang="en-US" altLang="zh-TW" dirty="0"/>
              <a:t>For other pairs of nodes (</a:t>
            </a:r>
            <a:r>
              <a:rPr lang="en-US" altLang="zh-TW" i="1" dirty="0"/>
              <a:t>u</a:t>
            </a:r>
            <a:r>
              <a:rPr lang="en-US" altLang="zh-TW" dirty="0"/>
              <a:t>, </a:t>
            </a:r>
            <a:r>
              <a:rPr lang="en-US" altLang="zh-TW" i="1" dirty="0"/>
              <a:t>v</a:t>
            </a:r>
            <a:r>
              <a:rPr lang="en-US" altLang="zh-TW" dirty="0"/>
              <a:t>),</a:t>
            </a:r>
            <a:r>
              <a:rPr lang="en-US" altLang="zh-TW" spc="300" dirty="0"/>
              <a:t> </a:t>
            </a:r>
            <a:r>
              <a:rPr lang="en-US" altLang="zh-TW" i="1" dirty="0"/>
              <a:t>f</a:t>
            </a:r>
            <a:r>
              <a:rPr lang="en-US" altLang="zh-TW" sz="1200" dirty="0"/>
              <a:t> </a:t>
            </a:r>
            <a:r>
              <a:rPr lang="en-US" altLang="zh-TW" dirty="0"/>
              <a:t>(</a:t>
            </a:r>
            <a:r>
              <a:rPr lang="en-US" altLang="zh-TW" i="1" dirty="0"/>
              <a:t>u</a:t>
            </a:r>
            <a:r>
              <a:rPr lang="en-US" altLang="zh-TW" dirty="0"/>
              <a:t>, </a:t>
            </a:r>
            <a:r>
              <a:rPr lang="en-US" altLang="zh-TW" i="1" dirty="0"/>
              <a:t>v</a:t>
            </a:r>
            <a:r>
              <a:rPr lang="en-US" altLang="zh-TW" dirty="0"/>
              <a:t>) </a:t>
            </a:r>
            <a:r>
              <a:rPr lang="en-US" altLang="zh-TW" dirty="0">
                <a:latin typeface="Symbol" pitchFamily="18" charset="2"/>
              </a:rPr>
              <a:t>=</a:t>
            </a:r>
            <a:r>
              <a:rPr lang="en-US" altLang="zh-TW" dirty="0"/>
              <a:t> 0              </a:t>
            </a:r>
            <a:r>
              <a:rPr lang="en-US" altLang="zh-TW" sz="2400" i="1" dirty="0">
                <a:solidFill>
                  <a:schemeClr val="hlink"/>
                </a:solidFill>
              </a:rPr>
              <a:t>f </a:t>
            </a:r>
            <a:r>
              <a:rPr lang="en-US" altLang="zh-TW" sz="2400" dirty="0">
                <a:solidFill>
                  <a:schemeClr val="hlink"/>
                </a:solidFill>
              </a:rPr>
              <a:t>: </a:t>
            </a:r>
            <a:r>
              <a:rPr lang="en-US" altLang="zh-TW" sz="2400" i="1" dirty="0">
                <a:solidFill>
                  <a:schemeClr val="hlink"/>
                </a:solidFill>
                <a:sym typeface="Symbol" pitchFamily="18" charset="2"/>
              </a:rPr>
              <a:t>V</a:t>
            </a:r>
            <a:r>
              <a:rPr lang="en-US" altLang="zh-TW" sz="2400" dirty="0">
                <a:solidFill>
                  <a:schemeClr val="hlink"/>
                </a:solidFill>
                <a:sym typeface="Symbol" pitchFamily="18" charset="2"/>
              </a:rPr>
              <a:t> </a:t>
            </a:r>
            <a:r>
              <a:rPr lang="en-US" altLang="zh-TW" sz="2400" spc="200" dirty="0">
                <a:solidFill>
                  <a:srgbClr val="FF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400" i="1" dirty="0">
                <a:solidFill>
                  <a:schemeClr val="hlink"/>
                </a:solidFill>
                <a:cs typeface="Times New Roman" pitchFamily="18" charset="0"/>
                <a:sym typeface="Symbol" pitchFamily="18" charset="2"/>
              </a:rPr>
              <a:t>V</a:t>
            </a:r>
            <a:r>
              <a:rPr lang="en-US" altLang="zh-TW" sz="2400" dirty="0">
                <a:solidFill>
                  <a:schemeClr val="hlink"/>
                </a:solidFill>
                <a:cs typeface="Times New Roman" pitchFamily="18" charset="0"/>
                <a:sym typeface="Symbol" pitchFamily="18" charset="2"/>
              </a:rPr>
              <a:t>  </a:t>
            </a:r>
            <a:r>
              <a:rPr lang="en-US" altLang="zh-TW" sz="2400" b="1" i="1" dirty="0">
                <a:solidFill>
                  <a:schemeClr val="hlink"/>
                </a:solidFill>
                <a:cs typeface="Times New Roman" pitchFamily="18" charset="0"/>
                <a:sym typeface="Symbol" pitchFamily="18" charset="2"/>
              </a:rPr>
              <a:t>R</a:t>
            </a:r>
          </a:p>
        </p:txBody>
      </p:sp>
      <p:sp>
        <p:nvSpPr>
          <p:cNvPr id="6" name="Text Box 4"/>
          <p:cNvSpPr txBox="1">
            <a:spLocks noChangeArrowheads="1"/>
          </p:cNvSpPr>
          <p:nvPr/>
        </p:nvSpPr>
        <p:spPr bwMode="auto">
          <a:xfrm>
            <a:off x="972000" y="360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7" name="Text Box 6"/>
          <p:cNvSpPr txBox="1">
            <a:spLocks noChangeArrowheads="1"/>
          </p:cNvSpPr>
          <p:nvPr/>
        </p:nvSpPr>
        <p:spPr bwMode="auto">
          <a:xfrm>
            <a:off x="2952000" y="306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8" name="Text Box 7"/>
          <p:cNvSpPr txBox="1">
            <a:spLocks noChangeArrowheads="1"/>
          </p:cNvSpPr>
          <p:nvPr/>
        </p:nvSpPr>
        <p:spPr bwMode="auto">
          <a:xfrm>
            <a:off x="972000" y="486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9" name="Text Box 8"/>
          <p:cNvSpPr txBox="1">
            <a:spLocks noChangeArrowheads="1"/>
          </p:cNvSpPr>
          <p:nvPr/>
        </p:nvSpPr>
        <p:spPr bwMode="auto">
          <a:xfrm>
            <a:off x="4932000" y="360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15</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10" name="Text Box 9"/>
          <p:cNvSpPr txBox="1">
            <a:spLocks noChangeArrowheads="1"/>
          </p:cNvSpPr>
          <p:nvPr/>
        </p:nvSpPr>
        <p:spPr bwMode="auto">
          <a:xfrm>
            <a:off x="2952000" y="55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11" name="Text Box 10"/>
          <p:cNvSpPr txBox="1">
            <a:spLocks noChangeArrowheads="1"/>
          </p:cNvSpPr>
          <p:nvPr/>
        </p:nvSpPr>
        <p:spPr bwMode="auto">
          <a:xfrm>
            <a:off x="4932000" y="486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2" name="Text Box 11"/>
          <p:cNvSpPr txBox="1">
            <a:spLocks noChangeArrowheads="1"/>
          </p:cNvSpPr>
          <p:nvPr/>
        </p:nvSpPr>
        <p:spPr bwMode="auto">
          <a:xfrm>
            <a:off x="3312000" y="432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13" name="Text Box 12"/>
          <p:cNvSpPr txBox="1">
            <a:spLocks noChangeArrowheads="1"/>
          </p:cNvSpPr>
          <p:nvPr/>
        </p:nvSpPr>
        <p:spPr bwMode="auto">
          <a:xfrm>
            <a:off x="2232000" y="432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4" name="Text Box 13"/>
          <p:cNvSpPr txBox="1">
            <a:spLocks noChangeArrowheads="1"/>
          </p:cNvSpPr>
          <p:nvPr/>
        </p:nvSpPr>
        <p:spPr bwMode="auto">
          <a:xfrm>
            <a:off x="4392000" y="432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15" name="橢圓 14"/>
          <p:cNvSpPr/>
          <p:nvPr/>
        </p:nvSpPr>
        <p:spPr>
          <a:xfrm>
            <a:off x="205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6" name="橢圓 15"/>
          <p:cNvSpPr/>
          <p:nvPr/>
        </p:nvSpPr>
        <p:spPr>
          <a:xfrm>
            <a:off x="2052000" y="54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7" name="橢圓 16"/>
          <p:cNvSpPr/>
          <p:nvPr/>
        </p:nvSpPr>
        <p:spPr>
          <a:xfrm>
            <a:off x="4212000" y="324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8" name="橢圓 17"/>
          <p:cNvSpPr/>
          <p:nvPr/>
        </p:nvSpPr>
        <p:spPr>
          <a:xfrm>
            <a:off x="4212000" y="540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9" name="橢圓 18"/>
          <p:cNvSpPr/>
          <p:nvPr/>
        </p:nvSpPr>
        <p:spPr>
          <a:xfrm>
            <a:off x="972000" y="432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0" name="直線單箭頭接點 19"/>
          <p:cNvCxnSpPr>
            <a:stCxn id="19" idx="7"/>
            <a:endCxn id="15" idx="3"/>
          </p:cNvCxnSpPr>
          <p:nvPr/>
        </p:nvCxnSpPr>
        <p:spPr>
          <a:xfrm flipV="1">
            <a:off x="12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5" idx="6"/>
            <a:endCxn id="17" idx="2"/>
          </p:cNvCxnSpPr>
          <p:nvPr/>
        </p:nvCxnSpPr>
        <p:spPr>
          <a:xfrm>
            <a:off x="2412000" y="342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7" idx="3"/>
            <a:endCxn id="16" idx="7"/>
          </p:cNvCxnSpPr>
          <p:nvPr/>
        </p:nvCxnSpPr>
        <p:spPr>
          <a:xfrm flipH="1">
            <a:off x="2359279" y="355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6" idx="6"/>
            <a:endCxn id="18" idx="2"/>
          </p:cNvCxnSpPr>
          <p:nvPr/>
        </p:nvCxnSpPr>
        <p:spPr>
          <a:xfrm>
            <a:off x="2412000" y="558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6" idx="0"/>
            <a:endCxn id="15" idx="4"/>
          </p:cNvCxnSpPr>
          <p:nvPr/>
        </p:nvCxnSpPr>
        <p:spPr>
          <a:xfrm flipV="1">
            <a:off x="2232000" y="36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7" idx="5"/>
            <a:endCxn id="28" idx="1"/>
          </p:cNvCxnSpPr>
          <p:nvPr/>
        </p:nvCxnSpPr>
        <p:spPr>
          <a:xfrm>
            <a:off x="451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8" idx="0"/>
            <a:endCxn id="17" idx="4"/>
          </p:cNvCxnSpPr>
          <p:nvPr/>
        </p:nvCxnSpPr>
        <p:spPr>
          <a:xfrm flipV="1">
            <a:off x="4392000" y="36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9" idx="5"/>
            <a:endCxn id="16" idx="1"/>
          </p:cNvCxnSpPr>
          <p:nvPr/>
        </p:nvCxnSpPr>
        <p:spPr>
          <a:xfrm>
            <a:off x="1279279" y="46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8" name="橢圓 27"/>
          <p:cNvSpPr/>
          <p:nvPr/>
        </p:nvSpPr>
        <p:spPr>
          <a:xfrm>
            <a:off x="5292000" y="432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9" name="直線單箭頭接點 28"/>
          <p:cNvCxnSpPr>
            <a:stCxn id="18" idx="7"/>
            <a:endCxn id="28" idx="3"/>
          </p:cNvCxnSpPr>
          <p:nvPr/>
        </p:nvCxnSpPr>
        <p:spPr>
          <a:xfrm flipV="1">
            <a:off x="4519279" y="46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 Graph Modeling - Part 2</a:t>
            </a:r>
            <a:endParaRPr lang="zh-TW" altLang="en-US" dirty="0"/>
          </a:p>
        </p:txBody>
      </p:sp>
      <p:sp>
        <p:nvSpPr>
          <p:cNvPr id="15" name="內容版面配置區 14"/>
          <p:cNvSpPr>
            <a:spLocks noGrp="1"/>
          </p:cNvSpPr>
          <p:nvPr>
            <p:ph idx="1"/>
          </p:nvPr>
        </p:nvSpPr>
        <p:spPr>
          <a:xfrm>
            <a:off x="432000" y="1449000"/>
            <a:ext cx="1260000" cy="4140000"/>
          </a:xfrm>
        </p:spPr>
        <p:txBody>
          <a:bodyPr/>
          <a:lstStyle/>
          <a:p>
            <a:pPr marL="360000" indent="-360000">
              <a:spcBef>
                <a:spcPts val="0"/>
              </a:spcBef>
            </a:pPr>
            <a:r>
              <a:rPr lang="en-US" altLang="zh-TW" dirty="0"/>
              <a:t>3 4 2</a:t>
            </a:r>
          </a:p>
          <a:p>
            <a:pPr marL="360000" indent="-360000">
              <a:spcBef>
                <a:spcPts val="0"/>
              </a:spcBef>
            </a:pP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7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60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3 5 1</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spc="450" dirty="0">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r>
              <a:rPr lang="en-US" altLang="zh-TW" dirty="0">
                <a:latin typeface="Cambria Math" panose="02040503050406030204" pitchFamily="18" charset="0"/>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p>
          <a:p>
            <a:pPr marL="360000" indent="-360000">
              <a:spcBef>
                <a:spcPts val="0"/>
              </a:spcBef>
            </a:pPr>
            <a:endParaRPr lang="en-US" altLang="zh-TW" dirty="0"/>
          </a:p>
          <a:p>
            <a:pPr marL="360000" indent="-360000">
              <a:spcBef>
                <a:spcPts val="0"/>
              </a:spcBef>
            </a:pPr>
            <a:r>
              <a:rPr lang="en-US" altLang="zh-TW" dirty="0"/>
              <a:t>1 4 2</a:t>
            </a:r>
          </a:p>
          <a:p>
            <a:pPr marL="360000" indent="-360000">
              <a:spcBef>
                <a:spcPts val="0"/>
              </a:spcBef>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endParaRPr lang="zh-TW" altLang="en-US" dirty="0">
              <a:latin typeface="Cambria Math" panose="02040503050406030204" pitchFamily="18" charset="0"/>
            </a:endParaRPr>
          </a:p>
        </p:txBody>
      </p:sp>
      <p:cxnSp>
        <p:nvCxnSpPr>
          <p:cNvPr id="100" name="直線單箭頭接點 99"/>
          <p:cNvCxnSpPr>
            <a:stCxn id="104" idx="4"/>
            <a:endCxn id="50" idx="0"/>
          </p:cNvCxnSpPr>
          <p:nvPr/>
        </p:nvCxnSpPr>
        <p:spPr>
          <a:xfrm>
            <a:off x="3132000" y="4509000"/>
            <a:ext cx="0" cy="108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01" name="橢圓 100"/>
          <p:cNvSpPr/>
          <p:nvPr/>
        </p:nvSpPr>
        <p:spPr>
          <a:xfrm>
            <a:off x="583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104" name="橢圓 103"/>
          <p:cNvSpPr/>
          <p:nvPr/>
        </p:nvSpPr>
        <p:spPr>
          <a:xfrm>
            <a:off x="295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106" name="橢圓 105"/>
          <p:cNvSpPr/>
          <p:nvPr/>
        </p:nvSpPr>
        <p:spPr>
          <a:xfrm>
            <a:off x="4392000" y="4149000"/>
            <a:ext cx="360000" cy="360000"/>
          </a:xfrm>
          <a:prstGeom prst="ellipse">
            <a:avLst/>
          </a:prstGeom>
          <a:solidFill>
            <a:srgbClr val="00B0F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107" name="橢圓 106"/>
          <p:cNvSpPr/>
          <p:nvPr/>
        </p:nvSpPr>
        <p:spPr>
          <a:xfrm>
            <a:off x="7272000" y="558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08" name="直線單箭頭接點 107"/>
          <p:cNvCxnSpPr>
            <a:stCxn id="55" idx="6"/>
            <a:endCxn id="107" idx="2"/>
          </p:cNvCxnSpPr>
          <p:nvPr/>
        </p:nvCxnSpPr>
        <p:spPr>
          <a:xfrm>
            <a:off x="6192000" y="5769000"/>
            <a:ext cx="1080000"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09" name="橢圓 108"/>
          <p:cNvSpPr/>
          <p:nvPr/>
        </p:nvSpPr>
        <p:spPr>
          <a:xfrm>
            <a:off x="3672000" y="342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10" name="直線單箭頭接點 109"/>
          <p:cNvCxnSpPr>
            <a:stCxn id="109" idx="3"/>
            <a:endCxn id="104" idx="7"/>
          </p:cNvCxnSpPr>
          <p:nvPr/>
        </p:nvCxnSpPr>
        <p:spPr>
          <a:xfrm flipH="1">
            <a:off x="3259279" y="3736279"/>
            <a:ext cx="465442"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111" name="直線單箭頭接點 110"/>
          <p:cNvCxnSpPr>
            <a:stCxn id="109" idx="5"/>
            <a:endCxn id="106" idx="1"/>
          </p:cNvCxnSpPr>
          <p:nvPr/>
        </p:nvCxnSpPr>
        <p:spPr>
          <a:xfrm>
            <a:off x="3979279" y="3736279"/>
            <a:ext cx="465442" cy="465442"/>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63" name="Text Box 6"/>
          <p:cNvSpPr txBox="1">
            <a:spLocks noChangeArrowheads="1"/>
          </p:cNvSpPr>
          <p:nvPr/>
        </p:nvSpPr>
        <p:spPr bwMode="auto">
          <a:xfrm>
            <a:off x="6012000" y="486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64" name="Text Box 6"/>
          <p:cNvSpPr txBox="1">
            <a:spLocks noChangeArrowheads="1"/>
          </p:cNvSpPr>
          <p:nvPr/>
        </p:nvSpPr>
        <p:spPr bwMode="auto">
          <a:xfrm>
            <a:off x="2592000" y="37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65" name="Text Box 6"/>
          <p:cNvSpPr txBox="1">
            <a:spLocks noChangeArrowheads="1"/>
          </p:cNvSpPr>
          <p:nvPr/>
        </p:nvSpPr>
        <p:spPr bwMode="auto">
          <a:xfrm>
            <a:off x="4572000" y="37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172" name="Text Box 6"/>
          <p:cNvSpPr txBox="1">
            <a:spLocks noChangeArrowheads="1"/>
          </p:cNvSpPr>
          <p:nvPr/>
        </p:nvSpPr>
        <p:spPr bwMode="auto">
          <a:xfrm>
            <a:off x="3312000" y="36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73" name="Text Box 6"/>
          <p:cNvSpPr txBox="1">
            <a:spLocks noChangeArrowheads="1"/>
          </p:cNvSpPr>
          <p:nvPr/>
        </p:nvSpPr>
        <p:spPr bwMode="auto">
          <a:xfrm>
            <a:off x="4032000" y="36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0" name="橢圓 49"/>
          <p:cNvSpPr/>
          <p:nvPr/>
        </p:nvSpPr>
        <p:spPr>
          <a:xfrm>
            <a:off x="2952000" y="558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54" name="橢圓 53"/>
          <p:cNvSpPr/>
          <p:nvPr/>
        </p:nvSpPr>
        <p:spPr>
          <a:xfrm>
            <a:off x="4392000" y="558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55" name="橢圓 54"/>
          <p:cNvSpPr/>
          <p:nvPr/>
        </p:nvSpPr>
        <p:spPr>
          <a:xfrm>
            <a:off x="5832000" y="5589000"/>
            <a:ext cx="360000" cy="360000"/>
          </a:xfrm>
          <a:prstGeom prst="ellipse">
            <a:avLst/>
          </a:prstGeom>
          <a:solidFill>
            <a:srgbClr val="92D050"/>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56" name="Text Box 6"/>
          <p:cNvSpPr txBox="1">
            <a:spLocks noChangeArrowheads="1"/>
          </p:cNvSpPr>
          <p:nvPr/>
        </p:nvSpPr>
        <p:spPr bwMode="auto">
          <a:xfrm>
            <a:off x="2772000" y="48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57" name="Text Box 6"/>
          <p:cNvSpPr txBox="1">
            <a:spLocks noChangeArrowheads="1"/>
          </p:cNvSpPr>
          <p:nvPr/>
        </p:nvSpPr>
        <p:spPr bwMode="auto">
          <a:xfrm>
            <a:off x="295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cxnSp>
        <p:nvCxnSpPr>
          <p:cNvPr id="61" name="直線單箭頭接點 60"/>
          <p:cNvCxnSpPr>
            <a:stCxn id="101" idx="4"/>
            <a:endCxn id="55" idx="0"/>
          </p:cNvCxnSpPr>
          <p:nvPr/>
        </p:nvCxnSpPr>
        <p:spPr>
          <a:xfrm>
            <a:off x="6012000" y="4509000"/>
            <a:ext cx="0" cy="108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3" name="Text Box 6"/>
          <p:cNvSpPr txBox="1">
            <a:spLocks noChangeArrowheads="1"/>
          </p:cNvSpPr>
          <p:nvPr/>
        </p:nvSpPr>
        <p:spPr bwMode="auto">
          <a:xfrm>
            <a:off x="439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64" name="Text Box 6"/>
          <p:cNvSpPr txBox="1">
            <a:spLocks noChangeArrowheads="1"/>
          </p:cNvSpPr>
          <p:nvPr/>
        </p:nvSpPr>
        <p:spPr bwMode="auto">
          <a:xfrm>
            <a:off x="5832000" y="37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66" name="Text Box 6"/>
          <p:cNvSpPr txBox="1">
            <a:spLocks noChangeArrowheads="1"/>
          </p:cNvSpPr>
          <p:nvPr/>
        </p:nvSpPr>
        <p:spPr bwMode="auto">
          <a:xfrm>
            <a:off x="583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6</a:t>
            </a:r>
          </a:p>
        </p:txBody>
      </p:sp>
      <p:sp>
        <p:nvSpPr>
          <p:cNvPr id="67" name="Text Box 6"/>
          <p:cNvSpPr txBox="1">
            <a:spLocks noChangeArrowheads="1"/>
          </p:cNvSpPr>
          <p:nvPr/>
        </p:nvSpPr>
        <p:spPr bwMode="auto">
          <a:xfrm>
            <a:off x="7272000" y="59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7</a:t>
            </a:r>
          </a:p>
        </p:txBody>
      </p:sp>
      <p:sp>
        <p:nvSpPr>
          <p:cNvPr id="70" name="Text Box 6"/>
          <p:cNvSpPr txBox="1">
            <a:spLocks noChangeArrowheads="1"/>
          </p:cNvSpPr>
          <p:nvPr/>
        </p:nvSpPr>
        <p:spPr bwMode="auto">
          <a:xfrm>
            <a:off x="6552000" y="57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71" name="Text Box 6"/>
          <p:cNvSpPr txBox="1">
            <a:spLocks noChangeArrowheads="1"/>
          </p:cNvSpPr>
          <p:nvPr/>
        </p:nvSpPr>
        <p:spPr bwMode="auto">
          <a:xfrm>
            <a:off x="3672000" y="3069000"/>
            <a:ext cx="360000" cy="360000"/>
          </a:xfrm>
          <a:prstGeom prst="rect">
            <a:avLst/>
          </a:prstGeom>
          <a:noFill/>
          <a:ln w="9525">
            <a:noFill/>
            <a:miter lim="800000"/>
            <a:headEnd/>
            <a:tailEnd/>
          </a:ln>
        </p:spPr>
        <p:txBody>
          <a:bodyPr wrap="none" lIns="0" tIns="0" rIns="0" bIns="0" anchor="ctr" anchorCtr="1">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0</a:t>
            </a:r>
          </a:p>
        </p:txBody>
      </p:sp>
      <p:cxnSp>
        <p:nvCxnSpPr>
          <p:cNvPr id="75" name="直線單箭頭接點 74"/>
          <p:cNvCxnSpPr>
            <a:stCxn id="50" idx="7"/>
            <a:endCxn id="106" idx="3"/>
          </p:cNvCxnSpPr>
          <p:nvPr/>
        </p:nvCxnSpPr>
        <p:spPr>
          <a:xfrm flipV="1">
            <a:off x="3259279" y="4456279"/>
            <a:ext cx="1185442" cy="118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82" name="Text Box 6"/>
          <p:cNvSpPr txBox="1">
            <a:spLocks noChangeArrowheads="1"/>
          </p:cNvSpPr>
          <p:nvPr/>
        </p:nvSpPr>
        <p:spPr bwMode="auto">
          <a:xfrm>
            <a:off x="4032000" y="46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84" name="直線單箭頭接點 83"/>
          <p:cNvCxnSpPr>
            <a:stCxn id="54" idx="7"/>
            <a:endCxn id="101" idx="3"/>
          </p:cNvCxnSpPr>
          <p:nvPr/>
        </p:nvCxnSpPr>
        <p:spPr>
          <a:xfrm flipV="1">
            <a:off x="4699279" y="4456279"/>
            <a:ext cx="1185442" cy="118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6" name="直線單箭頭接點 85"/>
          <p:cNvCxnSpPr>
            <a:stCxn id="54" idx="1"/>
            <a:endCxn id="104" idx="5"/>
          </p:cNvCxnSpPr>
          <p:nvPr/>
        </p:nvCxnSpPr>
        <p:spPr>
          <a:xfrm flipH="1" flipV="1">
            <a:off x="3259279" y="4456279"/>
            <a:ext cx="1185442" cy="1185442"/>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87" name="Text Box 6"/>
          <p:cNvSpPr txBox="1">
            <a:spLocks noChangeArrowheads="1"/>
          </p:cNvSpPr>
          <p:nvPr/>
        </p:nvSpPr>
        <p:spPr bwMode="auto">
          <a:xfrm>
            <a:off x="3312000" y="46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8" name="Text Box 6"/>
          <p:cNvSpPr txBox="1">
            <a:spLocks noChangeArrowheads="1"/>
          </p:cNvSpPr>
          <p:nvPr/>
        </p:nvSpPr>
        <p:spPr bwMode="auto">
          <a:xfrm>
            <a:off x="4752000" y="46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8" name="Text Box 6"/>
          <p:cNvSpPr txBox="1">
            <a:spLocks noChangeArrowheads="1"/>
          </p:cNvSpPr>
          <p:nvPr/>
        </p:nvSpPr>
        <p:spPr bwMode="auto">
          <a:xfrm>
            <a:off x="5472000" y="4689000"/>
            <a:ext cx="360000" cy="360000"/>
          </a:xfrm>
          <a:prstGeom prst="rect">
            <a:avLst/>
          </a:prstGeom>
          <a:noFill/>
          <a:ln w="9525">
            <a:noFill/>
            <a:miter lim="800000"/>
            <a:headEnd/>
            <a:tailEnd/>
          </a:ln>
        </p:spPr>
        <p:txBody>
          <a:bodyPr wrap="none" lIns="72000" tIns="0" rIns="9000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204" name="直線單箭頭接點 203"/>
          <p:cNvCxnSpPr>
            <a:stCxn id="55" idx="1"/>
            <a:endCxn id="106" idx="5"/>
          </p:cNvCxnSpPr>
          <p:nvPr/>
        </p:nvCxnSpPr>
        <p:spPr>
          <a:xfrm flipH="1" flipV="1">
            <a:off x="4699279" y="4456279"/>
            <a:ext cx="1185442" cy="118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65" name="直線單箭頭接點 64"/>
          <p:cNvCxnSpPr/>
          <p:nvPr/>
        </p:nvCxnSpPr>
        <p:spPr>
          <a:xfrm>
            <a:off x="4572000" y="4509000"/>
            <a:ext cx="0" cy="108000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68" name="Text Box 6"/>
          <p:cNvSpPr txBox="1">
            <a:spLocks noChangeArrowheads="1"/>
          </p:cNvSpPr>
          <p:nvPr/>
        </p:nvSpPr>
        <p:spPr bwMode="auto">
          <a:xfrm>
            <a:off x="4212000" y="50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69" name="橢圓 68"/>
          <p:cNvSpPr/>
          <p:nvPr/>
        </p:nvSpPr>
        <p:spPr>
          <a:xfrm>
            <a:off x="583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72" name="橢圓 71"/>
          <p:cNvSpPr/>
          <p:nvPr/>
        </p:nvSpPr>
        <p:spPr>
          <a:xfrm>
            <a:off x="295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73" name="橢圓 72"/>
          <p:cNvSpPr/>
          <p:nvPr/>
        </p:nvSpPr>
        <p:spPr>
          <a:xfrm>
            <a:off x="4392000" y="23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a typeface="新細明體" pitchFamily="18" charset="-120"/>
              <a:cs typeface="+mn-cs"/>
            </a:endParaRPr>
          </a:p>
        </p:txBody>
      </p:sp>
      <p:sp>
        <p:nvSpPr>
          <p:cNvPr id="80" name="Text Box 6"/>
          <p:cNvSpPr txBox="1">
            <a:spLocks noChangeArrowheads="1"/>
          </p:cNvSpPr>
          <p:nvPr/>
        </p:nvSpPr>
        <p:spPr bwMode="auto">
          <a:xfrm>
            <a:off x="4392000" y="27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83" name="Text Box 6"/>
          <p:cNvSpPr txBox="1">
            <a:spLocks noChangeArrowheads="1"/>
          </p:cNvSpPr>
          <p:nvPr/>
        </p:nvSpPr>
        <p:spPr bwMode="auto">
          <a:xfrm>
            <a:off x="2592000" y="2349000"/>
            <a:ext cx="360000" cy="360000"/>
          </a:xfrm>
          <a:prstGeom prst="rect">
            <a:avLst/>
          </a:prstGeom>
          <a:noFill/>
          <a:ln w="9525">
            <a:noFill/>
            <a:miter lim="800000"/>
            <a:headEnd/>
            <a:tailEnd/>
          </a:ln>
        </p:spPr>
        <p:txBody>
          <a:bodyPr wrap="none" lIns="7200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85" name="Text Box 6"/>
          <p:cNvSpPr txBox="1">
            <a:spLocks noChangeArrowheads="1"/>
          </p:cNvSpPr>
          <p:nvPr/>
        </p:nvSpPr>
        <p:spPr bwMode="auto">
          <a:xfrm>
            <a:off x="6192000" y="2349000"/>
            <a:ext cx="360000" cy="360000"/>
          </a:xfrm>
          <a:prstGeom prst="rect">
            <a:avLst/>
          </a:prstGeom>
          <a:noFill/>
          <a:ln w="9525">
            <a:noFill/>
            <a:miter lim="800000"/>
            <a:headEnd/>
            <a:tailEnd/>
          </a:ln>
        </p:spPr>
        <p:txBody>
          <a:bodyPr wrap="none" lIns="72000" tIns="0" rIns="90000" bIns="3600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58" name="直線單箭頭接點 57"/>
          <p:cNvCxnSpPr>
            <a:stCxn id="73" idx="3"/>
            <a:endCxn id="72" idx="5"/>
          </p:cNvCxnSpPr>
          <p:nvPr/>
        </p:nvCxnSpPr>
        <p:spPr>
          <a:xfrm flipH="1">
            <a:off x="3259279" y="2656279"/>
            <a:ext cx="118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59" name="直線單箭頭接點 58"/>
          <p:cNvCxnSpPr>
            <a:stCxn id="72" idx="7"/>
            <a:endCxn id="73" idx="1"/>
          </p:cNvCxnSpPr>
          <p:nvPr/>
        </p:nvCxnSpPr>
        <p:spPr>
          <a:xfrm>
            <a:off x="3259279" y="2401721"/>
            <a:ext cx="118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5" name="直線單箭頭接點 94"/>
          <p:cNvCxnSpPr>
            <a:stCxn id="69" idx="3"/>
            <a:endCxn id="73" idx="5"/>
          </p:cNvCxnSpPr>
          <p:nvPr/>
        </p:nvCxnSpPr>
        <p:spPr>
          <a:xfrm flipH="1">
            <a:off x="4699279" y="2656279"/>
            <a:ext cx="118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cxnSp>
        <p:nvCxnSpPr>
          <p:cNvPr id="96" name="直線單箭頭接點 95"/>
          <p:cNvCxnSpPr>
            <a:stCxn id="73" idx="7"/>
            <a:endCxn id="69" idx="1"/>
          </p:cNvCxnSpPr>
          <p:nvPr/>
        </p:nvCxnSpPr>
        <p:spPr>
          <a:xfrm>
            <a:off x="4699279" y="2401721"/>
            <a:ext cx="1185442" cy="0"/>
          </a:xfrm>
          <a:prstGeom prst="straightConnector1">
            <a:avLst/>
          </a:prstGeom>
          <a:noFill/>
          <a:ln w="19050" cap="flat" cmpd="sng" algn="ctr">
            <a:solidFill>
              <a:sysClr val="windowText" lastClr="000000"/>
            </a:solidFill>
            <a:prstDash val="solid"/>
            <a:miter lim="800000"/>
            <a:headEnd type="none" w="med" len="med"/>
            <a:tailEnd type="arrow" w="lg" len="lg"/>
          </a:ln>
          <a:effectLst/>
        </p:spPr>
      </p:cxnSp>
      <p:sp>
        <p:nvSpPr>
          <p:cNvPr id="113" name="Text Box 6"/>
          <p:cNvSpPr txBox="1">
            <a:spLocks noChangeArrowheads="1"/>
          </p:cNvSpPr>
          <p:nvPr/>
        </p:nvSpPr>
        <p:spPr bwMode="auto">
          <a:xfrm>
            <a:off x="2052000" y="4149000"/>
            <a:ext cx="540000" cy="360000"/>
          </a:xfrm>
          <a:prstGeom prst="rect">
            <a:avLst/>
          </a:prstGeom>
          <a:noFill/>
          <a:ln w="9525">
            <a:noFill/>
            <a:miter lim="800000"/>
            <a:headEnd/>
            <a:tailEnd/>
          </a:ln>
        </p:spPr>
        <p:txBody>
          <a:bodyPr wrap="none" lIns="0" tIns="0" rIns="0" bIns="72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a:ln>
                  <a:noFill/>
                </a:ln>
                <a:solidFill>
                  <a:srgbClr val="00B0F0"/>
                </a:solidFill>
                <a:effectLst/>
                <a:uLnTx/>
                <a:uFillTx/>
                <a:latin typeface="Times New Roman" pitchFamily="18" charset="0"/>
                <a:ea typeface="新細明體" pitchFamily="18" charset="-120"/>
                <a:cs typeface="+mn-cs"/>
              </a:rPr>
              <a:t>in</a:t>
            </a:r>
          </a:p>
        </p:txBody>
      </p:sp>
      <p:sp>
        <p:nvSpPr>
          <p:cNvPr id="114" name="Text Box 6"/>
          <p:cNvSpPr txBox="1">
            <a:spLocks noChangeArrowheads="1"/>
          </p:cNvSpPr>
          <p:nvPr/>
        </p:nvSpPr>
        <p:spPr bwMode="auto">
          <a:xfrm>
            <a:off x="2052000" y="5589000"/>
            <a:ext cx="540000" cy="360000"/>
          </a:xfrm>
          <a:prstGeom prst="rect">
            <a:avLst/>
          </a:prstGeom>
          <a:noFill/>
          <a:ln w="9525">
            <a:noFill/>
            <a:miter lim="800000"/>
            <a:headEnd/>
            <a:tailEnd/>
          </a:ln>
        </p:spPr>
        <p:txBody>
          <a:bodyPr wrap="none" lIns="0" tIns="0" rIns="0" bIns="72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a:ln>
                  <a:noFill/>
                </a:ln>
                <a:solidFill>
                  <a:srgbClr val="92D050"/>
                </a:solidFill>
                <a:effectLst/>
                <a:uLnTx/>
                <a:uFillTx/>
                <a:latin typeface="Times New Roman" pitchFamily="18" charset="0"/>
                <a:ea typeface="新細明體" pitchFamily="18" charset="-120"/>
                <a:cs typeface="+mn-cs"/>
              </a:rPr>
              <a:t>out</a:t>
            </a:r>
          </a:p>
        </p:txBody>
      </p:sp>
      <p:cxnSp>
        <p:nvCxnSpPr>
          <p:cNvPr id="115" name="直線單箭頭接點 114"/>
          <p:cNvCxnSpPr>
            <a:stCxn id="117" idx="6"/>
            <a:endCxn id="116" idx="2"/>
          </p:cNvCxnSpPr>
          <p:nvPr/>
        </p:nvCxnSpPr>
        <p:spPr>
          <a:xfrm>
            <a:off x="4752000" y="1629000"/>
            <a:ext cx="108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6" name="橢圓 115"/>
          <p:cNvSpPr/>
          <p:nvPr/>
        </p:nvSpPr>
        <p:spPr>
          <a:xfrm>
            <a:off x="583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1800" b="0"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117" name="橢圓 116"/>
          <p:cNvSpPr/>
          <p:nvPr/>
        </p:nvSpPr>
        <p:spPr>
          <a:xfrm>
            <a:off x="439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cxnSp>
        <p:nvCxnSpPr>
          <p:cNvPr id="118" name="直線單箭頭接點 117"/>
          <p:cNvCxnSpPr>
            <a:endCxn id="117" idx="2"/>
          </p:cNvCxnSpPr>
          <p:nvPr/>
        </p:nvCxnSpPr>
        <p:spPr>
          <a:xfrm>
            <a:off x="3312000" y="1629000"/>
            <a:ext cx="1080000" cy="0"/>
          </a:xfrm>
          <a:prstGeom prst="straightConnector1">
            <a:avLst/>
          </a:prstGeom>
          <a:noFill/>
          <a:ln w="19050" cap="flat" cmpd="sng" algn="ctr">
            <a:solidFill>
              <a:sysClr val="windowText" lastClr="000000"/>
            </a:solidFill>
            <a:prstDash val="solid"/>
            <a:miter lim="800000"/>
            <a:headEnd type="none" w="med" len="med"/>
            <a:tailEnd type="none" w="med" len="med"/>
          </a:ln>
          <a:effectLst/>
        </p:spPr>
      </p:cxnSp>
      <p:sp>
        <p:nvSpPr>
          <p:cNvPr id="119" name="橢圓 118"/>
          <p:cNvSpPr/>
          <p:nvPr/>
        </p:nvSpPr>
        <p:spPr>
          <a:xfrm>
            <a:off x="2952000" y="1449000"/>
            <a:ext cx="360000" cy="360000"/>
          </a:xfrm>
          <a:prstGeom prst="ellipse">
            <a:avLst/>
          </a:prstGeom>
          <a:solidFill>
            <a:sysClr val="window" lastClr="FFFFFF"/>
          </a:solidFill>
          <a:ln w="19050" cap="flat" cmpd="sng" algn="ctr">
            <a:solidFill>
              <a:sysClr val="windowText" lastClr="000000"/>
            </a:solidFill>
            <a:prstDash val="solid"/>
            <a:miter lim="800000"/>
          </a:ln>
          <a:effectLst/>
        </p:spPr>
        <p:txBody>
          <a:bodyPr tIns="36000" bIns="72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endParaRPr kumimoji="0" lang="zh-TW" altLang="en-US" sz="2400" b="0" i="0" u="none" strike="noStrike" kern="0" cap="none" spc="0" normalizeH="0" baseline="0" noProof="0" dirty="0">
              <a:ln>
                <a:noFill/>
              </a:ln>
              <a:solidFill>
                <a:prstClr val="black"/>
              </a:solidFill>
              <a:effectLst/>
              <a:uLnTx/>
              <a:uFillTx/>
              <a:latin typeface="Cambria Math" panose="02040503050406030204" pitchFamily="18" charset="0"/>
            </a:endParaRPr>
          </a:p>
        </p:txBody>
      </p:sp>
    </p:spTree>
    <p:extLst>
      <p:ext uri="{BB962C8B-B14F-4D97-AF65-F5344CB8AC3E}">
        <p14:creationId xmlns:p14="http://schemas.microsoft.com/office/powerpoint/2010/main" val="5663706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dirty="0"/>
              <a:t>Minimum-Cost </a:t>
            </a:r>
            <a:r>
              <a:rPr lang="en-US" altLang="zh-TW" dirty="0" smtClean="0"/>
              <a:t>Maximum-Flow</a:t>
            </a:r>
            <a:endParaRPr lang="zh-TW" altLang="en-US" dirty="0"/>
          </a:p>
        </p:txBody>
      </p:sp>
      <p:sp>
        <p:nvSpPr>
          <p:cNvPr id="57347" name="Rectangle 6"/>
          <p:cNvSpPr>
            <a:spLocks noGrp="1" noChangeArrowheads="1"/>
          </p:cNvSpPr>
          <p:nvPr>
            <p:ph idx="1"/>
          </p:nvPr>
        </p:nvSpPr>
        <p:spPr>
          <a:xfrm>
            <a:off x="395970" y="1268729"/>
            <a:ext cx="8352059" cy="5039995"/>
          </a:xfrm>
        </p:spPr>
        <p:txBody>
          <a:bodyPr lIns="90000" rIns="90000"/>
          <a:lstStyle/>
          <a:p>
            <a:pPr marL="0" indent="0" eaLnBrk="1" hangingPunct="1">
              <a:spcBef>
                <a:spcPts val="600"/>
              </a:spcBef>
              <a:defRPr/>
            </a:pPr>
            <a:r>
              <a:rPr lang="en-US" altLang="zh-TW" sz="2200" dirty="0"/>
              <a:t>A </a:t>
            </a:r>
            <a:r>
              <a:rPr lang="en-US" altLang="zh-TW" sz="2200" i="1" spc="300" dirty="0">
                <a:solidFill>
                  <a:srgbClr val="0000FF"/>
                </a:solidFill>
              </a:rPr>
              <a:t>f</a:t>
            </a:r>
            <a:r>
              <a:rPr lang="en-US" altLang="zh-TW" sz="2200" i="1" dirty="0">
                <a:solidFill>
                  <a:srgbClr val="0000FF"/>
                </a:solidFill>
              </a:rPr>
              <a:t>low network</a:t>
            </a:r>
            <a:r>
              <a:rPr lang="en-US" altLang="zh-TW" sz="2200" dirty="0"/>
              <a:t> </a:t>
            </a:r>
            <a:r>
              <a:rPr lang="en-US" altLang="zh-TW" sz="2200" i="1" dirty="0"/>
              <a:t>G</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is a </a:t>
            </a:r>
            <a:r>
              <a:rPr lang="en-US" altLang="zh-TW" sz="2200" dirty="0">
                <a:solidFill>
                  <a:schemeClr val="hlink"/>
                </a:solidFill>
              </a:rPr>
              <a:t>directed</a:t>
            </a:r>
            <a:r>
              <a:rPr lang="en-US" altLang="zh-TW" sz="2200" dirty="0"/>
              <a:t> graph in which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has a nonnegative</a:t>
            </a:r>
            <a:r>
              <a:rPr lang="en-US" altLang="zh-TW" sz="2200" dirty="0"/>
              <a:t> </a:t>
            </a:r>
            <a:r>
              <a:rPr lang="en-US" altLang="zh-TW" sz="2200" i="1" dirty="0">
                <a:solidFill>
                  <a:srgbClr val="0000FF"/>
                </a:solidFill>
              </a:rPr>
              <a:t>capacity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dirty="0">
                <a:sym typeface="Symbol" pitchFamily="18" charset="2"/>
              </a:rPr>
              <a:t>0 and a real-valued </a:t>
            </a:r>
            <a:r>
              <a:rPr lang="en-US" altLang="zh-TW" i="1" dirty="0">
                <a:solidFill>
                  <a:srgbClr val="0000FF"/>
                </a:solidFill>
                <a:sym typeface="Symbol" pitchFamily="18" charset="2"/>
              </a:rPr>
              <a:t>cost</a:t>
            </a:r>
            <a:r>
              <a:rPr lang="en-US" altLang="zh-TW" dirty="0">
                <a:sym typeface="Symbol" pitchFamily="18" charset="2"/>
              </a:rPr>
              <a:t> </a:t>
            </a:r>
            <a:r>
              <a:rPr lang="en-US" altLang="zh-TW" i="1" dirty="0">
                <a:solidFill>
                  <a:srgbClr val="000000"/>
                </a:solidFill>
              </a:rPr>
              <a:t>a</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ym typeface="Symbol" pitchFamily="18" charset="2"/>
              </a:rPr>
              <a:t>.</a:t>
            </a:r>
            <a:endParaRPr lang="en-US" altLang="zh-TW" sz="2200" dirty="0">
              <a:sym typeface="Symbol" pitchFamily="18" charset="2"/>
            </a:endParaRPr>
          </a:p>
          <a:p>
            <a:pPr marL="0" indent="0" eaLnBrk="1" hangingPunct="1">
              <a:spcBef>
                <a:spcPts val="600"/>
              </a:spcBef>
              <a:defRPr/>
            </a:pPr>
            <a:r>
              <a:rPr lang="en-US" altLang="zh-TW" sz="2200" dirty="0"/>
              <a:t>We further require that 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 then (</a:t>
            </a:r>
            <a:r>
              <a:rPr lang="en-US" altLang="zh-TW" sz="2200" i="1" dirty="0"/>
              <a:t>v</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t>.</a:t>
            </a:r>
          </a:p>
          <a:p>
            <a:pPr marL="0" indent="0" eaLnBrk="1" hangingPunct="1">
              <a:spcBef>
                <a:spcPts val="600"/>
              </a:spcBef>
              <a:defRPr/>
            </a:pPr>
            <a:r>
              <a:rPr lang="en-US" altLang="zh-TW" sz="2200" dirty="0"/>
              <a:t>If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t>E</a:t>
            </a:r>
            <a:r>
              <a:rPr lang="en-US" altLang="zh-TW" sz="2200" dirty="0">
                <a:sym typeface="Symbol" pitchFamily="18" charset="2"/>
              </a:rPr>
              <a:t>, then we define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dirty="0">
                <a:sym typeface="Symbol" pitchFamily="18" charset="2"/>
              </a:rPr>
              <a:t>0, and we disallow self-loops</a:t>
            </a:r>
            <a:r>
              <a:rPr lang="en-US" altLang="zh-TW" sz="2200" dirty="0"/>
              <a:t>.</a:t>
            </a:r>
          </a:p>
          <a:p>
            <a:pPr marL="0" indent="0" eaLnBrk="1" hangingPunct="1">
              <a:spcBef>
                <a:spcPts val="600"/>
              </a:spcBef>
              <a:defRPr/>
            </a:pPr>
            <a:r>
              <a:rPr lang="en-US" altLang="zh-TW" dirty="0"/>
              <a:t>If we send</a:t>
            </a:r>
            <a:r>
              <a:rPr lang="en-US" altLang="zh-TW" spc="300" dirty="0"/>
              <a:t> </a:t>
            </a:r>
            <a:r>
              <a:rPr lang="en-US" altLang="zh-TW" i="1" dirty="0" err="1"/>
              <a:t>f</a:t>
            </a:r>
            <a:r>
              <a:rPr lang="en-US" altLang="zh-TW" i="1" baseline="-20000" dirty="0" err="1"/>
              <a:t>uv</a:t>
            </a:r>
            <a:r>
              <a:rPr lang="en-US" altLang="zh-TW" dirty="0"/>
              <a:t> units of flow over edge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t>, we incur a cost of </a:t>
            </a:r>
            <a:r>
              <a:rPr lang="en-US" altLang="zh-TW" i="1" dirty="0">
                <a:solidFill>
                  <a:srgbClr val="000000"/>
                </a:solidFill>
              </a:rPr>
              <a:t>a</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i="1" dirty="0">
                <a:solidFill>
                  <a:srgbClr val="000000"/>
                </a:solidFill>
              </a:rPr>
              <a:t> </a:t>
            </a:r>
            <a:r>
              <a:rPr lang="en-US" altLang="zh-TW" i="1" dirty="0" err="1">
                <a:solidFill>
                  <a:srgbClr val="000000"/>
                </a:solidFill>
              </a:rPr>
              <a:t>f</a:t>
            </a:r>
            <a:r>
              <a:rPr lang="en-US" altLang="zh-TW" i="1" baseline="-20000" dirty="0" err="1">
                <a:solidFill>
                  <a:srgbClr val="000000"/>
                </a:solidFill>
              </a:rPr>
              <a:t>u</a:t>
            </a:r>
            <a:r>
              <a:rPr lang="en-US" altLang="zh-TW" i="1" spc="300" baseline="-20000" dirty="0" err="1">
                <a:solidFill>
                  <a:srgbClr val="000000"/>
                </a:solidFill>
              </a:rPr>
              <a:t>v</a:t>
            </a:r>
            <a:r>
              <a:rPr lang="en-US" altLang="zh-TW" dirty="0" smtClean="0"/>
              <a:t>.</a:t>
            </a:r>
          </a:p>
          <a:p>
            <a:pPr marL="0" indent="0" eaLnBrk="1" hangingPunct="1">
              <a:spcBef>
                <a:spcPts val="600"/>
              </a:spcBef>
              <a:defRPr/>
            </a:pPr>
            <a:r>
              <a:rPr lang="en-US" altLang="zh-TW" dirty="0" smtClean="0"/>
              <a:t>The </a:t>
            </a:r>
            <a:r>
              <a:rPr lang="en-US" altLang="zh-TW" i="1" dirty="0" smtClean="0">
                <a:solidFill>
                  <a:srgbClr val="0000FF"/>
                </a:solidFill>
              </a:rPr>
              <a:t>cost of a </a:t>
            </a:r>
            <a:r>
              <a:rPr lang="en-US" altLang="zh-TW" i="1" spc="300" dirty="0" smtClean="0">
                <a:solidFill>
                  <a:srgbClr val="0000FF"/>
                </a:solidFill>
              </a:rPr>
              <a:t>f</a:t>
            </a:r>
            <a:r>
              <a:rPr lang="en-US" altLang="zh-TW" i="1" dirty="0" smtClean="0">
                <a:solidFill>
                  <a:srgbClr val="0000FF"/>
                </a:solidFill>
              </a:rPr>
              <a:t>low</a:t>
            </a:r>
            <a:r>
              <a:rPr lang="en-US" altLang="zh-TW" i="1" spc="300" dirty="0" smtClean="0">
                <a:solidFill>
                  <a:srgbClr val="0000FF"/>
                </a:solidFill>
              </a:rPr>
              <a:t> f</a:t>
            </a:r>
            <a:r>
              <a:rPr lang="en-US" altLang="zh-TW" dirty="0" smtClean="0"/>
              <a:t> is defined as </a:t>
            </a:r>
            <a:r>
              <a:rPr lang="en-US" altLang="zh-TW" dirty="0">
                <a:latin typeface="Cambria Math" panose="02040503050406030204" pitchFamily="18" charset="0"/>
                <a:ea typeface="Cambria Math" panose="02040503050406030204" pitchFamily="18" charset="0"/>
              </a:rPr>
              <a:t>∑</a:t>
            </a:r>
            <a:r>
              <a:rPr lang="en-US" altLang="zh-TW" baseline="-25000" dirty="0">
                <a:solidFill>
                  <a:srgbClr val="000000"/>
                </a:solidFill>
              </a:rPr>
              <a:t>(</a:t>
            </a:r>
            <a:r>
              <a:rPr lang="en-US" altLang="zh-TW" i="1" baseline="-25000" dirty="0">
                <a:solidFill>
                  <a:srgbClr val="000000"/>
                </a:solidFill>
              </a:rPr>
              <a:t>u</a:t>
            </a:r>
            <a:r>
              <a:rPr lang="en-US" altLang="zh-TW" baseline="-25000" dirty="0">
                <a:solidFill>
                  <a:srgbClr val="000000"/>
                </a:solidFill>
              </a:rPr>
              <a:t>, </a:t>
            </a:r>
            <a:r>
              <a:rPr lang="en-US" altLang="zh-TW" i="1" baseline="-25000" dirty="0">
                <a:solidFill>
                  <a:srgbClr val="000000"/>
                </a:solidFill>
              </a:rPr>
              <a:t>v</a:t>
            </a:r>
            <a:r>
              <a:rPr lang="en-US" altLang="zh-TW" baseline="-25000" dirty="0">
                <a:solidFill>
                  <a:srgbClr val="000000"/>
                </a:solidFill>
              </a:rPr>
              <a:t>) </a:t>
            </a:r>
            <a:r>
              <a:rPr lang="en-US" altLang="zh-TW" baseline="-250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baseline="-25000" dirty="0">
                <a:solidFill>
                  <a:srgbClr val="000000"/>
                </a:solidFill>
                <a:sym typeface="Symbol" pitchFamily="18" charset="2"/>
              </a:rPr>
              <a:t> </a:t>
            </a:r>
            <a:r>
              <a:rPr lang="en-US" altLang="zh-TW" i="1" baseline="-25000" dirty="0">
                <a:solidFill>
                  <a:srgbClr val="000000"/>
                </a:solidFill>
              </a:rPr>
              <a:t>E</a:t>
            </a:r>
            <a:r>
              <a:rPr lang="en-US" altLang="zh-TW" dirty="0"/>
              <a:t> </a:t>
            </a:r>
            <a:r>
              <a:rPr lang="en-US" altLang="zh-TW" i="1" dirty="0">
                <a:solidFill>
                  <a:srgbClr val="000000"/>
                </a:solidFill>
              </a:rPr>
              <a:t>a</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i="1" dirty="0">
                <a:solidFill>
                  <a:srgbClr val="000000"/>
                </a:solidFill>
              </a:rPr>
              <a:t> </a:t>
            </a:r>
            <a:r>
              <a:rPr lang="en-US" altLang="zh-TW" i="1" dirty="0" err="1">
                <a:solidFill>
                  <a:srgbClr val="000000"/>
                </a:solidFill>
              </a:rPr>
              <a:t>f</a:t>
            </a:r>
            <a:r>
              <a:rPr lang="en-US" altLang="zh-TW" i="1" baseline="-20000" dirty="0" err="1">
                <a:solidFill>
                  <a:srgbClr val="000000"/>
                </a:solidFill>
              </a:rPr>
              <a:t>uv</a:t>
            </a:r>
            <a:r>
              <a:rPr lang="en-US" altLang="zh-TW" dirty="0" smtClean="0"/>
              <a:t>.</a:t>
            </a:r>
            <a:endParaRPr lang="en-US" altLang="zh-TW" dirty="0"/>
          </a:p>
          <a:p>
            <a:pPr marL="0" indent="0" eaLnBrk="1" hangingPunct="1">
              <a:spcBef>
                <a:spcPts val="600"/>
              </a:spcBef>
              <a:defRPr/>
            </a:pPr>
            <a:r>
              <a:rPr lang="en-US" altLang="zh-TW" dirty="0" smtClean="0"/>
              <a:t>We </a:t>
            </a:r>
            <a:r>
              <a:rPr lang="en-US" altLang="zh-TW" dirty="0"/>
              <a:t>wish to find a flow which is maximum, but has the lowest cost among the maximum </a:t>
            </a:r>
            <a:r>
              <a:rPr lang="en-US" altLang="zh-TW" dirty="0" smtClean="0"/>
              <a:t>flows</a:t>
            </a:r>
            <a:r>
              <a:rPr lang="en-US" altLang="zh-TW" dirty="0"/>
              <a:t>. </a:t>
            </a:r>
            <a:r>
              <a:rPr lang="en-US" altLang="zh-TW" dirty="0" smtClean="0"/>
              <a:t>This </a:t>
            </a:r>
            <a:r>
              <a:rPr lang="en-US" altLang="zh-TW" dirty="0"/>
              <a:t>problem is known as the </a:t>
            </a:r>
            <a:r>
              <a:rPr lang="en-US" altLang="zh-TW" i="1" dirty="0" smtClean="0">
                <a:solidFill>
                  <a:srgbClr val="0000FF"/>
                </a:solidFill>
              </a:rPr>
              <a:t>minimum-cost maximum-</a:t>
            </a:r>
            <a:r>
              <a:rPr lang="en-US" altLang="zh-TW" i="1" spc="300" dirty="0" smtClean="0">
                <a:solidFill>
                  <a:srgbClr val="0000FF"/>
                </a:solidFill>
              </a:rPr>
              <a:t>f</a:t>
            </a:r>
            <a:r>
              <a:rPr lang="en-US" altLang="zh-TW" i="1" dirty="0" smtClean="0">
                <a:solidFill>
                  <a:srgbClr val="0000FF"/>
                </a:solidFill>
              </a:rPr>
              <a:t>low </a:t>
            </a:r>
            <a:r>
              <a:rPr lang="en-US" altLang="zh-TW" i="1" dirty="0">
                <a:solidFill>
                  <a:srgbClr val="0000FF"/>
                </a:solidFill>
              </a:rPr>
              <a:t>problem</a:t>
            </a:r>
            <a:r>
              <a:rPr lang="en-US" altLang="zh-TW" dirty="0" smtClean="0"/>
              <a:t>.</a:t>
            </a:r>
            <a:endParaRPr lang="en-US" altLang="zh-TW" sz="2200" dirty="0"/>
          </a:p>
          <a:p>
            <a:pPr marL="0" indent="0" eaLnBrk="1" hangingPunct="1">
              <a:spcBef>
                <a:spcPts val="600"/>
              </a:spcBef>
              <a:defRPr/>
            </a:pPr>
            <a:r>
              <a:rPr lang="en-US" altLang="zh-TW" sz="2200" dirty="0"/>
              <a:t>We distinguish two vertices in a flow network: a </a:t>
            </a:r>
            <a:r>
              <a:rPr lang="en-US" altLang="zh-TW" sz="2200" i="1" dirty="0">
                <a:solidFill>
                  <a:srgbClr val="0000FF"/>
                </a:solidFill>
              </a:rPr>
              <a:t>source</a:t>
            </a:r>
            <a:r>
              <a:rPr lang="en-US" altLang="zh-TW" sz="2200" dirty="0"/>
              <a:t> </a:t>
            </a:r>
            <a:r>
              <a:rPr lang="en-US" altLang="zh-TW" sz="2200" i="1" dirty="0"/>
              <a:t>s</a:t>
            </a:r>
            <a:r>
              <a:rPr lang="en-US" altLang="zh-TW" sz="2200" dirty="0"/>
              <a:t> and a </a:t>
            </a:r>
            <a:r>
              <a:rPr lang="en-US" altLang="zh-TW" sz="2200" i="1" dirty="0">
                <a:solidFill>
                  <a:srgbClr val="0000FF"/>
                </a:solidFill>
              </a:rPr>
              <a:t>sink</a:t>
            </a:r>
            <a:r>
              <a:rPr lang="en-US" altLang="zh-TW" sz="2200" dirty="0"/>
              <a:t> </a:t>
            </a:r>
            <a:r>
              <a:rPr lang="en-US" altLang="zh-TW" sz="2200" i="1" dirty="0"/>
              <a:t>t</a:t>
            </a:r>
            <a:r>
              <a:rPr lang="en-US" altLang="zh-TW" sz="2200" dirty="0"/>
              <a:t>.</a:t>
            </a:r>
          </a:p>
          <a:p>
            <a:pPr marL="0" indent="0" eaLnBrk="1" hangingPunct="1">
              <a:spcBef>
                <a:spcPts val="600"/>
              </a:spcBef>
              <a:defRPr/>
            </a:pPr>
            <a:r>
              <a:rPr lang="en-US" altLang="zh-TW" sz="2200" dirty="0"/>
              <a:t>For convenience, we assume that </a:t>
            </a:r>
            <a:r>
              <a:rPr lang="en-US" altLang="zh-TW" sz="2200" dirty="0">
                <a:solidFill>
                  <a:schemeClr val="hlink"/>
                </a:solidFill>
              </a:rPr>
              <a:t>each vertex lies on some path from the source to the sink</a:t>
            </a:r>
            <a:r>
              <a:rPr lang="en-US" altLang="zh-TW" sz="2200" dirty="0"/>
              <a:t>.</a:t>
            </a:r>
          </a:p>
        </p:txBody>
      </p:sp>
    </p:spTree>
    <p:extLst>
      <p:ext uri="{BB962C8B-B14F-4D97-AF65-F5344CB8AC3E}">
        <p14:creationId xmlns:p14="http://schemas.microsoft.com/office/powerpoint/2010/main" val="319972506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2"/>
          <p:cNvSpPr txBox="1">
            <a:spLocks noChangeArrowheads="1"/>
          </p:cNvSpPr>
          <p:nvPr/>
        </p:nvSpPr>
        <p:spPr bwMode="auto">
          <a:xfrm>
            <a:off x="2412000" y="1449000"/>
            <a:ext cx="720000" cy="720000"/>
          </a:xfrm>
          <a:prstGeom prst="rect">
            <a:avLst/>
          </a:prstGeom>
          <a:noFill/>
          <a:ln w="9525">
            <a:noFill/>
            <a:miter lim="800000"/>
            <a:headEnd/>
            <a:tailEnd/>
          </a:ln>
        </p:spPr>
        <p:txBody>
          <a:bodyPr wrap="square" lIns="0" tIns="0" rIns="0" bIns="0" anchor="ctr" anchorCtr="0">
            <a:noAutofit/>
          </a:bodyPr>
          <a:lstStyle/>
          <a:p>
            <a:pPr lvl="0" algn="ctr">
              <a:lnSpc>
                <a:spcPct val="80000"/>
              </a:lnSpc>
              <a:defRPr/>
            </a:pPr>
            <a:r>
              <a:rPr kumimoji="1" lang="en-US" altLang="zh-TW" sz="2200" b="0" i="1" u="none" strike="noStrike" kern="1200" cap="none" spc="300" normalizeH="0" baseline="0" noProof="0" dirty="0">
                <a:ln>
                  <a:noFill/>
                </a:ln>
                <a:solidFill>
                  <a:srgbClr val="000000"/>
                </a:solidFill>
                <a:effectLst/>
                <a:uLnTx/>
                <a:uFillTx/>
                <a:latin typeface="Times New Roman"/>
              </a:rPr>
              <a:t>c</a:t>
            </a:r>
            <a:r>
              <a:rPr kumimoji="1" lang="en-US" altLang="zh-TW" sz="2200" b="0" i="0" u="none" strike="noStrike" kern="1200" cap="none" spc="30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a:t>
            </a: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3</a:t>
            </a:r>
          </a:p>
        </p:txBody>
      </p:sp>
      <p:sp>
        <p:nvSpPr>
          <p:cNvPr id="32" name="橢圓 31"/>
          <p:cNvSpPr/>
          <p:nvPr/>
        </p:nvSpPr>
        <p:spPr>
          <a:xfrm>
            <a:off x="1152000" y="162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p:cNvCxnSpPr>
          <p:nvPr/>
        </p:nvCxnSpPr>
        <p:spPr>
          <a:xfrm flipV="1">
            <a:off x="1459279" y="8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7" idx="4"/>
            <a:endCxn id="30" idx="0"/>
          </p:cNvCxnSpPr>
          <p:nvPr/>
        </p:nvCxnSpPr>
        <p:spPr>
          <a:xfrm>
            <a:off x="2412000" y="9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endCxn id="67" idx="1"/>
          </p:cNvCxnSpPr>
          <p:nvPr/>
        </p:nvCxnSpPr>
        <p:spPr>
          <a:xfrm>
            <a:off x="2539279" y="8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p:cNvCxnSpPr>
          <p:nvPr/>
        </p:nvCxnSpPr>
        <p:spPr>
          <a:xfrm>
            <a:off x="1459279" y="19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3312000" y="162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endCxn id="67" idx="3"/>
          </p:cNvCxnSpPr>
          <p:nvPr/>
        </p:nvCxnSpPr>
        <p:spPr>
          <a:xfrm flipV="1">
            <a:off x="2539279" y="19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7" name="橢圓 26"/>
          <p:cNvSpPr/>
          <p:nvPr/>
        </p:nvSpPr>
        <p:spPr>
          <a:xfrm>
            <a:off x="2232000" y="54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x</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0" name="橢圓 29"/>
          <p:cNvSpPr/>
          <p:nvPr/>
        </p:nvSpPr>
        <p:spPr>
          <a:xfrm>
            <a:off x="2232000" y="270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1800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y</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3" name="Text Box 12"/>
          <p:cNvSpPr txBox="1">
            <a:spLocks noChangeArrowheads="1"/>
          </p:cNvSpPr>
          <p:nvPr/>
        </p:nvSpPr>
        <p:spPr bwMode="auto">
          <a:xfrm rot="-2700000">
            <a:off x="1332000" y="729000"/>
            <a:ext cx="720000" cy="720000"/>
          </a:xfrm>
          <a:prstGeom prst="rect">
            <a:avLst/>
          </a:prstGeom>
          <a:noFill/>
          <a:ln w="9525">
            <a:noFill/>
            <a:miter lim="800000"/>
            <a:headEnd/>
            <a:tailEnd/>
          </a:ln>
        </p:spPr>
        <p:txBody>
          <a:bodyPr wrap="square" lIns="0" tIns="0" rIns="0" bIns="36000" anchor="ctr" anchorCtr="0">
            <a:noAutofit/>
          </a:bodyPr>
          <a:lstStyle/>
          <a:p>
            <a:pPr lvl="0" algn="ctr">
              <a:lnSpc>
                <a:spcPct val="80000"/>
              </a:lnSpc>
              <a:defRPr/>
            </a:pPr>
            <a:r>
              <a:rPr kumimoji="1" lang="en-US" altLang="zh-TW" sz="2200" b="0" i="1" u="none" strike="noStrike" kern="1200" cap="none" spc="300" normalizeH="0" baseline="0" noProof="0" dirty="0" smtClean="0">
                <a:ln>
                  <a:noFill/>
                </a:ln>
                <a:solidFill>
                  <a:srgbClr val="000000"/>
                </a:solidFill>
                <a:effectLst/>
                <a:uLnTx/>
                <a:uFillTx/>
                <a:latin typeface="Times New Roman"/>
              </a:rPr>
              <a:t>c</a:t>
            </a:r>
            <a:r>
              <a:rPr kumimoji="1" lang="en-US" altLang="zh-TW" sz="2200" b="0" i="0" u="none" strike="noStrike" kern="1200" cap="none" spc="30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rPr>
              <a:t>=</a:t>
            </a:r>
            <a:r>
              <a:rPr kumimoji="1" lang="en-US" altLang="zh-TW" sz="2200" b="0" i="0" u="none" strike="noStrike" kern="1200" cap="none" spc="0" normalizeH="0" baseline="0" noProof="0" dirty="0" smtClean="0">
                <a:ln>
                  <a:noFill/>
                </a:ln>
                <a:solidFill>
                  <a:srgbClr val="000000"/>
                </a:solidFill>
                <a:effectLst/>
                <a:uLnTx/>
                <a:uFillTx/>
                <a:latin typeface="Times New Roman"/>
                <a:ea typeface="新細明體" pitchFamily="18" charset="-120"/>
                <a:cs typeface="+mn-cs"/>
              </a:rPr>
              <a:t>2</a:t>
            </a:r>
            <a:r>
              <a:rPr lang="en-US" altLang="zh-TW" sz="2200" i="1" spc="300" dirty="0" smtClean="0">
                <a:solidFill>
                  <a:srgbClr val="000000"/>
                </a:solidFill>
                <a:latin typeface="Times New Roman"/>
              </a:rPr>
              <a:t>a</a:t>
            </a:r>
            <a:r>
              <a:rPr lang="en-US" altLang="zh-TW" sz="2200" spc="300" dirty="0" smtClean="0">
                <a:solidFill>
                  <a:srgbClr val="000000"/>
                </a:solidFill>
                <a:latin typeface="Cambria Math" panose="02040503050406030204" pitchFamily="18" charset="0"/>
                <a:ea typeface="Cambria Math" panose="02040503050406030204" pitchFamily="18" charset="0"/>
              </a:rPr>
              <a:t>=</a:t>
            </a:r>
            <a:r>
              <a:rPr lang="en-US" altLang="zh-TW" sz="2200" dirty="0" smtClean="0">
                <a:solidFill>
                  <a:srgbClr val="000000"/>
                </a:solidFill>
                <a:latin typeface="Times New Roman"/>
              </a:rPr>
              <a:t>2</a:t>
            </a:r>
            <a:endParaRPr lang="en-US" altLang="zh-TW" sz="2200" dirty="0">
              <a:solidFill>
                <a:srgbClr val="000000"/>
              </a:solidFill>
              <a:latin typeface="Times New Roman"/>
            </a:endParaRPr>
          </a:p>
        </p:txBody>
      </p:sp>
      <p:sp>
        <p:nvSpPr>
          <p:cNvPr id="34" name="Text Box 12"/>
          <p:cNvSpPr txBox="1">
            <a:spLocks noChangeArrowheads="1"/>
          </p:cNvSpPr>
          <p:nvPr/>
        </p:nvSpPr>
        <p:spPr bwMode="auto">
          <a:xfrm rot="2700000">
            <a:off x="2772000" y="729000"/>
            <a:ext cx="720000" cy="720000"/>
          </a:xfrm>
          <a:prstGeom prst="rect">
            <a:avLst/>
          </a:prstGeom>
          <a:noFill/>
          <a:ln w="9525">
            <a:noFill/>
            <a:miter lim="800000"/>
            <a:headEnd/>
            <a:tailEnd/>
          </a:ln>
        </p:spPr>
        <p:txBody>
          <a:bodyPr wrap="square" lIns="0" tIns="0" rIns="0" bIns="36000" anchor="ctr" anchorCtr="0">
            <a:noAutofit/>
          </a:bodyPr>
          <a:lstStyle/>
          <a:p>
            <a:pPr lvl="0" algn="ctr">
              <a:lnSpc>
                <a:spcPct val="80000"/>
              </a:lnSpc>
              <a:defRPr/>
            </a:pPr>
            <a:r>
              <a:rPr kumimoji="1" lang="en-US" altLang="zh-TW" sz="2200" b="0" i="1" u="none" strike="noStrike" kern="1200" cap="none" spc="300" normalizeH="0" baseline="0" noProof="0" dirty="0">
                <a:ln>
                  <a:noFill/>
                </a:ln>
                <a:solidFill>
                  <a:srgbClr val="000000"/>
                </a:solidFill>
                <a:effectLst/>
                <a:uLnTx/>
                <a:uFillTx/>
                <a:latin typeface="Times New Roman"/>
              </a:rPr>
              <a:t>c</a:t>
            </a:r>
            <a:r>
              <a:rPr kumimoji="1" lang="en-US" altLang="zh-TW" sz="2200" b="0" i="0" u="none" strike="noStrike" kern="1200" cap="none" spc="30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a:t>
            </a: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7</a:t>
            </a:r>
          </a:p>
        </p:txBody>
      </p:sp>
      <p:sp>
        <p:nvSpPr>
          <p:cNvPr id="36" name="Text Box 12"/>
          <p:cNvSpPr txBox="1">
            <a:spLocks noChangeArrowheads="1"/>
          </p:cNvSpPr>
          <p:nvPr/>
        </p:nvSpPr>
        <p:spPr bwMode="auto">
          <a:xfrm rot="2700000">
            <a:off x="1332000" y="2169000"/>
            <a:ext cx="720000" cy="720000"/>
          </a:xfrm>
          <a:prstGeom prst="rect">
            <a:avLst/>
          </a:prstGeom>
          <a:noFill/>
          <a:ln w="9525">
            <a:noFill/>
            <a:miter lim="800000"/>
            <a:headEnd/>
            <a:tailEnd/>
          </a:ln>
        </p:spPr>
        <p:txBody>
          <a:bodyPr wrap="square" lIns="0" tIns="0" rIns="0" bIns="36000" anchor="b" anchorCtr="0">
            <a:noAutofit/>
          </a:bodyPr>
          <a:lstStyle/>
          <a:p>
            <a:pPr lvl="0" algn="ctr">
              <a:lnSpc>
                <a:spcPct val="80000"/>
              </a:lnSpc>
              <a:defRPr/>
            </a:pPr>
            <a:r>
              <a:rPr kumimoji="1" lang="en-US" altLang="zh-TW" sz="2200" b="0" i="1" u="none" strike="noStrike" kern="1200" cap="none" spc="300" normalizeH="0" baseline="0" noProof="0" dirty="0">
                <a:ln>
                  <a:noFill/>
                </a:ln>
                <a:solidFill>
                  <a:srgbClr val="000000"/>
                </a:solidFill>
                <a:effectLst/>
                <a:uLnTx/>
                <a:uFillTx/>
                <a:latin typeface="Times New Roman"/>
              </a:rPr>
              <a:t>c</a:t>
            </a:r>
            <a:r>
              <a:rPr kumimoji="1" lang="en-US" altLang="zh-TW" sz="2200" b="0" i="0" u="none" strike="noStrike" kern="1200" cap="none" spc="30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a:t>
            </a: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5</a:t>
            </a:r>
          </a:p>
        </p:txBody>
      </p:sp>
      <p:sp>
        <p:nvSpPr>
          <p:cNvPr id="37" name="Text Box 12"/>
          <p:cNvSpPr txBox="1">
            <a:spLocks noChangeArrowheads="1"/>
          </p:cNvSpPr>
          <p:nvPr/>
        </p:nvSpPr>
        <p:spPr bwMode="auto">
          <a:xfrm rot="-2700000">
            <a:off x="2772000" y="2169000"/>
            <a:ext cx="720000" cy="720000"/>
          </a:xfrm>
          <a:prstGeom prst="rect">
            <a:avLst/>
          </a:prstGeom>
          <a:noFill/>
          <a:ln w="9525">
            <a:noFill/>
            <a:miter lim="800000"/>
            <a:headEnd/>
            <a:tailEnd/>
          </a:ln>
        </p:spPr>
        <p:txBody>
          <a:bodyPr wrap="square" lIns="0" tIns="0" rIns="0" bIns="36000" anchor="b" anchorCtr="0">
            <a:noAutofit/>
          </a:bodyPr>
          <a:lstStyle/>
          <a:p>
            <a:pPr lvl="0" algn="ctr">
              <a:lnSpc>
                <a:spcPct val="80000"/>
              </a:lnSpc>
              <a:defRPr/>
            </a:pPr>
            <a:r>
              <a:rPr kumimoji="1" lang="en-US" altLang="zh-TW" sz="2200" b="0" i="1" u="none" strike="noStrike" kern="1200" cap="none" spc="300" normalizeH="0" baseline="0" noProof="0" dirty="0">
                <a:ln>
                  <a:noFill/>
                </a:ln>
                <a:solidFill>
                  <a:srgbClr val="000000"/>
                </a:solidFill>
                <a:effectLst/>
                <a:uLnTx/>
                <a:uFillTx/>
                <a:latin typeface="Times New Roman"/>
              </a:rPr>
              <a:t>c</a:t>
            </a:r>
            <a:r>
              <a:rPr kumimoji="1" lang="en-US" altLang="zh-TW" sz="2200" b="0" i="0" u="none" strike="noStrike" kern="1200" cap="none" spc="30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1</a:t>
            </a:r>
          </a:p>
        </p:txBody>
      </p:sp>
      <p:sp>
        <p:nvSpPr>
          <p:cNvPr id="39" name="Text Box 12"/>
          <p:cNvSpPr txBox="1">
            <a:spLocks noChangeArrowheads="1"/>
          </p:cNvSpPr>
          <p:nvPr/>
        </p:nvSpPr>
        <p:spPr bwMode="auto">
          <a:xfrm>
            <a:off x="6732000" y="1449000"/>
            <a:ext cx="720000" cy="720000"/>
          </a:xfrm>
          <a:prstGeom prst="rect">
            <a:avLst/>
          </a:prstGeom>
          <a:noFill/>
          <a:ln w="9525">
            <a:noFill/>
            <a:miter lim="800000"/>
            <a:headEnd/>
            <a:tailEnd/>
          </a:ln>
        </p:spPr>
        <p:txBody>
          <a:bodyPr wrap="square" lIns="0" tIns="0" rIns="0" bIns="0" anchor="ctr" anchorCtr="0">
            <a:noAutofit/>
          </a:bodyPr>
          <a:lstStyle/>
          <a:p>
            <a:pPr lvl="0" algn="ctr">
              <a:lnSpc>
                <a:spcPct val="80000"/>
              </a:lnSpc>
              <a:defRPr/>
            </a:pPr>
            <a:r>
              <a:rPr kumimoji="1" lang="en-US" altLang="zh-TW" sz="2200" b="0" u="none" strike="noStrike" kern="1200" cap="none" spc="300" normalizeH="0" baseline="0" noProof="0" dirty="0">
                <a:ln>
                  <a:noFill/>
                </a:ln>
                <a:solidFill>
                  <a:srgbClr val="000000"/>
                </a:solidFill>
                <a:effectLst/>
                <a:uLnTx/>
                <a:uFillTx/>
                <a:latin typeface="Times New Roman"/>
              </a:rPr>
              <a:t>1/</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a:t>
            </a:r>
          </a:p>
          <a:p>
            <a:pPr lvl="0" algn="ctr">
              <a:lnSpc>
                <a:spcPct val="80000"/>
              </a:lnSpc>
              <a:defRPr/>
            </a:pP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3</a:t>
            </a:r>
          </a:p>
        </p:txBody>
      </p:sp>
      <p:sp>
        <p:nvSpPr>
          <p:cNvPr id="42" name="橢圓 41"/>
          <p:cNvSpPr/>
          <p:nvPr/>
        </p:nvSpPr>
        <p:spPr>
          <a:xfrm>
            <a:off x="5472000" y="162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44" name="直線單箭頭接點 43"/>
          <p:cNvCxnSpPr>
            <a:stCxn id="42" idx="7"/>
          </p:cNvCxnSpPr>
          <p:nvPr/>
        </p:nvCxnSpPr>
        <p:spPr>
          <a:xfrm flipV="1">
            <a:off x="5779279" y="8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52" idx="4"/>
            <a:endCxn id="53" idx="0"/>
          </p:cNvCxnSpPr>
          <p:nvPr/>
        </p:nvCxnSpPr>
        <p:spPr>
          <a:xfrm>
            <a:off x="6732000" y="90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8" name="直線單箭頭接點 47"/>
          <p:cNvCxnSpPr>
            <a:endCxn id="50" idx="1"/>
          </p:cNvCxnSpPr>
          <p:nvPr/>
        </p:nvCxnSpPr>
        <p:spPr>
          <a:xfrm>
            <a:off x="6859279" y="8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9" name="直線單箭頭接點 48"/>
          <p:cNvCxnSpPr>
            <a:stCxn id="42" idx="5"/>
          </p:cNvCxnSpPr>
          <p:nvPr/>
        </p:nvCxnSpPr>
        <p:spPr>
          <a:xfrm>
            <a:off x="5779279" y="19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0" name="橢圓 49"/>
          <p:cNvSpPr/>
          <p:nvPr/>
        </p:nvSpPr>
        <p:spPr>
          <a:xfrm>
            <a:off x="7632000" y="162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51" name="直線單箭頭接點 50"/>
          <p:cNvCxnSpPr>
            <a:endCxn id="50" idx="3"/>
          </p:cNvCxnSpPr>
          <p:nvPr/>
        </p:nvCxnSpPr>
        <p:spPr>
          <a:xfrm flipV="1">
            <a:off x="6859279" y="19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2" name="橢圓 51"/>
          <p:cNvSpPr/>
          <p:nvPr/>
        </p:nvSpPr>
        <p:spPr>
          <a:xfrm>
            <a:off x="6552000" y="54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x</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3" name="橢圓 52"/>
          <p:cNvSpPr/>
          <p:nvPr/>
        </p:nvSpPr>
        <p:spPr>
          <a:xfrm>
            <a:off x="6552000" y="2709000"/>
            <a:ext cx="360000" cy="36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36000" tIns="0" rIns="0" bIns="1800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y</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5" name="Text Box 12"/>
          <p:cNvSpPr txBox="1">
            <a:spLocks noChangeArrowheads="1"/>
          </p:cNvSpPr>
          <p:nvPr/>
        </p:nvSpPr>
        <p:spPr bwMode="auto">
          <a:xfrm rot="-2700000">
            <a:off x="5652000" y="729000"/>
            <a:ext cx="720000" cy="720000"/>
          </a:xfrm>
          <a:prstGeom prst="rect">
            <a:avLst/>
          </a:prstGeom>
          <a:noFill/>
          <a:ln w="9525">
            <a:noFill/>
            <a:miter lim="800000"/>
            <a:headEnd/>
            <a:tailEnd/>
          </a:ln>
        </p:spPr>
        <p:txBody>
          <a:bodyPr wrap="square" lIns="0" tIns="0" rIns="0" bIns="36000" anchor="ctr" anchorCtr="0">
            <a:noAutofit/>
          </a:bodyPr>
          <a:lstStyle/>
          <a:p>
            <a:pPr lvl="0" algn="ctr">
              <a:lnSpc>
                <a:spcPct val="80000"/>
              </a:lnSpc>
              <a:defRPr/>
            </a:pPr>
            <a:r>
              <a:rPr lang="en-US" altLang="zh-TW" sz="2200" spc="300" dirty="0" smtClean="0">
                <a:solidFill>
                  <a:srgbClr val="000000"/>
                </a:solidFill>
                <a:latin typeface="Times New Roman"/>
              </a:rPr>
              <a:t>2</a:t>
            </a:r>
            <a:r>
              <a:rPr lang="en-US" altLang="zh-TW" sz="2200" b="1" spc="300" dirty="0" smtClean="0">
                <a:solidFill>
                  <a:srgbClr val="000000"/>
                </a:solidFill>
                <a:latin typeface="Times New Roman"/>
              </a:rPr>
              <a:t>/</a:t>
            </a:r>
            <a:r>
              <a:rPr kumimoji="1" lang="en-US" altLang="zh-TW" sz="2200" b="0" i="0" u="none" strike="noStrike" kern="1200" cap="none" spc="0" normalizeH="0" baseline="0" noProof="0" dirty="0" smtClean="0">
                <a:ln>
                  <a:noFill/>
                </a:ln>
                <a:solidFill>
                  <a:srgbClr val="000000"/>
                </a:solidFill>
                <a:effectLst/>
                <a:uLnTx/>
                <a:uFillTx/>
                <a:latin typeface="Times New Roman"/>
                <a:ea typeface="新細明體" pitchFamily="18" charset="-120"/>
                <a:cs typeface="+mn-cs"/>
              </a:rPr>
              <a:t>2</a:t>
            </a:r>
            <a:endPar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endParaRPr>
          </a:p>
          <a:p>
            <a:pPr lvl="0" algn="ctr">
              <a:lnSpc>
                <a:spcPct val="80000"/>
              </a:lnSpc>
              <a:defRPr/>
            </a:pP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2</a:t>
            </a:r>
          </a:p>
        </p:txBody>
      </p:sp>
      <p:sp>
        <p:nvSpPr>
          <p:cNvPr id="56" name="Text Box 12"/>
          <p:cNvSpPr txBox="1">
            <a:spLocks noChangeArrowheads="1"/>
          </p:cNvSpPr>
          <p:nvPr/>
        </p:nvSpPr>
        <p:spPr bwMode="auto">
          <a:xfrm rot="2700000">
            <a:off x="7092000" y="729000"/>
            <a:ext cx="720000" cy="720000"/>
          </a:xfrm>
          <a:prstGeom prst="rect">
            <a:avLst/>
          </a:prstGeom>
          <a:noFill/>
          <a:ln w="9525">
            <a:noFill/>
            <a:miter lim="800000"/>
            <a:headEnd/>
            <a:tailEnd/>
          </a:ln>
        </p:spPr>
        <p:txBody>
          <a:bodyPr wrap="square" lIns="0" tIns="0" rIns="0" bIns="36000" anchor="ctr" anchorCtr="0">
            <a:noAutofit/>
          </a:bodyPr>
          <a:lstStyle/>
          <a:p>
            <a:pPr lvl="0" algn="ctr">
              <a:lnSpc>
                <a:spcPct val="80000"/>
              </a:lnSpc>
              <a:defRPr/>
            </a:pPr>
            <a:r>
              <a:rPr kumimoji="1" lang="en-US" altLang="zh-TW" sz="2200" b="0" u="none" strike="noStrike" kern="1200" cap="none" spc="300" normalizeH="0" baseline="0" noProof="0" dirty="0" smtClean="0">
                <a:ln>
                  <a:noFill/>
                </a:ln>
                <a:solidFill>
                  <a:srgbClr val="000000"/>
                </a:solidFill>
                <a:effectLst/>
                <a:uLnTx/>
                <a:uFillTx/>
                <a:latin typeface="Times New Roman"/>
              </a:rPr>
              <a:t>1</a:t>
            </a:r>
            <a:r>
              <a:rPr kumimoji="1" lang="en-US" altLang="zh-TW" sz="2200" b="1" u="none" strike="noStrike" kern="1200" cap="none" spc="300" normalizeH="0" baseline="0" noProof="0" dirty="0" smtClean="0">
                <a:ln>
                  <a:noFill/>
                </a:ln>
                <a:solidFill>
                  <a:srgbClr val="000000"/>
                </a:solidFill>
                <a:effectLst/>
                <a:uLnTx/>
                <a:uFillTx/>
                <a:latin typeface="Times New Roman"/>
              </a:rPr>
              <a:t>/</a:t>
            </a:r>
            <a:r>
              <a:rPr kumimoji="1" lang="en-US" altLang="zh-TW" sz="2200" b="0" i="0" u="none" strike="noStrike" kern="1200" cap="none" spc="0" normalizeH="0" baseline="0" noProof="0" dirty="0" smtClean="0">
                <a:ln>
                  <a:noFill/>
                </a:ln>
                <a:solidFill>
                  <a:srgbClr val="000000"/>
                </a:solidFill>
                <a:effectLst/>
                <a:uLnTx/>
                <a:uFillTx/>
                <a:latin typeface="Times New Roman"/>
                <a:ea typeface="新細明體" pitchFamily="18" charset="-120"/>
                <a:cs typeface="+mn-cs"/>
              </a:rPr>
              <a:t>2</a:t>
            </a:r>
            <a:endPar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endParaRPr>
          </a:p>
          <a:p>
            <a:pPr lvl="0" algn="ctr">
              <a:lnSpc>
                <a:spcPct val="80000"/>
              </a:lnSpc>
              <a:defRPr/>
            </a:pP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7</a:t>
            </a:r>
          </a:p>
        </p:txBody>
      </p:sp>
      <p:sp>
        <p:nvSpPr>
          <p:cNvPr id="57" name="Text Box 12"/>
          <p:cNvSpPr txBox="1">
            <a:spLocks noChangeArrowheads="1"/>
          </p:cNvSpPr>
          <p:nvPr/>
        </p:nvSpPr>
        <p:spPr bwMode="auto">
          <a:xfrm rot="2700000">
            <a:off x="5652000" y="2169000"/>
            <a:ext cx="720000" cy="720000"/>
          </a:xfrm>
          <a:prstGeom prst="rect">
            <a:avLst/>
          </a:prstGeom>
          <a:noFill/>
          <a:ln w="9525">
            <a:noFill/>
            <a:miter lim="800000"/>
            <a:headEnd/>
            <a:tailEnd/>
          </a:ln>
        </p:spPr>
        <p:txBody>
          <a:bodyPr wrap="square" lIns="0" tIns="0" rIns="0" bIns="36000" anchor="b" anchorCtr="0">
            <a:noAutofit/>
          </a:bodyPr>
          <a:lstStyle/>
          <a:p>
            <a:pPr lvl="0" algn="ctr">
              <a:lnSpc>
                <a:spcPct val="80000"/>
              </a:lnSpc>
              <a:defRPr/>
            </a:pPr>
            <a:r>
              <a:rPr kumimoji="1" lang="en-US" altLang="zh-TW" sz="2200" b="0" u="none" strike="noStrike" kern="1200" cap="none" spc="300" normalizeH="0" baseline="0" noProof="0" dirty="0">
                <a:ln>
                  <a:noFill/>
                </a:ln>
                <a:solidFill>
                  <a:srgbClr val="000000"/>
                </a:solidFill>
                <a:effectLst/>
                <a:uLnTx/>
                <a:uFillTx/>
                <a:latin typeface="Times New Roman"/>
              </a:rPr>
              <a:t>2</a:t>
            </a:r>
            <a:r>
              <a:rPr kumimoji="1" lang="en-US" altLang="zh-TW" sz="2200" b="1" u="none" strike="noStrike" kern="1200" cap="none" spc="300" normalizeH="0" baseline="0" noProof="0" dirty="0">
                <a:ln>
                  <a:noFill/>
                </a:ln>
                <a:solidFill>
                  <a:srgbClr val="000000"/>
                </a:solidFill>
                <a:effectLst/>
                <a:uLnTx/>
                <a:uFillTx/>
                <a:latin typeface="Times New Roman"/>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a:t>
            </a:r>
          </a:p>
          <a:p>
            <a:pPr lvl="0" algn="ctr">
              <a:lnSpc>
                <a:spcPct val="80000"/>
              </a:lnSpc>
              <a:defRPr/>
            </a:pP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5</a:t>
            </a:r>
          </a:p>
        </p:txBody>
      </p:sp>
      <p:sp>
        <p:nvSpPr>
          <p:cNvPr id="58" name="Text Box 12"/>
          <p:cNvSpPr txBox="1">
            <a:spLocks noChangeArrowheads="1"/>
          </p:cNvSpPr>
          <p:nvPr/>
        </p:nvSpPr>
        <p:spPr bwMode="auto">
          <a:xfrm rot="-2700000">
            <a:off x="7092000" y="2169000"/>
            <a:ext cx="720000" cy="720000"/>
          </a:xfrm>
          <a:prstGeom prst="rect">
            <a:avLst/>
          </a:prstGeom>
          <a:noFill/>
          <a:ln w="9525">
            <a:noFill/>
            <a:miter lim="800000"/>
            <a:headEnd/>
            <a:tailEnd/>
          </a:ln>
        </p:spPr>
        <p:txBody>
          <a:bodyPr wrap="square" lIns="0" tIns="0" rIns="0" bIns="36000" anchor="b" anchorCtr="0">
            <a:noAutofit/>
          </a:bodyPr>
          <a:lstStyle/>
          <a:p>
            <a:pPr lvl="0" algn="ctr">
              <a:lnSpc>
                <a:spcPct val="80000"/>
              </a:lnSpc>
              <a:defRPr/>
            </a:pPr>
            <a:r>
              <a:rPr kumimoji="1" lang="en-US" altLang="zh-TW" sz="2200" b="0" u="none" strike="noStrike" kern="1200" cap="none" spc="300" normalizeH="0" baseline="0" noProof="0" dirty="0">
                <a:ln>
                  <a:noFill/>
                </a:ln>
                <a:solidFill>
                  <a:srgbClr val="000000"/>
                </a:solidFill>
                <a:effectLst/>
                <a:uLnTx/>
                <a:uFillTx/>
                <a:latin typeface="Times New Roman"/>
              </a:rPr>
              <a:t>3</a:t>
            </a:r>
            <a:r>
              <a:rPr kumimoji="1" lang="en-US" altLang="zh-TW" sz="2200" b="1" u="none" strike="noStrike" kern="1200" cap="none" spc="300" normalizeH="0" baseline="0" noProof="0" dirty="0">
                <a:ln>
                  <a:noFill/>
                </a:ln>
                <a:solidFill>
                  <a:srgbClr val="000000"/>
                </a:solidFill>
                <a:effectLst/>
                <a:uLnTx/>
                <a:uFillTx/>
                <a:latin typeface="Times New Roman"/>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a:p>
            <a:pPr lvl="0" algn="ctr">
              <a:lnSpc>
                <a:spcPct val="80000"/>
              </a:lnSpc>
              <a:defRPr/>
            </a:pPr>
            <a:r>
              <a:rPr lang="en-US" altLang="zh-TW" sz="2200" i="1" spc="300" dirty="0">
                <a:solidFill>
                  <a:srgbClr val="000000"/>
                </a:solidFill>
                <a:latin typeface="Times New Roman"/>
              </a:rPr>
              <a:t>a</a:t>
            </a:r>
            <a:r>
              <a:rPr lang="en-US" altLang="zh-TW" sz="2200" spc="3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latin typeface="Times New Roman"/>
              </a:rPr>
              <a:t>1</a:t>
            </a:r>
          </a:p>
        </p:txBody>
      </p:sp>
      <p:sp>
        <p:nvSpPr>
          <p:cNvPr id="5" name="內容版面配置區 4"/>
          <p:cNvSpPr>
            <a:spLocks noGrp="1"/>
          </p:cNvSpPr>
          <p:nvPr>
            <p:ph idx="1"/>
          </p:nvPr>
        </p:nvSpPr>
        <p:spPr>
          <a:xfrm>
            <a:off x="612000" y="4148999"/>
            <a:ext cx="8100000" cy="1800001"/>
          </a:xfrm>
        </p:spPr>
        <p:txBody>
          <a:bodyPr/>
          <a:lstStyle/>
          <a:p>
            <a:pPr marL="0" indent="0"/>
            <a:r>
              <a:rPr lang="en-US" altLang="zh-TW" b="1" dirty="0" smtClean="0"/>
              <a:t>(</a:t>
            </a:r>
            <a:r>
              <a:rPr lang="en-US" altLang="zh-TW" b="1" dirty="0"/>
              <a:t>a)</a:t>
            </a:r>
            <a:r>
              <a:rPr lang="en-US" altLang="zh-TW" dirty="0"/>
              <a:t> An example of a </a:t>
            </a:r>
            <a:r>
              <a:rPr lang="en-US" altLang="zh-TW" dirty="0" smtClean="0"/>
              <a:t>minimum-cost maximum-flow </a:t>
            </a:r>
            <a:r>
              <a:rPr lang="en-US" altLang="zh-TW" dirty="0"/>
              <a:t>problem</a:t>
            </a:r>
            <a:r>
              <a:rPr lang="en-US" altLang="zh-TW" dirty="0" smtClean="0"/>
              <a:t>. We </a:t>
            </a:r>
            <a:r>
              <a:rPr lang="en-US" altLang="zh-TW" dirty="0"/>
              <a:t>denote the capacities by </a:t>
            </a:r>
            <a:r>
              <a:rPr lang="en-US" altLang="zh-TW" i="1" dirty="0"/>
              <a:t>c</a:t>
            </a:r>
            <a:r>
              <a:rPr lang="en-US" altLang="zh-TW" dirty="0"/>
              <a:t> and the costs by </a:t>
            </a:r>
            <a:r>
              <a:rPr lang="en-US" altLang="zh-TW" i="1" dirty="0"/>
              <a:t>a</a:t>
            </a:r>
            <a:r>
              <a:rPr lang="en-US" altLang="zh-TW" dirty="0"/>
              <a:t>. Vertex </a:t>
            </a:r>
            <a:r>
              <a:rPr lang="en-US" altLang="zh-TW" i="1" dirty="0"/>
              <a:t>s</a:t>
            </a:r>
            <a:r>
              <a:rPr lang="en-US" altLang="zh-TW" dirty="0"/>
              <a:t> is the source and vertex </a:t>
            </a:r>
            <a:r>
              <a:rPr lang="en-US" altLang="zh-TW" i="1" dirty="0"/>
              <a:t>t</a:t>
            </a:r>
            <a:r>
              <a:rPr lang="en-US" altLang="zh-TW" dirty="0"/>
              <a:t> is the </a:t>
            </a:r>
            <a:r>
              <a:rPr lang="en-US" altLang="zh-TW" dirty="0" smtClean="0"/>
              <a:t>sink. </a:t>
            </a:r>
            <a:r>
              <a:rPr lang="en-US" altLang="zh-TW" b="1" dirty="0"/>
              <a:t>(b)</a:t>
            </a:r>
            <a:r>
              <a:rPr lang="en-US" altLang="zh-TW" dirty="0"/>
              <a:t> A solution to the minimum-cost </a:t>
            </a:r>
            <a:r>
              <a:rPr lang="en-US" altLang="zh-TW" dirty="0" smtClean="0"/>
              <a:t>maximum-flow </a:t>
            </a:r>
            <a:r>
              <a:rPr lang="en-US" altLang="zh-TW" dirty="0"/>
              <a:t>problem in which 4 units of flow are sent from </a:t>
            </a:r>
            <a:r>
              <a:rPr lang="en-US" altLang="zh-TW" i="1" dirty="0"/>
              <a:t>s</a:t>
            </a:r>
            <a:r>
              <a:rPr lang="en-US" altLang="zh-TW" dirty="0"/>
              <a:t> to </a:t>
            </a:r>
            <a:r>
              <a:rPr lang="en-US" altLang="zh-TW" i="1" dirty="0"/>
              <a:t>t</a:t>
            </a:r>
            <a:r>
              <a:rPr lang="en-US" altLang="zh-TW" dirty="0"/>
              <a:t>. For each edge, the flow and capacity are written as flow</a:t>
            </a:r>
            <a:r>
              <a:rPr lang="en-US" altLang="zh-TW" sz="2000" dirty="0">
                <a:latin typeface="Cambria Math" panose="02040503050406030204" pitchFamily="18" charset="0"/>
                <a:ea typeface="Cambria Math" panose="02040503050406030204" pitchFamily="18" charset="0"/>
              </a:rPr>
              <a:t>/</a:t>
            </a:r>
            <a:r>
              <a:rPr lang="en-US" altLang="zh-TW" dirty="0"/>
              <a:t>capacity.</a:t>
            </a:r>
            <a:endParaRPr lang="zh-TW" altLang="en-US" dirty="0"/>
          </a:p>
        </p:txBody>
      </p:sp>
      <p:sp>
        <p:nvSpPr>
          <p:cNvPr id="59" name="Text Box 6"/>
          <p:cNvSpPr txBox="1">
            <a:spLocks noChangeArrowheads="1"/>
          </p:cNvSpPr>
          <p:nvPr/>
        </p:nvSpPr>
        <p:spPr bwMode="auto">
          <a:xfrm>
            <a:off x="223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a:t>
            </a:r>
          </a:p>
        </p:txBody>
      </p:sp>
      <p:sp>
        <p:nvSpPr>
          <p:cNvPr id="60" name="Text Box 6"/>
          <p:cNvSpPr txBox="1">
            <a:spLocks noChangeArrowheads="1"/>
          </p:cNvSpPr>
          <p:nvPr/>
        </p:nvSpPr>
        <p:spPr bwMode="auto">
          <a:xfrm>
            <a:off x="6552000" y="32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(b)</a:t>
            </a:r>
          </a:p>
        </p:txBody>
      </p:sp>
    </p:spTree>
    <p:extLst>
      <p:ext uri="{BB962C8B-B14F-4D97-AF65-F5344CB8AC3E}">
        <p14:creationId xmlns:p14="http://schemas.microsoft.com/office/powerpoint/2010/main" val="26024277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6120000" cy="5760359"/>
          </a:xfrm>
        </p:spPr>
        <p:txBody>
          <a:bodyPr lIns="90000" rIns="90000"/>
          <a:lstStyle/>
          <a:p>
            <a:pPr marL="0" lvl="0" indent="0" eaLnBrk="1" hangingPunct="1">
              <a:spcBef>
                <a:spcPts val="0"/>
              </a:spcBef>
              <a:buClr>
                <a:srgbClr val="000000"/>
              </a:buClr>
              <a:buSzPct val="60000"/>
            </a:pPr>
            <a:r>
              <a:rPr lang="en-US" altLang="zh-TW" sz="2400" dirty="0">
                <a:solidFill>
                  <a:srgbClr val="000000"/>
                </a:solidFill>
              </a:rPr>
              <a:t>B</a:t>
            </a:r>
            <a:r>
              <a:rPr lang="en-US" altLang="zh-TW" sz="1800" dirty="0">
                <a:solidFill>
                  <a:srgbClr val="000000"/>
                </a:solidFill>
              </a:rPr>
              <a:t>ELLMAN</a:t>
            </a:r>
            <a:r>
              <a:rPr lang="en-US" altLang="zh-TW" sz="2400" dirty="0">
                <a:solidFill>
                  <a:srgbClr val="000000"/>
                </a:solidFill>
              </a:rPr>
              <a:t>-F</a:t>
            </a:r>
            <a:r>
              <a:rPr lang="en-US" altLang="zh-TW" sz="1800" dirty="0">
                <a:solidFill>
                  <a:srgbClr val="000000"/>
                </a:solidFill>
              </a:rPr>
              <a:t>ORD</a:t>
            </a:r>
            <a:r>
              <a:rPr lang="en-US" altLang="zh-TW" sz="2400" dirty="0" smtClean="0">
                <a:solidFill>
                  <a:srgbClr val="000000"/>
                </a:solidFill>
              </a:rPr>
              <a:t>(</a:t>
            </a:r>
            <a:r>
              <a:rPr lang="en-US" altLang="zh-TW" i="1" dirty="0" smtClean="0">
                <a:solidFill>
                  <a:srgbClr val="000000"/>
                </a:solidFill>
              </a:rPr>
              <a:t>G</a:t>
            </a:r>
            <a:r>
              <a:rPr lang="en-US" altLang="zh-TW" i="1" spc="600" baseline="-25000" dirty="0" smtClean="0">
                <a:solidFill>
                  <a:srgbClr val="000000"/>
                </a:solidFill>
              </a:rPr>
              <a:t>f</a:t>
            </a:r>
            <a:r>
              <a:rPr lang="en-US" altLang="zh-TW" sz="2400" dirty="0" smtClean="0">
                <a:solidFill>
                  <a:srgbClr val="000000"/>
                </a:solidFill>
              </a:rPr>
              <a:t>, </a:t>
            </a:r>
            <a:r>
              <a:rPr lang="en-US" altLang="zh-TW" sz="2400" i="1" dirty="0">
                <a:solidFill>
                  <a:srgbClr val="000000"/>
                </a:solidFill>
              </a:rPr>
              <a:t>s</a:t>
            </a:r>
            <a:r>
              <a:rPr lang="en-US" altLang="zh-TW" sz="2400" dirty="0">
                <a:solidFill>
                  <a:srgbClr val="000000"/>
                </a:solidFill>
              </a:rPr>
              <a:t>)</a:t>
            </a: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a:solidFill>
                  <a:srgbClr val="FFFFFF"/>
                </a:solidFill>
              </a:rPr>
              <a:t>	</a:t>
            </a:r>
            <a:r>
              <a:rPr lang="en-US" altLang="zh-TW" sz="2400" dirty="0" smtClean="0">
                <a:solidFill>
                  <a:srgbClr val="000000"/>
                </a:solidFill>
              </a:rPr>
              <a:t>1	</a:t>
            </a:r>
            <a:r>
              <a:rPr lang="en-US" altLang="zh-TW" sz="2400" b="1" dirty="0" smtClean="0">
                <a:solidFill>
                  <a:srgbClr val="000000"/>
                </a:solidFill>
              </a:rPr>
              <a:t>for</a:t>
            </a:r>
            <a:r>
              <a:rPr lang="en-US" altLang="zh-TW" sz="2400" dirty="0" smtClean="0">
                <a:solidFill>
                  <a:srgbClr val="000000"/>
                </a:solidFill>
              </a:rPr>
              <a:t>	each </a:t>
            </a:r>
            <a:r>
              <a:rPr lang="en-US" altLang="zh-TW" sz="2400" dirty="0">
                <a:solidFill>
                  <a:srgbClr val="000000"/>
                </a:solidFill>
              </a:rPr>
              <a:t>vertex </a:t>
            </a:r>
            <a:r>
              <a:rPr lang="en-US" altLang="zh-TW" sz="2400" i="1" dirty="0">
                <a:solidFill>
                  <a:srgbClr val="000000"/>
                </a:solidFill>
              </a:rPr>
              <a:t>u</a:t>
            </a:r>
            <a:r>
              <a:rPr lang="en-US" altLang="zh-TW" sz="2400"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i="1" dirty="0" err="1">
                <a:solidFill>
                  <a:srgbClr val="000000"/>
                </a:solidFill>
              </a:rPr>
              <a:t>G</a:t>
            </a:r>
            <a:r>
              <a:rPr lang="en-US" altLang="zh-TW" i="1" spc="600" baseline="-25000" dirty="0" err="1">
                <a:solidFill>
                  <a:srgbClr val="000000"/>
                </a:solidFill>
              </a:rPr>
              <a:t>f</a:t>
            </a:r>
            <a:r>
              <a:rPr lang="en-US" altLang="zh-TW" sz="2400" i="1" dirty="0" err="1" smtClean="0">
                <a:solidFill>
                  <a:srgbClr val="000000"/>
                </a:solidFill>
                <a:sym typeface="Symbol" pitchFamily="18" charset="2"/>
              </a:rPr>
              <a:t>.V</a:t>
            </a:r>
            <a:endParaRPr lang="en-US" altLang="zh-TW" sz="20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smtClean="0">
                <a:solidFill>
                  <a:srgbClr val="000000"/>
                </a:solidFill>
                <a:sym typeface="Symbol" pitchFamily="18" charset="2"/>
              </a:rPr>
              <a:t>	2		</a:t>
            </a:r>
            <a:r>
              <a:rPr lang="en-US" altLang="zh-TW" sz="2400" i="1" dirty="0" err="1" smtClean="0">
                <a:solidFill>
                  <a:srgbClr val="000000"/>
                </a:solidFill>
                <a:sym typeface="Symbol" pitchFamily="18" charset="2"/>
              </a:rPr>
              <a:t>u.d</a:t>
            </a:r>
            <a:r>
              <a:rPr lang="en-US" altLang="zh-TW" sz="2400" dirty="0" smtClean="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smtClean="0">
                <a:solidFill>
                  <a:srgbClr val="000000"/>
                </a:solidFill>
                <a:sym typeface="Symbol" pitchFamily="18" charset="2"/>
              </a:rPr>
              <a:t>	3		</a:t>
            </a:r>
            <a:r>
              <a:rPr lang="en-US" altLang="zh-TW" sz="2400" i="1" dirty="0" smtClean="0">
                <a:solidFill>
                  <a:srgbClr val="000000"/>
                </a:solidFill>
                <a:sym typeface="Symbol" pitchFamily="18" charset="2"/>
              </a:rPr>
              <a:t>u</a:t>
            </a:r>
            <a:r>
              <a:rPr lang="en-US" altLang="zh-TW" sz="2400" i="1" dirty="0">
                <a:solidFill>
                  <a:srgbClr val="000000"/>
                </a:solidFill>
                <a:sym typeface="Symbol" pitchFamily="18" charset="2"/>
              </a:rPr>
              <a:t>.</a:t>
            </a:r>
            <a:r>
              <a:rPr lang="en-US" altLang="zh-TW" sz="2400" dirty="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000" dirty="0">
                <a:solidFill>
                  <a:srgbClr val="000000"/>
                </a:solidFill>
                <a:sym typeface="Symbol" pitchFamily="18" charset="2"/>
              </a:rPr>
              <a:t>NIL</a:t>
            </a: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smtClean="0">
                <a:solidFill>
                  <a:srgbClr val="000000"/>
                </a:solidFill>
                <a:sym typeface="Symbol" pitchFamily="18" charset="2"/>
              </a:rPr>
              <a:t>	4	</a:t>
            </a:r>
            <a:r>
              <a:rPr lang="en-US" altLang="zh-TW" sz="2400" i="1" dirty="0" err="1" smtClean="0">
                <a:solidFill>
                  <a:srgbClr val="000000"/>
                </a:solidFill>
                <a:sym typeface="Symbol" pitchFamily="18" charset="2"/>
              </a:rPr>
              <a:t>s.d</a:t>
            </a:r>
            <a:r>
              <a:rPr lang="en-US" altLang="zh-TW" sz="2400" dirty="0" smtClean="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0</a:t>
            </a: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smtClean="0">
                <a:solidFill>
                  <a:srgbClr val="000000"/>
                </a:solidFill>
                <a:sym typeface="Symbol" pitchFamily="18" charset="2"/>
              </a:rPr>
              <a:t>	5</a:t>
            </a:r>
            <a:r>
              <a:rPr lang="en-US" altLang="zh-TW" sz="2400" i="1" dirty="0" smtClean="0">
                <a:solidFill>
                  <a:srgbClr val="000000"/>
                </a:solidFill>
                <a:sym typeface="Symbol" pitchFamily="18" charset="2"/>
              </a:rPr>
              <a:t>	Q</a:t>
            </a:r>
            <a:r>
              <a:rPr lang="en-US" altLang="zh-TW" sz="2400" dirty="0" smtClean="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sz="24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990000" algn="l"/>
                <a:tab pos="1440000" algn="l"/>
                <a:tab pos="1710000" algn="l"/>
                <a:tab pos="1980000" algn="l"/>
              </a:tabLst>
            </a:pPr>
            <a:r>
              <a:rPr lang="en-US" altLang="zh-TW" sz="2400" dirty="0" smtClean="0">
                <a:solidFill>
                  <a:srgbClr val="000000"/>
                </a:solidFill>
                <a:sym typeface="Symbol" pitchFamily="18" charset="2"/>
              </a:rPr>
              <a:t>	6	</a:t>
            </a:r>
            <a:r>
              <a:rPr lang="en-US" altLang="zh-TW" sz="2400" dirty="0" err="1" smtClean="0">
                <a:solidFill>
                  <a:srgbClr val="000000"/>
                </a:solidFill>
                <a:sym typeface="Symbol" pitchFamily="18" charset="2"/>
              </a:rPr>
              <a:t>E</a:t>
            </a:r>
            <a:r>
              <a:rPr lang="en-US" altLang="zh-TW" sz="1800" dirty="0" err="1" smtClean="0">
                <a:solidFill>
                  <a:srgbClr val="000000"/>
                </a:solidFill>
                <a:sym typeface="Symbol" pitchFamily="18" charset="2"/>
              </a:rPr>
              <a:t>NQUEUE</a:t>
            </a:r>
            <a:r>
              <a:rPr lang="en-US" altLang="zh-TW" sz="2400" dirty="0" smtClean="0">
                <a:solidFill>
                  <a:srgbClr val="000000"/>
                </a:solidFill>
                <a:sym typeface="Symbol" pitchFamily="18" charset="2"/>
              </a:rPr>
              <a:t>(</a:t>
            </a:r>
            <a:r>
              <a:rPr lang="en-US" altLang="zh-TW" sz="2400" i="1" dirty="0" smtClean="0">
                <a:solidFill>
                  <a:srgbClr val="000000"/>
                </a:solidFill>
                <a:sym typeface="Symbol" pitchFamily="18" charset="2"/>
              </a:rPr>
              <a:t>Q</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s</a:t>
            </a:r>
            <a:r>
              <a:rPr lang="en-US" altLang="zh-TW" sz="2400" dirty="0">
                <a:solidFill>
                  <a:srgbClr val="000000"/>
                </a:solidFill>
                <a:sym typeface="Symbol" pitchFamily="18" charset="2"/>
              </a:rPr>
              <a:t>)</a:t>
            </a: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rPr>
              <a:t>	7	</a:t>
            </a:r>
            <a:r>
              <a:rPr lang="en-US" altLang="zh-TW" sz="2400" b="1" dirty="0" smtClean="0">
                <a:solidFill>
                  <a:srgbClr val="000000"/>
                </a:solidFill>
              </a:rPr>
              <a:t>while</a:t>
            </a:r>
            <a:r>
              <a:rPr lang="en-US" altLang="zh-TW" sz="2400" dirty="0" smtClean="0">
                <a:solidFill>
                  <a:srgbClr val="000000"/>
                </a:solidFill>
              </a:rPr>
              <a:t>	</a:t>
            </a:r>
            <a:r>
              <a:rPr lang="en-US" altLang="zh-TW" sz="2400" i="1" dirty="0" smtClean="0">
                <a:solidFill>
                  <a:srgbClr val="000000"/>
                </a:solidFill>
              </a:rPr>
              <a:t>Q</a:t>
            </a:r>
            <a:r>
              <a:rPr lang="en-US" altLang="zh-TW" sz="2400" dirty="0" smtClean="0">
                <a:solidFill>
                  <a:srgbClr val="000000"/>
                </a:solidFill>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endParaRPr lang="en-US" altLang="zh-TW" sz="24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FFFFFF"/>
                </a:solidFill>
                <a:sym typeface="Symbol" pitchFamily="18" charset="2"/>
              </a:rPr>
              <a:t>	</a:t>
            </a:r>
            <a:r>
              <a:rPr lang="en-US" altLang="zh-TW" sz="2400" dirty="0" smtClean="0">
                <a:solidFill>
                  <a:srgbClr val="000000"/>
                </a:solidFill>
                <a:sym typeface="Symbol" pitchFamily="18" charset="2"/>
              </a:rPr>
              <a:t>8		</a:t>
            </a:r>
            <a:r>
              <a:rPr lang="en-US" altLang="zh-TW" sz="2400" i="1" dirty="0" smtClean="0">
                <a:solidFill>
                  <a:srgbClr val="000000"/>
                </a:solidFill>
                <a:sym typeface="Symbol" pitchFamily="18" charset="2"/>
              </a:rPr>
              <a:t>u</a:t>
            </a:r>
            <a:r>
              <a:rPr lang="en-US" altLang="zh-TW" sz="2400" dirty="0" smtClean="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dirty="0" err="1">
                <a:solidFill>
                  <a:srgbClr val="000000"/>
                </a:solidFill>
                <a:sym typeface="Symbol" pitchFamily="18" charset="2"/>
              </a:rPr>
              <a:t>D</a:t>
            </a:r>
            <a:r>
              <a:rPr lang="en-US" altLang="zh-TW" sz="1800" dirty="0" err="1">
                <a:solidFill>
                  <a:srgbClr val="000000"/>
                </a:solidFill>
                <a:sym typeface="Symbol" pitchFamily="18" charset="2"/>
              </a:rPr>
              <a:t>EQUEUE</a:t>
            </a:r>
            <a:r>
              <a:rPr lang="en-US" altLang="zh-TW" sz="2400" dirty="0">
                <a:solidFill>
                  <a:srgbClr val="000000"/>
                </a:solidFill>
                <a:sym typeface="Symbol" pitchFamily="18" charset="2"/>
              </a:rPr>
              <a:t>(</a:t>
            </a:r>
            <a:r>
              <a:rPr lang="en-US" altLang="zh-TW" sz="2400" i="1" dirty="0">
                <a:solidFill>
                  <a:srgbClr val="000000"/>
                </a:solidFill>
                <a:sym typeface="Symbol" pitchFamily="18" charset="2"/>
              </a:rPr>
              <a:t>Q</a:t>
            </a:r>
            <a:r>
              <a:rPr lang="en-US" altLang="zh-TW" sz="2400" dirty="0">
                <a:solidFill>
                  <a:srgbClr val="000000"/>
                </a:solidFill>
                <a:sym typeface="Symbol" pitchFamily="18" charset="2"/>
              </a:rPr>
              <a:t>)</a:t>
            </a: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9		</a:t>
            </a:r>
            <a:r>
              <a:rPr lang="en-US" altLang="zh-TW" sz="2400" b="1" dirty="0" smtClean="0">
                <a:solidFill>
                  <a:srgbClr val="000000"/>
                </a:solidFill>
                <a:sym typeface="Symbol" pitchFamily="18" charset="2"/>
              </a:rPr>
              <a:t>for</a:t>
            </a:r>
            <a:r>
              <a:rPr lang="en-US" altLang="zh-TW" sz="2400" dirty="0" smtClean="0">
                <a:solidFill>
                  <a:srgbClr val="000000"/>
                </a:solidFill>
                <a:sym typeface="Symbol" pitchFamily="18" charset="2"/>
              </a:rPr>
              <a:t>	each </a:t>
            </a:r>
            <a:r>
              <a:rPr lang="en-US" altLang="zh-TW" sz="2400" i="1" dirty="0">
                <a:solidFill>
                  <a:srgbClr val="000000"/>
                </a:solidFill>
                <a:sym typeface="Symbol" pitchFamily="18" charset="2"/>
              </a:rPr>
              <a:t>v</a:t>
            </a:r>
            <a:r>
              <a:rPr lang="en-US" altLang="zh-TW" sz="2400"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i="1" dirty="0" err="1">
                <a:solidFill>
                  <a:srgbClr val="000000"/>
                </a:solidFill>
              </a:rPr>
              <a:t>G</a:t>
            </a:r>
            <a:r>
              <a:rPr lang="en-US" altLang="zh-TW" i="1" spc="600" baseline="-25000" dirty="0" err="1">
                <a:solidFill>
                  <a:srgbClr val="000000"/>
                </a:solidFill>
              </a:rPr>
              <a:t>f</a:t>
            </a:r>
            <a:r>
              <a:rPr lang="en-US" altLang="zh-TW" sz="2400" i="1" dirty="0" err="1" smtClean="0">
                <a:solidFill>
                  <a:srgbClr val="000000"/>
                </a:solidFill>
                <a:sym typeface="Symbol" pitchFamily="18" charset="2"/>
              </a:rPr>
              <a:t>.Ad</a:t>
            </a:r>
            <a:r>
              <a:rPr lang="en-US" altLang="zh-TW" sz="2400" i="1" spc="100" dirty="0" err="1" smtClean="0">
                <a:solidFill>
                  <a:srgbClr val="000000"/>
                </a:solidFill>
                <a:sym typeface="Symbol" pitchFamily="18" charset="2"/>
              </a:rPr>
              <a:t>j</a:t>
            </a:r>
            <a:r>
              <a:rPr lang="en-US" altLang="zh-TW" sz="2400" dirty="0" smtClean="0">
                <a:solidFill>
                  <a:srgbClr val="000000"/>
                </a:solidFill>
                <a:sym typeface="Symbol" pitchFamily="18" charset="2"/>
              </a:rPr>
              <a:t>[</a:t>
            </a:r>
            <a:r>
              <a:rPr lang="en-US" altLang="zh-TW" sz="2400" i="1" dirty="0" smtClean="0">
                <a:solidFill>
                  <a:srgbClr val="000000"/>
                </a:solidFill>
                <a:sym typeface="Symbol" pitchFamily="18" charset="2"/>
              </a:rPr>
              <a:t>u</a:t>
            </a:r>
            <a:r>
              <a:rPr lang="en-US" altLang="zh-TW" sz="2400" dirty="0" smtClean="0">
                <a:solidFill>
                  <a:srgbClr val="000000"/>
                </a:solidFill>
                <a:sym typeface="Symbol" pitchFamily="18" charset="2"/>
              </a:rPr>
              <a:t>] </a:t>
            </a:r>
            <a:r>
              <a:rPr lang="en-US" altLang="zh-TW" sz="2000" dirty="0">
                <a:solidFill>
                  <a:srgbClr val="008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8000"/>
                </a:solidFill>
                <a:ea typeface="標楷體"/>
                <a:sym typeface="Symbol" pitchFamily="18" charset="2"/>
              </a:rPr>
              <a:t> </a:t>
            </a:r>
            <a:r>
              <a:rPr lang="en-US" altLang="zh-TW" dirty="0">
                <a:solidFill>
                  <a:srgbClr val="008000"/>
                </a:solidFill>
              </a:rPr>
              <a:t>(</a:t>
            </a:r>
            <a:r>
              <a:rPr lang="en-US" altLang="zh-TW" i="1" dirty="0">
                <a:solidFill>
                  <a:srgbClr val="008000"/>
                </a:solidFill>
              </a:rPr>
              <a:t>u</a:t>
            </a:r>
            <a:r>
              <a:rPr lang="en-US" altLang="zh-TW" dirty="0">
                <a:solidFill>
                  <a:srgbClr val="008000"/>
                </a:solidFill>
              </a:rPr>
              <a:t>, </a:t>
            </a:r>
            <a:r>
              <a:rPr lang="en-US" altLang="zh-TW" i="1" dirty="0">
                <a:solidFill>
                  <a:srgbClr val="008000"/>
                </a:solidFill>
              </a:rPr>
              <a:t>v</a:t>
            </a:r>
            <a:r>
              <a:rPr lang="en-US" altLang="zh-TW" dirty="0">
                <a:solidFill>
                  <a:srgbClr val="008000"/>
                </a:solidFill>
              </a:rPr>
              <a:t>)</a:t>
            </a:r>
            <a:r>
              <a:rPr lang="en-US" altLang="zh-TW" spc="150" dirty="0">
                <a:solidFill>
                  <a:srgbClr val="008000"/>
                </a:solidFill>
              </a:rPr>
              <a:t>.</a:t>
            </a:r>
            <a:r>
              <a:rPr lang="en-US" altLang="zh-TW" i="1" dirty="0" err="1">
                <a:solidFill>
                  <a:srgbClr val="008000"/>
                </a:solidFill>
              </a:rPr>
              <a:t>c</a:t>
            </a:r>
            <a:r>
              <a:rPr lang="en-US" altLang="zh-TW" i="1" spc="600" baseline="-25000" dirty="0" err="1">
                <a:solidFill>
                  <a:srgbClr val="008000"/>
                </a:solidFill>
              </a:rPr>
              <a:t>f</a:t>
            </a:r>
            <a:r>
              <a:rPr lang="en-US" altLang="zh-TW" dirty="0">
                <a:solidFill>
                  <a:srgbClr val="008000"/>
                </a:solidFill>
              </a:rPr>
              <a:t> </a:t>
            </a:r>
            <a:r>
              <a:rPr lang="en-US" altLang="zh-TW" dirty="0">
                <a:solidFill>
                  <a:srgbClr val="008000"/>
                </a:solidFill>
                <a:latin typeface="Cambria Math" panose="02040503050406030204" pitchFamily="18" charset="0"/>
                <a:ea typeface="Cambria Math" panose="02040503050406030204" pitchFamily="18" charset="0"/>
              </a:rPr>
              <a:t>≠</a:t>
            </a:r>
            <a:r>
              <a:rPr lang="en-US" altLang="zh-TW" dirty="0">
                <a:solidFill>
                  <a:srgbClr val="008000"/>
                </a:solidFill>
                <a:sym typeface="Symbol" pitchFamily="18" charset="2"/>
              </a:rPr>
              <a:t> 0</a:t>
            </a:r>
            <a:endParaRPr lang="en-US" altLang="zh-TW" sz="24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10			</a:t>
            </a:r>
            <a:r>
              <a:rPr lang="en-US" altLang="zh-TW" sz="2400" b="1" dirty="0" smtClean="0">
                <a:solidFill>
                  <a:srgbClr val="000000"/>
                </a:solidFill>
                <a:sym typeface="Symbol" pitchFamily="18" charset="2"/>
              </a:rPr>
              <a:t>if</a:t>
            </a:r>
            <a:r>
              <a:rPr lang="en-US" altLang="zh-TW" sz="2400" dirty="0" smtClean="0">
                <a:solidFill>
                  <a:srgbClr val="000000"/>
                </a:solidFill>
                <a:sym typeface="Symbol" pitchFamily="18" charset="2"/>
              </a:rPr>
              <a:t>	</a:t>
            </a:r>
            <a:r>
              <a:rPr lang="en-US" altLang="zh-TW" sz="2400" i="1" dirty="0" err="1" smtClean="0">
                <a:solidFill>
                  <a:srgbClr val="000000"/>
                </a:solidFill>
                <a:sym typeface="Symbol" pitchFamily="18" charset="2"/>
              </a:rPr>
              <a:t>v.d</a:t>
            </a:r>
            <a:r>
              <a:rPr lang="en-US" altLang="zh-TW" sz="2400" dirty="0" smtClean="0">
                <a:solidFill>
                  <a:srgbClr val="000000"/>
                </a:solidFill>
                <a:sym typeface="Symbol" pitchFamily="18" charset="2"/>
              </a:rPr>
              <a:t> </a:t>
            </a:r>
            <a:r>
              <a:rPr lang="en-US" altLang="zh-TW" sz="2100" dirty="0">
                <a:solidFill>
                  <a:srgbClr val="000000"/>
                </a:solidFill>
                <a:latin typeface="Cambria Math" panose="02040503050406030204" pitchFamily="18" charset="0"/>
                <a:ea typeface="Cambria Math" panose="02040503050406030204" pitchFamily="18" charset="0"/>
                <a:sym typeface="Symbol" pitchFamily="18" charset="2"/>
              </a:rPr>
              <a:t>&gt;</a:t>
            </a:r>
            <a:r>
              <a:rPr lang="en-US" altLang="zh-TW" sz="2400" dirty="0">
                <a:solidFill>
                  <a:srgbClr val="000000"/>
                </a:solidFill>
                <a:sym typeface="Symbol" pitchFamily="18" charset="2"/>
              </a:rPr>
              <a:t> </a:t>
            </a:r>
            <a:r>
              <a:rPr lang="en-US" altLang="zh-TW" sz="2400" i="1" dirty="0" err="1">
                <a:solidFill>
                  <a:srgbClr val="000000"/>
                </a:solidFill>
                <a:sym typeface="Symbol" pitchFamily="18" charset="2"/>
              </a:rPr>
              <a:t>u.d</a:t>
            </a:r>
            <a:r>
              <a:rPr lang="en-US" altLang="zh-TW" sz="2400" dirty="0">
                <a:solidFill>
                  <a:srgbClr val="000000"/>
                </a:solidFill>
                <a:sym typeface="Symbol" pitchFamily="18" charset="2"/>
              </a:rPr>
              <a:t> </a:t>
            </a:r>
            <a:r>
              <a:rPr lang="en-US" altLang="zh-TW" sz="21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i="1" dirty="0" smtClean="0">
                <a:solidFill>
                  <a:srgbClr val="000000"/>
                </a:solidFill>
                <a:sym typeface="Symbol" pitchFamily="18" charset="2"/>
              </a:rPr>
              <a:t>a</a:t>
            </a:r>
            <a:r>
              <a:rPr lang="en-US" altLang="zh-TW" sz="2400" dirty="0" smtClean="0">
                <a:solidFill>
                  <a:srgbClr val="000000"/>
                </a:solidFill>
                <a:sym typeface="Symbol" pitchFamily="18" charset="2"/>
              </a:rPr>
              <a:t>(</a:t>
            </a:r>
            <a:r>
              <a:rPr lang="en-US" altLang="zh-TW" sz="2400" i="1" dirty="0" smtClean="0">
                <a:solidFill>
                  <a:srgbClr val="000000"/>
                </a:solidFill>
                <a:sym typeface="Symbol" pitchFamily="18" charset="2"/>
              </a:rPr>
              <a:t>u</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v</a:t>
            </a:r>
            <a:r>
              <a:rPr lang="en-US" altLang="zh-TW" sz="2400" dirty="0" smtClean="0">
                <a:solidFill>
                  <a:srgbClr val="000000"/>
                </a:solidFill>
                <a:sym typeface="Symbol" pitchFamily="18" charset="2"/>
              </a:rPr>
              <a:t>)</a:t>
            </a:r>
            <a:endParaRPr lang="en-US" altLang="zh-TW" sz="24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11				</a:t>
            </a:r>
            <a:r>
              <a:rPr lang="en-US" altLang="zh-TW" sz="2400" i="1" dirty="0" err="1" smtClean="0">
                <a:solidFill>
                  <a:srgbClr val="000000"/>
                </a:solidFill>
                <a:sym typeface="Symbol" pitchFamily="18" charset="2"/>
              </a:rPr>
              <a:t>v.d</a:t>
            </a:r>
            <a:r>
              <a:rPr lang="en-US" altLang="zh-TW" sz="2400" dirty="0" smtClean="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i="1" dirty="0" err="1">
                <a:solidFill>
                  <a:srgbClr val="000000"/>
                </a:solidFill>
                <a:sym typeface="Symbol" pitchFamily="18" charset="2"/>
              </a:rPr>
              <a:t>u.d</a:t>
            </a:r>
            <a:r>
              <a:rPr lang="en-US" altLang="zh-TW" sz="2400" dirty="0">
                <a:solidFill>
                  <a:srgbClr val="000000"/>
                </a:solidFill>
                <a:sym typeface="Symbol" pitchFamily="18" charset="2"/>
              </a:rPr>
              <a:t> </a:t>
            </a:r>
            <a:r>
              <a:rPr lang="en-US" altLang="zh-TW" sz="21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i="1" dirty="0" smtClean="0">
                <a:solidFill>
                  <a:srgbClr val="000000"/>
                </a:solidFill>
                <a:sym typeface="Symbol" pitchFamily="18" charset="2"/>
              </a:rPr>
              <a:t>a</a:t>
            </a:r>
            <a:r>
              <a:rPr lang="en-US" altLang="zh-TW" sz="2400" dirty="0" smtClean="0">
                <a:solidFill>
                  <a:srgbClr val="000000"/>
                </a:solidFill>
                <a:sym typeface="Symbol" pitchFamily="18" charset="2"/>
              </a:rPr>
              <a:t>(</a:t>
            </a:r>
            <a:r>
              <a:rPr lang="en-US" altLang="zh-TW" sz="2400" i="1" dirty="0" smtClean="0">
                <a:solidFill>
                  <a:srgbClr val="000000"/>
                </a:solidFill>
                <a:sym typeface="Symbol" pitchFamily="18" charset="2"/>
              </a:rPr>
              <a:t>u</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v</a:t>
            </a:r>
            <a:r>
              <a:rPr lang="en-US" altLang="zh-TW" sz="2400" dirty="0" smtClean="0">
                <a:solidFill>
                  <a:srgbClr val="000000"/>
                </a:solidFill>
                <a:sym typeface="Symbol" pitchFamily="18" charset="2"/>
              </a:rPr>
              <a:t>)</a:t>
            </a:r>
            <a:endParaRPr lang="en-US" altLang="zh-TW" sz="2400" dirty="0">
              <a:solidFill>
                <a:srgbClr val="000000"/>
              </a:solidFill>
              <a:sym typeface="Symbol" pitchFamily="18" charset="2"/>
            </a:endParaRP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12				</a:t>
            </a:r>
            <a:r>
              <a:rPr lang="en-US" altLang="zh-TW" sz="2400" i="1" dirty="0" smtClean="0">
                <a:solidFill>
                  <a:srgbClr val="000000"/>
                </a:solidFill>
                <a:sym typeface="Symbol" pitchFamily="18" charset="2"/>
              </a:rPr>
              <a:t>v</a:t>
            </a:r>
            <a:r>
              <a:rPr lang="en-US" altLang="zh-TW" sz="2400" i="1" dirty="0">
                <a:solidFill>
                  <a:srgbClr val="000000"/>
                </a:solidFill>
                <a:sym typeface="Symbol" pitchFamily="18" charset="2"/>
              </a:rPr>
              <a:t>.</a:t>
            </a:r>
            <a:r>
              <a:rPr lang="en-US" altLang="zh-TW" sz="2400" dirty="0">
                <a:solidFill>
                  <a:srgbClr val="000000"/>
                </a:solidFill>
                <a:sym typeface="Symbol" pitchFamily="18" charset="2"/>
              </a:rPr>
              <a:t> </a:t>
            </a:r>
            <a:r>
              <a:rPr lang="en-US" altLang="zh-TW" sz="24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u</a:t>
            </a: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13				</a:t>
            </a:r>
            <a:r>
              <a:rPr lang="en-US" altLang="zh-TW" sz="2400" b="1" dirty="0" smtClean="0">
                <a:solidFill>
                  <a:srgbClr val="000000"/>
                </a:solidFill>
                <a:sym typeface="Symbol" pitchFamily="18" charset="2"/>
              </a:rPr>
              <a:t>if</a:t>
            </a:r>
            <a:r>
              <a:rPr lang="en-US" altLang="zh-TW" sz="2400" dirty="0" smtClean="0">
                <a:solidFill>
                  <a:srgbClr val="000000"/>
                </a:solidFill>
                <a:sym typeface="Symbol" pitchFamily="18" charset="2"/>
              </a:rPr>
              <a:t>	</a:t>
            </a:r>
            <a:r>
              <a:rPr lang="en-US" altLang="zh-TW" sz="2400" i="1" dirty="0" smtClean="0">
                <a:solidFill>
                  <a:srgbClr val="000000"/>
                </a:solidFill>
                <a:sym typeface="Symbol" pitchFamily="18" charset="2"/>
              </a:rPr>
              <a:t>v</a:t>
            </a:r>
            <a:r>
              <a:rPr lang="en-US" altLang="zh-TW" sz="2400"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Q</a:t>
            </a:r>
          </a:p>
          <a:p>
            <a:pPr marL="0" lvl="0" indent="0" eaLnBrk="1" hangingPunct="1">
              <a:spcBef>
                <a:spcPts val="0"/>
              </a:spcBef>
              <a:buClr>
                <a:srgbClr val="000000"/>
              </a:buClr>
              <a:buSzPct val="60000"/>
              <a:tabLst>
                <a:tab pos="270000" algn="r"/>
                <a:tab pos="540000" algn="l"/>
                <a:tab pos="1350000" algn="l"/>
                <a:tab pos="1800000" algn="l"/>
                <a:tab pos="2070000" algn="l"/>
                <a:tab pos="2340000" algn="l"/>
              </a:tabLst>
            </a:pPr>
            <a:r>
              <a:rPr lang="en-US" altLang="zh-TW" sz="2400" dirty="0" smtClean="0">
                <a:solidFill>
                  <a:srgbClr val="000000"/>
                </a:solidFill>
                <a:sym typeface="Symbol" pitchFamily="18" charset="2"/>
              </a:rPr>
              <a:t>	14					</a:t>
            </a:r>
            <a:r>
              <a:rPr lang="en-US" altLang="zh-TW" sz="2400" dirty="0" err="1" smtClean="0">
                <a:solidFill>
                  <a:srgbClr val="000000"/>
                </a:solidFill>
                <a:sym typeface="Symbol" pitchFamily="18" charset="2"/>
              </a:rPr>
              <a:t>E</a:t>
            </a:r>
            <a:r>
              <a:rPr lang="en-US" altLang="zh-TW" sz="1800" dirty="0" err="1" smtClean="0">
                <a:solidFill>
                  <a:srgbClr val="000000"/>
                </a:solidFill>
                <a:sym typeface="Symbol" pitchFamily="18" charset="2"/>
              </a:rPr>
              <a:t>NQUEUE</a:t>
            </a:r>
            <a:r>
              <a:rPr lang="en-US" altLang="zh-TW" sz="2400" dirty="0" smtClean="0">
                <a:solidFill>
                  <a:srgbClr val="000000"/>
                </a:solidFill>
                <a:sym typeface="Symbol" pitchFamily="18" charset="2"/>
              </a:rPr>
              <a:t>(</a:t>
            </a:r>
            <a:r>
              <a:rPr lang="en-US" altLang="zh-TW" sz="2400" i="1" dirty="0" smtClean="0">
                <a:solidFill>
                  <a:srgbClr val="000000"/>
                </a:solidFill>
                <a:sym typeface="Symbol" pitchFamily="18" charset="2"/>
              </a:rPr>
              <a:t>Q</a:t>
            </a:r>
            <a:r>
              <a:rPr lang="en-US" altLang="zh-TW" sz="2400" dirty="0">
                <a:solidFill>
                  <a:srgbClr val="000000"/>
                </a:solidFill>
                <a:sym typeface="Symbol" pitchFamily="18" charset="2"/>
              </a:rPr>
              <a:t>, </a:t>
            </a:r>
            <a:r>
              <a:rPr lang="en-US" altLang="zh-TW" sz="2400" i="1" dirty="0">
                <a:solidFill>
                  <a:srgbClr val="000000"/>
                </a:solidFill>
                <a:sym typeface="Symbol" pitchFamily="18" charset="2"/>
              </a:rPr>
              <a:t>v</a:t>
            </a:r>
            <a:r>
              <a:rPr lang="en-US" altLang="zh-TW" sz="2400" dirty="0">
                <a:solidFill>
                  <a:srgbClr val="000000"/>
                </a:solidFill>
                <a:sym typeface="Symbol" pitchFamily="18" charset="2"/>
              </a:rPr>
              <a:t>)</a:t>
            </a:r>
          </a:p>
        </p:txBody>
      </p:sp>
    </p:spTree>
    <p:extLst>
      <p:ext uri="{BB962C8B-B14F-4D97-AF65-F5344CB8AC3E}">
        <p14:creationId xmlns:p14="http://schemas.microsoft.com/office/powerpoint/2010/main" val="317018844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189000"/>
            <a:ext cx="6120000" cy="6480000"/>
          </a:xfrm>
        </p:spPr>
        <p:txBody>
          <a:bodyPr lIns="90000" rIns="90000"/>
          <a:lstStyle/>
          <a:p>
            <a:pPr marL="0" indent="0" eaLnBrk="1" hangingPunct="1">
              <a:lnSpc>
                <a:spcPct val="85000"/>
              </a:lnSpc>
              <a:spcBef>
                <a:spcPts val="0"/>
              </a:spcBef>
              <a:defRPr/>
            </a:pPr>
            <a:r>
              <a:rPr lang="en-US" altLang="zh-TW" dirty="0">
                <a:solidFill>
                  <a:srgbClr val="000000"/>
                </a:solidFill>
              </a:rPr>
              <a:t>M</a:t>
            </a:r>
            <a:r>
              <a:rPr lang="en-US" altLang="zh-TW" sz="1800" dirty="0">
                <a:solidFill>
                  <a:srgbClr val="000000"/>
                </a:solidFill>
              </a:rPr>
              <a:t>IN</a:t>
            </a:r>
            <a:r>
              <a:rPr lang="en-US" altLang="zh-TW" dirty="0">
                <a:solidFill>
                  <a:srgbClr val="000000"/>
                </a:solidFill>
              </a:rPr>
              <a:t>-C</a:t>
            </a:r>
            <a:r>
              <a:rPr lang="en-US" altLang="zh-TW" sz="1800" dirty="0">
                <a:solidFill>
                  <a:srgbClr val="000000"/>
                </a:solidFill>
              </a:rPr>
              <a:t>OST</a:t>
            </a:r>
            <a:r>
              <a:rPr lang="en-US" altLang="zh-TW" dirty="0">
                <a:solidFill>
                  <a:srgbClr val="000000"/>
                </a:solidFill>
              </a:rPr>
              <a:t>-F</a:t>
            </a:r>
            <a:r>
              <a:rPr lang="en-US" altLang="zh-TW" sz="1800" dirty="0">
                <a:solidFill>
                  <a:srgbClr val="000000"/>
                </a:solidFill>
              </a:rPr>
              <a:t>LOW</a:t>
            </a:r>
            <a:r>
              <a:rPr lang="en-US" altLang="zh-TW" dirty="0" smtClean="0"/>
              <a:t>(</a:t>
            </a:r>
            <a:r>
              <a:rPr lang="en-US" altLang="zh-TW" i="1" dirty="0" smtClean="0">
                <a:solidFill>
                  <a:srgbClr val="000000"/>
                </a:solidFill>
              </a:rPr>
              <a:t>G</a:t>
            </a:r>
            <a:r>
              <a:rPr lang="en-US" altLang="zh-TW" i="1" spc="600" baseline="-25000" dirty="0" smtClean="0">
                <a:solidFill>
                  <a:srgbClr val="000000"/>
                </a:solidFill>
              </a:rPr>
              <a:t>f</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lvl="0" indent="0" eaLnBrk="1" hangingPunct="1">
              <a:lnSpc>
                <a:spcPct val="85000"/>
              </a:lnSpc>
              <a:spcBef>
                <a:spcPts val="0"/>
              </a:spcBef>
              <a:buClr>
                <a:srgbClr val="3333CC"/>
              </a:buClr>
              <a:tabLst>
                <a:tab pos="270000" algn="r"/>
                <a:tab pos="540000" algn="l"/>
                <a:tab pos="990000" algn="l"/>
                <a:tab pos="1440000" algn="l"/>
              </a:tabLst>
              <a:defRPr/>
            </a:pPr>
            <a:r>
              <a:rPr lang="en-US" altLang="zh-TW" dirty="0">
                <a:solidFill>
                  <a:srgbClr val="000000"/>
                </a:solidFill>
              </a:rPr>
              <a:t>	1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85000"/>
              </a:lnSpc>
              <a:spcBef>
                <a:spcPts val="0"/>
              </a:spcBef>
              <a:buClr>
                <a:srgbClr val="3333CC"/>
              </a:buClr>
              <a:tabLst>
                <a:tab pos="270000" algn="r"/>
                <a:tab pos="540000" algn="l"/>
                <a:tab pos="990000" algn="l"/>
                <a:tab pos="1440000" algn="l"/>
              </a:tabLst>
              <a:defRPr/>
            </a:pPr>
            <a:r>
              <a:rPr lang="en-US" altLang="zh-TW" dirty="0">
                <a:solidFill>
                  <a:srgbClr val="000000"/>
                </a:solidFill>
              </a:rPr>
              <a:t>	2		</a:t>
            </a:r>
            <a:r>
              <a:rPr lang="en-US" altLang="zh-TW" b="1" dirty="0">
                <a:solidFill>
                  <a:srgbClr val="000000"/>
                </a:solidFill>
              </a:rPr>
              <a:t>for</a:t>
            </a:r>
            <a:r>
              <a:rPr lang="en-US" altLang="zh-TW" dirty="0">
                <a:solidFill>
                  <a:srgbClr val="000000"/>
                </a:solidFill>
              </a:rPr>
              <a:t>	each vertex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sym typeface="Symbol" pitchFamily="18" charset="2"/>
              </a:rPr>
              <a:t>G</a:t>
            </a:r>
            <a:r>
              <a:rPr lang="en-US" altLang="zh-TW" i="1" spc="600" baseline="-25000" dirty="0" err="1">
                <a:solidFill>
                  <a:srgbClr val="000000"/>
                </a:solidFill>
              </a:rPr>
              <a:t>f</a:t>
            </a:r>
            <a:r>
              <a:rPr lang="en-US" altLang="zh-TW" i="1" dirty="0" err="1">
                <a:solidFill>
                  <a:srgbClr val="000000"/>
                </a:solidFill>
                <a:sym typeface="Symbol" pitchFamily="18" charset="2"/>
              </a:rPr>
              <a:t>.V</a:t>
            </a:r>
            <a:r>
              <a:rPr lang="en-US" altLang="zh-TW" i="1" dirty="0">
                <a:solidFill>
                  <a:srgbClr val="000000"/>
                </a:solidFill>
                <a:sym typeface="Symbol" pitchFamily="18" charset="2"/>
              </a:rPr>
              <a:t> </a:t>
            </a:r>
            <a:endParaRPr lang="en-US" altLang="zh-TW" dirty="0">
              <a:solidFill>
                <a:srgbClr val="000000"/>
              </a:solidFill>
              <a:sym typeface="Symbol" pitchFamily="18" charset="2"/>
            </a:endParaRPr>
          </a:p>
          <a:p>
            <a:pPr marL="0" lvl="0" indent="0" eaLnBrk="1" hangingPunct="1">
              <a:lnSpc>
                <a:spcPct val="85000"/>
              </a:lnSpc>
              <a:spcBef>
                <a:spcPts val="0"/>
              </a:spcBef>
              <a:buClr>
                <a:srgbClr val="3333CC"/>
              </a:buClr>
              <a:tabLst>
                <a:tab pos="270000" algn="r"/>
                <a:tab pos="540000" algn="l"/>
                <a:tab pos="990000" algn="l"/>
                <a:tab pos="1440000" algn="l"/>
              </a:tabLst>
              <a:defRPr/>
            </a:pPr>
            <a:r>
              <a:rPr lang="en-US" altLang="zh-TW" dirty="0">
                <a:solidFill>
                  <a:srgbClr val="000000"/>
                </a:solidFill>
              </a:rPr>
              <a:t>	3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dirty="0" err="1">
                <a:solidFill>
                  <a:srgbClr val="000000"/>
                </a:solidFill>
              </a:rPr>
              <a:t>c</a:t>
            </a:r>
            <a:r>
              <a:rPr lang="en-US" altLang="zh-TW" i="1" spc="6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p>
          <a:p>
            <a:pPr marL="0" indent="0" eaLnBrk="1" hangingPunct="1">
              <a:lnSpc>
                <a:spcPct val="85000"/>
              </a:lnSpc>
              <a:spcBef>
                <a:spcPts val="0"/>
              </a:spcBef>
              <a:tabLst>
                <a:tab pos="270000" algn="r"/>
                <a:tab pos="540000" algn="l"/>
                <a:tab pos="990000" algn="l"/>
                <a:tab pos="1440000" algn="l"/>
              </a:tabLst>
              <a:defRPr/>
            </a:pPr>
            <a:r>
              <a:rPr lang="en-US" altLang="zh-TW" sz="2200" dirty="0"/>
              <a:t>	4	</a:t>
            </a:r>
            <a:r>
              <a:rPr lang="en-US" altLang="zh-TW" i="1" dirty="0" err="1" smtClean="0">
                <a:solidFill>
                  <a:srgbClr val="000000"/>
                </a:solidFill>
              </a:rPr>
              <a:t>maxflow</a:t>
            </a:r>
            <a:r>
              <a:rPr lang="en-US" altLang="zh-TW" dirty="0" smtClean="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sz="2200" dirty="0"/>
          </a:p>
          <a:p>
            <a:pPr marL="0" lvl="0" indent="0" eaLnBrk="1" hangingPunct="1">
              <a:lnSpc>
                <a:spcPct val="85000"/>
              </a:lnSpc>
              <a:spcBef>
                <a:spcPts val="0"/>
              </a:spcBef>
              <a:buClr>
                <a:srgbClr val="3333CC"/>
              </a:buClr>
              <a:tabLst>
                <a:tab pos="270000" algn="r"/>
                <a:tab pos="540000" algn="l"/>
                <a:tab pos="990000" algn="l"/>
                <a:tab pos="1440000" algn="l"/>
              </a:tabLst>
              <a:defRPr/>
            </a:pPr>
            <a:r>
              <a:rPr lang="en-US" altLang="zh-TW" dirty="0">
                <a:solidFill>
                  <a:srgbClr val="000000"/>
                </a:solidFill>
              </a:rPr>
              <a:t>	</a:t>
            </a:r>
            <a:r>
              <a:rPr lang="en-US" altLang="zh-TW" dirty="0" smtClean="0">
                <a:solidFill>
                  <a:srgbClr val="000000"/>
                </a:solidFill>
              </a:rPr>
              <a:t>5</a:t>
            </a:r>
            <a:r>
              <a:rPr lang="en-US" altLang="zh-TW" dirty="0">
                <a:solidFill>
                  <a:srgbClr val="000000"/>
                </a:solidFill>
              </a:rPr>
              <a:t>	</a:t>
            </a:r>
            <a:r>
              <a:rPr lang="en-US" altLang="zh-TW" i="1" dirty="0" err="1" smtClean="0">
                <a:solidFill>
                  <a:srgbClr val="000000"/>
                </a:solidFill>
              </a:rPr>
              <a:t>mincost</a:t>
            </a:r>
            <a:r>
              <a:rPr lang="en-US" altLang="zh-TW" dirty="0" smtClean="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0</a:t>
            </a:r>
            <a:endParaRPr lang="en-US" altLang="zh-TW" dirty="0">
              <a:solidFill>
                <a:srgbClr val="000000"/>
              </a:solidFill>
            </a:endParaRPr>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6</a:t>
            </a:r>
            <a:r>
              <a:rPr lang="en-US" altLang="zh-TW" sz="2200" dirty="0"/>
              <a:t>	</a:t>
            </a:r>
            <a:r>
              <a:rPr lang="en-US" altLang="zh-TW" sz="2200" b="1" dirty="0" smtClean="0"/>
              <a:t>while</a:t>
            </a:r>
            <a:r>
              <a:rPr lang="en-US" altLang="zh-TW" sz="2200" dirty="0" smtClean="0"/>
              <a:t>	</a:t>
            </a:r>
            <a:r>
              <a:rPr lang="en-US" altLang="zh-TW" sz="1800" dirty="0" smtClean="0"/>
              <a:t>TRUE</a:t>
            </a:r>
            <a:endParaRPr lang="en-US" altLang="zh-TW" sz="2200" i="1" baseline="-25000" dirty="0"/>
          </a:p>
          <a:p>
            <a:pPr marL="0" indent="0" eaLnBrk="1" hangingPunct="1">
              <a:lnSpc>
                <a:spcPct val="85000"/>
              </a:lnSpc>
              <a:spcBef>
                <a:spcPts val="0"/>
              </a:spcBef>
              <a:tabLst>
                <a:tab pos="269875" algn="r"/>
                <a:tab pos="539750" algn="l"/>
                <a:tab pos="1258888" algn="l"/>
                <a:tab pos="1979613" algn="l"/>
              </a:tabLst>
              <a:defRPr/>
            </a:pPr>
            <a:r>
              <a:rPr lang="en-US" altLang="zh-TW" dirty="0"/>
              <a:t>	</a:t>
            </a:r>
            <a:r>
              <a:rPr lang="en-US" altLang="zh-TW" dirty="0" smtClean="0"/>
              <a:t>7</a:t>
            </a:r>
            <a:r>
              <a:rPr lang="en-US" altLang="zh-TW" dirty="0"/>
              <a:t>		</a:t>
            </a:r>
            <a:r>
              <a:rPr lang="en-US" altLang="zh-TW" sz="2400" dirty="0" smtClean="0">
                <a:solidFill>
                  <a:srgbClr val="000000"/>
                </a:solidFill>
              </a:rPr>
              <a:t>B</a:t>
            </a:r>
            <a:r>
              <a:rPr lang="en-US" altLang="zh-TW" sz="1800" dirty="0" smtClean="0">
                <a:solidFill>
                  <a:srgbClr val="000000"/>
                </a:solidFill>
              </a:rPr>
              <a:t>ELLMAN</a:t>
            </a:r>
            <a:r>
              <a:rPr lang="en-US" altLang="zh-TW" sz="2400" dirty="0" smtClean="0">
                <a:solidFill>
                  <a:srgbClr val="000000"/>
                </a:solidFill>
              </a:rPr>
              <a:t>-F</a:t>
            </a:r>
            <a:r>
              <a:rPr lang="en-US" altLang="zh-TW" sz="1800" dirty="0" smtClean="0">
                <a:solidFill>
                  <a:srgbClr val="000000"/>
                </a:solidFill>
              </a:rPr>
              <a:t>ORD</a:t>
            </a:r>
            <a:r>
              <a:rPr lang="en-US" altLang="zh-TW" dirty="0" smtClean="0">
                <a:solidFill>
                  <a:srgbClr val="000000"/>
                </a:solidFill>
                <a:ea typeface="標楷體"/>
              </a:rPr>
              <a:t>(</a:t>
            </a:r>
            <a:r>
              <a:rPr lang="en-US" altLang="zh-TW" i="1" dirty="0" smtClean="0">
                <a:solidFill>
                  <a:srgbClr val="000000"/>
                </a:solidFill>
              </a:rPr>
              <a:t>G</a:t>
            </a:r>
            <a:r>
              <a:rPr lang="en-US" altLang="zh-TW" i="1" spc="600" baseline="-25000" dirty="0" smtClean="0">
                <a:solidFill>
                  <a:srgbClr val="000000"/>
                </a:solidFill>
              </a:rPr>
              <a:t>f</a:t>
            </a:r>
            <a:r>
              <a:rPr lang="en-US" altLang="zh-TW" dirty="0" smtClean="0">
                <a:solidFill>
                  <a:srgbClr val="000000"/>
                </a:solidFill>
                <a:ea typeface="標楷體"/>
              </a:rPr>
              <a:t>, </a:t>
            </a:r>
            <a:r>
              <a:rPr lang="en-US" altLang="zh-TW" i="1" dirty="0">
                <a:solidFill>
                  <a:srgbClr val="000000"/>
                </a:solidFill>
                <a:ea typeface="標楷體"/>
              </a:rPr>
              <a:t>s</a:t>
            </a:r>
            <a:r>
              <a:rPr lang="en-US" altLang="zh-TW" dirty="0">
                <a:solidFill>
                  <a:srgbClr val="000000"/>
                </a:solidFill>
                <a:ea typeface="標楷體"/>
              </a:rPr>
              <a:t>)</a:t>
            </a:r>
          </a:p>
          <a:p>
            <a:pPr marL="0" indent="0" eaLnBrk="1" hangingPunct="1">
              <a:lnSpc>
                <a:spcPct val="85000"/>
              </a:lnSpc>
              <a:spcBef>
                <a:spcPts val="0"/>
              </a:spcBef>
              <a:tabLst>
                <a:tab pos="269875" algn="r"/>
                <a:tab pos="539750" algn="l"/>
                <a:tab pos="1258888" algn="l"/>
                <a:tab pos="1979613" algn="l"/>
              </a:tabLst>
              <a:defRPr/>
            </a:pPr>
            <a:r>
              <a:rPr lang="en-US" altLang="zh-TW" dirty="0">
                <a:solidFill>
                  <a:srgbClr val="000000"/>
                </a:solidFill>
                <a:ea typeface="標楷體"/>
              </a:rPr>
              <a:t>	</a:t>
            </a:r>
            <a:r>
              <a:rPr lang="en-US" altLang="zh-TW" dirty="0" smtClean="0">
                <a:solidFill>
                  <a:srgbClr val="000000"/>
                </a:solidFill>
                <a:ea typeface="標楷體"/>
              </a:rPr>
              <a:t>8</a:t>
            </a:r>
            <a:r>
              <a:rPr lang="en-US" altLang="zh-TW" dirty="0">
                <a:solidFill>
                  <a:srgbClr val="000000"/>
                </a:solidFill>
                <a:ea typeface="標楷體"/>
              </a:rPr>
              <a:t>		</a:t>
            </a:r>
            <a:r>
              <a:rPr lang="en-US" altLang="zh-TW" b="1" dirty="0">
                <a:solidFill>
                  <a:srgbClr val="000000"/>
                </a:solidFill>
                <a:ea typeface="標楷體"/>
              </a:rPr>
              <a:t>if</a:t>
            </a:r>
            <a:r>
              <a:rPr lang="en-US" altLang="zh-TW" dirty="0">
                <a:solidFill>
                  <a:srgbClr val="000000"/>
                </a:solidFill>
                <a:ea typeface="標楷體"/>
              </a:rPr>
              <a:t> </a:t>
            </a:r>
            <a:r>
              <a:rPr lang="en-US" altLang="zh-TW" i="1" dirty="0" err="1" smtClean="0">
                <a:solidFill>
                  <a:srgbClr val="000000"/>
                </a:solidFill>
                <a:ea typeface="標楷體"/>
                <a:sym typeface="Symbol" pitchFamily="18" charset="2"/>
              </a:rPr>
              <a:t>t.</a:t>
            </a:r>
            <a:r>
              <a:rPr lang="en-US" altLang="zh-TW" i="1" dirty="0" err="1" smtClean="0">
                <a:solidFill>
                  <a:srgbClr val="000000"/>
                </a:solidFill>
                <a:sym typeface="Symbol" pitchFamily="18" charset="2"/>
              </a:rPr>
              <a:t>d</a:t>
            </a:r>
            <a:r>
              <a:rPr lang="en-US" altLang="zh-TW"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smtClean="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smtClean="0">
                <a:solidFill>
                  <a:srgbClr val="000000"/>
                </a:solidFill>
                <a:sym typeface="Symbol" pitchFamily="18" charset="2"/>
              </a:rPr>
              <a:t> </a:t>
            </a:r>
            <a:r>
              <a:rPr lang="en-US" altLang="zh-TW" dirty="0" smtClean="0">
                <a:solidFill>
                  <a:srgbClr val="000000"/>
                </a:solidFill>
                <a:ea typeface="標楷體"/>
              </a:rPr>
              <a:t> </a:t>
            </a:r>
          </a:p>
          <a:p>
            <a:pPr marL="0" indent="0" eaLnBrk="1" hangingPunct="1">
              <a:lnSpc>
                <a:spcPct val="85000"/>
              </a:lnSpc>
              <a:spcBef>
                <a:spcPts val="0"/>
              </a:spcBef>
              <a:tabLst>
                <a:tab pos="269875" algn="r"/>
                <a:tab pos="539750" algn="l"/>
                <a:tab pos="1258888" algn="l"/>
                <a:tab pos="1979613" algn="l"/>
              </a:tabLst>
              <a:defRPr/>
            </a:pPr>
            <a:r>
              <a:rPr lang="en-US" altLang="zh-TW" dirty="0">
                <a:solidFill>
                  <a:srgbClr val="000000"/>
                </a:solidFill>
                <a:ea typeface="標楷體"/>
              </a:rPr>
              <a:t>	</a:t>
            </a:r>
            <a:r>
              <a:rPr lang="en-US" altLang="zh-TW" dirty="0" smtClean="0">
                <a:solidFill>
                  <a:srgbClr val="000000"/>
                </a:solidFill>
                <a:ea typeface="標楷體"/>
              </a:rPr>
              <a:t>9		</a:t>
            </a:r>
            <a:r>
              <a:rPr lang="en-US" altLang="zh-TW" b="1" dirty="0" smtClean="0">
                <a:solidFill>
                  <a:srgbClr val="000000"/>
                </a:solidFill>
                <a:ea typeface="標楷體"/>
              </a:rPr>
              <a:t>then</a:t>
            </a:r>
            <a:r>
              <a:rPr lang="en-US" altLang="zh-TW" dirty="0" smtClean="0">
                <a:solidFill>
                  <a:srgbClr val="000000"/>
                </a:solidFill>
                <a:ea typeface="標楷體"/>
              </a:rPr>
              <a:t> </a:t>
            </a:r>
            <a:r>
              <a:rPr lang="en-US" altLang="zh-TW" b="1" dirty="0">
                <a:solidFill>
                  <a:srgbClr val="000000"/>
                </a:solidFill>
                <a:ea typeface="標楷體"/>
              </a:rPr>
              <a:t>return</a:t>
            </a:r>
            <a:r>
              <a:rPr lang="en-US" altLang="zh-TW" dirty="0">
                <a:solidFill>
                  <a:srgbClr val="000000"/>
                </a:solidFill>
              </a:rPr>
              <a:t> </a:t>
            </a:r>
            <a:r>
              <a:rPr lang="en-US" altLang="zh-TW" i="1" dirty="0" err="1" smtClean="0">
                <a:solidFill>
                  <a:srgbClr val="000000"/>
                </a:solidFill>
              </a:rPr>
              <a:t>maxflow</a:t>
            </a:r>
            <a:r>
              <a:rPr lang="en-US" altLang="zh-TW" dirty="0" smtClean="0">
                <a:solidFill>
                  <a:srgbClr val="000000"/>
                </a:solidFill>
              </a:rPr>
              <a:t>, </a:t>
            </a:r>
            <a:r>
              <a:rPr lang="en-US" altLang="zh-TW" i="1" dirty="0" err="1">
                <a:solidFill>
                  <a:srgbClr val="000000"/>
                </a:solidFill>
              </a:rPr>
              <a:t>mincost</a:t>
            </a:r>
            <a:endParaRPr lang="en-US" altLang="zh-TW" b="1" dirty="0"/>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10</a:t>
            </a:r>
            <a:r>
              <a:rPr lang="en-US" altLang="zh-TW" sz="2200" dirty="0"/>
              <a:t>		</a:t>
            </a:r>
            <a:r>
              <a:rPr lang="en-US" altLang="zh-TW" i="1" dirty="0" err="1">
                <a:solidFill>
                  <a:srgbClr val="000000"/>
                </a:solidFill>
              </a:rPr>
              <a:t>c</a:t>
            </a:r>
            <a:r>
              <a:rPr lang="en-US" altLang="zh-TW" i="1" spc="300"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dirty="0">
                <a:solidFill>
                  <a:srgbClr val="000000"/>
                </a:solidFill>
                <a:ea typeface="標楷體"/>
                <a:sym typeface="Symbol" pitchFamily="18" charset="2"/>
              </a:rPr>
              <a:t></a:t>
            </a:r>
            <a:endParaRPr lang="en-US" altLang="zh-TW" sz="2200" dirty="0"/>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11</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t</a:t>
            </a:r>
          </a:p>
          <a:p>
            <a:pPr marL="0" indent="0" eaLnBrk="1" hangingPunct="1">
              <a:lnSpc>
                <a:spcPct val="85000"/>
              </a:lnSpc>
              <a:spcBef>
                <a:spcPts val="0"/>
              </a:spcBef>
              <a:tabLst>
                <a:tab pos="269875" algn="r"/>
                <a:tab pos="539750" algn="l"/>
                <a:tab pos="1258888" algn="l"/>
                <a:tab pos="1979613" algn="l"/>
              </a:tabLst>
              <a:defRPr/>
            </a:pPr>
            <a:r>
              <a:rPr lang="en-US" altLang="zh-TW" dirty="0"/>
              <a:t>	</a:t>
            </a:r>
            <a:r>
              <a:rPr lang="en-US" altLang="zh-TW" dirty="0" smtClean="0"/>
              <a:t>12</a:t>
            </a:r>
            <a:r>
              <a:rPr lang="en-US" altLang="zh-TW" dirty="0"/>
              <a:t>		</a:t>
            </a:r>
            <a:r>
              <a:rPr lang="en-US" altLang="zh-TW" b="1" dirty="0" smtClean="0"/>
              <a:t>while</a:t>
            </a:r>
            <a:r>
              <a:rPr lang="en-US" altLang="zh-TW" dirty="0" smtClean="0"/>
              <a:t>	</a:t>
            </a:r>
            <a:r>
              <a:rPr lang="en-US" altLang="zh-TW" i="1" dirty="0" smtClean="0"/>
              <a:t>v</a:t>
            </a:r>
            <a:r>
              <a:rPr lang="en-US" altLang="zh-TW" dirty="0" smtClean="0"/>
              <a:t> </a:t>
            </a:r>
            <a:r>
              <a:rPr lang="en-US" altLang="zh-TW" dirty="0">
                <a:ea typeface="Cambria Math" panose="02040503050406030204" pitchFamily="18" charset="0"/>
              </a:rPr>
              <a:t>!</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endParaRPr lang="en-US" altLang="zh-TW" sz="2200" i="1" dirty="0"/>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13</a:t>
            </a:r>
            <a:r>
              <a:rPr lang="en-US" altLang="zh-TW" sz="2200" dirty="0"/>
              <a:t>		</a:t>
            </a:r>
            <a:r>
              <a:rPr lang="en-US" altLang="zh-TW" dirty="0"/>
              <a:t>	</a:t>
            </a:r>
            <a:r>
              <a:rPr lang="en-US" altLang="zh-TW" sz="2200" i="1" dirty="0" err="1"/>
              <a:t>c</a:t>
            </a:r>
            <a:r>
              <a:rPr lang="en-US" altLang="zh-TW" sz="2200" i="1" spc="3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a:t>
            </a:r>
          </a:p>
          <a:p>
            <a:pPr marL="0" indent="0" eaLnBrk="1" hangingPunct="1">
              <a:lnSpc>
                <a:spcPct val="85000"/>
              </a:lnSpc>
              <a:spcBef>
                <a:spcPts val="0"/>
              </a:spcBef>
              <a:tabLst>
                <a:tab pos="269875" algn="r"/>
                <a:tab pos="539750" algn="l"/>
                <a:tab pos="1258888" algn="l"/>
                <a:tab pos="1979613" algn="l"/>
              </a:tabLst>
              <a:defRPr/>
            </a:pPr>
            <a:r>
              <a:rPr lang="en-US" altLang="zh-TW" dirty="0">
                <a:sym typeface="Symbol" pitchFamily="18" charset="2"/>
              </a:rPr>
              <a:t>	</a:t>
            </a:r>
            <a:r>
              <a:rPr lang="en-US" altLang="zh-TW" dirty="0" smtClean="0">
                <a:sym typeface="Symbol" pitchFamily="18" charset="2"/>
              </a:rPr>
              <a:t>14</a:t>
            </a:r>
            <a:r>
              <a:rPr lang="en-US" altLang="zh-TW" dirty="0">
                <a:sym typeface="Symbol" pitchFamily="18" charset="2"/>
              </a:rPr>
              <a:t>			</a:t>
            </a:r>
            <a:r>
              <a:rPr lang="en-US" altLang="zh-TW" i="1" dirty="0">
                <a:sym typeface="Symbol" pitchFamily="18" charset="2"/>
              </a:rPr>
              <a:t>v</a:t>
            </a:r>
            <a:r>
              <a:rPr lang="en-US" altLang="zh-TW" dirty="0">
                <a:sym typeface="Symbol" pitchFamily="18" charset="2"/>
              </a:rPr>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sz="2200" dirty="0">
              <a:sym typeface="Symbol" pitchFamily="18" charset="2"/>
            </a:endParaRPr>
          </a:p>
          <a:p>
            <a:pPr marL="0" lvl="0" indent="0" eaLnBrk="1" hangingPunct="1">
              <a:lnSpc>
                <a:spcPct val="85000"/>
              </a:lnSpc>
              <a:spcBef>
                <a:spcPts val="0"/>
              </a:spcBef>
              <a:buClr>
                <a:srgbClr val="3333CC"/>
              </a:buClr>
              <a:tabLst>
                <a:tab pos="269875" algn="r"/>
                <a:tab pos="539750" algn="l"/>
                <a:tab pos="1258888" algn="l"/>
                <a:tab pos="1979613" algn="l"/>
              </a:tabLst>
              <a:defRPr/>
            </a:pPr>
            <a:r>
              <a:rPr lang="en-US" altLang="zh-TW" dirty="0">
                <a:solidFill>
                  <a:srgbClr val="000000"/>
                </a:solidFill>
              </a:rPr>
              <a:t>	</a:t>
            </a:r>
            <a:r>
              <a:rPr lang="en-US" altLang="zh-TW" dirty="0" smtClean="0">
                <a:solidFill>
                  <a:srgbClr val="000000"/>
                </a:solidFill>
              </a:rPr>
              <a:t>15</a:t>
            </a:r>
            <a:r>
              <a:rPr lang="en-US" altLang="zh-TW" dirty="0">
                <a:solidFill>
                  <a:srgbClr val="000000"/>
                </a:solidFill>
              </a:rPr>
              <a:t>		</a:t>
            </a:r>
            <a:r>
              <a:rPr lang="en-US" altLang="zh-TW" i="1" dirty="0" err="1" smtClean="0">
                <a:solidFill>
                  <a:srgbClr val="000000"/>
                </a:solidFill>
                <a:sym typeface="Symbol" pitchFamily="18" charset="2"/>
              </a:rPr>
              <a:t>maxflow</a:t>
            </a:r>
            <a:r>
              <a:rPr lang="en-US" altLang="zh-TW"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smtClean="0">
                <a:solidFill>
                  <a:srgbClr val="000000"/>
                </a:solidFill>
                <a:sym typeface="Symbol" pitchFamily="18" charset="2"/>
              </a:rPr>
              <a:t>maxflow</a:t>
            </a:r>
            <a:r>
              <a:rPr lang="en-US" altLang="zh-TW"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spc="600" baseline="-25000" dirty="0" err="1">
                <a:solidFill>
                  <a:srgbClr val="000000"/>
                </a:solidFill>
              </a:rPr>
              <a:t>f</a:t>
            </a:r>
            <a:endParaRPr lang="en-US" altLang="zh-TW" dirty="0">
              <a:solidFill>
                <a:srgbClr val="000000"/>
              </a:solidFill>
            </a:endParaRPr>
          </a:p>
          <a:p>
            <a:pPr marL="0" lvl="0" indent="0" eaLnBrk="1" hangingPunct="1">
              <a:lnSpc>
                <a:spcPct val="85000"/>
              </a:lnSpc>
              <a:spcBef>
                <a:spcPts val="0"/>
              </a:spcBef>
              <a:buClr>
                <a:srgbClr val="3333CC"/>
              </a:buClr>
              <a:tabLst>
                <a:tab pos="269875" algn="r"/>
                <a:tab pos="539750" algn="l"/>
                <a:tab pos="1258888" algn="l"/>
                <a:tab pos="1979613" algn="l"/>
              </a:tabLst>
              <a:defRPr/>
            </a:pPr>
            <a:r>
              <a:rPr lang="en-US" altLang="zh-TW" dirty="0">
                <a:solidFill>
                  <a:srgbClr val="000000"/>
                </a:solidFill>
              </a:rPr>
              <a:t>	</a:t>
            </a:r>
            <a:r>
              <a:rPr lang="en-US" altLang="zh-TW" dirty="0" smtClean="0">
                <a:solidFill>
                  <a:srgbClr val="000000"/>
                </a:solidFill>
              </a:rPr>
              <a:t>16</a:t>
            </a:r>
            <a:r>
              <a:rPr lang="en-US" altLang="zh-TW" dirty="0">
                <a:solidFill>
                  <a:srgbClr val="000000"/>
                </a:solidFill>
              </a:rPr>
              <a:t>		</a:t>
            </a:r>
            <a:r>
              <a:rPr lang="en-US" altLang="zh-TW" i="1" dirty="0" err="1" smtClean="0">
                <a:solidFill>
                  <a:srgbClr val="000000"/>
                </a:solidFill>
              </a:rPr>
              <a:t>mincost</a:t>
            </a:r>
            <a:r>
              <a:rPr lang="en-US" altLang="zh-TW"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err="1">
                <a:solidFill>
                  <a:srgbClr val="000000"/>
                </a:solidFill>
              </a:rPr>
              <a:t>mincost</a:t>
            </a:r>
            <a:r>
              <a:rPr lang="en-US" altLang="zh-TW" dirty="0" smtClean="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smtClean="0">
                <a:solidFill>
                  <a:srgbClr val="000000"/>
                </a:solidFill>
                <a:ea typeface="標楷體"/>
                <a:sym typeface="Symbol" pitchFamily="18" charset="2"/>
              </a:rPr>
              <a:t>t.</a:t>
            </a:r>
            <a:r>
              <a:rPr lang="en-US" altLang="zh-TW" i="1" dirty="0" err="1" smtClean="0">
                <a:solidFill>
                  <a:srgbClr val="000000"/>
                </a:solidFill>
                <a:sym typeface="Symbol" pitchFamily="18" charset="2"/>
              </a:rPr>
              <a:t>d</a:t>
            </a:r>
            <a:r>
              <a:rPr lang="en-US" altLang="zh-TW" dirty="0" smtClean="0">
                <a:solidFill>
                  <a:srgbClr val="000000"/>
                </a:solidFill>
                <a:sym typeface="Symbol" pitchFamily="18" charset="2"/>
              </a:rPr>
              <a:t> </a:t>
            </a:r>
            <a:r>
              <a:rPr lang="en-US" altLang="zh-TW" dirty="0">
                <a:solidFill>
                  <a:srgbClr val="000000"/>
                </a:solidFill>
                <a:latin typeface="Symbol" panose="05050102010706020507" pitchFamily="18" charset="2"/>
                <a:sym typeface="Symbol" pitchFamily="18" charset="2"/>
              </a:rPr>
              <a:t>*</a:t>
            </a:r>
            <a:r>
              <a:rPr lang="en-US" altLang="zh-TW" dirty="0">
                <a:solidFill>
                  <a:srgbClr val="000000"/>
                </a:solidFill>
              </a:rPr>
              <a:t> </a:t>
            </a:r>
            <a:r>
              <a:rPr lang="en-US" altLang="zh-TW" i="1" dirty="0" err="1" smtClean="0">
                <a:solidFill>
                  <a:srgbClr val="000000"/>
                </a:solidFill>
              </a:rPr>
              <a:t>c</a:t>
            </a:r>
            <a:r>
              <a:rPr lang="en-US" altLang="zh-TW" i="1" spc="600" baseline="-25000" dirty="0" err="1" smtClean="0">
                <a:solidFill>
                  <a:srgbClr val="000000"/>
                </a:solidFill>
              </a:rPr>
              <a:t>f</a:t>
            </a:r>
            <a:endParaRPr lang="en-US" altLang="zh-TW" dirty="0">
              <a:solidFill>
                <a:srgbClr val="000000"/>
              </a:solidFill>
            </a:endParaRPr>
          </a:p>
          <a:p>
            <a:pPr marL="0" lvl="0" indent="0" eaLnBrk="1" hangingPunct="1">
              <a:lnSpc>
                <a:spcPct val="85000"/>
              </a:lnSpc>
              <a:spcBef>
                <a:spcPts val="0"/>
              </a:spcBef>
              <a:buClr>
                <a:srgbClr val="3333CC"/>
              </a:buClr>
              <a:tabLst>
                <a:tab pos="269875" algn="r"/>
                <a:tab pos="539750" algn="l"/>
                <a:tab pos="1258888" algn="l"/>
                <a:tab pos="1979613" algn="l"/>
              </a:tabLst>
              <a:defRPr/>
            </a:pPr>
            <a:r>
              <a:rPr lang="en-US" altLang="zh-TW" dirty="0">
                <a:solidFill>
                  <a:srgbClr val="000000"/>
                </a:solidFill>
              </a:rPr>
              <a:t>	</a:t>
            </a:r>
            <a:r>
              <a:rPr lang="en-US" altLang="zh-TW" dirty="0" smtClean="0">
                <a:solidFill>
                  <a:srgbClr val="000000"/>
                </a:solidFill>
              </a:rPr>
              <a:t>17</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t</a:t>
            </a:r>
          </a:p>
          <a:p>
            <a:pPr marL="0" lvl="0" indent="0" eaLnBrk="1" hangingPunct="1">
              <a:lnSpc>
                <a:spcPct val="85000"/>
              </a:lnSpc>
              <a:spcBef>
                <a:spcPts val="0"/>
              </a:spcBef>
              <a:buClr>
                <a:srgbClr val="3333CC"/>
              </a:buClr>
              <a:tabLst>
                <a:tab pos="269875" algn="r"/>
                <a:tab pos="539750" algn="l"/>
                <a:tab pos="1258888" algn="l"/>
                <a:tab pos="1979613" algn="l"/>
              </a:tabLst>
              <a:defRPr/>
            </a:pPr>
            <a:r>
              <a:rPr lang="en-US" altLang="zh-TW" dirty="0">
                <a:solidFill>
                  <a:srgbClr val="000000"/>
                </a:solidFill>
              </a:rPr>
              <a:t>	</a:t>
            </a:r>
            <a:r>
              <a:rPr lang="en-US" altLang="zh-TW" dirty="0" smtClean="0">
                <a:solidFill>
                  <a:srgbClr val="000000"/>
                </a:solidFill>
              </a:rPr>
              <a:t>18</a:t>
            </a:r>
            <a:r>
              <a:rPr lang="en-US" altLang="zh-TW" dirty="0">
                <a:solidFill>
                  <a:srgbClr val="000000"/>
                </a:solidFill>
              </a:rPr>
              <a:t>		</a:t>
            </a:r>
            <a:r>
              <a:rPr lang="en-US" altLang="zh-TW" b="1" dirty="0" smtClean="0">
                <a:solidFill>
                  <a:srgbClr val="000000"/>
                </a:solidFill>
              </a:rPr>
              <a:t>while</a:t>
            </a:r>
            <a:r>
              <a:rPr lang="en-US" altLang="zh-TW" dirty="0" smtClean="0">
                <a:solidFill>
                  <a:srgbClr val="000000"/>
                </a:solidFill>
              </a:rPr>
              <a:t>	</a:t>
            </a:r>
            <a:r>
              <a:rPr lang="en-US" altLang="zh-TW" i="1" dirty="0" smtClean="0">
                <a:solidFill>
                  <a:srgbClr val="000000"/>
                </a:solidFill>
              </a:rPr>
              <a:t>v</a:t>
            </a:r>
            <a:r>
              <a:rPr lang="en-US" altLang="zh-TW" dirty="0" smtClean="0">
                <a:solidFill>
                  <a:srgbClr val="000000"/>
                </a:solidFill>
              </a:rPr>
              <a:t> </a:t>
            </a:r>
            <a:r>
              <a:rPr lang="en-US" altLang="zh-TW" dirty="0">
                <a:solidFill>
                  <a:srgbClr val="000000"/>
                </a:solidFill>
                <a:ea typeface="Cambria Math" panose="02040503050406030204" pitchFamily="18" charset="0"/>
              </a:rPr>
              <a:t>!</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19</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 </a:t>
            </a:r>
            <a:r>
              <a:rPr lang="en-US" altLang="zh-TW" sz="2200" i="1" dirty="0"/>
              <a:t>v</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i="1" dirty="0" err="1"/>
              <a:t>c</a:t>
            </a:r>
            <a:r>
              <a:rPr lang="en-US" altLang="zh-TW" sz="2200" i="1" baseline="-25000" dirty="0" err="1">
                <a:solidFill>
                  <a:srgbClr val="000000"/>
                </a:solidFill>
              </a:rPr>
              <a:t>f</a:t>
            </a:r>
            <a:endParaRPr lang="en-US" altLang="zh-TW" sz="2200" dirty="0"/>
          </a:p>
          <a:p>
            <a:pPr marL="0" indent="0" eaLnBrk="1" hangingPunct="1">
              <a:lnSpc>
                <a:spcPct val="85000"/>
              </a:lnSpc>
              <a:spcBef>
                <a:spcPts val="0"/>
              </a:spcBef>
              <a:tabLst>
                <a:tab pos="269875" algn="r"/>
                <a:tab pos="539750" algn="l"/>
                <a:tab pos="1258888" algn="l"/>
                <a:tab pos="1979613" algn="l"/>
              </a:tabLst>
              <a:defRPr/>
            </a:pPr>
            <a:r>
              <a:rPr lang="en-US" altLang="zh-TW" sz="2200" dirty="0"/>
              <a:t>	</a:t>
            </a:r>
            <a:r>
              <a:rPr lang="en-US" altLang="zh-TW" sz="2200" dirty="0" smtClean="0"/>
              <a:t>20</a:t>
            </a:r>
            <a:r>
              <a:rPr lang="en-US" altLang="zh-TW" sz="2200" dirty="0"/>
              <a:t>			(</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a:t>)</a:t>
            </a:r>
            <a:r>
              <a:rPr lang="en-US" altLang="zh-TW" sz="2200" spc="150" dirty="0"/>
              <a:t>.</a:t>
            </a:r>
            <a:r>
              <a:rPr lang="en-US" altLang="zh-TW" i="1" dirty="0" err="1">
                <a:solidFill>
                  <a:srgbClr val="000000"/>
                </a:solidFill>
              </a:rPr>
              <a:t>c</a:t>
            </a:r>
            <a:r>
              <a:rPr lang="en-US" altLang="zh-TW" i="1" spc="600" baseline="-25000" dirty="0" err="1">
                <a:solidFill>
                  <a:srgbClr val="000000"/>
                </a:solidFill>
              </a:rPr>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r>
              <a:rPr lang="en-US" altLang="zh-TW" sz="2200" dirty="0" smtClean="0"/>
              <a:t>)</a:t>
            </a:r>
            <a:r>
              <a:rPr lang="en-US" altLang="zh-TW" sz="2200" spc="150" dirty="0" smtClean="0"/>
              <a:t>.</a:t>
            </a:r>
            <a:r>
              <a:rPr lang="en-US" altLang="zh-TW" i="1" dirty="0" err="1" smtClean="0">
                <a:solidFill>
                  <a:srgbClr val="000000"/>
                </a:solidFill>
              </a:rPr>
              <a:t>c</a:t>
            </a:r>
            <a:r>
              <a:rPr lang="en-US" altLang="zh-TW" i="1" spc="600" baseline="-25000" dirty="0" err="1" smtClean="0">
                <a:solidFill>
                  <a:srgbClr val="000000"/>
                </a:solidFill>
              </a:rPr>
              <a:t>f</a:t>
            </a:r>
            <a:r>
              <a:rPr lang="en-US" altLang="zh-TW" sz="2200" dirty="0" smtClean="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baseline="-25000" dirty="0" err="1">
                <a:solidFill>
                  <a:srgbClr val="000000"/>
                </a:solidFill>
              </a:rPr>
              <a:t>f</a:t>
            </a:r>
            <a:endParaRPr lang="en-US" altLang="zh-TW" sz="2200" dirty="0"/>
          </a:p>
          <a:p>
            <a:pPr marL="0" lvl="0" indent="0" eaLnBrk="1" hangingPunct="1">
              <a:lnSpc>
                <a:spcPct val="85000"/>
              </a:lnSpc>
              <a:spcBef>
                <a:spcPts val="0"/>
              </a:spcBef>
              <a:buClr>
                <a:srgbClr val="3333CC"/>
              </a:buClr>
              <a:tabLst>
                <a:tab pos="269875" algn="r"/>
                <a:tab pos="539750" algn="l"/>
                <a:tab pos="1258888" algn="l"/>
                <a:tab pos="1979613" algn="l"/>
              </a:tabLst>
              <a:defRPr/>
            </a:pPr>
            <a:r>
              <a:rPr lang="en-US" altLang="zh-TW" dirty="0">
                <a:solidFill>
                  <a:srgbClr val="000000"/>
                </a:solidFill>
                <a:sym typeface="Symbol" pitchFamily="18" charset="2"/>
              </a:rPr>
              <a:t>	</a:t>
            </a:r>
            <a:r>
              <a:rPr lang="en-US" altLang="zh-TW" dirty="0" smtClean="0">
                <a:solidFill>
                  <a:srgbClr val="000000"/>
                </a:solidFill>
                <a:sym typeface="Symbol" pitchFamily="18" charset="2"/>
              </a:rPr>
              <a:t>21</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ea typeface="標楷體"/>
                <a:sym typeface="Symbol" pitchFamily="18" charset="2"/>
              </a:rPr>
              <a:t>v.</a:t>
            </a:r>
            <a:r>
              <a:rPr lang="en-US" altLang="zh-TW" dirty="0">
                <a:solidFill>
                  <a:srgbClr val="000000"/>
                </a:solidFill>
                <a:ea typeface="標楷體"/>
                <a:sym typeface="Symbol" pitchFamily="18" charset="2"/>
              </a:rPr>
              <a:t></a:t>
            </a:r>
            <a:endParaRPr lang="en-US" altLang="zh-TW" dirty="0">
              <a:solidFill>
                <a:srgbClr val="000000"/>
              </a:solidFill>
              <a:sym typeface="Symbol" pitchFamily="18" charset="2"/>
            </a:endParaRPr>
          </a:p>
        </p:txBody>
      </p:sp>
    </p:spTree>
    <p:extLst>
      <p:ext uri="{BB962C8B-B14F-4D97-AF65-F5344CB8AC3E}">
        <p14:creationId xmlns:p14="http://schemas.microsoft.com/office/powerpoint/2010/main" val="6702722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252000" y="2708910"/>
            <a:ext cx="8640000" cy="1440180"/>
          </a:xfrm>
        </p:spPr>
        <p:txBody>
          <a:bodyPr/>
          <a:lstStyle/>
          <a:p>
            <a:r>
              <a:rPr lang="en-US" altLang="zh-TW" sz="4000" dirty="0"/>
              <a:t>UVa 10746 - Crime Wave - The Sequel</a:t>
            </a:r>
            <a:endParaRPr lang="zh-TW" altLang="en-US" sz="4000" dirty="0"/>
          </a:p>
        </p:txBody>
      </p:sp>
    </p:spTree>
    <p:extLst>
      <p:ext uri="{BB962C8B-B14F-4D97-AF65-F5344CB8AC3E}">
        <p14:creationId xmlns:p14="http://schemas.microsoft.com/office/powerpoint/2010/main" val="35612114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r>
              <a:rPr lang="en-US" altLang="zh-TW" i="1" dirty="0"/>
              <a:t>n</a:t>
            </a:r>
            <a:r>
              <a:rPr lang="en-US" altLang="zh-TW" dirty="0"/>
              <a:t> banks have been robbed this fine day. </a:t>
            </a:r>
            <a:r>
              <a:rPr lang="en-US" altLang="zh-TW" i="1" dirty="0"/>
              <a:t>m</a:t>
            </a:r>
            <a:r>
              <a:rPr lang="en-US" altLang="zh-TW" dirty="0"/>
              <a:t> (greater than or equal to </a:t>
            </a:r>
            <a:r>
              <a:rPr lang="en-US" altLang="zh-TW" i="1" dirty="0"/>
              <a:t>n</a:t>
            </a:r>
            <a:r>
              <a:rPr lang="en-US" altLang="zh-TW" dirty="0"/>
              <a:t>) police </a:t>
            </a:r>
            <a:r>
              <a:rPr lang="en-US" altLang="zh-TW" dirty="0" smtClean="0"/>
              <a:t>cruisers (</a:t>
            </a:r>
            <a:r>
              <a:rPr lang="zh-TW" altLang="en-US" dirty="0">
                <a:latin typeface="標楷體" panose="03000509000000000000" pitchFamily="65" charset="-120"/>
                <a:ea typeface="標楷體" panose="03000509000000000000" pitchFamily="65" charset="-120"/>
              </a:rPr>
              <a:t>巡邏車</a:t>
            </a:r>
            <a:r>
              <a:rPr lang="en-US" altLang="zh-TW" dirty="0" smtClean="0"/>
              <a:t>) </a:t>
            </a:r>
            <a:r>
              <a:rPr lang="en-US" altLang="zh-TW" dirty="0"/>
              <a:t>are on </a:t>
            </a:r>
            <a:r>
              <a:rPr lang="en-US" altLang="zh-TW" dirty="0" smtClean="0"/>
              <a:t>duty (</a:t>
            </a:r>
            <a:r>
              <a:rPr lang="zh-TW" altLang="en-US" dirty="0">
                <a:latin typeface="標楷體" panose="03000509000000000000" pitchFamily="65" charset="-120"/>
                <a:ea typeface="標楷體" panose="03000509000000000000" pitchFamily="65" charset="-120"/>
              </a:rPr>
              <a:t>值班</a:t>
            </a:r>
            <a:r>
              <a:rPr lang="en-US" altLang="zh-TW" dirty="0" smtClean="0"/>
              <a:t>) at various </a:t>
            </a:r>
            <a:r>
              <a:rPr lang="en-US" altLang="zh-TW" dirty="0"/>
              <a:t>locations in the city. </a:t>
            </a:r>
            <a:r>
              <a:rPr lang="en-US" altLang="zh-TW" i="1" dirty="0"/>
              <a:t>n</a:t>
            </a:r>
            <a:r>
              <a:rPr lang="en-US" altLang="zh-TW" dirty="0"/>
              <a:t> of the cruisers should be </a:t>
            </a:r>
            <a:r>
              <a:rPr lang="en-US" altLang="zh-TW" dirty="0" smtClean="0"/>
              <a:t>dispatched (</a:t>
            </a:r>
            <a:r>
              <a:rPr lang="zh-TW" altLang="en-US" dirty="0">
                <a:latin typeface="標楷體" panose="03000509000000000000" pitchFamily="65" charset="-120"/>
                <a:ea typeface="標楷體" panose="03000509000000000000" pitchFamily="65" charset="-120"/>
              </a:rPr>
              <a:t>派遣</a:t>
            </a:r>
            <a:r>
              <a:rPr lang="en-US" altLang="zh-TW" dirty="0" smtClean="0"/>
              <a:t>), </a:t>
            </a:r>
            <a:r>
              <a:rPr lang="en-US" altLang="zh-TW" dirty="0"/>
              <a:t>one to each of the banks, so as </a:t>
            </a:r>
            <a:r>
              <a:rPr lang="en-US" altLang="zh-TW" dirty="0" smtClean="0"/>
              <a:t>to minimize </a:t>
            </a:r>
            <a:r>
              <a:rPr lang="en-US" altLang="zh-TW" dirty="0"/>
              <a:t>the average time of arrival at the </a:t>
            </a:r>
            <a:r>
              <a:rPr lang="en-US" altLang="zh-TW" i="1" dirty="0"/>
              <a:t>n</a:t>
            </a:r>
            <a:r>
              <a:rPr lang="en-US" altLang="zh-TW" dirty="0"/>
              <a:t> banks.</a:t>
            </a:r>
          </a:p>
          <a:p>
            <a:pPr marL="0" indent="0"/>
            <a:r>
              <a:rPr lang="en-US" altLang="zh-TW" sz="2400" dirty="0">
                <a:solidFill>
                  <a:srgbClr val="FF0000"/>
                </a:solidFill>
              </a:rPr>
              <a:t>Input</a:t>
            </a:r>
          </a:p>
          <a:p>
            <a:pPr marL="0" indent="0"/>
            <a:r>
              <a:rPr lang="en-US" altLang="zh-TW" dirty="0"/>
              <a:t>The input file contains several sets of inputs. The description of each set is given below:</a:t>
            </a:r>
          </a:p>
          <a:p>
            <a:pPr marL="0" indent="357188"/>
            <a:r>
              <a:rPr lang="en-US" altLang="zh-TW" dirty="0"/>
              <a:t>The first line of input contains 0 </a:t>
            </a:r>
            <a:r>
              <a:rPr lang="en-US" altLang="zh-TW" dirty="0">
                <a:latin typeface="Cambria Math" panose="02040503050406030204" pitchFamily="18" charset="0"/>
                <a:ea typeface="Cambria Math" panose="02040503050406030204" pitchFamily="18" charset="0"/>
              </a:rPr>
              <a:t>&lt;</a:t>
            </a:r>
            <a:r>
              <a:rPr lang="en-US" altLang="zh-TW" dirty="0"/>
              <a:t> </a:t>
            </a:r>
            <a:r>
              <a:rPr lang="en-US" altLang="zh-TW" i="1" dirty="0"/>
              <a:t>n</a:t>
            </a:r>
            <a:r>
              <a:rPr lang="en-US" altLang="zh-TW" dirty="0"/>
              <a:t> </a:t>
            </a:r>
            <a:r>
              <a:rPr lang="en-US" altLang="zh-TW" dirty="0" smtClean="0">
                <a:latin typeface="Cambria Math" panose="02040503050406030204" pitchFamily="18" charset="0"/>
                <a:ea typeface="Cambria Math" panose="02040503050406030204" pitchFamily="18" charset="0"/>
              </a:rPr>
              <a:t>≤</a:t>
            </a:r>
            <a:r>
              <a:rPr lang="en-US" altLang="zh-TW" dirty="0" smtClean="0"/>
              <a:t> </a:t>
            </a:r>
            <a:r>
              <a:rPr lang="en-US" altLang="zh-TW" i="1" dirty="0"/>
              <a:t>m</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smtClean="0"/>
              <a:t> </a:t>
            </a:r>
            <a:r>
              <a:rPr lang="en-US" altLang="zh-TW" dirty="0"/>
              <a:t>20. </a:t>
            </a:r>
            <a:r>
              <a:rPr lang="en-US" altLang="zh-TW" i="1" dirty="0"/>
              <a:t>n</a:t>
            </a:r>
            <a:r>
              <a:rPr lang="en-US" altLang="zh-TW" dirty="0"/>
              <a:t> lines follow, each containing </a:t>
            </a:r>
            <a:r>
              <a:rPr lang="en-US" altLang="zh-TW" i="1" dirty="0"/>
              <a:t>m</a:t>
            </a:r>
            <a:r>
              <a:rPr lang="en-US" altLang="zh-TW" dirty="0"/>
              <a:t> positive </a:t>
            </a:r>
            <a:r>
              <a:rPr lang="en-US" altLang="zh-TW" dirty="0" smtClean="0"/>
              <a:t>real numbers: the travel time for cruiser </a:t>
            </a:r>
            <a:r>
              <a:rPr lang="en-US" altLang="zh-TW" i="1" dirty="0" smtClean="0"/>
              <a:t>m</a:t>
            </a:r>
            <a:r>
              <a:rPr lang="en-US" altLang="zh-TW" dirty="0" smtClean="0"/>
              <a:t> to reach bank </a:t>
            </a:r>
            <a:r>
              <a:rPr lang="en-US" altLang="zh-TW" i="1" dirty="0" smtClean="0"/>
              <a:t>n</a:t>
            </a:r>
            <a:r>
              <a:rPr lang="en-US" altLang="zh-TW" dirty="0" smtClean="0"/>
              <a:t>. </a:t>
            </a:r>
          </a:p>
          <a:p>
            <a:pPr marL="0" indent="357188"/>
            <a:r>
              <a:rPr lang="en-US" altLang="zh-TW" dirty="0" smtClean="0"/>
              <a:t>Input is terminated by a case where </a:t>
            </a:r>
            <a:r>
              <a:rPr lang="en-US" altLang="zh-TW" i="1" dirty="0" smtClean="0"/>
              <a:t>m</a:t>
            </a:r>
            <a:r>
              <a:rPr lang="en-US" altLang="zh-TW" dirty="0" smtClean="0"/>
              <a:t> </a:t>
            </a:r>
            <a:r>
              <a:rPr lang="en-US" altLang="zh-TW" dirty="0" smtClean="0">
                <a:latin typeface="Cambria Math" panose="02040503050406030204" pitchFamily="18" charset="0"/>
                <a:ea typeface="Cambria Math" panose="02040503050406030204" pitchFamily="18" charset="0"/>
              </a:rPr>
              <a:t>=</a:t>
            </a:r>
            <a:r>
              <a:rPr lang="en-US" altLang="zh-TW" dirty="0" smtClean="0"/>
              <a:t> </a:t>
            </a:r>
            <a:r>
              <a:rPr lang="en-US" altLang="zh-TW" i="1" dirty="0" smtClean="0"/>
              <a:t>n</a:t>
            </a:r>
            <a:r>
              <a:rPr lang="en-US" altLang="zh-TW" dirty="0" smtClean="0"/>
              <a:t> </a:t>
            </a:r>
            <a:r>
              <a:rPr lang="en-US" altLang="zh-TW" dirty="0" smtClean="0">
                <a:latin typeface="Cambria Math" panose="02040503050406030204" pitchFamily="18" charset="0"/>
                <a:ea typeface="Cambria Math" panose="02040503050406030204" pitchFamily="18" charset="0"/>
              </a:rPr>
              <a:t>=</a:t>
            </a:r>
            <a:r>
              <a:rPr lang="en-US" altLang="zh-TW" dirty="0" smtClean="0"/>
              <a:t> 0. This case should not be processed.</a:t>
            </a:r>
          </a:p>
          <a:p>
            <a:pPr marL="0" indent="0"/>
            <a:r>
              <a:rPr lang="en-US" altLang="zh-TW" sz="2400" dirty="0" smtClean="0">
                <a:solidFill>
                  <a:srgbClr val="FF0000"/>
                </a:solidFill>
              </a:rPr>
              <a:t>Output</a:t>
            </a:r>
            <a:endParaRPr lang="en-US" altLang="zh-TW" sz="2400" dirty="0">
              <a:solidFill>
                <a:srgbClr val="FF0000"/>
              </a:solidFill>
            </a:endParaRPr>
          </a:p>
          <a:p>
            <a:pPr marL="0" indent="0"/>
            <a:r>
              <a:rPr lang="en-US" altLang="zh-TW" dirty="0"/>
              <a:t>For each set of input output a single number: the minimum average travel time, accurate to 2 </a:t>
            </a:r>
            <a:r>
              <a:rPr lang="en-US" altLang="zh-TW" dirty="0" smtClean="0"/>
              <a:t>fractional digits</a:t>
            </a:r>
            <a:r>
              <a:rPr lang="en-US" altLang="zh-TW" dirty="0"/>
              <a:t>.</a:t>
            </a:r>
            <a:endParaRPr lang="zh-TW" altLang="en-US" dirty="0"/>
          </a:p>
        </p:txBody>
      </p:sp>
    </p:spTree>
    <p:extLst>
      <p:ext uri="{BB962C8B-B14F-4D97-AF65-F5344CB8AC3E}">
        <p14:creationId xmlns:p14="http://schemas.microsoft.com/office/powerpoint/2010/main" val="418307189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2520000" cy="3780359"/>
          </a:xfrm>
        </p:spPr>
        <p:txBody>
          <a:bodyPr/>
          <a:lstStyle/>
          <a:p>
            <a:pPr marL="0" indent="0"/>
            <a:r>
              <a:rPr lang="en-US" altLang="zh-TW" sz="2400" dirty="0">
                <a:solidFill>
                  <a:srgbClr val="FF0000"/>
                </a:solidFill>
              </a:rPr>
              <a:t>Sample Input</a:t>
            </a:r>
          </a:p>
          <a:p>
            <a:pPr marL="0" indent="0"/>
            <a:r>
              <a:rPr lang="en-US" altLang="zh-TW" dirty="0"/>
              <a:t>3 4</a:t>
            </a:r>
          </a:p>
          <a:p>
            <a:pPr marL="0" indent="0"/>
            <a:r>
              <a:rPr lang="en-US" altLang="zh-TW" dirty="0"/>
              <a:t>10.0 23.0 30.0 40.0</a:t>
            </a:r>
          </a:p>
          <a:p>
            <a:pPr marL="0" indent="0"/>
            <a:r>
              <a:rPr lang="en-US" altLang="zh-TW" dirty="0"/>
              <a:t>5.0 20.0 10.0 60.0</a:t>
            </a:r>
          </a:p>
          <a:p>
            <a:pPr marL="0" indent="0"/>
            <a:r>
              <a:rPr lang="en-US" altLang="zh-TW" dirty="0"/>
              <a:t>18.0 20.0 20.0 30.0</a:t>
            </a:r>
          </a:p>
          <a:p>
            <a:pPr marL="0" indent="0"/>
            <a:r>
              <a:rPr lang="en-US" altLang="zh-TW" dirty="0"/>
              <a:t>0 </a:t>
            </a:r>
            <a:r>
              <a:rPr lang="en-US" altLang="zh-TW" dirty="0" smtClean="0"/>
              <a:t>0</a:t>
            </a:r>
          </a:p>
          <a:p>
            <a:pPr marL="0" indent="0"/>
            <a:endParaRPr lang="en-US" altLang="zh-TW" dirty="0"/>
          </a:p>
          <a:p>
            <a:pPr marL="0" indent="0"/>
            <a:r>
              <a:rPr lang="en-US" altLang="zh-TW" sz="2400" dirty="0">
                <a:solidFill>
                  <a:srgbClr val="FF0000"/>
                </a:solidFill>
              </a:rPr>
              <a:t>Sample Output</a:t>
            </a:r>
          </a:p>
          <a:p>
            <a:pPr marL="0" indent="0"/>
            <a:r>
              <a:rPr lang="en-US" altLang="zh-TW" dirty="0"/>
              <a:t>13.33</a:t>
            </a:r>
            <a:endParaRPr lang="zh-TW" altLang="en-US" dirty="0"/>
          </a:p>
        </p:txBody>
      </p:sp>
      <p:sp>
        <p:nvSpPr>
          <p:cNvPr id="112" name="橢圓 111"/>
          <p:cNvSpPr/>
          <p:nvPr/>
        </p:nvSpPr>
        <p:spPr>
          <a:xfrm>
            <a:off x="439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13" name="橢圓 112"/>
          <p:cNvSpPr/>
          <p:nvPr/>
        </p:nvSpPr>
        <p:spPr>
          <a:xfrm>
            <a:off x="43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4" name="直線單箭頭接點 113"/>
          <p:cNvCxnSpPr>
            <a:stCxn id="113" idx="5"/>
            <a:endCxn id="123" idx="1"/>
          </p:cNvCxnSpPr>
          <p:nvPr/>
        </p:nvCxnSpPr>
        <p:spPr>
          <a:xfrm>
            <a:off x="4699279" y="26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15" name="直線單箭頭接點 114"/>
          <p:cNvCxnSpPr>
            <a:stCxn id="121" idx="6"/>
            <a:endCxn id="122" idx="2"/>
          </p:cNvCxnSpPr>
          <p:nvPr/>
        </p:nvCxnSpPr>
        <p:spPr>
          <a:xfrm flipV="1">
            <a:off x="4752000" y="34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16" name="直線單箭頭接點 115"/>
          <p:cNvCxnSpPr>
            <a:stCxn id="121" idx="7"/>
            <a:endCxn id="124" idx="3"/>
          </p:cNvCxnSpPr>
          <p:nvPr/>
        </p:nvCxnSpPr>
        <p:spPr>
          <a:xfrm flipV="1">
            <a:off x="4699279" y="17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17" name="直線單箭頭接點 116"/>
          <p:cNvCxnSpPr>
            <a:stCxn id="112" idx="6"/>
            <a:endCxn id="124" idx="2"/>
          </p:cNvCxnSpPr>
          <p:nvPr/>
        </p:nvCxnSpPr>
        <p:spPr>
          <a:xfrm>
            <a:off x="4752000" y="7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18" name="直線單箭頭接點 117"/>
          <p:cNvCxnSpPr>
            <a:stCxn id="113" idx="6"/>
            <a:endCxn id="124" idx="2"/>
          </p:cNvCxnSpPr>
          <p:nvPr/>
        </p:nvCxnSpPr>
        <p:spPr>
          <a:xfrm flipV="1">
            <a:off x="4752000" y="16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9" name="Text Box 6"/>
          <p:cNvSpPr txBox="1">
            <a:spLocks noChangeArrowheads="1"/>
          </p:cNvSpPr>
          <p:nvPr/>
        </p:nvSpPr>
        <p:spPr bwMode="auto">
          <a:xfrm>
            <a:off x="5832000" y="9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橢圓 119"/>
          <p:cNvSpPr/>
          <p:nvPr/>
        </p:nvSpPr>
        <p:spPr>
          <a:xfrm>
            <a:off x="439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1" name="橢圓 120"/>
          <p:cNvSpPr/>
          <p:nvPr/>
        </p:nvSpPr>
        <p:spPr>
          <a:xfrm>
            <a:off x="439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2" name="橢圓 121"/>
          <p:cNvSpPr/>
          <p:nvPr/>
        </p:nvSpPr>
        <p:spPr>
          <a:xfrm>
            <a:off x="69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3" name="橢圓 122"/>
          <p:cNvSpPr/>
          <p:nvPr/>
        </p:nvSpPr>
        <p:spPr>
          <a:xfrm>
            <a:off x="691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4" name="橢圓 123"/>
          <p:cNvSpPr/>
          <p:nvPr/>
        </p:nvSpPr>
        <p:spPr>
          <a:xfrm>
            <a:off x="691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25" name="直線單箭頭接點 124"/>
          <p:cNvCxnSpPr>
            <a:stCxn id="120" idx="7"/>
            <a:endCxn id="122" idx="3"/>
          </p:cNvCxnSpPr>
          <p:nvPr/>
        </p:nvCxnSpPr>
        <p:spPr>
          <a:xfrm flipV="1">
            <a:off x="4699279" y="35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6" name="直線單箭頭接點 125"/>
          <p:cNvCxnSpPr>
            <a:stCxn id="120" idx="0"/>
            <a:endCxn id="124" idx="4"/>
          </p:cNvCxnSpPr>
          <p:nvPr/>
        </p:nvCxnSpPr>
        <p:spPr>
          <a:xfrm flipV="1">
            <a:off x="4572000" y="18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7" name="直線單箭頭接點 126"/>
          <p:cNvCxnSpPr>
            <a:stCxn id="113" idx="6"/>
            <a:endCxn id="122" idx="2"/>
          </p:cNvCxnSpPr>
          <p:nvPr/>
        </p:nvCxnSpPr>
        <p:spPr>
          <a:xfrm>
            <a:off x="4752000" y="25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8" name="直線單箭頭接點 127"/>
          <p:cNvCxnSpPr>
            <a:stCxn id="121" idx="6"/>
            <a:endCxn id="123" idx="2"/>
          </p:cNvCxnSpPr>
          <p:nvPr/>
        </p:nvCxnSpPr>
        <p:spPr>
          <a:xfrm>
            <a:off x="4752000" y="43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9" name="直線單箭頭接點 128"/>
          <p:cNvCxnSpPr>
            <a:stCxn id="120" idx="6"/>
            <a:endCxn id="123" idx="2"/>
          </p:cNvCxnSpPr>
          <p:nvPr/>
        </p:nvCxnSpPr>
        <p:spPr>
          <a:xfrm flipV="1">
            <a:off x="4752000" y="52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30" name="直線單箭頭接點 129"/>
          <p:cNvCxnSpPr>
            <a:stCxn id="112" idx="4"/>
            <a:endCxn id="123" idx="0"/>
          </p:cNvCxnSpPr>
          <p:nvPr/>
        </p:nvCxnSpPr>
        <p:spPr>
          <a:xfrm>
            <a:off x="4572000" y="9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31" name="直線單箭頭接點 130"/>
          <p:cNvCxnSpPr>
            <a:stCxn id="112" idx="5"/>
            <a:endCxn id="122" idx="1"/>
          </p:cNvCxnSpPr>
          <p:nvPr/>
        </p:nvCxnSpPr>
        <p:spPr>
          <a:xfrm>
            <a:off x="4699279" y="8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32" name="Text Box 6"/>
          <p:cNvSpPr txBox="1">
            <a:spLocks noChangeArrowheads="1"/>
          </p:cNvSpPr>
          <p:nvPr/>
        </p:nvSpPr>
        <p:spPr bwMode="auto">
          <a:xfrm>
            <a:off x="6012000" y="1629000"/>
            <a:ext cx="36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3" name="Text Box 6"/>
          <p:cNvSpPr txBox="1">
            <a:spLocks noChangeArrowheads="1"/>
          </p:cNvSpPr>
          <p:nvPr/>
        </p:nvSpPr>
        <p:spPr bwMode="auto">
          <a:xfrm>
            <a:off x="4572000" y="3609000"/>
            <a:ext cx="360000" cy="360000"/>
          </a:xfrm>
          <a:prstGeom prst="rect">
            <a:avLst/>
          </a:prstGeom>
          <a:noFill/>
          <a:ln w="9525">
            <a:noFill/>
            <a:miter lim="800000"/>
            <a:headEnd/>
            <a:tailEnd/>
          </a:ln>
        </p:spPr>
        <p:txBody>
          <a:bodyPr wrap="none" lIns="144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4" name="Text Box 6"/>
          <p:cNvSpPr txBox="1">
            <a:spLocks noChangeArrowheads="1"/>
          </p:cNvSpPr>
          <p:nvPr/>
        </p:nvSpPr>
        <p:spPr bwMode="auto">
          <a:xfrm>
            <a:off x="4572000" y="5049000"/>
            <a:ext cx="360000" cy="360000"/>
          </a:xfrm>
          <a:prstGeom prst="rect">
            <a:avLst/>
          </a:prstGeom>
          <a:noFill/>
          <a:ln w="9525">
            <a:noFill/>
            <a:miter lim="800000"/>
            <a:headEnd/>
            <a:tailEnd/>
          </a:ln>
        </p:spPr>
        <p:txBody>
          <a:bodyPr wrap="none" lIns="144000" tIns="0" rIns="72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5" name="Text Box 6"/>
          <p:cNvSpPr txBox="1">
            <a:spLocks noChangeArrowheads="1"/>
          </p:cNvSpPr>
          <p:nvPr/>
        </p:nvSpPr>
        <p:spPr bwMode="auto">
          <a:xfrm>
            <a:off x="5472000" y="1449000"/>
            <a:ext cx="360000" cy="360000"/>
          </a:xfrm>
          <a:prstGeom prst="rect">
            <a:avLst/>
          </a:prstGeom>
          <a:noFill/>
          <a:ln w="9525">
            <a:noFill/>
            <a:miter lim="800000"/>
            <a:headEnd/>
            <a:tailEnd/>
          </a:ln>
        </p:spPr>
        <p:txBody>
          <a:bodyPr wrap="none" lIns="0" tIns="0" rIns="36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6" name="Text Box 6"/>
          <p:cNvSpPr txBox="1">
            <a:spLocks noChangeArrowheads="1"/>
          </p:cNvSpPr>
          <p:nvPr/>
        </p:nvSpPr>
        <p:spPr bwMode="auto">
          <a:xfrm>
            <a:off x="5112000" y="2349000"/>
            <a:ext cx="36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5112000" y="4149000"/>
            <a:ext cx="360000" cy="360000"/>
          </a:xfrm>
          <a:prstGeom prst="rect">
            <a:avLst/>
          </a:prstGeom>
          <a:noFill/>
          <a:ln w="9525">
            <a:noFill/>
            <a:miter lim="800000"/>
            <a:headEnd/>
            <a:tailEnd/>
          </a:ln>
        </p:spPr>
        <p:txBody>
          <a:bodyPr wrap="none" lIns="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60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9" name="Text Box 6"/>
          <p:cNvSpPr txBox="1">
            <a:spLocks noChangeArrowheads="1"/>
          </p:cNvSpPr>
          <p:nvPr/>
        </p:nvSpPr>
        <p:spPr bwMode="auto">
          <a:xfrm>
            <a:off x="4572000" y="1449000"/>
            <a:ext cx="360000" cy="360000"/>
          </a:xfrm>
          <a:prstGeom prst="rect">
            <a:avLst/>
          </a:prstGeom>
          <a:noFill/>
          <a:ln w="9525">
            <a:noFill/>
            <a:miter lim="800000"/>
            <a:headEnd/>
            <a:tailEnd/>
          </a:ln>
        </p:spPr>
        <p:txBody>
          <a:bodyPr wrap="none" lIns="72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18</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4752000" y="3069000"/>
            <a:ext cx="360000" cy="360000"/>
          </a:xfrm>
          <a:prstGeom prst="rect">
            <a:avLst/>
          </a:prstGeom>
          <a:noFill/>
          <a:ln w="9525">
            <a:noFill/>
            <a:miter lim="800000"/>
            <a:headEnd/>
            <a:tailEnd/>
          </a:ln>
        </p:spPr>
        <p:txBody>
          <a:bodyPr wrap="none" lIns="3600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6012000" y="4869000"/>
            <a:ext cx="36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583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6732000" y="54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4212000" y="1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6732000" y="28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6" name="Text Box 6"/>
          <p:cNvSpPr txBox="1">
            <a:spLocks noChangeArrowheads="1"/>
          </p:cNvSpPr>
          <p:nvPr/>
        </p:nvSpPr>
        <p:spPr bwMode="auto">
          <a:xfrm>
            <a:off x="6732000" y="10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7"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8" name="Text Box 6"/>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9" name="Text Box 6"/>
          <p:cNvSpPr txBox="1">
            <a:spLocks noChangeArrowheads="1"/>
          </p:cNvSpPr>
          <p:nvPr/>
        </p:nvSpPr>
        <p:spPr bwMode="auto">
          <a:xfrm>
            <a:off x="4212000" y="63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71177145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2520000" cy="3780359"/>
          </a:xfrm>
        </p:spPr>
        <p:txBody>
          <a:bodyPr/>
          <a:lstStyle/>
          <a:p>
            <a:pPr marL="0" indent="0"/>
            <a:r>
              <a:rPr lang="en-US" altLang="zh-TW" sz="2400" dirty="0">
                <a:solidFill>
                  <a:srgbClr val="FF0000"/>
                </a:solidFill>
              </a:rPr>
              <a:t>Sample Input</a:t>
            </a:r>
          </a:p>
          <a:p>
            <a:pPr marL="0" indent="0"/>
            <a:r>
              <a:rPr lang="en-US" altLang="zh-TW" dirty="0"/>
              <a:t>3 4</a:t>
            </a:r>
          </a:p>
          <a:p>
            <a:pPr marL="0" indent="0"/>
            <a:r>
              <a:rPr lang="en-US" altLang="zh-TW" dirty="0"/>
              <a:t>10.0 23.0 30.0 40.0</a:t>
            </a:r>
          </a:p>
          <a:p>
            <a:pPr marL="0" indent="0"/>
            <a:r>
              <a:rPr lang="en-US" altLang="zh-TW" dirty="0"/>
              <a:t>5.0 20.0 10.0 60.0</a:t>
            </a:r>
          </a:p>
          <a:p>
            <a:pPr marL="0" indent="0"/>
            <a:r>
              <a:rPr lang="en-US" altLang="zh-TW" dirty="0"/>
              <a:t>18.0 20.0 20.0 30.0</a:t>
            </a:r>
          </a:p>
          <a:p>
            <a:pPr marL="0" indent="0"/>
            <a:r>
              <a:rPr lang="en-US" altLang="zh-TW" dirty="0"/>
              <a:t>0 </a:t>
            </a:r>
            <a:r>
              <a:rPr lang="en-US" altLang="zh-TW" dirty="0" smtClean="0"/>
              <a:t>0</a:t>
            </a:r>
          </a:p>
          <a:p>
            <a:pPr marL="0" indent="0"/>
            <a:endParaRPr lang="en-US" altLang="zh-TW" dirty="0"/>
          </a:p>
          <a:p>
            <a:pPr marL="0" indent="0"/>
            <a:r>
              <a:rPr lang="en-US" altLang="zh-TW" sz="2400" dirty="0">
                <a:solidFill>
                  <a:srgbClr val="FF0000"/>
                </a:solidFill>
              </a:rPr>
              <a:t>Sample Output</a:t>
            </a:r>
          </a:p>
          <a:p>
            <a:pPr marL="0" indent="0"/>
            <a:r>
              <a:rPr lang="en-US" altLang="zh-TW" dirty="0"/>
              <a:t>13.33</a:t>
            </a:r>
            <a:endParaRPr lang="zh-TW" altLang="en-US" dirty="0"/>
          </a:p>
        </p:txBody>
      </p:sp>
      <p:sp>
        <p:nvSpPr>
          <p:cNvPr id="112" name="橢圓 111"/>
          <p:cNvSpPr/>
          <p:nvPr/>
        </p:nvSpPr>
        <p:spPr>
          <a:xfrm>
            <a:off x="439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13" name="橢圓 112"/>
          <p:cNvSpPr/>
          <p:nvPr/>
        </p:nvSpPr>
        <p:spPr>
          <a:xfrm>
            <a:off x="43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4" name="直線單箭頭接點 113"/>
          <p:cNvCxnSpPr>
            <a:stCxn id="113" idx="5"/>
            <a:endCxn id="123" idx="1"/>
          </p:cNvCxnSpPr>
          <p:nvPr/>
        </p:nvCxnSpPr>
        <p:spPr>
          <a:xfrm>
            <a:off x="4699279" y="2656279"/>
            <a:ext cx="2265442" cy="2445442"/>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5" name="直線單箭頭接點 114"/>
          <p:cNvCxnSpPr>
            <a:stCxn id="121" idx="6"/>
            <a:endCxn id="122" idx="2"/>
          </p:cNvCxnSpPr>
          <p:nvPr/>
        </p:nvCxnSpPr>
        <p:spPr>
          <a:xfrm flipV="1">
            <a:off x="4752000" y="3429000"/>
            <a:ext cx="2160000" cy="90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6" name="直線單箭頭接點 115"/>
          <p:cNvCxnSpPr>
            <a:stCxn id="121" idx="7"/>
            <a:endCxn id="124" idx="3"/>
          </p:cNvCxnSpPr>
          <p:nvPr/>
        </p:nvCxnSpPr>
        <p:spPr>
          <a:xfrm flipV="1">
            <a:off x="4699279" y="17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17" name="直線單箭頭接點 116"/>
          <p:cNvCxnSpPr>
            <a:stCxn id="112" idx="6"/>
            <a:endCxn id="124" idx="2"/>
          </p:cNvCxnSpPr>
          <p:nvPr/>
        </p:nvCxnSpPr>
        <p:spPr>
          <a:xfrm>
            <a:off x="4752000" y="729000"/>
            <a:ext cx="2160000" cy="90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18" name="直線單箭頭接點 117"/>
          <p:cNvCxnSpPr>
            <a:stCxn id="113" idx="6"/>
            <a:endCxn id="124" idx="2"/>
          </p:cNvCxnSpPr>
          <p:nvPr/>
        </p:nvCxnSpPr>
        <p:spPr>
          <a:xfrm flipV="1">
            <a:off x="4752000" y="16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9" name="Text Box 6"/>
          <p:cNvSpPr txBox="1">
            <a:spLocks noChangeArrowheads="1"/>
          </p:cNvSpPr>
          <p:nvPr/>
        </p:nvSpPr>
        <p:spPr bwMode="auto">
          <a:xfrm>
            <a:off x="5832000" y="9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橢圓 119"/>
          <p:cNvSpPr/>
          <p:nvPr/>
        </p:nvSpPr>
        <p:spPr>
          <a:xfrm>
            <a:off x="439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1" name="橢圓 120"/>
          <p:cNvSpPr/>
          <p:nvPr/>
        </p:nvSpPr>
        <p:spPr>
          <a:xfrm>
            <a:off x="439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2" name="橢圓 121"/>
          <p:cNvSpPr/>
          <p:nvPr/>
        </p:nvSpPr>
        <p:spPr>
          <a:xfrm>
            <a:off x="69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3" name="橢圓 122"/>
          <p:cNvSpPr/>
          <p:nvPr/>
        </p:nvSpPr>
        <p:spPr>
          <a:xfrm>
            <a:off x="691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4" name="橢圓 123"/>
          <p:cNvSpPr/>
          <p:nvPr/>
        </p:nvSpPr>
        <p:spPr>
          <a:xfrm>
            <a:off x="691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25" name="直線單箭頭接點 124"/>
          <p:cNvCxnSpPr>
            <a:stCxn id="120" idx="7"/>
            <a:endCxn id="122" idx="3"/>
          </p:cNvCxnSpPr>
          <p:nvPr/>
        </p:nvCxnSpPr>
        <p:spPr>
          <a:xfrm flipV="1">
            <a:off x="4699279" y="35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6" name="直線單箭頭接點 125"/>
          <p:cNvCxnSpPr>
            <a:stCxn id="120" idx="0"/>
            <a:endCxn id="124" idx="4"/>
          </p:cNvCxnSpPr>
          <p:nvPr/>
        </p:nvCxnSpPr>
        <p:spPr>
          <a:xfrm flipV="1">
            <a:off x="4572000" y="18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7" name="直線單箭頭接點 126"/>
          <p:cNvCxnSpPr>
            <a:stCxn id="113" idx="6"/>
            <a:endCxn id="122" idx="2"/>
          </p:cNvCxnSpPr>
          <p:nvPr/>
        </p:nvCxnSpPr>
        <p:spPr>
          <a:xfrm>
            <a:off x="4752000" y="25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8" name="直線單箭頭接點 127"/>
          <p:cNvCxnSpPr>
            <a:stCxn id="121" idx="6"/>
            <a:endCxn id="123" idx="2"/>
          </p:cNvCxnSpPr>
          <p:nvPr/>
        </p:nvCxnSpPr>
        <p:spPr>
          <a:xfrm>
            <a:off x="4752000" y="43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9" name="直線單箭頭接點 128"/>
          <p:cNvCxnSpPr>
            <a:stCxn id="120" idx="6"/>
            <a:endCxn id="123" idx="2"/>
          </p:cNvCxnSpPr>
          <p:nvPr/>
        </p:nvCxnSpPr>
        <p:spPr>
          <a:xfrm flipV="1">
            <a:off x="4752000" y="52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30" name="直線單箭頭接點 129"/>
          <p:cNvCxnSpPr>
            <a:stCxn id="112" idx="4"/>
            <a:endCxn id="123" idx="0"/>
          </p:cNvCxnSpPr>
          <p:nvPr/>
        </p:nvCxnSpPr>
        <p:spPr>
          <a:xfrm>
            <a:off x="4572000" y="9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31" name="直線單箭頭接點 130"/>
          <p:cNvCxnSpPr>
            <a:stCxn id="112" idx="5"/>
            <a:endCxn id="122" idx="1"/>
          </p:cNvCxnSpPr>
          <p:nvPr/>
        </p:nvCxnSpPr>
        <p:spPr>
          <a:xfrm>
            <a:off x="4699279" y="8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32" name="Text Box 6"/>
          <p:cNvSpPr txBox="1">
            <a:spLocks noChangeArrowheads="1"/>
          </p:cNvSpPr>
          <p:nvPr/>
        </p:nvSpPr>
        <p:spPr bwMode="auto">
          <a:xfrm>
            <a:off x="6012000" y="1629000"/>
            <a:ext cx="36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3" name="Text Box 6"/>
          <p:cNvSpPr txBox="1">
            <a:spLocks noChangeArrowheads="1"/>
          </p:cNvSpPr>
          <p:nvPr/>
        </p:nvSpPr>
        <p:spPr bwMode="auto">
          <a:xfrm>
            <a:off x="4572000" y="3609000"/>
            <a:ext cx="360000" cy="360000"/>
          </a:xfrm>
          <a:prstGeom prst="rect">
            <a:avLst/>
          </a:prstGeom>
          <a:noFill/>
          <a:ln w="9525">
            <a:noFill/>
            <a:miter lim="800000"/>
            <a:headEnd/>
            <a:tailEnd/>
          </a:ln>
        </p:spPr>
        <p:txBody>
          <a:bodyPr wrap="none" lIns="144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4" name="Text Box 6"/>
          <p:cNvSpPr txBox="1">
            <a:spLocks noChangeArrowheads="1"/>
          </p:cNvSpPr>
          <p:nvPr/>
        </p:nvSpPr>
        <p:spPr bwMode="auto">
          <a:xfrm>
            <a:off x="4572000" y="5049000"/>
            <a:ext cx="360000" cy="360000"/>
          </a:xfrm>
          <a:prstGeom prst="rect">
            <a:avLst/>
          </a:prstGeom>
          <a:noFill/>
          <a:ln w="9525">
            <a:noFill/>
            <a:miter lim="800000"/>
            <a:headEnd/>
            <a:tailEnd/>
          </a:ln>
        </p:spPr>
        <p:txBody>
          <a:bodyPr wrap="none" lIns="144000" tIns="0" rIns="72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5" name="Text Box 6"/>
          <p:cNvSpPr txBox="1">
            <a:spLocks noChangeArrowheads="1"/>
          </p:cNvSpPr>
          <p:nvPr/>
        </p:nvSpPr>
        <p:spPr bwMode="auto">
          <a:xfrm>
            <a:off x="5472000" y="1449000"/>
            <a:ext cx="360000" cy="360000"/>
          </a:xfrm>
          <a:prstGeom prst="rect">
            <a:avLst/>
          </a:prstGeom>
          <a:noFill/>
          <a:ln w="9525">
            <a:noFill/>
            <a:miter lim="800000"/>
            <a:headEnd/>
            <a:tailEnd/>
          </a:ln>
        </p:spPr>
        <p:txBody>
          <a:bodyPr wrap="none" lIns="0" tIns="0" rIns="36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6" name="Text Box 6"/>
          <p:cNvSpPr txBox="1">
            <a:spLocks noChangeArrowheads="1"/>
          </p:cNvSpPr>
          <p:nvPr/>
        </p:nvSpPr>
        <p:spPr bwMode="auto">
          <a:xfrm>
            <a:off x="5112000" y="2349000"/>
            <a:ext cx="36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5112000" y="4149000"/>
            <a:ext cx="360000" cy="360000"/>
          </a:xfrm>
          <a:prstGeom prst="rect">
            <a:avLst/>
          </a:prstGeom>
          <a:noFill/>
          <a:ln w="9525">
            <a:noFill/>
            <a:miter lim="800000"/>
            <a:headEnd/>
            <a:tailEnd/>
          </a:ln>
        </p:spPr>
        <p:txBody>
          <a:bodyPr wrap="none" lIns="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60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9" name="Text Box 6"/>
          <p:cNvSpPr txBox="1">
            <a:spLocks noChangeArrowheads="1"/>
          </p:cNvSpPr>
          <p:nvPr/>
        </p:nvSpPr>
        <p:spPr bwMode="auto">
          <a:xfrm>
            <a:off x="4572000" y="1449000"/>
            <a:ext cx="360000" cy="360000"/>
          </a:xfrm>
          <a:prstGeom prst="rect">
            <a:avLst/>
          </a:prstGeom>
          <a:noFill/>
          <a:ln w="9525">
            <a:noFill/>
            <a:miter lim="800000"/>
            <a:headEnd/>
            <a:tailEnd/>
          </a:ln>
        </p:spPr>
        <p:txBody>
          <a:bodyPr wrap="none" lIns="72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18</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4752000" y="3069000"/>
            <a:ext cx="360000" cy="360000"/>
          </a:xfrm>
          <a:prstGeom prst="rect">
            <a:avLst/>
          </a:prstGeom>
          <a:noFill/>
          <a:ln w="9525">
            <a:noFill/>
            <a:miter lim="800000"/>
            <a:headEnd/>
            <a:tailEnd/>
          </a:ln>
        </p:spPr>
        <p:txBody>
          <a:bodyPr wrap="none" lIns="3600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6012000" y="4869000"/>
            <a:ext cx="36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583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6732000" y="54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4212000" y="1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6732000" y="28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6" name="Text Box 6"/>
          <p:cNvSpPr txBox="1">
            <a:spLocks noChangeArrowheads="1"/>
          </p:cNvSpPr>
          <p:nvPr/>
        </p:nvSpPr>
        <p:spPr bwMode="auto">
          <a:xfrm>
            <a:off x="6732000" y="10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7"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8" name="Text Box 6"/>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9" name="Text Box 6"/>
          <p:cNvSpPr txBox="1">
            <a:spLocks noChangeArrowheads="1"/>
          </p:cNvSpPr>
          <p:nvPr/>
        </p:nvSpPr>
        <p:spPr bwMode="auto">
          <a:xfrm>
            <a:off x="4212000" y="63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65915657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橢圓 5"/>
          <p:cNvSpPr/>
          <p:nvPr/>
        </p:nvSpPr>
        <p:spPr>
          <a:xfrm>
            <a:off x="313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 name="橢圓 7"/>
          <p:cNvSpPr/>
          <p:nvPr/>
        </p:nvSpPr>
        <p:spPr>
          <a:xfrm>
            <a:off x="313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 name="直線單箭頭接點 10"/>
          <p:cNvCxnSpPr>
            <a:stCxn id="8" idx="5"/>
            <a:endCxn id="52" idx="1"/>
          </p:cNvCxnSpPr>
          <p:nvPr/>
        </p:nvCxnSpPr>
        <p:spPr>
          <a:xfrm>
            <a:off x="3439279" y="26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2" name="直線單箭頭接點 11"/>
          <p:cNvCxnSpPr>
            <a:stCxn id="49" idx="6"/>
            <a:endCxn id="51" idx="2"/>
          </p:cNvCxnSpPr>
          <p:nvPr/>
        </p:nvCxnSpPr>
        <p:spPr>
          <a:xfrm flipV="1">
            <a:off x="3492000" y="34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37" name="直線單箭頭接點 36"/>
          <p:cNvCxnSpPr>
            <a:stCxn id="49" idx="7"/>
            <a:endCxn id="54" idx="3"/>
          </p:cNvCxnSpPr>
          <p:nvPr/>
        </p:nvCxnSpPr>
        <p:spPr>
          <a:xfrm flipV="1">
            <a:off x="3439279" y="17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38" name="直線單箭頭接點 37"/>
          <p:cNvCxnSpPr>
            <a:stCxn id="6" idx="6"/>
            <a:endCxn id="54" idx="2"/>
          </p:cNvCxnSpPr>
          <p:nvPr/>
        </p:nvCxnSpPr>
        <p:spPr>
          <a:xfrm>
            <a:off x="3492000" y="7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42" name="直線單箭頭接點 41"/>
          <p:cNvCxnSpPr>
            <a:stCxn id="8" idx="6"/>
            <a:endCxn id="54" idx="2"/>
          </p:cNvCxnSpPr>
          <p:nvPr/>
        </p:nvCxnSpPr>
        <p:spPr>
          <a:xfrm flipV="1">
            <a:off x="3492000" y="16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4" name="Text Box 6"/>
          <p:cNvSpPr txBox="1">
            <a:spLocks noChangeArrowheads="1"/>
          </p:cNvSpPr>
          <p:nvPr/>
        </p:nvSpPr>
        <p:spPr bwMode="auto">
          <a:xfrm>
            <a:off x="4572000" y="9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6" name="橢圓 45"/>
          <p:cNvSpPr/>
          <p:nvPr/>
        </p:nvSpPr>
        <p:spPr>
          <a:xfrm>
            <a:off x="313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9" name="橢圓 48"/>
          <p:cNvSpPr/>
          <p:nvPr/>
        </p:nvSpPr>
        <p:spPr>
          <a:xfrm>
            <a:off x="313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1" name="橢圓 50"/>
          <p:cNvSpPr/>
          <p:nvPr/>
        </p:nvSpPr>
        <p:spPr>
          <a:xfrm>
            <a:off x="56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6</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56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7</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565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5</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直線單箭頭接點 54"/>
          <p:cNvCxnSpPr>
            <a:stCxn id="46" idx="7"/>
            <a:endCxn id="51" idx="3"/>
          </p:cNvCxnSpPr>
          <p:nvPr/>
        </p:nvCxnSpPr>
        <p:spPr>
          <a:xfrm flipV="1">
            <a:off x="3439279" y="35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6" name="直線單箭頭接點 55"/>
          <p:cNvCxnSpPr>
            <a:stCxn id="46" idx="0"/>
            <a:endCxn id="54" idx="4"/>
          </p:cNvCxnSpPr>
          <p:nvPr/>
        </p:nvCxnSpPr>
        <p:spPr>
          <a:xfrm flipV="1">
            <a:off x="3312000" y="18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7" name="直線單箭頭接點 56"/>
          <p:cNvCxnSpPr>
            <a:stCxn id="8" idx="6"/>
            <a:endCxn id="51" idx="2"/>
          </p:cNvCxnSpPr>
          <p:nvPr/>
        </p:nvCxnSpPr>
        <p:spPr>
          <a:xfrm>
            <a:off x="3492000" y="25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49" idx="6"/>
            <a:endCxn id="52" idx="2"/>
          </p:cNvCxnSpPr>
          <p:nvPr/>
        </p:nvCxnSpPr>
        <p:spPr>
          <a:xfrm>
            <a:off x="3492000" y="43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46" idx="6"/>
            <a:endCxn id="52" idx="2"/>
          </p:cNvCxnSpPr>
          <p:nvPr/>
        </p:nvCxnSpPr>
        <p:spPr>
          <a:xfrm flipV="1">
            <a:off x="3492000" y="5229000"/>
            <a:ext cx="2160000" cy="90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2" name="直線單箭頭接點 61"/>
          <p:cNvCxnSpPr>
            <a:stCxn id="6" idx="4"/>
            <a:endCxn id="52" idx="0"/>
          </p:cNvCxnSpPr>
          <p:nvPr/>
        </p:nvCxnSpPr>
        <p:spPr>
          <a:xfrm>
            <a:off x="3312000" y="909000"/>
            <a:ext cx="2520000" cy="41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3" name="直線單箭頭接點 62"/>
          <p:cNvCxnSpPr>
            <a:stCxn id="6" idx="5"/>
            <a:endCxn id="51" idx="1"/>
          </p:cNvCxnSpPr>
          <p:nvPr/>
        </p:nvCxnSpPr>
        <p:spPr>
          <a:xfrm>
            <a:off x="3439279" y="856279"/>
            <a:ext cx="2265442" cy="244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73" name="Text Box 6"/>
          <p:cNvSpPr txBox="1">
            <a:spLocks noChangeArrowheads="1"/>
          </p:cNvSpPr>
          <p:nvPr/>
        </p:nvSpPr>
        <p:spPr bwMode="auto">
          <a:xfrm>
            <a:off x="4752000" y="1629000"/>
            <a:ext cx="36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2" name="Text Box 6"/>
          <p:cNvSpPr txBox="1">
            <a:spLocks noChangeArrowheads="1"/>
          </p:cNvSpPr>
          <p:nvPr/>
        </p:nvSpPr>
        <p:spPr bwMode="auto">
          <a:xfrm>
            <a:off x="3312000" y="3609000"/>
            <a:ext cx="360000" cy="360000"/>
          </a:xfrm>
          <a:prstGeom prst="rect">
            <a:avLst/>
          </a:prstGeom>
          <a:noFill/>
          <a:ln w="9525">
            <a:noFill/>
            <a:miter lim="800000"/>
            <a:headEnd/>
            <a:tailEnd/>
          </a:ln>
        </p:spPr>
        <p:txBody>
          <a:bodyPr wrap="none" lIns="144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3" name="Text Box 6"/>
          <p:cNvSpPr txBox="1">
            <a:spLocks noChangeArrowheads="1"/>
          </p:cNvSpPr>
          <p:nvPr/>
        </p:nvSpPr>
        <p:spPr bwMode="auto">
          <a:xfrm>
            <a:off x="3312000" y="5049000"/>
            <a:ext cx="360000" cy="360000"/>
          </a:xfrm>
          <a:prstGeom prst="rect">
            <a:avLst/>
          </a:prstGeom>
          <a:noFill/>
          <a:ln w="9525">
            <a:noFill/>
            <a:miter lim="800000"/>
            <a:headEnd/>
            <a:tailEnd/>
          </a:ln>
        </p:spPr>
        <p:txBody>
          <a:bodyPr wrap="none" lIns="144000" tIns="0" rIns="72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4" name="Text Box 6"/>
          <p:cNvSpPr txBox="1">
            <a:spLocks noChangeArrowheads="1"/>
          </p:cNvSpPr>
          <p:nvPr/>
        </p:nvSpPr>
        <p:spPr bwMode="auto">
          <a:xfrm>
            <a:off x="4212000" y="1449000"/>
            <a:ext cx="360000" cy="360000"/>
          </a:xfrm>
          <a:prstGeom prst="rect">
            <a:avLst/>
          </a:prstGeom>
          <a:noFill/>
          <a:ln w="9525">
            <a:noFill/>
            <a:miter lim="800000"/>
            <a:headEnd/>
            <a:tailEnd/>
          </a:ln>
        </p:spPr>
        <p:txBody>
          <a:bodyPr wrap="none" lIns="0" tIns="0" rIns="36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5" name="Text Box 6"/>
          <p:cNvSpPr txBox="1">
            <a:spLocks noChangeArrowheads="1"/>
          </p:cNvSpPr>
          <p:nvPr/>
        </p:nvSpPr>
        <p:spPr bwMode="auto">
          <a:xfrm>
            <a:off x="3852000" y="2349000"/>
            <a:ext cx="36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2" name="Text Box 6"/>
          <p:cNvSpPr txBox="1">
            <a:spLocks noChangeArrowheads="1"/>
          </p:cNvSpPr>
          <p:nvPr/>
        </p:nvSpPr>
        <p:spPr bwMode="auto">
          <a:xfrm>
            <a:off x="3852000" y="4149000"/>
            <a:ext cx="360000" cy="360000"/>
          </a:xfrm>
          <a:prstGeom prst="rect">
            <a:avLst/>
          </a:prstGeom>
          <a:noFill/>
          <a:ln w="9525">
            <a:noFill/>
            <a:miter lim="800000"/>
            <a:headEnd/>
            <a:tailEnd/>
          </a:ln>
        </p:spPr>
        <p:txBody>
          <a:bodyPr wrap="none" lIns="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3" name="Text Box 6"/>
          <p:cNvSpPr txBox="1">
            <a:spLocks noChangeArrowheads="1"/>
          </p:cNvSpPr>
          <p:nvPr/>
        </p:nvSpPr>
        <p:spPr bwMode="auto">
          <a:xfrm>
            <a:off x="4032000" y="52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60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4" name="Text Box 6"/>
          <p:cNvSpPr txBox="1">
            <a:spLocks noChangeArrowheads="1"/>
          </p:cNvSpPr>
          <p:nvPr/>
        </p:nvSpPr>
        <p:spPr bwMode="auto">
          <a:xfrm>
            <a:off x="3312000" y="1449000"/>
            <a:ext cx="360000" cy="360000"/>
          </a:xfrm>
          <a:prstGeom prst="rect">
            <a:avLst/>
          </a:prstGeom>
          <a:noFill/>
          <a:ln w="9525">
            <a:noFill/>
            <a:miter lim="800000"/>
            <a:headEnd/>
            <a:tailEnd/>
          </a:ln>
        </p:spPr>
        <p:txBody>
          <a:bodyPr wrap="none" lIns="72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18</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5" name="Text Box 6"/>
          <p:cNvSpPr txBox="1">
            <a:spLocks noChangeArrowheads="1"/>
          </p:cNvSpPr>
          <p:nvPr/>
        </p:nvSpPr>
        <p:spPr bwMode="auto">
          <a:xfrm>
            <a:off x="3492000" y="3069000"/>
            <a:ext cx="360000" cy="360000"/>
          </a:xfrm>
          <a:prstGeom prst="rect">
            <a:avLst/>
          </a:prstGeom>
          <a:noFill/>
          <a:ln w="9525">
            <a:noFill/>
            <a:miter lim="800000"/>
            <a:headEnd/>
            <a:tailEnd/>
          </a:ln>
        </p:spPr>
        <p:txBody>
          <a:bodyPr wrap="none" lIns="3600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6" name="Text Box 6"/>
          <p:cNvSpPr txBox="1">
            <a:spLocks noChangeArrowheads="1"/>
          </p:cNvSpPr>
          <p:nvPr/>
        </p:nvSpPr>
        <p:spPr bwMode="auto">
          <a:xfrm>
            <a:off x="4752000" y="4869000"/>
            <a:ext cx="36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47" name="Text Box 6"/>
          <p:cNvSpPr txBox="1">
            <a:spLocks noChangeArrowheads="1"/>
          </p:cNvSpPr>
          <p:nvPr/>
        </p:nvSpPr>
        <p:spPr bwMode="auto">
          <a:xfrm>
            <a:off x="457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5" name="橢圓 34"/>
          <p:cNvSpPr/>
          <p:nvPr/>
        </p:nvSpPr>
        <p:spPr>
          <a:xfrm>
            <a:off x="13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3" name="直線單箭頭接點 52"/>
          <p:cNvCxnSpPr>
            <a:stCxn id="35" idx="4"/>
            <a:endCxn id="46" idx="1"/>
          </p:cNvCxnSpPr>
          <p:nvPr/>
        </p:nvCxnSpPr>
        <p:spPr>
          <a:xfrm>
            <a:off x="1512000" y="3609000"/>
            <a:ext cx="1672721" cy="2392721"/>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9" name="直線單箭頭接點 58"/>
          <p:cNvCxnSpPr>
            <a:stCxn id="35" idx="0"/>
            <a:endCxn id="6" idx="3"/>
          </p:cNvCxnSpPr>
          <p:nvPr/>
        </p:nvCxnSpPr>
        <p:spPr>
          <a:xfrm flipV="1">
            <a:off x="1512000" y="856279"/>
            <a:ext cx="1672721" cy="2392721"/>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0" name="直線單箭頭接點 59"/>
          <p:cNvCxnSpPr>
            <a:stCxn id="35" idx="7"/>
            <a:endCxn id="8" idx="2"/>
          </p:cNvCxnSpPr>
          <p:nvPr/>
        </p:nvCxnSpPr>
        <p:spPr>
          <a:xfrm flipV="1">
            <a:off x="1639279" y="2529000"/>
            <a:ext cx="1492721" cy="772721"/>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1" name="直線單箭頭接點 80"/>
          <p:cNvCxnSpPr>
            <a:stCxn id="54" idx="5"/>
            <a:endCxn id="85" idx="1"/>
          </p:cNvCxnSpPr>
          <p:nvPr/>
        </p:nvCxnSpPr>
        <p:spPr>
          <a:xfrm>
            <a:off x="5959279" y="1756279"/>
            <a:ext cx="1545442" cy="154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2" name="直線單箭頭接點 81"/>
          <p:cNvCxnSpPr>
            <a:stCxn id="35" idx="5"/>
            <a:endCxn id="49" idx="2"/>
          </p:cNvCxnSpPr>
          <p:nvPr/>
        </p:nvCxnSpPr>
        <p:spPr>
          <a:xfrm>
            <a:off x="1639279" y="3556279"/>
            <a:ext cx="1492721" cy="772721"/>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3" name="直線單箭頭接點 82"/>
          <p:cNvCxnSpPr>
            <a:stCxn id="51" idx="6"/>
            <a:endCxn id="85" idx="2"/>
          </p:cNvCxnSpPr>
          <p:nvPr/>
        </p:nvCxnSpPr>
        <p:spPr>
          <a:xfrm>
            <a:off x="6012000" y="3429000"/>
            <a:ext cx="1440000"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4" name="直線單箭頭接點 83"/>
          <p:cNvCxnSpPr>
            <a:stCxn id="52" idx="7"/>
            <a:endCxn id="85" idx="3"/>
          </p:cNvCxnSpPr>
          <p:nvPr/>
        </p:nvCxnSpPr>
        <p:spPr>
          <a:xfrm flipV="1">
            <a:off x="5959279" y="3556279"/>
            <a:ext cx="1545442" cy="154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85" name="橢圓 84"/>
          <p:cNvSpPr/>
          <p:nvPr/>
        </p:nvSpPr>
        <p:spPr>
          <a:xfrm>
            <a:off x="74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17" name="Text Box 6"/>
          <p:cNvSpPr txBox="1">
            <a:spLocks noChangeArrowheads="1"/>
          </p:cNvSpPr>
          <p:nvPr/>
        </p:nvSpPr>
        <p:spPr bwMode="auto">
          <a:xfrm>
            <a:off x="5472000" y="54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2952000" y="1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5472000" y="28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5472000" y="10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2952000" y="198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2" name="Text Box 6"/>
          <p:cNvSpPr txBox="1">
            <a:spLocks noChangeArrowheads="1"/>
          </p:cNvSpPr>
          <p:nvPr/>
        </p:nvSpPr>
        <p:spPr bwMode="auto">
          <a:xfrm>
            <a:off x="2952000" y="45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3" name="Text Box 6"/>
          <p:cNvSpPr txBox="1">
            <a:spLocks noChangeArrowheads="1"/>
          </p:cNvSpPr>
          <p:nvPr/>
        </p:nvSpPr>
        <p:spPr bwMode="auto">
          <a:xfrm>
            <a:off x="2952000" y="63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0" name="Text Box 6"/>
          <p:cNvSpPr txBox="1">
            <a:spLocks noChangeArrowheads="1"/>
          </p:cNvSpPr>
          <p:nvPr/>
        </p:nvSpPr>
        <p:spPr bwMode="auto">
          <a:xfrm>
            <a:off x="6552000" y="2169000"/>
            <a:ext cx="360000" cy="360000"/>
          </a:xfrm>
          <a:prstGeom prst="rect">
            <a:avLst/>
          </a:prstGeom>
          <a:noFill/>
          <a:ln w="9525">
            <a:noFill/>
            <a:miter lim="800000"/>
            <a:headEnd/>
            <a:tailEnd/>
          </a:ln>
        </p:spPr>
        <p:txBody>
          <a:bodyPr wrap="none" lIns="0" tIns="0" rIns="0" bIns="72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6552000" y="4329000"/>
            <a:ext cx="36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655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6" name="Text Box 6"/>
          <p:cNvSpPr txBox="1">
            <a:spLocks noChangeArrowheads="1"/>
          </p:cNvSpPr>
          <p:nvPr/>
        </p:nvSpPr>
        <p:spPr bwMode="auto">
          <a:xfrm>
            <a:off x="2232000" y="1629000"/>
            <a:ext cx="36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7" name="Text Box 6"/>
          <p:cNvSpPr txBox="1">
            <a:spLocks noChangeArrowheads="1"/>
          </p:cNvSpPr>
          <p:nvPr/>
        </p:nvSpPr>
        <p:spPr bwMode="auto">
          <a:xfrm>
            <a:off x="2232000" y="39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2232000" y="28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9" name="Text Box 6"/>
          <p:cNvSpPr txBox="1">
            <a:spLocks noChangeArrowheads="1"/>
          </p:cNvSpPr>
          <p:nvPr/>
        </p:nvSpPr>
        <p:spPr bwMode="auto">
          <a:xfrm>
            <a:off x="2232000" y="4869000"/>
            <a:ext cx="360000" cy="360000"/>
          </a:xfrm>
          <a:prstGeom prst="rect">
            <a:avLst/>
          </a:prstGeom>
          <a:noFill/>
          <a:ln w="9525">
            <a:noFill/>
            <a:miter lim="800000"/>
            <a:headEnd/>
            <a:tailEnd/>
          </a:ln>
        </p:spPr>
        <p:txBody>
          <a:bodyPr wrap="none" lIns="0" tIns="180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51979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maximum-flow problem</a:t>
            </a:r>
            <a:endParaRPr lang="zh-TW" altLang="en-US" dirty="0"/>
          </a:p>
        </p:txBody>
      </p:sp>
      <p:sp>
        <p:nvSpPr>
          <p:cNvPr id="3" name="內容版面配置區 2"/>
          <p:cNvSpPr>
            <a:spLocks noGrp="1"/>
          </p:cNvSpPr>
          <p:nvPr>
            <p:ph idx="1"/>
          </p:nvPr>
        </p:nvSpPr>
        <p:spPr>
          <a:xfrm>
            <a:off x="252000" y="1269000"/>
            <a:ext cx="8640000" cy="2880000"/>
          </a:xfrm>
        </p:spPr>
        <p:txBody>
          <a:bodyPr/>
          <a:lstStyle/>
          <a:p>
            <a:pPr marL="0" lvl="0" indent="0" eaLnBrk="1" hangingPunct="1">
              <a:buClr>
                <a:srgbClr val="3333CC"/>
              </a:buClr>
            </a:pPr>
            <a:r>
              <a:rPr lang="en-US" altLang="zh-TW" dirty="0">
                <a:solidFill>
                  <a:srgbClr val="000000"/>
                </a:solidFill>
              </a:rPr>
              <a:t>We call the nonnegative quantity </a:t>
            </a:r>
            <a:r>
              <a:rPr lang="en-US" altLang="zh-TW" i="1" dirty="0">
                <a:solidFill>
                  <a:srgbClr val="000000"/>
                </a:solidFill>
              </a:rPr>
              <a:t>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the </a:t>
            </a:r>
            <a:r>
              <a:rPr lang="en-US" altLang="zh-TW" i="1" spc="300" dirty="0">
                <a:solidFill>
                  <a:srgbClr val="0000FF"/>
                </a:solidFill>
              </a:rPr>
              <a:t>f</a:t>
            </a:r>
            <a:r>
              <a:rPr lang="en-US" altLang="zh-TW" i="1" dirty="0">
                <a:solidFill>
                  <a:srgbClr val="0000FF"/>
                </a:solidFill>
              </a:rPr>
              <a:t>low</a:t>
            </a:r>
            <a:r>
              <a:rPr lang="en-US" altLang="zh-TW" dirty="0">
                <a:solidFill>
                  <a:srgbClr val="0000FF"/>
                </a:solidFill>
              </a:rPr>
              <a:t> </a:t>
            </a:r>
            <a:r>
              <a:rPr lang="en-US" altLang="zh-TW" dirty="0">
                <a:solidFill>
                  <a:srgbClr val="000000"/>
                </a:solidFill>
              </a:rPr>
              <a:t>from vertex </a:t>
            </a:r>
            <a:r>
              <a:rPr lang="en-US" altLang="zh-TW" i="1" dirty="0">
                <a:solidFill>
                  <a:srgbClr val="000000"/>
                </a:solidFill>
              </a:rPr>
              <a:t>u</a:t>
            </a:r>
            <a:r>
              <a:rPr lang="en-US" altLang="zh-TW" dirty="0">
                <a:solidFill>
                  <a:srgbClr val="000000"/>
                </a:solidFill>
              </a:rPr>
              <a:t> to vertex </a:t>
            </a:r>
            <a:r>
              <a:rPr lang="en-US" altLang="zh-TW" i="1" dirty="0">
                <a:solidFill>
                  <a:srgbClr val="000000"/>
                </a:solidFill>
              </a:rPr>
              <a:t>v</a:t>
            </a:r>
            <a:r>
              <a:rPr lang="en-US" altLang="zh-TW" dirty="0">
                <a:solidFill>
                  <a:srgbClr val="000000"/>
                </a:solidFill>
              </a:rPr>
              <a:t>.  The </a:t>
            </a:r>
            <a:r>
              <a:rPr lang="en-US" altLang="zh-TW" i="1" dirty="0">
                <a:solidFill>
                  <a:srgbClr val="0000FF"/>
                </a:solidFill>
              </a:rPr>
              <a:t>value</a:t>
            </a:r>
            <a:r>
              <a:rPr lang="en-US" altLang="zh-TW" dirty="0">
                <a:solidFill>
                  <a:srgbClr val="000000"/>
                </a:solidFill>
              </a:rPr>
              <a:t> </a:t>
            </a:r>
            <a:r>
              <a:rPr lang="en-US" altLang="zh-TW" b="1" spc="600" dirty="0">
                <a:solidFill>
                  <a:srgbClr val="000000"/>
                </a:solidFill>
              </a:rPr>
              <a:t>|</a:t>
            </a:r>
            <a:r>
              <a:rPr lang="en-US" altLang="zh-TW" i="1" spc="600" dirty="0">
                <a:solidFill>
                  <a:srgbClr val="000000"/>
                </a:solidFill>
              </a:rPr>
              <a:t>f</a:t>
            </a:r>
            <a:r>
              <a:rPr lang="en-US" altLang="zh-TW" b="1" dirty="0">
                <a:solidFill>
                  <a:srgbClr val="000000"/>
                </a:solidFill>
              </a:rPr>
              <a:t>|</a:t>
            </a:r>
            <a:r>
              <a:rPr lang="en-US" altLang="zh-TW" dirty="0">
                <a:solidFill>
                  <a:srgbClr val="000000"/>
                </a:solidFill>
              </a:rPr>
              <a:t> of a flow  </a:t>
            </a:r>
            <a:r>
              <a:rPr lang="en-US" altLang="zh-TW" i="1" dirty="0">
                <a:solidFill>
                  <a:srgbClr val="000000"/>
                </a:solidFill>
              </a:rPr>
              <a:t>f</a:t>
            </a:r>
            <a:r>
              <a:rPr lang="en-US" altLang="zh-TW" dirty="0">
                <a:solidFill>
                  <a:srgbClr val="000000"/>
                </a:solidFill>
              </a:rPr>
              <a:t>  is defined as, </a:t>
            </a:r>
            <a:endParaRPr lang="zh-TW" altLang="en-US" dirty="0">
              <a:solidFill>
                <a:srgbClr val="000000"/>
              </a:solidFill>
            </a:endParaRPr>
          </a:p>
          <a:p>
            <a:endParaRPr lang="en-US" altLang="zh-TW" dirty="0"/>
          </a:p>
          <a:p>
            <a:endParaRPr lang="en-US" altLang="zh-TW" dirty="0"/>
          </a:p>
          <a:p>
            <a:pPr marL="0" lvl="0" indent="0" eaLnBrk="1" hangingPunct="1">
              <a:buClr>
                <a:srgbClr val="3333CC"/>
              </a:buClr>
            </a:pPr>
            <a:r>
              <a:rPr lang="en-US" altLang="zh-TW" dirty="0">
                <a:solidFill>
                  <a:srgbClr val="000000"/>
                </a:solidFill>
              </a:rPr>
              <a:t>that is, the total flow out of the source minus the flow into the source.</a:t>
            </a:r>
          </a:p>
          <a:p>
            <a:pPr marL="0" lvl="0" indent="0" eaLnBrk="1" hangingPunct="1">
              <a:spcBef>
                <a:spcPct val="50000"/>
              </a:spcBef>
              <a:buClr>
                <a:srgbClr val="3333CC"/>
              </a:buClr>
            </a:pPr>
            <a:r>
              <a:rPr lang="en-US" altLang="zh-TW" dirty="0">
                <a:solidFill>
                  <a:srgbClr val="000000"/>
                </a:solidFill>
              </a:rPr>
              <a:t>In the </a:t>
            </a:r>
            <a:r>
              <a:rPr lang="en-US" altLang="zh-TW" i="1" dirty="0">
                <a:solidFill>
                  <a:srgbClr val="0000FF"/>
                </a:solidFill>
              </a:rPr>
              <a:t>maximum-</a:t>
            </a:r>
            <a:r>
              <a:rPr lang="en-US" altLang="zh-TW" i="1" spc="300" dirty="0">
                <a:solidFill>
                  <a:srgbClr val="0000FF"/>
                </a:solidFill>
              </a:rPr>
              <a:t>f</a:t>
            </a:r>
            <a:r>
              <a:rPr lang="en-US" altLang="zh-TW" i="1" dirty="0">
                <a:solidFill>
                  <a:srgbClr val="0000FF"/>
                </a:solidFill>
              </a:rPr>
              <a:t>low problem</a:t>
            </a:r>
            <a:r>
              <a:rPr lang="en-US" altLang="zh-TW" dirty="0">
                <a:solidFill>
                  <a:srgbClr val="000000"/>
                </a:solidFill>
              </a:rPr>
              <a:t>, we are given a flow network </a:t>
            </a:r>
            <a:r>
              <a:rPr lang="en-US" altLang="zh-TW" i="1" dirty="0">
                <a:solidFill>
                  <a:srgbClr val="000000"/>
                </a:solidFill>
              </a:rPr>
              <a:t>G</a:t>
            </a:r>
            <a:r>
              <a:rPr lang="en-US" altLang="zh-TW" dirty="0">
                <a:solidFill>
                  <a:srgbClr val="000000"/>
                </a:solidFill>
              </a:rPr>
              <a:t> with source </a:t>
            </a:r>
            <a:r>
              <a:rPr lang="en-US" altLang="zh-TW" i="1" dirty="0">
                <a:solidFill>
                  <a:srgbClr val="000000"/>
                </a:solidFill>
              </a:rPr>
              <a:t>s</a:t>
            </a:r>
            <a:r>
              <a:rPr lang="en-US" altLang="zh-TW" dirty="0">
                <a:solidFill>
                  <a:srgbClr val="000000"/>
                </a:solidFill>
              </a:rPr>
              <a:t> and sink </a:t>
            </a:r>
            <a:r>
              <a:rPr lang="en-US" altLang="zh-TW" i="1" dirty="0">
                <a:solidFill>
                  <a:srgbClr val="000000"/>
                </a:solidFill>
              </a:rPr>
              <a:t>t</a:t>
            </a:r>
            <a:r>
              <a:rPr lang="en-US" altLang="zh-TW" dirty="0">
                <a:solidFill>
                  <a:srgbClr val="000000"/>
                </a:solidFill>
              </a:rPr>
              <a:t>, and we wish to find a flow of maximum value.</a:t>
            </a:r>
            <a:endParaRPr lang="zh-TW" altLang="en-US" dirty="0">
              <a:solidFill>
                <a:srgbClr val="000000"/>
              </a:solidFill>
            </a:endParaRPr>
          </a:p>
        </p:txBody>
      </p:sp>
      <p:graphicFrame>
        <p:nvGraphicFramePr>
          <p:cNvPr id="4" name="Object 10"/>
          <p:cNvGraphicFramePr>
            <a:graphicFrameLocks noChangeAspect="1"/>
          </p:cNvGraphicFramePr>
          <p:nvPr>
            <p:extLst/>
          </p:nvPr>
        </p:nvGraphicFramePr>
        <p:xfrm>
          <a:off x="2052000" y="2169000"/>
          <a:ext cx="3240000" cy="638911"/>
        </p:xfrm>
        <a:graphic>
          <a:graphicData uri="http://schemas.openxmlformats.org/presentationml/2006/ole">
            <mc:AlternateContent xmlns:mc="http://schemas.openxmlformats.org/markup-compatibility/2006">
              <mc:Choice xmlns:v="urn:schemas-microsoft-com:vml" Requires="v">
                <p:oleObj spid="_x0000_s142744" name="方程式" r:id="rId3" imgW="1739880" imgH="342720" progId="Equation.3">
                  <p:embed/>
                </p:oleObj>
              </mc:Choice>
              <mc:Fallback>
                <p:oleObj name="方程式" r:id="rId3" imgW="1739880" imgH="342720" progId="Equation.3">
                  <p:embed/>
                  <p:pic>
                    <p:nvPicPr>
                      <p:cNvPr id="4" name="Object 10"/>
                      <p:cNvPicPr>
                        <a:picLocks noChangeAspect="1" noChangeArrowheads="1"/>
                      </p:cNvPicPr>
                      <p:nvPr/>
                    </p:nvPicPr>
                    <p:blipFill>
                      <a:blip r:embed="rId4"/>
                      <a:srcRect/>
                      <a:stretch>
                        <a:fillRect/>
                      </a:stretch>
                    </p:blipFill>
                    <p:spPr bwMode="auto">
                      <a:xfrm>
                        <a:off x="2052000" y="2169000"/>
                        <a:ext cx="3240000" cy="638911"/>
                      </a:xfrm>
                      <a:prstGeom prst="rect">
                        <a:avLst/>
                      </a:prstGeom>
                      <a:noFill/>
                    </p:spPr>
                  </p:pic>
                </p:oleObj>
              </mc:Fallback>
            </mc:AlternateContent>
          </a:graphicData>
        </a:graphic>
      </p:graphicFrame>
    </p:spTree>
    <p:extLst>
      <p:ext uri="{BB962C8B-B14F-4D97-AF65-F5344CB8AC3E}">
        <p14:creationId xmlns:p14="http://schemas.microsoft.com/office/powerpoint/2010/main" val="209650112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73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4" name="橢圓 43"/>
          <p:cNvSpPr/>
          <p:nvPr/>
        </p:nvSpPr>
        <p:spPr>
          <a:xfrm>
            <a:off x="673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9" name="直線單箭頭接點 48"/>
          <p:cNvCxnSpPr>
            <a:stCxn id="56" idx="7"/>
            <a:endCxn id="42" idx="3"/>
          </p:cNvCxnSpPr>
          <p:nvPr/>
        </p:nvCxnSpPr>
        <p:spPr>
          <a:xfrm flipV="1">
            <a:off x="4519279" y="1936279"/>
            <a:ext cx="2265442" cy="226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57" idx="6"/>
            <a:endCxn id="42" idx="2"/>
          </p:cNvCxnSpPr>
          <p:nvPr/>
        </p:nvCxnSpPr>
        <p:spPr>
          <a:xfrm>
            <a:off x="4572000" y="1809000"/>
            <a:ext cx="2160000"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21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7" name="橢圓 56"/>
          <p:cNvSpPr/>
          <p:nvPr/>
        </p:nvSpPr>
        <p:spPr>
          <a:xfrm>
            <a:off x="42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3" name="直線單箭頭接點 62"/>
          <p:cNvCxnSpPr>
            <a:stCxn id="56" idx="6"/>
            <a:endCxn id="44" idx="2"/>
          </p:cNvCxnSpPr>
          <p:nvPr/>
        </p:nvCxnSpPr>
        <p:spPr>
          <a:xfrm>
            <a:off x="4572000" y="4329000"/>
            <a:ext cx="2160000"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57" idx="5"/>
            <a:endCxn id="44" idx="1"/>
          </p:cNvCxnSpPr>
          <p:nvPr/>
        </p:nvCxnSpPr>
        <p:spPr>
          <a:xfrm>
            <a:off x="4519279" y="1936279"/>
            <a:ext cx="2265442" cy="226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295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99" name="直線單箭頭接點 98"/>
          <p:cNvCxnSpPr>
            <a:stCxn id="98" idx="5"/>
            <a:endCxn id="56" idx="1"/>
          </p:cNvCxnSpPr>
          <p:nvPr/>
        </p:nvCxnSpPr>
        <p:spPr>
          <a:xfrm>
            <a:off x="3259279" y="319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98" idx="7"/>
            <a:endCxn id="57" idx="3"/>
          </p:cNvCxnSpPr>
          <p:nvPr/>
        </p:nvCxnSpPr>
        <p:spPr>
          <a:xfrm flipV="1">
            <a:off x="3259279" y="193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42" idx="5"/>
            <a:endCxn id="105" idx="1"/>
          </p:cNvCxnSpPr>
          <p:nvPr/>
        </p:nvCxnSpPr>
        <p:spPr>
          <a:xfrm>
            <a:off x="7039279" y="193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44" idx="7"/>
            <a:endCxn id="105" idx="3"/>
          </p:cNvCxnSpPr>
          <p:nvPr/>
        </p:nvCxnSpPr>
        <p:spPr>
          <a:xfrm flipV="1">
            <a:off x="7039279" y="319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79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8" name="Text Box 6"/>
          <p:cNvSpPr txBox="1">
            <a:spLocks noChangeArrowheads="1"/>
          </p:cNvSpPr>
          <p:nvPr/>
        </p:nvSpPr>
        <p:spPr bwMode="auto">
          <a:xfrm>
            <a:off x="5292000" y="14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292000" y="432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3312000" y="19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7" name="Text Box 6"/>
          <p:cNvSpPr txBox="1">
            <a:spLocks noChangeArrowheads="1"/>
          </p:cNvSpPr>
          <p:nvPr/>
        </p:nvSpPr>
        <p:spPr bwMode="auto">
          <a:xfrm>
            <a:off x="3312000" y="37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4572000" y="252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572000" y="32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2" name="Text Box 6"/>
          <p:cNvSpPr txBox="1">
            <a:spLocks noChangeArrowheads="1"/>
          </p:cNvSpPr>
          <p:nvPr/>
        </p:nvSpPr>
        <p:spPr bwMode="auto">
          <a:xfrm>
            <a:off x="7272000" y="19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5" name="Text Box 6"/>
          <p:cNvSpPr txBox="1">
            <a:spLocks noChangeArrowheads="1"/>
          </p:cNvSpPr>
          <p:nvPr/>
        </p:nvSpPr>
        <p:spPr bwMode="auto">
          <a:xfrm>
            <a:off x="7272000" y="37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3" name="Text Box 6"/>
          <p:cNvSpPr txBox="1">
            <a:spLocks noChangeArrowheads="1"/>
          </p:cNvSpPr>
          <p:nvPr/>
        </p:nvSpPr>
        <p:spPr bwMode="auto">
          <a:xfrm>
            <a:off x="6552000" y="45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4" name="Text Box 6"/>
          <p:cNvSpPr txBox="1">
            <a:spLocks noChangeArrowheads="1"/>
          </p:cNvSpPr>
          <p:nvPr/>
        </p:nvSpPr>
        <p:spPr bwMode="auto">
          <a:xfrm>
            <a:off x="6552000" y="12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5" name="Text Box 6"/>
          <p:cNvSpPr txBox="1">
            <a:spLocks noChangeArrowheads="1"/>
          </p:cNvSpPr>
          <p:nvPr/>
        </p:nvSpPr>
        <p:spPr bwMode="auto">
          <a:xfrm>
            <a:off x="4032000" y="126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6" name="Text Box 6"/>
          <p:cNvSpPr txBox="1">
            <a:spLocks noChangeArrowheads="1"/>
          </p:cNvSpPr>
          <p:nvPr/>
        </p:nvSpPr>
        <p:spPr bwMode="auto">
          <a:xfrm>
            <a:off x="4032000" y="45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4339983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smtClean="0"/>
              <a:t>29.50</a:t>
            </a:r>
            <a:endParaRPr lang="zh-TW" altLang="en-US" dirty="0"/>
          </a:p>
        </p:txBody>
      </p:sp>
      <p:sp>
        <p:nvSpPr>
          <p:cNvPr id="42" name="橢圓 41"/>
          <p:cNvSpPr/>
          <p:nvPr/>
        </p:nvSpPr>
        <p:spPr>
          <a:xfrm>
            <a:off x="673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4" name="橢圓 43"/>
          <p:cNvSpPr/>
          <p:nvPr/>
        </p:nvSpPr>
        <p:spPr>
          <a:xfrm>
            <a:off x="673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9" name="直線單箭頭接點 48"/>
          <p:cNvCxnSpPr>
            <a:stCxn id="56" idx="7"/>
            <a:endCxn id="42" idx="3"/>
          </p:cNvCxnSpPr>
          <p:nvPr/>
        </p:nvCxnSpPr>
        <p:spPr>
          <a:xfrm flipV="1">
            <a:off x="4519279" y="1936279"/>
            <a:ext cx="2265442" cy="226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57" idx="6"/>
            <a:endCxn id="42" idx="2"/>
          </p:cNvCxnSpPr>
          <p:nvPr/>
        </p:nvCxnSpPr>
        <p:spPr>
          <a:xfrm>
            <a:off x="4572000" y="1809000"/>
            <a:ext cx="2160000" cy="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6" name="橢圓 55"/>
          <p:cNvSpPr/>
          <p:nvPr/>
        </p:nvSpPr>
        <p:spPr>
          <a:xfrm>
            <a:off x="4212000" y="41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7" name="橢圓 56"/>
          <p:cNvSpPr/>
          <p:nvPr/>
        </p:nvSpPr>
        <p:spPr>
          <a:xfrm>
            <a:off x="42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3" name="直線單箭頭接點 62"/>
          <p:cNvCxnSpPr>
            <a:stCxn id="56" idx="6"/>
            <a:endCxn id="44" idx="2"/>
          </p:cNvCxnSpPr>
          <p:nvPr/>
        </p:nvCxnSpPr>
        <p:spPr>
          <a:xfrm>
            <a:off x="4572000" y="4329000"/>
            <a:ext cx="2160000" cy="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9" name="直線單箭頭接點 88"/>
          <p:cNvCxnSpPr>
            <a:stCxn id="57" idx="5"/>
            <a:endCxn id="44" idx="1"/>
          </p:cNvCxnSpPr>
          <p:nvPr/>
        </p:nvCxnSpPr>
        <p:spPr>
          <a:xfrm>
            <a:off x="4519279" y="1936279"/>
            <a:ext cx="2265442" cy="226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295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99" name="直線單箭頭接點 98"/>
          <p:cNvCxnSpPr>
            <a:stCxn id="98" idx="5"/>
            <a:endCxn id="56" idx="1"/>
          </p:cNvCxnSpPr>
          <p:nvPr/>
        </p:nvCxnSpPr>
        <p:spPr>
          <a:xfrm>
            <a:off x="3259279" y="319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98" idx="7"/>
            <a:endCxn id="57" idx="3"/>
          </p:cNvCxnSpPr>
          <p:nvPr/>
        </p:nvCxnSpPr>
        <p:spPr>
          <a:xfrm flipV="1">
            <a:off x="3259279" y="193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42" idx="5"/>
            <a:endCxn id="105" idx="1"/>
          </p:cNvCxnSpPr>
          <p:nvPr/>
        </p:nvCxnSpPr>
        <p:spPr>
          <a:xfrm>
            <a:off x="7039279" y="193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44" idx="7"/>
            <a:endCxn id="105" idx="3"/>
          </p:cNvCxnSpPr>
          <p:nvPr/>
        </p:nvCxnSpPr>
        <p:spPr>
          <a:xfrm flipV="1">
            <a:off x="7039279" y="3196279"/>
            <a:ext cx="1005442" cy="1005442"/>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79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8" name="Text Box 6"/>
          <p:cNvSpPr txBox="1">
            <a:spLocks noChangeArrowheads="1"/>
          </p:cNvSpPr>
          <p:nvPr/>
        </p:nvSpPr>
        <p:spPr bwMode="auto">
          <a:xfrm>
            <a:off x="5292000" y="14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292000" y="432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3312000" y="19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7" name="Text Box 6"/>
          <p:cNvSpPr txBox="1">
            <a:spLocks noChangeArrowheads="1"/>
          </p:cNvSpPr>
          <p:nvPr/>
        </p:nvSpPr>
        <p:spPr bwMode="auto">
          <a:xfrm>
            <a:off x="3312000" y="37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4572000" y="252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572000" y="32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2" name="Text Box 6"/>
          <p:cNvSpPr txBox="1">
            <a:spLocks noChangeArrowheads="1"/>
          </p:cNvSpPr>
          <p:nvPr/>
        </p:nvSpPr>
        <p:spPr bwMode="auto">
          <a:xfrm>
            <a:off x="7272000" y="19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5" name="Text Box 6"/>
          <p:cNvSpPr txBox="1">
            <a:spLocks noChangeArrowheads="1"/>
          </p:cNvSpPr>
          <p:nvPr/>
        </p:nvSpPr>
        <p:spPr bwMode="auto">
          <a:xfrm>
            <a:off x="7272000" y="37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3" name="Text Box 6"/>
          <p:cNvSpPr txBox="1">
            <a:spLocks noChangeArrowheads="1"/>
          </p:cNvSpPr>
          <p:nvPr/>
        </p:nvSpPr>
        <p:spPr bwMode="auto">
          <a:xfrm>
            <a:off x="6552000" y="45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4" name="Text Box 6"/>
          <p:cNvSpPr txBox="1">
            <a:spLocks noChangeArrowheads="1"/>
          </p:cNvSpPr>
          <p:nvPr/>
        </p:nvSpPr>
        <p:spPr bwMode="auto">
          <a:xfrm>
            <a:off x="6552000" y="12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bank</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5" name="Text Box 6"/>
          <p:cNvSpPr txBox="1">
            <a:spLocks noChangeArrowheads="1"/>
          </p:cNvSpPr>
          <p:nvPr/>
        </p:nvSpPr>
        <p:spPr bwMode="auto">
          <a:xfrm>
            <a:off x="4032000" y="126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6" name="Text Box 6"/>
          <p:cNvSpPr txBox="1">
            <a:spLocks noChangeArrowheads="1"/>
          </p:cNvSpPr>
          <p:nvPr/>
        </p:nvSpPr>
        <p:spPr bwMode="auto">
          <a:xfrm>
            <a:off x="4032000" y="4509000"/>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cruiser</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72189489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indent="0"/>
            <a:r>
              <a:rPr lang="en-US" altLang="zh-TW" dirty="0" smtClean="0"/>
              <a:t>20 8</a:t>
            </a:r>
            <a:endParaRPr lang="en-US" altLang="zh-TW" dirty="0"/>
          </a:p>
          <a:p>
            <a:pPr marL="0" indent="0"/>
            <a:r>
              <a:rPr lang="en-US" altLang="zh-TW" dirty="0" smtClean="0"/>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69344023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indent="0"/>
            <a:r>
              <a:rPr lang="en-US" altLang="zh-TW" dirty="0" smtClean="0"/>
              <a:t>20 8</a:t>
            </a:r>
            <a:endParaRPr lang="en-US" altLang="zh-TW" dirty="0"/>
          </a:p>
          <a:p>
            <a:pPr marL="0" indent="0"/>
            <a:r>
              <a:rPr lang="en-US" altLang="zh-TW" dirty="0" smtClean="0"/>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6120073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2269754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0277564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83219739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8761160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rgbClr val="FF0000"/>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rgbClr val="FF0000"/>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56651431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1629000"/>
            <a:ext cx="2160000" cy="3420000"/>
          </a:xfrm>
        </p:spPr>
        <p:txBody>
          <a:bodyPr/>
          <a:lstStyle/>
          <a:p>
            <a:pPr marL="0" indent="0"/>
            <a:r>
              <a:rPr lang="en-US" altLang="zh-TW" sz="2400" dirty="0">
                <a:solidFill>
                  <a:srgbClr val="FF0000"/>
                </a:solidFill>
              </a:rPr>
              <a:t>Sample Input</a:t>
            </a:r>
          </a:p>
          <a:p>
            <a:pPr marL="0" indent="0"/>
            <a:r>
              <a:rPr lang="en-US" altLang="zh-TW" dirty="0"/>
              <a:t>2 </a:t>
            </a:r>
            <a:r>
              <a:rPr lang="en-US" altLang="zh-TW" dirty="0" smtClean="0"/>
              <a:t>2</a:t>
            </a:r>
            <a:endParaRPr lang="en-US" altLang="zh-TW" dirty="0"/>
          </a:p>
          <a:p>
            <a:pPr marL="0" lvl="0" indent="0">
              <a:buClr>
                <a:srgbClr val="3333CC"/>
              </a:buClr>
            </a:pPr>
            <a:r>
              <a:rPr lang="en-US" altLang="zh-TW" dirty="0">
                <a:solidFill>
                  <a:srgbClr val="000000"/>
                </a:solidFill>
              </a:rPr>
              <a:t>20 8</a:t>
            </a:r>
          </a:p>
          <a:p>
            <a:pPr marL="0" lvl="0" indent="0">
              <a:buClr>
                <a:srgbClr val="3333CC"/>
              </a:buClr>
            </a:pPr>
            <a:r>
              <a:rPr lang="en-US" altLang="zh-TW" dirty="0">
                <a:solidFill>
                  <a:srgbClr val="000000"/>
                </a:solidFill>
              </a:rPr>
              <a:t>53 39</a:t>
            </a:r>
          </a:p>
          <a:p>
            <a:pPr marL="0" indent="0"/>
            <a:r>
              <a:rPr lang="en-US" altLang="zh-TW" dirty="0" smtClean="0"/>
              <a:t>0 0</a:t>
            </a:r>
          </a:p>
          <a:p>
            <a:pPr marL="0" indent="0"/>
            <a:endParaRPr lang="en-US" altLang="zh-TW" dirty="0"/>
          </a:p>
          <a:p>
            <a:pPr marL="0" indent="0"/>
            <a:r>
              <a:rPr lang="en-US" altLang="zh-TW" sz="2400" dirty="0">
                <a:solidFill>
                  <a:srgbClr val="FF0000"/>
                </a:solidFill>
              </a:rPr>
              <a:t>Sample Output</a:t>
            </a:r>
          </a:p>
          <a:p>
            <a:pPr marL="0" indent="0"/>
            <a:r>
              <a:rPr lang="en-US" altLang="zh-TW" dirty="0"/>
              <a:t>29.50</a:t>
            </a:r>
          </a:p>
        </p:txBody>
      </p:sp>
      <p:sp>
        <p:nvSpPr>
          <p:cNvPr id="42" name="橢圓 41"/>
          <p:cNvSpPr/>
          <p:nvPr/>
        </p:nvSpPr>
        <p:spPr>
          <a:xfrm>
            <a:off x="65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4" name="橢圓 43"/>
          <p:cNvSpPr/>
          <p:nvPr/>
        </p:nvSpPr>
        <p:spPr>
          <a:xfrm>
            <a:off x="65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9" name="直線單箭頭接點 48"/>
          <p:cNvCxnSpPr>
            <a:stCxn id="44" idx="2"/>
            <a:endCxn id="57" idx="4"/>
          </p:cNvCxnSpPr>
          <p:nvPr/>
        </p:nvCxnSpPr>
        <p:spPr>
          <a:xfrm flipH="1" flipV="1">
            <a:off x="493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1" name="直線單箭頭接點 50"/>
          <p:cNvCxnSpPr>
            <a:stCxn id="38" idx="7"/>
            <a:endCxn id="36" idx="1"/>
          </p:cNvCxnSpPr>
          <p:nvPr/>
        </p:nvCxnSpPr>
        <p:spPr>
          <a:xfrm>
            <a:off x="5059279" y="186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6" name="橢圓 55"/>
          <p:cNvSpPr/>
          <p:nvPr/>
        </p:nvSpPr>
        <p:spPr>
          <a:xfrm>
            <a:off x="47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7" name="橢圓 56"/>
          <p:cNvSpPr/>
          <p:nvPr/>
        </p:nvSpPr>
        <p:spPr>
          <a:xfrm>
            <a:off x="47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3" name="直線單箭頭接點 62"/>
          <p:cNvCxnSpPr>
            <a:stCxn id="40" idx="7"/>
            <a:endCxn id="39" idx="1"/>
          </p:cNvCxnSpPr>
          <p:nvPr/>
        </p:nvCxnSpPr>
        <p:spPr>
          <a:xfrm>
            <a:off x="5059279" y="5101721"/>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89" name="直線單箭頭接點 88"/>
          <p:cNvCxnSpPr>
            <a:stCxn id="42" idx="4"/>
            <a:endCxn id="56" idx="6"/>
          </p:cNvCxnSpPr>
          <p:nvPr/>
        </p:nvCxnSpPr>
        <p:spPr>
          <a:xfrm flipH="1">
            <a:off x="5112000" y="252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98" name="橢圓 97"/>
          <p:cNvSpPr/>
          <p:nvPr/>
        </p:nvSpPr>
        <p:spPr>
          <a:xfrm>
            <a:off x="313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99" name="直線單箭頭接點 98"/>
          <p:cNvCxnSpPr>
            <a:stCxn id="98" idx="6"/>
            <a:endCxn id="45" idx="0"/>
          </p:cNvCxnSpPr>
          <p:nvPr/>
        </p:nvCxnSpPr>
        <p:spPr>
          <a:xfrm>
            <a:off x="34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0" name="直線單箭頭接點 99"/>
          <p:cNvCxnSpPr>
            <a:stCxn id="46" idx="4"/>
            <a:endCxn id="47" idx="6"/>
          </p:cNvCxnSpPr>
          <p:nvPr/>
        </p:nvCxnSpPr>
        <p:spPr>
          <a:xfrm flipH="1">
            <a:off x="34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2" name="直線單箭頭接點 101"/>
          <p:cNvCxnSpPr>
            <a:stCxn id="59" idx="2"/>
            <a:endCxn id="53" idx="4"/>
          </p:cNvCxnSpPr>
          <p:nvPr/>
        </p:nvCxnSpPr>
        <p:spPr>
          <a:xfrm flipH="1" flipV="1">
            <a:off x="7092000" y="234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103" name="直線單箭頭接點 102"/>
          <p:cNvCxnSpPr>
            <a:stCxn id="105" idx="4"/>
            <a:endCxn id="54" idx="6"/>
          </p:cNvCxnSpPr>
          <p:nvPr/>
        </p:nvCxnSpPr>
        <p:spPr>
          <a:xfrm flipH="1">
            <a:off x="727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05" name="橢圓 104"/>
          <p:cNvSpPr/>
          <p:nvPr/>
        </p:nvSpPr>
        <p:spPr>
          <a:xfrm>
            <a:off x="8172000" y="36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6" name="橢圓 35"/>
          <p:cNvSpPr/>
          <p:nvPr/>
        </p:nvSpPr>
        <p:spPr>
          <a:xfrm>
            <a:off x="65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37" name="直線單箭頭接點 36"/>
          <p:cNvCxnSpPr>
            <a:stCxn id="36" idx="3"/>
            <a:endCxn id="38" idx="5"/>
          </p:cNvCxnSpPr>
          <p:nvPr/>
        </p:nvCxnSpPr>
        <p:spPr>
          <a:xfrm flipH="1">
            <a:off x="5059279" y="211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38" name="橢圓 37"/>
          <p:cNvSpPr/>
          <p:nvPr/>
        </p:nvSpPr>
        <p:spPr>
          <a:xfrm>
            <a:off x="475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39" name="橢圓 38"/>
          <p:cNvSpPr/>
          <p:nvPr/>
        </p:nvSpPr>
        <p:spPr>
          <a:xfrm>
            <a:off x="65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0" name="橢圓 39"/>
          <p:cNvSpPr/>
          <p:nvPr/>
        </p:nvSpPr>
        <p:spPr>
          <a:xfrm>
            <a:off x="4752000" y="50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1" name="直線單箭頭接點 40"/>
          <p:cNvCxnSpPr>
            <a:stCxn id="39" idx="3"/>
            <a:endCxn id="40" idx="5"/>
          </p:cNvCxnSpPr>
          <p:nvPr/>
        </p:nvCxnSpPr>
        <p:spPr>
          <a:xfrm flipH="1">
            <a:off x="5059279" y="5356279"/>
            <a:ext cx="1545442" cy="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45" name="橢圓 44"/>
          <p:cNvSpPr/>
          <p:nvPr/>
        </p:nvSpPr>
        <p:spPr>
          <a:xfrm>
            <a:off x="43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2</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6" name="橢圓 45"/>
          <p:cNvSpPr/>
          <p:nvPr/>
        </p:nvSpPr>
        <p:spPr>
          <a:xfrm>
            <a:off x="43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1</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47" name="橢圓 46"/>
          <p:cNvSpPr/>
          <p:nvPr/>
        </p:nvSpPr>
        <p:spPr>
          <a:xfrm>
            <a:off x="31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90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s</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48" name="直線單箭頭接點 47"/>
          <p:cNvCxnSpPr>
            <a:stCxn id="45" idx="2"/>
            <a:endCxn id="98" idx="4"/>
          </p:cNvCxnSpPr>
          <p:nvPr/>
        </p:nvCxnSpPr>
        <p:spPr>
          <a:xfrm flipH="1" flipV="1">
            <a:off x="3312000" y="39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0" name="直線單箭頭接點 49"/>
          <p:cNvCxnSpPr>
            <a:stCxn id="47" idx="0"/>
            <a:endCxn id="46" idx="2"/>
          </p:cNvCxnSpPr>
          <p:nvPr/>
        </p:nvCxnSpPr>
        <p:spPr>
          <a:xfrm flipV="1">
            <a:off x="331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3" name="橢圓 52"/>
          <p:cNvSpPr/>
          <p:nvPr/>
        </p:nvSpPr>
        <p:spPr>
          <a:xfrm>
            <a:off x="69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3</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sp>
        <p:nvSpPr>
          <p:cNvPr id="54" name="橢圓 53"/>
          <p:cNvSpPr/>
          <p:nvPr/>
        </p:nvSpPr>
        <p:spPr>
          <a:xfrm>
            <a:off x="69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baseline="0" noProof="0" dirty="0" smtClean="0">
                <a:ln>
                  <a:noFill/>
                </a:ln>
                <a:solidFill>
                  <a:prstClr val="black"/>
                </a:solidFill>
                <a:effectLst/>
                <a:uLnTx/>
                <a:uFillTx/>
                <a:latin typeface="Times New Roman"/>
                <a:ea typeface="新細明體" panose="02020500000000000000" pitchFamily="18" charset="-120"/>
                <a:cs typeface="Times New Roman" panose="02020603050405020304" pitchFamily="18" charset="0"/>
              </a:rPr>
              <a:t>4</a:t>
            </a:r>
            <a:endParaRPr kumimoji="0" lang="zh-TW" altLang="en-US" sz="2100" b="0" i="0"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55" name="直線單箭頭接點 54"/>
          <p:cNvCxnSpPr>
            <a:stCxn id="53" idx="6"/>
            <a:endCxn id="59" idx="0"/>
          </p:cNvCxnSpPr>
          <p:nvPr/>
        </p:nvCxnSpPr>
        <p:spPr>
          <a:xfrm>
            <a:off x="7272000" y="216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58" name="直線單箭頭接點 57"/>
          <p:cNvCxnSpPr>
            <a:stCxn id="54" idx="0"/>
            <a:endCxn id="105" idx="2"/>
          </p:cNvCxnSpPr>
          <p:nvPr/>
        </p:nvCxnSpPr>
        <p:spPr>
          <a:xfrm flipV="1">
            <a:off x="7092000" y="3789000"/>
            <a:ext cx="1080000" cy="108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59" name="橢圓 58"/>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54000" rtlCol="0" anchor="ctr"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1" u="none" strike="noStrike" kern="0" cap="none" spc="0" normalizeH="0" baseline="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rPr>
              <a:t>t</a:t>
            </a:r>
            <a:endParaRPr kumimoji="0" lang="zh-TW" altLang="en-US" sz="2400" b="0" i="0" u="none" strike="noStrike" kern="0" cap="none" spc="0" normalizeH="0" baseline="-25000" noProof="0" dirty="0">
              <a:ln>
                <a:noFill/>
              </a:ln>
              <a:solidFill>
                <a:prstClr val="black"/>
              </a:solidFill>
              <a:effectLst/>
              <a:uLnTx/>
              <a:uFillTx/>
              <a:latin typeface="Times New Roman"/>
              <a:ea typeface="新細明體" panose="02020500000000000000" pitchFamily="18" charset="-120"/>
              <a:cs typeface="Times New Roman" panose="02020603050405020304" pitchFamily="18" charset="0"/>
            </a:endParaRPr>
          </a:p>
        </p:txBody>
      </p:sp>
      <p:cxnSp>
        <p:nvCxnSpPr>
          <p:cNvPr id="60" name="直線單箭頭接點 59"/>
          <p:cNvCxnSpPr>
            <a:stCxn id="57" idx="6"/>
            <a:endCxn id="44" idx="0"/>
          </p:cNvCxnSpPr>
          <p:nvPr/>
        </p:nvCxnSpPr>
        <p:spPr>
          <a:xfrm>
            <a:off x="511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cxnSp>
        <p:nvCxnSpPr>
          <p:cNvPr id="61" name="直線單箭頭接點 60"/>
          <p:cNvCxnSpPr>
            <a:stCxn id="56" idx="0"/>
            <a:endCxn id="42" idx="2"/>
          </p:cNvCxnSpPr>
          <p:nvPr/>
        </p:nvCxnSpPr>
        <p:spPr>
          <a:xfrm flipV="1">
            <a:off x="4932000" y="2349000"/>
            <a:ext cx="1620000" cy="2340000"/>
          </a:xfrm>
          <a:prstGeom prst="straightConnector1">
            <a:avLst/>
          </a:prstGeom>
          <a:noFill/>
          <a:ln w="19050" cap="flat" cmpd="sng" algn="ctr">
            <a:solidFill>
              <a:schemeClr val="tx1"/>
            </a:solidFill>
            <a:prstDash val="solid"/>
            <a:miter lim="800000"/>
            <a:headEnd type="none" w="med" len="med"/>
            <a:tailEnd type="arrow" w="lg" len="lg"/>
          </a:ln>
          <a:effectLst/>
        </p:spPr>
      </p:cxnSp>
      <p:sp>
        <p:nvSpPr>
          <p:cNvPr id="112" name="Text Box 6"/>
          <p:cNvSpPr txBox="1">
            <a:spLocks noChangeArrowheads="1"/>
          </p:cNvSpPr>
          <p:nvPr/>
        </p:nvSpPr>
        <p:spPr bwMode="auto">
          <a:xfrm>
            <a:off x="5472000" y="144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3" name="Text Box 6"/>
          <p:cNvSpPr txBox="1">
            <a:spLocks noChangeArrowheads="1"/>
          </p:cNvSpPr>
          <p:nvPr/>
        </p:nvSpPr>
        <p:spPr bwMode="auto">
          <a:xfrm>
            <a:off x="5472000" y="198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4" name="Text Box 6"/>
          <p:cNvSpPr txBox="1">
            <a:spLocks noChangeArrowheads="1"/>
          </p:cNvSpPr>
          <p:nvPr/>
        </p:nvSpPr>
        <p:spPr bwMode="auto">
          <a:xfrm>
            <a:off x="6192000" y="3789000"/>
            <a:ext cx="90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5" name="Text Box 6"/>
          <p:cNvSpPr txBox="1">
            <a:spLocks noChangeArrowheads="1"/>
          </p:cNvSpPr>
          <p:nvPr/>
        </p:nvSpPr>
        <p:spPr bwMode="auto">
          <a:xfrm>
            <a:off x="4392000" y="3069000"/>
            <a:ext cx="108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53</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5472000" y="4689000"/>
            <a:ext cx="720000" cy="54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5472000" y="5229000"/>
            <a:ext cx="720000" cy="54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4752000" y="37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6192000" y="3069000"/>
            <a:ext cx="90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lang="en-US" altLang="zh-TW" sz="2000" dirty="0" smtClean="0">
                <a:latin typeface="Cambria Math" panose="02040503050406030204" pitchFamily="18" charset="0"/>
                <a:ea typeface="Cambria Math" panose="02040503050406030204" pitchFamily="18" charset="0"/>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8</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331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a:off x="385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a:off x="385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331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7632000" y="234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092000" y="288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7092000" y="39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7632000" y="4509000"/>
            <a:ext cx="720000" cy="360000"/>
          </a:xfrm>
          <a:prstGeom prst="rect">
            <a:avLst/>
          </a:prstGeom>
          <a:noFill/>
          <a:ln w="9525">
            <a:noFill/>
            <a:miter lim="800000"/>
            <a:headEnd/>
            <a:tailEnd/>
          </a:ln>
        </p:spPr>
        <p:txBody>
          <a:bodyPr wrap="none" lIns="0" tIns="0" rIns="0" bIns="36000" anchor="ctr" anchorCtr="1">
            <a:noAutofit/>
          </a:bodyPr>
          <a:lstStyle/>
          <a:p>
            <a:pPr lvl="0">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300982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a:t>Residual networks</a:t>
            </a:r>
            <a:endParaRPr lang="zh-TW" altLang="en-US"/>
          </a:p>
        </p:txBody>
      </p:sp>
      <p:sp>
        <p:nvSpPr>
          <p:cNvPr id="58371" name="Rectangle 3"/>
          <p:cNvSpPr>
            <a:spLocks noGrp="1" noChangeArrowheads="1"/>
          </p:cNvSpPr>
          <p:nvPr>
            <p:ph idx="1"/>
          </p:nvPr>
        </p:nvSpPr>
        <p:spPr>
          <a:xfrm>
            <a:off x="612000" y="1449000"/>
            <a:ext cx="7920000" cy="3780000"/>
          </a:xfrm>
        </p:spPr>
        <p:txBody>
          <a:bodyPr/>
          <a:lstStyle/>
          <a:p>
            <a:pPr marL="0" indent="0" eaLnBrk="1" hangingPunct="1">
              <a:spcBef>
                <a:spcPct val="50000"/>
              </a:spcBef>
            </a:pPr>
            <a:r>
              <a:rPr lang="en-US" altLang="zh-TW" dirty="0"/>
              <a:t>Suppose that we have a flow network </a:t>
            </a:r>
            <a:r>
              <a:rPr lang="en-US" altLang="zh-TW" i="1" dirty="0"/>
              <a:t>G</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i="1" dirty="0"/>
              <a:t>E</a:t>
            </a:r>
            <a:r>
              <a:rPr lang="en-US" altLang="zh-TW" sz="1200" dirty="0"/>
              <a:t> </a:t>
            </a:r>
            <a:r>
              <a:rPr lang="en-US" altLang="zh-TW" dirty="0"/>
              <a:t>) with source </a:t>
            </a:r>
            <a:r>
              <a:rPr lang="en-US" altLang="zh-TW" i="1" dirty="0"/>
              <a:t>s</a:t>
            </a:r>
            <a:r>
              <a:rPr lang="en-US" altLang="zh-TW" dirty="0"/>
              <a:t> and sink </a:t>
            </a:r>
            <a:r>
              <a:rPr lang="en-US" altLang="zh-TW" i="1" dirty="0"/>
              <a:t>t</a:t>
            </a:r>
            <a:r>
              <a:rPr lang="en-US" altLang="zh-TW" dirty="0"/>
              <a:t>. Let </a:t>
            </a:r>
            <a:r>
              <a:rPr lang="en-US" altLang="zh-TW" sz="1200" dirty="0"/>
              <a:t> </a:t>
            </a:r>
            <a:r>
              <a:rPr lang="en-US" altLang="zh-TW" i="1" dirty="0"/>
              <a:t>f  </a:t>
            </a:r>
            <a:r>
              <a:rPr lang="en-US" altLang="zh-TW" dirty="0"/>
              <a:t>be a flow in </a:t>
            </a:r>
            <a:r>
              <a:rPr lang="en-US" altLang="zh-TW" i="1" dirty="0"/>
              <a:t>G</a:t>
            </a:r>
            <a:r>
              <a:rPr lang="en-US" altLang="zh-TW" dirty="0"/>
              <a:t>, and consider a pair of vertices </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V</a:t>
            </a:r>
            <a:r>
              <a:rPr lang="en-US" altLang="zh-TW" dirty="0"/>
              <a:t>. We define the </a:t>
            </a:r>
            <a:r>
              <a:rPr lang="en-US" altLang="zh-TW" i="1" dirty="0">
                <a:solidFill>
                  <a:srgbClr val="0000FF"/>
                </a:solidFill>
              </a:rPr>
              <a:t>residual capacity</a:t>
            </a:r>
            <a:r>
              <a:rPr lang="en-US" altLang="zh-TW" dirty="0"/>
              <a:t> </a:t>
            </a:r>
            <a:r>
              <a:rPr lang="en-US" altLang="zh-TW" i="1" dirty="0" err="1"/>
              <a:t>c</a:t>
            </a:r>
            <a:r>
              <a:rPr lang="en-US" altLang="zh-TW" i="1" baseline="-25000" dirty="0" err="1"/>
              <a:t>f</a:t>
            </a:r>
            <a:r>
              <a:rPr lang="en-US" altLang="zh-TW" sz="1800" i="1" dirty="0"/>
              <a:t> </a:t>
            </a:r>
            <a:r>
              <a:rPr lang="en-US" altLang="zh-TW" dirty="0"/>
              <a:t>(</a:t>
            </a:r>
            <a:r>
              <a:rPr lang="en-US" altLang="zh-TW" i="1" dirty="0"/>
              <a:t>u</a:t>
            </a:r>
            <a:r>
              <a:rPr lang="en-US" altLang="zh-TW" dirty="0"/>
              <a:t>, </a:t>
            </a:r>
            <a:r>
              <a:rPr lang="en-US" altLang="zh-TW" i="1" dirty="0"/>
              <a:t>v</a:t>
            </a:r>
            <a:r>
              <a:rPr lang="en-US" altLang="zh-TW" dirty="0"/>
              <a:t>) by</a:t>
            </a:r>
          </a:p>
          <a:p>
            <a:pPr marL="0" indent="0" eaLnBrk="1" hangingPunct="1">
              <a:spcBef>
                <a:spcPct val="50000"/>
              </a:spcBef>
            </a:pPr>
            <a:endParaRPr lang="en-US" altLang="zh-TW" dirty="0"/>
          </a:p>
          <a:p>
            <a:pPr marL="0" indent="0" eaLnBrk="1" hangingPunct="1">
              <a:spcBef>
                <a:spcPct val="50000"/>
              </a:spcBef>
            </a:pPr>
            <a:endParaRPr lang="en-US" altLang="zh-TW" dirty="0"/>
          </a:p>
          <a:p>
            <a:pPr marL="0" indent="0" eaLnBrk="1" hangingPunct="1">
              <a:spcBef>
                <a:spcPts val="2400"/>
              </a:spcBef>
            </a:pPr>
            <a:endParaRPr lang="en-US" altLang="zh-TW" dirty="0"/>
          </a:p>
          <a:p>
            <a:pPr marL="0" indent="0" eaLnBrk="1" hangingPunct="1">
              <a:spcBef>
                <a:spcPts val="1800"/>
              </a:spcBef>
            </a:pPr>
            <a:r>
              <a:rPr lang="en-US" altLang="zh-TW" dirty="0"/>
              <a:t>The </a:t>
            </a:r>
            <a:r>
              <a:rPr lang="en-US" altLang="zh-TW" i="1" dirty="0">
                <a:solidFill>
                  <a:srgbClr val="0000FF"/>
                </a:solidFill>
              </a:rPr>
              <a:t>residual network</a:t>
            </a:r>
            <a:r>
              <a:rPr lang="en-US" altLang="zh-TW" dirty="0"/>
              <a:t> of </a:t>
            </a:r>
            <a:r>
              <a:rPr lang="en-US" altLang="zh-TW" i="1" dirty="0"/>
              <a:t>G</a:t>
            </a:r>
            <a:r>
              <a:rPr lang="en-US" altLang="zh-TW" dirty="0"/>
              <a:t> induced by </a:t>
            </a:r>
            <a:r>
              <a:rPr lang="en-US" altLang="zh-TW" i="1" dirty="0"/>
              <a:t>f</a:t>
            </a:r>
            <a:r>
              <a:rPr lang="en-US" altLang="zh-TW" dirty="0"/>
              <a:t> </a:t>
            </a:r>
            <a:r>
              <a:rPr lang="en-US" altLang="zh-TW" sz="1200" dirty="0"/>
              <a:t> </a:t>
            </a:r>
            <a:r>
              <a:rPr lang="en-US" altLang="zh-TW" dirty="0"/>
              <a:t>is </a:t>
            </a:r>
            <a:r>
              <a:rPr lang="en-US" altLang="zh-TW" i="1" dirty="0"/>
              <a:t>G</a:t>
            </a:r>
            <a:r>
              <a:rPr lang="en-US" altLang="zh-TW" i="1" baseline="-25000" dirty="0"/>
              <a:t>f</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i="1" dirty="0" err="1"/>
              <a:t>E</a:t>
            </a:r>
            <a:r>
              <a:rPr lang="en-US" altLang="zh-TW" i="1" baseline="-25000" dirty="0" err="1"/>
              <a:t>f</a:t>
            </a:r>
            <a:r>
              <a:rPr lang="en-US" altLang="zh-TW" sz="1200" dirty="0"/>
              <a:t> </a:t>
            </a:r>
            <a:r>
              <a:rPr lang="en-US" altLang="zh-TW" dirty="0"/>
              <a:t>), where</a:t>
            </a:r>
          </a:p>
          <a:p>
            <a:pPr marL="0" indent="0" eaLnBrk="1" hangingPunct="1">
              <a:spcBef>
                <a:spcPct val="30000"/>
              </a:spcBef>
            </a:pPr>
            <a:r>
              <a:rPr lang="en-US" altLang="zh-TW" i="1" dirty="0" err="1"/>
              <a:t>E</a:t>
            </a:r>
            <a:r>
              <a:rPr lang="en-US" altLang="zh-TW" i="1" baseline="-25000" dirty="0" err="1"/>
              <a:t>f</a:t>
            </a:r>
            <a:r>
              <a:rPr lang="en-US" altLang="zh-TW" dirty="0"/>
              <a:t> </a:t>
            </a:r>
            <a:r>
              <a:rPr lang="en-US" altLang="zh-TW" sz="1200"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V</a:t>
            </a:r>
            <a:r>
              <a:rPr lang="en-US" altLang="zh-TW" sz="1800" dirty="0">
                <a:sym typeface="Symbol" pitchFamily="18" charset="2"/>
              </a:rPr>
              <a:t> </a:t>
            </a:r>
            <a:r>
              <a:rPr lang="en-US" altLang="zh-TW" sz="20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cs typeface="Times New Roman" pitchFamily="18" charset="0"/>
                <a:sym typeface="Symbol" pitchFamily="18" charset="2"/>
              </a:rPr>
              <a:t> </a:t>
            </a:r>
            <a:r>
              <a:rPr lang="en-US" altLang="zh-TW" i="1" dirty="0">
                <a:cs typeface="Times New Roman" pitchFamily="18" charset="0"/>
                <a:sym typeface="Symbol" pitchFamily="18" charset="2"/>
              </a:rPr>
              <a:t>V</a:t>
            </a:r>
            <a:r>
              <a:rPr lang="en-US" altLang="zh-TW" dirty="0">
                <a:sym typeface="Symbol" pitchFamily="18" charset="2"/>
              </a:rPr>
              <a:t> : </a:t>
            </a:r>
            <a:r>
              <a:rPr lang="en-US" altLang="zh-TW" i="1" dirty="0" err="1"/>
              <a:t>c</a:t>
            </a:r>
            <a:r>
              <a:rPr lang="en-US" altLang="zh-TW" i="1" baseline="-25000" dirty="0" err="1"/>
              <a:t>f</a:t>
            </a:r>
            <a:r>
              <a:rPr lang="en-US" altLang="zh-TW" sz="1800" i="1" dirty="0"/>
              <a:t> </a:t>
            </a:r>
            <a:r>
              <a:rPr lang="en-US" altLang="zh-TW" dirty="0"/>
              <a:t>(</a:t>
            </a:r>
            <a:r>
              <a:rPr lang="en-US" altLang="zh-TW" i="1" dirty="0"/>
              <a:t>u</a:t>
            </a:r>
            <a:r>
              <a:rPr lang="en-US" altLang="zh-TW" dirty="0"/>
              <a:t>, </a:t>
            </a:r>
            <a:r>
              <a:rPr lang="en-US" altLang="zh-TW" i="1" dirty="0"/>
              <a:t>v</a:t>
            </a:r>
            <a:r>
              <a:rPr lang="en-US" altLang="zh-TW" dirty="0"/>
              <a:t>) </a:t>
            </a:r>
            <a:r>
              <a:rPr lang="en-US" altLang="zh-TW" sz="2000" dirty="0">
                <a:latin typeface="Cambria Math" panose="02040503050406030204" pitchFamily="18" charset="0"/>
                <a:ea typeface="Cambria Math" panose="02040503050406030204" pitchFamily="18" charset="0"/>
              </a:rPr>
              <a:t>&gt;</a:t>
            </a:r>
            <a:r>
              <a:rPr lang="en-US" altLang="zh-TW" dirty="0"/>
              <a:t> 0}.</a:t>
            </a:r>
          </a:p>
        </p:txBody>
      </p:sp>
      <p:graphicFrame>
        <p:nvGraphicFramePr>
          <p:cNvPr id="2" name="物件 1"/>
          <p:cNvGraphicFramePr>
            <a:graphicFrameLocks noChangeAspect="1"/>
          </p:cNvGraphicFramePr>
          <p:nvPr>
            <p:extLst>
              <p:ext uri="{D42A27DB-BD31-4B8C-83A1-F6EECF244321}">
                <p14:modId xmlns:p14="http://schemas.microsoft.com/office/powerpoint/2010/main" val="1406864074"/>
              </p:ext>
            </p:extLst>
          </p:nvPr>
        </p:nvGraphicFramePr>
        <p:xfrm>
          <a:off x="1872000" y="2889000"/>
          <a:ext cx="4680000" cy="1310400"/>
        </p:xfrm>
        <a:graphic>
          <a:graphicData uri="http://schemas.openxmlformats.org/presentationml/2006/ole">
            <mc:AlternateContent xmlns:mc="http://schemas.openxmlformats.org/markup-compatibility/2006">
              <mc:Choice xmlns:v="urn:schemas-microsoft-com:vml" Requires="v">
                <p:oleObj spid="_x0000_s87609" name="方程式" r:id="rId3" imgW="2539800" imgH="711000" progId="Equation.3">
                  <p:embed/>
                </p:oleObj>
              </mc:Choice>
              <mc:Fallback>
                <p:oleObj name="方程式" r:id="rId3" imgW="2539800" imgH="711000" progId="Equation.3">
                  <p:embed/>
                  <p:pic>
                    <p:nvPicPr>
                      <p:cNvPr id="0" name=""/>
                      <p:cNvPicPr/>
                      <p:nvPr/>
                    </p:nvPicPr>
                    <p:blipFill>
                      <a:blip r:embed="rId4"/>
                      <a:stretch>
                        <a:fillRect/>
                      </a:stretch>
                    </p:blipFill>
                    <p:spPr>
                      <a:xfrm>
                        <a:off x="1872000" y="2889000"/>
                        <a:ext cx="4680000" cy="1310400"/>
                      </a:xfrm>
                      <a:prstGeom prst="rect">
                        <a:avLst/>
                      </a:prstGeom>
                    </p:spPr>
                  </p:pic>
                </p:oleObj>
              </mc:Fallback>
            </mc:AlternateContent>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10806 </a:t>
            </a:r>
            <a:r>
              <a:rPr lang="en-US" altLang="zh-TW" dirty="0" err="1"/>
              <a:t>Dijkstra</a:t>
            </a:r>
            <a:r>
              <a:rPr lang="en-US" altLang="zh-TW" dirty="0"/>
              <a:t>, </a:t>
            </a:r>
            <a:r>
              <a:rPr lang="en-US" altLang="zh-TW" dirty="0" err="1"/>
              <a:t>Dijkstra</a:t>
            </a:r>
            <a:r>
              <a:rPr lang="en-US" altLang="zh-TW" dirty="0"/>
              <a:t>.</a:t>
            </a:r>
            <a:endParaRPr lang="zh-TW" altLang="en-US" dirty="0"/>
          </a:p>
        </p:txBody>
      </p:sp>
    </p:spTree>
    <p:extLst>
      <p:ext uri="{BB962C8B-B14F-4D97-AF65-F5344CB8AC3E}">
        <p14:creationId xmlns:p14="http://schemas.microsoft.com/office/powerpoint/2010/main" val="278345148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360363"/>
            <a:r>
              <a:rPr lang="en-US" altLang="zh-TW" sz="2000" dirty="0"/>
              <a:t>You are a political prisoner in jail. Things are looking grim, but fortunately, your </a:t>
            </a:r>
            <a:r>
              <a:rPr lang="en-US" altLang="zh-TW" sz="2000" dirty="0" err="1"/>
              <a:t>jailmate</a:t>
            </a:r>
            <a:r>
              <a:rPr lang="en-US" altLang="zh-TW" sz="2000" dirty="0"/>
              <a:t> has </a:t>
            </a:r>
            <a:r>
              <a:rPr lang="en-US" altLang="zh-TW" sz="2000" dirty="0" smtClean="0"/>
              <a:t>come up </a:t>
            </a:r>
            <a:r>
              <a:rPr lang="en-US" altLang="zh-TW" sz="2000" dirty="0"/>
              <a:t>with an escape plan. He has found a way for both of you to get out of the cell and run through </a:t>
            </a:r>
            <a:r>
              <a:rPr lang="en-US" altLang="zh-TW" sz="2000" dirty="0" smtClean="0"/>
              <a:t>the city </a:t>
            </a:r>
            <a:r>
              <a:rPr lang="en-US" altLang="zh-TW" sz="2000" dirty="0"/>
              <a:t>to the train station, where you will leave the country. Your friend will escape first and run </a:t>
            </a:r>
            <a:r>
              <a:rPr lang="en-US" altLang="zh-TW" sz="2000" dirty="0" smtClean="0"/>
              <a:t>along the </a:t>
            </a:r>
            <a:r>
              <a:rPr lang="en-US" altLang="zh-TW" sz="2000" dirty="0"/>
              <a:t>streets of the city to the train station. He will then call you from there on your cellphone (</a:t>
            </a:r>
            <a:r>
              <a:rPr lang="en-US" altLang="zh-TW" sz="2000" dirty="0" smtClean="0"/>
              <a:t>which somebody smuggled (</a:t>
            </a:r>
            <a:r>
              <a:rPr lang="zh-TW" altLang="en-US" sz="2000" dirty="0">
                <a:latin typeface="標楷體" panose="03000509000000000000" pitchFamily="65" charset="-120"/>
                <a:ea typeface="標楷體" panose="03000509000000000000" pitchFamily="65" charset="-120"/>
              </a:rPr>
              <a:t>走私</a:t>
            </a:r>
            <a:r>
              <a:rPr lang="en-US" altLang="zh-TW" sz="2000" dirty="0" smtClean="0"/>
              <a:t>) </a:t>
            </a:r>
            <a:r>
              <a:rPr lang="en-US" altLang="zh-TW" sz="2000" dirty="0"/>
              <a:t>in to you inside a cake), and you will start to run to the same train station. </a:t>
            </a:r>
            <a:r>
              <a:rPr lang="en-US" altLang="zh-TW" sz="2000" dirty="0" smtClean="0"/>
              <a:t>When you </a:t>
            </a:r>
            <a:r>
              <a:rPr lang="en-US" altLang="zh-TW" sz="2000" dirty="0"/>
              <a:t>meet your friend there, you will both board a train and be on your way to freedom.</a:t>
            </a:r>
          </a:p>
          <a:p>
            <a:pPr marL="0" indent="360363"/>
            <a:r>
              <a:rPr lang="en-US" altLang="zh-TW" sz="2000" dirty="0"/>
              <a:t>Your friend will be running along the streets during the day, wearing his jail clothes, so people </a:t>
            </a:r>
            <a:r>
              <a:rPr lang="en-US" altLang="zh-TW" sz="2000" dirty="0" smtClean="0"/>
              <a:t>will notice</a:t>
            </a:r>
            <a:r>
              <a:rPr lang="en-US" altLang="zh-TW" sz="2000" dirty="0"/>
              <a:t>. This is why </a:t>
            </a:r>
            <a:r>
              <a:rPr lang="en-US" altLang="zh-TW" sz="2000" dirty="0">
                <a:solidFill>
                  <a:srgbClr val="FF0000"/>
                </a:solidFill>
              </a:rPr>
              <a:t>you can not follow any of the same streets that your friend follows</a:t>
            </a:r>
            <a:r>
              <a:rPr lang="en-US" altLang="zh-TW" sz="2000" dirty="0"/>
              <a:t> - the </a:t>
            </a:r>
            <a:r>
              <a:rPr lang="en-US" altLang="zh-TW" sz="2000" dirty="0" smtClean="0"/>
              <a:t>authorities may </a:t>
            </a:r>
            <a:r>
              <a:rPr lang="en-US" altLang="zh-TW" sz="2000" dirty="0"/>
              <a:t>be waiting for you there. You have to pick a completely different path (although you may </a:t>
            </a:r>
            <a:r>
              <a:rPr lang="en-US" altLang="zh-TW" sz="2000" dirty="0" smtClean="0"/>
              <a:t>run across </a:t>
            </a:r>
            <a:r>
              <a:rPr lang="en-US" altLang="zh-TW" sz="2000" dirty="0"/>
              <a:t>the same intersections as your friend).</a:t>
            </a:r>
          </a:p>
          <a:p>
            <a:pPr marL="0" indent="360363"/>
            <a:r>
              <a:rPr lang="en-US" altLang="zh-TW" sz="2000" dirty="0"/>
              <a:t>What is the earliest time at which you and your friend can board a train?</a:t>
            </a:r>
          </a:p>
          <a:p>
            <a:r>
              <a:rPr lang="en-US" altLang="zh-TW" sz="2000" b="1" dirty="0"/>
              <a:t>Problem, in short</a:t>
            </a:r>
          </a:p>
          <a:p>
            <a:pPr marL="0" indent="360363"/>
            <a:r>
              <a:rPr lang="en-US" altLang="zh-TW" sz="2000" dirty="0"/>
              <a:t>Given a weighed, undirected graph, find the shortest path from </a:t>
            </a:r>
            <a:r>
              <a:rPr lang="en-US" altLang="zh-TW" sz="2000" i="1" dirty="0"/>
              <a:t>S</a:t>
            </a:r>
            <a:r>
              <a:rPr lang="en-US" altLang="zh-TW" sz="2000" dirty="0"/>
              <a:t> to </a:t>
            </a:r>
            <a:r>
              <a:rPr lang="en-US" altLang="zh-TW" sz="2000" i="1" dirty="0"/>
              <a:t>T</a:t>
            </a:r>
            <a:r>
              <a:rPr lang="en-US" altLang="zh-TW" sz="2000" dirty="0"/>
              <a:t> and back without using </a:t>
            </a:r>
            <a:r>
              <a:rPr lang="en-US" altLang="zh-TW" sz="2000" dirty="0" smtClean="0"/>
              <a:t>the same </a:t>
            </a:r>
            <a:r>
              <a:rPr lang="en-US" altLang="zh-TW" sz="2000" dirty="0"/>
              <a:t>edge twice.</a:t>
            </a:r>
            <a:endParaRPr lang="zh-TW" altLang="en-US" sz="2000" dirty="0"/>
          </a:p>
        </p:txBody>
      </p:sp>
    </p:spTree>
    <p:extLst>
      <p:ext uri="{BB962C8B-B14F-4D97-AF65-F5344CB8AC3E}">
        <p14:creationId xmlns:p14="http://schemas.microsoft.com/office/powerpoint/2010/main" val="328341932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r>
              <a:rPr lang="en-US" altLang="zh-TW" sz="2400" dirty="0">
                <a:solidFill>
                  <a:srgbClr val="FF0000"/>
                </a:solidFill>
              </a:rPr>
              <a:t>Input</a:t>
            </a:r>
          </a:p>
          <a:p>
            <a:pPr marL="0" indent="0"/>
            <a:r>
              <a:rPr lang="en-US" altLang="zh-TW" sz="2000" dirty="0"/>
              <a:t>The input will contain several test cases. Each test case will begin with an integer </a:t>
            </a:r>
            <a:r>
              <a:rPr lang="en-US" altLang="zh-TW" sz="2000" i="1" dirty="0"/>
              <a:t>n</a:t>
            </a:r>
            <a:r>
              <a:rPr lang="en-US" altLang="zh-TW" sz="2000" dirty="0"/>
              <a:t> (2 </a:t>
            </a:r>
            <a:r>
              <a:rPr lang="en-US" altLang="zh-TW" sz="2000" dirty="0" smtClean="0">
                <a:latin typeface="Cambria Math" panose="02040503050406030204" pitchFamily="18" charset="0"/>
                <a:ea typeface="Cambria Math" panose="02040503050406030204" pitchFamily="18" charset="0"/>
              </a:rPr>
              <a:t>≤</a:t>
            </a:r>
            <a:r>
              <a:rPr lang="en-US" altLang="zh-TW" sz="2000" dirty="0" smtClean="0"/>
              <a:t> </a:t>
            </a:r>
            <a:r>
              <a:rPr lang="en-US" altLang="zh-TW" sz="2000" i="1" dirty="0"/>
              <a:t>n</a:t>
            </a:r>
            <a:r>
              <a:rPr lang="en-US" altLang="zh-TW" sz="2000" dirty="0"/>
              <a:t> </a:t>
            </a:r>
            <a:r>
              <a:rPr lang="en-US" altLang="zh-TW" sz="2000" dirty="0">
                <a:latin typeface="Cambria Math" panose="02040503050406030204" pitchFamily="18" charset="0"/>
                <a:ea typeface="Cambria Math" panose="02040503050406030204" pitchFamily="18" charset="0"/>
              </a:rPr>
              <a:t>≤</a:t>
            </a:r>
            <a:r>
              <a:rPr lang="en-US" altLang="zh-TW" sz="2000" dirty="0" smtClean="0"/>
              <a:t> </a:t>
            </a:r>
            <a:r>
              <a:rPr lang="en-US" altLang="zh-TW" sz="2000" dirty="0"/>
              <a:t>100</a:t>
            </a:r>
            <a:r>
              <a:rPr lang="en-US" altLang="zh-TW" sz="2000" dirty="0" smtClean="0"/>
              <a:t>) — </a:t>
            </a:r>
            <a:r>
              <a:rPr lang="en-US" altLang="zh-TW" sz="2000" dirty="0"/>
              <a:t>the number of nodes (intersections). </a:t>
            </a:r>
            <a:r>
              <a:rPr lang="en-US" altLang="zh-TW" sz="2000" dirty="0">
                <a:solidFill>
                  <a:srgbClr val="FF0000"/>
                </a:solidFill>
              </a:rPr>
              <a:t>The jail is at node number 1</a:t>
            </a:r>
            <a:r>
              <a:rPr lang="en-US" altLang="zh-TW" sz="2000" dirty="0"/>
              <a:t>, and </a:t>
            </a:r>
            <a:r>
              <a:rPr lang="en-US" altLang="zh-TW" sz="2000" dirty="0">
                <a:solidFill>
                  <a:srgbClr val="FF0000"/>
                </a:solidFill>
              </a:rPr>
              <a:t>the train station is at </a:t>
            </a:r>
            <a:r>
              <a:rPr lang="en-US" altLang="zh-TW" sz="2000" dirty="0" smtClean="0">
                <a:solidFill>
                  <a:srgbClr val="FF0000"/>
                </a:solidFill>
              </a:rPr>
              <a:t>node number </a:t>
            </a:r>
            <a:r>
              <a:rPr lang="en-US" altLang="zh-TW" sz="2000" i="1" dirty="0">
                <a:solidFill>
                  <a:srgbClr val="FF0000"/>
                </a:solidFill>
              </a:rPr>
              <a:t>n</a:t>
            </a:r>
            <a:r>
              <a:rPr lang="en-US" altLang="zh-TW" sz="2000" dirty="0">
                <a:solidFill>
                  <a:srgbClr val="FF0000"/>
                </a:solidFill>
              </a:rPr>
              <a:t>.</a:t>
            </a:r>
            <a:r>
              <a:rPr lang="en-US" altLang="zh-TW" sz="2000" dirty="0"/>
              <a:t> The next line will contain an integer </a:t>
            </a:r>
            <a:r>
              <a:rPr lang="en-US" altLang="zh-TW" sz="2000" i="1" dirty="0"/>
              <a:t>m</a:t>
            </a:r>
            <a:r>
              <a:rPr lang="en-US" altLang="zh-TW" sz="2000" dirty="0"/>
              <a:t> </a:t>
            </a:r>
            <a:r>
              <a:rPr lang="en-US" altLang="zh-TW" sz="2000" b="1" dirty="0"/>
              <a:t>—</a:t>
            </a:r>
            <a:r>
              <a:rPr lang="en-US" altLang="zh-TW" sz="2000" dirty="0"/>
              <a:t> the number of streets. The next </a:t>
            </a:r>
            <a:r>
              <a:rPr lang="en-US" altLang="zh-TW" sz="2000" i="1" dirty="0"/>
              <a:t>m</a:t>
            </a:r>
            <a:r>
              <a:rPr lang="en-US" altLang="zh-TW" sz="2000" dirty="0"/>
              <a:t> lines </a:t>
            </a:r>
            <a:r>
              <a:rPr lang="en-US" altLang="zh-TW" sz="2000" dirty="0" smtClean="0"/>
              <a:t>will describe </a:t>
            </a:r>
            <a:r>
              <a:rPr lang="en-US" altLang="zh-TW" sz="2000" dirty="0"/>
              <a:t>the </a:t>
            </a:r>
            <a:r>
              <a:rPr lang="en-US" altLang="zh-TW" sz="2000" i="1" dirty="0"/>
              <a:t>m</a:t>
            </a:r>
            <a:r>
              <a:rPr lang="en-US" altLang="zh-TW" sz="2000" dirty="0"/>
              <a:t> streets. Each line will contain 3 integers </a:t>
            </a:r>
            <a:r>
              <a:rPr lang="en-US" altLang="zh-TW" sz="2000" b="1" dirty="0"/>
              <a:t>—</a:t>
            </a:r>
            <a:r>
              <a:rPr lang="en-US" altLang="zh-TW" sz="2000" dirty="0"/>
              <a:t> the two nodes connected by the street </a:t>
            </a:r>
            <a:r>
              <a:rPr lang="en-US" altLang="zh-TW" sz="2000" dirty="0" smtClean="0"/>
              <a:t>and the </a:t>
            </a:r>
            <a:r>
              <a:rPr lang="en-US" altLang="zh-TW" sz="2000" dirty="0"/>
              <a:t>time it takes to run the length of the street (in seconds). No street will be longer than 1000 </a:t>
            </a:r>
            <a:r>
              <a:rPr lang="en-US" altLang="zh-TW" sz="2000" dirty="0" smtClean="0"/>
              <a:t>or shorter </a:t>
            </a:r>
            <a:r>
              <a:rPr lang="en-US" altLang="zh-TW" sz="2000" dirty="0"/>
              <a:t>than 1. Each street will connect two different nodes. No pair of nodes will be directly </a:t>
            </a:r>
            <a:r>
              <a:rPr lang="en-US" altLang="zh-TW" sz="2000" dirty="0" smtClean="0"/>
              <a:t>connected by </a:t>
            </a:r>
            <a:r>
              <a:rPr lang="en-US" altLang="zh-TW" sz="2000" dirty="0"/>
              <a:t>more than one street. The last test case will be followed by a line containing zero</a:t>
            </a:r>
            <a:r>
              <a:rPr lang="en-US" altLang="zh-TW" sz="2000" dirty="0" smtClean="0"/>
              <a:t>.</a:t>
            </a:r>
          </a:p>
          <a:p>
            <a:pPr marL="0" indent="0"/>
            <a:endParaRPr lang="en-US" altLang="zh-TW" sz="2000" dirty="0"/>
          </a:p>
          <a:p>
            <a:pPr marL="0" indent="0"/>
            <a:r>
              <a:rPr lang="en-US" altLang="zh-TW" sz="2400" dirty="0">
                <a:solidFill>
                  <a:srgbClr val="FF0000"/>
                </a:solidFill>
              </a:rPr>
              <a:t>Output</a:t>
            </a:r>
          </a:p>
          <a:p>
            <a:pPr marL="0" indent="0"/>
            <a:r>
              <a:rPr lang="en-US" altLang="zh-TW" sz="2000" dirty="0"/>
              <a:t>For each test case, output a single integer on a line by itself </a:t>
            </a:r>
            <a:r>
              <a:rPr lang="en-US" altLang="zh-TW" sz="2000" b="1" dirty="0"/>
              <a:t>—</a:t>
            </a:r>
            <a:r>
              <a:rPr lang="en-US" altLang="zh-TW" sz="2000" dirty="0"/>
              <a:t> the number of seconds you and </a:t>
            </a:r>
            <a:r>
              <a:rPr lang="en-US" altLang="zh-TW" sz="2000" dirty="0" smtClean="0"/>
              <a:t>your friend </a:t>
            </a:r>
            <a:r>
              <a:rPr lang="en-US" altLang="zh-TW" sz="2000" dirty="0"/>
              <a:t>need between the time he leaves the jail cell and the time both of you board the train. (</a:t>
            </a:r>
            <a:r>
              <a:rPr lang="en-US" altLang="zh-TW" sz="2000" dirty="0" smtClean="0"/>
              <a:t>Assume that </a:t>
            </a:r>
            <a:r>
              <a:rPr lang="en-US" altLang="zh-TW" sz="2000" dirty="0"/>
              <a:t>you do not need to wait for the train </a:t>
            </a:r>
            <a:r>
              <a:rPr lang="en-US" altLang="zh-TW" sz="2000" b="1" dirty="0"/>
              <a:t>—</a:t>
            </a:r>
            <a:r>
              <a:rPr lang="en-US" altLang="zh-TW" sz="2000" dirty="0"/>
              <a:t> they leave every second.) If there is no solution, </a:t>
            </a:r>
            <a:r>
              <a:rPr lang="en-US" altLang="zh-TW" sz="2000" dirty="0" smtClean="0"/>
              <a:t>print ‘</a:t>
            </a:r>
            <a:r>
              <a:rPr lang="en-US" altLang="zh-TW" sz="2000" dirty="0"/>
              <a:t>Back to jail’.</a:t>
            </a:r>
            <a:endParaRPr lang="zh-TW" altLang="en-US" sz="2000" dirty="0"/>
          </a:p>
        </p:txBody>
      </p:sp>
    </p:spTree>
    <p:extLst>
      <p:ext uri="{BB962C8B-B14F-4D97-AF65-F5344CB8AC3E}">
        <p14:creationId xmlns:p14="http://schemas.microsoft.com/office/powerpoint/2010/main" val="117843312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432000" y="549001"/>
            <a:ext cx="1980000" cy="5759999"/>
          </a:xfrm>
        </p:spPr>
        <p:txBody>
          <a:bodyPr/>
          <a:lstStyle/>
          <a:p>
            <a:pPr>
              <a:spcBef>
                <a:spcPts val="200"/>
              </a:spcBef>
            </a:pPr>
            <a:r>
              <a:rPr lang="en-US" altLang="zh-TW" dirty="0">
                <a:solidFill>
                  <a:srgbClr val="FF0000"/>
                </a:solidFill>
              </a:rPr>
              <a:t>Sample </a:t>
            </a:r>
            <a:r>
              <a:rPr lang="en-US" altLang="zh-TW" dirty="0" smtClean="0">
                <a:solidFill>
                  <a:srgbClr val="FF0000"/>
                </a:solidFill>
              </a:rPr>
              <a:t>Input</a:t>
            </a:r>
          </a:p>
          <a:p>
            <a:pPr>
              <a:spcBef>
                <a:spcPts val="200"/>
              </a:spcBef>
            </a:pPr>
            <a:r>
              <a:rPr lang="en-US" altLang="zh-TW" sz="2000" dirty="0"/>
              <a:t>2</a:t>
            </a:r>
          </a:p>
          <a:p>
            <a:pPr>
              <a:spcBef>
                <a:spcPts val="200"/>
              </a:spcBef>
            </a:pPr>
            <a:r>
              <a:rPr lang="en-US" altLang="zh-TW" sz="2000" dirty="0"/>
              <a:t>1</a:t>
            </a:r>
          </a:p>
          <a:p>
            <a:pPr>
              <a:spcBef>
                <a:spcPts val="200"/>
              </a:spcBef>
            </a:pPr>
            <a:r>
              <a:rPr lang="en-US" altLang="zh-TW" sz="2000" dirty="0"/>
              <a:t>1 2 999</a:t>
            </a:r>
          </a:p>
          <a:p>
            <a:pPr>
              <a:spcBef>
                <a:spcPts val="200"/>
              </a:spcBef>
            </a:pPr>
            <a:r>
              <a:rPr lang="en-US" altLang="zh-TW" sz="2000" dirty="0"/>
              <a:t>3</a:t>
            </a:r>
          </a:p>
          <a:p>
            <a:pPr>
              <a:spcBef>
                <a:spcPts val="200"/>
              </a:spcBef>
            </a:pPr>
            <a:r>
              <a:rPr lang="en-US" altLang="zh-TW" sz="2000" dirty="0"/>
              <a:t>3</a:t>
            </a:r>
          </a:p>
          <a:p>
            <a:pPr>
              <a:spcBef>
                <a:spcPts val="200"/>
              </a:spcBef>
            </a:pPr>
            <a:r>
              <a:rPr lang="en-US" altLang="zh-TW" sz="2000" dirty="0"/>
              <a:t>1 3 10</a:t>
            </a:r>
          </a:p>
          <a:p>
            <a:pPr>
              <a:spcBef>
                <a:spcPts val="200"/>
              </a:spcBef>
            </a:pPr>
            <a:r>
              <a:rPr lang="en-US" altLang="zh-TW" sz="2000" dirty="0"/>
              <a:t>2 1 20</a:t>
            </a:r>
          </a:p>
          <a:p>
            <a:pPr>
              <a:spcBef>
                <a:spcPts val="200"/>
              </a:spcBef>
            </a:pPr>
            <a:r>
              <a:rPr lang="en-US" altLang="zh-TW" sz="2000" dirty="0"/>
              <a:t>3 2 </a:t>
            </a:r>
            <a:r>
              <a:rPr lang="en-US" altLang="zh-TW" sz="2000" dirty="0" smtClean="0"/>
              <a:t>50</a:t>
            </a:r>
          </a:p>
          <a:p>
            <a:pPr lvl="0">
              <a:spcBef>
                <a:spcPts val="200"/>
              </a:spcBef>
              <a:buClr>
                <a:srgbClr val="3333CC"/>
              </a:buClr>
            </a:pPr>
            <a:r>
              <a:rPr lang="en-US" altLang="zh-TW" sz="2000" dirty="0">
                <a:solidFill>
                  <a:srgbClr val="000000"/>
                </a:solidFill>
              </a:rPr>
              <a:t>4</a:t>
            </a:r>
          </a:p>
          <a:p>
            <a:pPr lvl="0">
              <a:spcBef>
                <a:spcPts val="200"/>
              </a:spcBef>
              <a:buClr>
                <a:srgbClr val="3333CC"/>
              </a:buClr>
            </a:pPr>
            <a:r>
              <a:rPr lang="en-US" altLang="zh-TW" sz="2000" dirty="0">
                <a:solidFill>
                  <a:srgbClr val="000000"/>
                </a:solidFill>
              </a:rPr>
              <a:t>5</a:t>
            </a:r>
          </a:p>
          <a:p>
            <a:pPr lvl="0">
              <a:spcBef>
                <a:spcPts val="200"/>
              </a:spcBef>
              <a:buClr>
                <a:srgbClr val="3333CC"/>
              </a:buClr>
            </a:pPr>
            <a:r>
              <a:rPr lang="en-US" altLang="zh-TW" sz="2000" dirty="0">
                <a:solidFill>
                  <a:srgbClr val="000000"/>
                </a:solidFill>
              </a:rPr>
              <a:t>1 2 1</a:t>
            </a:r>
          </a:p>
          <a:p>
            <a:pPr lvl="0">
              <a:spcBef>
                <a:spcPts val="200"/>
              </a:spcBef>
              <a:buClr>
                <a:srgbClr val="3333CC"/>
              </a:buClr>
            </a:pPr>
            <a:r>
              <a:rPr lang="en-US" altLang="zh-TW" sz="2000" dirty="0">
                <a:solidFill>
                  <a:srgbClr val="000000"/>
                </a:solidFill>
              </a:rPr>
              <a:t>2 3 1</a:t>
            </a:r>
          </a:p>
          <a:p>
            <a:pPr lvl="0">
              <a:spcBef>
                <a:spcPts val="200"/>
              </a:spcBef>
              <a:buClr>
                <a:srgbClr val="3333CC"/>
              </a:buClr>
            </a:pPr>
            <a:r>
              <a:rPr lang="en-US" altLang="zh-TW" sz="2000" dirty="0">
                <a:solidFill>
                  <a:srgbClr val="000000"/>
                </a:solidFill>
              </a:rPr>
              <a:t>3 4 1</a:t>
            </a:r>
          </a:p>
          <a:p>
            <a:pPr lvl="0">
              <a:spcBef>
                <a:spcPts val="200"/>
              </a:spcBef>
              <a:buClr>
                <a:srgbClr val="3333CC"/>
              </a:buClr>
            </a:pPr>
            <a:r>
              <a:rPr lang="en-US" altLang="zh-TW" sz="2000" dirty="0">
                <a:solidFill>
                  <a:srgbClr val="000000"/>
                </a:solidFill>
              </a:rPr>
              <a:t>1 3 10</a:t>
            </a:r>
          </a:p>
          <a:p>
            <a:pPr lvl="0">
              <a:spcBef>
                <a:spcPts val="200"/>
              </a:spcBef>
              <a:buClr>
                <a:srgbClr val="3333CC"/>
              </a:buClr>
            </a:pPr>
            <a:r>
              <a:rPr lang="en-US" altLang="zh-TW" sz="2000" dirty="0">
                <a:solidFill>
                  <a:srgbClr val="000000"/>
                </a:solidFill>
              </a:rPr>
              <a:t>2 4 10</a:t>
            </a:r>
          </a:p>
          <a:p>
            <a:pPr lvl="0">
              <a:spcBef>
                <a:spcPts val="200"/>
              </a:spcBef>
              <a:buClr>
                <a:srgbClr val="3333CC"/>
              </a:buClr>
            </a:pPr>
            <a:r>
              <a:rPr lang="en-US" altLang="zh-TW" sz="2000" dirty="0" smtClean="0">
                <a:solidFill>
                  <a:srgbClr val="000000"/>
                </a:solidFill>
              </a:rPr>
              <a:t>0</a:t>
            </a:r>
            <a:endParaRPr lang="en-US" altLang="zh-TW" sz="2000" dirty="0">
              <a:solidFill>
                <a:srgbClr val="000000"/>
              </a:solidFill>
            </a:endParaRPr>
          </a:p>
        </p:txBody>
      </p:sp>
      <p:sp>
        <p:nvSpPr>
          <p:cNvPr id="3" name="內容版面配置區 2"/>
          <p:cNvSpPr>
            <a:spLocks noGrp="1"/>
          </p:cNvSpPr>
          <p:nvPr>
            <p:ph sz="half" idx="2"/>
          </p:nvPr>
        </p:nvSpPr>
        <p:spPr>
          <a:xfrm>
            <a:off x="6192000" y="729000"/>
            <a:ext cx="1980000" cy="1440000"/>
          </a:xfrm>
        </p:spPr>
        <p:txBody>
          <a:bodyPr/>
          <a:lstStyle/>
          <a:p>
            <a:pPr marL="0" lvl="0" indent="0" eaLnBrk="1" hangingPunct="1">
              <a:spcBef>
                <a:spcPct val="0"/>
              </a:spcBef>
              <a:buClrTx/>
            </a:pPr>
            <a:r>
              <a:rPr lang="en-US" altLang="zh-TW" dirty="0">
                <a:solidFill>
                  <a:srgbClr val="FF0000"/>
                </a:solidFill>
                <a:latin typeface="Times New Roman" pitchFamily="18" charset="0"/>
                <a:ea typeface="新細明體" pitchFamily="18" charset="-120"/>
              </a:rPr>
              <a:t>Sample Output</a:t>
            </a:r>
          </a:p>
          <a:p>
            <a:pPr marL="0" lvl="0" indent="0" eaLnBrk="1" hangingPunct="1">
              <a:spcBef>
                <a:spcPct val="0"/>
              </a:spcBef>
              <a:buClrTx/>
            </a:pPr>
            <a:r>
              <a:rPr lang="en-US" altLang="zh-TW" sz="2000" dirty="0">
                <a:solidFill>
                  <a:srgbClr val="000000"/>
                </a:solidFill>
                <a:latin typeface="Times New Roman" pitchFamily="18" charset="0"/>
                <a:ea typeface="新細明體" pitchFamily="18" charset="-120"/>
              </a:rPr>
              <a:t>Back to jail</a:t>
            </a:r>
          </a:p>
          <a:p>
            <a:pPr marL="0" lvl="0" indent="0" eaLnBrk="1" hangingPunct="1">
              <a:spcBef>
                <a:spcPct val="0"/>
              </a:spcBef>
              <a:buClrTx/>
            </a:pPr>
            <a:r>
              <a:rPr lang="en-US" altLang="zh-TW" sz="2000" dirty="0">
                <a:solidFill>
                  <a:srgbClr val="000000"/>
                </a:solidFill>
                <a:latin typeface="Times New Roman" pitchFamily="18" charset="0"/>
                <a:ea typeface="新細明體" pitchFamily="18" charset="-120"/>
              </a:rPr>
              <a:t>80</a:t>
            </a:r>
          </a:p>
          <a:p>
            <a:pPr marL="0" lvl="0" indent="0" eaLnBrk="1" hangingPunct="1">
              <a:spcBef>
                <a:spcPct val="0"/>
              </a:spcBef>
              <a:buClrTx/>
            </a:pPr>
            <a:r>
              <a:rPr lang="en-US" altLang="zh-TW" sz="2000" dirty="0" smtClean="0">
                <a:solidFill>
                  <a:srgbClr val="000000"/>
                </a:solidFill>
                <a:latin typeface="Times New Roman" pitchFamily="18" charset="0"/>
                <a:ea typeface="新細明體" pitchFamily="18" charset="-120"/>
              </a:rPr>
              <a:t>22</a:t>
            </a:r>
            <a:endParaRPr lang="en-US" altLang="zh-TW" sz="2000" dirty="0">
              <a:solidFill>
                <a:srgbClr val="000000"/>
              </a:solidFill>
              <a:latin typeface="Times New Roman" pitchFamily="18" charset="0"/>
              <a:ea typeface="新細明體" pitchFamily="18" charset="-120"/>
            </a:endParaRPr>
          </a:p>
        </p:txBody>
      </p:sp>
      <p:sp>
        <p:nvSpPr>
          <p:cNvPr id="6" name="橢圓 5"/>
          <p:cNvSpPr/>
          <p:nvPr/>
        </p:nvSpPr>
        <p:spPr>
          <a:xfrm>
            <a:off x="2952000" y="12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 name="直線單箭頭接點 6"/>
          <p:cNvCxnSpPr/>
          <p:nvPr/>
        </p:nvCxnSpPr>
        <p:spPr>
          <a:xfrm>
            <a:off x="3312000" y="14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 name="橢圓 7"/>
          <p:cNvSpPr/>
          <p:nvPr/>
        </p:nvSpPr>
        <p:spPr>
          <a:xfrm>
            <a:off x="4392000" y="12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 name="Text Box 6"/>
          <p:cNvSpPr txBox="1">
            <a:spLocks noChangeArrowheads="1"/>
          </p:cNvSpPr>
          <p:nvPr/>
        </p:nvSpPr>
        <p:spPr bwMode="auto">
          <a:xfrm>
            <a:off x="3492000" y="10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999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 name="橢圓 10"/>
          <p:cNvSpPr/>
          <p:nvPr/>
        </p:nvSpPr>
        <p:spPr>
          <a:xfrm>
            <a:off x="277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2" name="橢圓 11"/>
          <p:cNvSpPr/>
          <p:nvPr/>
        </p:nvSpPr>
        <p:spPr>
          <a:xfrm>
            <a:off x="36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 name="橢圓 12"/>
          <p:cNvSpPr/>
          <p:nvPr/>
        </p:nvSpPr>
        <p:spPr>
          <a:xfrm>
            <a:off x="457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 name="Text Box 6"/>
          <p:cNvSpPr txBox="1">
            <a:spLocks noChangeArrowheads="1"/>
          </p:cNvSpPr>
          <p:nvPr/>
        </p:nvSpPr>
        <p:spPr bwMode="auto">
          <a:xfrm>
            <a:off x="2952000" y="288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 name="直線單箭頭接點 14"/>
          <p:cNvCxnSpPr>
            <a:stCxn id="11" idx="6"/>
            <a:endCxn id="13" idx="2"/>
          </p:cNvCxnSpPr>
          <p:nvPr/>
        </p:nvCxnSpPr>
        <p:spPr>
          <a:xfrm>
            <a:off x="3132000" y="2529000"/>
            <a:ext cx="144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6" name="直線單箭頭接點 15"/>
          <p:cNvCxnSpPr>
            <a:stCxn id="13" idx="3"/>
            <a:endCxn id="12" idx="7"/>
          </p:cNvCxnSpPr>
          <p:nvPr/>
        </p:nvCxnSpPr>
        <p:spPr>
          <a:xfrm flipH="1">
            <a:off x="3979279" y="2656279"/>
            <a:ext cx="645442" cy="64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7" name="直線單箭頭接點 16"/>
          <p:cNvCxnSpPr>
            <a:stCxn id="11" idx="5"/>
            <a:endCxn id="12" idx="1"/>
          </p:cNvCxnSpPr>
          <p:nvPr/>
        </p:nvCxnSpPr>
        <p:spPr>
          <a:xfrm>
            <a:off x="3079279" y="2656279"/>
            <a:ext cx="645442" cy="64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8" name="Text Box 6"/>
          <p:cNvSpPr txBox="1">
            <a:spLocks noChangeArrowheads="1"/>
          </p:cNvSpPr>
          <p:nvPr/>
        </p:nvSpPr>
        <p:spPr bwMode="auto">
          <a:xfrm>
            <a:off x="3672000" y="216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9" name="Text Box 6"/>
          <p:cNvSpPr txBox="1">
            <a:spLocks noChangeArrowheads="1"/>
          </p:cNvSpPr>
          <p:nvPr/>
        </p:nvSpPr>
        <p:spPr bwMode="auto">
          <a:xfrm>
            <a:off x="4212000" y="2889000"/>
            <a:ext cx="54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20" name="橢圓 19"/>
          <p:cNvSpPr/>
          <p:nvPr/>
        </p:nvSpPr>
        <p:spPr>
          <a:xfrm>
            <a:off x="29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1" name="橢圓 20"/>
          <p:cNvSpPr/>
          <p:nvPr/>
        </p:nvSpPr>
        <p:spPr>
          <a:xfrm>
            <a:off x="439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2" name="橢圓 21"/>
          <p:cNvSpPr/>
          <p:nvPr/>
        </p:nvSpPr>
        <p:spPr>
          <a:xfrm>
            <a:off x="43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3" name="Text Box 6"/>
          <p:cNvSpPr txBox="1">
            <a:spLocks noChangeArrowheads="1"/>
          </p:cNvSpPr>
          <p:nvPr/>
        </p:nvSpPr>
        <p:spPr bwMode="auto">
          <a:xfrm>
            <a:off x="457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24" name="直線單箭頭接點 23"/>
          <p:cNvCxnSpPr>
            <a:stCxn id="20" idx="7"/>
            <a:endCxn id="22" idx="3"/>
          </p:cNvCxnSpPr>
          <p:nvPr/>
        </p:nvCxnSpPr>
        <p:spPr>
          <a:xfrm flipV="1">
            <a:off x="325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5" name="直線單箭頭接點 24"/>
          <p:cNvCxnSpPr>
            <a:stCxn id="22" idx="2"/>
            <a:endCxn id="27" idx="6"/>
          </p:cNvCxnSpPr>
          <p:nvPr/>
        </p:nvCxnSpPr>
        <p:spPr>
          <a:xfrm flipH="1">
            <a:off x="331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6" name="直線單箭頭接點 25"/>
          <p:cNvCxnSpPr>
            <a:stCxn id="20" idx="6"/>
            <a:endCxn id="21" idx="2"/>
          </p:cNvCxnSpPr>
          <p:nvPr/>
        </p:nvCxnSpPr>
        <p:spPr>
          <a:xfrm>
            <a:off x="331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7" name="橢圓 26"/>
          <p:cNvSpPr/>
          <p:nvPr/>
        </p:nvSpPr>
        <p:spPr>
          <a:xfrm>
            <a:off x="29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8" name="直線單箭頭接點 27"/>
          <p:cNvCxnSpPr>
            <a:stCxn id="20" idx="0"/>
            <a:endCxn id="27" idx="4"/>
          </p:cNvCxnSpPr>
          <p:nvPr/>
        </p:nvCxnSpPr>
        <p:spPr>
          <a:xfrm flipV="1">
            <a:off x="31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9" name="Text Box 6"/>
          <p:cNvSpPr txBox="1">
            <a:spLocks noChangeArrowheads="1"/>
          </p:cNvSpPr>
          <p:nvPr/>
        </p:nvSpPr>
        <p:spPr bwMode="auto">
          <a:xfrm>
            <a:off x="277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0" name="Text Box 6"/>
          <p:cNvSpPr txBox="1">
            <a:spLocks noChangeArrowheads="1"/>
          </p:cNvSpPr>
          <p:nvPr/>
        </p:nvSpPr>
        <p:spPr bwMode="auto">
          <a:xfrm>
            <a:off x="367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1" name="Text Box 6"/>
          <p:cNvSpPr txBox="1">
            <a:spLocks noChangeArrowheads="1"/>
          </p:cNvSpPr>
          <p:nvPr/>
        </p:nvSpPr>
        <p:spPr bwMode="auto">
          <a:xfrm>
            <a:off x="367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2" name="Text Box 6"/>
          <p:cNvSpPr txBox="1">
            <a:spLocks noChangeArrowheads="1"/>
          </p:cNvSpPr>
          <p:nvPr/>
        </p:nvSpPr>
        <p:spPr bwMode="auto">
          <a:xfrm>
            <a:off x="367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33" name="直線單箭頭接點 32"/>
          <p:cNvCxnSpPr>
            <a:stCxn id="21" idx="0"/>
            <a:endCxn id="22" idx="4"/>
          </p:cNvCxnSpPr>
          <p:nvPr/>
        </p:nvCxnSpPr>
        <p:spPr>
          <a:xfrm flipV="1">
            <a:off x="457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94622706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80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a:t>2</a:t>
            </a:r>
          </a:p>
          <a:p>
            <a:r>
              <a:rPr lang="en-US" altLang="zh-TW" sz="2000" dirty="0"/>
              <a:t>1</a:t>
            </a:r>
          </a:p>
          <a:p>
            <a:r>
              <a:rPr lang="en-US" altLang="zh-TW" sz="2000" dirty="0"/>
              <a:t>1 2 999</a:t>
            </a:r>
          </a:p>
          <a:p>
            <a:r>
              <a:rPr lang="en-US" altLang="zh-TW" sz="2000" dirty="0"/>
              <a:t>3</a:t>
            </a:r>
          </a:p>
          <a:p>
            <a:r>
              <a:rPr lang="en-US" altLang="zh-TW" sz="2000" dirty="0"/>
              <a:t>3</a:t>
            </a:r>
          </a:p>
          <a:p>
            <a:r>
              <a:rPr lang="en-US" altLang="zh-TW" sz="2000" dirty="0"/>
              <a:t>1 3 10</a:t>
            </a:r>
          </a:p>
          <a:p>
            <a:r>
              <a:rPr lang="en-US" altLang="zh-TW" sz="2000" dirty="0"/>
              <a:t>2 1 20</a:t>
            </a:r>
          </a:p>
          <a:p>
            <a:r>
              <a:rPr lang="en-US" altLang="zh-TW" sz="2000" dirty="0"/>
              <a:t>3 2 </a:t>
            </a:r>
            <a:r>
              <a:rPr lang="en-US" altLang="zh-TW" sz="2000" dirty="0" smtClean="0"/>
              <a:t>50</a:t>
            </a:r>
            <a:endParaRPr lang="en-US" altLang="zh-TW" sz="2000" dirty="0"/>
          </a:p>
        </p:txBody>
      </p:sp>
      <p:sp>
        <p:nvSpPr>
          <p:cNvPr id="6" name="橢圓 5"/>
          <p:cNvSpPr/>
          <p:nvPr/>
        </p:nvSpPr>
        <p:spPr>
          <a:xfrm>
            <a:off x="223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 name="直線單箭頭接點 6"/>
          <p:cNvCxnSpPr/>
          <p:nvPr/>
        </p:nvCxnSpPr>
        <p:spPr>
          <a:xfrm>
            <a:off x="2592000" y="16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 name="橢圓 7"/>
          <p:cNvSpPr/>
          <p:nvPr/>
        </p:nvSpPr>
        <p:spPr>
          <a:xfrm>
            <a:off x="367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 name="Text Box 6"/>
          <p:cNvSpPr txBox="1">
            <a:spLocks noChangeArrowheads="1"/>
          </p:cNvSpPr>
          <p:nvPr/>
        </p:nvSpPr>
        <p:spPr bwMode="auto">
          <a:xfrm>
            <a:off x="2772000" y="12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999</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28" name="Text Box 6"/>
          <p:cNvSpPr txBox="1">
            <a:spLocks noChangeArrowheads="1"/>
          </p:cNvSpPr>
          <p:nvPr/>
        </p:nvSpPr>
        <p:spPr bwMode="auto">
          <a:xfrm>
            <a:off x="2592000" y="549000"/>
            <a:ext cx="18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capacit</a:t>
            </a: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y</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time</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2" name="Text Box 6"/>
          <p:cNvSpPr txBox="1">
            <a:spLocks noChangeArrowheads="1"/>
          </p:cNvSpPr>
          <p:nvPr/>
        </p:nvSpPr>
        <p:spPr bwMode="auto">
          <a:xfrm>
            <a:off x="6732000" y="1449000"/>
            <a:ext cx="1080000" cy="360000"/>
          </a:xfrm>
          <a:prstGeom prst="rect">
            <a:avLst/>
          </a:prstGeom>
          <a:noFill/>
          <a:ln w="9525">
            <a:noFill/>
            <a:miter lim="800000"/>
            <a:headEnd/>
            <a:tailEnd/>
          </a:ln>
        </p:spPr>
        <p:txBody>
          <a:bodyPr wrap="none" lIns="0" tIns="0" rIns="0" bIns="72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rPr>
              <a:t>999</a:t>
            </a:r>
            <a:endParaRPr kumimoji="1" lang="en-US" altLang="zh-TW" sz="2000" b="0" i="0" u="none" strike="noStrike" kern="1200" cap="none" spc="0" normalizeH="0" baseline="0" noProof="0" dirty="0">
              <a:ln>
                <a:noFill/>
              </a:ln>
              <a:solidFill>
                <a:srgbClr val="0000FF"/>
              </a:solidFill>
              <a:effectLst/>
              <a:uLnTx/>
              <a:uFillTx/>
            </a:endParaRPr>
          </a:p>
        </p:txBody>
      </p:sp>
      <p:sp>
        <p:nvSpPr>
          <p:cNvPr id="43" name="橢圓 42"/>
          <p:cNvSpPr/>
          <p:nvPr/>
        </p:nvSpPr>
        <p:spPr>
          <a:xfrm>
            <a:off x="6372000" y="12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4" name="橢圓 43"/>
          <p:cNvSpPr/>
          <p:nvPr/>
        </p:nvSpPr>
        <p:spPr>
          <a:xfrm>
            <a:off x="7812000" y="12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6" name="弧形接點 45"/>
          <p:cNvCxnSpPr>
            <a:stCxn id="43" idx="7"/>
            <a:endCxn id="44" idx="1"/>
          </p:cNvCxnSpPr>
          <p:nvPr/>
        </p:nvCxnSpPr>
        <p:spPr>
          <a:xfrm rot="5400000" flipH="1" flipV="1">
            <a:off x="7272000" y="729000"/>
            <a:ext cx="12700" cy="1185442"/>
          </a:xfrm>
          <a:prstGeom prst="curvedConnector3">
            <a:avLst>
              <a:gd name="adj1" fmla="val 196249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47" name="弧形接點 46"/>
          <p:cNvCxnSpPr>
            <a:stCxn id="43" idx="0"/>
            <a:endCxn id="44" idx="0"/>
          </p:cNvCxnSpPr>
          <p:nvPr/>
        </p:nvCxnSpPr>
        <p:spPr>
          <a:xfrm rot="5400000" flipH="1" flipV="1">
            <a:off x="7272000" y="549000"/>
            <a:ext cx="12700" cy="1440000"/>
          </a:xfrm>
          <a:prstGeom prst="curvedConnector3">
            <a:avLst>
              <a:gd name="adj1" fmla="val 2810528"/>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48" name="弧形接點 47"/>
          <p:cNvCxnSpPr>
            <a:stCxn id="44" idx="3"/>
            <a:endCxn id="43" idx="5"/>
          </p:cNvCxnSpPr>
          <p:nvPr/>
        </p:nvCxnSpPr>
        <p:spPr>
          <a:xfrm rot="5400000">
            <a:off x="7272000" y="983558"/>
            <a:ext cx="12700" cy="1185442"/>
          </a:xfrm>
          <a:prstGeom prst="curvedConnector3">
            <a:avLst>
              <a:gd name="adj1" fmla="val 196249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49" name="弧形接點 48"/>
          <p:cNvCxnSpPr>
            <a:stCxn id="44" idx="4"/>
            <a:endCxn id="43" idx="4"/>
          </p:cNvCxnSpPr>
          <p:nvPr/>
        </p:nvCxnSpPr>
        <p:spPr>
          <a:xfrm rot="5400000">
            <a:off x="7272000" y="909000"/>
            <a:ext cx="12700" cy="1440000"/>
          </a:xfrm>
          <a:prstGeom prst="curvedConnector3">
            <a:avLst>
              <a:gd name="adj1" fmla="val 2621055"/>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3" name="橢圓 52"/>
          <p:cNvSpPr/>
          <p:nvPr/>
        </p:nvSpPr>
        <p:spPr>
          <a:xfrm>
            <a:off x="4932000" y="12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6" name="弧形接點 55"/>
          <p:cNvCxnSpPr>
            <a:stCxn id="53" idx="7"/>
            <a:endCxn id="43" idx="1"/>
          </p:cNvCxnSpPr>
          <p:nvPr/>
        </p:nvCxnSpPr>
        <p:spPr>
          <a:xfrm rot="5400000" flipH="1" flipV="1">
            <a:off x="5832000" y="72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43" idx="3"/>
            <a:endCxn id="53" idx="5"/>
          </p:cNvCxnSpPr>
          <p:nvPr/>
        </p:nvCxnSpPr>
        <p:spPr>
          <a:xfrm rot="5400000">
            <a:off x="5832000" y="98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Text Box 6"/>
          <p:cNvSpPr txBox="1">
            <a:spLocks noChangeArrowheads="1"/>
          </p:cNvSpPr>
          <p:nvPr/>
        </p:nvSpPr>
        <p:spPr bwMode="auto">
          <a:xfrm>
            <a:off x="5472000" y="72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5472000" y="18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9" name="Text Box 6"/>
          <p:cNvSpPr txBox="1">
            <a:spLocks noChangeArrowheads="1"/>
          </p:cNvSpPr>
          <p:nvPr/>
        </p:nvSpPr>
        <p:spPr bwMode="auto">
          <a:xfrm>
            <a:off x="6732000" y="1089000"/>
            <a:ext cx="1080000" cy="360000"/>
          </a:xfrm>
          <a:prstGeom prst="rect">
            <a:avLst/>
          </a:prstGeom>
          <a:noFill/>
          <a:ln w="9525">
            <a:noFill/>
            <a:miter lim="800000"/>
            <a:headEnd/>
            <a:tailEnd/>
          </a:ln>
        </p:spPr>
        <p:txBody>
          <a:bodyPr wrap="none" lIns="0" tIns="0" rIns="0" bIns="0" anchor="ctr" anchorCtr="1">
            <a:noAutofit/>
          </a:bodyPr>
          <a:lstStyle/>
          <a:p>
            <a:pPr lvl="0">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00FF"/>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999</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6732000" y="1989000"/>
            <a:ext cx="1080000" cy="360000"/>
          </a:xfrm>
          <a:prstGeom prst="rect">
            <a:avLst/>
          </a:prstGeom>
          <a:noFill/>
          <a:ln w="9525">
            <a:noFill/>
            <a:miter lim="800000"/>
            <a:headEnd/>
            <a:tailEnd/>
          </a:ln>
        </p:spPr>
        <p:txBody>
          <a:bodyPr wrap="none" lIns="0" tIns="0" rIns="0" bIns="72000" anchor="ctr" anchorCtr="1">
            <a:noAutofit/>
          </a:bodyPr>
          <a:lstStyle/>
          <a:p>
            <a:pPr lvl="0">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8000"/>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999</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1" name="Text Box 6"/>
          <p:cNvSpPr txBox="1">
            <a:spLocks noChangeArrowheads="1"/>
          </p:cNvSpPr>
          <p:nvPr/>
        </p:nvSpPr>
        <p:spPr bwMode="auto">
          <a:xfrm>
            <a:off x="6732000" y="549000"/>
            <a:ext cx="108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rPr>
              <a:t>999</a:t>
            </a:r>
            <a:endParaRPr kumimoji="1" lang="en-US" altLang="zh-TW" sz="2000" b="0" i="0" u="none" strike="noStrike" kern="1200" cap="none" spc="0" normalizeH="0" baseline="0" noProof="0" dirty="0">
              <a:ln>
                <a:noFill/>
              </a:ln>
              <a:solidFill>
                <a:srgbClr val="008000"/>
              </a:solidFill>
              <a:effectLst/>
              <a:uLnTx/>
              <a:uFillTx/>
            </a:endParaRPr>
          </a:p>
        </p:txBody>
      </p:sp>
      <p:sp>
        <p:nvSpPr>
          <p:cNvPr id="72" name="Text Box 6"/>
          <p:cNvSpPr txBox="1">
            <a:spLocks noChangeArrowheads="1"/>
          </p:cNvSpPr>
          <p:nvPr/>
        </p:nvSpPr>
        <p:spPr bwMode="auto">
          <a:xfrm>
            <a:off x="5472000" y="3429000"/>
            <a:ext cx="108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73" name="橢圓 72"/>
          <p:cNvSpPr/>
          <p:nvPr/>
        </p:nvSpPr>
        <p:spPr>
          <a:xfrm>
            <a:off x="349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4" name="橢圓 73"/>
          <p:cNvSpPr/>
          <p:nvPr/>
        </p:nvSpPr>
        <p:spPr>
          <a:xfrm>
            <a:off x="817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5" name="弧形接點 74"/>
          <p:cNvCxnSpPr>
            <a:stCxn id="73" idx="7"/>
            <a:endCxn id="74" idx="1"/>
          </p:cNvCxnSpPr>
          <p:nvPr/>
        </p:nvCxnSpPr>
        <p:spPr>
          <a:xfrm rot="5400000" flipH="1" flipV="1">
            <a:off x="6012000" y="1089000"/>
            <a:ext cx="12700" cy="442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76" name="弧形接點 75"/>
          <p:cNvCxnSpPr>
            <a:stCxn id="73" idx="0"/>
            <a:endCxn id="74" idx="0"/>
          </p:cNvCxnSpPr>
          <p:nvPr/>
        </p:nvCxnSpPr>
        <p:spPr>
          <a:xfrm rot="5400000" flipH="1" flipV="1">
            <a:off x="6012000" y="909000"/>
            <a:ext cx="12700" cy="4680000"/>
          </a:xfrm>
          <a:prstGeom prst="curvedConnector3">
            <a:avLst>
              <a:gd name="adj1" fmla="val 2810528"/>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77" name="弧形接點 76"/>
          <p:cNvCxnSpPr>
            <a:stCxn id="74" idx="3"/>
            <a:endCxn id="73" idx="5"/>
          </p:cNvCxnSpPr>
          <p:nvPr/>
        </p:nvCxnSpPr>
        <p:spPr>
          <a:xfrm rot="5400000">
            <a:off x="6012000" y="1343558"/>
            <a:ext cx="12700" cy="442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78" name="弧形接點 77"/>
          <p:cNvCxnSpPr>
            <a:stCxn id="74" idx="4"/>
            <a:endCxn id="73" idx="4"/>
          </p:cNvCxnSpPr>
          <p:nvPr/>
        </p:nvCxnSpPr>
        <p:spPr>
          <a:xfrm rot="5400000">
            <a:off x="6012000" y="1269000"/>
            <a:ext cx="12700" cy="4680000"/>
          </a:xfrm>
          <a:prstGeom prst="curvedConnector3">
            <a:avLst>
              <a:gd name="adj1" fmla="val 2873685"/>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79" name="橢圓 78"/>
          <p:cNvSpPr/>
          <p:nvPr/>
        </p:nvSpPr>
        <p:spPr>
          <a:xfrm>
            <a:off x="20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0" name="弧形接點 79"/>
          <p:cNvCxnSpPr>
            <a:stCxn id="79" idx="7"/>
            <a:endCxn id="73" idx="1"/>
          </p:cNvCxnSpPr>
          <p:nvPr/>
        </p:nvCxnSpPr>
        <p:spPr>
          <a:xfrm rot="5400000" flipH="1" flipV="1">
            <a:off x="2952000" y="270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3" idx="3"/>
            <a:endCxn id="79" idx="5"/>
          </p:cNvCxnSpPr>
          <p:nvPr/>
        </p:nvCxnSpPr>
        <p:spPr>
          <a:xfrm rot="5400000">
            <a:off x="2952000" y="296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82" name="Text Box 6"/>
          <p:cNvSpPr txBox="1">
            <a:spLocks noChangeArrowheads="1"/>
          </p:cNvSpPr>
          <p:nvPr/>
        </p:nvSpPr>
        <p:spPr bwMode="auto">
          <a:xfrm>
            <a:off x="259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3" name="Text Box 6"/>
          <p:cNvSpPr txBox="1">
            <a:spLocks noChangeArrowheads="1"/>
          </p:cNvSpPr>
          <p:nvPr/>
        </p:nvSpPr>
        <p:spPr bwMode="auto">
          <a:xfrm>
            <a:off x="2592000" y="37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84" name="Text Box 6"/>
          <p:cNvSpPr txBox="1">
            <a:spLocks noChangeArrowheads="1"/>
          </p:cNvSpPr>
          <p:nvPr/>
        </p:nvSpPr>
        <p:spPr bwMode="auto">
          <a:xfrm>
            <a:off x="5652000" y="3069000"/>
            <a:ext cx="720000" cy="360000"/>
          </a:xfrm>
          <a:prstGeom prst="rect">
            <a:avLst/>
          </a:prstGeom>
          <a:noFill/>
          <a:ln w="9525">
            <a:noFill/>
            <a:miter lim="800000"/>
            <a:headEnd/>
            <a:tailEnd/>
          </a:ln>
        </p:spPr>
        <p:txBody>
          <a:bodyPr wrap="none" lIns="0" tIns="0" rIns="0" bIns="108000" anchor="ctr" anchorCtr="1">
            <a:noAutofit/>
          </a:bodyPr>
          <a:lstStyle/>
          <a:p>
            <a:pPr lvl="0">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00FF"/>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85" name="Text Box 6"/>
          <p:cNvSpPr txBox="1">
            <a:spLocks noChangeArrowheads="1"/>
          </p:cNvSpPr>
          <p:nvPr/>
        </p:nvSpPr>
        <p:spPr bwMode="auto">
          <a:xfrm>
            <a:off x="5472000" y="3969000"/>
            <a:ext cx="1080000" cy="360000"/>
          </a:xfrm>
          <a:prstGeom prst="rect">
            <a:avLst/>
          </a:prstGeom>
          <a:noFill/>
          <a:ln w="9525">
            <a:noFill/>
            <a:miter lim="800000"/>
            <a:headEnd/>
            <a:tailEnd/>
          </a:ln>
        </p:spPr>
        <p:txBody>
          <a:bodyPr wrap="none" lIns="0" tIns="0" rIns="0" bIns="72000" anchor="ctr" anchorCtr="1">
            <a:noAutofit/>
          </a:bodyPr>
          <a:lstStyle/>
          <a:p>
            <a:pPr lvl="0">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8000"/>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86" name="Text Box 6"/>
          <p:cNvSpPr txBox="1">
            <a:spLocks noChangeArrowheads="1"/>
          </p:cNvSpPr>
          <p:nvPr/>
        </p:nvSpPr>
        <p:spPr bwMode="auto">
          <a:xfrm>
            <a:off x="5472000" y="2529000"/>
            <a:ext cx="108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93" name="Text Box 6"/>
          <p:cNvSpPr txBox="1">
            <a:spLocks noChangeArrowheads="1"/>
          </p:cNvSpPr>
          <p:nvPr/>
        </p:nvSpPr>
        <p:spPr bwMode="auto">
          <a:xfrm>
            <a:off x="4392000" y="5229000"/>
            <a:ext cx="90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20</a:t>
            </a:r>
            <a:endParaRPr kumimoji="1" lang="en-US" altLang="zh-TW" sz="2000" b="0" i="0" u="none" strike="noStrike" kern="1200" cap="none" spc="0" normalizeH="0" baseline="0" noProof="0" dirty="0">
              <a:ln>
                <a:noFill/>
              </a:ln>
              <a:solidFill>
                <a:srgbClr val="0000FF"/>
              </a:solidFill>
              <a:effectLst/>
              <a:uLnTx/>
              <a:uFillTx/>
            </a:endParaRPr>
          </a:p>
        </p:txBody>
      </p:sp>
      <p:sp>
        <p:nvSpPr>
          <p:cNvPr id="94" name="橢圓 93"/>
          <p:cNvSpPr/>
          <p:nvPr/>
        </p:nvSpPr>
        <p:spPr>
          <a:xfrm>
            <a:off x="349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5" name="橢圓 94"/>
          <p:cNvSpPr/>
          <p:nvPr/>
        </p:nvSpPr>
        <p:spPr>
          <a:xfrm>
            <a:off x="565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96" name="弧形接點 95"/>
          <p:cNvCxnSpPr>
            <a:stCxn id="94" idx="6"/>
            <a:endCxn id="95" idx="1"/>
          </p:cNvCxnSpPr>
          <p:nvPr/>
        </p:nvCxnSpPr>
        <p:spPr>
          <a:xfrm>
            <a:off x="3852000" y="3969000"/>
            <a:ext cx="1852721" cy="203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7" name="弧形接點 96"/>
          <p:cNvCxnSpPr>
            <a:stCxn id="94" idx="6"/>
            <a:endCxn id="95" idx="0"/>
          </p:cNvCxnSpPr>
          <p:nvPr/>
        </p:nvCxnSpPr>
        <p:spPr>
          <a:xfrm>
            <a:off x="3852000" y="3969000"/>
            <a:ext cx="1980000" cy="198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8" name="弧形接點 97"/>
          <p:cNvCxnSpPr>
            <a:stCxn id="95" idx="2"/>
            <a:endCxn id="94" idx="5"/>
          </p:cNvCxnSpPr>
          <p:nvPr/>
        </p:nvCxnSpPr>
        <p:spPr>
          <a:xfrm rot="10800000">
            <a:off x="3799280" y="4096280"/>
            <a:ext cx="1852721" cy="203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9" name="弧形接點 98"/>
          <p:cNvCxnSpPr>
            <a:stCxn id="95" idx="2"/>
            <a:endCxn id="94" idx="4"/>
          </p:cNvCxnSpPr>
          <p:nvPr/>
        </p:nvCxnSpPr>
        <p:spPr>
          <a:xfrm rot="10800000">
            <a:off x="3672000" y="4149000"/>
            <a:ext cx="1980000" cy="198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0" name="Text Box 6"/>
          <p:cNvSpPr txBox="1">
            <a:spLocks noChangeArrowheads="1"/>
          </p:cNvSpPr>
          <p:nvPr/>
        </p:nvSpPr>
        <p:spPr bwMode="auto">
          <a:xfrm>
            <a:off x="4572000" y="4689000"/>
            <a:ext cx="720000" cy="360000"/>
          </a:xfrm>
          <a:prstGeom prst="rect">
            <a:avLst/>
          </a:prstGeom>
          <a:noFill/>
          <a:ln w="9525">
            <a:noFill/>
            <a:miter lim="800000"/>
            <a:headEnd/>
            <a:tailEnd/>
          </a:ln>
        </p:spPr>
        <p:txBody>
          <a:bodyPr wrap="none" lIns="0" tIns="0" rIns="0" bIns="108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01" name="Text Box 6"/>
          <p:cNvSpPr txBox="1">
            <a:spLocks noChangeArrowheads="1"/>
          </p:cNvSpPr>
          <p:nvPr/>
        </p:nvSpPr>
        <p:spPr bwMode="auto">
          <a:xfrm>
            <a:off x="3672000" y="5589000"/>
            <a:ext cx="900000" cy="360000"/>
          </a:xfrm>
          <a:prstGeom prst="rect">
            <a:avLst/>
          </a:prstGeom>
          <a:noFill/>
          <a:ln w="9525">
            <a:noFill/>
            <a:miter lim="800000"/>
            <a:headEnd/>
            <a:tailEnd/>
          </a:ln>
        </p:spPr>
        <p:txBody>
          <a:bodyPr wrap="none" lIns="0" tIns="0" rIns="0" bIns="72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20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02" name="Text Box 6"/>
          <p:cNvSpPr txBox="1">
            <a:spLocks noChangeArrowheads="1"/>
          </p:cNvSpPr>
          <p:nvPr/>
        </p:nvSpPr>
        <p:spPr bwMode="auto">
          <a:xfrm>
            <a:off x="5112000" y="4329000"/>
            <a:ext cx="900000" cy="360000"/>
          </a:xfrm>
          <a:prstGeom prst="rect">
            <a:avLst/>
          </a:prstGeom>
          <a:noFill/>
          <a:ln w="9525">
            <a:noFill/>
            <a:miter lim="800000"/>
            <a:headEnd/>
            <a:tailEnd/>
          </a:ln>
        </p:spPr>
        <p:txBody>
          <a:bodyPr wrap="none" lIns="7200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20</a:t>
            </a:r>
            <a:endParaRPr kumimoji="1" lang="en-US" altLang="zh-TW" sz="2000" b="0" i="0" u="none" strike="noStrike" kern="1200" cap="none" spc="0" normalizeH="0" baseline="0" noProof="0" dirty="0">
              <a:ln>
                <a:noFill/>
              </a:ln>
              <a:solidFill>
                <a:srgbClr val="008000"/>
              </a:solidFill>
              <a:effectLst/>
              <a:uLnTx/>
              <a:uFillTx/>
            </a:endParaRPr>
          </a:p>
        </p:txBody>
      </p:sp>
      <p:sp>
        <p:nvSpPr>
          <p:cNvPr id="103" name="Text Box 6"/>
          <p:cNvSpPr txBox="1">
            <a:spLocks noChangeArrowheads="1"/>
          </p:cNvSpPr>
          <p:nvPr/>
        </p:nvSpPr>
        <p:spPr bwMode="auto">
          <a:xfrm>
            <a:off x="6912000" y="5229000"/>
            <a:ext cx="72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rPr>
              <a:t>50</a:t>
            </a:r>
            <a:endParaRPr kumimoji="1" lang="en-US" altLang="zh-TW" sz="2000" b="0" i="0" u="none" strike="noStrike" kern="1200" cap="none" spc="0" normalizeH="0" baseline="0" noProof="0" dirty="0">
              <a:ln>
                <a:noFill/>
              </a:ln>
              <a:solidFill>
                <a:srgbClr val="0000FF"/>
              </a:solidFill>
              <a:effectLst/>
              <a:uLnTx/>
              <a:uFillTx/>
            </a:endParaRPr>
          </a:p>
        </p:txBody>
      </p:sp>
      <p:sp>
        <p:nvSpPr>
          <p:cNvPr id="104" name="橢圓 103"/>
          <p:cNvSpPr/>
          <p:nvPr/>
        </p:nvSpPr>
        <p:spPr>
          <a:xfrm>
            <a:off x="601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817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6" name="弧形接點 105"/>
          <p:cNvCxnSpPr>
            <a:stCxn id="104" idx="7"/>
            <a:endCxn id="105" idx="2"/>
          </p:cNvCxnSpPr>
          <p:nvPr/>
        </p:nvCxnSpPr>
        <p:spPr>
          <a:xfrm rot="5400000" flipH="1" flipV="1">
            <a:off x="6229279" y="4059001"/>
            <a:ext cx="2032721" cy="1852721"/>
          </a:xfrm>
          <a:prstGeom prst="curvedConnector2">
            <a:avLst/>
          </a:prstGeom>
          <a:ln w="19050">
            <a:solidFill>
              <a:srgbClr val="0000FF"/>
            </a:solidFill>
            <a:headEnd type="stealth" w="lg" len="lg"/>
            <a:tailEnd type="none" w="med" len="med"/>
          </a:ln>
        </p:spPr>
        <p:style>
          <a:lnRef idx="1">
            <a:schemeClr val="dk1"/>
          </a:lnRef>
          <a:fillRef idx="0">
            <a:schemeClr val="dk1"/>
          </a:fillRef>
          <a:effectRef idx="0">
            <a:schemeClr val="dk1"/>
          </a:effectRef>
          <a:fontRef idx="minor">
            <a:schemeClr val="tx1"/>
          </a:fontRef>
        </p:style>
      </p:cxnSp>
      <p:cxnSp>
        <p:nvCxnSpPr>
          <p:cNvPr id="107" name="弧形接點 106"/>
          <p:cNvCxnSpPr>
            <a:stCxn id="104" idx="0"/>
            <a:endCxn id="105" idx="2"/>
          </p:cNvCxnSpPr>
          <p:nvPr/>
        </p:nvCxnSpPr>
        <p:spPr>
          <a:xfrm rot="5400000" flipH="1" flipV="1">
            <a:off x="6192000" y="3969000"/>
            <a:ext cx="1980000" cy="1980000"/>
          </a:xfrm>
          <a:prstGeom prst="curvedConnector2">
            <a:avLst/>
          </a:prstGeom>
          <a:ln w="19050">
            <a:solidFill>
              <a:srgbClr val="008000"/>
            </a:solidFill>
            <a:headEnd type="stealth" w="lg" len="lg"/>
            <a:tailEnd type="none" w="med" len="med"/>
          </a:ln>
        </p:spPr>
        <p:style>
          <a:lnRef idx="1">
            <a:schemeClr val="dk1"/>
          </a:lnRef>
          <a:fillRef idx="0">
            <a:schemeClr val="dk1"/>
          </a:fillRef>
          <a:effectRef idx="0">
            <a:schemeClr val="dk1"/>
          </a:effectRef>
          <a:fontRef idx="minor">
            <a:schemeClr val="tx1"/>
          </a:fontRef>
        </p:style>
      </p:cxnSp>
      <p:cxnSp>
        <p:nvCxnSpPr>
          <p:cNvPr id="108" name="弧形接點 107"/>
          <p:cNvCxnSpPr>
            <a:stCxn id="105" idx="3"/>
            <a:endCxn id="104" idx="6"/>
          </p:cNvCxnSpPr>
          <p:nvPr/>
        </p:nvCxnSpPr>
        <p:spPr>
          <a:xfrm rot="5400000">
            <a:off x="6282001" y="4186279"/>
            <a:ext cx="2032721" cy="1852721"/>
          </a:xfrm>
          <a:prstGeom prst="curvedConnector2">
            <a:avLst/>
          </a:prstGeom>
          <a:ln w="19050">
            <a:solidFill>
              <a:srgbClr val="0000FF"/>
            </a:solidFill>
            <a:headEnd type="stealth" w="lg" len="lg"/>
            <a:tailEnd type="none" w="med" len="med"/>
          </a:ln>
        </p:spPr>
        <p:style>
          <a:lnRef idx="1">
            <a:schemeClr val="dk1"/>
          </a:lnRef>
          <a:fillRef idx="0">
            <a:schemeClr val="dk1"/>
          </a:fillRef>
          <a:effectRef idx="0">
            <a:schemeClr val="dk1"/>
          </a:effectRef>
          <a:fontRef idx="minor">
            <a:schemeClr val="tx1"/>
          </a:fontRef>
        </p:style>
      </p:cxnSp>
      <p:cxnSp>
        <p:nvCxnSpPr>
          <p:cNvPr id="109" name="弧形接點 108"/>
          <p:cNvCxnSpPr>
            <a:stCxn id="105" idx="4"/>
            <a:endCxn id="104" idx="6"/>
          </p:cNvCxnSpPr>
          <p:nvPr/>
        </p:nvCxnSpPr>
        <p:spPr>
          <a:xfrm rot="5400000">
            <a:off x="6372000" y="4149000"/>
            <a:ext cx="1980000" cy="1980000"/>
          </a:xfrm>
          <a:prstGeom prst="curvedConnector2">
            <a:avLst/>
          </a:prstGeom>
          <a:ln w="19050">
            <a:solidFill>
              <a:srgbClr val="008000"/>
            </a:solidFill>
            <a:headEnd type="stealth" w="lg" len="lg"/>
            <a:tailEnd type="none" w="med" len="med"/>
          </a:ln>
        </p:spPr>
        <p:style>
          <a:lnRef idx="1">
            <a:schemeClr val="dk1"/>
          </a:lnRef>
          <a:fillRef idx="0">
            <a:schemeClr val="dk1"/>
          </a:fillRef>
          <a:effectRef idx="0">
            <a:schemeClr val="dk1"/>
          </a:effectRef>
          <a:fontRef idx="minor">
            <a:schemeClr val="tx1"/>
          </a:fontRef>
        </p:style>
      </p:cxnSp>
      <p:sp>
        <p:nvSpPr>
          <p:cNvPr id="110" name="Text Box 6"/>
          <p:cNvSpPr txBox="1">
            <a:spLocks noChangeArrowheads="1"/>
          </p:cNvSpPr>
          <p:nvPr/>
        </p:nvSpPr>
        <p:spPr bwMode="auto">
          <a:xfrm>
            <a:off x="6732000" y="4689000"/>
            <a:ext cx="900000" cy="360000"/>
          </a:xfrm>
          <a:prstGeom prst="rect">
            <a:avLst/>
          </a:prstGeom>
          <a:noFill/>
          <a:ln w="9525">
            <a:noFill/>
            <a:miter lim="800000"/>
            <a:headEnd/>
            <a:tailEnd/>
          </a:ln>
        </p:spPr>
        <p:txBody>
          <a:bodyPr wrap="none" lIns="0" tIns="0" rIns="0" bIns="108000" anchor="ctr" anchorCtr="1">
            <a:noAutofit/>
          </a:bodyPr>
          <a:lstStyle/>
          <a:p>
            <a:pPr lvl="0">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00FF"/>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50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1" name="Text Box 6"/>
          <p:cNvSpPr txBox="1">
            <a:spLocks noChangeArrowheads="1"/>
          </p:cNvSpPr>
          <p:nvPr/>
        </p:nvSpPr>
        <p:spPr bwMode="auto">
          <a:xfrm>
            <a:off x="7452000" y="5589000"/>
            <a:ext cx="1080000" cy="360000"/>
          </a:xfrm>
          <a:prstGeom prst="rect">
            <a:avLst/>
          </a:prstGeom>
          <a:noFill/>
          <a:ln w="9525">
            <a:noFill/>
            <a:miter lim="800000"/>
            <a:headEnd/>
            <a:tailEnd/>
          </a:ln>
        </p:spPr>
        <p:txBody>
          <a:bodyPr wrap="none" lIns="0" tIns="0" rIns="0" bIns="72000" anchor="ctr" anchorCtr="1">
            <a:noAutofit/>
          </a:bodyPr>
          <a:lstStyle/>
          <a:p>
            <a:pPr lvl="0">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lang="en-US" altLang="zh-TW" sz="2000" dirty="0" smtClean="0">
                <a:solidFill>
                  <a:srgbClr val="008000"/>
                </a:solidFill>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50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2" name="Text Box 6"/>
          <p:cNvSpPr txBox="1">
            <a:spLocks noChangeArrowheads="1"/>
          </p:cNvSpPr>
          <p:nvPr/>
        </p:nvSpPr>
        <p:spPr bwMode="auto">
          <a:xfrm>
            <a:off x="6012000" y="4329000"/>
            <a:ext cx="90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rPr>
              <a:t>50</a:t>
            </a:r>
            <a:endParaRPr kumimoji="1" lang="en-US" altLang="zh-TW" sz="2000" b="0" i="0" u="none" strike="noStrike" kern="1200" cap="none" spc="0" normalizeH="0" baseline="0" noProof="0" dirty="0">
              <a:ln>
                <a:noFill/>
              </a:ln>
              <a:solidFill>
                <a:srgbClr val="008000"/>
              </a:solidFill>
              <a:effectLst/>
              <a:uLnTx/>
              <a:uFillTx/>
            </a:endParaRPr>
          </a:p>
        </p:txBody>
      </p:sp>
      <p:sp>
        <p:nvSpPr>
          <p:cNvPr id="147" name="橢圓 146"/>
          <p:cNvSpPr/>
          <p:nvPr/>
        </p:nvSpPr>
        <p:spPr>
          <a:xfrm>
            <a:off x="43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133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23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612000" y="522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6"/>
            <a:endCxn id="149" idx="2"/>
          </p:cNvCxnSpPr>
          <p:nvPr/>
        </p:nvCxnSpPr>
        <p:spPr>
          <a:xfrm>
            <a:off x="792000" y="4869000"/>
            <a:ext cx="144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3"/>
            <a:endCxn id="148" idx="7"/>
          </p:cNvCxnSpPr>
          <p:nvPr/>
        </p:nvCxnSpPr>
        <p:spPr>
          <a:xfrm flipH="1">
            <a:off x="1639279" y="4996279"/>
            <a:ext cx="645442" cy="64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5"/>
            <a:endCxn id="148" idx="1"/>
          </p:cNvCxnSpPr>
          <p:nvPr/>
        </p:nvCxnSpPr>
        <p:spPr>
          <a:xfrm>
            <a:off x="739279" y="4996279"/>
            <a:ext cx="645442" cy="64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54" name="Text Box 6"/>
          <p:cNvSpPr txBox="1">
            <a:spLocks noChangeArrowheads="1"/>
          </p:cNvSpPr>
          <p:nvPr/>
        </p:nvSpPr>
        <p:spPr bwMode="auto">
          <a:xfrm>
            <a:off x="1332000" y="45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55" name="Text Box 6"/>
          <p:cNvSpPr txBox="1">
            <a:spLocks noChangeArrowheads="1"/>
          </p:cNvSpPr>
          <p:nvPr/>
        </p:nvSpPr>
        <p:spPr bwMode="auto">
          <a:xfrm>
            <a:off x="1872000" y="5229000"/>
            <a:ext cx="54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70883589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62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smtClean="0"/>
              <a:t>4</a:t>
            </a:r>
            <a:endParaRPr lang="en-US" altLang="zh-TW" sz="2000" dirty="0"/>
          </a:p>
          <a:p>
            <a:r>
              <a:rPr lang="en-US" altLang="zh-TW" sz="2000" dirty="0" smtClean="0"/>
              <a:t>5</a:t>
            </a:r>
            <a:endParaRPr lang="en-US" altLang="zh-TW" sz="2000" dirty="0"/>
          </a:p>
          <a:p>
            <a:r>
              <a:rPr lang="en-US" altLang="zh-TW" sz="2000" dirty="0"/>
              <a:t>1 2 1</a:t>
            </a:r>
          </a:p>
          <a:p>
            <a:r>
              <a:rPr lang="en-US" altLang="zh-TW" sz="2000" dirty="0"/>
              <a:t>2 3 1</a:t>
            </a:r>
          </a:p>
          <a:p>
            <a:r>
              <a:rPr lang="en-US" altLang="zh-TW" sz="2000" dirty="0"/>
              <a:t>3 </a:t>
            </a:r>
            <a:r>
              <a:rPr lang="en-US" altLang="zh-TW" sz="2000" dirty="0" smtClean="0"/>
              <a:t>4 </a:t>
            </a:r>
            <a:r>
              <a:rPr lang="en-US" altLang="zh-TW" sz="2000" dirty="0"/>
              <a:t>1</a:t>
            </a:r>
          </a:p>
          <a:p>
            <a:r>
              <a:rPr lang="en-US" altLang="zh-TW" sz="2000" dirty="0" smtClean="0"/>
              <a:t>1 </a:t>
            </a:r>
            <a:r>
              <a:rPr lang="en-US" altLang="zh-TW" sz="2000" dirty="0"/>
              <a:t>3 10</a:t>
            </a:r>
          </a:p>
          <a:p>
            <a:r>
              <a:rPr lang="en-US" altLang="zh-TW" sz="2000" dirty="0"/>
              <a:t>2 </a:t>
            </a:r>
            <a:r>
              <a:rPr lang="en-US" altLang="zh-TW" sz="2000" dirty="0" smtClean="0"/>
              <a:t>4 </a:t>
            </a:r>
            <a:r>
              <a:rPr lang="en-US" altLang="zh-TW" sz="2000" dirty="0"/>
              <a:t>10</a:t>
            </a:r>
          </a:p>
          <a:p>
            <a:r>
              <a:rPr lang="en-US" altLang="zh-TW" sz="2000" dirty="0" smtClean="0"/>
              <a:t>0</a:t>
            </a:r>
            <a:endParaRPr lang="en-US" altLang="zh-TW" sz="2000" dirty="0"/>
          </a:p>
        </p:txBody>
      </p:sp>
      <p:sp>
        <p:nvSpPr>
          <p:cNvPr id="147" name="橢圓 146"/>
          <p:cNvSpPr/>
          <p:nvPr/>
        </p:nvSpPr>
        <p:spPr>
          <a:xfrm>
            <a:off x="61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20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0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7"/>
            <a:endCxn id="149" idx="3"/>
          </p:cNvCxnSpPr>
          <p:nvPr/>
        </p:nvCxnSpPr>
        <p:spPr>
          <a:xfrm flipV="1">
            <a:off x="91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2"/>
            <a:endCxn id="87" idx="6"/>
          </p:cNvCxnSpPr>
          <p:nvPr/>
        </p:nvCxnSpPr>
        <p:spPr>
          <a:xfrm flipH="1">
            <a:off x="97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6"/>
            <a:endCxn id="148" idx="2"/>
          </p:cNvCxnSpPr>
          <p:nvPr/>
        </p:nvCxnSpPr>
        <p:spPr>
          <a:xfrm>
            <a:off x="97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7" name="橢圓 86"/>
          <p:cNvSpPr/>
          <p:nvPr/>
        </p:nvSpPr>
        <p:spPr>
          <a:xfrm>
            <a:off x="6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47" idx="0"/>
            <a:endCxn id="87" idx="4"/>
          </p:cNvCxnSpPr>
          <p:nvPr/>
        </p:nvCxnSpPr>
        <p:spPr>
          <a:xfrm flipV="1">
            <a:off x="79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4" name="Text Box 6"/>
          <p:cNvSpPr txBox="1">
            <a:spLocks noChangeArrowheads="1"/>
          </p:cNvSpPr>
          <p:nvPr/>
        </p:nvSpPr>
        <p:spPr bwMode="auto">
          <a:xfrm>
            <a:off x="4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133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133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133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22" name="直線單箭頭接點 121"/>
          <p:cNvCxnSpPr>
            <a:stCxn id="148" idx="0"/>
            <a:endCxn id="149" idx="4"/>
          </p:cNvCxnSpPr>
          <p:nvPr/>
        </p:nvCxnSpPr>
        <p:spPr>
          <a:xfrm flipV="1">
            <a:off x="22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2" name="Text Box 6"/>
          <p:cNvSpPr txBox="1">
            <a:spLocks noChangeArrowheads="1"/>
          </p:cNvSpPr>
          <p:nvPr/>
        </p:nvSpPr>
        <p:spPr bwMode="auto">
          <a:xfrm>
            <a:off x="5292000" y="90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53" name="橢圓 52"/>
          <p:cNvSpPr/>
          <p:nvPr/>
        </p:nvSpPr>
        <p:spPr>
          <a:xfrm>
            <a:off x="40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727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弧形接點 54"/>
          <p:cNvCxnSpPr>
            <a:stCxn id="53" idx="7"/>
            <a:endCxn id="54" idx="1"/>
          </p:cNvCxnSpPr>
          <p:nvPr/>
        </p:nvCxnSpPr>
        <p:spPr>
          <a:xfrm rot="5400000" flipH="1" flipV="1">
            <a:off x="5838350" y="-3573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6" name="弧形接點 55"/>
          <p:cNvCxnSpPr>
            <a:stCxn id="53" idx="0"/>
            <a:endCxn id="54" idx="0"/>
          </p:cNvCxnSpPr>
          <p:nvPr/>
        </p:nvCxnSpPr>
        <p:spPr>
          <a:xfrm rot="5400000" flipH="1" flipV="1">
            <a:off x="5832000" y="-53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54" idx="3"/>
            <a:endCxn id="53" idx="5"/>
          </p:cNvCxnSpPr>
          <p:nvPr/>
        </p:nvCxnSpPr>
        <p:spPr>
          <a:xfrm rot="5400000">
            <a:off x="5838350" y="-102792"/>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8" name="弧形接點 57"/>
          <p:cNvCxnSpPr>
            <a:stCxn id="54" idx="4"/>
            <a:endCxn id="53" idx="4"/>
          </p:cNvCxnSpPr>
          <p:nvPr/>
        </p:nvCxnSpPr>
        <p:spPr>
          <a:xfrm rot="5400000">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9"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472000" y="5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5292000" y="162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66" name="Text Box 6"/>
          <p:cNvSpPr txBox="1">
            <a:spLocks noChangeArrowheads="1"/>
          </p:cNvSpPr>
          <p:nvPr/>
        </p:nvSpPr>
        <p:spPr bwMode="auto">
          <a:xfrm>
            <a:off x="5472000" y="3969000"/>
            <a:ext cx="9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67" name="Text Box 6"/>
          <p:cNvSpPr txBox="1">
            <a:spLocks noChangeArrowheads="1"/>
          </p:cNvSpPr>
          <p:nvPr/>
        </p:nvSpPr>
        <p:spPr bwMode="auto">
          <a:xfrm>
            <a:off x="511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6372000" y="414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2349000"/>
            <a:ext cx="108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75" name="橢圓 74"/>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弧形接點 78"/>
          <p:cNvCxnSpPr>
            <a:stCxn id="75" idx="1"/>
            <a:endCxn id="78" idx="3"/>
          </p:cNvCxnSpPr>
          <p:nvPr/>
        </p:nvCxnSpPr>
        <p:spPr>
          <a:xfrm rot="5400000" flipH="1" flipV="1">
            <a:off x="637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stCxn id="75" idx="2"/>
            <a:endCxn id="78" idx="2"/>
          </p:cNvCxnSpPr>
          <p:nvPr/>
        </p:nvCxnSpPr>
        <p:spPr>
          <a:xfrm rot="10800000">
            <a:off x="781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8" idx="5"/>
            <a:endCxn id="75" idx="7"/>
          </p:cNvCxnSpPr>
          <p:nvPr/>
        </p:nvCxnSpPr>
        <p:spPr>
          <a:xfrm rot="5400000">
            <a:off x="662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stCxn id="78" idx="6"/>
            <a:endCxn id="75" idx="6"/>
          </p:cNvCxnSpPr>
          <p:nvPr/>
        </p:nvCxnSpPr>
        <p:spPr>
          <a:xfrm>
            <a:off x="817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83" name="Text Box 6"/>
          <p:cNvSpPr txBox="1">
            <a:spLocks noChangeArrowheads="1"/>
          </p:cNvSpPr>
          <p:nvPr/>
        </p:nvSpPr>
        <p:spPr bwMode="auto">
          <a:xfrm>
            <a:off x="367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84" name="橢圓 83"/>
          <p:cNvSpPr/>
          <p:nvPr/>
        </p:nvSpPr>
        <p:spPr>
          <a:xfrm>
            <a:off x="34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5" name="橢圓 84"/>
          <p:cNvSpPr/>
          <p:nvPr/>
        </p:nvSpPr>
        <p:spPr>
          <a:xfrm>
            <a:off x="349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8" name="弧形接點 87"/>
          <p:cNvCxnSpPr>
            <a:stCxn id="84" idx="1"/>
            <a:endCxn id="85" idx="3"/>
          </p:cNvCxnSpPr>
          <p:nvPr/>
        </p:nvCxnSpPr>
        <p:spPr>
          <a:xfrm rot="5400000" flipH="1" flipV="1">
            <a:off x="205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9" name="弧形接點 88"/>
          <p:cNvCxnSpPr>
            <a:stCxn id="84" idx="2"/>
            <a:endCxn id="85" idx="2"/>
          </p:cNvCxnSpPr>
          <p:nvPr/>
        </p:nvCxnSpPr>
        <p:spPr>
          <a:xfrm rot="10800000">
            <a:off x="349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0" name="弧形接點 89"/>
          <p:cNvCxnSpPr>
            <a:stCxn id="85" idx="5"/>
            <a:endCxn id="84" idx="7"/>
          </p:cNvCxnSpPr>
          <p:nvPr/>
        </p:nvCxnSpPr>
        <p:spPr>
          <a:xfrm rot="5400000">
            <a:off x="230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1" name="弧形接點 90"/>
          <p:cNvCxnSpPr>
            <a:stCxn id="85" idx="6"/>
            <a:endCxn id="84" idx="6"/>
          </p:cNvCxnSpPr>
          <p:nvPr/>
        </p:nvCxnSpPr>
        <p:spPr>
          <a:xfrm>
            <a:off x="385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92" name="Text Box 6"/>
          <p:cNvSpPr txBox="1">
            <a:spLocks noChangeArrowheads="1"/>
          </p:cNvSpPr>
          <p:nvPr/>
        </p:nvSpPr>
        <p:spPr bwMode="auto">
          <a:xfrm>
            <a:off x="331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94" name="Text Box 6"/>
          <p:cNvSpPr txBox="1">
            <a:spLocks noChangeArrowheads="1"/>
          </p:cNvSpPr>
          <p:nvPr/>
        </p:nvSpPr>
        <p:spPr bwMode="auto">
          <a:xfrm>
            <a:off x="403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295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98" name="橢圓 97"/>
          <p:cNvSpPr/>
          <p:nvPr/>
        </p:nvSpPr>
        <p:spPr>
          <a:xfrm>
            <a:off x="40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9" name="橢圓 98"/>
          <p:cNvSpPr/>
          <p:nvPr/>
        </p:nvSpPr>
        <p:spPr>
          <a:xfrm>
            <a:off x="72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0" name="弧形接點 99"/>
          <p:cNvCxnSpPr>
            <a:stCxn id="98" idx="7"/>
            <a:endCxn id="99" idx="1"/>
          </p:cNvCxnSpPr>
          <p:nvPr/>
        </p:nvCxnSpPr>
        <p:spPr>
          <a:xfrm rot="5400000" flipH="1" flipV="1">
            <a:off x="5838350" y="396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1" name="弧形接點 100"/>
          <p:cNvCxnSpPr>
            <a:stCxn id="98" idx="0"/>
            <a:endCxn id="99" idx="0"/>
          </p:cNvCxnSpPr>
          <p:nvPr/>
        </p:nvCxnSpPr>
        <p:spPr>
          <a:xfrm rot="5400000" flipH="1" flipV="1">
            <a:off x="5832000" y="378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02" name="弧形接點 101"/>
          <p:cNvCxnSpPr>
            <a:stCxn id="99" idx="3"/>
            <a:endCxn id="98" idx="5"/>
          </p:cNvCxnSpPr>
          <p:nvPr/>
        </p:nvCxnSpPr>
        <p:spPr>
          <a:xfrm rot="5400000">
            <a:off x="5838350" y="4217208"/>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3" name="弧形接點 102"/>
          <p:cNvCxnSpPr>
            <a:stCxn id="99" idx="4"/>
            <a:endCxn id="98" idx="4"/>
          </p:cNvCxnSpPr>
          <p:nvPr/>
        </p:nvCxnSpPr>
        <p:spPr>
          <a:xfrm rot="5400000">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4" name="橢圓 103"/>
          <p:cNvSpPr/>
          <p:nvPr/>
        </p:nvSpPr>
        <p:spPr>
          <a:xfrm>
            <a:off x="403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8" name="弧形接點 107"/>
          <p:cNvCxnSpPr>
            <a:stCxn id="104" idx="6"/>
            <a:endCxn id="105" idx="3"/>
          </p:cNvCxnSpPr>
          <p:nvPr/>
        </p:nvCxnSpPr>
        <p:spPr>
          <a:xfrm flipV="1">
            <a:off x="4392000" y="193627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9" name="弧形接點 108"/>
          <p:cNvCxnSpPr>
            <a:stCxn id="104" idx="6"/>
          </p:cNvCxnSpPr>
          <p:nvPr/>
        </p:nvCxnSpPr>
        <p:spPr>
          <a:xfrm flipV="1">
            <a:off x="4392000" y="198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10" name="弧形接點 109"/>
          <p:cNvCxnSpPr>
            <a:stCxn id="105" idx="2"/>
            <a:endCxn id="104" idx="7"/>
          </p:cNvCxnSpPr>
          <p:nvPr/>
        </p:nvCxnSpPr>
        <p:spPr>
          <a:xfrm rot="10800000" flipV="1">
            <a:off x="4339280" y="180899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1" name="弧形接點 110"/>
          <p:cNvCxnSpPr>
            <a:stCxn id="105" idx="2"/>
            <a:endCxn id="104" idx="0"/>
          </p:cNvCxnSpPr>
          <p:nvPr/>
        </p:nvCxnSpPr>
        <p:spPr>
          <a:xfrm rot="10800000" flipV="1">
            <a:off x="4212000" y="180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12" name="Text Box 6"/>
          <p:cNvSpPr txBox="1">
            <a:spLocks noChangeArrowheads="1"/>
          </p:cNvSpPr>
          <p:nvPr/>
        </p:nvSpPr>
        <p:spPr bwMode="auto">
          <a:xfrm>
            <a:off x="799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115" name="Text Box 6"/>
          <p:cNvSpPr txBox="1">
            <a:spLocks noChangeArrowheads="1"/>
          </p:cNvSpPr>
          <p:nvPr/>
        </p:nvSpPr>
        <p:spPr bwMode="auto">
          <a:xfrm>
            <a:off x="763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835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727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132" name="橢圓 131"/>
          <p:cNvSpPr/>
          <p:nvPr/>
        </p:nvSpPr>
        <p:spPr>
          <a:xfrm>
            <a:off x="349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3" name="橢圓 132"/>
          <p:cNvSpPr/>
          <p:nvPr/>
        </p:nvSpPr>
        <p:spPr>
          <a:xfrm>
            <a:off x="20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34" name="弧形接點 133"/>
          <p:cNvCxnSpPr>
            <a:stCxn id="133" idx="7"/>
            <a:endCxn id="132" idx="1"/>
          </p:cNvCxnSpPr>
          <p:nvPr/>
        </p:nvCxnSpPr>
        <p:spPr>
          <a:xfrm rot="5400000" flipH="1" flipV="1">
            <a:off x="2952000" y="54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35" name="弧形接點 134"/>
          <p:cNvCxnSpPr>
            <a:stCxn id="132" idx="3"/>
            <a:endCxn id="133" idx="5"/>
          </p:cNvCxnSpPr>
          <p:nvPr/>
        </p:nvCxnSpPr>
        <p:spPr>
          <a:xfrm rot="5400000">
            <a:off x="2952000" y="80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36" name="Text Box 6"/>
          <p:cNvSpPr txBox="1">
            <a:spLocks noChangeArrowheads="1"/>
          </p:cNvSpPr>
          <p:nvPr/>
        </p:nvSpPr>
        <p:spPr bwMode="auto">
          <a:xfrm>
            <a:off x="2592000" y="9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139"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5472000" y="48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5292000" y="594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Tree>
    <p:extLst>
      <p:ext uri="{BB962C8B-B14F-4D97-AF65-F5344CB8AC3E}">
        <p14:creationId xmlns:p14="http://schemas.microsoft.com/office/powerpoint/2010/main" val="21953053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62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smtClean="0"/>
              <a:t>4</a:t>
            </a:r>
            <a:endParaRPr lang="en-US" altLang="zh-TW" sz="2000" dirty="0"/>
          </a:p>
          <a:p>
            <a:r>
              <a:rPr lang="en-US" altLang="zh-TW" sz="2000" dirty="0" smtClean="0"/>
              <a:t>5</a:t>
            </a:r>
            <a:endParaRPr lang="en-US" altLang="zh-TW" sz="2000" dirty="0"/>
          </a:p>
          <a:p>
            <a:r>
              <a:rPr lang="en-US" altLang="zh-TW" sz="2000" dirty="0"/>
              <a:t>1 2 1</a:t>
            </a:r>
          </a:p>
          <a:p>
            <a:r>
              <a:rPr lang="en-US" altLang="zh-TW" sz="2000" dirty="0"/>
              <a:t>2 3 1</a:t>
            </a:r>
          </a:p>
          <a:p>
            <a:r>
              <a:rPr lang="en-US" altLang="zh-TW" sz="2000" dirty="0"/>
              <a:t>3 </a:t>
            </a:r>
            <a:r>
              <a:rPr lang="en-US" altLang="zh-TW" sz="2000" dirty="0" smtClean="0"/>
              <a:t>4 </a:t>
            </a:r>
            <a:r>
              <a:rPr lang="en-US" altLang="zh-TW" sz="2000" dirty="0"/>
              <a:t>1</a:t>
            </a:r>
          </a:p>
          <a:p>
            <a:r>
              <a:rPr lang="en-US" altLang="zh-TW" sz="2000" dirty="0" smtClean="0"/>
              <a:t>1 </a:t>
            </a:r>
            <a:r>
              <a:rPr lang="en-US" altLang="zh-TW" sz="2000" dirty="0"/>
              <a:t>3 10</a:t>
            </a:r>
          </a:p>
          <a:p>
            <a:r>
              <a:rPr lang="en-US" altLang="zh-TW" sz="2000" dirty="0"/>
              <a:t>2 </a:t>
            </a:r>
            <a:r>
              <a:rPr lang="en-US" altLang="zh-TW" sz="2000" dirty="0" smtClean="0"/>
              <a:t>4 </a:t>
            </a:r>
            <a:r>
              <a:rPr lang="en-US" altLang="zh-TW" sz="2000" dirty="0"/>
              <a:t>10</a:t>
            </a:r>
          </a:p>
          <a:p>
            <a:r>
              <a:rPr lang="en-US" altLang="zh-TW" sz="2000" dirty="0" smtClean="0"/>
              <a:t>0</a:t>
            </a:r>
            <a:endParaRPr lang="en-US" altLang="zh-TW" sz="2000" dirty="0"/>
          </a:p>
        </p:txBody>
      </p:sp>
      <p:sp>
        <p:nvSpPr>
          <p:cNvPr id="147" name="橢圓 146"/>
          <p:cNvSpPr/>
          <p:nvPr/>
        </p:nvSpPr>
        <p:spPr>
          <a:xfrm>
            <a:off x="61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20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0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7"/>
            <a:endCxn id="149" idx="3"/>
          </p:cNvCxnSpPr>
          <p:nvPr/>
        </p:nvCxnSpPr>
        <p:spPr>
          <a:xfrm flipV="1">
            <a:off x="91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2"/>
            <a:endCxn id="87" idx="6"/>
          </p:cNvCxnSpPr>
          <p:nvPr/>
        </p:nvCxnSpPr>
        <p:spPr>
          <a:xfrm flipH="1">
            <a:off x="97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6"/>
            <a:endCxn id="148" idx="2"/>
          </p:cNvCxnSpPr>
          <p:nvPr/>
        </p:nvCxnSpPr>
        <p:spPr>
          <a:xfrm>
            <a:off x="97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7" name="橢圓 86"/>
          <p:cNvSpPr/>
          <p:nvPr/>
        </p:nvSpPr>
        <p:spPr>
          <a:xfrm>
            <a:off x="6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47" idx="0"/>
            <a:endCxn id="87" idx="4"/>
          </p:cNvCxnSpPr>
          <p:nvPr/>
        </p:nvCxnSpPr>
        <p:spPr>
          <a:xfrm flipV="1">
            <a:off x="79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4" name="Text Box 6"/>
          <p:cNvSpPr txBox="1">
            <a:spLocks noChangeArrowheads="1"/>
          </p:cNvSpPr>
          <p:nvPr/>
        </p:nvSpPr>
        <p:spPr bwMode="auto">
          <a:xfrm>
            <a:off x="4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133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133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133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22" name="直線單箭頭接點 121"/>
          <p:cNvCxnSpPr>
            <a:stCxn id="148" idx="0"/>
            <a:endCxn id="149" idx="4"/>
          </p:cNvCxnSpPr>
          <p:nvPr/>
        </p:nvCxnSpPr>
        <p:spPr>
          <a:xfrm flipV="1">
            <a:off x="22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2" name="Text Box 6"/>
          <p:cNvSpPr txBox="1">
            <a:spLocks noChangeArrowheads="1"/>
          </p:cNvSpPr>
          <p:nvPr/>
        </p:nvSpPr>
        <p:spPr bwMode="auto">
          <a:xfrm>
            <a:off x="5292000" y="90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53" name="橢圓 52"/>
          <p:cNvSpPr/>
          <p:nvPr/>
        </p:nvSpPr>
        <p:spPr>
          <a:xfrm>
            <a:off x="40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727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弧形接點 54"/>
          <p:cNvCxnSpPr>
            <a:stCxn id="53" idx="7"/>
            <a:endCxn id="54" idx="1"/>
          </p:cNvCxnSpPr>
          <p:nvPr/>
        </p:nvCxnSpPr>
        <p:spPr>
          <a:xfrm rot="5400000" flipH="1" flipV="1">
            <a:off x="5838350" y="-3573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6" name="弧形接點 55"/>
          <p:cNvCxnSpPr>
            <a:stCxn id="53" idx="0"/>
            <a:endCxn id="54" idx="0"/>
          </p:cNvCxnSpPr>
          <p:nvPr/>
        </p:nvCxnSpPr>
        <p:spPr>
          <a:xfrm rot="5400000" flipH="1" flipV="1">
            <a:off x="5832000" y="-53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54" idx="3"/>
            <a:endCxn id="53" idx="5"/>
          </p:cNvCxnSpPr>
          <p:nvPr/>
        </p:nvCxnSpPr>
        <p:spPr>
          <a:xfrm rot="5400000">
            <a:off x="5838350" y="-102792"/>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8" name="弧形接點 57"/>
          <p:cNvCxnSpPr>
            <a:stCxn id="54" idx="4"/>
            <a:endCxn id="53" idx="4"/>
          </p:cNvCxnSpPr>
          <p:nvPr/>
        </p:nvCxnSpPr>
        <p:spPr>
          <a:xfrm rot="5400000">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9"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472000" y="5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5292000" y="162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66" name="Text Box 6"/>
          <p:cNvSpPr txBox="1">
            <a:spLocks noChangeArrowheads="1"/>
          </p:cNvSpPr>
          <p:nvPr/>
        </p:nvSpPr>
        <p:spPr bwMode="auto">
          <a:xfrm>
            <a:off x="5472000" y="3969000"/>
            <a:ext cx="9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67" name="Text Box 6"/>
          <p:cNvSpPr txBox="1">
            <a:spLocks noChangeArrowheads="1"/>
          </p:cNvSpPr>
          <p:nvPr/>
        </p:nvSpPr>
        <p:spPr bwMode="auto">
          <a:xfrm>
            <a:off x="511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6372000" y="414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2349000"/>
            <a:ext cx="108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75" name="橢圓 74"/>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弧形接點 78"/>
          <p:cNvCxnSpPr>
            <a:stCxn id="75" idx="1"/>
            <a:endCxn id="78" idx="3"/>
          </p:cNvCxnSpPr>
          <p:nvPr/>
        </p:nvCxnSpPr>
        <p:spPr>
          <a:xfrm rot="5400000" flipH="1" flipV="1">
            <a:off x="637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stCxn id="75" idx="2"/>
            <a:endCxn id="78" idx="2"/>
          </p:cNvCxnSpPr>
          <p:nvPr/>
        </p:nvCxnSpPr>
        <p:spPr>
          <a:xfrm rot="10800000">
            <a:off x="781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8" idx="5"/>
            <a:endCxn id="75" idx="7"/>
          </p:cNvCxnSpPr>
          <p:nvPr/>
        </p:nvCxnSpPr>
        <p:spPr>
          <a:xfrm rot="5400000">
            <a:off x="662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stCxn id="78" idx="6"/>
            <a:endCxn id="75" idx="6"/>
          </p:cNvCxnSpPr>
          <p:nvPr/>
        </p:nvCxnSpPr>
        <p:spPr>
          <a:xfrm>
            <a:off x="8172000" y="1809000"/>
            <a:ext cx="12700" cy="3240000"/>
          </a:xfrm>
          <a:prstGeom prst="curvedConnector3">
            <a:avLst>
              <a:gd name="adj1" fmla="val 1800000"/>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83" name="Text Box 6"/>
          <p:cNvSpPr txBox="1">
            <a:spLocks noChangeArrowheads="1"/>
          </p:cNvSpPr>
          <p:nvPr/>
        </p:nvSpPr>
        <p:spPr bwMode="auto">
          <a:xfrm>
            <a:off x="367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84" name="橢圓 83"/>
          <p:cNvSpPr/>
          <p:nvPr/>
        </p:nvSpPr>
        <p:spPr>
          <a:xfrm>
            <a:off x="34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5" name="橢圓 84"/>
          <p:cNvSpPr/>
          <p:nvPr/>
        </p:nvSpPr>
        <p:spPr>
          <a:xfrm>
            <a:off x="349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8" name="弧形接點 87"/>
          <p:cNvCxnSpPr>
            <a:stCxn id="84" idx="1"/>
            <a:endCxn id="85" idx="3"/>
          </p:cNvCxnSpPr>
          <p:nvPr/>
        </p:nvCxnSpPr>
        <p:spPr>
          <a:xfrm rot="5400000" flipH="1" flipV="1">
            <a:off x="205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9" name="弧形接點 88"/>
          <p:cNvCxnSpPr>
            <a:stCxn id="84" idx="2"/>
            <a:endCxn id="85" idx="2"/>
          </p:cNvCxnSpPr>
          <p:nvPr/>
        </p:nvCxnSpPr>
        <p:spPr>
          <a:xfrm rot="10800000">
            <a:off x="349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0" name="弧形接點 89"/>
          <p:cNvCxnSpPr>
            <a:stCxn id="85" idx="5"/>
            <a:endCxn id="84" idx="7"/>
          </p:cNvCxnSpPr>
          <p:nvPr/>
        </p:nvCxnSpPr>
        <p:spPr>
          <a:xfrm rot="5400000">
            <a:off x="230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1" name="弧形接點 90"/>
          <p:cNvCxnSpPr>
            <a:stCxn id="85" idx="6"/>
            <a:endCxn id="84" idx="6"/>
          </p:cNvCxnSpPr>
          <p:nvPr/>
        </p:nvCxnSpPr>
        <p:spPr>
          <a:xfrm>
            <a:off x="3852000" y="1809000"/>
            <a:ext cx="12700" cy="3240000"/>
          </a:xfrm>
          <a:prstGeom prst="curvedConnector3">
            <a:avLst>
              <a:gd name="adj1" fmla="val 1800000"/>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92" name="Text Box 6"/>
          <p:cNvSpPr txBox="1">
            <a:spLocks noChangeArrowheads="1"/>
          </p:cNvSpPr>
          <p:nvPr/>
        </p:nvSpPr>
        <p:spPr bwMode="auto">
          <a:xfrm>
            <a:off x="331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94" name="Text Box 6"/>
          <p:cNvSpPr txBox="1">
            <a:spLocks noChangeArrowheads="1"/>
          </p:cNvSpPr>
          <p:nvPr/>
        </p:nvSpPr>
        <p:spPr bwMode="auto">
          <a:xfrm>
            <a:off x="403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295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98" name="橢圓 97"/>
          <p:cNvSpPr/>
          <p:nvPr/>
        </p:nvSpPr>
        <p:spPr>
          <a:xfrm>
            <a:off x="40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9" name="橢圓 98"/>
          <p:cNvSpPr/>
          <p:nvPr/>
        </p:nvSpPr>
        <p:spPr>
          <a:xfrm>
            <a:off x="72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0" name="弧形接點 99"/>
          <p:cNvCxnSpPr>
            <a:stCxn id="98" idx="7"/>
            <a:endCxn id="99" idx="1"/>
          </p:cNvCxnSpPr>
          <p:nvPr/>
        </p:nvCxnSpPr>
        <p:spPr>
          <a:xfrm rot="5400000" flipH="1" flipV="1">
            <a:off x="5838350" y="396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1" name="弧形接點 100"/>
          <p:cNvCxnSpPr>
            <a:stCxn id="98" idx="0"/>
            <a:endCxn id="99" idx="0"/>
          </p:cNvCxnSpPr>
          <p:nvPr/>
        </p:nvCxnSpPr>
        <p:spPr>
          <a:xfrm rot="5400000" flipH="1" flipV="1">
            <a:off x="5832000" y="378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02" name="弧形接點 101"/>
          <p:cNvCxnSpPr>
            <a:stCxn id="99" idx="3"/>
            <a:endCxn id="98" idx="5"/>
          </p:cNvCxnSpPr>
          <p:nvPr/>
        </p:nvCxnSpPr>
        <p:spPr>
          <a:xfrm rot="5400000">
            <a:off x="5838350" y="4217208"/>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3" name="弧形接點 102"/>
          <p:cNvCxnSpPr>
            <a:stCxn id="99" idx="4"/>
            <a:endCxn id="98" idx="4"/>
          </p:cNvCxnSpPr>
          <p:nvPr/>
        </p:nvCxnSpPr>
        <p:spPr>
          <a:xfrm rot="5400000">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4" name="橢圓 103"/>
          <p:cNvSpPr/>
          <p:nvPr/>
        </p:nvSpPr>
        <p:spPr>
          <a:xfrm>
            <a:off x="403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8" name="弧形接點 107"/>
          <p:cNvCxnSpPr>
            <a:stCxn id="104" idx="6"/>
            <a:endCxn id="105" idx="3"/>
          </p:cNvCxnSpPr>
          <p:nvPr/>
        </p:nvCxnSpPr>
        <p:spPr>
          <a:xfrm flipV="1">
            <a:off x="4392000" y="193627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9" name="弧形接點 108"/>
          <p:cNvCxnSpPr>
            <a:stCxn id="104" idx="6"/>
          </p:cNvCxnSpPr>
          <p:nvPr/>
        </p:nvCxnSpPr>
        <p:spPr>
          <a:xfrm flipV="1">
            <a:off x="4392000" y="1989000"/>
            <a:ext cx="3060000" cy="3060000"/>
          </a:xfrm>
          <a:prstGeom prst="curvedConnector2">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10" name="弧形接點 109"/>
          <p:cNvCxnSpPr>
            <a:stCxn id="105" idx="2"/>
            <a:endCxn id="104" idx="7"/>
          </p:cNvCxnSpPr>
          <p:nvPr/>
        </p:nvCxnSpPr>
        <p:spPr>
          <a:xfrm rot="10800000" flipV="1">
            <a:off x="4339280" y="180899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1" name="弧形接點 110"/>
          <p:cNvCxnSpPr>
            <a:stCxn id="105" idx="2"/>
            <a:endCxn id="104" idx="0"/>
          </p:cNvCxnSpPr>
          <p:nvPr/>
        </p:nvCxnSpPr>
        <p:spPr>
          <a:xfrm rot="10800000" flipV="1">
            <a:off x="4212000" y="180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12" name="Text Box 6"/>
          <p:cNvSpPr txBox="1">
            <a:spLocks noChangeArrowheads="1"/>
          </p:cNvSpPr>
          <p:nvPr/>
        </p:nvSpPr>
        <p:spPr bwMode="auto">
          <a:xfrm>
            <a:off x="799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115" name="Text Box 6"/>
          <p:cNvSpPr txBox="1">
            <a:spLocks noChangeArrowheads="1"/>
          </p:cNvSpPr>
          <p:nvPr/>
        </p:nvSpPr>
        <p:spPr bwMode="auto">
          <a:xfrm>
            <a:off x="763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835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727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132" name="橢圓 131"/>
          <p:cNvSpPr/>
          <p:nvPr/>
        </p:nvSpPr>
        <p:spPr>
          <a:xfrm>
            <a:off x="349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3" name="橢圓 132"/>
          <p:cNvSpPr/>
          <p:nvPr/>
        </p:nvSpPr>
        <p:spPr>
          <a:xfrm>
            <a:off x="20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34" name="弧形接點 133"/>
          <p:cNvCxnSpPr>
            <a:stCxn id="133" idx="7"/>
            <a:endCxn id="132" idx="1"/>
          </p:cNvCxnSpPr>
          <p:nvPr/>
        </p:nvCxnSpPr>
        <p:spPr>
          <a:xfrm rot="5400000" flipH="1" flipV="1">
            <a:off x="2952000" y="54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35" name="弧形接點 134"/>
          <p:cNvCxnSpPr>
            <a:stCxn id="132" idx="3"/>
            <a:endCxn id="133" idx="5"/>
          </p:cNvCxnSpPr>
          <p:nvPr/>
        </p:nvCxnSpPr>
        <p:spPr>
          <a:xfrm rot="5400000">
            <a:off x="2952000" y="80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36" name="Text Box 6"/>
          <p:cNvSpPr txBox="1">
            <a:spLocks noChangeArrowheads="1"/>
          </p:cNvSpPr>
          <p:nvPr/>
        </p:nvSpPr>
        <p:spPr bwMode="auto">
          <a:xfrm>
            <a:off x="2592000" y="9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139"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5472000" y="48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5292000" y="594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Tree>
    <p:extLst>
      <p:ext uri="{BB962C8B-B14F-4D97-AF65-F5344CB8AC3E}">
        <p14:creationId xmlns:p14="http://schemas.microsoft.com/office/powerpoint/2010/main" val="416354497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62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smtClean="0"/>
              <a:t>4</a:t>
            </a:r>
            <a:endParaRPr lang="en-US" altLang="zh-TW" sz="2000" dirty="0"/>
          </a:p>
          <a:p>
            <a:r>
              <a:rPr lang="en-US" altLang="zh-TW" sz="2000" dirty="0" smtClean="0"/>
              <a:t>5</a:t>
            </a:r>
            <a:endParaRPr lang="en-US" altLang="zh-TW" sz="2000" dirty="0"/>
          </a:p>
          <a:p>
            <a:r>
              <a:rPr lang="en-US" altLang="zh-TW" sz="2000" dirty="0"/>
              <a:t>1 2 1</a:t>
            </a:r>
          </a:p>
          <a:p>
            <a:r>
              <a:rPr lang="en-US" altLang="zh-TW" sz="2000" dirty="0"/>
              <a:t>2 3 1</a:t>
            </a:r>
          </a:p>
          <a:p>
            <a:r>
              <a:rPr lang="en-US" altLang="zh-TW" sz="2000" dirty="0"/>
              <a:t>3 </a:t>
            </a:r>
            <a:r>
              <a:rPr lang="en-US" altLang="zh-TW" sz="2000" dirty="0" smtClean="0"/>
              <a:t>4 </a:t>
            </a:r>
            <a:r>
              <a:rPr lang="en-US" altLang="zh-TW" sz="2000" dirty="0"/>
              <a:t>1</a:t>
            </a:r>
          </a:p>
          <a:p>
            <a:r>
              <a:rPr lang="en-US" altLang="zh-TW" sz="2000" dirty="0" smtClean="0"/>
              <a:t>1 </a:t>
            </a:r>
            <a:r>
              <a:rPr lang="en-US" altLang="zh-TW" sz="2000" dirty="0"/>
              <a:t>3 10</a:t>
            </a:r>
          </a:p>
          <a:p>
            <a:r>
              <a:rPr lang="en-US" altLang="zh-TW" sz="2000" dirty="0"/>
              <a:t>2 </a:t>
            </a:r>
            <a:r>
              <a:rPr lang="en-US" altLang="zh-TW" sz="2000" dirty="0" smtClean="0"/>
              <a:t>4 </a:t>
            </a:r>
            <a:r>
              <a:rPr lang="en-US" altLang="zh-TW" sz="2000" dirty="0"/>
              <a:t>10</a:t>
            </a:r>
          </a:p>
          <a:p>
            <a:r>
              <a:rPr lang="en-US" altLang="zh-TW" sz="2000" dirty="0" smtClean="0"/>
              <a:t>0</a:t>
            </a:r>
            <a:endParaRPr lang="en-US" altLang="zh-TW" sz="2000" dirty="0"/>
          </a:p>
        </p:txBody>
      </p:sp>
      <p:sp>
        <p:nvSpPr>
          <p:cNvPr id="147" name="橢圓 146"/>
          <p:cNvSpPr/>
          <p:nvPr/>
        </p:nvSpPr>
        <p:spPr>
          <a:xfrm>
            <a:off x="61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20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0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7"/>
            <a:endCxn id="149" idx="3"/>
          </p:cNvCxnSpPr>
          <p:nvPr/>
        </p:nvCxnSpPr>
        <p:spPr>
          <a:xfrm flipV="1">
            <a:off x="91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2"/>
            <a:endCxn id="87" idx="6"/>
          </p:cNvCxnSpPr>
          <p:nvPr/>
        </p:nvCxnSpPr>
        <p:spPr>
          <a:xfrm flipH="1">
            <a:off x="97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6"/>
            <a:endCxn id="148" idx="2"/>
          </p:cNvCxnSpPr>
          <p:nvPr/>
        </p:nvCxnSpPr>
        <p:spPr>
          <a:xfrm>
            <a:off x="97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7" name="橢圓 86"/>
          <p:cNvSpPr/>
          <p:nvPr/>
        </p:nvSpPr>
        <p:spPr>
          <a:xfrm>
            <a:off x="6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47" idx="0"/>
            <a:endCxn id="87" idx="4"/>
          </p:cNvCxnSpPr>
          <p:nvPr/>
        </p:nvCxnSpPr>
        <p:spPr>
          <a:xfrm flipV="1">
            <a:off x="79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4" name="Text Box 6"/>
          <p:cNvSpPr txBox="1">
            <a:spLocks noChangeArrowheads="1"/>
          </p:cNvSpPr>
          <p:nvPr/>
        </p:nvSpPr>
        <p:spPr bwMode="auto">
          <a:xfrm>
            <a:off x="4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133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133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133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22" name="直線單箭頭接點 121"/>
          <p:cNvCxnSpPr>
            <a:stCxn id="148" idx="0"/>
            <a:endCxn id="149" idx="4"/>
          </p:cNvCxnSpPr>
          <p:nvPr/>
        </p:nvCxnSpPr>
        <p:spPr>
          <a:xfrm flipV="1">
            <a:off x="22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2" name="Text Box 6"/>
          <p:cNvSpPr txBox="1">
            <a:spLocks noChangeArrowheads="1"/>
          </p:cNvSpPr>
          <p:nvPr/>
        </p:nvSpPr>
        <p:spPr bwMode="auto">
          <a:xfrm>
            <a:off x="5292000" y="90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53" name="橢圓 52"/>
          <p:cNvSpPr/>
          <p:nvPr/>
        </p:nvSpPr>
        <p:spPr>
          <a:xfrm>
            <a:off x="40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727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弧形接點 54"/>
          <p:cNvCxnSpPr>
            <a:stCxn id="53" idx="7"/>
            <a:endCxn id="54" idx="1"/>
          </p:cNvCxnSpPr>
          <p:nvPr/>
        </p:nvCxnSpPr>
        <p:spPr>
          <a:xfrm rot="5400000" flipH="1" flipV="1">
            <a:off x="5838350" y="-3573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6" name="弧形接點 55"/>
          <p:cNvCxnSpPr>
            <a:stCxn id="53" idx="0"/>
            <a:endCxn id="54" idx="0"/>
          </p:cNvCxnSpPr>
          <p:nvPr/>
        </p:nvCxnSpPr>
        <p:spPr>
          <a:xfrm rot="5400000" flipH="1" flipV="1">
            <a:off x="5832000" y="-53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54" idx="3"/>
            <a:endCxn id="53" idx="5"/>
          </p:cNvCxnSpPr>
          <p:nvPr/>
        </p:nvCxnSpPr>
        <p:spPr>
          <a:xfrm rot="5400000">
            <a:off x="5838350" y="-102792"/>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8" name="弧形接點 57"/>
          <p:cNvCxnSpPr>
            <a:stCxn id="54" idx="4"/>
            <a:endCxn id="53" idx="4"/>
          </p:cNvCxnSpPr>
          <p:nvPr/>
        </p:nvCxnSpPr>
        <p:spPr>
          <a:xfrm rot="5400000">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9"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472000" y="5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5292000" y="162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66" name="Text Box 6"/>
          <p:cNvSpPr txBox="1">
            <a:spLocks noChangeArrowheads="1"/>
          </p:cNvSpPr>
          <p:nvPr/>
        </p:nvSpPr>
        <p:spPr bwMode="auto">
          <a:xfrm>
            <a:off x="5472000" y="3969000"/>
            <a:ext cx="9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67" name="Text Box 6"/>
          <p:cNvSpPr txBox="1">
            <a:spLocks noChangeArrowheads="1"/>
          </p:cNvSpPr>
          <p:nvPr/>
        </p:nvSpPr>
        <p:spPr bwMode="auto">
          <a:xfrm>
            <a:off x="511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6372000" y="414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2349000"/>
            <a:ext cx="108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75" name="橢圓 74"/>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弧形接點 78"/>
          <p:cNvCxnSpPr>
            <a:stCxn id="75" idx="1"/>
            <a:endCxn id="78" idx="3"/>
          </p:cNvCxnSpPr>
          <p:nvPr/>
        </p:nvCxnSpPr>
        <p:spPr>
          <a:xfrm rot="5400000" flipH="1" flipV="1">
            <a:off x="637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stCxn id="75" idx="2"/>
            <a:endCxn id="78" idx="2"/>
          </p:cNvCxnSpPr>
          <p:nvPr/>
        </p:nvCxnSpPr>
        <p:spPr>
          <a:xfrm rot="10800000">
            <a:off x="781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8" idx="5"/>
            <a:endCxn id="75" idx="7"/>
          </p:cNvCxnSpPr>
          <p:nvPr/>
        </p:nvCxnSpPr>
        <p:spPr>
          <a:xfrm rot="5400000">
            <a:off x="662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stCxn id="78" idx="6"/>
            <a:endCxn id="75" idx="6"/>
          </p:cNvCxnSpPr>
          <p:nvPr/>
        </p:nvCxnSpPr>
        <p:spPr>
          <a:xfrm>
            <a:off x="817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83" name="Text Box 6"/>
          <p:cNvSpPr txBox="1">
            <a:spLocks noChangeArrowheads="1"/>
          </p:cNvSpPr>
          <p:nvPr/>
        </p:nvSpPr>
        <p:spPr bwMode="auto">
          <a:xfrm>
            <a:off x="367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84" name="橢圓 83"/>
          <p:cNvSpPr/>
          <p:nvPr/>
        </p:nvSpPr>
        <p:spPr>
          <a:xfrm>
            <a:off x="34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5" name="橢圓 84"/>
          <p:cNvSpPr/>
          <p:nvPr/>
        </p:nvSpPr>
        <p:spPr>
          <a:xfrm>
            <a:off x="349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8" name="弧形接點 87"/>
          <p:cNvCxnSpPr>
            <a:stCxn id="84" idx="1"/>
            <a:endCxn id="85" idx="3"/>
          </p:cNvCxnSpPr>
          <p:nvPr/>
        </p:nvCxnSpPr>
        <p:spPr>
          <a:xfrm rot="5400000" flipH="1" flipV="1">
            <a:off x="205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9" name="弧形接點 88"/>
          <p:cNvCxnSpPr>
            <a:stCxn id="84" idx="2"/>
            <a:endCxn id="85" idx="2"/>
          </p:cNvCxnSpPr>
          <p:nvPr/>
        </p:nvCxnSpPr>
        <p:spPr>
          <a:xfrm rot="10800000">
            <a:off x="349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0" name="弧形接點 89"/>
          <p:cNvCxnSpPr>
            <a:stCxn id="85" idx="5"/>
            <a:endCxn id="84" idx="7"/>
          </p:cNvCxnSpPr>
          <p:nvPr/>
        </p:nvCxnSpPr>
        <p:spPr>
          <a:xfrm rot="5400000">
            <a:off x="230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1" name="弧形接點 90"/>
          <p:cNvCxnSpPr>
            <a:stCxn id="85" idx="6"/>
            <a:endCxn id="84" idx="6"/>
          </p:cNvCxnSpPr>
          <p:nvPr/>
        </p:nvCxnSpPr>
        <p:spPr>
          <a:xfrm>
            <a:off x="385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92" name="Text Box 6"/>
          <p:cNvSpPr txBox="1">
            <a:spLocks noChangeArrowheads="1"/>
          </p:cNvSpPr>
          <p:nvPr/>
        </p:nvSpPr>
        <p:spPr bwMode="auto">
          <a:xfrm>
            <a:off x="331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94" name="Text Box 6"/>
          <p:cNvSpPr txBox="1">
            <a:spLocks noChangeArrowheads="1"/>
          </p:cNvSpPr>
          <p:nvPr/>
        </p:nvSpPr>
        <p:spPr bwMode="auto">
          <a:xfrm>
            <a:off x="403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295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98" name="橢圓 97"/>
          <p:cNvSpPr/>
          <p:nvPr/>
        </p:nvSpPr>
        <p:spPr>
          <a:xfrm>
            <a:off x="40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9" name="橢圓 98"/>
          <p:cNvSpPr/>
          <p:nvPr/>
        </p:nvSpPr>
        <p:spPr>
          <a:xfrm>
            <a:off x="72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0" name="弧形接點 99"/>
          <p:cNvCxnSpPr>
            <a:stCxn id="98" idx="7"/>
            <a:endCxn id="99" idx="1"/>
          </p:cNvCxnSpPr>
          <p:nvPr/>
        </p:nvCxnSpPr>
        <p:spPr>
          <a:xfrm rot="5400000" flipH="1" flipV="1">
            <a:off x="5838350" y="396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1" name="弧形接點 100"/>
          <p:cNvCxnSpPr>
            <a:stCxn id="98" idx="0"/>
            <a:endCxn id="99" idx="0"/>
          </p:cNvCxnSpPr>
          <p:nvPr/>
        </p:nvCxnSpPr>
        <p:spPr>
          <a:xfrm rot="5400000" flipH="1" flipV="1">
            <a:off x="5832000" y="378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02" name="弧形接點 101"/>
          <p:cNvCxnSpPr>
            <a:stCxn id="99" idx="3"/>
            <a:endCxn id="98" idx="5"/>
          </p:cNvCxnSpPr>
          <p:nvPr/>
        </p:nvCxnSpPr>
        <p:spPr>
          <a:xfrm rot="5400000">
            <a:off x="5838350" y="4217208"/>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3" name="弧形接點 102"/>
          <p:cNvCxnSpPr>
            <a:stCxn id="99" idx="4"/>
            <a:endCxn id="98" idx="4"/>
          </p:cNvCxnSpPr>
          <p:nvPr/>
        </p:nvCxnSpPr>
        <p:spPr>
          <a:xfrm rot="5400000">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4" name="橢圓 103"/>
          <p:cNvSpPr/>
          <p:nvPr/>
        </p:nvSpPr>
        <p:spPr>
          <a:xfrm>
            <a:off x="403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8" name="弧形接點 107"/>
          <p:cNvCxnSpPr>
            <a:stCxn id="104" idx="6"/>
            <a:endCxn id="105" idx="3"/>
          </p:cNvCxnSpPr>
          <p:nvPr/>
        </p:nvCxnSpPr>
        <p:spPr>
          <a:xfrm flipV="1">
            <a:off x="4392000" y="193627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9" name="弧形接點 108"/>
          <p:cNvCxnSpPr>
            <a:stCxn id="104" idx="6"/>
          </p:cNvCxnSpPr>
          <p:nvPr/>
        </p:nvCxnSpPr>
        <p:spPr>
          <a:xfrm flipV="1">
            <a:off x="4392000" y="198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10" name="弧形接點 109"/>
          <p:cNvCxnSpPr>
            <a:stCxn id="105" idx="2"/>
            <a:endCxn id="104" idx="7"/>
          </p:cNvCxnSpPr>
          <p:nvPr/>
        </p:nvCxnSpPr>
        <p:spPr>
          <a:xfrm rot="10800000" flipV="1">
            <a:off x="4339280" y="180899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1" name="弧形接點 110"/>
          <p:cNvCxnSpPr>
            <a:stCxn id="105" idx="2"/>
            <a:endCxn id="104" idx="0"/>
          </p:cNvCxnSpPr>
          <p:nvPr/>
        </p:nvCxnSpPr>
        <p:spPr>
          <a:xfrm rot="10800000" flipV="1">
            <a:off x="4212000" y="180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12" name="Text Box 6"/>
          <p:cNvSpPr txBox="1">
            <a:spLocks noChangeArrowheads="1"/>
          </p:cNvSpPr>
          <p:nvPr/>
        </p:nvSpPr>
        <p:spPr bwMode="auto">
          <a:xfrm>
            <a:off x="799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115" name="Text Box 6"/>
          <p:cNvSpPr txBox="1">
            <a:spLocks noChangeArrowheads="1"/>
          </p:cNvSpPr>
          <p:nvPr/>
        </p:nvSpPr>
        <p:spPr bwMode="auto">
          <a:xfrm>
            <a:off x="763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835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727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132" name="橢圓 131"/>
          <p:cNvSpPr/>
          <p:nvPr/>
        </p:nvSpPr>
        <p:spPr>
          <a:xfrm>
            <a:off x="349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3" name="橢圓 132"/>
          <p:cNvSpPr/>
          <p:nvPr/>
        </p:nvSpPr>
        <p:spPr>
          <a:xfrm>
            <a:off x="20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34" name="弧形接點 133"/>
          <p:cNvCxnSpPr>
            <a:stCxn id="133" idx="7"/>
            <a:endCxn id="132" idx="1"/>
          </p:cNvCxnSpPr>
          <p:nvPr/>
        </p:nvCxnSpPr>
        <p:spPr>
          <a:xfrm rot="5400000" flipH="1" flipV="1">
            <a:off x="2952000" y="54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35" name="弧形接點 134"/>
          <p:cNvCxnSpPr>
            <a:stCxn id="132" idx="3"/>
            <a:endCxn id="133" idx="5"/>
          </p:cNvCxnSpPr>
          <p:nvPr/>
        </p:nvCxnSpPr>
        <p:spPr>
          <a:xfrm rot="5400000">
            <a:off x="2952000" y="80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36" name="Text Box 6"/>
          <p:cNvSpPr txBox="1">
            <a:spLocks noChangeArrowheads="1"/>
          </p:cNvSpPr>
          <p:nvPr/>
        </p:nvSpPr>
        <p:spPr bwMode="auto">
          <a:xfrm>
            <a:off x="2592000" y="9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139"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5472000" y="48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5292000" y="594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Tree>
    <p:extLst>
      <p:ext uri="{BB962C8B-B14F-4D97-AF65-F5344CB8AC3E}">
        <p14:creationId xmlns:p14="http://schemas.microsoft.com/office/powerpoint/2010/main" val="213193561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62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smtClean="0"/>
              <a:t>4</a:t>
            </a:r>
            <a:endParaRPr lang="en-US" altLang="zh-TW" sz="2000" dirty="0"/>
          </a:p>
          <a:p>
            <a:r>
              <a:rPr lang="en-US" altLang="zh-TW" sz="2000" dirty="0" smtClean="0"/>
              <a:t>5</a:t>
            </a:r>
            <a:endParaRPr lang="en-US" altLang="zh-TW" sz="2000" dirty="0"/>
          </a:p>
          <a:p>
            <a:r>
              <a:rPr lang="en-US" altLang="zh-TW" sz="2000" dirty="0"/>
              <a:t>1 2 1</a:t>
            </a:r>
          </a:p>
          <a:p>
            <a:r>
              <a:rPr lang="en-US" altLang="zh-TW" sz="2000" dirty="0"/>
              <a:t>2 3 1</a:t>
            </a:r>
          </a:p>
          <a:p>
            <a:r>
              <a:rPr lang="en-US" altLang="zh-TW" sz="2000" dirty="0"/>
              <a:t>3 </a:t>
            </a:r>
            <a:r>
              <a:rPr lang="en-US" altLang="zh-TW" sz="2000" dirty="0" smtClean="0"/>
              <a:t>4 </a:t>
            </a:r>
            <a:r>
              <a:rPr lang="en-US" altLang="zh-TW" sz="2000" dirty="0"/>
              <a:t>1</a:t>
            </a:r>
          </a:p>
          <a:p>
            <a:r>
              <a:rPr lang="en-US" altLang="zh-TW" sz="2000" dirty="0" smtClean="0"/>
              <a:t>1 </a:t>
            </a:r>
            <a:r>
              <a:rPr lang="en-US" altLang="zh-TW" sz="2000" dirty="0"/>
              <a:t>3 10</a:t>
            </a:r>
          </a:p>
          <a:p>
            <a:r>
              <a:rPr lang="en-US" altLang="zh-TW" sz="2000" dirty="0"/>
              <a:t>2 </a:t>
            </a:r>
            <a:r>
              <a:rPr lang="en-US" altLang="zh-TW" sz="2000" dirty="0" smtClean="0"/>
              <a:t>4 </a:t>
            </a:r>
            <a:r>
              <a:rPr lang="en-US" altLang="zh-TW" sz="2000" dirty="0"/>
              <a:t>10</a:t>
            </a:r>
          </a:p>
          <a:p>
            <a:r>
              <a:rPr lang="en-US" altLang="zh-TW" sz="2000" dirty="0" smtClean="0"/>
              <a:t>0</a:t>
            </a:r>
            <a:endParaRPr lang="en-US" altLang="zh-TW" sz="2000" dirty="0"/>
          </a:p>
        </p:txBody>
      </p:sp>
      <p:sp>
        <p:nvSpPr>
          <p:cNvPr id="147" name="橢圓 146"/>
          <p:cNvSpPr/>
          <p:nvPr/>
        </p:nvSpPr>
        <p:spPr>
          <a:xfrm>
            <a:off x="61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20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0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7"/>
            <a:endCxn id="149" idx="3"/>
          </p:cNvCxnSpPr>
          <p:nvPr/>
        </p:nvCxnSpPr>
        <p:spPr>
          <a:xfrm flipV="1">
            <a:off x="91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2"/>
            <a:endCxn id="87" idx="6"/>
          </p:cNvCxnSpPr>
          <p:nvPr/>
        </p:nvCxnSpPr>
        <p:spPr>
          <a:xfrm flipH="1">
            <a:off x="97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6"/>
            <a:endCxn id="148" idx="2"/>
          </p:cNvCxnSpPr>
          <p:nvPr/>
        </p:nvCxnSpPr>
        <p:spPr>
          <a:xfrm>
            <a:off x="97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7" name="橢圓 86"/>
          <p:cNvSpPr/>
          <p:nvPr/>
        </p:nvSpPr>
        <p:spPr>
          <a:xfrm>
            <a:off x="6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47" idx="0"/>
            <a:endCxn id="87" idx="4"/>
          </p:cNvCxnSpPr>
          <p:nvPr/>
        </p:nvCxnSpPr>
        <p:spPr>
          <a:xfrm flipV="1">
            <a:off x="79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4" name="Text Box 6"/>
          <p:cNvSpPr txBox="1">
            <a:spLocks noChangeArrowheads="1"/>
          </p:cNvSpPr>
          <p:nvPr/>
        </p:nvSpPr>
        <p:spPr bwMode="auto">
          <a:xfrm>
            <a:off x="4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133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133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133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22" name="直線單箭頭接點 121"/>
          <p:cNvCxnSpPr>
            <a:stCxn id="148" idx="0"/>
            <a:endCxn id="149" idx="4"/>
          </p:cNvCxnSpPr>
          <p:nvPr/>
        </p:nvCxnSpPr>
        <p:spPr>
          <a:xfrm flipV="1">
            <a:off x="22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2" name="Text Box 6"/>
          <p:cNvSpPr txBox="1">
            <a:spLocks noChangeArrowheads="1"/>
          </p:cNvSpPr>
          <p:nvPr/>
        </p:nvSpPr>
        <p:spPr bwMode="auto">
          <a:xfrm>
            <a:off x="5292000" y="90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53" name="橢圓 52"/>
          <p:cNvSpPr/>
          <p:nvPr/>
        </p:nvSpPr>
        <p:spPr>
          <a:xfrm>
            <a:off x="40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727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弧形接點 54"/>
          <p:cNvCxnSpPr>
            <a:stCxn id="53" idx="7"/>
            <a:endCxn id="54" idx="1"/>
          </p:cNvCxnSpPr>
          <p:nvPr/>
        </p:nvCxnSpPr>
        <p:spPr>
          <a:xfrm rot="5400000" flipH="1" flipV="1">
            <a:off x="5838350" y="-3573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6" name="弧形接點 55"/>
          <p:cNvCxnSpPr>
            <a:stCxn id="53" idx="0"/>
            <a:endCxn id="54" idx="0"/>
          </p:cNvCxnSpPr>
          <p:nvPr/>
        </p:nvCxnSpPr>
        <p:spPr>
          <a:xfrm rot="5400000" flipH="1" flipV="1">
            <a:off x="5832000" y="-531000"/>
            <a:ext cx="12700" cy="3240000"/>
          </a:xfrm>
          <a:prstGeom prst="curvedConnector3">
            <a:avLst>
              <a:gd name="adj1" fmla="val 1800000"/>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54" idx="3"/>
            <a:endCxn id="53" idx="5"/>
          </p:cNvCxnSpPr>
          <p:nvPr/>
        </p:nvCxnSpPr>
        <p:spPr>
          <a:xfrm rot="5400000">
            <a:off x="5838350" y="-102792"/>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8" name="弧形接點 57"/>
          <p:cNvCxnSpPr>
            <a:stCxn id="54" idx="4"/>
            <a:endCxn id="53" idx="4"/>
          </p:cNvCxnSpPr>
          <p:nvPr/>
        </p:nvCxnSpPr>
        <p:spPr>
          <a:xfrm rot="5400000">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9"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472000" y="5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5292000" y="162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66" name="Text Box 6"/>
          <p:cNvSpPr txBox="1">
            <a:spLocks noChangeArrowheads="1"/>
          </p:cNvSpPr>
          <p:nvPr/>
        </p:nvSpPr>
        <p:spPr bwMode="auto">
          <a:xfrm>
            <a:off x="5472000" y="3969000"/>
            <a:ext cx="9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67" name="Text Box 6"/>
          <p:cNvSpPr txBox="1">
            <a:spLocks noChangeArrowheads="1"/>
          </p:cNvSpPr>
          <p:nvPr/>
        </p:nvSpPr>
        <p:spPr bwMode="auto">
          <a:xfrm>
            <a:off x="511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6372000" y="414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2349000"/>
            <a:ext cx="108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75" name="橢圓 74"/>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弧形接點 78"/>
          <p:cNvCxnSpPr>
            <a:stCxn id="75" idx="1"/>
            <a:endCxn id="78" idx="3"/>
          </p:cNvCxnSpPr>
          <p:nvPr/>
        </p:nvCxnSpPr>
        <p:spPr>
          <a:xfrm rot="5400000" flipH="1" flipV="1">
            <a:off x="637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stCxn id="75" idx="2"/>
            <a:endCxn id="78" idx="2"/>
          </p:cNvCxnSpPr>
          <p:nvPr/>
        </p:nvCxnSpPr>
        <p:spPr>
          <a:xfrm rot="10800000">
            <a:off x="781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8" idx="5"/>
            <a:endCxn id="75" idx="7"/>
          </p:cNvCxnSpPr>
          <p:nvPr/>
        </p:nvCxnSpPr>
        <p:spPr>
          <a:xfrm rot="5400000">
            <a:off x="662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stCxn id="78" idx="6"/>
            <a:endCxn id="75" idx="6"/>
          </p:cNvCxnSpPr>
          <p:nvPr/>
        </p:nvCxnSpPr>
        <p:spPr>
          <a:xfrm>
            <a:off x="817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83" name="Text Box 6"/>
          <p:cNvSpPr txBox="1">
            <a:spLocks noChangeArrowheads="1"/>
          </p:cNvSpPr>
          <p:nvPr/>
        </p:nvSpPr>
        <p:spPr bwMode="auto">
          <a:xfrm>
            <a:off x="367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84" name="橢圓 83"/>
          <p:cNvSpPr/>
          <p:nvPr/>
        </p:nvSpPr>
        <p:spPr>
          <a:xfrm>
            <a:off x="34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5" name="橢圓 84"/>
          <p:cNvSpPr/>
          <p:nvPr/>
        </p:nvSpPr>
        <p:spPr>
          <a:xfrm>
            <a:off x="349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8" name="弧形接點 87"/>
          <p:cNvCxnSpPr>
            <a:stCxn id="84" idx="1"/>
            <a:endCxn id="85" idx="3"/>
          </p:cNvCxnSpPr>
          <p:nvPr/>
        </p:nvCxnSpPr>
        <p:spPr>
          <a:xfrm rot="5400000" flipH="1" flipV="1">
            <a:off x="205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9" name="弧形接點 88"/>
          <p:cNvCxnSpPr>
            <a:stCxn id="84" idx="2"/>
            <a:endCxn id="85" idx="2"/>
          </p:cNvCxnSpPr>
          <p:nvPr/>
        </p:nvCxnSpPr>
        <p:spPr>
          <a:xfrm rot="10800000">
            <a:off x="349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0" name="弧形接點 89"/>
          <p:cNvCxnSpPr>
            <a:stCxn id="85" idx="5"/>
            <a:endCxn id="84" idx="7"/>
          </p:cNvCxnSpPr>
          <p:nvPr/>
        </p:nvCxnSpPr>
        <p:spPr>
          <a:xfrm rot="5400000">
            <a:off x="230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1" name="弧形接點 90"/>
          <p:cNvCxnSpPr>
            <a:stCxn id="85" idx="6"/>
            <a:endCxn id="84" idx="6"/>
          </p:cNvCxnSpPr>
          <p:nvPr/>
        </p:nvCxnSpPr>
        <p:spPr>
          <a:xfrm>
            <a:off x="385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92" name="Text Box 6"/>
          <p:cNvSpPr txBox="1">
            <a:spLocks noChangeArrowheads="1"/>
          </p:cNvSpPr>
          <p:nvPr/>
        </p:nvSpPr>
        <p:spPr bwMode="auto">
          <a:xfrm>
            <a:off x="331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94" name="Text Box 6"/>
          <p:cNvSpPr txBox="1">
            <a:spLocks noChangeArrowheads="1"/>
          </p:cNvSpPr>
          <p:nvPr/>
        </p:nvSpPr>
        <p:spPr bwMode="auto">
          <a:xfrm>
            <a:off x="403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295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98" name="橢圓 97"/>
          <p:cNvSpPr/>
          <p:nvPr/>
        </p:nvSpPr>
        <p:spPr>
          <a:xfrm>
            <a:off x="40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9" name="橢圓 98"/>
          <p:cNvSpPr/>
          <p:nvPr/>
        </p:nvSpPr>
        <p:spPr>
          <a:xfrm>
            <a:off x="72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0" name="弧形接點 99"/>
          <p:cNvCxnSpPr>
            <a:stCxn id="98" idx="7"/>
            <a:endCxn id="99" idx="1"/>
          </p:cNvCxnSpPr>
          <p:nvPr/>
        </p:nvCxnSpPr>
        <p:spPr>
          <a:xfrm rot="5400000" flipH="1" flipV="1">
            <a:off x="5838350" y="396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1" name="弧形接點 100"/>
          <p:cNvCxnSpPr>
            <a:stCxn id="98" idx="0"/>
            <a:endCxn id="99" idx="0"/>
          </p:cNvCxnSpPr>
          <p:nvPr/>
        </p:nvCxnSpPr>
        <p:spPr>
          <a:xfrm rot="5400000" flipH="1" flipV="1">
            <a:off x="5832000" y="3789000"/>
            <a:ext cx="12700" cy="3240000"/>
          </a:xfrm>
          <a:prstGeom prst="curvedConnector3">
            <a:avLst>
              <a:gd name="adj1" fmla="val 1800000"/>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102" name="弧形接點 101"/>
          <p:cNvCxnSpPr>
            <a:stCxn id="99" idx="3"/>
            <a:endCxn id="98" idx="5"/>
          </p:cNvCxnSpPr>
          <p:nvPr/>
        </p:nvCxnSpPr>
        <p:spPr>
          <a:xfrm rot="5400000">
            <a:off x="5838350" y="4217208"/>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3" name="弧形接點 102"/>
          <p:cNvCxnSpPr>
            <a:stCxn id="99" idx="4"/>
            <a:endCxn id="98" idx="4"/>
          </p:cNvCxnSpPr>
          <p:nvPr/>
        </p:nvCxnSpPr>
        <p:spPr>
          <a:xfrm rot="5400000">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4" name="橢圓 103"/>
          <p:cNvSpPr/>
          <p:nvPr/>
        </p:nvSpPr>
        <p:spPr>
          <a:xfrm>
            <a:off x="403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8" name="弧形接點 107"/>
          <p:cNvCxnSpPr>
            <a:stCxn id="104" idx="6"/>
            <a:endCxn id="105" idx="3"/>
          </p:cNvCxnSpPr>
          <p:nvPr/>
        </p:nvCxnSpPr>
        <p:spPr>
          <a:xfrm flipV="1">
            <a:off x="4392000" y="193627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9" name="弧形接點 108"/>
          <p:cNvCxnSpPr>
            <a:stCxn id="104" idx="6"/>
          </p:cNvCxnSpPr>
          <p:nvPr/>
        </p:nvCxnSpPr>
        <p:spPr>
          <a:xfrm flipV="1">
            <a:off x="4392000" y="198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10" name="弧形接點 109"/>
          <p:cNvCxnSpPr>
            <a:stCxn id="105" idx="2"/>
            <a:endCxn id="104" idx="7"/>
          </p:cNvCxnSpPr>
          <p:nvPr/>
        </p:nvCxnSpPr>
        <p:spPr>
          <a:xfrm rot="10800000" flipV="1">
            <a:off x="4339280" y="180899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1" name="弧形接點 110"/>
          <p:cNvCxnSpPr>
            <a:stCxn id="105" idx="2"/>
            <a:endCxn id="104" idx="0"/>
          </p:cNvCxnSpPr>
          <p:nvPr/>
        </p:nvCxnSpPr>
        <p:spPr>
          <a:xfrm rot="10800000" flipV="1">
            <a:off x="4212000" y="1809000"/>
            <a:ext cx="3060000" cy="3060000"/>
          </a:xfrm>
          <a:prstGeom prst="curvedConnector2">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112" name="Text Box 6"/>
          <p:cNvSpPr txBox="1">
            <a:spLocks noChangeArrowheads="1"/>
          </p:cNvSpPr>
          <p:nvPr/>
        </p:nvSpPr>
        <p:spPr bwMode="auto">
          <a:xfrm>
            <a:off x="799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115" name="Text Box 6"/>
          <p:cNvSpPr txBox="1">
            <a:spLocks noChangeArrowheads="1"/>
          </p:cNvSpPr>
          <p:nvPr/>
        </p:nvSpPr>
        <p:spPr bwMode="auto">
          <a:xfrm>
            <a:off x="763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835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727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132" name="橢圓 131"/>
          <p:cNvSpPr/>
          <p:nvPr/>
        </p:nvSpPr>
        <p:spPr>
          <a:xfrm>
            <a:off x="349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3" name="橢圓 132"/>
          <p:cNvSpPr/>
          <p:nvPr/>
        </p:nvSpPr>
        <p:spPr>
          <a:xfrm>
            <a:off x="20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34" name="弧形接點 133"/>
          <p:cNvCxnSpPr>
            <a:stCxn id="133" idx="7"/>
            <a:endCxn id="132" idx="1"/>
          </p:cNvCxnSpPr>
          <p:nvPr/>
        </p:nvCxnSpPr>
        <p:spPr>
          <a:xfrm rot="5400000" flipH="1" flipV="1">
            <a:off x="2952000" y="54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35" name="弧形接點 134"/>
          <p:cNvCxnSpPr>
            <a:stCxn id="132" idx="3"/>
            <a:endCxn id="133" idx="5"/>
          </p:cNvCxnSpPr>
          <p:nvPr/>
        </p:nvCxnSpPr>
        <p:spPr>
          <a:xfrm rot="5400000">
            <a:off x="2952000" y="80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36" name="Text Box 6"/>
          <p:cNvSpPr txBox="1">
            <a:spLocks noChangeArrowheads="1"/>
          </p:cNvSpPr>
          <p:nvPr/>
        </p:nvSpPr>
        <p:spPr bwMode="auto">
          <a:xfrm>
            <a:off x="2592000" y="9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139"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5472000" y="48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5292000" y="594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Tree>
    <p:extLst>
      <p:ext uri="{BB962C8B-B14F-4D97-AF65-F5344CB8AC3E}">
        <p14:creationId xmlns:p14="http://schemas.microsoft.com/office/powerpoint/2010/main" val="18487637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1620000" cy="3420359"/>
          </a:xfrm>
        </p:spPr>
        <p:txBody>
          <a:bodyPr/>
          <a:lstStyle/>
          <a:p>
            <a:r>
              <a:rPr lang="en-US" altLang="zh-TW" dirty="0">
                <a:solidFill>
                  <a:srgbClr val="FF0000"/>
                </a:solidFill>
              </a:rPr>
              <a:t>Sample </a:t>
            </a:r>
            <a:r>
              <a:rPr lang="en-US" altLang="zh-TW" dirty="0" smtClean="0">
                <a:solidFill>
                  <a:srgbClr val="FF0000"/>
                </a:solidFill>
              </a:rPr>
              <a:t>Input</a:t>
            </a:r>
          </a:p>
          <a:p>
            <a:r>
              <a:rPr lang="en-US" altLang="zh-TW" sz="2000" dirty="0" smtClean="0"/>
              <a:t>4</a:t>
            </a:r>
            <a:endParaRPr lang="en-US" altLang="zh-TW" sz="2000" dirty="0"/>
          </a:p>
          <a:p>
            <a:r>
              <a:rPr lang="en-US" altLang="zh-TW" sz="2000" dirty="0" smtClean="0"/>
              <a:t>5</a:t>
            </a:r>
            <a:endParaRPr lang="en-US" altLang="zh-TW" sz="2000" dirty="0"/>
          </a:p>
          <a:p>
            <a:r>
              <a:rPr lang="en-US" altLang="zh-TW" sz="2000" dirty="0"/>
              <a:t>1 2 1</a:t>
            </a:r>
          </a:p>
          <a:p>
            <a:r>
              <a:rPr lang="en-US" altLang="zh-TW" sz="2000" dirty="0"/>
              <a:t>2 3 1</a:t>
            </a:r>
          </a:p>
          <a:p>
            <a:r>
              <a:rPr lang="en-US" altLang="zh-TW" sz="2000" dirty="0"/>
              <a:t>3 </a:t>
            </a:r>
            <a:r>
              <a:rPr lang="en-US" altLang="zh-TW" sz="2000" dirty="0" smtClean="0"/>
              <a:t>4 </a:t>
            </a:r>
            <a:r>
              <a:rPr lang="en-US" altLang="zh-TW" sz="2000" dirty="0"/>
              <a:t>1</a:t>
            </a:r>
          </a:p>
          <a:p>
            <a:r>
              <a:rPr lang="en-US" altLang="zh-TW" sz="2000" dirty="0" smtClean="0"/>
              <a:t>1 </a:t>
            </a:r>
            <a:r>
              <a:rPr lang="en-US" altLang="zh-TW" sz="2000" dirty="0"/>
              <a:t>3 10</a:t>
            </a:r>
          </a:p>
          <a:p>
            <a:r>
              <a:rPr lang="en-US" altLang="zh-TW" sz="2000" dirty="0"/>
              <a:t>2 </a:t>
            </a:r>
            <a:r>
              <a:rPr lang="en-US" altLang="zh-TW" sz="2000" dirty="0" smtClean="0"/>
              <a:t>4 </a:t>
            </a:r>
            <a:r>
              <a:rPr lang="en-US" altLang="zh-TW" sz="2000" dirty="0"/>
              <a:t>10</a:t>
            </a:r>
          </a:p>
          <a:p>
            <a:r>
              <a:rPr lang="en-US" altLang="zh-TW" sz="2000" dirty="0" smtClean="0"/>
              <a:t>0</a:t>
            </a:r>
            <a:endParaRPr lang="en-US" altLang="zh-TW" sz="2000" dirty="0"/>
          </a:p>
        </p:txBody>
      </p:sp>
      <p:sp>
        <p:nvSpPr>
          <p:cNvPr id="147" name="橢圓 146"/>
          <p:cNvSpPr/>
          <p:nvPr/>
        </p:nvSpPr>
        <p:spPr>
          <a:xfrm>
            <a:off x="61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205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20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50" name="Text Box 6"/>
          <p:cNvSpPr txBox="1">
            <a:spLocks noChangeArrowheads="1"/>
          </p:cNvSpPr>
          <p:nvPr/>
        </p:nvSpPr>
        <p:spPr bwMode="auto">
          <a:xfrm>
            <a:off x="22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51" name="直線單箭頭接點 150"/>
          <p:cNvCxnSpPr>
            <a:stCxn id="147" idx="7"/>
            <a:endCxn id="149" idx="3"/>
          </p:cNvCxnSpPr>
          <p:nvPr/>
        </p:nvCxnSpPr>
        <p:spPr>
          <a:xfrm flipV="1">
            <a:off x="91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9" idx="2"/>
            <a:endCxn id="87" idx="6"/>
          </p:cNvCxnSpPr>
          <p:nvPr/>
        </p:nvCxnSpPr>
        <p:spPr>
          <a:xfrm flipH="1">
            <a:off x="97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3" name="直線單箭頭接點 152"/>
          <p:cNvCxnSpPr>
            <a:stCxn id="147" idx="6"/>
            <a:endCxn id="148" idx="2"/>
          </p:cNvCxnSpPr>
          <p:nvPr/>
        </p:nvCxnSpPr>
        <p:spPr>
          <a:xfrm>
            <a:off x="97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7" name="橢圓 86"/>
          <p:cNvSpPr/>
          <p:nvPr/>
        </p:nvSpPr>
        <p:spPr>
          <a:xfrm>
            <a:off x="61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47" idx="0"/>
            <a:endCxn id="87" idx="4"/>
          </p:cNvCxnSpPr>
          <p:nvPr/>
        </p:nvCxnSpPr>
        <p:spPr>
          <a:xfrm flipV="1">
            <a:off x="79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4" name="Text Box 6"/>
          <p:cNvSpPr txBox="1">
            <a:spLocks noChangeArrowheads="1"/>
          </p:cNvSpPr>
          <p:nvPr/>
        </p:nvSpPr>
        <p:spPr bwMode="auto">
          <a:xfrm>
            <a:off x="432000" y="50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9" name="Text Box 6"/>
          <p:cNvSpPr txBox="1">
            <a:spLocks noChangeArrowheads="1"/>
          </p:cNvSpPr>
          <p:nvPr/>
        </p:nvSpPr>
        <p:spPr bwMode="auto">
          <a:xfrm>
            <a:off x="1332000" y="50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0" name="Text Box 6"/>
          <p:cNvSpPr txBox="1">
            <a:spLocks noChangeArrowheads="1"/>
          </p:cNvSpPr>
          <p:nvPr/>
        </p:nvSpPr>
        <p:spPr bwMode="auto">
          <a:xfrm>
            <a:off x="1332000" y="59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21" name="Text Box 6"/>
          <p:cNvSpPr txBox="1">
            <a:spLocks noChangeArrowheads="1"/>
          </p:cNvSpPr>
          <p:nvPr/>
        </p:nvSpPr>
        <p:spPr bwMode="auto">
          <a:xfrm>
            <a:off x="1332000" y="4149000"/>
            <a:ext cx="360000" cy="360000"/>
          </a:xfrm>
          <a:prstGeom prst="rect">
            <a:avLst/>
          </a:prstGeom>
          <a:noFill/>
          <a:ln w="9525">
            <a:noFill/>
            <a:miter lim="800000"/>
            <a:headEnd/>
            <a:tailEnd/>
          </a:ln>
        </p:spPr>
        <p:txBody>
          <a:bodyPr wrap="non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22" name="直線單箭頭接點 121"/>
          <p:cNvCxnSpPr>
            <a:stCxn id="148" idx="0"/>
            <a:endCxn id="149" idx="4"/>
          </p:cNvCxnSpPr>
          <p:nvPr/>
        </p:nvCxnSpPr>
        <p:spPr>
          <a:xfrm flipV="1">
            <a:off x="223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2" name="Text Box 6"/>
          <p:cNvSpPr txBox="1">
            <a:spLocks noChangeArrowheads="1"/>
          </p:cNvSpPr>
          <p:nvPr/>
        </p:nvSpPr>
        <p:spPr bwMode="auto">
          <a:xfrm>
            <a:off x="5292000" y="90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53" name="橢圓 52"/>
          <p:cNvSpPr/>
          <p:nvPr/>
        </p:nvSpPr>
        <p:spPr>
          <a:xfrm>
            <a:off x="40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727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弧形接點 54"/>
          <p:cNvCxnSpPr>
            <a:stCxn id="53" idx="7"/>
            <a:endCxn id="54" idx="1"/>
          </p:cNvCxnSpPr>
          <p:nvPr/>
        </p:nvCxnSpPr>
        <p:spPr>
          <a:xfrm rot="5400000" flipH="1" flipV="1">
            <a:off x="5838350" y="-3573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6" name="弧形接點 55"/>
          <p:cNvCxnSpPr>
            <a:stCxn id="53" idx="0"/>
            <a:endCxn id="54" idx="0"/>
          </p:cNvCxnSpPr>
          <p:nvPr/>
        </p:nvCxnSpPr>
        <p:spPr>
          <a:xfrm rot="5400000" flipH="1" flipV="1">
            <a:off x="5832000" y="-53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57" name="弧形接點 56"/>
          <p:cNvCxnSpPr>
            <a:stCxn id="54" idx="3"/>
            <a:endCxn id="53" idx="5"/>
          </p:cNvCxnSpPr>
          <p:nvPr/>
        </p:nvCxnSpPr>
        <p:spPr>
          <a:xfrm rot="5400000">
            <a:off x="5838350" y="-102792"/>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58" name="弧形接點 57"/>
          <p:cNvCxnSpPr>
            <a:stCxn id="54" idx="4"/>
            <a:endCxn id="53" idx="4"/>
          </p:cNvCxnSpPr>
          <p:nvPr/>
        </p:nvCxnSpPr>
        <p:spPr>
          <a:xfrm rot="5400000">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59"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a:off x="5472000" y="5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61" name="Text Box 6"/>
          <p:cNvSpPr txBox="1">
            <a:spLocks noChangeArrowheads="1"/>
          </p:cNvSpPr>
          <p:nvPr/>
        </p:nvSpPr>
        <p:spPr bwMode="auto">
          <a:xfrm>
            <a:off x="5292000" y="162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
        <p:nvSpPr>
          <p:cNvPr id="66" name="Text Box 6"/>
          <p:cNvSpPr txBox="1">
            <a:spLocks noChangeArrowheads="1"/>
          </p:cNvSpPr>
          <p:nvPr/>
        </p:nvSpPr>
        <p:spPr bwMode="auto">
          <a:xfrm>
            <a:off x="5472000" y="3969000"/>
            <a:ext cx="9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67" name="Text Box 6"/>
          <p:cNvSpPr txBox="1">
            <a:spLocks noChangeArrowheads="1"/>
          </p:cNvSpPr>
          <p:nvPr/>
        </p:nvSpPr>
        <p:spPr bwMode="auto">
          <a:xfrm>
            <a:off x="5112000" y="27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68" name="Text Box 6"/>
          <p:cNvSpPr txBox="1">
            <a:spLocks noChangeArrowheads="1"/>
          </p:cNvSpPr>
          <p:nvPr/>
        </p:nvSpPr>
        <p:spPr bwMode="auto">
          <a:xfrm>
            <a:off x="6372000" y="4149000"/>
            <a:ext cx="54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2349000"/>
            <a:ext cx="108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75" name="橢圓 74"/>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弧形接點 78"/>
          <p:cNvCxnSpPr>
            <a:stCxn id="75" idx="1"/>
            <a:endCxn id="78" idx="3"/>
          </p:cNvCxnSpPr>
          <p:nvPr/>
        </p:nvCxnSpPr>
        <p:spPr>
          <a:xfrm rot="5400000" flipH="1" flipV="1">
            <a:off x="637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stCxn id="75" idx="2"/>
            <a:endCxn id="78" idx="2"/>
          </p:cNvCxnSpPr>
          <p:nvPr/>
        </p:nvCxnSpPr>
        <p:spPr>
          <a:xfrm rot="10800000">
            <a:off x="781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1" name="弧形接點 80"/>
          <p:cNvCxnSpPr>
            <a:stCxn id="78" idx="5"/>
            <a:endCxn id="75" idx="7"/>
          </p:cNvCxnSpPr>
          <p:nvPr/>
        </p:nvCxnSpPr>
        <p:spPr>
          <a:xfrm rot="5400000">
            <a:off x="662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2" name="弧形接點 81"/>
          <p:cNvCxnSpPr>
            <a:stCxn id="78" idx="6"/>
            <a:endCxn id="75" idx="6"/>
          </p:cNvCxnSpPr>
          <p:nvPr/>
        </p:nvCxnSpPr>
        <p:spPr>
          <a:xfrm>
            <a:off x="817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83" name="Text Box 6"/>
          <p:cNvSpPr txBox="1">
            <a:spLocks noChangeArrowheads="1"/>
          </p:cNvSpPr>
          <p:nvPr/>
        </p:nvSpPr>
        <p:spPr bwMode="auto">
          <a:xfrm>
            <a:off x="367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84" name="橢圓 83"/>
          <p:cNvSpPr/>
          <p:nvPr/>
        </p:nvSpPr>
        <p:spPr>
          <a:xfrm>
            <a:off x="349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85" name="橢圓 84"/>
          <p:cNvSpPr/>
          <p:nvPr/>
        </p:nvSpPr>
        <p:spPr>
          <a:xfrm>
            <a:off x="349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8" name="弧形接點 87"/>
          <p:cNvCxnSpPr>
            <a:stCxn id="84" idx="1"/>
            <a:endCxn id="85" idx="3"/>
          </p:cNvCxnSpPr>
          <p:nvPr/>
        </p:nvCxnSpPr>
        <p:spPr>
          <a:xfrm rot="5400000" flipH="1" flipV="1">
            <a:off x="2052000"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9" name="弧形接點 88"/>
          <p:cNvCxnSpPr>
            <a:stCxn id="84" idx="2"/>
            <a:endCxn id="85" idx="2"/>
          </p:cNvCxnSpPr>
          <p:nvPr/>
        </p:nvCxnSpPr>
        <p:spPr>
          <a:xfrm rot="10800000">
            <a:off x="349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90" name="弧形接點 89"/>
          <p:cNvCxnSpPr>
            <a:stCxn id="85" idx="5"/>
            <a:endCxn id="84" idx="7"/>
          </p:cNvCxnSpPr>
          <p:nvPr/>
        </p:nvCxnSpPr>
        <p:spPr>
          <a:xfrm rot="5400000">
            <a:off x="2306558" y="342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1" name="弧形接點 90"/>
          <p:cNvCxnSpPr>
            <a:stCxn id="85" idx="6"/>
            <a:endCxn id="84" idx="6"/>
          </p:cNvCxnSpPr>
          <p:nvPr/>
        </p:nvCxnSpPr>
        <p:spPr>
          <a:xfrm>
            <a:off x="3852000" y="180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92" name="Text Box 6"/>
          <p:cNvSpPr txBox="1">
            <a:spLocks noChangeArrowheads="1"/>
          </p:cNvSpPr>
          <p:nvPr/>
        </p:nvSpPr>
        <p:spPr bwMode="auto">
          <a:xfrm>
            <a:off x="331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94" name="Text Box 6"/>
          <p:cNvSpPr txBox="1">
            <a:spLocks noChangeArrowheads="1"/>
          </p:cNvSpPr>
          <p:nvPr/>
        </p:nvSpPr>
        <p:spPr bwMode="auto">
          <a:xfrm>
            <a:off x="403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a:off x="295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98" name="橢圓 97"/>
          <p:cNvSpPr/>
          <p:nvPr/>
        </p:nvSpPr>
        <p:spPr>
          <a:xfrm>
            <a:off x="40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9" name="橢圓 98"/>
          <p:cNvSpPr/>
          <p:nvPr/>
        </p:nvSpPr>
        <p:spPr>
          <a:xfrm>
            <a:off x="72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0" name="弧形接點 99"/>
          <p:cNvCxnSpPr>
            <a:stCxn id="98" idx="7"/>
            <a:endCxn id="99" idx="1"/>
          </p:cNvCxnSpPr>
          <p:nvPr/>
        </p:nvCxnSpPr>
        <p:spPr>
          <a:xfrm rot="5400000" flipH="1" flipV="1">
            <a:off x="5838350" y="396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1" name="弧形接點 100"/>
          <p:cNvCxnSpPr>
            <a:stCxn id="98" idx="0"/>
            <a:endCxn id="99" idx="0"/>
          </p:cNvCxnSpPr>
          <p:nvPr/>
        </p:nvCxnSpPr>
        <p:spPr>
          <a:xfrm rot="5400000" flipH="1" flipV="1">
            <a:off x="5832000" y="378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02" name="弧形接點 101"/>
          <p:cNvCxnSpPr>
            <a:stCxn id="99" idx="3"/>
            <a:endCxn id="98" idx="5"/>
          </p:cNvCxnSpPr>
          <p:nvPr/>
        </p:nvCxnSpPr>
        <p:spPr>
          <a:xfrm rot="5400000">
            <a:off x="5838350" y="4217208"/>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3" name="弧形接點 102"/>
          <p:cNvCxnSpPr>
            <a:stCxn id="99" idx="4"/>
            <a:endCxn id="98" idx="4"/>
          </p:cNvCxnSpPr>
          <p:nvPr/>
        </p:nvCxnSpPr>
        <p:spPr>
          <a:xfrm rot="5400000">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4" name="橢圓 103"/>
          <p:cNvSpPr/>
          <p:nvPr/>
        </p:nvSpPr>
        <p:spPr>
          <a:xfrm>
            <a:off x="403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5" name="橢圓 104"/>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8" name="弧形接點 107"/>
          <p:cNvCxnSpPr>
            <a:stCxn id="104" idx="6"/>
            <a:endCxn id="105" idx="3"/>
          </p:cNvCxnSpPr>
          <p:nvPr/>
        </p:nvCxnSpPr>
        <p:spPr>
          <a:xfrm flipV="1">
            <a:off x="4392000" y="193627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09" name="弧形接點 108"/>
          <p:cNvCxnSpPr>
            <a:stCxn id="104" idx="6"/>
          </p:cNvCxnSpPr>
          <p:nvPr/>
        </p:nvCxnSpPr>
        <p:spPr>
          <a:xfrm flipV="1">
            <a:off x="4392000" y="198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10" name="弧形接點 109"/>
          <p:cNvCxnSpPr>
            <a:stCxn id="105" idx="2"/>
            <a:endCxn id="104" idx="7"/>
          </p:cNvCxnSpPr>
          <p:nvPr/>
        </p:nvCxnSpPr>
        <p:spPr>
          <a:xfrm rot="10800000" flipV="1">
            <a:off x="4339280" y="1808999"/>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1" name="弧形接點 110"/>
          <p:cNvCxnSpPr>
            <a:stCxn id="105" idx="2"/>
            <a:endCxn id="104" idx="0"/>
          </p:cNvCxnSpPr>
          <p:nvPr/>
        </p:nvCxnSpPr>
        <p:spPr>
          <a:xfrm rot="10800000" flipV="1">
            <a:off x="4212000" y="180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12" name="Text Box 6"/>
          <p:cNvSpPr txBox="1">
            <a:spLocks noChangeArrowheads="1"/>
          </p:cNvSpPr>
          <p:nvPr/>
        </p:nvSpPr>
        <p:spPr bwMode="auto">
          <a:xfrm>
            <a:off x="7992000" y="2889000"/>
            <a:ext cx="360000" cy="1080000"/>
          </a:xfrm>
          <a:prstGeom prst="rect">
            <a:avLst/>
          </a:prstGeom>
          <a:noFill/>
          <a:ln w="9525">
            <a:noFill/>
            <a:miter lim="800000"/>
            <a:headEnd/>
            <a:tailEnd/>
          </a:ln>
        </p:spPr>
        <p:txBody>
          <a:bodyPr wrap="none" lIns="7200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a:t>
            </a:r>
            <a:endParaRPr kumimoji="1" lang="en-US" altLang="zh-TW" sz="2000" b="0" i="0" u="none" strike="noStrike" kern="1200" cap="none" spc="0" normalizeH="0" baseline="0" noProof="0" dirty="0">
              <a:ln>
                <a:noFill/>
              </a:ln>
              <a:solidFill>
                <a:srgbClr val="0000FF"/>
              </a:solidFill>
              <a:effectLst/>
              <a:uLnTx/>
              <a:uFillTx/>
            </a:endParaRPr>
          </a:p>
        </p:txBody>
      </p:sp>
      <p:sp>
        <p:nvSpPr>
          <p:cNvPr id="115" name="Text Box 6"/>
          <p:cNvSpPr txBox="1">
            <a:spLocks noChangeArrowheads="1"/>
          </p:cNvSpPr>
          <p:nvPr/>
        </p:nvSpPr>
        <p:spPr bwMode="auto">
          <a:xfrm>
            <a:off x="763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FF"/>
                </a:solidFill>
                <a:effectLst/>
                <a:uLnTx/>
                <a:uFillTx/>
                <a:latin typeface="Times New Roman" pitchFamily="18" charset="0"/>
                <a:ea typeface="新細明體" pitchFamily="18" charset="-120"/>
                <a:cs typeface="+mn-cs"/>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16" name="Text Box 6"/>
          <p:cNvSpPr txBox="1">
            <a:spLocks noChangeArrowheads="1"/>
          </p:cNvSpPr>
          <p:nvPr/>
        </p:nvSpPr>
        <p:spPr bwMode="auto">
          <a:xfrm>
            <a:off x="8352000" y="2889000"/>
            <a:ext cx="360000" cy="108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latin typeface="Times New Roman" pitchFamily="18" charset="0"/>
                <a:ea typeface="新細明體" pitchFamily="18" charset="-120"/>
                <a:cs typeface="+mn-cs"/>
              </a:rPr>
              <a: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latin typeface="Times New Roman" pitchFamily="18" charset="0"/>
                <a:ea typeface="新細明體"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17" name="Text Box 6"/>
          <p:cNvSpPr txBox="1">
            <a:spLocks noChangeArrowheads="1"/>
          </p:cNvSpPr>
          <p:nvPr/>
        </p:nvSpPr>
        <p:spPr bwMode="auto">
          <a:xfrm>
            <a:off x="7272000" y="2889000"/>
            <a:ext cx="360000" cy="1080000"/>
          </a:xfrm>
          <a:prstGeom prst="rect">
            <a:avLst/>
          </a:prstGeom>
          <a:noFill/>
          <a:ln w="9525">
            <a:noFill/>
            <a:miter lim="800000"/>
            <a:headEnd/>
            <a:tailEnd/>
          </a:ln>
        </p:spPr>
        <p:txBody>
          <a:bodyPr wrap="none" lIns="0" tIns="0" rIns="3600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8000"/>
                </a:solidFill>
                <a:effectLst/>
                <a:uLnTx/>
                <a:uFillTx/>
              </a:rPr>
              <a:t>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1200" cap="none" normalizeH="0" baseline="0" noProof="0" dirty="0" smtClean="0">
                <a:ln>
                  <a:noFill/>
                </a:ln>
                <a:effectLst/>
                <a:uLnTx/>
                <a:uFillTx/>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a:t>
            </a:r>
            <a:endParaRPr kumimoji="1" lang="en-US" altLang="zh-TW" sz="2000" b="0" i="0" u="none" strike="noStrike" kern="1200" cap="none" spc="0" normalizeH="0" baseline="0" noProof="0" dirty="0">
              <a:ln>
                <a:noFill/>
              </a:ln>
              <a:solidFill>
                <a:srgbClr val="008000"/>
              </a:solidFill>
              <a:effectLst/>
              <a:uLnTx/>
              <a:uFillTx/>
            </a:endParaRPr>
          </a:p>
        </p:txBody>
      </p:sp>
      <p:sp>
        <p:nvSpPr>
          <p:cNvPr id="132" name="橢圓 131"/>
          <p:cNvSpPr/>
          <p:nvPr/>
        </p:nvSpPr>
        <p:spPr>
          <a:xfrm>
            <a:off x="349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33" name="橢圓 132"/>
          <p:cNvSpPr/>
          <p:nvPr/>
        </p:nvSpPr>
        <p:spPr>
          <a:xfrm>
            <a:off x="205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34" name="弧形接點 133"/>
          <p:cNvCxnSpPr>
            <a:stCxn id="133" idx="7"/>
            <a:endCxn id="132" idx="1"/>
          </p:cNvCxnSpPr>
          <p:nvPr/>
        </p:nvCxnSpPr>
        <p:spPr>
          <a:xfrm rot="5400000" flipH="1" flipV="1">
            <a:off x="2952000" y="549000"/>
            <a:ext cx="1270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35" name="弧形接點 134"/>
          <p:cNvCxnSpPr>
            <a:stCxn id="132" idx="3"/>
            <a:endCxn id="133" idx="5"/>
          </p:cNvCxnSpPr>
          <p:nvPr/>
        </p:nvCxnSpPr>
        <p:spPr>
          <a:xfrm rot="5400000">
            <a:off x="2952000" y="803558"/>
            <a:ext cx="1270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36" name="Text Box 6"/>
          <p:cNvSpPr txBox="1">
            <a:spLocks noChangeArrowheads="1"/>
          </p:cNvSpPr>
          <p:nvPr/>
        </p:nvSpPr>
        <p:spPr bwMode="auto">
          <a:xfrm>
            <a:off x="2592000" y="9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36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1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1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1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1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a:off x="5292000" y="5229000"/>
            <a:ext cx="108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00FF"/>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00FF"/>
                </a:solidFill>
                <a:effectLst/>
                <a:uLnTx/>
                <a:uFillTx/>
              </a:rPr>
              <a:t>10</a:t>
            </a:r>
            <a:endParaRPr kumimoji="1" lang="en-US" altLang="zh-TW" sz="2000" b="0" i="0" u="none" strike="noStrike" kern="1200" cap="none" spc="0" normalizeH="0" baseline="0" noProof="0" dirty="0">
              <a:ln>
                <a:noFill/>
              </a:ln>
              <a:solidFill>
                <a:srgbClr val="0000FF"/>
              </a:solidFill>
              <a:effectLst/>
              <a:uLnTx/>
              <a:uFillTx/>
            </a:endParaRPr>
          </a:p>
        </p:txBody>
      </p:sp>
      <p:sp>
        <p:nvSpPr>
          <p:cNvPr id="139"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FF"/>
                </a:solidFill>
                <a:effectLst/>
                <a:uLnTx/>
                <a:uFillTx/>
                <a:latin typeface="Times New Roman" pitchFamily="18" charset="0"/>
                <a:ea typeface="新細明體" pitchFamily="18" charset="-120"/>
                <a:cs typeface="+mn-cs"/>
              </a:rPr>
              <a:t>1</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FF"/>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00FF"/>
              </a:solidFill>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a:off x="5472000" y="486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8000"/>
                </a:solidFill>
                <a:effectLst/>
                <a:uLnTx/>
                <a:uFillTx/>
                <a:latin typeface="Times New Roman" pitchFamily="18" charset="0"/>
                <a:ea typeface="新細明體" pitchFamily="18" charset="-120"/>
                <a:cs typeface="+mn-cs"/>
              </a:rPr>
              <a:t>10</a:t>
            </a:r>
            <a:endParaRPr kumimoji="1" lang="en-US" altLang="zh-TW" sz="2000" b="0" i="0" u="none" strike="noStrike" kern="1200" cap="none" spc="0" normalizeH="0" baseline="0" noProof="0" dirty="0">
              <a:ln>
                <a:noFill/>
              </a:ln>
              <a:solidFill>
                <a:srgbClr val="008000"/>
              </a:solidFill>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5292000" y="5949000"/>
            <a:ext cx="108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8000"/>
                </a:solidFill>
                <a:effectLst/>
                <a:uLnTx/>
                <a:uFillTx/>
              </a:rPr>
              <a:t>1</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solidFill>
                  <a:srgbClr val="008000"/>
                </a:solidFill>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solidFill>
                  <a:srgbClr val="008000"/>
                </a:solidFill>
                <a:effectLst/>
                <a:uLnTx/>
                <a:uFillTx/>
              </a:rPr>
              <a:t>10</a:t>
            </a:r>
            <a:endParaRPr kumimoji="1" lang="en-US" altLang="zh-TW" sz="2000" b="0" i="0" u="none" strike="noStrike" kern="1200" cap="none" spc="0" normalizeH="0" baseline="0" noProof="0" dirty="0">
              <a:ln>
                <a:noFill/>
              </a:ln>
              <a:solidFill>
                <a:srgbClr val="008000"/>
              </a:solidFill>
              <a:effectLst/>
              <a:uLnTx/>
              <a:uFillTx/>
            </a:endParaRPr>
          </a:p>
        </p:txBody>
      </p:sp>
    </p:spTree>
    <p:extLst>
      <p:ext uri="{BB962C8B-B14F-4D97-AF65-F5344CB8AC3E}">
        <p14:creationId xmlns:p14="http://schemas.microsoft.com/office/powerpoint/2010/main" val="347797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body" sz="half" idx="2"/>
          </p:nvPr>
        </p:nvSpPr>
        <p:spPr>
          <a:xfrm>
            <a:off x="5472113" y="728663"/>
            <a:ext cx="3240087" cy="539750"/>
          </a:xfrm>
        </p:spPr>
        <p:txBody>
          <a:bodyPr/>
          <a:lstStyle/>
          <a:p>
            <a:pPr marL="0" indent="0" eaLnBrk="1" hangingPunct="1"/>
            <a:r>
              <a:rPr lang="en-US" altLang="zh-TW" sz="3200" dirty="0">
                <a:solidFill>
                  <a:srgbClr val="0000FF"/>
                </a:solidFill>
              </a:rPr>
              <a:t>A flow network </a:t>
            </a:r>
            <a:r>
              <a:rPr lang="en-US" altLang="zh-TW" sz="3200" i="1" dirty="0">
                <a:solidFill>
                  <a:srgbClr val="0000FF"/>
                </a:solidFill>
              </a:rPr>
              <a:t>G</a:t>
            </a:r>
            <a:endParaRPr lang="zh-TW" altLang="en-US" sz="3200" i="1" dirty="0">
              <a:solidFill>
                <a:srgbClr val="0000FF"/>
              </a:solidFill>
            </a:endParaRPr>
          </a:p>
        </p:txBody>
      </p:sp>
      <p:sp>
        <p:nvSpPr>
          <p:cNvPr id="24580" name="Rectangle 7"/>
          <p:cNvSpPr>
            <a:spLocks noGrp="1" noChangeArrowheads="1"/>
          </p:cNvSpPr>
          <p:nvPr>
            <p:ph type="body" sz="half" idx="1"/>
          </p:nvPr>
        </p:nvSpPr>
        <p:spPr>
          <a:xfrm>
            <a:off x="5652000" y="5229000"/>
            <a:ext cx="2880360" cy="1081087"/>
          </a:xfrm>
        </p:spPr>
        <p:txBody>
          <a:bodyPr/>
          <a:lstStyle/>
          <a:p>
            <a:pPr marL="0" indent="0" eaLnBrk="1" hangingPunct="1"/>
            <a:r>
              <a:rPr lang="en-US" altLang="zh-TW" sz="3200" dirty="0">
                <a:solidFill>
                  <a:srgbClr val="0000FF"/>
                </a:solidFill>
              </a:rPr>
              <a:t>The residual network </a:t>
            </a:r>
            <a:r>
              <a:rPr lang="en-US" altLang="zh-TW" sz="3200" i="1" dirty="0">
                <a:solidFill>
                  <a:srgbClr val="0000FF"/>
                </a:solidFill>
              </a:rPr>
              <a:t>G</a:t>
            </a:r>
            <a:r>
              <a:rPr lang="en-US" altLang="zh-TW" sz="3200" i="1" baseline="-25000" dirty="0">
                <a:solidFill>
                  <a:srgbClr val="0000FF"/>
                </a:solidFill>
              </a:rPr>
              <a:t>f</a:t>
            </a:r>
            <a:r>
              <a:rPr lang="en-US" altLang="zh-TW" sz="3200" dirty="0">
                <a:solidFill>
                  <a:srgbClr val="0000FF"/>
                </a:solidFill>
              </a:rPr>
              <a:t> of </a:t>
            </a:r>
            <a:r>
              <a:rPr lang="en-US" altLang="zh-TW" sz="3200" i="1" dirty="0">
                <a:solidFill>
                  <a:srgbClr val="0000FF"/>
                </a:solidFill>
              </a:rPr>
              <a:t>G</a:t>
            </a:r>
            <a:endParaRPr lang="zh-TW" altLang="en-US" sz="3200" i="1" dirty="0">
              <a:solidFill>
                <a:srgbClr val="0000FF"/>
              </a:solidFill>
            </a:endParaRPr>
          </a:p>
        </p:txBody>
      </p:sp>
      <p:sp>
        <p:nvSpPr>
          <p:cNvPr id="3" name="矩形 2"/>
          <p:cNvSpPr/>
          <p:nvPr/>
        </p:nvSpPr>
        <p:spPr>
          <a:xfrm>
            <a:off x="5112000" y="3609000"/>
            <a:ext cx="3780000" cy="540000"/>
          </a:xfrm>
          <a:prstGeom prst="rect">
            <a:avLst/>
          </a:prstGeom>
        </p:spPr>
        <p:txBody>
          <a:bodyPr wrap="none">
            <a:noAutofit/>
          </a:bodyPr>
          <a:lstStyle/>
          <a:p>
            <a:r>
              <a:rPr lang="en-US" altLang="zh-TW" sz="2200" i="1" kern="0" dirty="0" err="1">
                <a:solidFill>
                  <a:srgbClr val="000000"/>
                </a:solidFill>
                <a:latin typeface="Times New Roman"/>
                <a:ea typeface="新細明體"/>
              </a:rPr>
              <a:t>E</a:t>
            </a:r>
            <a:r>
              <a:rPr lang="en-US" altLang="zh-TW" sz="2200" i="1" kern="0" baseline="-25000" dirty="0" err="1">
                <a:solidFill>
                  <a:srgbClr val="000000"/>
                </a:solidFill>
                <a:latin typeface="Times New Roman"/>
                <a:ea typeface="新細明體"/>
              </a:rPr>
              <a:t>f</a:t>
            </a:r>
            <a:r>
              <a:rPr lang="en-US" altLang="zh-TW" sz="2200" kern="0" dirty="0">
                <a:solidFill>
                  <a:srgbClr val="000000"/>
                </a:solidFill>
                <a:latin typeface="Times New Roman"/>
                <a:ea typeface="新細明體"/>
              </a:rPr>
              <a:t>  </a:t>
            </a:r>
            <a:r>
              <a:rPr lang="en-US" altLang="zh-TW" sz="2200" kern="0" dirty="0">
                <a:solidFill>
                  <a:srgbClr val="000000"/>
                </a:solidFill>
                <a:latin typeface="Symbol" pitchFamily="18" charset="2"/>
                <a:ea typeface="新細明體"/>
              </a:rPr>
              <a: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u</a:t>
            </a:r>
            <a:r>
              <a:rPr lang="en-US" altLang="zh-TW" sz="2200" kern="0" spc="100" dirty="0" err="1">
                <a:solidFill>
                  <a:srgbClr val="000000"/>
                </a:solidFill>
                <a:latin typeface="Times New Roman"/>
                <a:ea typeface="新細明體"/>
              </a:rPr>
              <a:t>,</a:t>
            </a:r>
            <a:r>
              <a:rPr lang="en-US" altLang="zh-TW" sz="2200" i="1" kern="0" dirty="0" err="1">
                <a:solidFill>
                  <a:srgbClr val="000000"/>
                </a:solidFill>
                <a:latin typeface="Times New Roman"/>
                <a:ea typeface="新細明體"/>
              </a:rPr>
              <a:t>v</a:t>
            </a:r>
            <a:r>
              <a:rPr lang="en-US" altLang="zh-TW" sz="2200" kern="0" spc="300" dirty="0">
                <a:solidFill>
                  <a:srgbClr val="000000"/>
                </a:solidFill>
                <a:latin typeface="Times New Roman"/>
                <a:ea typeface="新細明體"/>
              </a:rPr>
              <a:t>)</a:t>
            </a:r>
            <a:r>
              <a:rPr lang="en-US" altLang="zh-TW" sz="2200" kern="0" spc="300" dirty="0">
                <a:solidFill>
                  <a:srgbClr val="000000"/>
                </a:solidFill>
                <a:latin typeface="Times New Roman"/>
                <a:ea typeface="新細明體"/>
                <a:sym typeface="Symbol" pitchFamily="18" charset="2"/>
              </a:rPr>
              <a:t></a:t>
            </a:r>
            <a:r>
              <a:rPr lang="en-US" altLang="zh-TW" sz="2200" i="1" kern="0" spc="300" dirty="0" err="1">
                <a:solidFill>
                  <a:srgbClr val="000000"/>
                </a:solidFill>
                <a:latin typeface="Times New Roman"/>
                <a:ea typeface="新細明體"/>
                <a:sym typeface="Symbol" pitchFamily="18" charset="2"/>
              </a:rPr>
              <a:t>V</a:t>
            </a:r>
            <a:r>
              <a:rPr lang="en-US" altLang="zh-TW" sz="2000" kern="0" spc="200" dirty="0" err="1">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2200" i="1" kern="0" spc="300" dirty="0" err="1">
                <a:solidFill>
                  <a:srgbClr val="000000"/>
                </a:solidFill>
                <a:latin typeface="Times New Roman"/>
                <a:ea typeface="新細明體"/>
                <a:cs typeface="Times New Roman" pitchFamily="18" charset="0"/>
                <a:sym typeface="Symbol" pitchFamily="18" charset="2"/>
              </a:rPr>
              <a:t>V</a:t>
            </a:r>
            <a:r>
              <a:rPr lang="en-US" altLang="zh-TW" sz="2200" kern="0" spc="300" dirty="0" err="1">
                <a:solidFill>
                  <a:srgbClr val="000000"/>
                </a:solidFill>
                <a:latin typeface="Times New Roman"/>
                <a:ea typeface="新細明體"/>
                <a:sym typeface="Symbol" pitchFamily="18" charset="2"/>
              </a:rPr>
              <a:t>:</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err="1">
                <a:solidFill>
                  <a:srgbClr val="000000"/>
                </a:solidFill>
                <a:latin typeface="Times New Roman"/>
                <a:ea typeface="新細明體"/>
              </a:rPr>
              <a:t>u</a:t>
            </a:r>
            <a:r>
              <a:rPr lang="en-US" altLang="zh-TW" sz="2200" kern="0" spc="100" dirty="0" err="1">
                <a:solidFill>
                  <a:srgbClr val="000000"/>
                </a:solidFill>
                <a:latin typeface="Times New Roman"/>
                <a:ea typeface="新細明體"/>
              </a:rPr>
              <a:t>,</a:t>
            </a:r>
            <a:r>
              <a:rPr lang="en-US" altLang="zh-TW" sz="2200" i="1" kern="0" dirty="0" err="1">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b="1" kern="0" dirty="0">
                <a:solidFill>
                  <a:srgbClr val="000000"/>
                </a:solidFill>
                <a:latin typeface="Symbol" pitchFamily="18" charset="2"/>
                <a:ea typeface="新細明體"/>
              </a:rPr>
              <a:t>&gt;</a:t>
            </a:r>
            <a:r>
              <a:rPr lang="en-US" altLang="zh-TW" sz="2200" kern="0" dirty="0">
                <a:solidFill>
                  <a:srgbClr val="000000"/>
                </a:solidFill>
                <a:latin typeface="Times New Roman"/>
                <a:ea typeface="新細明體"/>
              </a:rPr>
              <a:t> 0</a:t>
            </a:r>
            <a:r>
              <a:rPr lang="en-US" altLang="zh-TW" sz="2400" kern="0" dirty="0">
                <a:solidFill>
                  <a:srgbClr val="000000"/>
                </a:solidFill>
                <a:latin typeface="Times New Roman"/>
                <a:ea typeface="新細明體"/>
              </a:rPr>
              <a:t>}</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182597251"/>
              </p:ext>
            </p:extLst>
          </p:nvPr>
        </p:nvGraphicFramePr>
        <p:xfrm>
          <a:off x="5292000" y="2168998"/>
          <a:ext cx="3420000" cy="1258871"/>
        </p:xfrm>
        <a:graphic>
          <a:graphicData uri="http://schemas.openxmlformats.org/presentationml/2006/ole">
            <mc:AlternateContent xmlns:mc="http://schemas.openxmlformats.org/markup-compatibility/2006">
              <mc:Choice xmlns:v="urn:schemas-microsoft-com:vml" Requires="v">
                <p:oleObj spid="_x0000_s25157" name="方程式" r:id="rId3" imgW="1930320" imgH="711000" progId="Equation.3">
                  <p:embed/>
                </p:oleObj>
              </mc:Choice>
              <mc:Fallback>
                <p:oleObj name="方程式" r:id="rId3" imgW="1930320" imgH="711000" progId="Equation.3">
                  <p:embed/>
                  <p:pic>
                    <p:nvPicPr>
                      <p:cNvPr id="0" name="物件 1"/>
                      <p:cNvPicPr>
                        <a:picLocks noChangeAspect="1" noChangeArrowheads="1"/>
                      </p:cNvPicPr>
                      <p:nvPr/>
                    </p:nvPicPr>
                    <p:blipFill>
                      <a:blip r:embed="rId4"/>
                      <a:srcRect/>
                      <a:stretch>
                        <a:fillRect/>
                      </a:stretch>
                    </p:blipFill>
                    <p:spPr bwMode="auto">
                      <a:xfrm>
                        <a:off x="5292000" y="2168998"/>
                        <a:ext cx="3420000" cy="1258871"/>
                      </a:xfrm>
                      <a:prstGeom prst="rect">
                        <a:avLst/>
                      </a:prstGeom>
                      <a:noFill/>
                      <a:ln>
                        <a:noFill/>
                      </a:ln>
                    </p:spPr>
                  </p:pic>
                </p:oleObj>
              </mc:Fallback>
            </mc:AlternateContent>
          </a:graphicData>
        </a:graphic>
      </p:graphicFrame>
      <p:pic>
        <p:nvPicPr>
          <p:cNvPr id="8" name="圖片 7"/>
          <p:cNvPicPr>
            <a:picLocks noChangeAspect="1"/>
          </p:cNvPicPr>
          <p:nvPr/>
        </p:nvPicPr>
        <p:blipFill>
          <a:blip r:embed="rId5"/>
          <a:stretch>
            <a:fillRect/>
          </a:stretch>
        </p:blipFill>
        <p:spPr>
          <a:xfrm>
            <a:off x="432000" y="369000"/>
            <a:ext cx="4680000" cy="2853350"/>
          </a:xfrm>
          <a:prstGeom prst="rect">
            <a:avLst/>
          </a:prstGeom>
        </p:spPr>
      </p:pic>
      <p:pic>
        <p:nvPicPr>
          <p:cNvPr id="9" name="圖片 8"/>
          <p:cNvPicPr>
            <a:picLocks noChangeAspect="1"/>
          </p:cNvPicPr>
          <p:nvPr/>
        </p:nvPicPr>
        <p:blipFill>
          <a:blip r:embed="rId6"/>
          <a:stretch>
            <a:fillRect/>
          </a:stretch>
        </p:blipFill>
        <p:spPr>
          <a:xfrm>
            <a:off x="432000" y="3609000"/>
            <a:ext cx="4680000" cy="2875996"/>
          </a:xfrm>
          <a:prstGeom prst="rect">
            <a:avLst/>
          </a:prstGeom>
        </p:spPr>
      </p:pic>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UVa 10594 - Data Flow</a:t>
            </a:r>
            <a:endParaRPr lang="zh-TW" altLang="en-US" dirty="0"/>
          </a:p>
        </p:txBody>
      </p:sp>
    </p:spTree>
    <p:extLst>
      <p:ext uri="{BB962C8B-B14F-4D97-AF65-F5344CB8AC3E}">
        <p14:creationId xmlns:p14="http://schemas.microsoft.com/office/powerpoint/2010/main" val="5552459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8280000" cy="4140359"/>
          </a:xfrm>
        </p:spPr>
        <p:txBody>
          <a:bodyPr/>
          <a:lstStyle/>
          <a:p>
            <a:pPr marL="0" indent="0"/>
            <a:r>
              <a:rPr lang="en-US" altLang="zh-TW" dirty="0"/>
              <a:t>In the latest Lab of </a:t>
            </a:r>
            <a:r>
              <a:rPr lang="en-US" altLang="zh-TW" dirty="0" err="1"/>
              <a:t>IIUC</a:t>
            </a:r>
            <a:r>
              <a:rPr lang="en-US" altLang="zh-TW" dirty="0"/>
              <a:t>, it requires to send huge amount of data from the local server to the terminal server. The lab setup is not yet ready. It requires to write a router program for the best path of data. The problem is all links of the network has a fixed capacity and cannot flow more than that amount of data. Also it takes certain amount of time to send one unit data through the link. To avoid the collision at a time only one data unit can travel i.e. at any instant more than one unit of data cannot travel parallel through the network. This may be time consuming but it certainly gives no collision. Each node has sufficient buffering capability so that data can be temporarily stored there. </a:t>
            </a:r>
            <a:r>
              <a:rPr lang="en-US" altLang="zh-TW" dirty="0" err="1"/>
              <a:t>IIUC</a:t>
            </a:r>
            <a:r>
              <a:rPr lang="en-US" altLang="zh-TW" dirty="0"/>
              <a:t> management wants the shortest possible time to send all the data from the local server to the final one.</a:t>
            </a:r>
          </a:p>
        </p:txBody>
      </p:sp>
      <p:sp>
        <p:nvSpPr>
          <p:cNvPr id="17" name="橢圓 16"/>
          <p:cNvSpPr/>
          <p:nvPr/>
        </p:nvSpPr>
        <p:spPr>
          <a:xfrm>
            <a:off x="565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637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6372000" y="61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0" name="直線單箭頭接點 19"/>
          <p:cNvCxnSpPr>
            <a:stCxn id="17" idx="6"/>
            <a:endCxn id="23" idx="2"/>
          </p:cNvCxnSpPr>
          <p:nvPr/>
        </p:nvCxnSpPr>
        <p:spPr>
          <a:xfrm>
            <a:off x="6012000" y="55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1" name="直線單箭頭接點 20"/>
          <p:cNvCxnSpPr>
            <a:stCxn id="17" idx="7"/>
            <a:endCxn id="18" idx="3"/>
          </p:cNvCxnSpPr>
          <p:nvPr/>
        </p:nvCxnSpPr>
        <p:spPr>
          <a:xfrm flipV="1">
            <a:off x="5959279" y="499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2" name="直線單箭頭接點 21"/>
          <p:cNvCxnSpPr>
            <a:stCxn id="17" idx="5"/>
            <a:endCxn id="19" idx="1"/>
          </p:cNvCxnSpPr>
          <p:nvPr/>
        </p:nvCxnSpPr>
        <p:spPr>
          <a:xfrm>
            <a:off x="5959279" y="571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3" name="橢圓 22"/>
          <p:cNvSpPr/>
          <p:nvPr/>
        </p:nvSpPr>
        <p:spPr>
          <a:xfrm>
            <a:off x="709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4" name="直線單箭頭接點 23"/>
          <p:cNvCxnSpPr>
            <a:stCxn id="18" idx="5"/>
            <a:endCxn id="23" idx="1"/>
          </p:cNvCxnSpPr>
          <p:nvPr/>
        </p:nvCxnSpPr>
        <p:spPr>
          <a:xfrm>
            <a:off x="6679279" y="499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5" name="直線單箭頭接點 24"/>
          <p:cNvCxnSpPr>
            <a:stCxn id="19" idx="7"/>
            <a:endCxn id="23" idx="3"/>
          </p:cNvCxnSpPr>
          <p:nvPr/>
        </p:nvCxnSpPr>
        <p:spPr>
          <a:xfrm flipV="1">
            <a:off x="6679279" y="571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6" name="Text Box 6"/>
          <p:cNvSpPr txBox="1">
            <a:spLocks noChangeArrowheads="1"/>
          </p:cNvSpPr>
          <p:nvPr/>
        </p:nvSpPr>
        <p:spPr bwMode="auto">
          <a:xfrm>
            <a:off x="5832000" y="48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27" name="Text Box 6"/>
          <p:cNvSpPr txBox="1">
            <a:spLocks noChangeArrowheads="1"/>
          </p:cNvSpPr>
          <p:nvPr/>
        </p:nvSpPr>
        <p:spPr bwMode="auto">
          <a:xfrm>
            <a:off x="5832000" y="57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28" name="Text Box 6"/>
          <p:cNvSpPr txBox="1">
            <a:spLocks noChangeArrowheads="1"/>
          </p:cNvSpPr>
          <p:nvPr/>
        </p:nvSpPr>
        <p:spPr bwMode="auto">
          <a:xfrm>
            <a:off x="6732000" y="48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29" name="Text Box 6"/>
          <p:cNvSpPr txBox="1">
            <a:spLocks noChangeArrowheads="1"/>
          </p:cNvSpPr>
          <p:nvPr/>
        </p:nvSpPr>
        <p:spPr bwMode="auto">
          <a:xfrm>
            <a:off x="6732000" y="57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30" name="Text Box 6"/>
          <p:cNvSpPr txBox="1">
            <a:spLocks noChangeArrowheads="1"/>
          </p:cNvSpPr>
          <p:nvPr/>
        </p:nvSpPr>
        <p:spPr bwMode="auto">
          <a:xfrm>
            <a:off x="637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29258701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4149000"/>
            <a:ext cx="8280000" cy="1080000"/>
          </a:xfrm>
        </p:spPr>
        <p:txBody>
          <a:bodyPr/>
          <a:lstStyle/>
          <a:p>
            <a:pPr marL="0" indent="360363"/>
            <a:r>
              <a:rPr lang="en-US" altLang="zh-TW" dirty="0"/>
              <a:t>For example, in the above network if anyone wants to send 20 unit data from A to D, he will send 10 unit data through AD link and then 10 unit data through AB-BD link which will take 10 </a:t>
            </a:r>
            <a:r>
              <a:rPr lang="en-US" altLang="zh-TW" dirty="0">
                <a:latin typeface="Cambria Math" panose="02040503050406030204" pitchFamily="18" charset="0"/>
                <a:ea typeface="Cambria Math" panose="02040503050406030204" pitchFamily="18" charset="0"/>
              </a:rPr>
              <a:t>+</a:t>
            </a:r>
            <a:r>
              <a:rPr lang="en-US" altLang="zh-TW" dirty="0"/>
              <a:t> 70 </a:t>
            </a:r>
            <a:r>
              <a:rPr lang="en-US" altLang="zh-TW" dirty="0">
                <a:latin typeface="Cambria Math" panose="02040503050406030204" pitchFamily="18" charset="0"/>
                <a:ea typeface="Cambria Math" panose="02040503050406030204" pitchFamily="18" charset="0"/>
              </a:rPr>
              <a:t>=</a:t>
            </a:r>
            <a:r>
              <a:rPr lang="en-US" altLang="zh-TW" dirty="0"/>
              <a:t> 80 unit time.</a:t>
            </a:r>
            <a:endParaRPr lang="zh-TW" altLang="en-US" dirty="0"/>
          </a:p>
        </p:txBody>
      </p:sp>
      <p:sp>
        <p:nvSpPr>
          <p:cNvPr id="3" name="橢圓 2"/>
          <p:cNvSpPr/>
          <p:nvPr/>
        </p:nvSpPr>
        <p:spPr>
          <a:xfrm>
            <a:off x="331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 name="橢圓 3"/>
          <p:cNvSpPr/>
          <p:nvPr/>
        </p:nvSpPr>
        <p:spPr>
          <a:xfrm>
            <a:off x="4392000" y="7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43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 name="直線單箭頭接點 5"/>
          <p:cNvCxnSpPr>
            <a:stCxn id="3" idx="6"/>
            <a:endCxn id="9" idx="2"/>
          </p:cNvCxnSpPr>
          <p:nvPr/>
        </p:nvCxnSpPr>
        <p:spPr>
          <a:xfrm>
            <a:off x="3672000" y="1989000"/>
            <a:ext cx="180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7" name="直線單箭頭接點 6"/>
          <p:cNvCxnSpPr>
            <a:stCxn id="3" idx="7"/>
            <a:endCxn id="4" idx="3"/>
          </p:cNvCxnSpPr>
          <p:nvPr/>
        </p:nvCxnSpPr>
        <p:spPr>
          <a:xfrm flipV="1">
            <a:off x="3619279" y="10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 name="直線單箭頭接點 7"/>
          <p:cNvCxnSpPr>
            <a:stCxn id="3" idx="5"/>
            <a:endCxn id="5" idx="1"/>
          </p:cNvCxnSpPr>
          <p:nvPr/>
        </p:nvCxnSpPr>
        <p:spPr>
          <a:xfrm>
            <a:off x="3619279" y="211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9" name="橢圓 8"/>
          <p:cNvSpPr/>
          <p:nvPr/>
        </p:nvSpPr>
        <p:spPr>
          <a:xfrm>
            <a:off x="547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 name="直線單箭頭接點 9"/>
          <p:cNvCxnSpPr>
            <a:stCxn id="4" idx="5"/>
            <a:endCxn id="9" idx="1"/>
          </p:cNvCxnSpPr>
          <p:nvPr/>
        </p:nvCxnSpPr>
        <p:spPr>
          <a:xfrm>
            <a:off x="4699279" y="10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1" name="直線單箭頭接點 10"/>
          <p:cNvCxnSpPr>
            <a:stCxn id="5" idx="7"/>
            <a:endCxn id="9" idx="3"/>
          </p:cNvCxnSpPr>
          <p:nvPr/>
        </p:nvCxnSpPr>
        <p:spPr>
          <a:xfrm flipV="1">
            <a:off x="4699279" y="211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2" name="Text Box 6"/>
          <p:cNvSpPr txBox="1">
            <a:spLocks noChangeArrowheads="1"/>
          </p:cNvSpPr>
          <p:nvPr/>
        </p:nvSpPr>
        <p:spPr bwMode="auto">
          <a:xfrm>
            <a:off x="3672000" y="10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13" name="Text Box 6"/>
          <p:cNvSpPr txBox="1">
            <a:spLocks noChangeArrowheads="1"/>
          </p:cNvSpPr>
          <p:nvPr/>
        </p:nvSpPr>
        <p:spPr bwMode="auto">
          <a:xfrm>
            <a:off x="3672000" y="23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14" name="Text Box 6"/>
          <p:cNvSpPr txBox="1">
            <a:spLocks noChangeArrowheads="1"/>
          </p:cNvSpPr>
          <p:nvPr/>
        </p:nvSpPr>
        <p:spPr bwMode="auto">
          <a:xfrm>
            <a:off x="4932000" y="10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15" name="Text Box 6"/>
          <p:cNvSpPr txBox="1">
            <a:spLocks noChangeArrowheads="1"/>
          </p:cNvSpPr>
          <p:nvPr/>
        </p:nvSpPr>
        <p:spPr bwMode="auto">
          <a:xfrm>
            <a:off x="4932000" y="23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16"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7" name="Text Box 6"/>
          <p:cNvSpPr txBox="1">
            <a:spLocks noChangeArrowheads="1"/>
          </p:cNvSpPr>
          <p:nvPr/>
        </p:nvSpPr>
        <p:spPr bwMode="auto">
          <a:xfrm>
            <a:off x="3492000" y="3249000"/>
            <a:ext cx="216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Link Capacity: 10 </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84265940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r>
              <a:rPr lang="en-US" altLang="zh-TW" sz="2400" dirty="0">
                <a:solidFill>
                  <a:srgbClr val="FF0000"/>
                </a:solidFill>
              </a:rPr>
              <a:t>Input</a:t>
            </a:r>
          </a:p>
          <a:p>
            <a:pPr marL="0" indent="0"/>
            <a:r>
              <a:rPr lang="en-US" altLang="zh-TW" dirty="0"/>
              <a:t>Each input starts with two positive integers </a:t>
            </a:r>
            <a:r>
              <a:rPr lang="en-US" altLang="zh-TW" i="1" dirty="0"/>
              <a:t>N</a:t>
            </a:r>
            <a:r>
              <a:rPr lang="en-US" altLang="zh-TW" dirty="0"/>
              <a:t> (2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N</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100), </a:t>
            </a:r>
            <a:r>
              <a:rPr lang="en-US" altLang="zh-TW" i="1" dirty="0"/>
              <a:t>M</a:t>
            </a:r>
            <a:r>
              <a:rPr lang="en-US" altLang="zh-TW" dirty="0"/>
              <a:t> (1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M</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5000). In next few lines the link and corresponding propagation time will be given. The links are </a:t>
            </a:r>
            <a:r>
              <a:rPr lang="en-US" altLang="zh-TW" dirty="0">
                <a:solidFill>
                  <a:srgbClr val="FF0000"/>
                </a:solidFill>
              </a:rPr>
              <a:t>bidirectional</a:t>
            </a:r>
            <a:r>
              <a:rPr lang="en-US" altLang="zh-TW" dirty="0"/>
              <a:t> and there will be </a:t>
            </a:r>
            <a:r>
              <a:rPr lang="en-US" altLang="zh-TW" dirty="0">
                <a:solidFill>
                  <a:srgbClr val="FF0000"/>
                </a:solidFill>
              </a:rPr>
              <a:t>at most one link between two network nodes</a:t>
            </a:r>
            <a:r>
              <a:rPr lang="en-US" altLang="zh-TW" dirty="0"/>
              <a:t>. In next line there will be two positive integers </a:t>
            </a:r>
            <a:r>
              <a:rPr lang="en-US" altLang="zh-TW" i="1" dirty="0"/>
              <a:t>D</a:t>
            </a:r>
            <a:r>
              <a:rPr lang="en-US" altLang="zh-TW" dirty="0"/>
              <a:t>, </a:t>
            </a:r>
            <a:r>
              <a:rPr lang="en-US" altLang="zh-TW" i="1" dirty="0"/>
              <a:t>K</a:t>
            </a:r>
            <a:r>
              <a:rPr lang="en-US" altLang="zh-TW" dirty="0"/>
              <a:t> where </a:t>
            </a:r>
            <a:r>
              <a:rPr lang="en-US" altLang="zh-TW" i="1" dirty="0"/>
              <a:t>D</a:t>
            </a:r>
            <a:r>
              <a:rPr lang="en-US" altLang="zh-TW" dirty="0"/>
              <a:t> is the amount of data to be transferred from 1-</a:t>
            </a:r>
            <a:r>
              <a:rPr lang="en-US" altLang="zh-TW" dirty="0" err="1"/>
              <a:t>st</a:t>
            </a:r>
            <a:r>
              <a:rPr lang="en-US" altLang="zh-TW" dirty="0"/>
              <a:t> to </a:t>
            </a:r>
            <a:r>
              <a:rPr lang="en-US" altLang="zh-TW" i="1" dirty="0"/>
              <a:t>N</a:t>
            </a:r>
            <a:r>
              <a:rPr lang="en-US" altLang="zh-TW" dirty="0"/>
              <a:t>-</a:t>
            </a:r>
            <a:r>
              <a:rPr lang="en-US" altLang="zh-TW" dirty="0" err="1"/>
              <a:t>th</a:t>
            </a:r>
            <a:r>
              <a:rPr lang="en-US" altLang="zh-TW" dirty="0"/>
              <a:t> node and </a:t>
            </a:r>
            <a:r>
              <a:rPr lang="en-US" altLang="zh-TW" i="1" dirty="0"/>
              <a:t>K</a:t>
            </a:r>
            <a:r>
              <a:rPr lang="en-US" altLang="zh-TW" dirty="0"/>
              <a:t> is the link capacity. Input is terminated by </a:t>
            </a:r>
            <a:r>
              <a:rPr lang="en-US" altLang="zh-TW" dirty="0" err="1"/>
              <a:t>EOF</a:t>
            </a:r>
            <a:r>
              <a:rPr lang="en-US" altLang="zh-TW" dirty="0"/>
              <a:t>.</a:t>
            </a:r>
          </a:p>
          <a:p>
            <a:pPr marL="0" indent="0"/>
            <a:endParaRPr lang="en-US" altLang="zh-TW" dirty="0"/>
          </a:p>
          <a:p>
            <a:pPr marL="0" indent="0"/>
            <a:r>
              <a:rPr lang="en-US" altLang="zh-TW" sz="2400" dirty="0">
                <a:solidFill>
                  <a:srgbClr val="FF0000"/>
                </a:solidFill>
              </a:rPr>
              <a:t>Output</a:t>
            </a:r>
          </a:p>
          <a:p>
            <a:pPr marL="0" indent="0"/>
            <a:r>
              <a:rPr lang="en-US" altLang="zh-TW" dirty="0"/>
              <a:t>For each dataset, print the minimum possible time in a line to send all the data. If it is not possible to send all the data, print ‘Impossible.’. The time can be as large as 10</a:t>
            </a:r>
            <a:r>
              <a:rPr lang="en-US" altLang="zh-TW" baseline="46000" dirty="0"/>
              <a:t>15</a:t>
            </a:r>
            <a:r>
              <a:rPr lang="en-US" altLang="zh-TW" dirty="0"/>
              <a:t>.</a:t>
            </a:r>
            <a:endParaRPr lang="zh-TW" altLang="en-US" dirty="0"/>
          </a:p>
        </p:txBody>
      </p:sp>
    </p:spTree>
    <p:extLst>
      <p:ext uri="{BB962C8B-B14F-4D97-AF65-F5344CB8AC3E}">
        <p14:creationId xmlns:p14="http://schemas.microsoft.com/office/powerpoint/2010/main" val="352733924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432000" y="549001"/>
            <a:ext cx="1980000" cy="5759724"/>
          </a:xfrm>
        </p:spPr>
        <p:txBody>
          <a:bodyPr/>
          <a:lstStyle/>
          <a:p>
            <a:r>
              <a:rPr lang="en-US" altLang="zh-TW" sz="2400" dirty="0">
                <a:solidFill>
                  <a:srgbClr val="FF0000"/>
                </a:solidFill>
              </a:rPr>
              <a:t>Sample Input</a:t>
            </a:r>
          </a:p>
          <a:p>
            <a:r>
              <a:rPr lang="en-US" altLang="zh-TW" dirty="0"/>
              <a:t>4 5</a:t>
            </a:r>
          </a:p>
          <a:p>
            <a:r>
              <a:rPr lang="en-US" altLang="zh-TW" dirty="0"/>
              <a:t>1 4 1</a:t>
            </a:r>
          </a:p>
          <a:p>
            <a:r>
              <a:rPr lang="en-US" altLang="zh-TW" dirty="0"/>
              <a:t>1 3 3</a:t>
            </a:r>
          </a:p>
          <a:p>
            <a:r>
              <a:rPr lang="en-US" altLang="zh-TW" dirty="0"/>
              <a:t>3 4 4</a:t>
            </a:r>
          </a:p>
          <a:p>
            <a:r>
              <a:rPr lang="en-US" altLang="zh-TW" dirty="0"/>
              <a:t>1 2 2</a:t>
            </a:r>
          </a:p>
          <a:p>
            <a:r>
              <a:rPr lang="en-US" altLang="zh-TW" dirty="0"/>
              <a:t>2 4 5</a:t>
            </a:r>
          </a:p>
          <a:p>
            <a:r>
              <a:rPr lang="en-US" altLang="zh-TW" dirty="0"/>
              <a:t>20 10</a:t>
            </a:r>
          </a:p>
          <a:p>
            <a:r>
              <a:rPr lang="en-US" altLang="zh-TW" dirty="0"/>
              <a:t>4 4</a:t>
            </a:r>
          </a:p>
          <a:p>
            <a:r>
              <a:rPr lang="en-US" altLang="zh-TW" dirty="0"/>
              <a:t>1 3 3</a:t>
            </a:r>
          </a:p>
          <a:p>
            <a:r>
              <a:rPr lang="en-US" altLang="zh-TW" dirty="0"/>
              <a:t>3 4 4</a:t>
            </a:r>
          </a:p>
          <a:p>
            <a:r>
              <a:rPr lang="en-US" altLang="zh-TW" dirty="0"/>
              <a:t>1 2 2</a:t>
            </a:r>
          </a:p>
          <a:p>
            <a:r>
              <a:rPr lang="en-US" altLang="zh-TW" dirty="0"/>
              <a:t>2 4 5</a:t>
            </a:r>
          </a:p>
          <a:p>
            <a:r>
              <a:rPr lang="en-US" altLang="zh-TW" dirty="0"/>
              <a:t>20 100</a:t>
            </a:r>
          </a:p>
        </p:txBody>
      </p:sp>
      <p:sp>
        <p:nvSpPr>
          <p:cNvPr id="3" name="內容版面配置區 2"/>
          <p:cNvSpPr>
            <a:spLocks noGrp="1"/>
          </p:cNvSpPr>
          <p:nvPr>
            <p:ph sz="half" idx="2"/>
          </p:nvPr>
        </p:nvSpPr>
        <p:spPr>
          <a:xfrm>
            <a:off x="2592000" y="549000"/>
            <a:ext cx="2160000" cy="5040000"/>
          </a:xfrm>
        </p:spPr>
        <p:txBody>
          <a:bodyPr/>
          <a:lstStyle/>
          <a:p>
            <a:pPr lvl="0">
              <a:buClr>
                <a:srgbClr val="3333CC"/>
              </a:buClr>
            </a:pPr>
            <a:r>
              <a:rPr lang="en-US" altLang="zh-TW" sz="2400" dirty="0">
                <a:solidFill>
                  <a:schemeClr val="bg1"/>
                </a:solidFill>
              </a:rPr>
              <a:t>Sample Input</a:t>
            </a:r>
          </a:p>
          <a:p>
            <a:pPr lvl="0">
              <a:buClr>
                <a:srgbClr val="3333CC"/>
              </a:buClr>
            </a:pPr>
            <a:r>
              <a:rPr lang="en-US" altLang="zh-TW" dirty="0">
                <a:solidFill>
                  <a:srgbClr val="000000"/>
                </a:solidFill>
              </a:rPr>
              <a:t>4 4</a:t>
            </a:r>
          </a:p>
          <a:p>
            <a:pPr lvl="0">
              <a:buClr>
                <a:srgbClr val="3333CC"/>
              </a:buClr>
            </a:pPr>
            <a:r>
              <a:rPr lang="en-US" altLang="zh-TW" dirty="0">
                <a:solidFill>
                  <a:srgbClr val="000000"/>
                </a:solidFill>
              </a:rPr>
              <a:t>1 3 3</a:t>
            </a:r>
          </a:p>
          <a:p>
            <a:pPr lvl="0">
              <a:buClr>
                <a:srgbClr val="3333CC"/>
              </a:buClr>
            </a:pPr>
            <a:r>
              <a:rPr lang="en-US" altLang="zh-TW" dirty="0">
                <a:solidFill>
                  <a:srgbClr val="000000"/>
                </a:solidFill>
              </a:rPr>
              <a:t>3 4 4</a:t>
            </a:r>
          </a:p>
          <a:p>
            <a:pPr lvl="0">
              <a:buClr>
                <a:srgbClr val="3333CC"/>
              </a:buClr>
            </a:pPr>
            <a:r>
              <a:rPr lang="en-US" altLang="zh-TW" dirty="0">
                <a:solidFill>
                  <a:srgbClr val="000000"/>
                </a:solidFill>
              </a:rPr>
              <a:t>1 2 2</a:t>
            </a:r>
          </a:p>
          <a:p>
            <a:pPr lvl="0">
              <a:buClr>
                <a:srgbClr val="3333CC"/>
              </a:buClr>
            </a:pPr>
            <a:r>
              <a:rPr lang="en-US" altLang="zh-TW" dirty="0">
                <a:solidFill>
                  <a:srgbClr val="000000"/>
                </a:solidFill>
              </a:rPr>
              <a:t>2 4 5</a:t>
            </a:r>
          </a:p>
          <a:p>
            <a:pPr lvl="0">
              <a:buClr>
                <a:srgbClr val="3333CC"/>
              </a:buClr>
            </a:pPr>
            <a:r>
              <a:rPr lang="en-US" altLang="zh-TW" dirty="0">
                <a:solidFill>
                  <a:srgbClr val="000000"/>
                </a:solidFill>
              </a:rPr>
              <a:t>20 1</a:t>
            </a:r>
          </a:p>
          <a:p>
            <a:pPr lvl="0">
              <a:buClr>
                <a:srgbClr val="3333CC"/>
              </a:buClr>
            </a:pPr>
            <a:endParaRPr lang="en-US" altLang="zh-TW" dirty="0">
              <a:solidFill>
                <a:srgbClr val="000000"/>
              </a:solidFill>
            </a:endParaRPr>
          </a:p>
          <a:p>
            <a:pPr lvl="0">
              <a:buClr>
                <a:srgbClr val="3333CC"/>
              </a:buClr>
            </a:pPr>
            <a:r>
              <a:rPr lang="en-US" altLang="zh-TW" sz="2400" dirty="0">
                <a:solidFill>
                  <a:srgbClr val="FF0000"/>
                </a:solidFill>
              </a:rPr>
              <a:t>Sample Output</a:t>
            </a:r>
          </a:p>
          <a:p>
            <a:pPr lvl="0">
              <a:buClr>
                <a:srgbClr val="3333CC"/>
              </a:buClr>
            </a:pPr>
            <a:r>
              <a:rPr lang="en-US" altLang="zh-TW" dirty="0">
                <a:solidFill>
                  <a:srgbClr val="000000"/>
                </a:solidFill>
              </a:rPr>
              <a:t>80</a:t>
            </a:r>
          </a:p>
          <a:p>
            <a:pPr lvl="0">
              <a:buClr>
                <a:srgbClr val="3333CC"/>
              </a:buClr>
            </a:pPr>
            <a:r>
              <a:rPr lang="en-US" altLang="zh-TW" dirty="0">
                <a:solidFill>
                  <a:srgbClr val="000000"/>
                </a:solidFill>
              </a:rPr>
              <a:t>140</a:t>
            </a:r>
          </a:p>
          <a:p>
            <a:pPr lvl="0">
              <a:buClr>
                <a:srgbClr val="3333CC"/>
              </a:buClr>
            </a:pPr>
            <a:r>
              <a:rPr lang="en-US" altLang="zh-TW" dirty="0">
                <a:solidFill>
                  <a:srgbClr val="000000"/>
                </a:solidFill>
              </a:rPr>
              <a:t>Impossible.</a:t>
            </a:r>
            <a:endParaRPr lang="zh-TW" altLang="en-US" dirty="0">
              <a:solidFill>
                <a:srgbClr val="000000"/>
              </a:solidFill>
            </a:endParaRPr>
          </a:p>
        </p:txBody>
      </p:sp>
      <p:sp>
        <p:nvSpPr>
          <p:cNvPr id="4" name="橢圓 3"/>
          <p:cNvSpPr/>
          <p:nvPr/>
        </p:nvSpPr>
        <p:spPr>
          <a:xfrm>
            <a:off x="565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673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6" name="橢圓 5"/>
          <p:cNvSpPr/>
          <p:nvPr/>
        </p:nvSpPr>
        <p:spPr>
          <a:xfrm>
            <a:off x="6732000" y="27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 name="直線單箭頭接點 6"/>
          <p:cNvCxnSpPr>
            <a:stCxn id="4" idx="6"/>
            <a:endCxn id="10" idx="2"/>
          </p:cNvCxnSpPr>
          <p:nvPr/>
        </p:nvCxnSpPr>
        <p:spPr>
          <a:xfrm>
            <a:off x="6012000" y="1809000"/>
            <a:ext cx="180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 name="直線單箭頭接點 7"/>
          <p:cNvCxnSpPr>
            <a:stCxn id="4" idx="7"/>
            <a:endCxn id="5" idx="3"/>
          </p:cNvCxnSpPr>
          <p:nvPr/>
        </p:nvCxnSpPr>
        <p:spPr>
          <a:xfrm flipV="1">
            <a:off x="5959279" y="85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9" name="直線單箭頭接點 8"/>
          <p:cNvCxnSpPr>
            <a:stCxn id="4" idx="5"/>
            <a:endCxn id="6" idx="1"/>
          </p:cNvCxnSpPr>
          <p:nvPr/>
        </p:nvCxnSpPr>
        <p:spPr>
          <a:xfrm>
            <a:off x="5959279" y="19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0" name="橢圓 9"/>
          <p:cNvSpPr/>
          <p:nvPr/>
        </p:nvSpPr>
        <p:spPr>
          <a:xfrm>
            <a:off x="781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 name="直線單箭頭接點 10"/>
          <p:cNvCxnSpPr>
            <a:stCxn id="5" idx="5"/>
            <a:endCxn id="10" idx="1"/>
          </p:cNvCxnSpPr>
          <p:nvPr/>
        </p:nvCxnSpPr>
        <p:spPr>
          <a:xfrm>
            <a:off x="7039279" y="85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2" name="直線單箭頭接點 11"/>
          <p:cNvCxnSpPr>
            <a:stCxn id="6" idx="7"/>
            <a:endCxn id="10" idx="3"/>
          </p:cNvCxnSpPr>
          <p:nvPr/>
        </p:nvCxnSpPr>
        <p:spPr>
          <a:xfrm flipV="1">
            <a:off x="7039279" y="19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3" name="Text Box 6"/>
          <p:cNvSpPr txBox="1">
            <a:spLocks noChangeArrowheads="1"/>
          </p:cNvSpPr>
          <p:nvPr/>
        </p:nvSpPr>
        <p:spPr bwMode="auto">
          <a:xfrm>
            <a:off x="6012000" y="9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14" name="Text Box 6"/>
          <p:cNvSpPr txBox="1">
            <a:spLocks noChangeArrowheads="1"/>
          </p:cNvSpPr>
          <p:nvPr/>
        </p:nvSpPr>
        <p:spPr bwMode="auto">
          <a:xfrm>
            <a:off x="6012000" y="21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15" name="Text Box 6"/>
          <p:cNvSpPr txBox="1">
            <a:spLocks noChangeArrowheads="1"/>
          </p:cNvSpPr>
          <p:nvPr/>
        </p:nvSpPr>
        <p:spPr bwMode="auto">
          <a:xfrm>
            <a:off x="7272000" y="9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16" name="Text Box 6"/>
          <p:cNvSpPr txBox="1">
            <a:spLocks noChangeArrowheads="1"/>
          </p:cNvSpPr>
          <p:nvPr/>
        </p:nvSpPr>
        <p:spPr bwMode="auto">
          <a:xfrm>
            <a:off x="7272000" y="21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17" name="Text Box 6"/>
          <p:cNvSpPr txBox="1">
            <a:spLocks noChangeArrowheads="1"/>
          </p:cNvSpPr>
          <p:nvPr/>
        </p:nvSpPr>
        <p:spPr bwMode="auto">
          <a:xfrm>
            <a:off x="6732000" y="180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8" name="橢圓 17"/>
          <p:cNvSpPr/>
          <p:nvPr/>
        </p:nvSpPr>
        <p:spPr>
          <a:xfrm>
            <a:off x="565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673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0" name="橢圓 19"/>
          <p:cNvSpPr/>
          <p:nvPr/>
        </p:nvSpPr>
        <p:spPr>
          <a:xfrm>
            <a:off x="673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1" name="直線單箭頭接點 20"/>
          <p:cNvCxnSpPr>
            <a:stCxn id="18" idx="6"/>
            <a:endCxn id="24" idx="2"/>
          </p:cNvCxnSpPr>
          <p:nvPr/>
        </p:nvCxnSpPr>
        <p:spPr>
          <a:xfrm>
            <a:off x="6012000" y="5049000"/>
            <a:ext cx="180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2" name="直線單箭頭接點 21"/>
          <p:cNvCxnSpPr>
            <a:stCxn id="18" idx="7"/>
            <a:endCxn id="19" idx="3"/>
          </p:cNvCxnSpPr>
          <p:nvPr/>
        </p:nvCxnSpPr>
        <p:spPr>
          <a:xfrm flipV="1">
            <a:off x="5959279" y="409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3" name="直線單箭頭接點 22"/>
          <p:cNvCxnSpPr>
            <a:stCxn id="18" idx="5"/>
            <a:endCxn id="20" idx="1"/>
          </p:cNvCxnSpPr>
          <p:nvPr/>
        </p:nvCxnSpPr>
        <p:spPr>
          <a:xfrm>
            <a:off x="5959279" y="517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4" name="橢圓 23"/>
          <p:cNvSpPr/>
          <p:nvPr/>
        </p:nvSpPr>
        <p:spPr>
          <a:xfrm>
            <a:off x="7812000" y="48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5" name="直線單箭頭接點 24"/>
          <p:cNvCxnSpPr>
            <a:stCxn id="19" idx="5"/>
            <a:endCxn id="24" idx="1"/>
          </p:cNvCxnSpPr>
          <p:nvPr/>
        </p:nvCxnSpPr>
        <p:spPr>
          <a:xfrm>
            <a:off x="7039279" y="409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6" name="直線單箭頭接點 25"/>
          <p:cNvCxnSpPr>
            <a:stCxn id="20" idx="7"/>
            <a:endCxn id="24" idx="3"/>
          </p:cNvCxnSpPr>
          <p:nvPr/>
        </p:nvCxnSpPr>
        <p:spPr>
          <a:xfrm flipV="1">
            <a:off x="7039279" y="517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7" name="Text Box 6"/>
          <p:cNvSpPr txBox="1">
            <a:spLocks noChangeArrowheads="1"/>
          </p:cNvSpPr>
          <p:nvPr/>
        </p:nvSpPr>
        <p:spPr bwMode="auto">
          <a:xfrm>
            <a:off x="6012000" y="41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28" name="Text Box 6"/>
          <p:cNvSpPr txBox="1">
            <a:spLocks noChangeArrowheads="1"/>
          </p:cNvSpPr>
          <p:nvPr/>
        </p:nvSpPr>
        <p:spPr bwMode="auto">
          <a:xfrm>
            <a:off x="6012000" y="54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29" name="Text Box 6"/>
          <p:cNvSpPr txBox="1">
            <a:spLocks noChangeArrowheads="1"/>
          </p:cNvSpPr>
          <p:nvPr/>
        </p:nvSpPr>
        <p:spPr bwMode="auto">
          <a:xfrm>
            <a:off x="7272000" y="41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30" name="Text Box 6"/>
          <p:cNvSpPr txBox="1">
            <a:spLocks noChangeArrowheads="1"/>
          </p:cNvSpPr>
          <p:nvPr/>
        </p:nvSpPr>
        <p:spPr bwMode="auto">
          <a:xfrm>
            <a:off x="7272000" y="54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31" name="Text Box 6"/>
          <p:cNvSpPr txBox="1">
            <a:spLocks noChangeArrowheads="1"/>
          </p:cNvSpPr>
          <p:nvPr/>
        </p:nvSpPr>
        <p:spPr bwMode="auto">
          <a:xfrm>
            <a:off x="6732000" y="504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351042193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432000" y="549001"/>
            <a:ext cx="1980000" cy="5759724"/>
          </a:xfrm>
        </p:spPr>
        <p:txBody>
          <a:bodyPr/>
          <a:lstStyle/>
          <a:p>
            <a:r>
              <a:rPr lang="en-US" altLang="zh-TW" sz="2400" dirty="0">
                <a:solidFill>
                  <a:srgbClr val="FF0000"/>
                </a:solidFill>
              </a:rPr>
              <a:t>Sample Input</a:t>
            </a:r>
          </a:p>
          <a:p>
            <a:r>
              <a:rPr lang="en-US" altLang="zh-TW" dirty="0"/>
              <a:t>4 5</a:t>
            </a:r>
          </a:p>
          <a:p>
            <a:r>
              <a:rPr lang="en-US" altLang="zh-TW" dirty="0"/>
              <a:t>1 4 1</a:t>
            </a:r>
          </a:p>
          <a:p>
            <a:r>
              <a:rPr lang="en-US" altLang="zh-TW" dirty="0"/>
              <a:t>1 3 3</a:t>
            </a:r>
          </a:p>
          <a:p>
            <a:r>
              <a:rPr lang="en-US" altLang="zh-TW" dirty="0"/>
              <a:t>3 4 4</a:t>
            </a:r>
          </a:p>
          <a:p>
            <a:r>
              <a:rPr lang="en-US" altLang="zh-TW" dirty="0"/>
              <a:t>1 2 2</a:t>
            </a:r>
          </a:p>
          <a:p>
            <a:r>
              <a:rPr lang="en-US" altLang="zh-TW" dirty="0"/>
              <a:t>2 4 5</a:t>
            </a:r>
          </a:p>
          <a:p>
            <a:r>
              <a:rPr lang="en-US" altLang="zh-TW" dirty="0"/>
              <a:t>20 10</a:t>
            </a:r>
          </a:p>
          <a:p>
            <a:r>
              <a:rPr lang="en-US" altLang="zh-TW" dirty="0"/>
              <a:t>4 4</a:t>
            </a:r>
          </a:p>
          <a:p>
            <a:r>
              <a:rPr lang="en-US" altLang="zh-TW" dirty="0"/>
              <a:t>1 3 3</a:t>
            </a:r>
          </a:p>
          <a:p>
            <a:r>
              <a:rPr lang="en-US" altLang="zh-TW" dirty="0"/>
              <a:t>3 4 4</a:t>
            </a:r>
          </a:p>
          <a:p>
            <a:r>
              <a:rPr lang="en-US" altLang="zh-TW" dirty="0"/>
              <a:t>1 2 2</a:t>
            </a:r>
          </a:p>
          <a:p>
            <a:r>
              <a:rPr lang="en-US" altLang="zh-TW" dirty="0"/>
              <a:t>2 4 5</a:t>
            </a:r>
          </a:p>
          <a:p>
            <a:r>
              <a:rPr lang="en-US" altLang="zh-TW" dirty="0"/>
              <a:t>20 100</a:t>
            </a:r>
          </a:p>
        </p:txBody>
      </p:sp>
      <p:sp>
        <p:nvSpPr>
          <p:cNvPr id="3" name="內容版面配置區 2"/>
          <p:cNvSpPr>
            <a:spLocks noGrp="1"/>
          </p:cNvSpPr>
          <p:nvPr>
            <p:ph sz="half" idx="2"/>
          </p:nvPr>
        </p:nvSpPr>
        <p:spPr>
          <a:xfrm>
            <a:off x="2592000" y="549000"/>
            <a:ext cx="2160000" cy="5040000"/>
          </a:xfrm>
        </p:spPr>
        <p:txBody>
          <a:bodyPr/>
          <a:lstStyle/>
          <a:p>
            <a:pPr lvl="0">
              <a:buClr>
                <a:srgbClr val="3333CC"/>
              </a:buClr>
            </a:pPr>
            <a:r>
              <a:rPr lang="en-US" altLang="zh-TW" sz="2400" dirty="0">
                <a:solidFill>
                  <a:schemeClr val="bg1"/>
                </a:solidFill>
              </a:rPr>
              <a:t>Sample Input</a:t>
            </a:r>
          </a:p>
          <a:p>
            <a:pPr lvl="0">
              <a:buClr>
                <a:srgbClr val="3333CC"/>
              </a:buClr>
            </a:pPr>
            <a:r>
              <a:rPr lang="en-US" altLang="zh-TW" dirty="0">
                <a:solidFill>
                  <a:srgbClr val="000000"/>
                </a:solidFill>
              </a:rPr>
              <a:t>4 4</a:t>
            </a:r>
          </a:p>
          <a:p>
            <a:pPr lvl="0">
              <a:buClr>
                <a:srgbClr val="3333CC"/>
              </a:buClr>
            </a:pPr>
            <a:r>
              <a:rPr lang="en-US" altLang="zh-TW" dirty="0">
                <a:solidFill>
                  <a:srgbClr val="000000"/>
                </a:solidFill>
              </a:rPr>
              <a:t>1 3 3</a:t>
            </a:r>
          </a:p>
          <a:p>
            <a:pPr lvl="0">
              <a:buClr>
                <a:srgbClr val="3333CC"/>
              </a:buClr>
            </a:pPr>
            <a:r>
              <a:rPr lang="en-US" altLang="zh-TW" dirty="0">
                <a:solidFill>
                  <a:srgbClr val="000000"/>
                </a:solidFill>
              </a:rPr>
              <a:t>3 4 4</a:t>
            </a:r>
          </a:p>
          <a:p>
            <a:pPr lvl="0">
              <a:buClr>
                <a:srgbClr val="3333CC"/>
              </a:buClr>
            </a:pPr>
            <a:r>
              <a:rPr lang="en-US" altLang="zh-TW" dirty="0">
                <a:solidFill>
                  <a:srgbClr val="000000"/>
                </a:solidFill>
              </a:rPr>
              <a:t>1 2 2</a:t>
            </a:r>
          </a:p>
          <a:p>
            <a:pPr lvl="0">
              <a:buClr>
                <a:srgbClr val="3333CC"/>
              </a:buClr>
            </a:pPr>
            <a:r>
              <a:rPr lang="en-US" altLang="zh-TW" dirty="0">
                <a:solidFill>
                  <a:srgbClr val="000000"/>
                </a:solidFill>
              </a:rPr>
              <a:t>2 4 5</a:t>
            </a:r>
          </a:p>
          <a:p>
            <a:pPr lvl="0">
              <a:buClr>
                <a:srgbClr val="3333CC"/>
              </a:buClr>
            </a:pPr>
            <a:r>
              <a:rPr lang="en-US" altLang="zh-TW" dirty="0">
                <a:solidFill>
                  <a:srgbClr val="000000"/>
                </a:solidFill>
              </a:rPr>
              <a:t>20 1</a:t>
            </a:r>
          </a:p>
          <a:p>
            <a:pPr lvl="0">
              <a:buClr>
                <a:srgbClr val="3333CC"/>
              </a:buClr>
            </a:pPr>
            <a:endParaRPr lang="en-US" altLang="zh-TW" dirty="0">
              <a:solidFill>
                <a:srgbClr val="000000"/>
              </a:solidFill>
            </a:endParaRPr>
          </a:p>
          <a:p>
            <a:pPr lvl="0">
              <a:buClr>
                <a:srgbClr val="3333CC"/>
              </a:buClr>
            </a:pPr>
            <a:r>
              <a:rPr lang="en-US" altLang="zh-TW" sz="2400" dirty="0">
                <a:solidFill>
                  <a:srgbClr val="FF0000"/>
                </a:solidFill>
              </a:rPr>
              <a:t>Sample Output</a:t>
            </a:r>
          </a:p>
          <a:p>
            <a:pPr lvl="0">
              <a:buClr>
                <a:srgbClr val="3333CC"/>
              </a:buClr>
            </a:pPr>
            <a:r>
              <a:rPr lang="en-US" altLang="zh-TW" dirty="0">
                <a:solidFill>
                  <a:srgbClr val="000000"/>
                </a:solidFill>
              </a:rPr>
              <a:t>80</a:t>
            </a:r>
          </a:p>
          <a:p>
            <a:pPr lvl="0">
              <a:buClr>
                <a:srgbClr val="3333CC"/>
              </a:buClr>
            </a:pPr>
            <a:r>
              <a:rPr lang="en-US" altLang="zh-TW" dirty="0">
                <a:solidFill>
                  <a:srgbClr val="000000"/>
                </a:solidFill>
              </a:rPr>
              <a:t>140</a:t>
            </a:r>
          </a:p>
          <a:p>
            <a:pPr lvl="0">
              <a:buClr>
                <a:srgbClr val="3333CC"/>
              </a:buClr>
            </a:pPr>
            <a:r>
              <a:rPr lang="en-US" altLang="zh-TW" dirty="0">
                <a:solidFill>
                  <a:srgbClr val="000000"/>
                </a:solidFill>
              </a:rPr>
              <a:t>Impossible.</a:t>
            </a:r>
            <a:endParaRPr lang="zh-TW" altLang="en-US" dirty="0">
              <a:solidFill>
                <a:srgbClr val="000000"/>
              </a:solidFill>
            </a:endParaRPr>
          </a:p>
        </p:txBody>
      </p:sp>
      <p:sp>
        <p:nvSpPr>
          <p:cNvPr id="18" name="橢圓 17"/>
          <p:cNvSpPr/>
          <p:nvPr/>
        </p:nvSpPr>
        <p:spPr>
          <a:xfrm>
            <a:off x="565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6732000" y="10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0" name="橢圓 19"/>
          <p:cNvSpPr/>
          <p:nvPr/>
        </p:nvSpPr>
        <p:spPr>
          <a:xfrm>
            <a:off x="673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2" name="直線單箭頭接點 21"/>
          <p:cNvCxnSpPr>
            <a:stCxn id="18" idx="7"/>
            <a:endCxn id="19" idx="3"/>
          </p:cNvCxnSpPr>
          <p:nvPr/>
        </p:nvCxnSpPr>
        <p:spPr>
          <a:xfrm flipV="1">
            <a:off x="5959279" y="139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3" name="直線單箭頭接點 22"/>
          <p:cNvCxnSpPr>
            <a:stCxn id="18" idx="5"/>
            <a:endCxn id="20" idx="1"/>
          </p:cNvCxnSpPr>
          <p:nvPr/>
        </p:nvCxnSpPr>
        <p:spPr>
          <a:xfrm>
            <a:off x="5959279" y="247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4" name="橢圓 23"/>
          <p:cNvSpPr/>
          <p:nvPr/>
        </p:nvSpPr>
        <p:spPr>
          <a:xfrm>
            <a:off x="781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5" name="直線單箭頭接點 24"/>
          <p:cNvCxnSpPr>
            <a:stCxn id="19" idx="5"/>
            <a:endCxn id="24" idx="1"/>
          </p:cNvCxnSpPr>
          <p:nvPr/>
        </p:nvCxnSpPr>
        <p:spPr>
          <a:xfrm>
            <a:off x="7039279" y="139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6" name="直線單箭頭接點 25"/>
          <p:cNvCxnSpPr>
            <a:stCxn id="20" idx="7"/>
            <a:endCxn id="24" idx="3"/>
          </p:cNvCxnSpPr>
          <p:nvPr/>
        </p:nvCxnSpPr>
        <p:spPr>
          <a:xfrm flipV="1">
            <a:off x="7039279" y="247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7" name="Text Box 6"/>
          <p:cNvSpPr txBox="1">
            <a:spLocks noChangeArrowheads="1"/>
          </p:cNvSpPr>
          <p:nvPr/>
        </p:nvSpPr>
        <p:spPr bwMode="auto">
          <a:xfrm>
            <a:off x="5832000" y="1449000"/>
            <a:ext cx="540000" cy="360000"/>
          </a:xfrm>
          <a:prstGeom prst="rect">
            <a:avLst/>
          </a:prstGeom>
          <a:noFill/>
          <a:ln w="9525">
            <a:noFill/>
            <a:miter lim="800000"/>
            <a:headEnd/>
            <a:tailEnd/>
          </a:ln>
        </p:spPr>
        <p:txBody>
          <a:bodyPr wrap="none" lIns="0" tIns="108000" rIns="36000" bIns="0" anchor="ctr" anchorCtr="1">
            <a:noAutofit/>
          </a:bodyPr>
          <a:lstStyle/>
          <a:p>
            <a:pPr lvl="0">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28" name="Text Box 6"/>
          <p:cNvSpPr txBox="1">
            <a:spLocks noChangeArrowheads="1"/>
          </p:cNvSpPr>
          <p:nvPr/>
        </p:nvSpPr>
        <p:spPr bwMode="auto">
          <a:xfrm>
            <a:off x="5832000" y="2889000"/>
            <a:ext cx="540000" cy="360000"/>
          </a:xfrm>
          <a:prstGeom prst="rect">
            <a:avLst/>
          </a:prstGeom>
          <a:noFill/>
          <a:ln w="9525">
            <a:noFill/>
            <a:miter lim="800000"/>
            <a:headEnd/>
            <a:tailEnd/>
          </a:ln>
        </p:spPr>
        <p:txBody>
          <a:bodyPr wrap="none" lIns="0" tIns="0" rIns="36000" bIns="108000" anchor="ctr" anchorCtr="1">
            <a:noAutofit/>
          </a:bodyPr>
          <a:lstStyle/>
          <a:p>
            <a:pPr lvl="0">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29" name="Text Box 6"/>
          <p:cNvSpPr txBox="1">
            <a:spLocks noChangeArrowheads="1"/>
          </p:cNvSpPr>
          <p:nvPr/>
        </p:nvSpPr>
        <p:spPr bwMode="auto">
          <a:xfrm>
            <a:off x="7452000" y="1449000"/>
            <a:ext cx="540000" cy="360000"/>
          </a:xfrm>
          <a:prstGeom prst="rect">
            <a:avLst/>
          </a:prstGeom>
          <a:noFill/>
          <a:ln w="9525">
            <a:noFill/>
            <a:miter lim="800000"/>
            <a:headEnd/>
            <a:tailEnd/>
          </a:ln>
        </p:spPr>
        <p:txBody>
          <a:bodyPr wrap="none" lIns="36000" tIns="108000" rIns="0" bIns="0" anchor="ctr" anchorCtr="1">
            <a:noAutofit/>
          </a:bodyPr>
          <a:lstStyle/>
          <a:p>
            <a:pPr lvl="0">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0" name="Text Box 6"/>
          <p:cNvSpPr txBox="1">
            <a:spLocks noChangeArrowheads="1"/>
          </p:cNvSpPr>
          <p:nvPr/>
        </p:nvSpPr>
        <p:spPr bwMode="auto">
          <a:xfrm>
            <a:off x="7452000" y="2889000"/>
            <a:ext cx="540000" cy="360000"/>
          </a:xfrm>
          <a:prstGeom prst="rect">
            <a:avLst/>
          </a:prstGeom>
          <a:noFill/>
          <a:ln w="9525">
            <a:noFill/>
            <a:miter lim="800000"/>
            <a:headEnd/>
            <a:tailEnd/>
          </a:ln>
        </p:spPr>
        <p:txBody>
          <a:bodyPr wrap="none" lIns="36000" tIns="0" rIns="0" bIns="108000" anchor="ctr" anchorCtr="1">
            <a:noAutofit/>
          </a:bodyPr>
          <a:lstStyle/>
          <a:p>
            <a:pPr lvl="0">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cxnSp>
        <p:nvCxnSpPr>
          <p:cNvPr id="16" name="直線單箭頭接點 15"/>
          <p:cNvCxnSpPr/>
          <p:nvPr/>
        </p:nvCxnSpPr>
        <p:spPr>
          <a:xfrm>
            <a:off x="6012000" y="2349000"/>
            <a:ext cx="180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7" name="Text Box 6"/>
          <p:cNvSpPr txBox="1">
            <a:spLocks noChangeArrowheads="1"/>
          </p:cNvSpPr>
          <p:nvPr/>
        </p:nvSpPr>
        <p:spPr bwMode="auto">
          <a:xfrm>
            <a:off x="6552000" y="23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21" name="橢圓 20"/>
          <p:cNvSpPr/>
          <p:nvPr/>
        </p:nvSpPr>
        <p:spPr>
          <a:xfrm>
            <a:off x="4212000" y="21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31" name="直線單箭頭接點 30"/>
          <p:cNvCxnSpPr>
            <a:stCxn id="21" idx="6"/>
            <a:endCxn id="18" idx="2"/>
          </p:cNvCxnSpPr>
          <p:nvPr/>
        </p:nvCxnSpPr>
        <p:spPr>
          <a:xfrm>
            <a:off x="4572000" y="23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32" name="Text Box 6"/>
          <p:cNvSpPr txBox="1">
            <a:spLocks noChangeArrowheads="1"/>
          </p:cNvSpPr>
          <p:nvPr/>
        </p:nvSpPr>
        <p:spPr bwMode="auto">
          <a:xfrm>
            <a:off x="4752000" y="23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40281516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橢圓 2"/>
          <p:cNvSpPr/>
          <p:nvPr/>
        </p:nvSpPr>
        <p:spPr>
          <a:xfrm>
            <a:off x="331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 name="橢圓 3"/>
          <p:cNvSpPr/>
          <p:nvPr/>
        </p:nvSpPr>
        <p:spPr>
          <a:xfrm>
            <a:off x="4032000" y="25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4032000" y="39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 name="直線單箭頭接點 5"/>
          <p:cNvCxnSpPr>
            <a:stCxn id="3" idx="6"/>
            <a:endCxn id="10" idx="2"/>
          </p:cNvCxnSpPr>
          <p:nvPr/>
        </p:nvCxnSpPr>
        <p:spPr>
          <a:xfrm>
            <a:off x="3672000" y="34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7" name="直線單箭頭接點 6"/>
          <p:cNvCxnSpPr>
            <a:stCxn id="3" idx="7"/>
            <a:endCxn id="4" idx="3"/>
          </p:cNvCxnSpPr>
          <p:nvPr/>
        </p:nvCxnSpPr>
        <p:spPr>
          <a:xfrm flipV="1">
            <a:off x="3619279" y="283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 name="直線單箭頭接點 7"/>
          <p:cNvCxnSpPr>
            <a:stCxn id="3" idx="5"/>
            <a:endCxn id="5" idx="1"/>
          </p:cNvCxnSpPr>
          <p:nvPr/>
        </p:nvCxnSpPr>
        <p:spPr>
          <a:xfrm>
            <a:off x="3619279" y="355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0" name="橢圓 9"/>
          <p:cNvSpPr/>
          <p:nvPr/>
        </p:nvSpPr>
        <p:spPr>
          <a:xfrm>
            <a:off x="475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 name="直線單箭頭接點 10"/>
          <p:cNvCxnSpPr>
            <a:stCxn id="4" idx="5"/>
            <a:endCxn id="10" idx="1"/>
          </p:cNvCxnSpPr>
          <p:nvPr/>
        </p:nvCxnSpPr>
        <p:spPr>
          <a:xfrm>
            <a:off x="4339279" y="283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2" name="直線單箭頭接點 11"/>
          <p:cNvCxnSpPr>
            <a:stCxn id="5" idx="7"/>
            <a:endCxn id="10" idx="3"/>
          </p:cNvCxnSpPr>
          <p:nvPr/>
        </p:nvCxnSpPr>
        <p:spPr>
          <a:xfrm flipV="1">
            <a:off x="4339279" y="355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3" name="Text Box 6"/>
          <p:cNvSpPr txBox="1">
            <a:spLocks noChangeArrowheads="1"/>
          </p:cNvSpPr>
          <p:nvPr/>
        </p:nvSpPr>
        <p:spPr bwMode="auto">
          <a:xfrm>
            <a:off x="3492000" y="27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14" name="Text Box 6"/>
          <p:cNvSpPr txBox="1">
            <a:spLocks noChangeArrowheads="1"/>
          </p:cNvSpPr>
          <p:nvPr/>
        </p:nvSpPr>
        <p:spPr bwMode="auto">
          <a:xfrm>
            <a:off x="3492000" y="36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33" name="Text Box 6"/>
          <p:cNvSpPr txBox="1">
            <a:spLocks noChangeArrowheads="1"/>
          </p:cNvSpPr>
          <p:nvPr/>
        </p:nvSpPr>
        <p:spPr bwMode="auto">
          <a:xfrm>
            <a:off x="4392000" y="27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34" name="Text Box 6"/>
          <p:cNvSpPr txBox="1">
            <a:spLocks noChangeArrowheads="1"/>
          </p:cNvSpPr>
          <p:nvPr/>
        </p:nvSpPr>
        <p:spPr bwMode="auto">
          <a:xfrm>
            <a:off x="4392000" y="360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35" name="Text Box 6"/>
          <p:cNvSpPr txBox="1">
            <a:spLocks noChangeArrowheads="1"/>
          </p:cNvSpPr>
          <p:nvPr/>
        </p:nvSpPr>
        <p:spPr bwMode="auto">
          <a:xfrm>
            <a:off x="4032000" y="34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Tree>
    <p:extLst>
      <p:ext uri="{BB962C8B-B14F-4D97-AF65-F5344CB8AC3E}">
        <p14:creationId xmlns:p14="http://schemas.microsoft.com/office/powerpoint/2010/main" val="114853912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sz="3400" dirty="0"/>
              <a:t>UVa Problems Related to Minimum-Cost Flow</a:t>
            </a:r>
            <a:endParaRPr lang="zh-TW" altLang="en-US" sz="3400" dirty="0"/>
          </a:p>
        </p:txBody>
      </p:sp>
      <p:sp>
        <p:nvSpPr>
          <p:cNvPr id="57347" name="Rectangle 6"/>
          <p:cNvSpPr>
            <a:spLocks noGrp="1" noChangeArrowheads="1"/>
          </p:cNvSpPr>
          <p:nvPr>
            <p:ph idx="1"/>
          </p:nvPr>
        </p:nvSpPr>
        <p:spPr>
          <a:xfrm>
            <a:off x="252000" y="1268729"/>
            <a:ext cx="8640000" cy="5040271"/>
          </a:xfrm>
        </p:spPr>
        <p:txBody>
          <a:bodyPr lIns="36000" rIns="0"/>
          <a:lstStyle/>
          <a:p>
            <a:pPr marL="0" indent="0" eaLnBrk="1" hangingPunct="1">
              <a:spcBef>
                <a:spcPct val="40000"/>
              </a:spcBef>
              <a:defRPr/>
            </a:pPr>
            <a:r>
              <a:rPr lang="en-US" altLang="zh-TW" dirty="0"/>
              <a:t>1. UVa 10594 - Data Flow (basic min cost max flow problem)</a:t>
            </a:r>
          </a:p>
          <a:p>
            <a:pPr marL="0" indent="0" eaLnBrk="1" hangingPunct="1">
              <a:spcBef>
                <a:spcPct val="40000"/>
              </a:spcBef>
              <a:defRPr/>
            </a:pPr>
            <a:r>
              <a:rPr lang="en-US" altLang="zh-TW" dirty="0"/>
              <a:t>2. UVa 10746 - Crime Wave - The Sequel * (min weighted </a:t>
            </a:r>
            <a:r>
              <a:rPr lang="en-US" altLang="zh-TW" dirty="0" err="1"/>
              <a:t>bip</a:t>
            </a:r>
            <a:r>
              <a:rPr lang="en-US" altLang="zh-TW" dirty="0"/>
              <a:t> matching)</a:t>
            </a:r>
          </a:p>
          <a:p>
            <a:pPr marL="0" indent="0" eaLnBrk="1" hangingPunct="1">
              <a:spcBef>
                <a:spcPct val="40000"/>
              </a:spcBef>
              <a:defRPr/>
            </a:pPr>
            <a:r>
              <a:rPr lang="en-US" altLang="zh-TW" dirty="0"/>
              <a:t>3. UVa 10806 - </a:t>
            </a:r>
            <a:r>
              <a:rPr lang="en-US" altLang="zh-TW" dirty="0" err="1"/>
              <a:t>Dijkstra</a:t>
            </a:r>
            <a:r>
              <a:rPr lang="en-US" altLang="zh-TW" dirty="0"/>
              <a:t>, </a:t>
            </a:r>
            <a:r>
              <a:rPr lang="en-US" altLang="zh-TW" dirty="0" err="1" smtClean="0"/>
              <a:t>Dijkstra</a:t>
            </a:r>
            <a:r>
              <a:rPr lang="en-US" altLang="zh-TW" dirty="0" smtClean="0"/>
              <a:t>. </a:t>
            </a:r>
            <a:r>
              <a:rPr lang="en-US" altLang="zh-TW" dirty="0"/>
              <a:t>(send 2 edge-disjoint flows with min cost)</a:t>
            </a:r>
          </a:p>
          <a:p>
            <a:pPr marL="0" indent="0" eaLnBrk="1" hangingPunct="1">
              <a:spcBef>
                <a:spcPct val="40000"/>
              </a:spcBef>
              <a:defRPr/>
            </a:pPr>
            <a:r>
              <a:rPr lang="en-US" altLang="zh-TW" dirty="0"/>
              <a:t>4. UVa 10888 - Warehouse * (</a:t>
            </a:r>
            <a:r>
              <a:rPr lang="en-US" altLang="zh-TW" dirty="0" err="1"/>
              <a:t>BFS</a:t>
            </a:r>
            <a:r>
              <a:rPr lang="en-US" altLang="zh-TW" dirty="0"/>
              <a:t>/</a:t>
            </a:r>
            <a:r>
              <a:rPr lang="en-US" altLang="zh-TW" dirty="0" err="1"/>
              <a:t>SSSP</a:t>
            </a:r>
            <a:r>
              <a:rPr lang="en-US" altLang="zh-TW" dirty="0"/>
              <a:t>; min weighted bipartite matching)</a:t>
            </a:r>
          </a:p>
          <a:p>
            <a:pPr marL="0" indent="0" eaLnBrk="1" hangingPunct="1">
              <a:spcBef>
                <a:spcPct val="40000"/>
              </a:spcBef>
              <a:defRPr/>
            </a:pPr>
            <a:r>
              <a:rPr lang="en-US" altLang="zh-TW" dirty="0"/>
              <a:t>5. UVa 11301 - Great Wall of China * (modeling, vertex capacity, </a:t>
            </a:r>
            <a:r>
              <a:rPr lang="en-US" altLang="zh-TW" dirty="0" err="1"/>
              <a:t>MCMF</a:t>
            </a:r>
            <a:r>
              <a:rPr lang="en-US" altLang="zh-TW" dirty="0"/>
              <a:t>)</a:t>
            </a:r>
          </a:p>
          <a:p>
            <a:pPr marL="0" indent="0" eaLnBrk="1" hangingPunct="1">
              <a:spcBef>
                <a:spcPct val="40000"/>
              </a:spcBef>
              <a:defRPr/>
            </a:pPr>
            <a:endParaRPr lang="en-US" altLang="zh-TW" sz="2200" dirty="0" smtClean="0"/>
          </a:p>
          <a:p>
            <a:pPr marL="0" indent="0" eaLnBrk="1" hangingPunct="1">
              <a:spcBef>
                <a:spcPct val="40000"/>
              </a:spcBef>
              <a:defRPr/>
            </a:pPr>
            <a:r>
              <a:rPr lang="en-US" altLang="zh-TW" dirty="0" smtClean="0"/>
              <a:t>4-</a:t>
            </a:r>
            <a:r>
              <a:rPr lang="en-US" altLang="zh-TW" dirty="0" err="1" smtClean="0"/>
              <a:t>th</a:t>
            </a:r>
            <a:r>
              <a:rPr lang="en-US" altLang="zh-TW" dirty="0" smtClean="0"/>
              <a:t> edition:</a:t>
            </a:r>
            <a:endParaRPr lang="en-US" altLang="zh-TW" sz="2200" dirty="0" smtClean="0"/>
          </a:p>
          <a:p>
            <a:pPr marL="0" indent="0" eaLnBrk="1" hangingPunct="1">
              <a:spcBef>
                <a:spcPct val="40000"/>
              </a:spcBef>
              <a:defRPr/>
            </a:pPr>
            <a:r>
              <a:rPr lang="en-US" altLang="zh-TW" dirty="0"/>
              <a:t>UVa 10594 - Data </a:t>
            </a:r>
            <a:r>
              <a:rPr lang="en-US" altLang="zh-TW" dirty="0" smtClean="0"/>
              <a:t>Flow</a:t>
            </a:r>
            <a:r>
              <a:rPr lang="en-US" altLang="zh-TW" dirty="0">
                <a:solidFill>
                  <a:srgbClr val="000000"/>
                </a:solidFill>
              </a:rPr>
              <a:t> *</a:t>
            </a:r>
            <a:endParaRPr lang="en-US" altLang="zh-TW" dirty="0"/>
          </a:p>
          <a:p>
            <a:pPr marL="0" indent="0" eaLnBrk="1" hangingPunct="1">
              <a:spcBef>
                <a:spcPct val="40000"/>
              </a:spcBef>
              <a:defRPr/>
            </a:pPr>
            <a:r>
              <a:rPr lang="en-US" altLang="zh-TW" dirty="0" smtClean="0"/>
              <a:t>UVa 10806 </a:t>
            </a:r>
            <a:r>
              <a:rPr lang="en-US" altLang="zh-TW" dirty="0"/>
              <a:t>- </a:t>
            </a:r>
            <a:r>
              <a:rPr lang="en-US" altLang="zh-TW" dirty="0" err="1"/>
              <a:t>Dijkstra</a:t>
            </a:r>
            <a:r>
              <a:rPr lang="en-US" altLang="zh-TW" dirty="0"/>
              <a:t>, </a:t>
            </a:r>
            <a:r>
              <a:rPr lang="en-US" altLang="zh-TW" dirty="0" err="1"/>
              <a:t>Dijkstra</a:t>
            </a:r>
            <a:r>
              <a:rPr lang="en-US" altLang="zh-TW" dirty="0" smtClean="0"/>
              <a:t>.</a:t>
            </a:r>
            <a:r>
              <a:rPr lang="en-US" altLang="zh-TW" dirty="0" smtClean="0">
                <a:solidFill>
                  <a:srgbClr val="000000"/>
                </a:solidFill>
              </a:rPr>
              <a:t> </a:t>
            </a:r>
            <a:r>
              <a:rPr lang="en-US" altLang="zh-TW" dirty="0">
                <a:solidFill>
                  <a:srgbClr val="000000"/>
                </a:solidFill>
              </a:rPr>
              <a:t>*</a:t>
            </a:r>
            <a:endParaRPr lang="en-US" altLang="zh-TW" dirty="0"/>
          </a:p>
          <a:p>
            <a:pPr marL="0" indent="0" eaLnBrk="1" hangingPunct="1">
              <a:spcBef>
                <a:spcPct val="40000"/>
              </a:spcBef>
              <a:defRPr/>
            </a:pPr>
            <a:r>
              <a:rPr lang="en-US" altLang="zh-TW" dirty="0"/>
              <a:t>UVa </a:t>
            </a:r>
            <a:r>
              <a:rPr lang="en-US" altLang="zh-TW" dirty="0" smtClean="0"/>
              <a:t>11301 </a:t>
            </a:r>
            <a:r>
              <a:rPr lang="en-US" altLang="zh-TW" dirty="0"/>
              <a:t>- Great Wall of </a:t>
            </a:r>
            <a:r>
              <a:rPr lang="en-US" altLang="zh-TW" dirty="0" smtClean="0"/>
              <a:t>China</a:t>
            </a:r>
            <a:r>
              <a:rPr lang="en-US" altLang="zh-TW" dirty="0">
                <a:solidFill>
                  <a:srgbClr val="000000"/>
                </a:solidFill>
              </a:rPr>
              <a:t> *</a:t>
            </a:r>
            <a:endParaRPr lang="en-US" altLang="zh-TW" dirty="0"/>
          </a:p>
          <a:p>
            <a:pPr marL="0" indent="0" eaLnBrk="1" hangingPunct="1">
              <a:spcBef>
                <a:spcPct val="40000"/>
              </a:spcBef>
              <a:defRPr/>
            </a:pPr>
            <a:r>
              <a:rPr lang="en-US" altLang="zh-TW" dirty="0"/>
              <a:t>UVa 12821 - Double Shortest </a:t>
            </a:r>
            <a:r>
              <a:rPr lang="en-US" altLang="zh-TW" dirty="0" smtClean="0"/>
              <a:t>Paths</a:t>
            </a:r>
            <a:r>
              <a:rPr lang="en-US" altLang="zh-TW" dirty="0">
                <a:solidFill>
                  <a:srgbClr val="000000"/>
                </a:solidFill>
              </a:rPr>
              <a:t> *</a:t>
            </a:r>
            <a:endParaRPr lang="en-US" altLang="zh-TW" sz="2200" dirty="0"/>
          </a:p>
        </p:txBody>
      </p:sp>
    </p:spTree>
    <p:extLst>
      <p:ext uri="{BB962C8B-B14F-4D97-AF65-F5344CB8AC3E}">
        <p14:creationId xmlns:p14="http://schemas.microsoft.com/office/powerpoint/2010/main" val="13705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12000" y="548980"/>
            <a:ext cx="7919999" cy="5580020"/>
          </a:xfrm>
        </p:spPr>
        <p:txBody>
          <a:bodyPr/>
          <a:lstStyle/>
          <a:p>
            <a:pPr marL="541338" indent="-541338"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361950" algn="l"/>
                <a:tab pos="808038" algn="l"/>
                <a:tab pos="1252538" algn="l"/>
                <a:tab pos="1524000" algn="l"/>
              </a:tabLst>
              <a:defRPr/>
            </a:pPr>
            <a:r>
              <a:rPr lang="en-US" altLang="zh-TW" sz="2200" dirty="0"/>
              <a:t>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err="1">
                <a:sym typeface="Symbol" pitchFamily="18" charset="2"/>
              </a:rPr>
              <a:t>G.E</a:t>
            </a:r>
            <a:endParaRPr lang="en-US" altLang="zh-TW" sz="2200" dirty="0">
              <a:sym typeface="Symbol" pitchFamily="18" charset="2"/>
            </a:endParaRPr>
          </a:p>
          <a:p>
            <a:pPr marL="0" indent="0" eaLnBrk="1" hangingPunct="1">
              <a:tabLst>
                <a:tab pos="361950" algn="l"/>
                <a:tab pos="808038" algn="l"/>
                <a:tab pos="1252538" algn="l"/>
                <a:tab pos="1524000" algn="l"/>
              </a:tabLst>
              <a:defRPr/>
            </a:pPr>
            <a:r>
              <a:rPr lang="en-US" altLang="zh-TW" sz="2200" dirty="0"/>
              <a:t>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361950" algn="l"/>
                <a:tab pos="808038" algn="l"/>
                <a:tab pos="1252538" algn="l"/>
                <a:tab pos="1524000" algn="l"/>
              </a:tabLst>
              <a:defRPr/>
            </a:pPr>
            <a:r>
              <a:rPr lang="en-US" altLang="zh-TW" sz="2200" dirty="0"/>
              <a:t>3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361950" algn="l"/>
                <a:tab pos="808038" algn="l"/>
                <a:tab pos="1252538" algn="l"/>
                <a:tab pos="1524000" algn="l"/>
              </a:tabLst>
              <a:defRPr/>
            </a:pPr>
            <a:r>
              <a:rPr lang="en-US" altLang="zh-TW" sz="2200" dirty="0"/>
              <a:t>4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361950" algn="l"/>
                <a:tab pos="808038" algn="l"/>
                <a:tab pos="1252538" algn="l"/>
                <a:tab pos="1524000" algn="l"/>
              </a:tabLst>
              <a:defRPr/>
            </a:pPr>
            <a:r>
              <a:rPr lang="en-US" altLang="zh-TW" sz="2200" dirty="0"/>
              <a:t>5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361950" algn="l"/>
                <a:tab pos="808038" algn="l"/>
                <a:tab pos="1252538" algn="l"/>
                <a:tab pos="1524000" algn="l"/>
              </a:tabLst>
              <a:defRPr/>
            </a:pPr>
            <a:r>
              <a:rPr lang="en-US" altLang="zh-TW" sz="2200" dirty="0"/>
              <a:t>6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361950" algn="l"/>
                <a:tab pos="808038" algn="l"/>
                <a:tab pos="1252538" algn="l"/>
                <a:tab pos="1524000" algn="l"/>
              </a:tabLst>
              <a:defRPr/>
            </a:pPr>
            <a:r>
              <a:rPr lang="en-US" altLang="zh-TW" sz="2200" dirty="0"/>
              <a:t>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361950" algn="l"/>
                <a:tab pos="808038" algn="l"/>
                <a:tab pos="1252538" algn="l"/>
                <a:tab pos="1524000" algn="l"/>
              </a:tabLst>
              <a:defRPr/>
            </a:pPr>
            <a:r>
              <a:rPr lang="en-US" altLang="zh-TW" sz="2200" dirty="0"/>
              <a:t>8			</a:t>
            </a:r>
            <a:r>
              <a:rPr lang="en-US" altLang="zh-TW" sz="2200" b="1" dirty="0"/>
              <a:t>else</a:t>
            </a:r>
            <a:r>
              <a:rPr lang="en-US" altLang="zh-TW" sz="2200" dirty="0"/>
              <a:t>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a:p>
            <a:pPr marL="0" indent="0" eaLnBrk="1" hangingPunct="1">
              <a:tabLst>
                <a:tab pos="361950" algn="l"/>
                <a:tab pos="808038" algn="l"/>
                <a:tab pos="1252538" algn="l"/>
                <a:tab pos="1524000" algn="l"/>
              </a:tabLst>
              <a:defRPr/>
            </a:pPr>
            <a:endParaRPr lang="en-US" altLang="zh-TW" sz="2200" dirty="0"/>
          </a:p>
          <a:p>
            <a:pPr marL="0" indent="0" eaLnBrk="1" hangingPunct="1">
              <a:tabLst>
                <a:tab pos="361950" algn="l"/>
                <a:tab pos="808038" algn="l"/>
                <a:tab pos="1252538" algn="l"/>
                <a:tab pos="1524000" algn="l"/>
              </a:tabLst>
              <a:defRPr/>
            </a:pPr>
            <a:endParaRPr lang="en-US" altLang="zh-TW" sz="2200" dirty="0"/>
          </a:p>
          <a:p>
            <a:pPr marL="0" indent="0" eaLnBrk="1" hangingPunct="1">
              <a:tabLst>
                <a:tab pos="361950" algn="l"/>
                <a:tab pos="808038" algn="l"/>
                <a:tab pos="1252538" algn="l"/>
                <a:tab pos="1524000" algn="l"/>
              </a:tabLst>
              <a:defRPr/>
            </a:pPr>
            <a:endParaRPr lang="en-US" altLang="zh-TW" sz="2200" dirty="0"/>
          </a:p>
          <a:p>
            <a:pPr marL="0" lvl="0" indent="0" eaLnBrk="1" hangingPunct="1">
              <a:buClr>
                <a:srgbClr val="3333CC"/>
              </a:buClr>
              <a:tabLst>
                <a:tab pos="985838" algn="l"/>
                <a:tab pos="1339850" algn="l"/>
                <a:tab pos="1438275" algn="l"/>
                <a:tab pos="1793875" algn="l"/>
                <a:tab pos="2335213" algn="l"/>
                <a:tab pos="2778125" algn="l"/>
              </a:tabLst>
              <a:defRPr/>
            </a:pPr>
            <a:r>
              <a:rPr lang="en-US" altLang="zh-TW" sz="2200" dirty="0" err="1">
                <a:solidFill>
                  <a:srgbClr val="0000FF"/>
                </a:solidFill>
              </a:rPr>
              <a:t>Lestor</a:t>
            </a:r>
            <a:r>
              <a:rPr lang="en-US" altLang="zh-TW" sz="2200" dirty="0">
                <a:solidFill>
                  <a:srgbClr val="0000FF"/>
                </a:solidFill>
              </a:rPr>
              <a:t> R. Ford, Jr. and D. R. Fulkerson. Flows in Networks. Princeton University Press, 1962.</a:t>
            </a:r>
            <a:endParaRPr lang="en-US" altLang="zh-TW" sz="2200" dirty="0"/>
          </a:p>
        </p:txBody>
      </p:sp>
    </p:spTree>
    <p:extLst>
      <p:ext uri="{BB962C8B-B14F-4D97-AF65-F5344CB8AC3E}">
        <p14:creationId xmlns:p14="http://schemas.microsoft.com/office/powerpoint/2010/main" val="269350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10" name="圖片 9"/>
          <p:cNvPicPr>
            <a:picLocks noChangeAspect="1"/>
          </p:cNvPicPr>
          <p:nvPr/>
        </p:nvPicPr>
        <p:blipFill>
          <a:blip r:embed="rId2"/>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61352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9" name="圖片 8"/>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53350"/>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8"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38848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9" name="圖片 8"/>
          <p:cNvPicPr>
            <a:picLocks noChangeAspect="1"/>
          </p:cNvPicPr>
          <p:nvPr/>
        </p:nvPicPr>
        <p:blipFill>
          <a:blip r:embed="rId2"/>
          <a:stretch>
            <a:fillRect/>
          </a:stretch>
        </p:blipFill>
        <p:spPr>
          <a:xfrm>
            <a:off x="612000" y="3609000"/>
            <a:ext cx="4680000" cy="2853350"/>
          </a:xfrm>
          <a:prstGeom prst="rect">
            <a:avLst/>
          </a:prstGeom>
        </p:spPr>
      </p:pic>
      <p:pic>
        <p:nvPicPr>
          <p:cNvPr id="8" name="圖片 7"/>
          <p:cNvPicPr>
            <a:picLocks noChangeAspect="1"/>
          </p:cNvPicPr>
          <p:nvPr/>
        </p:nvPicPr>
        <p:blipFill>
          <a:blip r:embed="rId3"/>
          <a:stretch>
            <a:fillRect/>
          </a:stretch>
        </p:blipFill>
        <p:spPr>
          <a:xfrm>
            <a:off x="612000" y="369000"/>
            <a:ext cx="4680000" cy="2853350"/>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10"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143523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612000" y="4509000"/>
            <a:ext cx="7920000" cy="1800001"/>
          </a:xfrm>
        </p:spPr>
        <p:txBody>
          <a:bodyPr/>
          <a:lstStyle/>
          <a:p>
            <a:pPr marL="0" indent="0"/>
            <a:r>
              <a:rPr lang="en-US" altLang="zh-TW" sz="2200" dirty="0"/>
              <a:t>Figure 26.1 (a) A flow network </a:t>
            </a:r>
            <a:r>
              <a:rPr lang="en-US" altLang="zh-TW" sz="2200" i="1" dirty="0">
                <a:solidFill>
                  <a:srgbClr val="000000"/>
                </a:solidFill>
              </a:rPr>
              <a:t>G</a:t>
            </a:r>
            <a:r>
              <a:rPr lang="en-US" altLang="zh-TW" sz="2200" dirty="0">
                <a:solidFill>
                  <a:srgbClr val="000000"/>
                </a:solidFill>
              </a:rPr>
              <a:t> </a:t>
            </a:r>
            <a:r>
              <a:rPr lang="en-US" altLang="zh-TW" sz="2200" dirty="0">
                <a:solidFill>
                  <a:srgbClr val="000000"/>
                </a:solidFill>
                <a:latin typeface="Symbol" pitchFamily="18" charset="2"/>
              </a:rPr>
              <a:t>=</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E</a:t>
            </a:r>
            <a:r>
              <a:rPr lang="en-US" altLang="zh-TW" sz="2200" dirty="0">
                <a:solidFill>
                  <a:srgbClr val="000000"/>
                </a:solidFill>
              </a:rPr>
              <a:t>)</a:t>
            </a:r>
            <a:r>
              <a:rPr lang="en-US" altLang="zh-TW" sz="2200" dirty="0"/>
              <a:t> for the Lucky Puck Company’s trucking problem. The Vancouver factory is the source </a:t>
            </a:r>
            <a:r>
              <a:rPr lang="en-US" altLang="zh-TW" sz="2200" i="1" dirty="0"/>
              <a:t>s</a:t>
            </a:r>
            <a:r>
              <a:rPr lang="en-US" altLang="zh-TW" sz="2200" dirty="0"/>
              <a:t>, and the Winnipeg warehouse is the sink </a:t>
            </a:r>
            <a:r>
              <a:rPr lang="en-US" altLang="zh-TW" sz="2200" i="1" dirty="0"/>
              <a:t>t</a:t>
            </a:r>
            <a:r>
              <a:rPr lang="en-US" altLang="zh-TW" sz="2200" dirty="0"/>
              <a:t>. The company ships pucks through intermediate cities, but only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crates per day can go from city </a:t>
            </a:r>
            <a:r>
              <a:rPr lang="en-US" altLang="zh-TW" sz="2200" i="1" dirty="0"/>
              <a:t>u</a:t>
            </a:r>
            <a:r>
              <a:rPr lang="en-US" altLang="zh-TW" sz="2200" dirty="0"/>
              <a:t> to city </a:t>
            </a:r>
            <a:r>
              <a:rPr lang="en-US" altLang="zh-TW" sz="2200" i="1" dirty="0"/>
              <a:t>v</a:t>
            </a:r>
            <a:r>
              <a:rPr lang="en-US" altLang="zh-TW" sz="2200" dirty="0"/>
              <a:t>. Each edge is labeled with its capacity.</a:t>
            </a:r>
            <a:endParaRPr lang="zh-TW" altLang="en-US" sz="2200" dirty="0"/>
          </a:p>
        </p:txBody>
      </p:sp>
      <p:sp>
        <p:nvSpPr>
          <p:cNvPr id="37" name="Text Box 14"/>
          <p:cNvSpPr txBox="1">
            <a:spLocks noChangeArrowheads="1"/>
          </p:cNvSpPr>
          <p:nvPr/>
        </p:nvSpPr>
        <p:spPr bwMode="auto">
          <a:xfrm>
            <a:off x="972000" y="1989000"/>
            <a:ext cx="1440000" cy="360000"/>
          </a:xfrm>
          <a:prstGeom prst="rect">
            <a:avLst/>
          </a:prstGeom>
          <a:noFill/>
          <a:ln w="9525">
            <a:noFill/>
            <a:miter lim="800000"/>
            <a:headEnd/>
            <a:tailEnd/>
          </a:ln>
        </p:spPr>
        <p:txBody>
          <a:bodyPr wrap="none" lIns="0" tIns="0" rIns="72000" bIns="0">
            <a:noAutofit/>
          </a:bodyPr>
          <a:lstStyle/>
          <a:p>
            <a:pPr algn="r"/>
            <a:r>
              <a:rPr lang="en-US" altLang="zh-TW" sz="2400" dirty="0">
                <a:solidFill>
                  <a:srgbClr val="006600"/>
                </a:solidFill>
              </a:rPr>
              <a:t>Vancouver</a:t>
            </a:r>
          </a:p>
        </p:txBody>
      </p:sp>
      <p:sp>
        <p:nvSpPr>
          <p:cNvPr id="38" name="Text Box 15"/>
          <p:cNvSpPr txBox="1">
            <a:spLocks noChangeArrowheads="1"/>
          </p:cNvSpPr>
          <p:nvPr/>
        </p:nvSpPr>
        <p:spPr bwMode="auto">
          <a:xfrm>
            <a:off x="2772000" y="378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Calgary</a:t>
            </a:r>
          </a:p>
        </p:txBody>
      </p:sp>
      <p:sp>
        <p:nvSpPr>
          <p:cNvPr id="39" name="Text Box 16"/>
          <p:cNvSpPr txBox="1">
            <a:spLocks noChangeArrowheads="1"/>
          </p:cNvSpPr>
          <p:nvPr/>
        </p:nvSpPr>
        <p:spPr bwMode="auto">
          <a:xfrm>
            <a:off x="2772000" y="90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Edmonton</a:t>
            </a:r>
          </a:p>
        </p:txBody>
      </p:sp>
      <p:sp>
        <p:nvSpPr>
          <p:cNvPr id="40" name="Text Box 17"/>
          <p:cNvSpPr txBox="1">
            <a:spLocks noChangeArrowheads="1"/>
          </p:cNvSpPr>
          <p:nvPr/>
        </p:nvSpPr>
        <p:spPr bwMode="auto">
          <a:xfrm>
            <a:off x="5112000" y="3789000"/>
            <a:ext cx="108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Regina</a:t>
            </a:r>
          </a:p>
        </p:txBody>
      </p:sp>
      <p:sp>
        <p:nvSpPr>
          <p:cNvPr id="41" name="Text Box 18"/>
          <p:cNvSpPr txBox="1">
            <a:spLocks noChangeArrowheads="1"/>
          </p:cNvSpPr>
          <p:nvPr/>
        </p:nvSpPr>
        <p:spPr bwMode="auto">
          <a:xfrm>
            <a:off x="4932000" y="90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Saskatoon</a:t>
            </a:r>
          </a:p>
        </p:txBody>
      </p:sp>
      <p:sp>
        <p:nvSpPr>
          <p:cNvPr id="42" name="Text Box 19"/>
          <p:cNvSpPr txBox="1">
            <a:spLocks noChangeArrowheads="1"/>
          </p:cNvSpPr>
          <p:nvPr/>
        </p:nvSpPr>
        <p:spPr bwMode="auto">
          <a:xfrm>
            <a:off x="6732000" y="1989000"/>
            <a:ext cx="1440000" cy="360000"/>
          </a:xfrm>
          <a:prstGeom prst="rect">
            <a:avLst/>
          </a:prstGeom>
          <a:noFill/>
          <a:ln w="9525">
            <a:noFill/>
            <a:miter lim="800000"/>
            <a:headEnd/>
            <a:tailEnd/>
          </a:ln>
        </p:spPr>
        <p:txBody>
          <a:bodyPr wrap="none" lIns="72000" tIns="0" rIns="0" bIns="0">
            <a:noAutofit/>
          </a:bodyPr>
          <a:lstStyle/>
          <a:p>
            <a:r>
              <a:rPr lang="en-US" altLang="zh-TW" sz="2400" dirty="0">
                <a:solidFill>
                  <a:srgbClr val="006600"/>
                </a:solidFill>
              </a:rPr>
              <a:t>Winnipeg</a:t>
            </a:r>
          </a:p>
        </p:txBody>
      </p:sp>
      <p:sp>
        <p:nvSpPr>
          <p:cNvPr id="43" name="Text Box 20"/>
          <p:cNvSpPr txBox="1">
            <a:spLocks noChangeArrowheads="1"/>
          </p:cNvSpPr>
          <p:nvPr/>
        </p:nvSpPr>
        <p:spPr bwMode="auto">
          <a:xfrm>
            <a:off x="1332000" y="2709000"/>
            <a:ext cx="1080000" cy="360000"/>
          </a:xfrm>
          <a:prstGeom prst="rect">
            <a:avLst/>
          </a:prstGeom>
          <a:noFill/>
          <a:ln w="9525">
            <a:noFill/>
            <a:miter lim="800000"/>
            <a:headEnd/>
            <a:tailEnd/>
          </a:ln>
        </p:spPr>
        <p:txBody>
          <a:bodyPr wrap="none" lIns="0" tIns="0" rIns="72000" bIns="0">
            <a:noAutofit/>
          </a:bodyPr>
          <a:lstStyle/>
          <a:p>
            <a:pPr algn="r"/>
            <a:r>
              <a:rPr lang="en-US" altLang="zh-TW" sz="2400" dirty="0">
                <a:solidFill>
                  <a:schemeClr val="hlink"/>
                </a:solidFill>
              </a:rPr>
              <a:t>factory</a:t>
            </a:r>
          </a:p>
        </p:txBody>
      </p:sp>
      <p:sp>
        <p:nvSpPr>
          <p:cNvPr id="44" name="Text Box 21"/>
          <p:cNvSpPr txBox="1">
            <a:spLocks noChangeArrowheads="1"/>
          </p:cNvSpPr>
          <p:nvPr/>
        </p:nvSpPr>
        <p:spPr bwMode="auto">
          <a:xfrm>
            <a:off x="6732000" y="2709000"/>
            <a:ext cx="1440000" cy="360000"/>
          </a:xfrm>
          <a:prstGeom prst="rect">
            <a:avLst/>
          </a:prstGeom>
          <a:noFill/>
          <a:ln w="9525">
            <a:noFill/>
            <a:miter lim="800000"/>
            <a:headEnd/>
            <a:tailEnd/>
          </a:ln>
        </p:spPr>
        <p:txBody>
          <a:bodyPr wrap="none" lIns="72000" tIns="0" rIns="0" bIns="0">
            <a:noAutofit/>
          </a:bodyPr>
          <a:lstStyle/>
          <a:p>
            <a:r>
              <a:rPr lang="en-US" altLang="zh-TW" sz="2400" dirty="0">
                <a:solidFill>
                  <a:schemeClr val="hlink"/>
                </a:solidFill>
              </a:rPr>
              <a:t>warehouse</a:t>
            </a:r>
          </a:p>
        </p:txBody>
      </p:sp>
      <p:sp>
        <p:nvSpPr>
          <p:cNvPr id="45" name="Text Box 4"/>
          <p:cNvSpPr txBox="1">
            <a:spLocks noChangeArrowheads="1"/>
          </p:cNvSpPr>
          <p:nvPr/>
        </p:nvSpPr>
        <p:spPr bwMode="auto">
          <a:xfrm>
            <a:off x="2412000" y="162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46" name="Text Box 6"/>
          <p:cNvSpPr txBox="1">
            <a:spLocks noChangeArrowheads="1"/>
          </p:cNvSpPr>
          <p:nvPr/>
        </p:nvSpPr>
        <p:spPr bwMode="auto">
          <a:xfrm>
            <a:off x="4392000" y="10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47" name="Text Box 7"/>
          <p:cNvSpPr txBox="1">
            <a:spLocks noChangeArrowheads="1"/>
          </p:cNvSpPr>
          <p:nvPr/>
        </p:nvSpPr>
        <p:spPr bwMode="auto">
          <a:xfrm>
            <a:off x="2412000" y="288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48" name="Text Box 8"/>
          <p:cNvSpPr txBox="1">
            <a:spLocks noChangeArrowheads="1"/>
          </p:cNvSpPr>
          <p:nvPr/>
        </p:nvSpPr>
        <p:spPr bwMode="auto">
          <a:xfrm>
            <a:off x="6192000" y="162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49" name="Text Box 9"/>
          <p:cNvSpPr txBox="1">
            <a:spLocks noChangeArrowheads="1"/>
          </p:cNvSpPr>
          <p:nvPr/>
        </p:nvSpPr>
        <p:spPr bwMode="auto">
          <a:xfrm>
            <a:off x="4392000" y="36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50" name="Text Box 10"/>
          <p:cNvSpPr txBox="1">
            <a:spLocks noChangeArrowheads="1"/>
          </p:cNvSpPr>
          <p:nvPr/>
        </p:nvSpPr>
        <p:spPr bwMode="auto">
          <a:xfrm>
            <a:off x="6192000" y="28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51" name="Text Box 11"/>
          <p:cNvSpPr txBox="1">
            <a:spLocks noChangeArrowheads="1"/>
          </p:cNvSpPr>
          <p:nvPr/>
        </p:nvSpPr>
        <p:spPr bwMode="auto">
          <a:xfrm>
            <a:off x="4572000" y="23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52" name="Text Box 12"/>
          <p:cNvSpPr txBox="1">
            <a:spLocks noChangeArrowheads="1"/>
          </p:cNvSpPr>
          <p:nvPr/>
        </p:nvSpPr>
        <p:spPr bwMode="auto">
          <a:xfrm>
            <a:off x="3492000" y="23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53" name="Text Box 13"/>
          <p:cNvSpPr txBox="1">
            <a:spLocks noChangeArrowheads="1"/>
          </p:cNvSpPr>
          <p:nvPr/>
        </p:nvSpPr>
        <p:spPr bwMode="auto">
          <a:xfrm>
            <a:off x="5652000" y="23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54" name="橢圓 53"/>
          <p:cNvSpPr/>
          <p:nvPr/>
        </p:nvSpPr>
        <p:spPr>
          <a:xfrm>
            <a:off x="3312000" y="12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5" name="橢圓 54"/>
          <p:cNvSpPr/>
          <p:nvPr/>
        </p:nvSpPr>
        <p:spPr>
          <a:xfrm>
            <a:off x="3312000" y="34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6" name="橢圓 55"/>
          <p:cNvSpPr/>
          <p:nvPr/>
        </p:nvSpPr>
        <p:spPr>
          <a:xfrm>
            <a:off x="5472000" y="12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7" name="橢圓 56"/>
          <p:cNvSpPr/>
          <p:nvPr/>
        </p:nvSpPr>
        <p:spPr>
          <a:xfrm>
            <a:off x="5472000" y="34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8" name="橢圓 57"/>
          <p:cNvSpPr/>
          <p:nvPr/>
        </p:nvSpPr>
        <p:spPr>
          <a:xfrm>
            <a:off x="2232000" y="23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59" name="直線單箭頭接點 58"/>
          <p:cNvCxnSpPr>
            <a:stCxn id="58" idx="7"/>
            <a:endCxn id="54" idx="3"/>
          </p:cNvCxnSpPr>
          <p:nvPr/>
        </p:nvCxnSpPr>
        <p:spPr>
          <a:xfrm flipV="1">
            <a:off x="2539279" y="15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0" name="直線單箭頭接點 59"/>
          <p:cNvCxnSpPr>
            <a:stCxn id="54" idx="6"/>
            <a:endCxn id="56" idx="2"/>
          </p:cNvCxnSpPr>
          <p:nvPr/>
        </p:nvCxnSpPr>
        <p:spPr>
          <a:xfrm>
            <a:off x="3672000" y="14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1" name="直線單箭頭接點 60"/>
          <p:cNvCxnSpPr>
            <a:stCxn id="56" idx="3"/>
            <a:endCxn id="55" idx="7"/>
          </p:cNvCxnSpPr>
          <p:nvPr/>
        </p:nvCxnSpPr>
        <p:spPr>
          <a:xfrm flipH="1">
            <a:off x="3619279" y="15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2" name="直線單箭頭接點 61"/>
          <p:cNvCxnSpPr>
            <a:stCxn id="55" idx="6"/>
            <a:endCxn id="57" idx="2"/>
          </p:cNvCxnSpPr>
          <p:nvPr/>
        </p:nvCxnSpPr>
        <p:spPr>
          <a:xfrm>
            <a:off x="3672000" y="36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3" name="直線單箭頭接點 62"/>
          <p:cNvCxnSpPr>
            <a:stCxn id="55" idx="0"/>
            <a:endCxn id="54" idx="4"/>
          </p:cNvCxnSpPr>
          <p:nvPr/>
        </p:nvCxnSpPr>
        <p:spPr>
          <a:xfrm flipV="1">
            <a:off x="3492000" y="16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4" name="直線單箭頭接點 63"/>
          <p:cNvCxnSpPr>
            <a:stCxn id="56" idx="5"/>
            <a:endCxn id="67" idx="1"/>
          </p:cNvCxnSpPr>
          <p:nvPr/>
        </p:nvCxnSpPr>
        <p:spPr>
          <a:xfrm>
            <a:off x="5779279" y="15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5" name="直線單箭頭接點 64"/>
          <p:cNvCxnSpPr>
            <a:stCxn id="57" idx="0"/>
            <a:endCxn id="56" idx="4"/>
          </p:cNvCxnSpPr>
          <p:nvPr/>
        </p:nvCxnSpPr>
        <p:spPr>
          <a:xfrm flipV="1">
            <a:off x="5652000" y="16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6" name="直線單箭頭接點 65"/>
          <p:cNvCxnSpPr>
            <a:stCxn id="58" idx="5"/>
            <a:endCxn id="55" idx="1"/>
          </p:cNvCxnSpPr>
          <p:nvPr/>
        </p:nvCxnSpPr>
        <p:spPr>
          <a:xfrm>
            <a:off x="2539279" y="26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23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57" idx="7"/>
            <a:endCxn id="67" idx="3"/>
          </p:cNvCxnSpPr>
          <p:nvPr/>
        </p:nvCxnSpPr>
        <p:spPr>
          <a:xfrm flipV="1">
            <a:off x="5779279" y="26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15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9" name="圖片 8"/>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591416"/>
            <a:ext cx="4680000" cy="2902416"/>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8"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3974369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591416"/>
            <a:ext cx="4680000" cy="290241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779579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591416"/>
            <a:ext cx="4680000" cy="2902416"/>
          </a:xfrm>
          <a:prstGeom prst="rect">
            <a:avLst/>
          </a:prstGeom>
        </p:spPr>
      </p:pic>
      <p:pic>
        <p:nvPicPr>
          <p:cNvPr id="4" name="圖片 3"/>
          <p:cNvPicPr>
            <a:picLocks noChangeAspect="1"/>
          </p:cNvPicPr>
          <p:nvPr/>
        </p:nvPicPr>
        <p:blipFill>
          <a:blip r:embed="rId3"/>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963052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pic>
        <p:nvPicPr>
          <p:cNvPr id="4" name="圖片 3"/>
          <p:cNvPicPr>
            <a:picLocks noChangeAspect="1"/>
          </p:cNvPicPr>
          <p:nvPr/>
        </p:nvPicPr>
        <p:blipFill>
          <a:blip r:embed="rId3"/>
          <a:stretch>
            <a:fillRect/>
          </a:stretch>
        </p:blipFill>
        <p:spPr>
          <a:xfrm>
            <a:off x="612000" y="3609000"/>
            <a:ext cx="4680000" cy="2882035"/>
          </a:xfrm>
          <a:prstGeom prst="rect">
            <a:avLst/>
          </a:prstGeom>
        </p:spPr>
      </p:pic>
    </p:spTree>
    <p:extLst>
      <p:ext uri="{BB962C8B-B14F-4D97-AF65-F5344CB8AC3E}">
        <p14:creationId xmlns:p14="http://schemas.microsoft.com/office/powerpoint/2010/main" val="3430351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pic>
        <p:nvPicPr>
          <p:cNvPr id="3" name="圖片 2"/>
          <p:cNvPicPr>
            <a:picLocks noChangeAspect="1"/>
          </p:cNvPicPr>
          <p:nvPr/>
        </p:nvPicPr>
        <p:blipFill>
          <a:blip r:embed="rId3"/>
          <a:stretch>
            <a:fillRect/>
          </a:stretch>
        </p:blipFill>
        <p:spPr>
          <a:xfrm>
            <a:off x="612000" y="3609000"/>
            <a:ext cx="4680000" cy="2882042"/>
          </a:xfrm>
          <a:prstGeom prst="rect">
            <a:avLst/>
          </a:prstGeom>
        </p:spPr>
      </p:pic>
    </p:spTree>
    <p:extLst>
      <p:ext uri="{BB962C8B-B14F-4D97-AF65-F5344CB8AC3E}">
        <p14:creationId xmlns:p14="http://schemas.microsoft.com/office/powerpoint/2010/main" val="167250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3" name="圖片 2"/>
          <p:cNvPicPr>
            <a:picLocks noChangeAspect="1"/>
          </p:cNvPicPr>
          <p:nvPr/>
        </p:nvPicPr>
        <p:blipFill>
          <a:blip r:embed="rId2"/>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pic>
        <p:nvPicPr>
          <p:cNvPr id="10" name="圖片 9"/>
          <p:cNvPicPr>
            <a:picLocks noChangeAspect="1"/>
          </p:cNvPicPr>
          <p:nvPr/>
        </p:nvPicPr>
        <p:blipFill>
          <a:blip r:embed="rId3"/>
          <a:stretch>
            <a:fillRect/>
          </a:stretch>
        </p:blipFill>
        <p:spPr>
          <a:xfrm>
            <a:off x="612000" y="3609000"/>
            <a:ext cx="4680000" cy="2882042"/>
          </a:xfrm>
          <a:prstGeom prst="rect">
            <a:avLst/>
          </a:prstGeom>
        </p:spPr>
      </p:pic>
    </p:spTree>
    <p:extLst>
      <p:ext uri="{BB962C8B-B14F-4D97-AF65-F5344CB8AC3E}">
        <p14:creationId xmlns:p14="http://schemas.microsoft.com/office/powerpoint/2010/main" val="284403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2545412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3632852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8" name="圖片 7"/>
          <p:cNvPicPr>
            <a:picLocks noChangeAspect="1"/>
          </p:cNvPicPr>
          <p:nvPr/>
        </p:nvPicPr>
        <p:blipFill>
          <a:blip r:embed="rId2"/>
          <a:stretch>
            <a:fillRect/>
          </a:stretch>
        </p:blipFill>
        <p:spPr>
          <a:xfrm>
            <a:off x="612000" y="3609000"/>
            <a:ext cx="4680000" cy="2875996"/>
          </a:xfrm>
          <a:prstGeom prst="rect">
            <a:avLst/>
          </a:prstGeom>
        </p:spPr>
      </p:pic>
      <p:pic>
        <p:nvPicPr>
          <p:cNvPr id="3" name="圖片 2"/>
          <p:cNvPicPr>
            <a:picLocks noChangeAspect="1"/>
          </p:cNvPicPr>
          <p:nvPr/>
        </p:nvPicPr>
        <p:blipFill>
          <a:blip r:embed="rId3"/>
          <a:stretch>
            <a:fillRect/>
          </a:stretch>
        </p:blipFill>
        <p:spPr>
          <a:xfrm>
            <a:off x="612000" y="369000"/>
            <a:ext cx="4680000" cy="2853350"/>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67247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3495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51460" y="404622"/>
            <a:ext cx="8640000" cy="6065880"/>
          </a:xfrm>
          <a:prstGeom prst="rect">
            <a:avLst/>
          </a:prstGeom>
        </p:spPr>
      </p:pic>
      <p:cxnSp>
        <p:nvCxnSpPr>
          <p:cNvPr id="4" name="直線單箭頭接點 3"/>
          <p:cNvCxnSpPr/>
          <p:nvPr/>
        </p:nvCxnSpPr>
        <p:spPr>
          <a:xfrm flipV="1">
            <a:off x="1115976" y="2708996"/>
            <a:ext cx="2592018" cy="129600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flipV="1">
            <a:off x="1115976" y="3861006"/>
            <a:ext cx="2448017" cy="14399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3563993" y="2708996"/>
            <a:ext cx="144001" cy="115200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3707994" y="2708995"/>
            <a:ext cx="1872013" cy="57600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580007" y="3284999"/>
            <a:ext cx="2448017" cy="432003"/>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6156011" y="3717002"/>
            <a:ext cx="1872013" cy="28800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3563993" y="3861003"/>
            <a:ext cx="2592018" cy="144001"/>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5580007" y="3285000"/>
            <a:ext cx="576004" cy="72000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H="1">
            <a:off x="3563993" y="3284999"/>
            <a:ext cx="2016014" cy="57600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290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p:txBody>
          <a:bodyPr/>
          <a:lstStyle/>
          <a:p>
            <a:pPr marL="541338" indent="-541338"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361950" algn="l"/>
                <a:tab pos="808038" algn="l"/>
                <a:tab pos="1252538" algn="l"/>
                <a:tab pos="1524000" algn="l"/>
              </a:tabLst>
              <a:defRPr/>
            </a:pPr>
            <a:r>
              <a:rPr lang="en-US" altLang="zh-TW" sz="2200" dirty="0"/>
              <a:t>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err="1">
                <a:sym typeface="Symbol" pitchFamily="18" charset="2"/>
              </a:rPr>
              <a:t>G.E</a:t>
            </a:r>
            <a:endParaRPr lang="en-US" altLang="zh-TW" sz="2200" dirty="0">
              <a:sym typeface="Symbol" pitchFamily="18" charset="2"/>
            </a:endParaRPr>
          </a:p>
          <a:p>
            <a:pPr marL="0" indent="0" eaLnBrk="1" hangingPunct="1">
              <a:tabLst>
                <a:tab pos="361950" algn="l"/>
                <a:tab pos="808038" algn="l"/>
                <a:tab pos="1252538" algn="l"/>
                <a:tab pos="1524000" algn="l"/>
              </a:tabLst>
              <a:defRPr/>
            </a:pPr>
            <a:r>
              <a:rPr lang="en-US" altLang="zh-TW" sz="2200" dirty="0"/>
              <a:t>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361950" algn="l"/>
                <a:tab pos="808038" algn="l"/>
                <a:tab pos="1252538" algn="l"/>
                <a:tab pos="1524000" algn="l"/>
              </a:tabLst>
              <a:defRPr/>
            </a:pPr>
            <a:r>
              <a:rPr lang="en-US" altLang="zh-TW" sz="2200" dirty="0"/>
              <a:t>3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361950" algn="l"/>
                <a:tab pos="808038" algn="l"/>
                <a:tab pos="1252538" algn="l"/>
                <a:tab pos="1524000" algn="l"/>
              </a:tabLst>
              <a:defRPr/>
            </a:pPr>
            <a:r>
              <a:rPr lang="en-US" altLang="zh-TW" sz="2200" dirty="0"/>
              <a:t>4		</a:t>
            </a:r>
            <a:r>
              <a:rPr lang="en-US" altLang="zh-TW" sz="2200" i="1" dirty="0" err="1"/>
              <a:t>c</a:t>
            </a:r>
            <a:r>
              <a:rPr lang="en-US" altLang="zh-TW" sz="2200" i="1" spc="600" baseline="-25000" dirty="0" err="1">
                <a:solidFill>
                  <a:srgbClr val="000000"/>
                </a:solidFill>
              </a:rPr>
              <a:t>f</a:t>
            </a:r>
            <a:r>
              <a:rPr lang="en-US" altLang="zh-TW" sz="2200" spc="450" dirty="0"/>
              <a:t>(</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361950" algn="l"/>
                <a:tab pos="808038" algn="l"/>
                <a:tab pos="1252538" algn="l"/>
                <a:tab pos="1524000" algn="l"/>
              </a:tabLst>
              <a:defRPr/>
            </a:pPr>
            <a:r>
              <a:rPr lang="en-US" altLang="zh-TW" sz="2200" dirty="0"/>
              <a:t>5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361950" algn="l"/>
                <a:tab pos="808038" algn="l"/>
                <a:tab pos="1252538" algn="l"/>
                <a:tab pos="1524000" algn="l"/>
              </a:tabLst>
              <a:defRPr/>
            </a:pPr>
            <a:r>
              <a:rPr lang="en-US" altLang="zh-TW" sz="2200" dirty="0"/>
              <a:t>6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361950" algn="l"/>
                <a:tab pos="808038" algn="l"/>
                <a:tab pos="1252538" algn="l"/>
                <a:tab pos="1524000" algn="l"/>
              </a:tabLst>
              <a:defRPr/>
            </a:pPr>
            <a:r>
              <a:rPr lang="en-US" altLang="zh-TW" sz="2200" dirty="0"/>
              <a:t>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361950" algn="l"/>
                <a:tab pos="808038" algn="l"/>
                <a:tab pos="1252538" algn="l"/>
                <a:tab pos="1524000" algn="l"/>
              </a:tabLst>
              <a:defRPr/>
            </a:pPr>
            <a:r>
              <a:rPr lang="en-US" altLang="zh-TW" sz="2200" dirty="0"/>
              <a:t>8			</a:t>
            </a:r>
            <a:r>
              <a:rPr lang="en-US" altLang="zh-TW" sz="2200" b="1" dirty="0"/>
              <a:t>else</a:t>
            </a:r>
            <a:r>
              <a:rPr lang="en-US" altLang="zh-TW" sz="2200" dirty="0"/>
              <a:t>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graphicFrame>
        <p:nvGraphicFramePr>
          <p:cNvPr id="3" name="物件 2"/>
          <p:cNvGraphicFramePr>
            <a:graphicFrameLocks noChangeAspect="1"/>
          </p:cNvGraphicFramePr>
          <p:nvPr>
            <p:extLst>
              <p:ext uri="{D42A27DB-BD31-4B8C-83A1-F6EECF244321}">
                <p14:modId xmlns:p14="http://schemas.microsoft.com/office/powerpoint/2010/main" val="1184547936"/>
              </p:ext>
            </p:extLst>
          </p:nvPr>
        </p:nvGraphicFramePr>
        <p:xfrm>
          <a:off x="2232000" y="4869000"/>
          <a:ext cx="4680000" cy="1310400"/>
        </p:xfrm>
        <a:graphic>
          <a:graphicData uri="http://schemas.openxmlformats.org/presentationml/2006/ole">
            <mc:AlternateContent xmlns:mc="http://schemas.openxmlformats.org/markup-compatibility/2006">
              <mc:Choice xmlns:v="urn:schemas-microsoft-com:vml" Requires="v">
                <p:oleObj spid="_x0000_s145636" name="方程式" r:id="rId3" imgW="2539800" imgH="711000" progId="Equation.3">
                  <p:embed/>
                </p:oleObj>
              </mc:Choice>
              <mc:Fallback>
                <p:oleObj name="方程式" r:id="rId3" imgW="2539800" imgH="711000" progId="Equation.3">
                  <p:embed/>
                  <p:pic>
                    <p:nvPicPr>
                      <p:cNvPr id="2" name="物件 1"/>
                      <p:cNvPicPr/>
                      <p:nvPr/>
                    </p:nvPicPr>
                    <p:blipFill>
                      <a:blip r:embed="rId4"/>
                      <a:stretch>
                        <a:fillRect/>
                      </a:stretch>
                    </p:blipFill>
                    <p:spPr>
                      <a:xfrm>
                        <a:off x="2232000" y="4869000"/>
                        <a:ext cx="4680000" cy="1310400"/>
                      </a:xfrm>
                      <a:prstGeom prst="rect">
                        <a:avLst/>
                      </a:prstGeom>
                    </p:spPr>
                  </p:pic>
                </p:oleObj>
              </mc:Fallback>
            </mc:AlternateContent>
          </a:graphicData>
        </a:graphic>
      </p:graphicFrame>
    </p:spTree>
    <p:extLst>
      <p:ext uri="{BB962C8B-B14F-4D97-AF65-F5344CB8AC3E}">
        <p14:creationId xmlns:p14="http://schemas.microsoft.com/office/powerpoint/2010/main" val="1737345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p:txBody>
          <a:bodyPr/>
          <a:lstStyle/>
          <a:p>
            <a:pPr eaLnBrk="1" hangingPunct="1"/>
            <a:r>
              <a:rPr lang="en-US" altLang="zh-TW" dirty="0"/>
              <a:t>Cuts of flow networks</a:t>
            </a:r>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Partition</a:t>
            </a:r>
            <a:endParaRPr lang="zh-TW" altLang="en-US" dirty="0"/>
          </a:p>
        </p:txBody>
      </p:sp>
      <p:sp>
        <p:nvSpPr>
          <p:cNvPr id="63490" name="Rectangle 3"/>
          <p:cNvSpPr>
            <a:spLocks noGrp="1" noChangeArrowheads="1"/>
          </p:cNvSpPr>
          <p:nvPr>
            <p:ph idx="1"/>
          </p:nvPr>
        </p:nvSpPr>
        <p:spPr>
          <a:xfrm>
            <a:off x="972000" y="1269000"/>
            <a:ext cx="7200000" cy="2340000"/>
          </a:xfrm>
        </p:spPr>
        <p:txBody>
          <a:bodyPr/>
          <a:lstStyle/>
          <a:p>
            <a:pPr marL="357188" indent="-357188" eaLnBrk="1" hangingPunct="1">
              <a:spcBef>
                <a:spcPct val="50000"/>
              </a:spcBef>
              <a:buClr>
                <a:schemeClr val="tx1"/>
              </a:buClr>
              <a:buFontTx/>
              <a:buNone/>
            </a:pPr>
            <a:r>
              <a:rPr lang="en-US" altLang="zh-TW" dirty="0"/>
              <a:t>(</a:t>
            </a:r>
            <a:r>
              <a:rPr lang="en-US" altLang="zh-TW" i="1" dirty="0"/>
              <a:t>S</a:t>
            </a:r>
            <a:r>
              <a:rPr lang="en-US" altLang="zh-TW" dirty="0"/>
              <a:t>, </a:t>
            </a:r>
            <a:r>
              <a:rPr lang="en-US" altLang="zh-TW" i="1" spc="300" dirty="0"/>
              <a:t>T</a:t>
            </a:r>
            <a:r>
              <a:rPr lang="en-US" altLang="zh-TW" dirty="0"/>
              <a:t>) is a </a:t>
            </a:r>
            <a:r>
              <a:rPr lang="en-US" altLang="zh-TW" i="1" dirty="0">
                <a:solidFill>
                  <a:srgbClr val="0000FF"/>
                </a:solidFill>
              </a:rPr>
              <a:t>partition</a:t>
            </a:r>
            <a:r>
              <a:rPr lang="en-US" altLang="zh-TW" dirty="0"/>
              <a:t> of </a:t>
            </a:r>
            <a:r>
              <a:rPr lang="en-US" altLang="zh-TW" i="1" dirty="0"/>
              <a:t>V</a:t>
            </a:r>
            <a:r>
              <a:rPr lang="en-US" altLang="zh-TW" dirty="0"/>
              <a:t> if and only if</a:t>
            </a:r>
          </a:p>
          <a:p>
            <a:pPr marL="357188" indent="-357188" eaLnBrk="1" hangingPunct="1">
              <a:spcBef>
                <a:spcPct val="50000"/>
              </a:spcBef>
              <a:buClr>
                <a:schemeClr val="tx1"/>
              </a:buClr>
              <a:buFontTx/>
              <a:buNone/>
            </a:pPr>
            <a:r>
              <a:rPr lang="en-US" altLang="zh-TW" i="1" dirty="0"/>
              <a:t>S</a:t>
            </a:r>
            <a:r>
              <a:rPr lang="en-US" altLang="zh-TW" dirty="0"/>
              <a:t> </a:t>
            </a:r>
            <a:r>
              <a:rPr lang="en-US" altLang="zh-TW" dirty="0">
                <a:latin typeface="Cambria Math" panose="02040503050406030204" pitchFamily="18" charset="0"/>
                <a:ea typeface="Cambria Math" panose="02040503050406030204" pitchFamily="18" charset="0"/>
                <a:sym typeface="MT Extra" pitchFamily="18" charset="2"/>
              </a:rPr>
              <a:t>⋂</a:t>
            </a:r>
            <a:r>
              <a:rPr lang="en-US" altLang="zh-TW" dirty="0">
                <a:sym typeface="MT Extra" pitchFamily="18" charset="2"/>
              </a:rPr>
              <a:t> </a:t>
            </a:r>
            <a:r>
              <a:rPr lang="en-US" altLang="zh-TW" i="1" dirty="0">
                <a:sym typeface="MT Extra" pitchFamily="18" charset="2"/>
              </a:rPr>
              <a:t>T</a:t>
            </a:r>
            <a:r>
              <a:rPr lang="en-US" altLang="zh-TW" dirty="0">
                <a:sym typeface="MT Extra" pitchFamily="18" charset="2"/>
              </a:rPr>
              <a:t> </a:t>
            </a:r>
            <a:r>
              <a:rPr lang="en-US" altLang="zh-TW" dirty="0">
                <a:latin typeface="Cambria Math" panose="02040503050406030204" pitchFamily="18" charset="0"/>
                <a:ea typeface="Cambria Math" panose="02040503050406030204" pitchFamily="18" charset="0"/>
                <a:sym typeface="MT Extra" pitchFamily="18" charset="2"/>
              </a:rPr>
              <a:t>=</a:t>
            </a:r>
            <a:r>
              <a:rPr lang="en-US" altLang="zh-TW" dirty="0">
                <a:sym typeface="MT Extra" pitchFamily="18" charset="2"/>
              </a:rPr>
              <a:t> </a:t>
            </a:r>
            <a:r>
              <a:rPr lang="en-US" altLang="zh-TW" dirty="0">
                <a:latin typeface="Cambria Math" panose="02040503050406030204" pitchFamily="18" charset="0"/>
                <a:ea typeface="Cambria Math" panose="02040503050406030204" pitchFamily="18" charset="0"/>
                <a:sym typeface="MT Extra" pitchFamily="18" charset="2"/>
              </a:rPr>
              <a:t>∅</a:t>
            </a:r>
            <a:r>
              <a:rPr lang="en-US" altLang="zh-TW" dirty="0">
                <a:sym typeface="Symbol" pitchFamily="18" charset="2"/>
              </a:rPr>
              <a:t>, and </a:t>
            </a:r>
            <a:r>
              <a:rPr lang="en-US" altLang="zh-TW" i="1" dirty="0"/>
              <a:t>S</a:t>
            </a:r>
            <a:r>
              <a:rPr lang="en-US" altLang="zh-TW" dirty="0"/>
              <a:t> </a:t>
            </a:r>
            <a:r>
              <a:rPr lang="en-US" altLang="zh-TW" dirty="0">
                <a:latin typeface="Cambria Math" panose="02040503050406030204" pitchFamily="18" charset="0"/>
                <a:ea typeface="Cambria Math" panose="02040503050406030204" pitchFamily="18" charset="0"/>
                <a:sym typeface="MT Extra" pitchFamily="18" charset="2"/>
              </a:rPr>
              <a:t>⋃</a:t>
            </a:r>
            <a:r>
              <a:rPr lang="en-US" altLang="zh-TW" dirty="0">
                <a:sym typeface="MT Extra" pitchFamily="18" charset="2"/>
              </a:rPr>
              <a:t> </a:t>
            </a:r>
            <a:r>
              <a:rPr lang="en-US" altLang="zh-TW" i="1" dirty="0">
                <a:sym typeface="MT Extra" pitchFamily="18" charset="2"/>
              </a:rPr>
              <a:t>T</a:t>
            </a:r>
            <a:r>
              <a:rPr lang="en-US" altLang="zh-TW" dirty="0">
                <a:sym typeface="MT Extra" pitchFamily="18" charset="2"/>
              </a:rPr>
              <a:t> </a:t>
            </a:r>
            <a:r>
              <a:rPr lang="en-US" altLang="zh-TW" dirty="0">
                <a:latin typeface="Cambria Math" panose="02040503050406030204" pitchFamily="18" charset="0"/>
                <a:ea typeface="Cambria Math" panose="02040503050406030204" pitchFamily="18" charset="0"/>
                <a:sym typeface="MT Extra" pitchFamily="18" charset="2"/>
              </a:rPr>
              <a:t>=</a:t>
            </a:r>
            <a:r>
              <a:rPr lang="en-US" altLang="zh-TW" dirty="0">
                <a:sym typeface="MT Extra" pitchFamily="18" charset="2"/>
              </a:rPr>
              <a:t> </a:t>
            </a:r>
            <a:r>
              <a:rPr lang="en-US" altLang="zh-TW" i="1" dirty="0">
                <a:sym typeface="Symbol" pitchFamily="18" charset="2"/>
              </a:rPr>
              <a:t>V</a:t>
            </a:r>
            <a:r>
              <a:rPr lang="en-US" altLang="zh-TW" dirty="0">
                <a:sym typeface="Symbol" pitchFamily="18" charset="2"/>
              </a:rPr>
              <a:t>.</a:t>
            </a:r>
            <a:endParaRPr lang="en-US" altLang="zh-TW" dirty="0"/>
          </a:p>
          <a:p>
            <a:pPr marL="357188" indent="-357188" eaLnBrk="1" hangingPunct="1">
              <a:spcBef>
                <a:spcPct val="50000"/>
              </a:spcBef>
              <a:buClr>
                <a:schemeClr val="tx1"/>
              </a:buClr>
              <a:buFontTx/>
              <a:buNone/>
            </a:pPr>
            <a:endParaRPr lang="en-US" altLang="zh-TW" sz="1200" dirty="0"/>
          </a:p>
          <a:p>
            <a:pPr marL="357188" indent="-357188" eaLnBrk="1" hangingPunct="1">
              <a:spcBef>
                <a:spcPct val="50000"/>
              </a:spcBef>
              <a:buClr>
                <a:schemeClr val="tx1"/>
              </a:buClr>
              <a:buFontTx/>
              <a:buNone/>
            </a:pPr>
            <a:r>
              <a:rPr lang="en-US" altLang="zh-TW" dirty="0"/>
              <a:t>Let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r>
              <a:rPr lang="en-US" altLang="zh-TW" dirty="0"/>
              <a:t>, </a:t>
            </a:r>
            <a:r>
              <a:rPr lang="en-US" altLang="zh-TW" i="1" dirty="0" err="1"/>
              <a:t>v</a:t>
            </a:r>
            <a:r>
              <a:rPr lang="en-US" altLang="zh-TW" baseline="-25000" dirty="0" err="1"/>
              <a:t>1</a:t>
            </a:r>
            <a:r>
              <a:rPr lang="en-US" altLang="zh-TW" dirty="0"/>
              <a:t>, </a:t>
            </a:r>
            <a:r>
              <a:rPr lang="en-US" altLang="zh-TW" i="1" dirty="0" err="1"/>
              <a:t>v</a:t>
            </a:r>
            <a:r>
              <a:rPr lang="en-US" altLang="zh-TW" baseline="-25000" dirty="0" err="1"/>
              <a:t>2</a:t>
            </a:r>
            <a:r>
              <a:rPr lang="en-US" altLang="zh-TW" dirty="0"/>
              <a:t>, </a:t>
            </a:r>
            <a:r>
              <a:rPr lang="en-US" altLang="zh-TW" i="1" dirty="0" err="1"/>
              <a:t>v</a:t>
            </a:r>
            <a:r>
              <a:rPr lang="en-US" altLang="zh-TW" baseline="-25000" dirty="0" err="1"/>
              <a:t>3</a:t>
            </a:r>
            <a:r>
              <a:rPr lang="en-US" altLang="zh-TW" dirty="0"/>
              <a:t>, </a:t>
            </a:r>
            <a:r>
              <a:rPr lang="en-US" altLang="zh-TW" i="1" dirty="0" err="1"/>
              <a:t>v</a:t>
            </a:r>
            <a:r>
              <a:rPr lang="en-US" altLang="zh-TW" baseline="-25000" dirty="0" err="1"/>
              <a:t>4</a:t>
            </a:r>
            <a:r>
              <a:rPr lang="en-US" altLang="zh-TW" dirty="0"/>
              <a:t>, </a:t>
            </a:r>
            <a:r>
              <a:rPr lang="en-US" altLang="zh-TW" i="1" dirty="0"/>
              <a:t>t</a:t>
            </a:r>
            <a:r>
              <a:rPr lang="en-US" altLang="zh-TW" dirty="0"/>
              <a:t>}.</a:t>
            </a:r>
          </a:p>
          <a:p>
            <a:pPr marL="357188" indent="-357188" eaLnBrk="1" hangingPunct="1">
              <a:spcBef>
                <a:spcPct val="50000"/>
              </a:spcBef>
              <a:buClr>
                <a:schemeClr val="tx1"/>
              </a:buClr>
              <a:buFontTx/>
              <a:buNone/>
            </a:pPr>
            <a:r>
              <a:rPr lang="en-US" altLang="zh-TW" dirty="0"/>
              <a:t>Then ({</a:t>
            </a:r>
            <a:r>
              <a:rPr lang="en-US" altLang="zh-TW" i="1" dirty="0"/>
              <a:t>s</a:t>
            </a:r>
            <a:r>
              <a:rPr lang="en-US" altLang="zh-TW" dirty="0"/>
              <a:t>, </a:t>
            </a:r>
            <a:r>
              <a:rPr lang="en-US" altLang="zh-TW" i="1" dirty="0" err="1"/>
              <a:t>v</a:t>
            </a:r>
            <a:r>
              <a:rPr lang="en-US" altLang="zh-TW" baseline="-25000" dirty="0" err="1"/>
              <a:t>1</a:t>
            </a:r>
            <a:r>
              <a:rPr lang="en-US" altLang="zh-TW" dirty="0"/>
              <a:t>, </a:t>
            </a:r>
            <a:r>
              <a:rPr lang="en-US" altLang="zh-TW" i="1" dirty="0" err="1"/>
              <a:t>v</a:t>
            </a:r>
            <a:r>
              <a:rPr lang="en-US" altLang="zh-TW" baseline="-25000" dirty="0" err="1"/>
              <a:t>2</a:t>
            </a:r>
            <a:r>
              <a:rPr lang="en-US" altLang="zh-TW" dirty="0"/>
              <a:t>}, {</a:t>
            </a:r>
            <a:r>
              <a:rPr lang="en-US" altLang="zh-TW" i="1" dirty="0" err="1"/>
              <a:t>v</a:t>
            </a:r>
            <a:r>
              <a:rPr lang="en-US" altLang="zh-TW" baseline="-25000" dirty="0" err="1"/>
              <a:t>3</a:t>
            </a:r>
            <a:r>
              <a:rPr lang="en-US" altLang="zh-TW" dirty="0"/>
              <a:t>, </a:t>
            </a:r>
            <a:r>
              <a:rPr lang="en-US" altLang="zh-TW" i="1" dirty="0" err="1"/>
              <a:t>v</a:t>
            </a:r>
            <a:r>
              <a:rPr lang="en-US" altLang="zh-TW" baseline="-25000" dirty="0" err="1"/>
              <a:t>4</a:t>
            </a:r>
            <a:r>
              <a:rPr lang="en-US" altLang="zh-TW" dirty="0"/>
              <a:t>, </a:t>
            </a:r>
            <a:r>
              <a:rPr lang="en-US" altLang="zh-TW" i="1" dirty="0"/>
              <a:t>t</a:t>
            </a:r>
            <a:r>
              <a:rPr lang="en-US" altLang="zh-TW" dirty="0"/>
              <a:t>}) is a partition of </a:t>
            </a:r>
            <a:r>
              <a:rPr lang="en-US" altLang="zh-TW" i="1" dirty="0"/>
              <a:t>V</a:t>
            </a:r>
            <a:r>
              <a:rPr lang="en-US" altLang="zh-TW"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sz="half" idx="1"/>
          </p:nvPr>
        </p:nvSpPr>
        <p:spPr/>
        <p:txBody>
          <a:bodyPr/>
          <a:lstStyle/>
          <a:p>
            <a:pPr marL="0" indent="0" eaLnBrk="1" hangingPunct="1">
              <a:spcBef>
                <a:spcPct val="50000"/>
              </a:spcBef>
              <a:buClr>
                <a:schemeClr val="tx1"/>
              </a:buClr>
              <a:buFontTx/>
              <a:buNone/>
            </a:pPr>
            <a:r>
              <a:rPr lang="en-US" altLang="zh-TW" dirty="0"/>
              <a:t>A </a:t>
            </a:r>
            <a:r>
              <a:rPr lang="en-US" altLang="zh-TW" i="1" dirty="0">
                <a:solidFill>
                  <a:srgbClr val="0000FF"/>
                </a:solidFill>
              </a:rPr>
              <a:t>cut</a:t>
            </a:r>
            <a:r>
              <a:rPr lang="en-US" altLang="zh-TW" dirty="0"/>
              <a:t> (</a:t>
            </a:r>
            <a:r>
              <a:rPr lang="en-US" altLang="zh-TW" i="1" dirty="0"/>
              <a:t>S</a:t>
            </a:r>
            <a:r>
              <a:rPr lang="en-US" altLang="zh-TW" dirty="0"/>
              <a:t>, </a:t>
            </a:r>
            <a:r>
              <a:rPr lang="en-US" altLang="zh-TW" i="1" spc="300" dirty="0"/>
              <a:t>T</a:t>
            </a:r>
            <a:r>
              <a:rPr lang="en-US" altLang="zh-TW" dirty="0"/>
              <a:t>) of flow network </a:t>
            </a:r>
            <a:r>
              <a:rPr lang="en-US" altLang="zh-TW" i="1" dirty="0"/>
              <a:t>G</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i="1" spc="300" dirty="0"/>
              <a:t>E</a:t>
            </a:r>
            <a:r>
              <a:rPr lang="en-US" altLang="zh-TW" dirty="0"/>
              <a:t>) is a partition of </a:t>
            </a:r>
            <a:r>
              <a:rPr lang="en-US" altLang="zh-TW" i="1" dirty="0"/>
              <a:t>V</a:t>
            </a:r>
            <a:r>
              <a:rPr lang="en-US" altLang="zh-TW" dirty="0"/>
              <a:t> into </a:t>
            </a:r>
            <a:r>
              <a:rPr lang="en-US" altLang="zh-TW" i="1" dirty="0"/>
              <a:t>S</a:t>
            </a:r>
            <a:r>
              <a:rPr lang="en-US" altLang="zh-TW" dirty="0"/>
              <a:t> and </a:t>
            </a:r>
            <a:r>
              <a:rPr lang="en-US" altLang="zh-TW" i="1" dirty="0"/>
              <a:t>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r>
              <a:rPr lang="en-US" altLang="zh-TW" dirty="0"/>
              <a:t> such that </a:t>
            </a:r>
            <a:r>
              <a:rPr lang="en-US" altLang="zh-TW" i="1" dirty="0"/>
              <a:t>s</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S</a:t>
            </a:r>
            <a:r>
              <a:rPr lang="en-US" altLang="zh-TW" dirty="0"/>
              <a:t> and </a:t>
            </a:r>
            <a:r>
              <a:rPr lang="en-US" altLang="zh-TW" i="1" dirty="0"/>
              <a:t>t</a:t>
            </a:r>
            <a:r>
              <a:rPr lang="en-US" altLang="zh-TW" dirty="0"/>
              <a:t>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T</a:t>
            </a:r>
            <a:r>
              <a:rPr lang="en-US" altLang="zh-TW" dirty="0"/>
              <a:t>.</a:t>
            </a:r>
          </a:p>
        </p:txBody>
      </p:sp>
      <p:sp>
        <p:nvSpPr>
          <p:cNvPr id="44036" name="Rectangle 11"/>
          <p:cNvSpPr>
            <a:spLocks noGrp="1" noChangeArrowheads="1"/>
          </p:cNvSpPr>
          <p:nvPr>
            <p:ph sz="half" idx="2"/>
          </p:nvPr>
        </p:nvSpPr>
        <p:spPr>
          <a:xfrm>
            <a:off x="972000" y="5769000"/>
            <a:ext cx="7200000" cy="539724"/>
          </a:xfrm>
        </p:spPr>
        <p:txBody>
          <a:bodyPr/>
          <a:lstStyle/>
          <a:p>
            <a:pPr marL="0" indent="0" algn="ctr" eaLnBrk="1" hangingPunct="1"/>
            <a:r>
              <a:rPr lang="en-US" altLang="zh-TW" dirty="0"/>
              <a:t>({</a:t>
            </a:r>
            <a:r>
              <a:rPr lang="en-US" altLang="zh-TW" i="1" dirty="0"/>
              <a:t>s</a:t>
            </a:r>
            <a:r>
              <a:rPr lang="en-US" altLang="zh-TW" dirty="0"/>
              <a:t>, </a:t>
            </a:r>
            <a:r>
              <a:rPr lang="en-US" altLang="zh-TW" i="1" dirty="0" err="1"/>
              <a:t>v</a:t>
            </a:r>
            <a:r>
              <a:rPr lang="en-US" altLang="zh-TW" baseline="-25000" dirty="0" err="1"/>
              <a:t>1</a:t>
            </a:r>
            <a:r>
              <a:rPr lang="en-US" altLang="zh-TW" dirty="0"/>
              <a:t>, </a:t>
            </a:r>
            <a:r>
              <a:rPr lang="en-US" altLang="zh-TW" i="1" dirty="0" err="1"/>
              <a:t>v</a:t>
            </a:r>
            <a:r>
              <a:rPr lang="en-US" altLang="zh-TW" baseline="-25000" dirty="0" err="1"/>
              <a:t>2</a:t>
            </a:r>
            <a:r>
              <a:rPr lang="en-US" altLang="zh-TW" dirty="0"/>
              <a:t>}, {</a:t>
            </a:r>
            <a:r>
              <a:rPr lang="en-US" altLang="zh-TW" i="1" dirty="0" err="1"/>
              <a:t>v</a:t>
            </a:r>
            <a:r>
              <a:rPr lang="en-US" altLang="zh-TW" baseline="-25000" dirty="0" err="1"/>
              <a:t>3</a:t>
            </a:r>
            <a:r>
              <a:rPr lang="en-US" altLang="zh-TW" dirty="0"/>
              <a:t>, </a:t>
            </a:r>
            <a:r>
              <a:rPr lang="en-US" altLang="zh-TW" i="1" dirty="0" err="1"/>
              <a:t>v</a:t>
            </a:r>
            <a:r>
              <a:rPr lang="en-US" altLang="zh-TW" baseline="-25000" dirty="0" err="1"/>
              <a:t>4</a:t>
            </a:r>
            <a:r>
              <a:rPr lang="en-US" altLang="zh-TW" dirty="0"/>
              <a:t>, </a:t>
            </a:r>
            <a:r>
              <a:rPr lang="en-US" altLang="zh-TW" i="1" dirty="0"/>
              <a:t>t</a:t>
            </a:r>
            <a:r>
              <a:rPr lang="en-US" altLang="zh-TW" dirty="0"/>
              <a:t>}) is a cut of the above flow network.</a:t>
            </a:r>
            <a:endParaRPr lang="zh-TW" altLang="en-US" dirty="0"/>
          </a:p>
        </p:txBody>
      </p:sp>
      <p:sp>
        <p:nvSpPr>
          <p:cNvPr id="6" name="Line 6"/>
          <p:cNvSpPr>
            <a:spLocks noChangeShapeType="1"/>
          </p:cNvSpPr>
          <p:nvPr/>
        </p:nvSpPr>
        <p:spPr bwMode="auto">
          <a:xfrm flipH="1">
            <a:off x="4572000" y="1989000"/>
            <a:ext cx="0" cy="3600000"/>
          </a:xfrm>
          <a:prstGeom prst="line">
            <a:avLst/>
          </a:prstGeom>
          <a:noFill/>
          <a:ln w="28575">
            <a:solidFill>
              <a:schemeClr val="hlink"/>
            </a:solidFill>
            <a:prstDash val="dash"/>
            <a:round/>
            <a:headEnd/>
            <a:tailEnd/>
          </a:ln>
        </p:spPr>
        <p:txBody>
          <a:bodyPr/>
          <a:lstStyle/>
          <a:p>
            <a:endParaRPr lang="zh-TW" altLang="en-US"/>
          </a:p>
        </p:txBody>
      </p:sp>
      <p:sp>
        <p:nvSpPr>
          <p:cNvPr id="7" name="Text Box 4"/>
          <p:cNvSpPr txBox="1">
            <a:spLocks noChangeArrowheads="1"/>
          </p:cNvSpPr>
          <p:nvPr/>
        </p:nvSpPr>
        <p:spPr bwMode="auto">
          <a:xfrm>
            <a:off x="2412000" y="288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8" name="Text Box 6"/>
          <p:cNvSpPr txBox="1">
            <a:spLocks noChangeArrowheads="1"/>
          </p:cNvSpPr>
          <p:nvPr/>
        </p:nvSpPr>
        <p:spPr bwMode="auto">
          <a:xfrm>
            <a:off x="4392000" y="23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9" name="Text Box 7"/>
          <p:cNvSpPr txBox="1">
            <a:spLocks noChangeArrowheads="1"/>
          </p:cNvSpPr>
          <p:nvPr/>
        </p:nvSpPr>
        <p:spPr bwMode="auto">
          <a:xfrm>
            <a:off x="2412000" y="414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10" name="Text Box 8"/>
          <p:cNvSpPr txBox="1">
            <a:spLocks noChangeArrowheads="1"/>
          </p:cNvSpPr>
          <p:nvPr/>
        </p:nvSpPr>
        <p:spPr bwMode="auto">
          <a:xfrm>
            <a:off x="6192000" y="288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11" name="Text Box 9"/>
          <p:cNvSpPr txBox="1">
            <a:spLocks noChangeArrowheads="1"/>
          </p:cNvSpPr>
          <p:nvPr/>
        </p:nvSpPr>
        <p:spPr bwMode="auto">
          <a:xfrm>
            <a:off x="4392000" y="486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12" name="Text Box 10"/>
          <p:cNvSpPr txBox="1">
            <a:spLocks noChangeArrowheads="1"/>
          </p:cNvSpPr>
          <p:nvPr/>
        </p:nvSpPr>
        <p:spPr bwMode="auto">
          <a:xfrm>
            <a:off x="6192000" y="414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3" name="Text Box 11"/>
          <p:cNvSpPr txBox="1">
            <a:spLocks noChangeArrowheads="1"/>
          </p:cNvSpPr>
          <p:nvPr/>
        </p:nvSpPr>
        <p:spPr bwMode="auto">
          <a:xfrm>
            <a:off x="4572000" y="360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21</a:t>
            </a:r>
          </a:p>
        </p:txBody>
      </p:sp>
      <p:sp>
        <p:nvSpPr>
          <p:cNvPr id="14" name="Text Box 12"/>
          <p:cNvSpPr txBox="1">
            <a:spLocks noChangeArrowheads="1"/>
          </p:cNvSpPr>
          <p:nvPr/>
        </p:nvSpPr>
        <p:spPr bwMode="auto">
          <a:xfrm>
            <a:off x="3492000" y="360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5" name="Text Box 13"/>
          <p:cNvSpPr txBox="1">
            <a:spLocks noChangeArrowheads="1"/>
          </p:cNvSpPr>
          <p:nvPr/>
        </p:nvSpPr>
        <p:spPr bwMode="auto">
          <a:xfrm>
            <a:off x="5652000" y="360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16" name="橢圓 15"/>
          <p:cNvSpPr/>
          <p:nvPr/>
        </p:nvSpPr>
        <p:spPr>
          <a:xfrm>
            <a:off x="331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7" name="橢圓 16"/>
          <p:cNvSpPr/>
          <p:nvPr/>
        </p:nvSpPr>
        <p:spPr>
          <a:xfrm>
            <a:off x="331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8" name="橢圓 17"/>
          <p:cNvSpPr/>
          <p:nvPr/>
        </p:nvSpPr>
        <p:spPr>
          <a:xfrm>
            <a:off x="547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9" name="橢圓 18"/>
          <p:cNvSpPr/>
          <p:nvPr/>
        </p:nvSpPr>
        <p:spPr>
          <a:xfrm>
            <a:off x="547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0" name="橢圓 19"/>
          <p:cNvSpPr/>
          <p:nvPr/>
        </p:nvSpPr>
        <p:spPr>
          <a:xfrm>
            <a:off x="2232000" y="36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1" name="直線單箭頭接點 20"/>
          <p:cNvCxnSpPr>
            <a:stCxn id="20" idx="7"/>
            <a:endCxn id="16" idx="3"/>
          </p:cNvCxnSpPr>
          <p:nvPr/>
        </p:nvCxnSpPr>
        <p:spPr>
          <a:xfrm flipV="1">
            <a:off x="253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6" idx="6"/>
            <a:endCxn id="18" idx="2"/>
          </p:cNvCxnSpPr>
          <p:nvPr/>
        </p:nvCxnSpPr>
        <p:spPr>
          <a:xfrm>
            <a:off x="3672000" y="27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8" idx="3"/>
            <a:endCxn id="17" idx="7"/>
          </p:cNvCxnSpPr>
          <p:nvPr/>
        </p:nvCxnSpPr>
        <p:spPr>
          <a:xfrm flipH="1">
            <a:off x="3619279" y="283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7" idx="6"/>
            <a:endCxn id="19" idx="2"/>
          </p:cNvCxnSpPr>
          <p:nvPr/>
        </p:nvCxnSpPr>
        <p:spPr>
          <a:xfrm>
            <a:off x="3672000" y="486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7" idx="0"/>
            <a:endCxn id="16" idx="4"/>
          </p:cNvCxnSpPr>
          <p:nvPr/>
        </p:nvCxnSpPr>
        <p:spPr>
          <a:xfrm flipV="1">
            <a:off x="349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8" idx="5"/>
            <a:endCxn id="29" idx="1"/>
          </p:cNvCxnSpPr>
          <p:nvPr/>
        </p:nvCxnSpPr>
        <p:spPr>
          <a:xfrm>
            <a:off x="577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9" idx="0"/>
            <a:endCxn id="18" idx="4"/>
          </p:cNvCxnSpPr>
          <p:nvPr/>
        </p:nvCxnSpPr>
        <p:spPr>
          <a:xfrm flipV="1">
            <a:off x="565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8" name="直線單箭頭接點 27"/>
          <p:cNvCxnSpPr>
            <a:stCxn id="20" idx="5"/>
            <a:endCxn id="17" idx="1"/>
          </p:cNvCxnSpPr>
          <p:nvPr/>
        </p:nvCxnSpPr>
        <p:spPr>
          <a:xfrm>
            <a:off x="253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9" name="橢圓 28"/>
          <p:cNvSpPr/>
          <p:nvPr/>
        </p:nvSpPr>
        <p:spPr>
          <a:xfrm>
            <a:off x="6552000" y="36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0" name="直線單箭頭接點 29"/>
          <p:cNvCxnSpPr>
            <a:stCxn id="19" idx="7"/>
            <a:endCxn id="29" idx="3"/>
          </p:cNvCxnSpPr>
          <p:nvPr/>
        </p:nvCxnSpPr>
        <p:spPr>
          <a:xfrm flipV="1">
            <a:off x="577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sz="half" idx="1"/>
          </p:nvPr>
        </p:nvSpPr>
        <p:spPr>
          <a:xfrm>
            <a:off x="1512000" y="549000"/>
            <a:ext cx="3780000" cy="540000"/>
          </a:xfrm>
        </p:spPr>
        <p:txBody>
          <a:bodyPr lIns="36000"/>
          <a:lstStyle/>
          <a:p>
            <a:pPr marL="0" indent="0" eaLnBrk="1" hangingPunct="1">
              <a:spcBef>
                <a:spcPct val="50000"/>
              </a:spcBef>
              <a:buClr>
                <a:schemeClr val="tx1"/>
              </a:buClr>
              <a:buFontTx/>
              <a:buNone/>
            </a:pPr>
            <a:r>
              <a:rPr lang="en-US" altLang="zh-TW" dirty="0"/>
              <a:t>The </a:t>
            </a:r>
            <a:r>
              <a:rPr lang="en-US" altLang="zh-TW" i="1" dirty="0">
                <a:solidFill>
                  <a:srgbClr val="0000FF"/>
                </a:solidFill>
              </a:rPr>
              <a:t>capacity</a:t>
            </a:r>
            <a:r>
              <a:rPr lang="en-US" altLang="zh-TW" dirty="0"/>
              <a:t> of the cut (</a:t>
            </a:r>
            <a:r>
              <a:rPr lang="en-US" altLang="zh-TW" i="1" dirty="0"/>
              <a:t>S</a:t>
            </a:r>
            <a:r>
              <a:rPr lang="en-US" altLang="zh-TW" dirty="0"/>
              <a:t>, </a:t>
            </a:r>
            <a:r>
              <a:rPr lang="en-US" altLang="zh-TW" i="1" spc="300" dirty="0"/>
              <a:t>T</a:t>
            </a:r>
            <a:r>
              <a:rPr lang="en-US" altLang="zh-TW" dirty="0"/>
              <a:t>) is</a:t>
            </a:r>
          </a:p>
        </p:txBody>
      </p:sp>
      <p:sp>
        <p:nvSpPr>
          <p:cNvPr id="44036" name="Rectangle 11"/>
          <p:cNvSpPr>
            <a:spLocks noGrp="1" noChangeArrowheads="1"/>
          </p:cNvSpPr>
          <p:nvPr>
            <p:ph sz="half" idx="2"/>
          </p:nvPr>
        </p:nvSpPr>
        <p:spPr>
          <a:xfrm>
            <a:off x="1692000" y="5769000"/>
            <a:ext cx="5760000" cy="539724"/>
          </a:xfrm>
        </p:spPr>
        <p:txBody>
          <a:bodyPr/>
          <a:lstStyle/>
          <a:p>
            <a:pPr marL="0" lvl="0" indent="0" algn="ctr" eaLnBrk="1" hangingPunct="1">
              <a:buClr>
                <a:srgbClr val="3333CC"/>
              </a:buClr>
            </a:pPr>
            <a:r>
              <a:rPr lang="en-US" altLang="zh-TW" i="1" dirty="0">
                <a:solidFill>
                  <a:srgbClr val="000000"/>
                </a:solidFill>
              </a:rPr>
              <a:t>c</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v</a:t>
            </a:r>
            <a:r>
              <a:rPr lang="en-US" altLang="zh-TW" baseline="-25000" dirty="0">
                <a:solidFill>
                  <a:srgbClr val="000000"/>
                </a:solidFill>
              </a:rPr>
              <a:t>1</a:t>
            </a:r>
            <a:r>
              <a:rPr lang="en-US" altLang="zh-TW" dirty="0">
                <a:solidFill>
                  <a:srgbClr val="000000"/>
                </a:solidFill>
              </a:rPr>
              <a:t>, </a:t>
            </a:r>
            <a:r>
              <a:rPr lang="en-US" altLang="zh-TW" i="1" dirty="0">
                <a:solidFill>
                  <a:srgbClr val="000000"/>
                </a:solidFill>
              </a:rPr>
              <a:t>v</a:t>
            </a:r>
            <a:r>
              <a:rPr lang="en-US" altLang="zh-TW" spc="300" baseline="-25000" dirty="0">
                <a:solidFill>
                  <a:srgbClr val="000000"/>
                </a:solidFill>
              </a:rPr>
              <a:t>3</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v</a:t>
            </a:r>
            <a:r>
              <a:rPr lang="en-US" altLang="zh-TW" baseline="-25000" dirty="0">
                <a:solidFill>
                  <a:srgbClr val="000000"/>
                </a:solidFill>
              </a:rPr>
              <a:t>2</a:t>
            </a:r>
            <a:r>
              <a:rPr lang="en-US" altLang="zh-TW" dirty="0">
                <a:solidFill>
                  <a:srgbClr val="000000"/>
                </a:solidFill>
              </a:rPr>
              <a:t>, </a:t>
            </a:r>
            <a:r>
              <a:rPr lang="en-US" altLang="zh-TW" i="1" dirty="0">
                <a:solidFill>
                  <a:srgbClr val="000000"/>
                </a:solidFill>
              </a:rPr>
              <a:t>v</a:t>
            </a:r>
            <a:r>
              <a:rPr lang="en-US" altLang="zh-TW" spc="300" baseline="-25000" dirty="0">
                <a:solidFill>
                  <a:srgbClr val="000000"/>
                </a:solidFill>
              </a:rPr>
              <a:t>4</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12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14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26.</a:t>
            </a:r>
            <a:endParaRPr lang="zh-TW" altLang="en-US" dirty="0">
              <a:solidFill>
                <a:srgbClr val="000000"/>
              </a:solidFill>
            </a:endParaRPr>
          </a:p>
        </p:txBody>
      </p:sp>
      <p:sp>
        <p:nvSpPr>
          <p:cNvPr id="44037" name="Line 6"/>
          <p:cNvSpPr>
            <a:spLocks noChangeShapeType="1"/>
          </p:cNvSpPr>
          <p:nvPr/>
        </p:nvSpPr>
        <p:spPr bwMode="auto">
          <a:xfrm flipH="1">
            <a:off x="4572000" y="1989000"/>
            <a:ext cx="0" cy="3600000"/>
          </a:xfrm>
          <a:prstGeom prst="line">
            <a:avLst/>
          </a:prstGeom>
          <a:noFill/>
          <a:ln w="28575">
            <a:solidFill>
              <a:schemeClr val="hlink"/>
            </a:solidFill>
            <a:prstDash val="dash"/>
            <a:round/>
            <a:headEnd/>
            <a:tailEnd/>
          </a:ln>
        </p:spPr>
        <p:txBody>
          <a:bodyPr/>
          <a:lstStyle/>
          <a:p>
            <a:endParaRPr lang="zh-TW" altLang="en-US"/>
          </a:p>
        </p:txBody>
      </p:sp>
      <p:graphicFrame>
        <p:nvGraphicFramePr>
          <p:cNvPr id="2" name="物件 1"/>
          <p:cNvGraphicFramePr>
            <a:graphicFrameLocks noChangeAspect="1"/>
          </p:cNvGraphicFramePr>
          <p:nvPr>
            <p:extLst>
              <p:ext uri="{D42A27DB-BD31-4B8C-83A1-F6EECF244321}">
                <p14:modId xmlns:p14="http://schemas.microsoft.com/office/powerpoint/2010/main" val="187838328"/>
              </p:ext>
            </p:extLst>
          </p:nvPr>
        </p:nvGraphicFramePr>
        <p:xfrm>
          <a:off x="5219475" y="533234"/>
          <a:ext cx="2772000" cy="681741"/>
        </p:xfrm>
        <a:graphic>
          <a:graphicData uri="http://schemas.openxmlformats.org/presentationml/2006/ole">
            <mc:AlternateContent xmlns:mc="http://schemas.openxmlformats.org/markup-compatibility/2006">
              <mc:Choice xmlns:v="urn:schemas-microsoft-com:vml" Requires="v">
                <p:oleObj spid="_x0000_s131495" name="方程式" r:id="rId3" imgW="1396800" imgH="342720" progId="Equation.3">
                  <p:embed/>
                </p:oleObj>
              </mc:Choice>
              <mc:Fallback>
                <p:oleObj name="方程式" r:id="rId3" imgW="1396800" imgH="342720" progId="Equation.3">
                  <p:embed/>
                  <p:pic>
                    <p:nvPicPr>
                      <p:cNvPr id="2" name="物件 1"/>
                      <p:cNvPicPr>
                        <a:picLocks noChangeAspect="1" noChangeArrowheads="1"/>
                      </p:cNvPicPr>
                      <p:nvPr/>
                    </p:nvPicPr>
                    <p:blipFill>
                      <a:blip r:embed="rId4"/>
                      <a:srcRect/>
                      <a:stretch>
                        <a:fillRect/>
                      </a:stretch>
                    </p:blipFill>
                    <p:spPr bwMode="auto">
                      <a:xfrm>
                        <a:off x="5219475" y="533234"/>
                        <a:ext cx="2772000" cy="68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p:cNvSpPr txBox="1">
            <a:spLocks noChangeArrowheads="1"/>
          </p:cNvSpPr>
          <p:nvPr/>
        </p:nvSpPr>
        <p:spPr bwMode="auto">
          <a:xfrm>
            <a:off x="2412000" y="288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8" name="Text Box 6"/>
          <p:cNvSpPr txBox="1">
            <a:spLocks noChangeArrowheads="1"/>
          </p:cNvSpPr>
          <p:nvPr/>
        </p:nvSpPr>
        <p:spPr bwMode="auto">
          <a:xfrm>
            <a:off x="4392000" y="234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9" name="Text Box 7"/>
          <p:cNvSpPr txBox="1">
            <a:spLocks noChangeArrowheads="1"/>
          </p:cNvSpPr>
          <p:nvPr/>
        </p:nvSpPr>
        <p:spPr bwMode="auto">
          <a:xfrm>
            <a:off x="2412000" y="414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10" name="Text Box 8"/>
          <p:cNvSpPr txBox="1">
            <a:spLocks noChangeArrowheads="1"/>
          </p:cNvSpPr>
          <p:nvPr/>
        </p:nvSpPr>
        <p:spPr bwMode="auto">
          <a:xfrm>
            <a:off x="6192000" y="288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11" name="Text Box 9"/>
          <p:cNvSpPr txBox="1">
            <a:spLocks noChangeArrowheads="1"/>
          </p:cNvSpPr>
          <p:nvPr/>
        </p:nvSpPr>
        <p:spPr bwMode="auto">
          <a:xfrm>
            <a:off x="4392000" y="486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12" name="Text Box 10"/>
          <p:cNvSpPr txBox="1">
            <a:spLocks noChangeArrowheads="1"/>
          </p:cNvSpPr>
          <p:nvPr/>
        </p:nvSpPr>
        <p:spPr bwMode="auto">
          <a:xfrm>
            <a:off x="6192000" y="414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3" name="Text Box 11"/>
          <p:cNvSpPr txBox="1">
            <a:spLocks noChangeArrowheads="1"/>
          </p:cNvSpPr>
          <p:nvPr/>
        </p:nvSpPr>
        <p:spPr bwMode="auto">
          <a:xfrm>
            <a:off x="4572000" y="360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21</a:t>
            </a:r>
          </a:p>
        </p:txBody>
      </p:sp>
      <p:sp>
        <p:nvSpPr>
          <p:cNvPr id="14" name="Text Box 12"/>
          <p:cNvSpPr txBox="1">
            <a:spLocks noChangeArrowheads="1"/>
          </p:cNvSpPr>
          <p:nvPr/>
        </p:nvSpPr>
        <p:spPr bwMode="auto">
          <a:xfrm>
            <a:off x="3492000" y="360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5" name="Text Box 13"/>
          <p:cNvSpPr txBox="1">
            <a:spLocks noChangeArrowheads="1"/>
          </p:cNvSpPr>
          <p:nvPr/>
        </p:nvSpPr>
        <p:spPr bwMode="auto">
          <a:xfrm>
            <a:off x="5652000" y="360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16" name="橢圓 15"/>
          <p:cNvSpPr/>
          <p:nvPr/>
        </p:nvSpPr>
        <p:spPr>
          <a:xfrm>
            <a:off x="331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7" name="橢圓 16"/>
          <p:cNvSpPr/>
          <p:nvPr/>
        </p:nvSpPr>
        <p:spPr>
          <a:xfrm>
            <a:off x="331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8" name="橢圓 17"/>
          <p:cNvSpPr/>
          <p:nvPr/>
        </p:nvSpPr>
        <p:spPr>
          <a:xfrm>
            <a:off x="547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9" name="橢圓 18"/>
          <p:cNvSpPr/>
          <p:nvPr/>
        </p:nvSpPr>
        <p:spPr>
          <a:xfrm>
            <a:off x="547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0" name="橢圓 19"/>
          <p:cNvSpPr/>
          <p:nvPr/>
        </p:nvSpPr>
        <p:spPr>
          <a:xfrm>
            <a:off x="2232000" y="36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1" name="直線單箭頭接點 20"/>
          <p:cNvCxnSpPr>
            <a:stCxn id="20" idx="7"/>
            <a:endCxn id="16" idx="3"/>
          </p:cNvCxnSpPr>
          <p:nvPr/>
        </p:nvCxnSpPr>
        <p:spPr>
          <a:xfrm flipV="1">
            <a:off x="253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6" idx="6"/>
            <a:endCxn id="18" idx="2"/>
          </p:cNvCxnSpPr>
          <p:nvPr/>
        </p:nvCxnSpPr>
        <p:spPr>
          <a:xfrm>
            <a:off x="3672000" y="27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8" idx="3"/>
            <a:endCxn id="17" idx="7"/>
          </p:cNvCxnSpPr>
          <p:nvPr/>
        </p:nvCxnSpPr>
        <p:spPr>
          <a:xfrm flipH="1">
            <a:off x="3619279" y="283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7" idx="6"/>
            <a:endCxn id="19" idx="2"/>
          </p:cNvCxnSpPr>
          <p:nvPr/>
        </p:nvCxnSpPr>
        <p:spPr>
          <a:xfrm>
            <a:off x="3672000" y="486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7" idx="0"/>
            <a:endCxn id="16" idx="4"/>
          </p:cNvCxnSpPr>
          <p:nvPr/>
        </p:nvCxnSpPr>
        <p:spPr>
          <a:xfrm flipV="1">
            <a:off x="349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8" idx="5"/>
            <a:endCxn id="29" idx="1"/>
          </p:cNvCxnSpPr>
          <p:nvPr/>
        </p:nvCxnSpPr>
        <p:spPr>
          <a:xfrm>
            <a:off x="577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9" idx="0"/>
            <a:endCxn id="18" idx="4"/>
          </p:cNvCxnSpPr>
          <p:nvPr/>
        </p:nvCxnSpPr>
        <p:spPr>
          <a:xfrm flipV="1">
            <a:off x="565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8" name="直線單箭頭接點 27"/>
          <p:cNvCxnSpPr>
            <a:stCxn id="20" idx="5"/>
            <a:endCxn id="17" idx="1"/>
          </p:cNvCxnSpPr>
          <p:nvPr/>
        </p:nvCxnSpPr>
        <p:spPr>
          <a:xfrm>
            <a:off x="253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9" name="橢圓 28"/>
          <p:cNvSpPr/>
          <p:nvPr/>
        </p:nvSpPr>
        <p:spPr>
          <a:xfrm>
            <a:off x="6552000" y="36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0" name="直線單箭頭接點 29"/>
          <p:cNvCxnSpPr>
            <a:stCxn id="19" idx="7"/>
            <a:endCxn id="29" idx="3"/>
          </p:cNvCxnSpPr>
          <p:nvPr/>
        </p:nvCxnSpPr>
        <p:spPr>
          <a:xfrm flipV="1">
            <a:off x="577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8789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sz="half" idx="1"/>
          </p:nvPr>
        </p:nvSpPr>
        <p:spPr>
          <a:xfrm>
            <a:off x="1152000" y="549000"/>
            <a:ext cx="6840000" cy="1080000"/>
          </a:xfrm>
        </p:spPr>
        <p:txBody>
          <a:bodyPr/>
          <a:lstStyle/>
          <a:p>
            <a:pPr marL="0" indent="0" eaLnBrk="1" hangingPunct="1">
              <a:spcBef>
                <a:spcPts val="0"/>
              </a:spcBef>
              <a:buClr>
                <a:schemeClr val="tx1"/>
              </a:buClr>
              <a:buFontTx/>
              <a:buNone/>
            </a:pPr>
            <a:r>
              <a:rPr lang="en-US" altLang="zh-TW" dirty="0"/>
              <a:t>If</a:t>
            </a:r>
            <a:r>
              <a:rPr lang="en-US" altLang="zh-TW" spc="300" dirty="0"/>
              <a:t> </a:t>
            </a:r>
            <a:r>
              <a:rPr lang="en-US" altLang="zh-TW" i="1" spc="300" dirty="0"/>
              <a:t>f</a:t>
            </a:r>
            <a:r>
              <a:rPr lang="en-US" altLang="zh-TW" dirty="0"/>
              <a:t> is a flow, then the </a:t>
            </a:r>
            <a:r>
              <a:rPr lang="en-US" altLang="zh-TW" i="1" dirty="0">
                <a:solidFill>
                  <a:srgbClr val="0000FF"/>
                </a:solidFill>
              </a:rPr>
              <a:t>net </a:t>
            </a:r>
            <a:r>
              <a:rPr lang="en-US" altLang="zh-TW" i="1" spc="300" dirty="0">
                <a:solidFill>
                  <a:srgbClr val="0000FF"/>
                </a:solidFill>
              </a:rPr>
              <a:t>f</a:t>
            </a:r>
            <a:r>
              <a:rPr lang="en-US" altLang="zh-TW" i="1" dirty="0">
                <a:solidFill>
                  <a:srgbClr val="0000FF"/>
                </a:solidFill>
              </a:rPr>
              <a:t>low</a:t>
            </a:r>
            <a:r>
              <a:rPr lang="en-US" altLang="zh-TW" dirty="0"/>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across the cut</a:t>
            </a:r>
            <a:r>
              <a:rPr lang="en-US" altLang="zh-TW" dirty="0"/>
              <a:t> (</a:t>
            </a:r>
            <a:r>
              <a:rPr lang="en-US" altLang="zh-TW" i="1" dirty="0"/>
              <a:t>S</a:t>
            </a:r>
            <a:r>
              <a:rPr lang="en-US" altLang="zh-TW" dirty="0"/>
              <a:t>, </a:t>
            </a:r>
            <a:r>
              <a:rPr lang="en-US" altLang="zh-TW" i="1" spc="300" dirty="0"/>
              <a:t>T</a:t>
            </a:r>
            <a:r>
              <a:rPr lang="en-US" altLang="zh-TW" dirty="0"/>
              <a:t>)</a:t>
            </a:r>
          </a:p>
          <a:p>
            <a:pPr marL="0" indent="0" eaLnBrk="1" hangingPunct="1">
              <a:spcBef>
                <a:spcPts val="600"/>
              </a:spcBef>
              <a:buClr>
                <a:schemeClr val="tx1"/>
              </a:buClr>
              <a:buFontTx/>
              <a:buNone/>
            </a:pPr>
            <a:r>
              <a:rPr lang="en-US" altLang="zh-TW" dirty="0"/>
              <a:t>is defined to be</a:t>
            </a:r>
          </a:p>
        </p:txBody>
      </p:sp>
      <p:sp>
        <p:nvSpPr>
          <p:cNvPr id="44036" name="Rectangle 11"/>
          <p:cNvSpPr>
            <a:spLocks noGrp="1" noChangeArrowheads="1"/>
          </p:cNvSpPr>
          <p:nvPr>
            <p:ph sz="half" idx="2"/>
          </p:nvPr>
        </p:nvSpPr>
        <p:spPr/>
        <p:txBody>
          <a:bodyPr/>
          <a:lstStyle/>
          <a:p>
            <a:pPr marL="0" indent="0" algn="ctr" eaLnBrk="1" hangingPunct="1"/>
            <a:r>
              <a:rPr lang="en-US" altLang="zh-TW" i="1" spc="300" dirty="0">
                <a:solidFill>
                  <a:srgbClr val="000000"/>
                </a:solidFill>
              </a:rPr>
              <a:t>f</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baseline="-25000" dirty="0">
                <a:solidFill>
                  <a:srgbClr val="000000"/>
                </a:solidFill>
              </a:rPr>
              <a:t>1</a:t>
            </a:r>
            <a:r>
              <a:rPr lang="en-US" altLang="zh-TW" dirty="0">
                <a:solidFill>
                  <a:srgbClr val="000000"/>
                </a:solidFill>
              </a:rPr>
              <a:t>, </a:t>
            </a:r>
            <a:r>
              <a:rPr lang="en-US" altLang="zh-TW" i="1" dirty="0">
                <a:solidFill>
                  <a:srgbClr val="000000"/>
                </a:solidFill>
              </a:rPr>
              <a:t>v</a:t>
            </a:r>
            <a:r>
              <a:rPr lang="en-US" altLang="zh-TW" spc="300" baseline="-25000" dirty="0">
                <a:solidFill>
                  <a:srgbClr val="000000"/>
                </a:solidFill>
              </a:rPr>
              <a:t>3</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baseline="-25000" dirty="0">
                <a:solidFill>
                  <a:srgbClr val="000000"/>
                </a:solidFill>
              </a:rPr>
              <a:t>2</a:t>
            </a:r>
            <a:r>
              <a:rPr lang="en-US" altLang="zh-TW" dirty="0">
                <a:solidFill>
                  <a:srgbClr val="000000"/>
                </a:solidFill>
              </a:rPr>
              <a:t>, </a:t>
            </a:r>
            <a:r>
              <a:rPr lang="en-US" altLang="zh-TW" i="1" dirty="0">
                <a:solidFill>
                  <a:srgbClr val="000000"/>
                </a:solidFill>
              </a:rPr>
              <a:t>v</a:t>
            </a:r>
            <a:r>
              <a:rPr lang="en-US" altLang="zh-TW" spc="300" baseline="-25000" dirty="0">
                <a:solidFill>
                  <a:srgbClr val="000000"/>
                </a:solidFill>
              </a:rPr>
              <a:t>4</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baseline="-25000" dirty="0">
                <a:solidFill>
                  <a:srgbClr val="000000"/>
                </a:solidFill>
              </a:rPr>
              <a:t>3</a:t>
            </a:r>
            <a:r>
              <a:rPr lang="en-US" altLang="zh-TW" dirty="0">
                <a:solidFill>
                  <a:srgbClr val="000000"/>
                </a:solidFill>
              </a:rPr>
              <a:t>, </a:t>
            </a:r>
            <a:r>
              <a:rPr lang="en-US" altLang="zh-TW" i="1" dirty="0">
                <a:solidFill>
                  <a:srgbClr val="000000"/>
                </a:solidFill>
              </a:rPr>
              <a:t>v</a:t>
            </a:r>
            <a:r>
              <a:rPr lang="en-US" altLang="zh-TW" spc="300" baseline="-25000" dirty="0">
                <a:solidFill>
                  <a:srgbClr val="000000"/>
                </a:solidFill>
              </a:rPr>
              <a:t>2</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12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11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4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19</a:t>
            </a:r>
            <a:r>
              <a:rPr lang="en-US" altLang="zh-TW" dirty="0"/>
              <a:t>.</a:t>
            </a:r>
            <a:endParaRPr lang="zh-TW" altLang="en-US" dirty="0"/>
          </a:p>
        </p:txBody>
      </p:sp>
      <p:graphicFrame>
        <p:nvGraphicFramePr>
          <p:cNvPr id="2" name="物件 1"/>
          <p:cNvGraphicFramePr>
            <a:graphicFrameLocks noChangeAspect="1"/>
          </p:cNvGraphicFramePr>
          <p:nvPr>
            <p:extLst>
              <p:ext uri="{D42A27DB-BD31-4B8C-83A1-F6EECF244321}">
                <p14:modId xmlns:p14="http://schemas.microsoft.com/office/powerpoint/2010/main" val="1006087797"/>
              </p:ext>
            </p:extLst>
          </p:nvPr>
        </p:nvGraphicFramePr>
        <p:xfrm>
          <a:off x="2952000" y="948414"/>
          <a:ext cx="4500000" cy="639471"/>
        </p:xfrm>
        <a:graphic>
          <a:graphicData uri="http://schemas.openxmlformats.org/presentationml/2006/ole">
            <mc:AlternateContent xmlns:mc="http://schemas.openxmlformats.org/markup-compatibility/2006">
              <mc:Choice xmlns:v="urn:schemas-microsoft-com:vml" Requires="v">
                <p:oleObj spid="_x0000_s132518" name="方程式" r:id="rId3" imgW="2412720" imgH="342720" progId="Equation.3">
                  <p:embed/>
                </p:oleObj>
              </mc:Choice>
              <mc:Fallback>
                <p:oleObj name="方程式" r:id="rId3" imgW="2412720" imgH="342720" progId="Equation.3">
                  <p:embed/>
                  <p:pic>
                    <p:nvPicPr>
                      <p:cNvPr id="2" name="物件 1"/>
                      <p:cNvPicPr/>
                      <p:nvPr/>
                    </p:nvPicPr>
                    <p:blipFill>
                      <a:blip r:embed="rId4"/>
                      <a:stretch>
                        <a:fillRect/>
                      </a:stretch>
                    </p:blipFill>
                    <p:spPr>
                      <a:xfrm>
                        <a:off x="2952000" y="948414"/>
                        <a:ext cx="4500000" cy="639471"/>
                      </a:xfrm>
                      <a:prstGeom prst="rect">
                        <a:avLst/>
                      </a:prstGeom>
                    </p:spPr>
                  </p:pic>
                </p:oleObj>
              </mc:Fallback>
            </mc:AlternateContent>
          </a:graphicData>
        </a:graphic>
      </p:graphicFrame>
      <p:sp>
        <p:nvSpPr>
          <p:cNvPr id="8" name="Line 6"/>
          <p:cNvSpPr>
            <a:spLocks noChangeShapeType="1"/>
          </p:cNvSpPr>
          <p:nvPr/>
        </p:nvSpPr>
        <p:spPr bwMode="auto">
          <a:xfrm flipH="1">
            <a:off x="4572000" y="1988999"/>
            <a:ext cx="0" cy="3600000"/>
          </a:xfrm>
          <a:prstGeom prst="line">
            <a:avLst/>
          </a:prstGeom>
          <a:noFill/>
          <a:ln w="28575">
            <a:solidFill>
              <a:schemeClr val="hlink"/>
            </a:solidFill>
            <a:prstDash val="dash"/>
            <a:round/>
            <a:headEnd/>
            <a:tailEnd/>
          </a:ln>
        </p:spPr>
        <p:txBody>
          <a:bodyPr/>
          <a:lstStyle/>
          <a:p>
            <a:endParaRPr lang="zh-TW" altLang="en-US"/>
          </a:p>
        </p:txBody>
      </p:sp>
      <p:sp>
        <p:nvSpPr>
          <p:cNvPr id="3" name="矩形 2"/>
          <p:cNvSpPr/>
          <p:nvPr/>
        </p:nvSpPr>
        <p:spPr>
          <a:xfrm>
            <a:off x="791999" y="3145002"/>
            <a:ext cx="720000" cy="1260000"/>
          </a:xfrm>
          <a:prstGeom prst="rect">
            <a:avLst/>
          </a:prstGeom>
        </p:spPr>
        <p:txBody>
          <a:bodyPr wrap="none" tIns="36000" bIns="72000" anchor="ctr" anchorCtr="1">
            <a:noAutofit/>
          </a:bodyPr>
          <a:lstStyle/>
          <a:p>
            <a:r>
              <a:rPr lang="en-US" altLang="zh-TW" sz="6600" i="1" kern="0" dirty="0">
                <a:solidFill>
                  <a:srgbClr val="0000FF"/>
                </a:solidFill>
                <a:latin typeface="Times New Roman"/>
                <a:ea typeface="新細明體"/>
              </a:rPr>
              <a:t>S</a:t>
            </a:r>
            <a:endParaRPr lang="zh-TW" altLang="en-US" sz="6600" dirty="0">
              <a:solidFill>
                <a:srgbClr val="0000FF"/>
              </a:solidFill>
            </a:endParaRPr>
          </a:p>
        </p:txBody>
      </p:sp>
      <p:sp>
        <p:nvSpPr>
          <p:cNvPr id="10" name="矩形 9"/>
          <p:cNvSpPr/>
          <p:nvPr/>
        </p:nvSpPr>
        <p:spPr>
          <a:xfrm>
            <a:off x="7850965" y="3163037"/>
            <a:ext cx="720000" cy="1260000"/>
          </a:xfrm>
          <a:prstGeom prst="rect">
            <a:avLst/>
          </a:prstGeom>
        </p:spPr>
        <p:txBody>
          <a:bodyPr wrap="none" tIns="36000" anchor="ctr" anchorCtr="0">
            <a:noAutofit/>
          </a:bodyPr>
          <a:lstStyle/>
          <a:p>
            <a:r>
              <a:rPr lang="en-US" altLang="zh-TW" sz="6600" i="1" kern="0" dirty="0">
                <a:solidFill>
                  <a:srgbClr val="0000FF"/>
                </a:solidFill>
                <a:latin typeface="Times New Roman"/>
                <a:ea typeface="新細明體"/>
              </a:rPr>
              <a:t>T</a:t>
            </a:r>
            <a:endParaRPr lang="zh-TW" altLang="en-US" sz="6600" dirty="0">
              <a:solidFill>
                <a:srgbClr val="0000FF"/>
              </a:solidFill>
            </a:endParaRPr>
          </a:p>
        </p:txBody>
      </p:sp>
      <p:sp>
        <p:nvSpPr>
          <p:cNvPr id="35" name="Text Box 4"/>
          <p:cNvSpPr txBox="1">
            <a:spLocks noChangeArrowheads="1"/>
          </p:cNvSpPr>
          <p:nvPr/>
        </p:nvSpPr>
        <p:spPr bwMode="auto">
          <a:xfrm>
            <a:off x="2232000" y="288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36" name="Text Box 6"/>
          <p:cNvSpPr txBox="1">
            <a:spLocks noChangeArrowheads="1"/>
          </p:cNvSpPr>
          <p:nvPr/>
        </p:nvSpPr>
        <p:spPr bwMode="auto">
          <a:xfrm>
            <a:off x="4212000" y="23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37" name="Text Box 7"/>
          <p:cNvSpPr txBox="1">
            <a:spLocks noChangeArrowheads="1"/>
          </p:cNvSpPr>
          <p:nvPr/>
        </p:nvSpPr>
        <p:spPr bwMode="auto">
          <a:xfrm>
            <a:off x="2232000" y="414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38" name="Text Box 8"/>
          <p:cNvSpPr txBox="1">
            <a:spLocks noChangeArrowheads="1"/>
          </p:cNvSpPr>
          <p:nvPr/>
        </p:nvSpPr>
        <p:spPr bwMode="auto">
          <a:xfrm>
            <a:off x="6192000" y="288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15</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39" name="Text Box 9"/>
          <p:cNvSpPr txBox="1">
            <a:spLocks noChangeArrowheads="1"/>
          </p:cNvSpPr>
          <p:nvPr/>
        </p:nvSpPr>
        <p:spPr bwMode="auto">
          <a:xfrm>
            <a:off x="4212000" y="48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40" name="Text Box 10"/>
          <p:cNvSpPr txBox="1">
            <a:spLocks noChangeArrowheads="1"/>
          </p:cNvSpPr>
          <p:nvPr/>
        </p:nvSpPr>
        <p:spPr bwMode="auto">
          <a:xfrm>
            <a:off x="6192000" y="414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41" name="Text Box 11"/>
          <p:cNvSpPr txBox="1">
            <a:spLocks noChangeArrowheads="1"/>
          </p:cNvSpPr>
          <p:nvPr/>
        </p:nvSpPr>
        <p:spPr bwMode="auto">
          <a:xfrm>
            <a:off x="4572000" y="360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42" name="Text Box 12"/>
          <p:cNvSpPr txBox="1">
            <a:spLocks noChangeArrowheads="1"/>
          </p:cNvSpPr>
          <p:nvPr/>
        </p:nvSpPr>
        <p:spPr bwMode="auto">
          <a:xfrm>
            <a:off x="3492000" y="360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43" name="Text Box 13"/>
          <p:cNvSpPr txBox="1">
            <a:spLocks noChangeArrowheads="1"/>
          </p:cNvSpPr>
          <p:nvPr/>
        </p:nvSpPr>
        <p:spPr bwMode="auto">
          <a:xfrm>
            <a:off x="5652000" y="360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44" name="橢圓 43"/>
          <p:cNvSpPr/>
          <p:nvPr/>
        </p:nvSpPr>
        <p:spPr>
          <a:xfrm>
            <a:off x="331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45" name="橢圓 44"/>
          <p:cNvSpPr/>
          <p:nvPr/>
        </p:nvSpPr>
        <p:spPr>
          <a:xfrm>
            <a:off x="331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46" name="橢圓 45"/>
          <p:cNvSpPr/>
          <p:nvPr/>
        </p:nvSpPr>
        <p:spPr>
          <a:xfrm>
            <a:off x="547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47" name="橢圓 46"/>
          <p:cNvSpPr/>
          <p:nvPr/>
        </p:nvSpPr>
        <p:spPr>
          <a:xfrm>
            <a:off x="547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48" name="橢圓 47"/>
          <p:cNvSpPr/>
          <p:nvPr/>
        </p:nvSpPr>
        <p:spPr>
          <a:xfrm>
            <a:off x="2232000" y="36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49" name="直線單箭頭接點 48"/>
          <p:cNvCxnSpPr>
            <a:stCxn id="48" idx="7"/>
            <a:endCxn id="44" idx="3"/>
          </p:cNvCxnSpPr>
          <p:nvPr/>
        </p:nvCxnSpPr>
        <p:spPr>
          <a:xfrm flipV="1">
            <a:off x="253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44" idx="6"/>
            <a:endCxn id="46" idx="2"/>
          </p:cNvCxnSpPr>
          <p:nvPr/>
        </p:nvCxnSpPr>
        <p:spPr>
          <a:xfrm>
            <a:off x="3672000" y="27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1" name="直線單箭頭接點 50"/>
          <p:cNvCxnSpPr>
            <a:stCxn id="46" idx="3"/>
            <a:endCxn id="45" idx="7"/>
          </p:cNvCxnSpPr>
          <p:nvPr/>
        </p:nvCxnSpPr>
        <p:spPr>
          <a:xfrm flipH="1">
            <a:off x="3619279" y="283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2" name="直線單箭頭接點 51"/>
          <p:cNvCxnSpPr>
            <a:stCxn id="45" idx="6"/>
            <a:endCxn id="47" idx="2"/>
          </p:cNvCxnSpPr>
          <p:nvPr/>
        </p:nvCxnSpPr>
        <p:spPr>
          <a:xfrm>
            <a:off x="3672000" y="486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3" name="直線單箭頭接點 52"/>
          <p:cNvCxnSpPr>
            <a:stCxn id="45" idx="0"/>
            <a:endCxn id="44" idx="4"/>
          </p:cNvCxnSpPr>
          <p:nvPr/>
        </p:nvCxnSpPr>
        <p:spPr>
          <a:xfrm flipV="1">
            <a:off x="349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46" idx="5"/>
            <a:endCxn id="57" idx="1"/>
          </p:cNvCxnSpPr>
          <p:nvPr/>
        </p:nvCxnSpPr>
        <p:spPr>
          <a:xfrm>
            <a:off x="577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5" name="直線單箭頭接點 54"/>
          <p:cNvCxnSpPr>
            <a:stCxn id="47" idx="0"/>
            <a:endCxn id="46" idx="4"/>
          </p:cNvCxnSpPr>
          <p:nvPr/>
        </p:nvCxnSpPr>
        <p:spPr>
          <a:xfrm flipV="1">
            <a:off x="565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6" name="直線單箭頭接點 55"/>
          <p:cNvCxnSpPr>
            <a:stCxn id="48" idx="5"/>
            <a:endCxn id="45" idx="1"/>
          </p:cNvCxnSpPr>
          <p:nvPr/>
        </p:nvCxnSpPr>
        <p:spPr>
          <a:xfrm>
            <a:off x="253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7" name="橢圓 56"/>
          <p:cNvSpPr/>
          <p:nvPr/>
        </p:nvSpPr>
        <p:spPr>
          <a:xfrm>
            <a:off x="6552000" y="36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58" name="直線單箭頭接點 57"/>
          <p:cNvCxnSpPr>
            <a:stCxn id="47" idx="7"/>
            <a:endCxn id="57" idx="3"/>
          </p:cNvCxnSpPr>
          <p:nvPr/>
        </p:nvCxnSpPr>
        <p:spPr>
          <a:xfrm flipV="1">
            <a:off x="577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05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maximum-flow problem</a:t>
            </a:r>
            <a:endParaRPr lang="zh-TW" altLang="en-US" dirty="0"/>
          </a:p>
        </p:txBody>
      </p:sp>
      <p:sp>
        <p:nvSpPr>
          <p:cNvPr id="3" name="內容版面配置區 2"/>
          <p:cNvSpPr>
            <a:spLocks noGrp="1"/>
          </p:cNvSpPr>
          <p:nvPr>
            <p:ph idx="1"/>
          </p:nvPr>
        </p:nvSpPr>
        <p:spPr>
          <a:xfrm>
            <a:off x="252000" y="1269000"/>
            <a:ext cx="8640000" cy="2880000"/>
          </a:xfrm>
        </p:spPr>
        <p:txBody>
          <a:bodyPr/>
          <a:lstStyle/>
          <a:p>
            <a:pPr marL="0" lvl="0" indent="0" eaLnBrk="1" hangingPunct="1">
              <a:buClr>
                <a:srgbClr val="3333CC"/>
              </a:buClr>
            </a:pPr>
            <a:r>
              <a:rPr lang="en-US" altLang="zh-TW" dirty="0">
                <a:solidFill>
                  <a:srgbClr val="000000"/>
                </a:solidFill>
              </a:rPr>
              <a:t>We call the nonnegative quantity </a:t>
            </a:r>
            <a:r>
              <a:rPr lang="en-US" altLang="zh-TW" i="1" dirty="0">
                <a:solidFill>
                  <a:srgbClr val="000000"/>
                </a:solidFill>
              </a:rPr>
              <a:t>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the </a:t>
            </a:r>
            <a:r>
              <a:rPr lang="en-US" altLang="zh-TW" i="1" spc="300" dirty="0">
                <a:solidFill>
                  <a:srgbClr val="0000FF"/>
                </a:solidFill>
              </a:rPr>
              <a:t>f</a:t>
            </a:r>
            <a:r>
              <a:rPr lang="en-US" altLang="zh-TW" i="1" dirty="0">
                <a:solidFill>
                  <a:srgbClr val="0000FF"/>
                </a:solidFill>
              </a:rPr>
              <a:t>low</a:t>
            </a:r>
            <a:r>
              <a:rPr lang="en-US" altLang="zh-TW" dirty="0">
                <a:solidFill>
                  <a:srgbClr val="0000FF"/>
                </a:solidFill>
              </a:rPr>
              <a:t> </a:t>
            </a:r>
            <a:r>
              <a:rPr lang="en-US" altLang="zh-TW" dirty="0">
                <a:solidFill>
                  <a:srgbClr val="000000"/>
                </a:solidFill>
              </a:rPr>
              <a:t>from vertex </a:t>
            </a:r>
            <a:r>
              <a:rPr lang="en-US" altLang="zh-TW" i="1" dirty="0">
                <a:solidFill>
                  <a:srgbClr val="000000"/>
                </a:solidFill>
              </a:rPr>
              <a:t>u</a:t>
            </a:r>
            <a:r>
              <a:rPr lang="en-US" altLang="zh-TW" dirty="0">
                <a:solidFill>
                  <a:srgbClr val="000000"/>
                </a:solidFill>
              </a:rPr>
              <a:t> to vertex </a:t>
            </a:r>
            <a:r>
              <a:rPr lang="en-US" altLang="zh-TW" i="1" dirty="0">
                <a:solidFill>
                  <a:srgbClr val="000000"/>
                </a:solidFill>
              </a:rPr>
              <a:t>v</a:t>
            </a:r>
            <a:r>
              <a:rPr lang="en-US" altLang="zh-TW" dirty="0">
                <a:solidFill>
                  <a:srgbClr val="000000"/>
                </a:solidFill>
              </a:rPr>
              <a:t>.  The </a:t>
            </a:r>
            <a:r>
              <a:rPr lang="en-US" altLang="zh-TW" i="1" dirty="0">
                <a:solidFill>
                  <a:srgbClr val="0000FF"/>
                </a:solidFill>
              </a:rPr>
              <a:t>value</a:t>
            </a:r>
            <a:r>
              <a:rPr lang="en-US" altLang="zh-TW" dirty="0">
                <a:solidFill>
                  <a:srgbClr val="000000"/>
                </a:solidFill>
              </a:rPr>
              <a:t> </a:t>
            </a:r>
            <a:r>
              <a:rPr lang="en-US" altLang="zh-TW" b="1" spc="600" dirty="0">
                <a:solidFill>
                  <a:srgbClr val="000000"/>
                </a:solidFill>
              </a:rPr>
              <a:t>|</a:t>
            </a:r>
            <a:r>
              <a:rPr lang="en-US" altLang="zh-TW" i="1" spc="600" dirty="0">
                <a:solidFill>
                  <a:srgbClr val="000000"/>
                </a:solidFill>
              </a:rPr>
              <a:t>f</a:t>
            </a:r>
            <a:r>
              <a:rPr lang="en-US" altLang="zh-TW" b="1" dirty="0">
                <a:solidFill>
                  <a:srgbClr val="000000"/>
                </a:solidFill>
              </a:rPr>
              <a:t>|</a:t>
            </a:r>
            <a:r>
              <a:rPr lang="en-US" altLang="zh-TW" dirty="0">
                <a:solidFill>
                  <a:srgbClr val="000000"/>
                </a:solidFill>
              </a:rPr>
              <a:t> of a flow  </a:t>
            </a:r>
            <a:r>
              <a:rPr lang="en-US" altLang="zh-TW" i="1" dirty="0">
                <a:solidFill>
                  <a:srgbClr val="000000"/>
                </a:solidFill>
              </a:rPr>
              <a:t>f</a:t>
            </a:r>
            <a:r>
              <a:rPr lang="en-US" altLang="zh-TW" dirty="0">
                <a:solidFill>
                  <a:srgbClr val="000000"/>
                </a:solidFill>
              </a:rPr>
              <a:t>  is defined as, </a:t>
            </a:r>
            <a:endParaRPr lang="zh-TW" altLang="en-US" dirty="0">
              <a:solidFill>
                <a:srgbClr val="000000"/>
              </a:solidFill>
            </a:endParaRPr>
          </a:p>
          <a:p>
            <a:endParaRPr lang="en-US" altLang="zh-TW" dirty="0"/>
          </a:p>
          <a:p>
            <a:endParaRPr lang="en-US" altLang="zh-TW" dirty="0"/>
          </a:p>
          <a:p>
            <a:pPr marL="0" lvl="0" indent="0" eaLnBrk="1" hangingPunct="1">
              <a:buClr>
                <a:srgbClr val="3333CC"/>
              </a:buClr>
            </a:pPr>
            <a:r>
              <a:rPr lang="en-US" altLang="zh-TW" dirty="0">
                <a:solidFill>
                  <a:srgbClr val="000000"/>
                </a:solidFill>
              </a:rPr>
              <a:t>that is, the total flow out of the source minus the flow into the source.</a:t>
            </a:r>
          </a:p>
          <a:p>
            <a:pPr marL="0" lvl="0" indent="0" eaLnBrk="1" hangingPunct="1">
              <a:spcBef>
                <a:spcPct val="50000"/>
              </a:spcBef>
              <a:buClr>
                <a:srgbClr val="3333CC"/>
              </a:buClr>
            </a:pPr>
            <a:r>
              <a:rPr lang="en-US" altLang="zh-TW" dirty="0">
                <a:solidFill>
                  <a:srgbClr val="000000"/>
                </a:solidFill>
              </a:rPr>
              <a:t>In the </a:t>
            </a:r>
            <a:r>
              <a:rPr lang="en-US" altLang="zh-TW" i="1" dirty="0">
                <a:solidFill>
                  <a:srgbClr val="0000FF"/>
                </a:solidFill>
              </a:rPr>
              <a:t>maximum-</a:t>
            </a:r>
            <a:r>
              <a:rPr lang="en-US" altLang="zh-TW" i="1" spc="300" dirty="0">
                <a:solidFill>
                  <a:srgbClr val="0000FF"/>
                </a:solidFill>
              </a:rPr>
              <a:t>f</a:t>
            </a:r>
            <a:r>
              <a:rPr lang="en-US" altLang="zh-TW" i="1" dirty="0">
                <a:solidFill>
                  <a:srgbClr val="0000FF"/>
                </a:solidFill>
              </a:rPr>
              <a:t>low problem</a:t>
            </a:r>
            <a:r>
              <a:rPr lang="en-US" altLang="zh-TW" dirty="0">
                <a:solidFill>
                  <a:srgbClr val="000000"/>
                </a:solidFill>
              </a:rPr>
              <a:t>, we are given a flow network </a:t>
            </a:r>
            <a:r>
              <a:rPr lang="en-US" altLang="zh-TW" i="1" dirty="0">
                <a:solidFill>
                  <a:srgbClr val="000000"/>
                </a:solidFill>
              </a:rPr>
              <a:t>G</a:t>
            </a:r>
            <a:r>
              <a:rPr lang="en-US" altLang="zh-TW" dirty="0">
                <a:solidFill>
                  <a:srgbClr val="000000"/>
                </a:solidFill>
              </a:rPr>
              <a:t> with source </a:t>
            </a:r>
            <a:r>
              <a:rPr lang="en-US" altLang="zh-TW" i="1" dirty="0">
                <a:solidFill>
                  <a:srgbClr val="000000"/>
                </a:solidFill>
              </a:rPr>
              <a:t>s</a:t>
            </a:r>
            <a:r>
              <a:rPr lang="en-US" altLang="zh-TW" dirty="0">
                <a:solidFill>
                  <a:srgbClr val="000000"/>
                </a:solidFill>
              </a:rPr>
              <a:t> and sink </a:t>
            </a:r>
            <a:r>
              <a:rPr lang="en-US" altLang="zh-TW" i="1" dirty="0">
                <a:solidFill>
                  <a:srgbClr val="000000"/>
                </a:solidFill>
              </a:rPr>
              <a:t>t</a:t>
            </a:r>
            <a:r>
              <a:rPr lang="en-US" altLang="zh-TW" dirty="0">
                <a:solidFill>
                  <a:srgbClr val="000000"/>
                </a:solidFill>
              </a:rPr>
              <a:t>, and we wish to find a flow of maximum value.</a:t>
            </a:r>
            <a:endParaRPr lang="zh-TW" altLang="en-US" dirty="0">
              <a:solidFill>
                <a:srgbClr val="000000"/>
              </a:solidFill>
            </a:endParaRPr>
          </a:p>
        </p:txBody>
      </p:sp>
      <p:graphicFrame>
        <p:nvGraphicFramePr>
          <p:cNvPr id="4" name="Object 10"/>
          <p:cNvGraphicFramePr>
            <a:graphicFrameLocks noChangeAspect="1"/>
          </p:cNvGraphicFramePr>
          <p:nvPr>
            <p:extLst>
              <p:ext uri="{D42A27DB-BD31-4B8C-83A1-F6EECF244321}">
                <p14:modId xmlns:p14="http://schemas.microsoft.com/office/powerpoint/2010/main" val="808913429"/>
              </p:ext>
            </p:extLst>
          </p:nvPr>
        </p:nvGraphicFramePr>
        <p:xfrm>
          <a:off x="2052000" y="2169000"/>
          <a:ext cx="3240000" cy="638911"/>
        </p:xfrm>
        <a:graphic>
          <a:graphicData uri="http://schemas.openxmlformats.org/presentationml/2006/ole">
            <mc:AlternateContent xmlns:mc="http://schemas.openxmlformats.org/markup-compatibility/2006">
              <mc:Choice xmlns:v="urn:schemas-microsoft-com:vml" Requires="v">
                <p:oleObj spid="_x0000_s140696" name="方程式" r:id="rId3" imgW="1739880" imgH="342720" progId="Equation.3">
                  <p:embed/>
                </p:oleObj>
              </mc:Choice>
              <mc:Fallback>
                <p:oleObj name="方程式" r:id="rId3" imgW="1739880" imgH="342720" progId="Equation.3">
                  <p:embed/>
                  <p:pic>
                    <p:nvPicPr>
                      <p:cNvPr id="23554" name="Object 10"/>
                      <p:cNvPicPr>
                        <a:picLocks noChangeAspect="1" noChangeArrowheads="1"/>
                      </p:cNvPicPr>
                      <p:nvPr/>
                    </p:nvPicPr>
                    <p:blipFill>
                      <a:blip r:embed="rId4"/>
                      <a:srcRect/>
                      <a:stretch>
                        <a:fillRect/>
                      </a:stretch>
                    </p:blipFill>
                    <p:spPr bwMode="auto">
                      <a:xfrm>
                        <a:off x="2052000" y="2169000"/>
                        <a:ext cx="3240000" cy="638911"/>
                      </a:xfrm>
                      <a:prstGeom prst="rect">
                        <a:avLst/>
                      </a:prstGeom>
                      <a:noFill/>
                    </p:spPr>
                  </p:pic>
                </p:oleObj>
              </mc:Fallback>
            </mc:AlternateContent>
          </a:graphicData>
        </a:graphic>
      </p:graphicFrame>
    </p:spTree>
    <p:extLst>
      <p:ext uri="{BB962C8B-B14F-4D97-AF65-F5344CB8AC3E}">
        <p14:creationId xmlns:p14="http://schemas.microsoft.com/office/powerpoint/2010/main" val="417662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971550" y="549275"/>
            <a:ext cx="7200000" cy="2879725"/>
          </a:xfrm>
        </p:spPr>
        <p:txBody>
          <a:bodyPr/>
          <a:lstStyle/>
          <a:p>
            <a:pPr marL="0" indent="0" eaLnBrk="1" hangingPunct="1">
              <a:tabLst>
                <a:tab pos="1704975" algn="l"/>
              </a:tabLst>
            </a:pPr>
            <a:r>
              <a:rPr lang="en-US" altLang="zh-TW" b="1" i="1" dirty="0">
                <a:solidFill>
                  <a:srgbClr val="0000FF"/>
                </a:solidFill>
              </a:rPr>
              <a:t>Lemma 26.4</a:t>
            </a:r>
            <a:r>
              <a:rPr lang="en-US" altLang="zh-TW" dirty="0"/>
              <a:t>  Let</a:t>
            </a:r>
            <a:r>
              <a:rPr lang="en-US" altLang="zh-TW" spc="300" dirty="0"/>
              <a:t> </a:t>
            </a:r>
            <a:r>
              <a:rPr lang="en-US" altLang="zh-TW" i="1" spc="300" dirty="0"/>
              <a:t>f</a:t>
            </a:r>
            <a:r>
              <a:rPr lang="en-US" altLang="zh-TW" spc="300" dirty="0"/>
              <a:t> </a:t>
            </a:r>
            <a:r>
              <a:rPr lang="en-US" altLang="zh-TW" dirty="0"/>
              <a:t>be a flow in a flow network </a:t>
            </a:r>
            <a:r>
              <a:rPr lang="en-US" altLang="zh-TW" i="1" dirty="0"/>
              <a:t>G</a:t>
            </a:r>
            <a:r>
              <a:rPr lang="en-US" altLang="zh-TW" dirty="0"/>
              <a:t> with source </a:t>
            </a:r>
            <a:r>
              <a:rPr lang="en-US" altLang="zh-TW" i="1" dirty="0"/>
              <a:t>s</a:t>
            </a:r>
            <a:r>
              <a:rPr lang="en-US" altLang="zh-TW" dirty="0"/>
              <a:t> and sink </a:t>
            </a:r>
            <a:r>
              <a:rPr lang="en-US" altLang="zh-TW" i="1" dirty="0"/>
              <a:t>t</a:t>
            </a:r>
            <a:r>
              <a:rPr lang="en-US" altLang="zh-TW" dirty="0"/>
              <a:t>, and let (</a:t>
            </a:r>
            <a:r>
              <a:rPr lang="en-US" altLang="zh-TW" i="1" dirty="0"/>
              <a:t>S</a:t>
            </a:r>
            <a:r>
              <a:rPr lang="en-US" altLang="zh-TW" dirty="0"/>
              <a:t>, </a:t>
            </a:r>
            <a:r>
              <a:rPr lang="en-US" altLang="zh-TW" i="1" spc="300" dirty="0"/>
              <a:t>T</a:t>
            </a:r>
            <a:r>
              <a:rPr lang="en-US" altLang="zh-TW" dirty="0"/>
              <a:t>) be any cut of </a:t>
            </a:r>
            <a:r>
              <a:rPr lang="en-US" altLang="zh-TW" i="1" dirty="0"/>
              <a:t>G</a:t>
            </a:r>
            <a:r>
              <a:rPr lang="en-US" altLang="zh-TW" dirty="0"/>
              <a:t>. Then, </a:t>
            </a:r>
            <a:r>
              <a:rPr lang="en-US" altLang="zh-TW" i="1" spc="300" dirty="0"/>
              <a:t>f</a:t>
            </a:r>
            <a:r>
              <a:rPr lang="en-US" altLang="zh-TW" dirty="0"/>
              <a:t>(</a:t>
            </a:r>
            <a:r>
              <a:rPr lang="en-US" altLang="zh-TW" i="1" dirty="0"/>
              <a:t>S</a:t>
            </a:r>
            <a:r>
              <a:rPr lang="en-US" altLang="zh-TW" dirty="0"/>
              <a:t>, </a:t>
            </a:r>
            <a:r>
              <a:rPr lang="en-US" altLang="zh-TW" i="1" spc="300" dirty="0"/>
              <a:t>T</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b="1" dirty="0"/>
              <a:t>|</a:t>
            </a:r>
            <a:r>
              <a:rPr lang="en-US" altLang="zh-TW" dirty="0"/>
              <a:t> </a:t>
            </a:r>
            <a:r>
              <a:rPr lang="en-US" altLang="zh-TW" i="1" dirty="0"/>
              <a:t>f </a:t>
            </a:r>
            <a:r>
              <a:rPr lang="en-US" altLang="zh-TW" b="1" dirty="0"/>
              <a:t>|</a:t>
            </a:r>
            <a:r>
              <a:rPr lang="en-US" altLang="zh-TW" dirty="0"/>
              <a:t>.</a:t>
            </a:r>
          </a:p>
          <a:p>
            <a:pPr marL="0" indent="0" eaLnBrk="1" hangingPunct="1">
              <a:spcBef>
                <a:spcPct val="50000"/>
              </a:spcBef>
              <a:tabLst>
                <a:tab pos="900000" algn="l"/>
                <a:tab pos="1170000" algn="l"/>
              </a:tabLst>
            </a:pPr>
            <a:r>
              <a:rPr lang="en-US" altLang="zh-TW" b="1" i="1" dirty="0">
                <a:solidFill>
                  <a:srgbClr val="0000FF"/>
                </a:solidFill>
              </a:rPr>
              <a:t>Proof</a:t>
            </a:r>
            <a:r>
              <a:rPr lang="en-US" altLang="zh-TW" dirty="0"/>
              <a:t>	We can rewrite the flow-conservation condition for any node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a:t>
            </a:r>
            <a:r>
              <a:rPr lang="en-US" altLang="zh-TW" spc="3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dirty="0">
                <a:solidFill>
                  <a:srgbClr val="000000"/>
                </a:solidFill>
              </a:rPr>
              <a:t>t</a:t>
            </a:r>
            <a:r>
              <a:rPr lang="en-US" altLang="zh-TW" dirty="0">
                <a:solidFill>
                  <a:srgbClr val="000000"/>
                </a:solidFill>
              </a:rPr>
              <a:t>},</a:t>
            </a:r>
          </a:p>
          <a:p>
            <a:pPr marL="0" indent="0" eaLnBrk="1" hangingPunct="1">
              <a:spcBef>
                <a:spcPts val="600"/>
              </a:spcBef>
              <a:tabLst>
                <a:tab pos="900000" algn="l"/>
                <a:tab pos="1170000" algn="l"/>
              </a:tabLst>
            </a:pPr>
            <a:endParaRPr lang="en-US" altLang="zh-TW" dirty="0">
              <a:solidFill>
                <a:srgbClr val="000000"/>
              </a:solidFill>
            </a:endParaRPr>
          </a:p>
          <a:p>
            <a:pPr marL="0" indent="0" eaLnBrk="1" hangingPunct="1">
              <a:spcBef>
                <a:spcPts val="600"/>
              </a:spcBef>
              <a:tabLst>
                <a:tab pos="900000" algn="l"/>
                <a:tab pos="1170000" algn="l"/>
              </a:tabLst>
            </a:pPr>
            <a:endParaRPr lang="en-US" altLang="zh-TW" dirty="0">
              <a:solidFill>
                <a:srgbClr val="000000"/>
              </a:solidFill>
            </a:endParaRPr>
          </a:p>
          <a:p>
            <a:pPr marL="0" indent="0" eaLnBrk="1" hangingPunct="1">
              <a:spcBef>
                <a:spcPts val="600"/>
              </a:spcBef>
              <a:tabLst>
                <a:tab pos="900000" algn="l"/>
                <a:tab pos="1170000" algn="l"/>
              </a:tabLst>
            </a:pPr>
            <a:r>
              <a:rPr lang="en-US" altLang="zh-TW" dirty="0">
                <a:solidFill>
                  <a:srgbClr val="000000"/>
                </a:solidFill>
              </a:rPr>
              <a:t>Hence</a:t>
            </a:r>
            <a:endParaRPr lang="en-US" altLang="zh-TW" dirty="0"/>
          </a:p>
        </p:txBody>
      </p:sp>
      <p:graphicFrame>
        <p:nvGraphicFramePr>
          <p:cNvPr id="3" name="物件 2"/>
          <p:cNvGraphicFramePr>
            <a:graphicFrameLocks noChangeAspect="1"/>
          </p:cNvGraphicFramePr>
          <p:nvPr>
            <p:extLst>
              <p:ext uri="{D42A27DB-BD31-4B8C-83A1-F6EECF244321}">
                <p14:modId xmlns:p14="http://schemas.microsoft.com/office/powerpoint/2010/main" val="1755844622"/>
              </p:ext>
            </p:extLst>
          </p:nvPr>
        </p:nvGraphicFramePr>
        <p:xfrm>
          <a:off x="2232000" y="2349000"/>
          <a:ext cx="3240000" cy="679255"/>
        </p:xfrm>
        <a:graphic>
          <a:graphicData uri="http://schemas.openxmlformats.org/presentationml/2006/ole">
            <mc:AlternateContent xmlns:mc="http://schemas.openxmlformats.org/markup-compatibility/2006">
              <mc:Choice xmlns:v="urn:schemas-microsoft-com:vml" Requires="v">
                <p:oleObj spid="_x0000_s110121" name="方程式" r:id="rId3" imgW="1638000" imgH="342720" progId="Equation.3">
                  <p:embed/>
                </p:oleObj>
              </mc:Choice>
              <mc:Fallback>
                <p:oleObj name="方程式" r:id="rId3" imgW="1638000" imgH="342720" progId="Equation.3">
                  <p:embed/>
                  <p:pic>
                    <p:nvPicPr>
                      <p:cNvPr id="0" name="物件 1"/>
                      <p:cNvPicPr>
                        <a:picLocks noChangeAspect="1" noChangeArrowheads="1"/>
                      </p:cNvPicPr>
                      <p:nvPr/>
                    </p:nvPicPr>
                    <p:blipFill>
                      <a:blip r:embed="rId4"/>
                      <a:srcRect/>
                      <a:stretch>
                        <a:fillRect/>
                      </a:stretch>
                    </p:blipFill>
                    <p:spPr bwMode="auto">
                      <a:xfrm>
                        <a:off x="2232000" y="2349000"/>
                        <a:ext cx="3240000" cy="67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2545881132"/>
              </p:ext>
            </p:extLst>
          </p:nvPr>
        </p:nvGraphicFramePr>
        <p:xfrm>
          <a:off x="612000" y="369000"/>
          <a:ext cx="7920000" cy="6042816"/>
        </p:xfrm>
        <a:graphic>
          <a:graphicData uri="http://schemas.openxmlformats.org/presentationml/2006/ole">
            <mc:AlternateContent xmlns:mc="http://schemas.openxmlformats.org/markup-compatibility/2006">
              <mc:Choice xmlns:v="urn:schemas-microsoft-com:vml" Requires="v">
                <p:oleObj spid="_x0000_s111136" name="方程式" r:id="rId3" imgW="4063680" imgH="3098520" progId="Equation.3">
                  <p:embed/>
                </p:oleObj>
              </mc:Choice>
              <mc:Fallback>
                <p:oleObj name="方程式" r:id="rId3" imgW="4063680" imgH="3098520" progId="Equation.3">
                  <p:embed/>
                  <p:pic>
                    <p:nvPicPr>
                      <p:cNvPr id="0" name=""/>
                      <p:cNvPicPr>
                        <a:picLocks noChangeAspect="1" noChangeArrowheads="1"/>
                      </p:cNvPicPr>
                      <p:nvPr/>
                    </p:nvPicPr>
                    <p:blipFill>
                      <a:blip r:embed="rId4"/>
                      <a:srcRect/>
                      <a:stretch>
                        <a:fillRect/>
                      </a:stretch>
                    </p:blipFill>
                    <p:spPr bwMode="auto">
                      <a:xfrm>
                        <a:off x="612000" y="369000"/>
                        <a:ext cx="7920000" cy="604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7167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9" name="Rectangle 3"/>
              <p:cNvSpPr>
                <a:spLocks noGrp="1" noChangeArrowheads="1"/>
              </p:cNvSpPr>
              <p:nvPr>
                <p:ph type="body" idx="1"/>
              </p:nvPr>
            </p:nvSpPr>
            <p:spPr>
              <a:xfrm>
                <a:off x="971550" y="549275"/>
                <a:ext cx="7200000" cy="5399725"/>
              </a:xfrm>
            </p:spPr>
            <p:txBody>
              <a:bodyPr/>
              <a:lstStyle/>
              <a:p>
                <a:pPr marL="0" indent="0" eaLnBrk="1" hangingPunct="1"/>
                <a:r>
                  <a:rPr lang="en-US" altLang="zh-TW" b="1" i="1" dirty="0">
                    <a:solidFill>
                      <a:srgbClr val="0000FF"/>
                    </a:solidFill>
                  </a:rPr>
                  <a:t>Corollary 26.5</a:t>
                </a:r>
                <a:r>
                  <a:rPr lang="en-US" altLang="zh-TW" dirty="0"/>
                  <a:t>  The value of any flow</a:t>
                </a:r>
                <a:r>
                  <a:rPr lang="en-US" altLang="zh-TW" spc="300" dirty="0">
                    <a:solidFill>
                      <a:srgbClr val="000000"/>
                    </a:solidFill>
                  </a:rPr>
                  <a:t> </a:t>
                </a:r>
                <a:r>
                  <a:rPr lang="en-US" altLang="zh-TW" i="1" spc="300" dirty="0">
                    <a:solidFill>
                      <a:srgbClr val="000000"/>
                    </a:solidFill>
                  </a:rPr>
                  <a:t>f</a:t>
                </a:r>
                <a:r>
                  <a:rPr lang="en-US" altLang="zh-TW" spc="300" dirty="0">
                    <a:solidFill>
                      <a:srgbClr val="000000"/>
                    </a:solidFill>
                  </a:rPr>
                  <a:t> </a:t>
                </a:r>
                <a:r>
                  <a:rPr lang="en-US" altLang="zh-TW" dirty="0"/>
                  <a:t>in a flow network </a:t>
                </a:r>
                <a:r>
                  <a:rPr lang="en-US" altLang="zh-TW" i="1" dirty="0"/>
                  <a:t>G</a:t>
                </a:r>
                <a:r>
                  <a:rPr lang="en-US" altLang="zh-TW" dirty="0"/>
                  <a:t> is bounded from above by the capacity of any cut of </a:t>
                </a:r>
                <a:r>
                  <a:rPr lang="en-US" altLang="zh-TW" i="1" dirty="0"/>
                  <a:t>G</a:t>
                </a:r>
                <a:r>
                  <a:rPr lang="en-US" altLang="zh-TW" dirty="0"/>
                  <a:t>.</a:t>
                </a:r>
              </a:p>
              <a:p>
                <a:pPr marL="0" indent="0" eaLnBrk="1" hangingPunct="1">
                  <a:spcBef>
                    <a:spcPct val="50000"/>
                  </a:spcBef>
                  <a:spcAft>
                    <a:spcPts val="1200"/>
                  </a:spcAft>
                </a:pPr>
                <a:r>
                  <a:rPr lang="en-US" altLang="zh-TW" b="1" i="1" dirty="0">
                    <a:solidFill>
                      <a:srgbClr val="0000FF"/>
                    </a:solidFill>
                  </a:rPr>
                  <a:t>Proof</a:t>
                </a:r>
                <a:r>
                  <a:rPr lang="en-US" altLang="zh-TW" dirty="0"/>
                  <a:t>	Let (</a:t>
                </a:r>
                <a:r>
                  <a:rPr lang="en-US" altLang="zh-TW" i="1" dirty="0"/>
                  <a:t>S</a:t>
                </a:r>
                <a:r>
                  <a:rPr lang="en-US" altLang="zh-TW" dirty="0"/>
                  <a:t>, </a:t>
                </a:r>
                <a:r>
                  <a:rPr lang="en-US" altLang="zh-TW" i="1" spc="300" dirty="0"/>
                  <a:t>T</a:t>
                </a:r>
                <a:r>
                  <a:rPr lang="en-US" altLang="zh-TW" dirty="0"/>
                  <a:t>) be any cut of </a:t>
                </a:r>
                <a:r>
                  <a:rPr lang="en-US" altLang="zh-TW" i="1" dirty="0"/>
                  <a:t>G</a:t>
                </a:r>
                <a:r>
                  <a:rPr lang="en-US" altLang="zh-TW" dirty="0"/>
                  <a:t> and let</a:t>
                </a:r>
                <a:r>
                  <a:rPr lang="en-US" altLang="zh-TW" spc="300" dirty="0"/>
                  <a:t> </a:t>
                </a:r>
                <a:r>
                  <a:rPr lang="en-US" altLang="zh-TW" i="1" spc="300" dirty="0"/>
                  <a:t>f</a:t>
                </a:r>
                <a:r>
                  <a:rPr lang="en-US" altLang="zh-TW" spc="300" dirty="0"/>
                  <a:t> </a:t>
                </a:r>
                <a:r>
                  <a:rPr lang="en-US" altLang="zh-TW" dirty="0"/>
                  <a:t>be any flow.	     By Lemma 26.4 and the capacity constraint,</a:t>
                </a:r>
                <a:endParaRPr lang="en-US" altLang="zh-TW" dirty="0">
                  <a:solidFill>
                    <a:srgbClr val="000000"/>
                  </a:solidFill>
                </a:endParaRPr>
              </a:p>
              <a:p>
                <a:pPr marL="0" lvl="0" indent="0" eaLnBrk="1" hangingPunct="1">
                  <a:spcBef>
                    <a:spcPts val="0"/>
                  </a:spcBef>
                  <a:buClr>
                    <a:srgbClr val="3333CC"/>
                  </a:buClr>
                  <a:tabLst>
                    <a:tab pos="449263" algn="l"/>
                  </a:tabLst>
                </a:pPr>
                <a:r>
                  <a:rPr lang="en-US" altLang="zh-TW" b="1" dirty="0">
                    <a:solidFill>
                      <a:srgbClr val="000000"/>
                    </a:solidFill>
                  </a:rPr>
                  <a:t>|</a:t>
                </a:r>
                <a:r>
                  <a:rPr lang="en-US" altLang="zh-TW" dirty="0">
                    <a:solidFill>
                      <a:srgbClr val="000000"/>
                    </a:solidFill>
                  </a:rPr>
                  <a:t> </a:t>
                </a:r>
                <a:r>
                  <a:rPr lang="en-US" altLang="zh-TW" i="1" dirty="0">
                    <a:solidFill>
                      <a:srgbClr val="000000"/>
                    </a:solidFill>
                  </a:rPr>
                  <a:t>f </a:t>
                </a:r>
                <a:r>
                  <a:rPr lang="en-US" altLang="zh-TW" b="1" dirty="0">
                    <a:solidFill>
                      <a:srgbClr val="000000"/>
                    </a:solidFill>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a:t>
                </a:r>
              </a:p>
              <a:p>
                <a:pPr marL="720000" lvl="0" indent="0" eaLnBrk="1" hangingPunct="1">
                  <a:spcBef>
                    <a:spcPts val="0"/>
                  </a:spcBef>
                  <a:buClr>
                    <a:srgbClr val="3333CC"/>
                  </a:buClr>
                </a:pPr>
                <a:endParaRPr lang="en-US" altLang="zh-TW" sz="800" dirty="0">
                  <a:solidFill>
                    <a:srgbClr val="000000"/>
                  </a:solidFill>
                </a:endParaRPr>
              </a:p>
              <a:p>
                <a:pPr marL="449263" lvl="0" indent="0" eaLnBrk="1" hangingPunct="1">
                  <a:spcBef>
                    <a:spcPts val="0"/>
                  </a:spcBef>
                  <a:buClr>
                    <a:srgbClr val="3333CC"/>
                  </a:buClr>
                </a:pPr>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𝑢</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𝑆</m:t>
                          </m:r>
                        </m:sub>
                        <m:sup/>
                        <m:e>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𝑇</m:t>
                              </m:r>
                            </m:sub>
                            <m:sup/>
                            <m:e>
                              <m:r>
                                <m:rPr>
                                  <m:nor/>
                                </m:rPr>
                                <a:rPr lang="en-US" altLang="zh-TW" b="0" i="1" spc="300" smtClean="0">
                                  <a:solidFill>
                                    <a:srgbClr val="000000"/>
                                  </a:solidFill>
                                </a:rPr>
                                <m:t>f</m:t>
                              </m:r>
                              <m:r>
                                <m:rPr>
                                  <m:nor/>
                                </m:rPr>
                                <a:rPr lang="en-US" altLang="zh-TW">
                                  <a:solidFill>
                                    <a:srgbClr val="000000"/>
                                  </a:solidFill>
                                </a:rPr>
                                <m:t>(</m:t>
                              </m:r>
                              <m:r>
                                <m:rPr>
                                  <m:nor/>
                                </m:rPr>
                                <a:rPr lang="en-US" altLang="zh-TW" i="1">
                                  <a:solidFill>
                                    <a:srgbClr val="000000"/>
                                  </a:solidFill>
                                </a:rPr>
                                <m:t>u</m:t>
                              </m:r>
                              <m:r>
                                <m:rPr>
                                  <m:nor/>
                                </m:rPr>
                                <a:rPr lang="en-US" altLang="zh-TW" spc="300">
                                  <a:solidFill>
                                    <a:srgbClr val="000000"/>
                                  </a:solidFill>
                                </a:rPr>
                                <m:t>,</m:t>
                              </m:r>
                              <m:r>
                                <m:rPr>
                                  <m:nor/>
                                </m:rPr>
                                <a:rPr lang="en-US" altLang="zh-TW" i="1">
                                  <a:solidFill>
                                    <a:srgbClr val="000000"/>
                                  </a:solidFill>
                                </a:rPr>
                                <m:t>v</m:t>
                              </m:r>
                              <m:r>
                                <m:rPr>
                                  <m:nor/>
                                </m:rPr>
                                <a:rPr lang="en-US" altLang="zh-TW">
                                  <a:solidFill>
                                    <a:srgbClr val="000000"/>
                                  </a:solidFill>
                                </a:rPr>
                                <m:t>)</m:t>
                              </m:r>
                            </m:e>
                          </m:nary>
                        </m:e>
                      </m:nary>
                      <m:r>
                        <a:rPr lang="en-US" altLang="zh-TW" i="1">
                          <a:solidFill>
                            <a:srgbClr val="000000"/>
                          </a:solidFill>
                          <a:latin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𝑇</m:t>
                          </m:r>
                        </m:sub>
                        <m:sup/>
                        <m:e>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𝑢</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𝑆</m:t>
                              </m:r>
                            </m:sub>
                            <m:sup/>
                            <m:e>
                              <m:r>
                                <m:rPr>
                                  <m:nor/>
                                </m:rPr>
                                <a:rPr lang="en-US" altLang="zh-TW" i="1" spc="300">
                                  <a:solidFill>
                                    <a:srgbClr val="000000"/>
                                  </a:solidFill>
                                </a:rPr>
                                <m:t>f</m:t>
                              </m:r>
                              <m:r>
                                <m:rPr>
                                  <m:nor/>
                                </m:rPr>
                                <a:rPr lang="en-US" altLang="zh-TW">
                                  <a:solidFill>
                                    <a:srgbClr val="000000"/>
                                  </a:solidFill>
                                </a:rPr>
                                <m:t>(</m:t>
                              </m:r>
                              <m:r>
                                <m:rPr>
                                  <m:nor/>
                                </m:rPr>
                                <a:rPr lang="en-US" altLang="zh-TW" i="1">
                                  <a:solidFill>
                                    <a:srgbClr val="000000"/>
                                  </a:solidFill>
                                </a:rPr>
                                <m:t>v</m:t>
                              </m:r>
                              <m:r>
                                <m:rPr>
                                  <m:nor/>
                                </m:rPr>
                                <a:rPr lang="en-US" altLang="zh-TW" spc="300">
                                  <a:solidFill>
                                    <a:srgbClr val="000000"/>
                                  </a:solidFill>
                                </a:rPr>
                                <m:t>,</m:t>
                              </m:r>
                              <m:r>
                                <m:rPr>
                                  <m:nor/>
                                </m:rPr>
                                <a:rPr lang="en-US" altLang="zh-TW" i="1">
                                  <a:solidFill>
                                    <a:srgbClr val="000000"/>
                                  </a:solidFill>
                                </a:rPr>
                                <m:t>u</m:t>
                              </m:r>
                              <m:r>
                                <m:rPr>
                                  <m:nor/>
                                </m:rPr>
                                <a:rPr lang="en-US" altLang="zh-TW">
                                  <a:solidFill>
                                    <a:srgbClr val="000000"/>
                                  </a:solidFill>
                                </a:rPr>
                                <m:t>)</m:t>
                              </m:r>
                            </m:e>
                          </m:nary>
                        </m:e>
                      </m:nary>
                    </m:oMath>
                  </m:oMathPara>
                </a14:m>
                <a:endParaRPr lang="en-US" altLang="zh-TW" dirty="0">
                  <a:solidFill>
                    <a:srgbClr val="000000"/>
                  </a:solidFill>
                </a:endParaRPr>
              </a:p>
              <a:p>
                <a:pPr marL="449263" lvl="0" indent="0" eaLnBrk="1" hangingPunct="1">
                  <a:spcBef>
                    <a:spcPts val="0"/>
                  </a:spcBef>
                  <a:buClr>
                    <a:srgbClr val="3333CC"/>
                  </a:buClr>
                </a:pPr>
                <a:endParaRPr lang="en-US" altLang="zh-TW" sz="800" dirty="0">
                  <a:solidFill>
                    <a:srgbClr val="000000"/>
                  </a:solidFill>
                </a:endParaRPr>
              </a:p>
              <a:p>
                <a:pPr marL="449263" lvl="0" indent="0" eaLnBrk="1" hangingPunct="1">
                  <a:spcBef>
                    <a:spcPts val="0"/>
                  </a:spcBef>
                  <a:buClr>
                    <a:srgbClr val="3333CC"/>
                  </a:buClr>
                </a:pPr>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ea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𝑢</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𝑆</m:t>
                          </m:r>
                        </m:sub>
                        <m:sup/>
                        <m:e>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𝑇</m:t>
                              </m:r>
                            </m:sub>
                            <m:sup/>
                            <m:e>
                              <m:r>
                                <m:rPr>
                                  <m:nor/>
                                </m:rPr>
                                <a:rPr lang="en-US" altLang="zh-TW" i="1" spc="300">
                                  <a:solidFill>
                                    <a:srgbClr val="000000"/>
                                  </a:solidFill>
                                </a:rPr>
                                <m:t>f</m:t>
                              </m:r>
                              <m:r>
                                <m:rPr>
                                  <m:nor/>
                                </m:rPr>
                                <a:rPr lang="en-US" altLang="zh-TW">
                                  <a:solidFill>
                                    <a:srgbClr val="000000"/>
                                  </a:solidFill>
                                </a:rPr>
                                <m:t>(</m:t>
                              </m:r>
                              <m:r>
                                <m:rPr>
                                  <m:nor/>
                                </m:rPr>
                                <a:rPr lang="en-US" altLang="zh-TW" i="1">
                                  <a:solidFill>
                                    <a:srgbClr val="000000"/>
                                  </a:solidFill>
                                </a:rPr>
                                <m:t>u</m:t>
                              </m:r>
                              <m:r>
                                <m:rPr>
                                  <m:nor/>
                                </m:rPr>
                                <a:rPr lang="en-US" altLang="zh-TW" spc="300">
                                  <a:solidFill>
                                    <a:srgbClr val="000000"/>
                                  </a:solidFill>
                                </a:rPr>
                                <m:t>,</m:t>
                              </m:r>
                              <m:r>
                                <m:rPr>
                                  <m:nor/>
                                </m:rPr>
                                <a:rPr lang="en-US" altLang="zh-TW" i="1">
                                  <a:solidFill>
                                    <a:srgbClr val="000000"/>
                                  </a:solidFill>
                                </a:rPr>
                                <m:t>v</m:t>
                              </m:r>
                              <m:r>
                                <m:rPr>
                                  <m:nor/>
                                </m:rPr>
                                <a:rPr lang="en-US" altLang="zh-TW">
                                  <a:solidFill>
                                    <a:srgbClr val="000000"/>
                                  </a:solidFill>
                                </a:rPr>
                                <m:t>)</m:t>
                              </m:r>
                            </m:e>
                          </m:nary>
                        </m:e>
                      </m:nary>
                    </m:oMath>
                  </m:oMathPara>
                </a14:m>
                <a:endParaRPr lang="en-US" altLang="zh-TW" i="1" dirty="0">
                  <a:solidFill>
                    <a:srgbClr val="000000"/>
                  </a:solidFill>
                  <a:latin typeface="Cambria Math" panose="02040503050406030204" pitchFamily="18" charset="0"/>
                </a:endParaRPr>
              </a:p>
              <a:p>
                <a:pPr marL="449263" lvl="0" indent="0" eaLnBrk="1" hangingPunct="1">
                  <a:spcBef>
                    <a:spcPts val="0"/>
                  </a:spcBef>
                  <a:buClr>
                    <a:srgbClr val="3333CC"/>
                  </a:buClr>
                </a:pPr>
                <a:endParaRPr lang="en-US" altLang="zh-TW" sz="800" dirty="0">
                  <a:solidFill>
                    <a:srgbClr val="000000"/>
                  </a:solidFill>
                  <a:latin typeface="Cambria Math" panose="02040503050406030204" pitchFamily="18" charset="0"/>
                </a:endParaRPr>
              </a:p>
              <a:p>
                <a:pPr marL="449263" lvl="0" indent="0" eaLnBrk="1" hangingPunct="1">
                  <a:spcBef>
                    <a:spcPts val="0"/>
                  </a:spcBef>
                  <a:buClr>
                    <a:srgbClr val="3333CC"/>
                  </a:buClr>
                </a:pPr>
                <a14:m>
                  <m:oMathPara xmlns:m="http://schemas.openxmlformats.org/officeDocument/2006/math">
                    <m:oMathParaPr>
                      <m:jc m:val="left"/>
                    </m:oMathParaPr>
                    <m:oMath xmlns:m="http://schemas.openxmlformats.org/officeDocument/2006/math">
                      <m:r>
                        <a:rPr lang="en-US" altLang="zh-TW" i="1">
                          <a:solidFill>
                            <a:srgbClr val="000000"/>
                          </a:solidFill>
                          <a:latin typeface="Cambria Math" panose="02040503050406030204" pitchFamily="18" charset="0"/>
                          <a:ea typeface="Cambria Math" panose="02040503050406030204" pitchFamily="18" charset="0"/>
                        </a:rPr>
                        <m:t>≤</m:t>
                      </m:r>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𝑢</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𝑆</m:t>
                          </m:r>
                        </m:sub>
                        <m:sup/>
                        <m:e>
                          <m:nary>
                            <m:naryPr>
                              <m:chr m:val="∑"/>
                              <m:supHide m:val="on"/>
                              <m:ctrlPr>
                                <a:rPr lang="en-US" altLang="zh-TW" i="1">
                                  <a:solidFill>
                                    <a:srgbClr val="000000"/>
                                  </a:solidFill>
                                  <a:latin typeface="Cambria Math" panose="02040503050406030204" pitchFamily="18" charset="0"/>
                                </a:rPr>
                              </m:ctrlPr>
                            </m:naryPr>
                            <m:sub>
                              <m:r>
                                <m:rPr>
                                  <m:brk m:alnAt="7"/>
                                </m:rPr>
                                <a:rPr lang="en-US" altLang="zh-TW" i="1">
                                  <a:solidFill>
                                    <a:srgbClr val="000000"/>
                                  </a:solidFill>
                                  <a:latin typeface="Cambria Math" panose="02040503050406030204" pitchFamily="18" charset="0"/>
                                </a:rPr>
                                <m:t>𝑣</m:t>
                              </m:r>
                              <m:r>
                                <a:rPr lang="en-US" altLang="zh-TW" i="1">
                                  <a:solidFill>
                                    <a:srgbClr val="000000"/>
                                  </a:solidFill>
                                  <a:latin typeface="Cambria Math" panose="02040503050406030204" pitchFamily="18" charset="0"/>
                                  <a:ea typeface="Cambria Math" panose="02040503050406030204" pitchFamily="18" charset="0"/>
                                </a:rPr>
                                <m:t>∈</m:t>
                              </m:r>
                              <m:r>
                                <a:rPr lang="en-US" altLang="zh-TW" i="1">
                                  <a:solidFill>
                                    <a:srgbClr val="000000"/>
                                  </a:solidFill>
                                  <a:latin typeface="Cambria Math" panose="02040503050406030204" pitchFamily="18" charset="0"/>
                                  <a:ea typeface="Cambria Math" panose="02040503050406030204" pitchFamily="18" charset="0"/>
                                </a:rPr>
                                <m:t>𝑇</m:t>
                              </m:r>
                            </m:sub>
                            <m:sup/>
                            <m:e>
                              <m:r>
                                <m:rPr>
                                  <m:nor/>
                                </m:rPr>
                                <a:rPr lang="en-US" altLang="zh-TW" i="1">
                                  <a:solidFill>
                                    <a:srgbClr val="000000"/>
                                  </a:solidFill>
                                </a:rPr>
                                <m:t>c</m:t>
                              </m:r>
                              <m:r>
                                <m:rPr>
                                  <m:nor/>
                                </m:rPr>
                                <a:rPr lang="en-US" altLang="zh-TW">
                                  <a:solidFill>
                                    <a:srgbClr val="000000"/>
                                  </a:solidFill>
                                </a:rPr>
                                <m:t>(</m:t>
                              </m:r>
                              <m:r>
                                <m:rPr>
                                  <m:nor/>
                                </m:rPr>
                                <a:rPr lang="en-US" altLang="zh-TW" i="1">
                                  <a:solidFill>
                                    <a:srgbClr val="000000"/>
                                  </a:solidFill>
                                </a:rPr>
                                <m:t>u</m:t>
                              </m:r>
                              <m:r>
                                <m:rPr>
                                  <m:nor/>
                                </m:rPr>
                                <a:rPr lang="en-US" altLang="zh-TW" spc="300">
                                  <a:solidFill>
                                    <a:srgbClr val="000000"/>
                                  </a:solidFill>
                                </a:rPr>
                                <m:t>,</m:t>
                              </m:r>
                              <m:r>
                                <m:rPr>
                                  <m:nor/>
                                </m:rPr>
                                <a:rPr lang="en-US" altLang="zh-TW" i="1">
                                  <a:solidFill>
                                    <a:srgbClr val="000000"/>
                                  </a:solidFill>
                                </a:rPr>
                                <m:t>v</m:t>
                              </m:r>
                              <m:r>
                                <m:rPr>
                                  <m:nor/>
                                </m:rPr>
                                <a:rPr lang="en-US" altLang="zh-TW">
                                  <a:solidFill>
                                    <a:srgbClr val="000000"/>
                                  </a:solidFill>
                                </a:rPr>
                                <m:t>)</m:t>
                              </m:r>
                            </m:e>
                          </m:nary>
                        </m:e>
                      </m:nary>
                    </m:oMath>
                  </m:oMathPara>
                </a14:m>
                <a:endParaRPr lang="en-US" altLang="zh-TW" i="1" dirty="0">
                  <a:solidFill>
                    <a:srgbClr val="000000"/>
                  </a:solidFill>
                  <a:latin typeface="Cambria Math" panose="02040503050406030204" pitchFamily="18" charset="0"/>
                </a:endParaRPr>
              </a:p>
              <a:p>
                <a:pPr marL="449263" lvl="0" indent="0" eaLnBrk="1" hangingPunct="1">
                  <a:spcBef>
                    <a:spcPts val="0"/>
                  </a:spcBef>
                  <a:buClr>
                    <a:srgbClr val="3333CC"/>
                  </a:buClr>
                </a:pPr>
                <a:endParaRPr lang="en-US" altLang="zh-TW" sz="800" dirty="0">
                  <a:solidFill>
                    <a:srgbClr val="000000"/>
                  </a:solidFill>
                  <a:latin typeface="Cambria Math" panose="02040503050406030204" pitchFamily="18" charset="0"/>
                </a:endParaRPr>
              </a:p>
              <a:p>
                <a:pPr marL="449263" lvl="0" indent="0" eaLnBrk="1" hangingPunct="1">
                  <a:spcBef>
                    <a:spcPts val="0"/>
                  </a:spcBef>
                  <a:buClr>
                    <a:srgbClr val="3333CC"/>
                  </a:buClr>
                </a:pP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spc="100" dirty="0">
                    <a:solidFill>
                      <a:srgbClr val="000000"/>
                    </a:solidFill>
                  </a:rPr>
                  <a:t>c</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a:t>
                </a:r>
              </a:p>
            </p:txBody>
          </p:sp>
        </mc:Choice>
        <mc:Fallback xmlns="">
          <p:sp>
            <p:nvSpPr>
              <p:cNvPr id="45059" name="Rectangle 3"/>
              <p:cNvSpPr>
                <a:spLocks noGrp="1" noRot="1" noChangeAspect="1" noMove="1" noResize="1" noEditPoints="1" noAdjustHandles="1" noChangeArrowheads="1" noChangeShapeType="1" noTextEdit="1"/>
              </p:cNvSpPr>
              <p:nvPr>
                <p:ph type="body" idx="1"/>
              </p:nvPr>
            </p:nvSpPr>
            <p:spPr>
              <a:xfrm>
                <a:off x="971550" y="549275"/>
                <a:ext cx="7200000" cy="5399725"/>
              </a:xfrm>
              <a:blipFill>
                <a:blip r:embed="rId2"/>
                <a:stretch>
                  <a:fillRect l="-1101" t="-790" b="-14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5692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14"/>
          <p:cNvSpPr txBox="1">
            <a:spLocks noChangeArrowheads="1"/>
          </p:cNvSpPr>
          <p:nvPr/>
        </p:nvSpPr>
        <p:spPr bwMode="auto">
          <a:xfrm>
            <a:off x="972000" y="2889000"/>
            <a:ext cx="1440000" cy="360000"/>
          </a:xfrm>
          <a:prstGeom prst="rect">
            <a:avLst/>
          </a:prstGeom>
          <a:noFill/>
          <a:ln w="9525">
            <a:noFill/>
            <a:miter lim="800000"/>
            <a:headEnd/>
            <a:tailEnd/>
          </a:ln>
        </p:spPr>
        <p:txBody>
          <a:bodyPr wrap="none" lIns="0" tIns="0" rIns="72000" bIns="0">
            <a:noAutofit/>
          </a:bodyPr>
          <a:lstStyle/>
          <a:p>
            <a:pPr algn="r"/>
            <a:r>
              <a:rPr lang="en-US" altLang="zh-TW" sz="2400" dirty="0">
                <a:solidFill>
                  <a:srgbClr val="006600"/>
                </a:solidFill>
              </a:rPr>
              <a:t>Vancouver</a:t>
            </a:r>
          </a:p>
        </p:txBody>
      </p:sp>
      <p:sp>
        <p:nvSpPr>
          <p:cNvPr id="30" name="Text Box 15"/>
          <p:cNvSpPr txBox="1">
            <a:spLocks noChangeArrowheads="1"/>
          </p:cNvSpPr>
          <p:nvPr/>
        </p:nvSpPr>
        <p:spPr bwMode="auto">
          <a:xfrm>
            <a:off x="2772000" y="468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Calgary</a:t>
            </a:r>
          </a:p>
        </p:txBody>
      </p:sp>
      <p:sp>
        <p:nvSpPr>
          <p:cNvPr id="33" name="Text Box 16"/>
          <p:cNvSpPr txBox="1">
            <a:spLocks noChangeArrowheads="1"/>
          </p:cNvSpPr>
          <p:nvPr/>
        </p:nvSpPr>
        <p:spPr bwMode="auto">
          <a:xfrm>
            <a:off x="2772000" y="180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Edmonton</a:t>
            </a:r>
          </a:p>
        </p:txBody>
      </p:sp>
      <p:sp>
        <p:nvSpPr>
          <p:cNvPr id="36" name="Text Box 17"/>
          <p:cNvSpPr txBox="1">
            <a:spLocks noChangeArrowheads="1"/>
          </p:cNvSpPr>
          <p:nvPr/>
        </p:nvSpPr>
        <p:spPr bwMode="auto">
          <a:xfrm>
            <a:off x="5112000" y="4689000"/>
            <a:ext cx="108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Regina</a:t>
            </a:r>
          </a:p>
        </p:txBody>
      </p:sp>
      <p:sp>
        <p:nvSpPr>
          <p:cNvPr id="39" name="Text Box 18"/>
          <p:cNvSpPr txBox="1">
            <a:spLocks noChangeArrowheads="1"/>
          </p:cNvSpPr>
          <p:nvPr/>
        </p:nvSpPr>
        <p:spPr bwMode="auto">
          <a:xfrm>
            <a:off x="4932000" y="1809000"/>
            <a:ext cx="1440000" cy="360000"/>
          </a:xfrm>
          <a:prstGeom prst="rect">
            <a:avLst/>
          </a:prstGeom>
          <a:noFill/>
          <a:ln w="9525">
            <a:noFill/>
            <a:miter lim="800000"/>
            <a:headEnd/>
            <a:tailEnd/>
          </a:ln>
        </p:spPr>
        <p:txBody>
          <a:bodyPr wrap="none" tIns="0" bIns="0">
            <a:noAutofit/>
          </a:bodyPr>
          <a:lstStyle/>
          <a:p>
            <a:pPr algn="ctr"/>
            <a:r>
              <a:rPr lang="en-US" altLang="zh-TW" sz="2400" dirty="0">
                <a:solidFill>
                  <a:srgbClr val="006600"/>
                </a:solidFill>
              </a:rPr>
              <a:t>Saskatoon</a:t>
            </a:r>
          </a:p>
        </p:txBody>
      </p:sp>
      <p:sp>
        <p:nvSpPr>
          <p:cNvPr id="42" name="Text Box 19"/>
          <p:cNvSpPr txBox="1">
            <a:spLocks noChangeArrowheads="1"/>
          </p:cNvSpPr>
          <p:nvPr/>
        </p:nvSpPr>
        <p:spPr bwMode="auto">
          <a:xfrm>
            <a:off x="6732000" y="2889000"/>
            <a:ext cx="1440000" cy="360000"/>
          </a:xfrm>
          <a:prstGeom prst="rect">
            <a:avLst/>
          </a:prstGeom>
          <a:noFill/>
          <a:ln w="9525">
            <a:noFill/>
            <a:miter lim="800000"/>
            <a:headEnd/>
            <a:tailEnd/>
          </a:ln>
        </p:spPr>
        <p:txBody>
          <a:bodyPr wrap="none" lIns="72000" tIns="0" rIns="0" bIns="0">
            <a:noAutofit/>
          </a:bodyPr>
          <a:lstStyle/>
          <a:p>
            <a:r>
              <a:rPr lang="en-US" altLang="zh-TW" sz="2400" dirty="0">
                <a:solidFill>
                  <a:srgbClr val="006600"/>
                </a:solidFill>
              </a:rPr>
              <a:t>Winnipeg</a:t>
            </a:r>
          </a:p>
        </p:txBody>
      </p:sp>
      <p:sp>
        <p:nvSpPr>
          <p:cNvPr id="47" name="Text Box 20"/>
          <p:cNvSpPr txBox="1">
            <a:spLocks noChangeArrowheads="1"/>
          </p:cNvSpPr>
          <p:nvPr/>
        </p:nvSpPr>
        <p:spPr bwMode="auto">
          <a:xfrm>
            <a:off x="1332000" y="3609000"/>
            <a:ext cx="1080000" cy="360000"/>
          </a:xfrm>
          <a:prstGeom prst="rect">
            <a:avLst/>
          </a:prstGeom>
          <a:noFill/>
          <a:ln w="9525">
            <a:noFill/>
            <a:miter lim="800000"/>
            <a:headEnd/>
            <a:tailEnd/>
          </a:ln>
        </p:spPr>
        <p:txBody>
          <a:bodyPr wrap="none" lIns="0" tIns="0" rIns="72000" bIns="0">
            <a:noAutofit/>
          </a:bodyPr>
          <a:lstStyle/>
          <a:p>
            <a:pPr algn="r"/>
            <a:r>
              <a:rPr lang="en-US" altLang="zh-TW" sz="2400" dirty="0">
                <a:solidFill>
                  <a:schemeClr val="hlink"/>
                </a:solidFill>
              </a:rPr>
              <a:t>factory</a:t>
            </a:r>
          </a:p>
        </p:txBody>
      </p:sp>
      <p:sp>
        <p:nvSpPr>
          <p:cNvPr id="48" name="Text Box 21"/>
          <p:cNvSpPr txBox="1">
            <a:spLocks noChangeArrowheads="1"/>
          </p:cNvSpPr>
          <p:nvPr/>
        </p:nvSpPr>
        <p:spPr bwMode="auto">
          <a:xfrm>
            <a:off x="6732000" y="3609000"/>
            <a:ext cx="1440000" cy="360000"/>
          </a:xfrm>
          <a:prstGeom prst="rect">
            <a:avLst/>
          </a:prstGeom>
          <a:noFill/>
          <a:ln w="9525">
            <a:noFill/>
            <a:miter lim="800000"/>
            <a:headEnd/>
            <a:tailEnd/>
          </a:ln>
        </p:spPr>
        <p:txBody>
          <a:bodyPr wrap="none" lIns="72000" tIns="0" rIns="0" bIns="0">
            <a:noAutofit/>
          </a:bodyPr>
          <a:lstStyle/>
          <a:p>
            <a:r>
              <a:rPr lang="en-US" altLang="zh-TW" sz="2400" dirty="0">
                <a:solidFill>
                  <a:schemeClr val="hlink"/>
                </a:solidFill>
              </a:rPr>
              <a:t>warehouse</a:t>
            </a:r>
          </a:p>
        </p:txBody>
      </p:sp>
      <p:sp>
        <p:nvSpPr>
          <p:cNvPr id="49" name="Text Box 4"/>
          <p:cNvSpPr txBox="1">
            <a:spLocks noChangeArrowheads="1"/>
          </p:cNvSpPr>
          <p:nvPr/>
        </p:nvSpPr>
        <p:spPr bwMode="auto">
          <a:xfrm>
            <a:off x="2412000" y="252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50"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51" name="Text Box 7"/>
          <p:cNvSpPr txBox="1">
            <a:spLocks noChangeArrowheads="1"/>
          </p:cNvSpPr>
          <p:nvPr/>
        </p:nvSpPr>
        <p:spPr bwMode="auto">
          <a:xfrm>
            <a:off x="2412000" y="378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52" name="Text Box 8"/>
          <p:cNvSpPr txBox="1">
            <a:spLocks noChangeArrowheads="1"/>
          </p:cNvSpPr>
          <p:nvPr/>
        </p:nvSpPr>
        <p:spPr bwMode="auto">
          <a:xfrm>
            <a:off x="6192000" y="252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53" name="Text Box 9"/>
          <p:cNvSpPr txBox="1">
            <a:spLocks noChangeArrowheads="1"/>
          </p:cNvSpPr>
          <p:nvPr/>
        </p:nvSpPr>
        <p:spPr bwMode="auto">
          <a:xfrm>
            <a:off x="4392000" y="45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54"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55"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56" name="Text Box 12"/>
          <p:cNvSpPr txBox="1">
            <a:spLocks noChangeArrowheads="1"/>
          </p:cNvSpPr>
          <p:nvPr/>
        </p:nvSpPr>
        <p:spPr bwMode="auto">
          <a:xfrm>
            <a:off x="349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57" name="Text Box 13"/>
          <p:cNvSpPr txBox="1">
            <a:spLocks noChangeArrowheads="1"/>
          </p:cNvSpPr>
          <p:nvPr/>
        </p:nvSpPr>
        <p:spPr bwMode="auto">
          <a:xfrm>
            <a:off x="565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58" name="橢圓 57"/>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59" name="橢圓 58"/>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60" name="橢圓 59"/>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61" name="橢圓 6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62" name="橢圓 6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3" name="直線單箭頭接點 62"/>
          <p:cNvCxnSpPr>
            <a:stCxn id="62" idx="7"/>
            <a:endCxn id="58"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4" name="直線單箭頭接點 63"/>
          <p:cNvCxnSpPr>
            <a:stCxn id="58" idx="6"/>
            <a:endCxn id="60"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5" name="直線單箭頭接點 64"/>
          <p:cNvCxnSpPr>
            <a:stCxn id="60" idx="3"/>
            <a:endCxn id="59"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6" name="直線單箭頭接點 65"/>
          <p:cNvCxnSpPr>
            <a:stCxn id="59" idx="6"/>
            <a:endCxn id="6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7" name="直線單箭頭接點 66"/>
          <p:cNvCxnSpPr>
            <a:stCxn id="59" idx="0"/>
            <a:endCxn id="58"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8" name="直線單箭頭接點 67"/>
          <p:cNvCxnSpPr>
            <a:stCxn id="60" idx="5"/>
            <a:endCxn id="71"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9" name="直線單箭頭接點 68"/>
          <p:cNvCxnSpPr>
            <a:stCxn id="61" idx="0"/>
            <a:endCxn id="60"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70" name="直線單箭頭接點 69"/>
          <p:cNvCxnSpPr>
            <a:stCxn id="62" idx="5"/>
            <a:endCxn id="59"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71" name="橢圓 70"/>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72" name="直線單箭頭接點 71"/>
          <p:cNvCxnSpPr>
            <a:stCxn id="61" idx="7"/>
            <a:endCxn id="71"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7556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6"/>
          <p:cNvSpPr>
            <a:spLocks noChangeShapeType="1"/>
          </p:cNvSpPr>
          <p:nvPr/>
        </p:nvSpPr>
        <p:spPr bwMode="auto">
          <a:xfrm>
            <a:off x="4032000" y="1989000"/>
            <a:ext cx="2880000" cy="2880000"/>
          </a:xfrm>
          <a:prstGeom prst="line">
            <a:avLst/>
          </a:prstGeom>
          <a:noFill/>
          <a:ln w="28575">
            <a:solidFill>
              <a:schemeClr val="hlink"/>
            </a:solidFill>
            <a:prstDash val="dash"/>
            <a:round/>
            <a:headEnd/>
            <a:tailEnd/>
          </a:ln>
        </p:spPr>
        <p:txBody>
          <a:bodyPr/>
          <a:lstStyle/>
          <a:p>
            <a:endParaRPr lang="zh-TW" altLang="en-US"/>
          </a:p>
        </p:txBody>
      </p:sp>
      <p:sp>
        <p:nvSpPr>
          <p:cNvPr id="3" name="Text Box 4"/>
          <p:cNvSpPr txBox="1">
            <a:spLocks noChangeArrowheads="1"/>
          </p:cNvSpPr>
          <p:nvPr/>
        </p:nvSpPr>
        <p:spPr bwMode="auto">
          <a:xfrm>
            <a:off x="2232000" y="288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4" name="Text Box 6"/>
          <p:cNvSpPr txBox="1">
            <a:spLocks noChangeArrowheads="1"/>
          </p:cNvSpPr>
          <p:nvPr/>
        </p:nvSpPr>
        <p:spPr bwMode="auto">
          <a:xfrm>
            <a:off x="4212000" y="23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5" name="Text Box 7"/>
          <p:cNvSpPr txBox="1">
            <a:spLocks noChangeArrowheads="1"/>
          </p:cNvSpPr>
          <p:nvPr/>
        </p:nvSpPr>
        <p:spPr bwMode="auto">
          <a:xfrm>
            <a:off x="2232000" y="414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6" name="Text Box 8"/>
          <p:cNvSpPr txBox="1">
            <a:spLocks noChangeArrowheads="1"/>
          </p:cNvSpPr>
          <p:nvPr/>
        </p:nvSpPr>
        <p:spPr bwMode="auto">
          <a:xfrm>
            <a:off x="6192000" y="2889000"/>
            <a:ext cx="72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15</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7" name="Text Box 9"/>
          <p:cNvSpPr txBox="1">
            <a:spLocks noChangeArrowheads="1"/>
          </p:cNvSpPr>
          <p:nvPr/>
        </p:nvSpPr>
        <p:spPr bwMode="auto">
          <a:xfrm>
            <a:off x="4212000" y="48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11</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8" name="Text Box 10"/>
          <p:cNvSpPr txBox="1">
            <a:spLocks noChangeArrowheads="1"/>
          </p:cNvSpPr>
          <p:nvPr/>
        </p:nvSpPr>
        <p:spPr bwMode="auto">
          <a:xfrm>
            <a:off x="6192000" y="414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9" name="Text Box 11"/>
          <p:cNvSpPr txBox="1">
            <a:spLocks noChangeArrowheads="1"/>
          </p:cNvSpPr>
          <p:nvPr/>
        </p:nvSpPr>
        <p:spPr bwMode="auto">
          <a:xfrm>
            <a:off x="4572000" y="360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10" name="Text Box 12"/>
          <p:cNvSpPr txBox="1">
            <a:spLocks noChangeArrowheads="1"/>
          </p:cNvSpPr>
          <p:nvPr/>
        </p:nvSpPr>
        <p:spPr bwMode="auto">
          <a:xfrm>
            <a:off x="3492000" y="360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11" name="Text Box 13"/>
          <p:cNvSpPr txBox="1">
            <a:spLocks noChangeArrowheads="1"/>
          </p:cNvSpPr>
          <p:nvPr/>
        </p:nvSpPr>
        <p:spPr bwMode="auto">
          <a:xfrm>
            <a:off x="5652000" y="360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12" name="橢圓 11"/>
          <p:cNvSpPr/>
          <p:nvPr/>
        </p:nvSpPr>
        <p:spPr>
          <a:xfrm>
            <a:off x="331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3" name="橢圓 12"/>
          <p:cNvSpPr/>
          <p:nvPr/>
        </p:nvSpPr>
        <p:spPr>
          <a:xfrm>
            <a:off x="331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4" name="橢圓 13"/>
          <p:cNvSpPr/>
          <p:nvPr/>
        </p:nvSpPr>
        <p:spPr>
          <a:xfrm>
            <a:off x="5472000" y="25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5" name="橢圓 14"/>
          <p:cNvSpPr/>
          <p:nvPr/>
        </p:nvSpPr>
        <p:spPr>
          <a:xfrm>
            <a:off x="5472000" y="468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16" name="橢圓 15"/>
          <p:cNvSpPr/>
          <p:nvPr/>
        </p:nvSpPr>
        <p:spPr>
          <a:xfrm>
            <a:off x="2232000" y="360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17" name="直線單箭頭接點 16"/>
          <p:cNvCxnSpPr>
            <a:stCxn id="16" idx="7"/>
            <a:endCxn id="12" idx="3"/>
          </p:cNvCxnSpPr>
          <p:nvPr/>
        </p:nvCxnSpPr>
        <p:spPr>
          <a:xfrm flipV="1">
            <a:off x="253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12" idx="6"/>
            <a:endCxn id="14" idx="2"/>
          </p:cNvCxnSpPr>
          <p:nvPr/>
        </p:nvCxnSpPr>
        <p:spPr>
          <a:xfrm>
            <a:off x="3672000" y="27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14" idx="3"/>
            <a:endCxn id="13" idx="7"/>
          </p:cNvCxnSpPr>
          <p:nvPr/>
        </p:nvCxnSpPr>
        <p:spPr>
          <a:xfrm flipH="1">
            <a:off x="3619279" y="283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3" idx="6"/>
            <a:endCxn id="15" idx="2"/>
          </p:cNvCxnSpPr>
          <p:nvPr/>
        </p:nvCxnSpPr>
        <p:spPr>
          <a:xfrm>
            <a:off x="3672000" y="486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3" idx="0"/>
            <a:endCxn id="12" idx="4"/>
          </p:cNvCxnSpPr>
          <p:nvPr/>
        </p:nvCxnSpPr>
        <p:spPr>
          <a:xfrm flipV="1">
            <a:off x="349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4" idx="5"/>
            <a:endCxn id="25" idx="1"/>
          </p:cNvCxnSpPr>
          <p:nvPr/>
        </p:nvCxnSpPr>
        <p:spPr>
          <a:xfrm>
            <a:off x="5779279" y="283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5" idx="0"/>
            <a:endCxn id="14" idx="4"/>
          </p:cNvCxnSpPr>
          <p:nvPr/>
        </p:nvCxnSpPr>
        <p:spPr>
          <a:xfrm flipV="1">
            <a:off x="5652000" y="288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6" idx="5"/>
            <a:endCxn id="13" idx="1"/>
          </p:cNvCxnSpPr>
          <p:nvPr/>
        </p:nvCxnSpPr>
        <p:spPr>
          <a:xfrm>
            <a:off x="253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5" name="橢圓 24"/>
          <p:cNvSpPr/>
          <p:nvPr/>
        </p:nvSpPr>
        <p:spPr>
          <a:xfrm>
            <a:off x="6552000" y="360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26" name="直線單箭頭接點 25"/>
          <p:cNvCxnSpPr>
            <a:stCxn id="15" idx="7"/>
            <a:endCxn id="25" idx="3"/>
          </p:cNvCxnSpPr>
          <p:nvPr/>
        </p:nvCxnSpPr>
        <p:spPr>
          <a:xfrm flipV="1">
            <a:off x="5779279" y="391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27" name="矩形 26"/>
          <p:cNvSpPr/>
          <p:nvPr/>
        </p:nvSpPr>
        <p:spPr>
          <a:xfrm>
            <a:off x="791999" y="3145002"/>
            <a:ext cx="720000" cy="1260000"/>
          </a:xfrm>
          <a:prstGeom prst="rect">
            <a:avLst/>
          </a:prstGeom>
        </p:spPr>
        <p:txBody>
          <a:bodyPr wrap="none" tIns="36000" bIns="72000" anchor="ctr" anchorCtr="1">
            <a:noAutofit/>
          </a:bodyPr>
          <a:lstStyle/>
          <a:p>
            <a:r>
              <a:rPr lang="en-US" altLang="zh-TW" sz="6600" i="1" kern="0" dirty="0">
                <a:solidFill>
                  <a:srgbClr val="0000FF"/>
                </a:solidFill>
                <a:latin typeface="Times New Roman"/>
                <a:ea typeface="新細明體"/>
              </a:rPr>
              <a:t>S</a:t>
            </a:r>
            <a:endParaRPr lang="zh-TW" altLang="en-US" sz="6600" dirty="0">
              <a:solidFill>
                <a:srgbClr val="0000FF"/>
              </a:solidFill>
            </a:endParaRPr>
          </a:p>
        </p:txBody>
      </p:sp>
      <p:sp>
        <p:nvSpPr>
          <p:cNvPr id="28" name="矩形 27"/>
          <p:cNvSpPr/>
          <p:nvPr/>
        </p:nvSpPr>
        <p:spPr>
          <a:xfrm>
            <a:off x="7850965" y="3163037"/>
            <a:ext cx="720000" cy="1260000"/>
          </a:xfrm>
          <a:prstGeom prst="rect">
            <a:avLst/>
          </a:prstGeom>
        </p:spPr>
        <p:txBody>
          <a:bodyPr wrap="none" tIns="36000" anchor="ctr" anchorCtr="0">
            <a:noAutofit/>
          </a:bodyPr>
          <a:lstStyle/>
          <a:p>
            <a:r>
              <a:rPr lang="en-US" altLang="zh-TW" sz="6600" i="1" kern="0" dirty="0">
                <a:solidFill>
                  <a:srgbClr val="0000FF"/>
                </a:solidFill>
                <a:latin typeface="Times New Roman"/>
                <a:ea typeface="新細明體"/>
              </a:rPr>
              <a:t>T</a:t>
            </a:r>
            <a:endParaRPr lang="zh-TW" altLang="en-US" sz="6600" dirty="0">
              <a:solidFill>
                <a:srgbClr val="0000FF"/>
              </a:solidFill>
            </a:endParaRPr>
          </a:p>
        </p:txBody>
      </p:sp>
    </p:spTree>
    <p:extLst>
      <p:ext uri="{BB962C8B-B14F-4D97-AF65-F5344CB8AC3E}">
        <p14:creationId xmlns:p14="http://schemas.microsoft.com/office/powerpoint/2010/main" val="2120606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Flow</a:t>
            </a:r>
            <a:endParaRPr lang="zh-TW" altLang="en-US" dirty="0"/>
          </a:p>
        </p:txBody>
      </p:sp>
      <p:sp>
        <p:nvSpPr>
          <p:cNvPr id="21507" name="Rectangle 5"/>
          <p:cNvSpPr>
            <a:spLocks noGrp="1" noChangeArrowheads="1"/>
          </p:cNvSpPr>
          <p:nvPr>
            <p:ph idx="1"/>
          </p:nvPr>
        </p:nvSpPr>
        <p:spPr>
          <a:xfrm>
            <a:off x="612000" y="1269000"/>
            <a:ext cx="7920000" cy="2880000"/>
          </a:xfrm>
        </p:spPr>
        <p:txBody>
          <a:bodyPr/>
          <a:lstStyle/>
          <a:p>
            <a:pPr marL="0" indent="0" eaLnBrk="1" hangingPunct="1">
              <a:spcBef>
                <a:spcPts val="0"/>
              </a:spcBef>
            </a:pPr>
            <a:r>
              <a:rPr lang="en-US" altLang="zh-TW" dirty="0"/>
              <a:t>A </a:t>
            </a:r>
            <a:r>
              <a:rPr lang="en-US" altLang="zh-TW" i="1" spc="300" dirty="0">
                <a:solidFill>
                  <a:srgbClr val="0000FF"/>
                </a:solidFill>
              </a:rPr>
              <a:t>f</a:t>
            </a:r>
            <a:r>
              <a:rPr lang="en-US" altLang="zh-TW" i="1" dirty="0">
                <a:solidFill>
                  <a:srgbClr val="0000FF"/>
                </a:solidFill>
              </a:rPr>
              <a:t>low</a:t>
            </a:r>
            <a:r>
              <a:rPr lang="en-US" altLang="zh-TW" dirty="0"/>
              <a:t> in </a:t>
            </a:r>
            <a:r>
              <a:rPr lang="en-US" altLang="zh-TW" i="1" dirty="0"/>
              <a:t>G</a:t>
            </a:r>
            <a:r>
              <a:rPr lang="en-US" altLang="zh-TW" dirty="0"/>
              <a:t> is a real-valued function </a:t>
            </a:r>
            <a:r>
              <a:rPr lang="en-US" altLang="zh-TW" i="1" dirty="0"/>
              <a:t>f </a:t>
            </a:r>
            <a:r>
              <a:rPr lang="en-US" altLang="zh-TW" dirty="0"/>
              <a:t>: </a:t>
            </a:r>
            <a:r>
              <a:rPr lang="en-US" altLang="zh-TW" i="1" dirty="0">
                <a:sym typeface="Symbol" pitchFamily="18" charset="2"/>
              </a:rPr>
              <a:t>V</a:t>
            </a:r>
            <a:r>
              <a:rPr lang="en-US" altLang="zh-TW" sz="1800" dirty="0">
                <a:sym typeface="Symbol" pitchFamily="18" charset="2"/>
              </a:rPr>
              <a:t> </a:t>
            </a:r>
            <a:r>
              <a:rPr lang="en-US" altLang="zh-TW" b="1"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cs typeface="Times New Roman" pitchFamily="18" charset="0"/>
                <a:sym typeface="Symbol" pitchFamily="18" charset="2"/>
              </a:rPr>
              <a:t> </a:t>
            </a:r>
            <a:r>
              <a:rPr lang="en-US" altLang="zh-TW" i="1" dirty="0">
                <a:cs typeface="Times New Roman" pitchFamily="18" charset="0"/>
                <a:sym typeface="Symbol" pitchFamily="18" charset="2"/>
              </a:rPr>
              <a:t>V</a:t>
            </a:r>
            <a:r>
              <a:rPr lang="en-US" altLang="zh-TW" dirty="0">
                <a:cs typeface="Times New Roman" pitchFamily="18" charset="0"/>
                <a:sym typeface="Symbol" pitchFamily="18" charset="2"/>
              </a:rPr>
              <a:t> </a:t>
            </a:r>
            <a:r>
              <a:rPr lang="en-US" altLang="zh-TW"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dirty="0">
                <a:cs typeface="Times New Roman" pitchFamily="18" charset="0"/>
                <a:sym typeface="Symbol" pitchFamily="18" charset="2"/>
              </a:rPr>
              <a:t> </a:t>
            </a:r>
            <a:r>
              <a:rPr lang="en-US" altLang="zh-TW" b="1" i="1" dirty="0">
                <a:cs typeface="Times New Roman" pitchFamily="18" charset="0"/>
                <a:sym typeface="Symbol" pitchFamily="18" charset="2"/>
              </a:rPr>
              <a:t>R</a:t>
            </a:r>
            <a:r>
              <a:rPr lang="en-US" altLang="zh-TW" dirty="0"/>
              <a:t> that satisfies the following two properties:</a:t>
            </a:r>
            <a:endParaRPr lang="en-US" altLang="zh-TW" b="1" i="1" dirty="0"/>
          </a:p>
          <a:p>
            <a:pPr marL="0" indent="0" eaLnBrk="1" hangingPunct="1">
              <a:spcBef>
                <a:spcPts val="2400"/>
              </a:spcBef>
            </a:pPr>
            <a:r>
              <a:rPr lang="en-US" altLang="zh-TW" dirty="0">
                <a:solidFill>
                  <a:srgbClr val="0000FF"/>
                </a:solidFill>
              </a:rPr>
              <a:t>Capacity constraint:</a:t>
            </a:r>
            <a:r>
              <a:rPr lang="en-US" altLang="zh-TW" dirty="0"/>
              <a:t> For all </a:t>
            </a:r>
            <a:r>
              <a:rPr lang="en-US" altLang="zh-TW" i="1" dirty="0"/>
              <a:t>u</a:t>
            </a:r>
            <a:r>
              <a:rPr lang="en-US" altLang="zh-TW" dirty="0"/>
              <a:t>, </a:t>
            </a:r>
            <a:r>
              <a:rPr lang="en-US" altLang="zh-TW" i="1" dirty="0"/>
              <a:t>v</a:t>
            </a:r>
            <a:r>
              <a:rPr lang="en-US" altLang="zh-TW"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ym typeface="Symbol" pitchFamily="18" charset="2"/>
              </a:rPr>
              <a:t> </a:t>
            </a:r>
            <a:r>
              <a:rPr lang="en-US" altLang="zh-TW" i="1" dirty="0">
                <a:sym typeface="Symbol" pitchFamily="18" charset="2"/>
              </a:rPr>
              <a:t>V</a:t>
            </a:r>
            <a:r>
              <a:rPr lang="en-US" altLang="zh-TW" dirty="0"/>
              <a:t>, 0 </a:t>
            </a:r>
            <a:r>
              <a:rPr lang="en-US" altLang="zh-TW" dirty="0">
                <a:latin typeface="Cambria Math" panose="02040503050406030204" pitchFamily="18" charset="0"/>
                <a:ea typeface="Cambria Math" panose="02040503050406030204" pitchFamily="18" charset="0"/>
                <a:sym typeface="Symbol" pitchFamily="18" charset="2"/>
              </a:rPr>
              <a:t>≤</a:t>
            </a:r>
            <a:r>
              <a:rPr lang="en-US" altLang="zh-TW" dirty="0"/>
              <a:t> </a:t>
            </a:r>
            <a:r>
              <a:rPr lang="en-US" altLang="zh-TW" i="1" dirty="0"/>
              <a:t>f</a:t>
            </a:r>
            <a:r>
              <a:rPr lang="en-US" altLang="zh-TW" sz="1200" dirty="0"/>
              <a:t> </a:t>
            </a:r>
            <a:r>
              <a:rPr lang="en-US" altLang="zh-TW" dirty="0"/>
              <a:t>(</a:t>
            </a:r>
            <a:r>
              <a:rPr lang="en-US" altLang="zh-TW" i="1" dirty="0"/>
              <a:t>u</a:t>
            </a:r>
            <a:r>
              <a:rPr lang="en-US" altLang="zh-TW" dirty="0"/>
              <a:t>, </a:t>
            </a:r>
            <a:r>
              <a:rPr lang="en-US" altLang="zh-TW" i="1" dirty="0"/>
              <a:t>v</a:t>
            </a:r>
            <a:r>
              <a:rPr lang="en-US" altLang="zh-TW" dirty="0"/>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ym typeface="Symbol" pitchFamily="18" charset="2"/>
              </a:rPr>
              <a:t> </a:t>
            </a:r>
            <a:r>
              <a:rPr lang="en-US" altLang="zh-TW" i="1" dirty="0">
                <a:sym typeface="Symbol" pitchFamily="18" charset="2"/>
              </a:rPr>
              <a:t>c</a:t>
            </a:r>
            <a:r>
              <a:rPr lang="en-US" altLang="zh-TW" dirty="0"/>
              <a:t>(</a:t>
            </a:r>
            <a:r>
              <a:rPr lang="en-US" altLang="zh-TW" i="1" dirty="0"/>
              <a:t>u</a:t>
            </a:r>
            <a:r>
              <a:rPr lang="en-US" altLang="zh-TW" dirty="0"/>
              <a:t>, </a:t>
            </a:r>
            <a:r>
              <a:rPr lang="en-US" altLang="zh-TW" i="1" dirty="0"/>
              <a:t>v</a:t>
            </a:r>
            <a:r>
              <a:rPr lang="en-US" altLang="zh-TW" dirty="0"/>
              <a:t>).</a:t>
            </a:r>
            <a:endParaRPr lang="en-US" altLang="zh-TW" b="1" i="1" dirty="0"/>
          </a:p>
          <a:p>
            <a:pPr marL="0" indent="0" eaLnBrk="1" hangingPunct="1">
              <a:spcBef>
                <a:spcPts val="2400"/>
              </a:spcBef>
            </a:pPr>
            <a:r>
              <a:rPr lang="en-US" altLang="zh-TW" dirty="0">
                <a:solidFill>
                  <a:srgbClr val="0000FF"/>
                </a:solidFill>
              </a:rPr>
              <a:t>Flow conservation:</a:t>
            </a:r>
            <a:r>
              <a:rPr lang="en-US" altLang="zh-TW" dirty="0"/>
              <a:t> For all </a:t>
            </a:r>
            <a:r>
              <a:rPr lang="en-US" altLang="zh-TW" i="1" dirty="0"/>
              <a:t>u</a:t>
            </a:r>
            <a:r>
              <a:rPr lang="en-US" altLang="zh-TW"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ym typeface="Symbol" pitchFamily="18" charset="2"/>
              </a:rPr>
              <a:t> </a:t>
            </a:r>
            <a:r>
              <a:rPr lang="en-US" altLang="zh-TW" i="1" dirty="0">
                <a:sym typeface="Symbol" pitchFamily="18" charset="2"/>
              </a:rPr>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s</a:t>
            </a:r>
            <a:r>
              <a:rPr lang="en-US" altLang="zh-TW" dirty="0"/>
              <a:t>, </a:t>
            </a:r>
            <a:r>
              <a:rPr lang="en-US" altLang="zh-TW" i="1" dirty="0"/>
              <a:t>t</a:t>
            </a:r>
            <a:r>
              <a:rPr lang="en-US" altLang="zh-TW" dirty="0"/>
              <a:t>},</a:t>
            </a:r>
          </a:p>
          <a:p>
            <a:pPr marL="0" indent="0" eaLnBrk="1" hangingPunct="1">
              <a:spcBef>
                <a:spcPts val="3600"/>
              </a:spcBef>
            </a:pPr>
            <a:r>
              <a:rPr lang="en-US" altLang="zh-TW" dirty="0"/>
              <a:t>When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 there can be no flow from </a:t>
            </a:r>
            <a:r>
              <a:rPr lang="en-US" altLang="zh-TW" i="1" dirty="0">
                <a:solidFill>
                  <a:srgbClr val="000000"/>
                </a:solidFill>
              </a:rPr>
              <a:t>u</a:t>
            </a:r>
            <a:r>
              <a:rPr lang="en-US" altLang="zh-TW" dirty="0">
                <a:solidFill>
                  <a:srgbClr val="000000"/>
                </a:solidFill>
              </a:rPr>
              <a:t> to </a:t>
            </a:r>
            <a:r>
              <a:rPr lang="en-US" altLang="zh-TW" i="1" dirty="0">
                <a:solidFill>
                  <a:srgbClr val="000000"/>
                </a:solidFill>
              </a:rPr>
              <a:t>v</a:t>
            </a:r>
            <a:r>
              <a:rPr lang="en-US" altLang="zh-TW" dirty="0">
                <a:solidFill>
                  <a:srgbClr val="000000"/>
                </a:solidFill>
              </a:rPr>
              <a:t>, and </a:t>
            </a:r>
            <a:r>
              <a:rPr lang="en-US" altLang="zh-TW" i="1" dirty="0"/>
              <a:t>f</a:t>
            </a:r>
            <a:r>
              <a:rPr lang="en-US" altLang="zh-TW" sz="1200" dirty="0"/>
              <a:t> </a:t>
            </a:r>
            <a:r>
              <a:rPr lang="en-US" altLang="zh-TW" dirty="0"/>
              <a:t>(</a:t>
            </a:r>
            <a:r>
              <a:rPr lang="en-US" altLang="zh-TW" i="1" dirty="0"/>
              <a:t>u</a:t>
            </a:r>
            <a:r>
              <a:rPr lang="en-US" altLang="zh-TW" dirty="0"/>
              <a:t>, </a:t>
            </a:r>
            <a:r>
              <a:rPr lang="en-US" altLang="zh-TW" i="1" dirty="0"/>
              <a:t>v</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0.</a:t>
            </a:r>
            <a:endParaRPr lang="zh-TW" altLang="en-US" dirty="0"/>
          </a:p>
        </p:txBody>
      </p:sp>
      <p:graphicFrame>
        <p:nvGraphicFramePr>
          <p:cNvPr id="21506" name="Object 6"/>
          <p:cNvGraphicFramePr>
            <a:graphicFrameLocks noChangeAspect="1"/>
          </p:cNvGraphicFramePr>
          <p:nvPr>
            <p:extLst>
              <p:ext uri="{D42A27DB-BD31-4B8C-83A1-F6EECF244321}">
                <p14:modId xmlns:p14="http://schemas.microsoft.com/office/powerpoint/2010/main" val="2139568964"/>
              </p:ext>
            </p:extLst>
          </p:nvPr>
        </p:nvGraphicFramePr>
        <p:xfrm>
          <a:off x="5472000" y="2871416"/>
          <a:ext cx="2890838" cy="682625"/>
        </p:xfrm>
        <a:graphic>
          <a:graphicData uri="http://schemas.openxmlformats.org/presentationml/2006/ole">
            <mc:AlternateContent xmlns:mc="http://schemas.openxmlformats.org/markup-compatibility/2006">
              <mc:Choice xmlns:v="urn:schemas-microsoft-com:vml" Requires="v">
                <p:oleObj spid="_x0000_s139672" name="方程式" r:id="rId3" imgW="1447560" imgH="342720" progId="Equation.3">
                  <p:embed/>
                </p:oleObj>
              </mc:Choice>
              <mc:Fallback>
                <p:oleObj name="方程式" r:id="rId3" imgW="1447560" imgH="342720" progId="Equation.3">
                  <p:embed/>
                  <p:pic>
                    <p:nvPicPr>
                      <p:cNvPr id="21506" name="Object 6"/>
                      <p:cNvPicPr>
                        <a:picLocks noChangeAspect="1" noChangeArrowheads="1"/>
                      </p:cNvPicPr>
                      <p:nvPr/>
                    </p:nvPicPr>
                    <p:blipFill>
                      <a:blip r:embed="rId4"/>
                      <a:srcRect/>
                      <a:stretch>
                        <a:fillRect/>
                      </a:stretch>
                    </p:blipFill>
                    <p:spPr bwMode="auto">
                      <a:xfrm>
                        <a:off x="5472000" y="2871416"/>
                        <a:ext cx="2890838"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6141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83972" y="980694"/>
            <a:ext cx="7776055" cy="3744316"/>
          </a:xfrm>
        </p:spPr>
        <p:txBody>
          <a:bodyPr/>
          <a:lstStyle/>
          <a:p>
            <a:pPr marL="541338" indent="-541338"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361950" algn="l"/>
                <a:tab pos="808038" algn="l"/>
                <a:tab pos="1252538" algn="l"/>
                <a:tab pos="1524000" algn="l"/>
              </a:tabLst>
              <a:defRPr/>
            </a:pPr>
            <a:r>
              <a:rPr lang="en-US" altLang="zh-TW" sz="2200" dirty="0"/>
              <a:t>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sym typeface="Symbol" pitchFamily="18" charset="2"/>
            </a:endParaRPr>
          </a:p>
          <a:p>
            <a:pPr marL="0" indent="0" eaLnBrk="1" hangingPunct="1">
              <a:tabLst>
                <a:tab pos="361950" algn="l"/>
                <a:tab pos="808038" algn="l"/>
                <a:tab pos="1252538" algn="l"/>
                <a:tab pos="1524000" algn="l"/>
              </a:tabLst>
              <a:defRPr/>
            </a:pPr>
            <a:r>
              <a:rPr lang="en-US" altLang="zh-TW" sz="2200" dirty="0"/>
              <a:t>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361950" algn="l"/>
                <a:tab pos="808038" algn="l"/>
                <a:tab pos="1252538" algn="l"/>
                <a:tab pos="1524000" algn="l"/>
              </a:tabLst>
              <a:defRPr/>
            </a:pPr>
            <a:r>
              <a:rPr lang="en-US" altLang="zh-TW" sz="2200" dirty="0"/>
              <a:t>3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361950" algn="l"/>
                <a:tab pos="808038" algn="l"/>
                <a:tab pos="1252538" algn="l"/>
                <a:tab pos="1524000" algn="l"/>
              </a:tabLst>
              <a:defRPr/>
            </a:pPr>
            <a:r>
              <a:rPr lang="en-US" altLang="zh-TW" sz="2200" dirty="0"/>
              <a:t>4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361950" algn="l"/>
                <a:tab pos="808038" algn="l"/>
                <a:tab pos="1252538" algn="l"/>
                <a:tab pos="1524000" algn="l"/>
              </a:tabLst>
              <a:defRPr/>
            </a:pPr>
            <a:r>
              <a:rPr lang="en-US" altLang="zh-TW" sz="2200" dirty="0"/>
              <a:t>5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361950" algn="l"/>
                <a:tab pos="808038" algn="l"/>
                <a:tab pos="1252538" algn="l"/>
                <a:tab pos="1524000" algn="l"/>
              </a:tabLst>
              <a:defRPr/>
            </a:pPr>
            <a:r>
              <a:rPr lang="en-US" altLang="zh-TW" sz="2200" dirty="0"/>
              <a:t>6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361950" algn="l"/>
                <a:tab pos="808038" algn="l"/>
                <a:tab pos="1252538" algn="l"/>
                <a:tab pos="1524000" algn="l"/>
              </a:tabLst>
              <a:defRPr/>
            </a:pPr>
            <a:r>
              <a:rPr lang="en-US" altLang="zh-TW" sz="2200" dirty="0"/>
              <a:t>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361950" algn="l"/>
                <a:tab pos="808038" algn="l"/>
                <a:tab pos="1252538" algn="l"/>
                <a:tab pos="1524000" algn="l"/>
              </a:tabLst>
              <a:defRPr/>
            </a:pPr>
            <a:r>
              <a:rPr lang="en-US" altLang="zh-TW" sz="2200" dirty="0"/>
              <a:t>8			</a:t>
            </a:r>
            <a:r>
              <a:rPr lang="en-US" altLang="zh-TW" sz="2200" b="1" dirty="0"/>
              <a:t>else</a:t>
            </a:r>
            <a:r>
              <a:rPr lang="en-US" altLang="zh-TW" sz="2200" dirty="0"/>
              <a:t>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spTree>
    <p:extLst>
      <p:ext uri="{BB962C8B-B14F-4D97-AF65-F5344CB8AC3E}">
        <p14:creationId xmlns:p14="http://schemas.microsoft.com/office/powerpoint/2010/main" val="422081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612000" y="369000"/>
            <a:ext cx="7920000" cy="4140000"/>
          </a:xfrm>
        </p:spPr>
        <p:txBody>
          <a:bodyPr/>
          <a:lstStyle/>
          <a:p>
            <a:pPr marL="0" indent="0" eaLnBrk="1" hangingPunct="1">
              <a:tabLst>
                <a:tab pos="542925" algn="l"/>
              </a:tabLst>
            </a:pPr>
            <a:r>
              <a:rPr lang="en-US" altLang="zh-TW" sz="2200" b="1" i="1" dirty="0">
                <a:solidFill>
                  <a:srgbClr val="0000FF"/>
                </a:solidFill>
              </a:rPr>
              <a:t>Theorem 26.6</a:t>
            </a:r>
            <a:r>
              <a:rPr lang="en-US" altLang="zh-TW" sz="2200" b="1" dirty="0">
                <a:solidFill>
                  <a:srgbClr val="0000FF"/>
                </a:solidFill>
              </a:rPr>
              <a:t> (</a:t>
            </a:r>
            <a:r>
              <a:rPr lang="en-US" altLang="zh-TW" sz="2200" b="1" i="1" dirty="0">
                <a:solidFill>
                  <a:srgbClr val="0000FF"/>
                </a:solidFill>
              </a:rPr>
              <a:t>Max-flow min-cut theorem</a:t>
            </a:r>
            <a:r>
              <a:rPr lang="en-US" altLang="zh-TW" sz="2200" b="1" dirty="0">
                <a:solidFill>
                  <a:srgbClr val="0000FF"/>
                </a:solidFill>
              </a:rPr>
              <a:t>)</a:t>
            </a:r>
          </a:p>
          <a:p>
            <a:pPr marL="0" indent="0" eaLnBrk="1" hangingPunct="1">
              <a:spcBef>
                <a:spcPts val="600"/>
              </a:spcBef>
              <a:tabLst>
                <a:tab pos="542925" algn="l"/>
              </a:tabLst>
            </a:pPr>
            <a:r>
              <a:rPr lang="en-US" altLang="zh-TW" sz="2200" dirty="0"/>
              <a:t>Let</a:t>
            </a:r>
            <a:r>
              <a:rPr lang="en-US" altLang="zh-TW" sz="2200" spc="300" dirty="0"/>
              <a:t> </a:t>
            </a:r>
            <a:r>
              <a:rPr lang="en-US" altLang="zh-TW" sz="2200" i="1" dirty="0"/>
              <a:t>f</a:t>
            </a:r>
            <a:r>
              <a:rPr lang="en-US" altLang="zh-TW" sz="2200" dirty="0"/>
              <a:t>  be a flow in a flow network </a:t>
            </a:r>
            <a:r>
              <a:rPr lang="en-US" altLang="zh-TW" sz="2200" i="1" dirty="0"/>
              <a:t>G</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with source </a:t>
            </a:r>
            <a:r>
              <a:rPr lang="en-US" altLang="zh-TW" sz="2200" i="1" dirty="0"/>
              <a:t>s</a:t>
            </a:r>
            <a:r>
              <a:rPr lang="en-US" altLang="zh-TW" sz="2200" dirty="0"/>
              <a:t> and sink </a:t>
            </a:r>
            <a:r>
              <a:rPr lang="en-US" altLang="zh-TW" sz="2200" i="1" dirty="0"/>
              <a:t>t</a:t>
            </a:r>
            <a:r>
              <a:rPr lang="en-US" altLang="zh-TW" sz="2200" dirty="0"/>
              <a:t>. If the residual network </a:t>
            </a:r>
            <a:r>
              <a:rPr lang="en-US" altLang="zh-TW" sz="2200" i="1" dirty="0"/>
              <a:t>G</a:t>
            </a:r>
            <a:r>
              <a:rPr lang="en-US" altLang="zh-TW" sz="2200" i="1" baseline="-25000" dirty="0"/>
              <a:t>f </a:t>
            </a:r>
            <a:r>
              <a:rPr lang="en-US" altLang="zh-TW" sz="2200" dirty="0"/>
              <a:t> </a:t>
            </a:r>
            <a:r>
              <a:rPr lang="en-US" altLang="zh-TW" sz="2200" dirty="0">
                <a:sym typeface="Symbol" pitchFamily="18" charset="2"/>
              </a:rPr>
              <a:t>contains no paths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then</a:t>
            </a:r>
            <a:r>
              <a:rPr lang="en-US" altLang="zh-TW" sz="2200" spc="300" dirty="0"/>
              <a:t> </a:t>
            </a:r>
            <a:r>
              <a:rPr lang="en-US" altLang="zh-TW" sz="2200" i="1" dirty="0"/>
              <a:t>f</a:t>
            </a:r>
            <a:r>
              <a:rPr lang="en-US" altLang="zh-TW" sz="2200" dirty="0"/>
              <a:t>  is a maximum flow in </a:t>
            </a:r>
            <a:r>
              <a:rPr lang="en-US" altLang="zh-TW" sz="2200" i="1" dirty="0"/>
              <a:t>G</a:t>
            </a:r>
            <a:r>
              <a:rPr lang="en-US" altLang="zh-TW" sz="2200" dirty="0"/>
              <a:t>.</a:t>
            </a:r>
          </a:p>
          <a:p>
            <a:pPr marL="0" indent="0" eaLnBrk="1" hangingPunct="1">
              <a:spcBef>
                <a:spcPts val="1200"/>
              </a:spcBef>
              <a:tabLst>
                <a:tab pos="542925" algn="l"/>
              </a:tabLst>
            </a:pPr>
            <a:r>
              <a:rPr lang="en-US" altLang="zh-TW" sz="2200" b="1" i="1" dirty="0">
                <a:solidFill>
                  <a:srgbClr val="0000FF"/>
                </a:solidFill>
              </a:rPr>
              <a:t>Proof</a:t>
            </a:r>
            <a:r>
              <a:rPr lang="en-US" altLang="zh-TW" sz="2200" dirty="0"/>
              <a:t>  Suppose </a:t>
            </a:r>
            <a:r>
              <a:rPr lang="en-US" altLang="zh-TW" sz="2200" dirty="0">
                <a:sym typeface="Symbol" pitchFamily="18" charset="2"/>
              </a:rPr>
              <a:t>that </a:t>
            </a:r>
            <a:r>
              <a:rPr lang="en-US" altLang="zh-TW" sz="2200" i="1" dirty="0" err="1"/>
              <a:t>G</a:t>
            </a:r>
            <a:r>
              <a:rPr lang="en-US" altLang="zh-TW" sz="2200" i="1" baseline="-25000" dirty="0" err="1"/>
              <a:t>f</a:t>
            </a:r>
            <a:r>
              <a:rPr lang="en-US" altLang="zh-TW" sz="2200" i="1" baseline="-25000" dirty="0"/>
              <a:t> </a:t>
            </a:r>
            <a:r>
              <a:rPr lang="en-US" altLang="zh-TW" sz="2200" dirty="0"/>
              <a:t> </a:t>
            </a:r>
            <a:r>
              <a:rPr lang="en-US" altLang="zh-TW" sz="2200" dirty="0">
                <a:sym typeface="Symbol" pitchFamily="18" charset="2"/>
              </a:rPr>
              <a:t>contains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a:t>
            </a:r>
          </a:p>
          <a:p>
            <a:pPr marL="0" indent="0" eaLnBrk="1" hangingPunct="1">
              <a:spcBef>
                <a:spcPts val="600"/>
              </a:spcBef>
              <a:tabLst>
                <a:tab pos="542925" algn="l"/>
              </a:tabLst>
            </a:pPr>
            <a:r>
              <a:rPr lang="en-US" altLang="zh-TW" sz="2200" dirty="0"/>
              <a:t>Define </a:t>
            </a:r>
            <a:r>
              <a:rPr lang="en-US" altLang="zh-TW" sz="2200" i="1" dirty="0"/>
              <a:t>S</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V</a:t>
            </a:r>
            <a:r>
              <a:rPr lang="en-US" altLang="zh-TW" sz="2200" dirty="0"/>
              <a:t> : there is a path from </a:t>
            </a:r>
            <a:r>
              <a:rPr lang="en-US" altLang="zh-TW" sz="2200" i="1" dirty="0"/>
              <a:t>s</a:t>
            </a:r>
            <a:r>
              <a:rPr lang="en-US" altLang="zh-TW" sz="2200" dirty="0"/>
              <a:t> to </a:t>
            </a:r>
            <a:r>
              <a:rPr lang="en-US" altLang="zh-TW" sz="2200" i="1" dirty="0"/>
              <a:t>u</a:t>
            </a:r>
            <a:r>
              <a:rPr lang="en-US" altLang="zh-TW" sz="2200" dirty="0"/>
              <a:t> in </a:t>
            </a:r>
            <a:r>
              <a:rPr lang="en-US" altLang="zh-TW" sz="2200" i="1" dirty="0"/>
              <a:t>G</a:t>
            </a:r>
            <a:r>
              <a:rPr lang="en-US" altLang="zh-TW" sz="2200" i="1" baseline="-25000" dirty="0"/>
              <a:t>f </a:t>
            </a:r>
            <a:r>
              <a:rPr lang="en-US" altLang="zh-TW" sz="2200" dirty="0"/>
              <a:t>} and </a:t>
            </a:r>
            <a:r>
              <a:rPr lang="en-US" altLang="zh-TW" sz="2200" i="1" dirty="0"/>
              <a:t>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dirty="0">
                <a:latin typeface="Symbol" pitchFamily="18" charset="2"/>
              </a:rPr>
              <a:t>-</a:t>
            </a:r>
            <a:r>
              <a:rPr lang="en-US" altLang="zh-TW" sz="2200" dirty="0"/>
              <a:t> </a:t>
            </a:r>
            <a:r>
              <a:rPr lang="en-US" altLang="zh-TW" sz="2200" i="1" dirty="0"/>
              <a:t>S</a:t>
            </a:r>
            <a:r>
              <a:rPr lang="en-US" altLang="zh-TW" sz="2200" dirty="0"/>
              <a:t>.</a:t>
            </a:r>
          </a:p>
          <a:p>
            <a:pPr marL="0" indent="0" eaLnBrk="1" hangingPunct="1">
              <a:spcBef>
                <a:spcPts val="500"/>
              </a:spcBef>
              <a:tabLst>
                <a:tab pos="542925" algn="l"/>
              </a:tabLst>
            </a:pPr>
            <a:r>
              <a:rPr lang="en-US" altLang="zh-TW" sz="2200" dirty="0">
                <a:sym typeface="Symbol" pitchFamily="18" charset="2"/>
              </a:rPr>
              <a:t>Since there is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sym typeface="Symbol" pitchFamily="18" charset="2"/>
              </a:rPr>
              <a:t> in </a:t>
            </a:r>
            <a:r>
              <a:rPr lang="en-US" altLang="zh-TW" sz="2200" i="1" dirty="0"/>
              <a:t>G</a:t>
            </a:r>
            <a:r>
              <a:rPr lang="en-US" altLang="zh-TW" sz="2200" i="1" spc="500" baseline="-25000" dirty="0"/>
              <a:t>f</a:t>
            </a:r>
            <a:r>
              <a:rPr lang="en-US" altLang="zh-TW" sz="2200" dirty="0">
                <a:sym typeface="Symbol" pitchFamily="18" charset="2"/>
              </a:rPr>
              <a:t>, we have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sym typeface="Symbol" pitchFamily="18" charset="2"/>
              </a:rPr>
              <a:t>. Hence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sym typeface="Symbol" pitchFamily="18" charset="2"/>
              </a:rPr>
              <a:t>.</a:t>
            </a:r>
          </a:p>
          <a:p>
            <a:pPr marL="0" indent="0" eaLnBrk="1" hangingPunct="1">
              <a:spcBef>
                <a:spcPts val="600"/>
              </a:spcBef>
              <a:tabLst>
                <a:tab pos="542925" algn="l"/>
              </a:tabLst>
            </a:pPr>
            <a:r>
              <a:rPr lang="en-US" altLang="zh-TW" sz="2200" dirty="0">
                <a:sym typeface="Symbol" pitchFamily="18" charset="2"/>
              </a:rPr>
              <a:t>It follows that t</a:t>
            </a:r>
            <a:r>
              <a:rPr lang="en-US" altLang="zh-TW" sz="2200" dirty="0"/>
              <a:t>he partition (</a:t>
            </a:r>
            <a:r>
              <a:rPr lang="en-US" altLang="zh-TW" sz="2200" i="1" dirty="0"/>
              <a:t>S</a:t>
            </a:r>
            <a:r>
              <a:rPr lang="en-US" altLang="zh-TW" sz="2200" dirty="0"/>
              <a:t>, </a:t>
            </a:r>
            <a:r>
              <a:rPr lang="en-US" altLang="zh-TW" sz="2200" i="1" spc="450" dirty="0"/>
              <a:t>T</a:t>
            </a:r>
            <a:r>
              <a:rPr lang="en-US" altLang="zh-TW" sz="2200" dirty="0"/>
              <a:t>) is a cut of </a:t>
            </a:r>
            <a:r>
              <a:rPr lang="en-US" altLang="zh-TW" sz="2200" i="1" dirty="0"/>
              <a:t>G</a:t>
            </a:r>
            <a:r>
              <a:rPr lang="en-US" altLang="zh-TW" sz="2200" dirty="0"/>
              <a:t>.</a:t>
            </a:r>
          </a:p>
          <a:p>
            <a:pPr marL="0" indent="0" eaLnBrk="1" hangingPunct="1">
              <a:spcBef>
                <a:spcPts val="1200"/>
              </a:spcBef>
              <a:tabLst>
                <a:tab pos="542925" algn="l"/>
              </a:tabLst>
            </a:pPr>
            <a:r>
              <a:rPr lang="en-US" altLang="zh-TW" sz="2200" dirty="0"/>
              <a:t>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a:p>
            <a:pPr marL="0" lvl="0" indent="0" eaLnBrk="1" hangingPunct="1">
              <a:spcBef>
                <a:spcPts val="1200"/>
              </a:spcBef>
              <a:buClr>
                <a:srgbClr val="3333CC"/>
              </a:buClr>
              <a:tabLst>
                <a:tab pos="542925" algn="l"/>
              </a:tabLst>
            </a:pPr>
            <a:r>
              <a:rPr lang="en-US" altLang="zh-TW" dirty="0">
                <a:solidFill>
                  <a:srgbClr val="000000"/>
                </a:solidFill>
              </a:rPr>
              <a:t>For every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S</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T</a:t>
            </a:r>
            <a:r>
              <a:rPr lang="en-US" altLang="zh-TW" dirty="0">
                <a:solidFill>
                  <a:srgbClr val="000000"/>
                </a:solidFill>
              </a:rPr>
              <a:t>,</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and</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p:txBody>
      </p:sp>
      <p:graphicFrame>
        <p:nvGraphicFramePr>
          <p:cNvPr id="3" name="物件 2"/>
          <p:cNvGraphicFramePr>
            <a:graphicFrameLocks noChangeAspect="1"/>
          </p:cNvGraphicFramePr>
          <p:nvPr>
            <p:extLst>
              <p:ext uri="{D42A27DB-BD31-4B8C-83A1-F6EECF244321}">
                <p14:modId xmlns:p14="http://schemas.microsoft.com/office/powerpoint/2010/main" val="1672959220"/>
              </p:ext>
            </p:extLst>
          </p:nvPr>
        </p:nvGraphicFramePr>
        <p:xfrm>
          <a:off x="1692000" y="4869001"/>
          <a:ext cx="4680000" cy="1259280"/>
        </p:xfrm>
        <a:graphic>
          <a:graphicData uri="http://schemas.openxmlformats.org/presentationml/2006/ole">
            <mc:AlternateContent xmlns:mc="http://schemas.openxmlformats.org/markup-compatibility/2006">
              <mc:Choice xmlns:v="urn:schemas-microsoft-com:vml" Requires="v">
                <p:oleObj spid="_x0000_s129445" name="方程式" r:id="rId3" imgW="2552400" imgH="685800" progId="Equation.3">
                  <p:embed/>
                </p:oleObj>
              </mc:Choice>
              <mc:Fallback>
                <p:oleObj name="方程式" r:id="rId3" imgW="2552400" imgH="685800" progId="Equation.3">
                  <p:embed/>
                  <p:pic>
                    <p:nvPicPr>
                      <p:cNvPr id="3" name="物件 2"/>
                      <p:cNvPicPr>
                        <a:picLocks noChangeAspect="1" noChangeArrowheads="1"/>
                      </p:cNvPicPr>
                      <p:nvPr/>
                    </p:nvPicPr>
                    <p:blipFill>
                      <a:blip r:embed="rId4"/>
                      <a:srcRect/>
                      <a:stretch>
                        <a:fillRect/>
                      </a:stretch>
                    </p:blipFill>
                    <p:spPr bwMode="auto">
                      <a:xfrm>
                        <a:off x="1692000" y="4869001"/>
                        <a:ext cx="4680000" cy="125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69391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Line 19"/>
          <p:cNvSpPr>
            <a:spLocks noChangeShapeType="1"/>
          </p:cNvSpPr>
          <p:nvPr/>
        </p:nvSpPr>
        <p:spPr bwMode="auto">
          <a:xfrm>
            <a:off x="2412000" y="3609000"/>
            <a:ext cx="2340000" cy="2520000"/>
          </a:xfrm>
          <a:prstGeom prst="line">
            <a:avLst/>
          </a:prstGeom>
          <a:noFill/>
          <a:ln w="28575">
            <a:solidFill>
              <a:schemeClr val="hlink"/>
            </a:solidFill>
            <a:round/>
            <a:headEnd/>
            <a:tailEnd/>
          </a:ln>
        </p:spPr>
        <p:txBody>
          <a:bodyPr/>
          <a:lstStyle/>
          <a:p>
            <a:endParaRPr lang="zh-TW" altLang="en-US"/>
          </a:p>
        </p:txBody>
      </p:sp>
      <p:sp>
        <p:nvSpPr>
          <p:cNvPr id="9" name="Line 19"/>
          <p:cNvSpPr>
            <a:spLocks noChangeShapeType="1"/>
          </p:cNvSpPr>
          <p:nvPr/>
        </p:nvSpPr>
        <p:spPr bwMode="auto">
          <a:xfrm>
            <a:off x="2231999" y="369000"/>
            <a:ext cx="2520001" cy="2520000"/>
          </a:xfrm>
          <a:prstGeom prst="line">
            <a:avLst/>
          </a:prstGeom>
          <a:noFill/>
          <a:ln w="28575">
            <a:solidFill>
              <a:schemeClr val="hlink"/>
            </a:solidFill>
            <a:round/>
            <a:headEnd/>
            <a:tailEnd/>
          </a:ln>
        </p:spPr>
        <p:txBody>
          <a:bodyPr/>
          <a:lstStyle/>
          <a:p>
            <a:endParaRPr lang="zh-TW" altLang="en-US"/>
          </a:p>
        </p:txBody>
      </p:sp>
      <p:sp>
        <p:nvSpPr>
          <p:cNvPr id="10"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11"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19587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432000" y="548641"/>
            <a:ext cx="8280000" cy="1620359"/>
          </a:xfrm>
        </p:spPr>
        <p:txBody>
          <a:bodyPr tIns="0"/>
          <a:lstStyle/>
          <a:p>
            <a:pPr marL="0" lvl="0" indent="0" eaLnBrk="1" hangingPunct="1">
              <a:spcBef>
                <a:spcPts val="600"/>
              </a:spcBef>
              <a:buClr>
                <a:srgbClr val="3333CC"/>
              </a:buClr>
              <a:tabLst>
                <a:tab pos="7537450" algn="l"/>
              </a:tabLst>
            </a:pPr>
            <a:r>
              <a:rPr lang="en-US" altLang="zh-TW" dirty="0">
                <a:solidFill>
                  <a:srgbClr val="000000"/>
                </a:solidFill>
              </a:rPr>
              <a:t>Let </a:t>
            </a:r>
            <a:r>
              <a:rPr lang="en-US" altLang="zh-TW" i="1" dirty="0">
                <a:solidFill>
                  <a:srgbClr val="000000"/>
                </a:solidFill>
              </a:rPr>
              <a:t>g</a:t>
            </a:r>
            <a:r>
              <a:rPr lang="en-US" altLang="zh-TW" dirty="0">
                <a:solidFill>
                  <a:srgbClr val="000000"/>
                </a:solidFill>
              </a:rPr>
              <a:t> be any flow in </a:t>
            </a:r>
            <a:r>
              <a:rPr lang="en-US" altLang="zh-TW" i="1" dirty="0">
                <a:solidFill>
                  <a:srgbClr val="000000"/>
                </a:solidFill>
              </a:rPr>
              <a:t>G</a:t>
            </a:r>
            <a:r>
              <a:rPr lang="en-US" altLang="zh-TW" dirty="0">
                <a:solidFill>
                  <a:srgbClr val="000000"/>
                </a:solidFill>
              </a:rPr>
              <a:t>.</a:t>
            </a:r>
          </a:p>
          <a:p>
            <a:pPr marL="0" lvl="0" indent="0" eaLnBrk="1" hangingPunct="1">
              <a:spcBef>
                <a:spcPts val="600"/>
              </a:spcBef>
              <a:buClr>
                <a:srgbClr val="3333CC"/>
              </a:buClr>
              <a:tabLst>
                <a:tab pos="7537450" algn="l"/>
              </a:tabLst>
            </a:pPr>
            <a:r>
              <a:rPr lang="en-US" altLang="zh-TW" dirty="0">
                <a:solidFill>
                  <a:srgbClr val="000000"/>
                </a:solidFill>
                <a:sym typeface="Symbol" pitchFamily="18" charset="2"/>
              </a:rPr>
              <a:t>By Corollary 26.5, </a:t>
            </a:r>
            <a:r>
              <a:rPr lang="en-US" altLang="zh-TW" b="1" spc="300" dirty="0">
                <a:solidFill>
                  <a:srgbClr val="000000"/>
                </a:solidFill>
              </a:rPr>
              <a:t>|</a:t>
            </a:r>
            <a:r>
              <a:rPr lang="en-US" altLang="zh-TW" i="1" spc="300" dirty="0">
                <a:solidFill>
                  <a:srgbClr val="000000"/>
                </a:solidFill>
              </a:rPr>
              <a:t>g</a:t>
            </a:r>
            <a:r>
              <a:rPr lang="en-US" altLang="zh-TW" b="1" dirty="0">
                <a:solidFill>
                  <a:srgbClr val="000000"/>
                </a:solidFill>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a:t>
            </a:r>
          </a:p>
          <a:p>
            <a:pPr marL="0" lvl="0" indent="0" eaLnBrk="1" hangingPunct="1">
              <a:spcBef>
                <a:spcPts val="600"/>
              </a:spcBef>
              <a:buClr>
                <a:srgbClr val="3333CC"/>
              </a:buClr>
              <a:tabLst>
                <a:tab pos="7537450" algn="l"/>
              </a:tabLst>
            </a:pPr>
            <a:r>
              <a:rPr lang="en-US" altLang="zh-TW" dirty="0">
                <a:solidFill>
                  <a:srgbClr val="000000"/>
                </a:solidFill>
                <a:sym typeface="Symbol" pitchFamily="18" charset="2"/>
              </a:rPr>
              <a:t>By </a:t>
            </a:r>
            <a:r>
              <a:rPr lang="en-US" altLang="zh-TW" dirty="0">
                <a:solidFill>
                  <a:srgbClr val="000000"/>
                </a:solidFill>
              </a:rPr>
              <a:t>Lemma 26.4,</a:t>
            </a:r>
            <a:r>
              <a:rPr lang="en-US" altLang="zh-TW" dirty="0">
                <a:solidFill>
                  <a:srgbClr val="000000"/>
                </a:solidFill>
                <a:sym typeface="Symbol" pitchFamily="18" charset="2"/>
              </a:rPr>
              <a:t> </a:t>
            </a:r>
            <a:r>
              <a:rPr lang="en-US" altLang="zh-TW" b="1" spc="300" dirty="0">
                <a:solidFill>
                  <a:srgbClr val="000000"/>
                </a:solidFill>
              </a:rPr>
              <a:t>|</a:t>
            </a:r>
            <a:r>
              <a:rPr lang="en-US" altLang="zh-TW" i="1" spc="300" dirty="0">
                <a:solidFill>
                  <a:srgbClr val="000000"/>
                </a:solidFill>
              </a:rPr>
              <a:t>g</a:t>
            </a:r>
            <a:r>
              <a:rPr lang="en-US" altLang="zh-TW" b="1" dirty="0">
                <a:solidFill>
                  <a:srgbClr val="000000"/>
                </a:solidFill>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b="1" dirty="0">
                <a:solidFill>
                  <a:srgbClr val="000000"/>
                </a:solidFill>
              </a:rPr>
              <a:t>|</a:t>
            </a:r>
            <a:r>
              <a:rPr lang="en-US" altLang="zh-TW" dirty="0">
                <a:solidFill>
                  <a:srgbClr val="000000"/>
                </a:solidFill>
              </a:rPr>
              <a:t> </a:t>
            </a:r>
            <a:r>
              <a:rPr lang="en-US" altLang="zh-TW" i="1" dirty="0">
                <a:solidFill>
                  <a:srgbClr val="000000"/>
                </a:solidFill>
              </a:rPr>
              <a:t>f </a:t>
            </a:r>
            <a:r>
              <a:rPr lang="en-US" altLang="zh-TW" b="1" dirty="0">
                <a:solidFill>
                  <a:srgbClr val="000000"/>
                </a:solidFill>
              </a:rPr>
              <a:t>|</a:t>
            </a:r>
            <a:r>
              <a:rPr lang="en-US" altLang="zh-TW" dirty="0">
                <a:solidFill>
                  <a:srgbClr val="000000"/>
                </a:solidFill>
              </a:rPr>
              <a:t>.</a:t>
            </a:r>
          </a:p>
          <a:p>
            <a:pPr marL="0" lvl="0" indent="0" eaLnBrk="1" hangingPunct="1">
              <a:spcBef>
                <a:spcPts val="600"/>
              </a:spcBef>
              <a:buClr>
                <a:srgbClr val="3333CC"/>
              </a:buClr>
              <a:tabLst>
                <a:tab pos="7537450" algn="l"/>
              </a:tabLst>
            </a:pPr>
            <a:r>
              <a:rPr lang="en-US" altLang="zh-TW" dirty="0">
                <a:solidFill>
                  <a:srgbClr val="000000"/>
                </a:solidFill>
                <a:sym typeface="Symbol" pitchFamily="18" charset="2"/>
              </a:rPr>
              <a:t>Therefore</a:t>
            </a:r>
            <a:r>
              <a:rPr lang="en-US" altLang="zh-TW" spc="300" dirty="0">
                <a:solidFill>
                  <a:srgbClr val="000000"/>
                </a:solidFill>
                <a:sym typeface="Symbol" pitchFamily="18" charset="2"/>
              </a:rPr>
              <a:t> </a:t>
            </a:r>
            <a:r>
              <a:rPr lang="en-US" altLang="zh-TW" i="1" dirty="0">
                <a:solidFill>
                  <a:srgbClr val="000000"/>
                </a:solidFill>
              </a:rPr>
              <a:t>f</a:t>
            </a:r>
            <a:r>
              <a:rPr lang="en-US" altLang="zh-TW" dirty="0">
                <a:solidFill>
                  <a:srgbClr val="000000"/>
                </a:solidFill>
              </a:rPr>
              <a:t>  is a maximum flow in </a:t>
            </a:r>
            <a:r>
              <a:rPr lang="en-US" altLang="zh-TW" i="1" dirty="0">
                <a:solidFill>
                  <a:srgbClr val="000000"/>
                </a:solidFill>
              </a:rPr>
              <a:t>G</a:t>
            </a:r>
            <a:r>
              <a:rPr lang="en-US" altLang="zh-TW" dirty="0">
                <a:solidFill>
                  <a:srgbClr val="000000"/>
                </a:solidFill>
              </a:rPr>
              <a:t>.</a:t>
            </a:r>
          </a:p>
        </p:txBody>
      </p:sp>
      <p:graphicFrame>
        <p:nvGraphicFramePr>
          <p:cNvPr id="3" name="物件 2"/>
          <p:cNvGraphicFramePr>
            <a:graphicFrameLocks noChangeAspect="1"/>
          </p:cNvGraphicFramePr>
          <p:nvPr>
            <p:extLst>
              <p:ext uri="{D42A27DB-BD31-4B8C-83A1-F6EECF244321}">
                <p14:modId xmlns:p14="http://schemas.microsoft.com/office/powerpoint/2010/main" val="1693868475"/>
              </p:ext>
            </p:extLst>
          </p:nvPr>
        </p:nvGraphicFramePr>
        <p:xfrm>
          <a:off x="1152000" y="4869000"/>
          <a:ext cx="4680000" cy="1259280"/>
        </p:xfrm>
        <a:graphic>
          <a:graphicData uri="http://schemas.openxmlformats.org/presentationml/2006/ole">
            <mc:AlternateContent xmlns:mc="http://schemas.openxmlformats.org/markup-compatibility/2006">
              <mc:Choice xmlns:v="urn:schemas-microsoft-com:vml" Requires="v">
                <p:oleObj spid="_x0000_s130469" name="方程式" r:id="rId3" imgW="2552400" imgH="685800" progId="Equation.3">
                  <p:embed/>
                </p:oleObj>
              </mc:Choice>
              <mc:Fallback>
                <p:oleObj name="方程式" r:id="rId3" imgW="2552400" imgH="685800" progId="Equation.3">
                  <p:embed/>
                  <p:pic>
                    <p:nvPicPr>
                      <p:cNvPr id="3" name="物件 2"/>
                      <p:cNvPicPr>
                        <a:picLocks noChangeAspect="1" noChangeArrowheads="1"/>
                      </p:cNvPicPr>
                      <p:nvPr/>
                    </p:nvPicPr>
                    <p:blipFill>
                      <a:blip r:embed="rId4"/>
                      <a:srcRect/>
                      <a:stretch>
                        <a:fillRect/>
                      </a:stretch>
                    </p:blipFill>
                    <p:spPr bwMode="auto">
                      <a:xfrm>
                        <a:off x="1152000" y="4869000"/>
                        <a:ext cx="4680000" cy="125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7039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p:txBody>
          <a:bodyPr/>
          <a:lstStyle/>
          <a:p>
            <a:pPr marL="0" indent="0" eaLnBrk="1" hangingPunct="1">
              <a:tabLst>
                <a:tab pos="542925" algn="l"/>
              </a:tabLst>
            </a:pPr>
            <a:r>
              <a:rPr lang="en-US" altLang="zh-TW" sz="2200" b="1" i="1" dirty="0">
                <a:solidFill>
                  <a:srgbClr val="0000FF"/>
                </a:solidFill>
              </a:rPr>
              <a:t>Theorem 26.6</a:t>
            </a:r>
            <a:r>
              <a:rPr lang="en-US" altLang="zh-TW" sz="2200" b="1" dirty="0">
                <a:solidFill>
                  <a:srgbClr val="0000FF"/>
                </a:solidFill>
              </a:rPr>
              <a:t> (</a:t>
            </a:r>
            <a:r>
              <a:rPr lang="en-US" altLang="zh-TW" sz="2200" b="1" i="1" dirty="0">
                <a:solidFill>
                  <a:srgbClr val="0000FF"/>
                </a:solidFill>
              </a:rPr>
              <a:t>Max-flow min-cut theorem</a:t>
            </a:r>
            <a:r>
              <a:rPr lang="en-US" altLang="zh-TW" sz="2200" b="1" dirty="0">
                <a:solidFill>
                  <a:srgbClr val="0000FF"/>
                </a:solidFill>
              </a:rPr>
              <a:t>)</a:t>
            </a:r>
          </a:p>
          <a:p>
            <a:pPr marL="0" indent="0" eaLnBrk="1" hangingPunct="1">
              <a:spcBef>
                <a:spcPts val="600"/>
              </a:spcBef>
              <a:tabLst>
                <a:tab pos="542925" algn="l"/>
              </a:tabLst>
            </a:pPr>
            <a:r>
              <a:rPr lang="en-US" altLang="zh-TW" sz="2200" dirty="0"/>
              <a:t>Let</a:t>
            </a:r>
            <a:r>
              <a:rPr lang="en-US" altLang="zh-TW" sz="2200" spc="300" dirty="0"/>
              <a:t> </a:t>
            </a:r>
            <a:r>
              <a:rPr lang="en-US" altLang="zh-TW" sz="2200" i="1" dirty="0"/>
              <a:t>f</a:t>
            </a:r>
            <a:r>
              <a:rPr lang="en-US" altLang="zh-TW" sz="2200" dirty="0"/>
              <a:t>  be a flow in a flow network </a:t>
            </a:r>
            <a:r>
              <a:rPr lang="en-US" altLang="zh-TW" sz="2200" i="1" dirty="0"/>
              <a:t>G</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with source </a:t>
            </a:r>
            <a:r>
              <a:rPr lang="en-US" altLang="zh-TW" sz="2200" i="1" dirty="0"/>
              <a:t>s</a:t>
            </a:r>
            <a:r>
              <a:rPr lang="en-US" altLang="zh-TW" sz="2200" dirty="0"/>
              <a:t> and sink </a:t>
            </a:r>
            <a:r>
              <a:rPr lang="en-US" altLang="zh-TW" sz="2200" i="1" dirty="0"/>
              <a:t>t</a:t>
            </a:r>
            <a:r>
              <a:rPr lang="en-US" altLang="zh-TW" sz="2200" dirty="0"/>
              <a:t>. If the residual network </a:t>
            </a:r>
            <a:r>
              <a:rPr lang="en-US" altLang="zh-TW" sz="2200" i="1" dirty="0"/>
              <a:t>G</a:t>
            </a:r>
            <a:r>
              <a:rPr lang="en-US" altLang="zh-TW" sz="2200" i="1" baseline="-25000" dirty="0"/>
              <a:t>f </a:t>
            </a:r>
            <a:r>
              <a:rPr lang="en-US" altLang="zh-TW" sz="2200" dirty="0"/>
              <a:t> </a:t>
            </a:r>
            <a:r>
              <a:rPr lang="en-US" altLang="zh-TW" sz="2200" dirty="0">
                <a:sym typeface="Symbol" pitchFamily="18" charset="2"/>
              </a:rPr>
              <a:t>contains no paths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then</a:t>
            </a:r>
            <a:r>
              <a:rPr lang="en-US" altLang="zh-TW" sz="2200" spc="300" dirty="0"/>
              <a:t> </a:t>
            </a:r>
            <a:r>
              <a:rPr lang="en-US" altLang="zh-TW" sz="2200" i="1" dirty="0"/>
              <a:t>f</a:t>
            </a:r>
            <a:r>
              <a:rPr lang="en-US" altLang="zh-TW" sz="2200" dirty="0"/>
              <a:t>  is a maximum flow in </a:t>
            </a:r>
            <a:r>
              <a:rPr lang="en-US" altLang="zh-TW" sz="2200" i="1" dirty="0"/>
              <a:t>G</a:t>
            </a:r>
            <a:r>
              <a:rPr lang="en-US" altLang="zh-TW" sz="2200" dirty="0"/>
              <a:t>.</a:t>
            </a:r>
          </a:p>
          <a:p>
            <a:pPr marL="0" indent="0" eaLnBrk="1" hangingPunct="1">
              <a:spcBef>
                <a:spcPts val="1200"/>
              </a:spcBef>
              <a:tabLst>
                <a:tab pos="542925" algn="l"/>
              </a:tabLst>
            </a:pPr>
            <a:r>
              <a:rPr lang="en-US" altLang="zh-TW" sz="2200" b="1" i="1" dirty="0">
                <a:solidFill>
                  <a:srgbClr val="0000FF"/>
                </a:solidFill>
              </a:rPr>
              <a:t>Proof</a:t>
            </a:r>
            <a:r>
              <a:rPr lang="en-US" altLang="zh-TW" sz="2200" dirty="0"/>
              <a:t>  Suppose </a:t>
            </a:r>
            <a:r>
              <a:rPr lang="en-US" altLang="zh-TW" sz="2200" dirty="0">
                <a:sym typeface="Symbol" pitchFamily="18" charset="2"/>
              </a:rPr>
              <a:t>that </a:t>
            </a:r>
            <a:r>
              <a:rPr lang="en-US" altLang="zh-TW" sz="2200" i="1" dirty="0" err="1"/>
              <a:t>G</a:t>
            </a:r>
            <a:r>
              <a:rPr lang="en-US" altLang="zh-TW" sz="2200" i="1" baseline="-25000" dirty="0" err="1"/>
              <a:t>f</a:t>
            </a:r>
            <a:r>
              <a:rPr lang="en-US" altLang="zh-TW" sz="2200" i="1" baseline="-25000" dirty="0"/>
              <a:t> </a:t>
            </a:r>
            <a:r>
              <a:rPr lang="en-US" altLang="zh-TW" sz="2200" dirty="0"/>
              <a:t> </a:t>
            </a:r>
            <a:r>
              <a:rPr lang="en-US" altLang="zh-TW" sz="2200" dirty="0">
                <a:sym typeface="Symbol" pitchFamily="18" charset="2"/>
              </a:rPr>
              <a:t>contains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a:t>
            </a:r>
          </a:p>
          <a:p>
            <a:pPr marL="0" indent="0" eaLnBrk="1" hangingPunct="1">
              <a:spcBef>
                <a:spcPts val="600"/>
              </a:spcBef>
              <a:tabLst>
                <a:tab pos="542925" algn="l"/>
              </a:tabLst>
            </a:pPr>
            <a:r>
              <a:rPr lang="en-US" altLang="zh-TW" sz="2200" dirty="0"/>
              <a:t>Define </a:t>
            </a:r>
            <a:r>
              <a:rPr lang="en-US" altLang="zh-TW" sz="2200" i="1" dirty="0"/>
              <a:t>S</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V</a:t>
            </a:r>
            <a:r>
              <a:rPr lang="en-US" altLang="zh-TW" sz="2200" dirty="0"/>
              <a:t> : there is a path from </a:t>
            </a:r>
            <a:r>
              <a:rPr lang="en-US" altLang="zh-TW" sz="2200" i="1" dirty="0"/>
              <a:t>s</a:t>
            </a:r>
            <a:r>
              <a:rPr lang="en-US" altLang="zh-TW" sz="2200" dirty="0"/>
              <a:t> to </a:t>
            </a:r>
            <a:r>
              <a:rPr lang="en-US" altLang="zh-TW" sz="2200" i="1" dirty="0"/>
              <a:t>u</a:t>
            </a:r>
            <a:r>
              <a:rPr lang="en-US" altLang="zh-TW" sz="2200" dirty="0"/>
              <a:t> in </a:t>
            </a:r>
            <a:r>
              <a:rPr lang="en-US" altLang="zh-TW" sz="2200" i="1" dirty="0"/>
              <a:t>G</a:t>
            </a:r>
            <a:r>
              <a:rPr lang="en-US" altLang="zh-TW" sz="2200" i="1" baseline="-25000" dirty="0"/>
              <a:t>f </a:t>
            </a:r>
            <a:r>
              <a:rPr lang="en-US" altLang="zh-TW" sz="2200" dirty="0"/>
              <a:t>} and </a:t>
            </a:r>
            <a:r>
              <a:rPr lang="en-US" altLang="zh-TW" sz="2200" i="1" dirty="0"/>
              <a:t>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dirty="0">
                <a:latin typeface="Symbol" pitchFamily="18" charset="2"/>
              </a:rPr>
              <a:t>-</a:t>
            </a:r>
            <a:r>
              <a:rPr lang="en-US" altLang="zh-TW" sz="2200" dirty="0"/>
              <a:t> </a:t>
            </a:r>
            <a:r>
              <a:rPr lang="en-US" altLang="zh-TW" sz="2200" i="1" dirty="0"/>
              <a:t>S</a:t>
            </a:r>
            <a:r>
              <a:rPr lang="en-US" altLang="zh-TW" sz="2200" dirty="0"/>
              <a:t>.</a:t>
            </a:r>
          </a:p>
          <a:p>
            <a:pPr marL="0" indent="0" eaLnBrk="1" hangingPunct="1">
              <a:spcBef>
                <a:spcPts val="500"/>
              </a:spcBef>
              <a:tabLst>
                <a:tab pos="542925" algn="l"/>
              </a:tabLst>
            </a:pPr>
            <a:r>
              <a:rPr lang="en-US" altLang="zh-TW" sz="2200" dirty="0">
                <a:sym typeface="Symbol" pitchFamily="18" charset="2"/>
              </a:rPr>
              <a:t>Since there is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sym typeface="Symbol" pitchFamily="18" charset="2"/>
              </a:rPr>
              <a:t> in </a:t>
            </a:r>
            <a:r>
              <a:rPr lang="en-US" altLang="zh-TW" sz="2200" i="1" dirty="0"/>
              <a:t>G</a:t>
            </a:r>
            <a:r>
              <a:rPr lang="en-US" altLang="zh-TW" sz="2200" i="1" spc="500" baseline="-25000" dirty="0"/>
              <a:t>f</a:t>
            </a:r>
            <a:r>
              <a:rPr lang="en-US" altLang="zh-TW" sz="2200" dirty="0">
                <a:sym typeface="Symbol" pitchFamily="18" charset="2"/>
              </a:rPr>
              <a:t>, we have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sym typeface="Symbol" pitchFamily="18" charset="2"/>
              </a:rPr>
              <a:t>. Hence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sym typeface="Symbol" pitchFamily="18" charset="2"/>
              </a:rPr>
              <a:t>.</a:t>
            </a:r>
          </a:p>
          <a:p>
            <a:pPr marL="0" indent="0" eaLnBrk="1" hangingPunct="1">
              <a:spcBef>
                <a:spcPts val="600"/>
              </a:spcBef>
              <a:tabLst>
                <a:tab pos="542925" algn="l"/>
              </a:tabLst>
            </a:pPr>
            <a:r>
              <a:rPr lang="en-US" altLang="zh-TW" sz="2200" dirty="0">
                <a:sym typeface="Symbol" pitchFamily="18" charset="2"/>
              </a:rPr>
              <a:t>It follows that t</a:t>
            </a:r>
            <a:r>
              <a:rPr lang="en-US" altLang="zh-TW" sz="2200" dirty="0"/>
              <a:t>he partition (</a:t>
            </a:r>
            <a:r>
              <a:rPr lang="en-US" altLang="zh-TW" sz="2200" i="1" dirty="0"/>
              <a:t>S</a:t>
            </a:r>
            <a:r>
              <a:rPr lang="en-US" altLang="zh-TW" sz="2200" dirty="0"/>
              <a:t>, </a:t>
            </a:r>
            <a:r>
              <a:rPr lang="en-US" altLang="zh-TW" sz="2200" i="1" spc="450" dirty="0"/>
              <a:t>T</a:t>
            </a:r>
            <a:r>
              <a:rPr lang="en-US" altLang="zh-TW" sz="2200" dirty="0"/>
              <a:t>) is a cut of </a:t>
            </a:r>
            <a:r>
              <a:rPr lang="en-US" altLang="zh-TW" sz="2200" i="1" dirty="0"/>
              <a:t>G</a:t>
            </a:r>
            <a:r>
              <a:rPr lang="en-US" altLang="zh-TW" sz="2200" dirty="0"/>
              <a:t>.</a:t>
            </a:r>
          </a:p>
          <a:p>
            <a:pPr marL="0" indent="0" eaLnBrk="1" hangingPunct="1">
              <a:spcBef>
                <a:spcPts val="1200"/>
              </a:spcBef>
              <a:tabLst>
                <a:tab pos="542925" algn="l"/>
              </a:tabLst>
            </a:pPr>
            <a:r>
              <a:rPr lang="en-US" altLang="zh-TW" sz="2200" b="1" i="1" dirty="0">
                <a:solidFill>
                  <a:srgbClr val="0000FF"/>
                </a:solidFill>
              </a:rPr>
              <a:t>Claim.</a:t>
            </a:r>
            <a:r>
              <a:rPr lang="en-US" altLang="zh-TW" sz="2200" dirty="0"/>
              <a:t> 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a:p>
            <a:pPr marL="0" indent="0" eaLnBrk="1" hangingPunct="1">
              <a:spcBef>
                <a:spcPts val="600"/>
              </a:spcBef>
              <a:tabLst>
                <a:tab pos="542925" algn="l"/>
              </a:tabLst>
            </a:pPr>
            <a:r>
              <a:rPr lang="en-US" altLang="zh-TW" sz="2200" b="1" i="1" dirty="0">
                <a:solidFill>
                  <a:srgbClr val="0000FF"/>
                </a:solidFill>
              </a:rPr>
              <a:t>Proof of Claim.</a:t>
            </a:r>
            <a:r>
              <a:rPr lang="en-US" altLang="zh-TW" sz="2200" dirty="0"/>
              <a:t> Suppose not.</a:t>
            </a:r>
          </a:p>
          <a:p>
            <a:pPr marL="0" indent="0" eaLnBrk="1" hangingPunct="1">
              <a:spcBef>
                <a:spcPts val="600"/>
              </a:spcBef>
              <a:tabLst>
                <a:tab pos="542925" algn="l"/>
              </a:tabLst>
            </a:pPr>
            <a:r>
              <a:rPr lang="en-US" altLang="zh-TW" sz="2200" dirty="0">
                <a:solidFill>
                  <a:schemeClr val="bg1"/>
                </a:solidFill>
              </a:rPr>
              <a:t>Then there is an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S</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T</a:t>
            </a:r>
            <a:r>
              <a:rPr lang="en-US" altLang="zh-TW" sz="2200" dirty="0">
                <a:solidFill>
                  <a:schemeClr val="bg1"/>
                </a:solidFill>
              </a:rPr>
              <a:t> such that </a:t>
            </a:r>
            <a:r>
              <a:rPr lang="en-US" altLang="zh-TW" sz="2200" i="1" dirty="0" err="1">
                <a:solidFill>
                  <a:schemeClr val="bg1"/>
                </a:solidFill>
              </a:rPr>
              <a:t>c</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&gt;</a:t>
            </a:r>
            <a:r>
              <a:rPr lang="en-US" altLang="zh-TW" sz="2200" dirty="0">
                <a:solidFill>
                  <a:schemeClr val="bg1"/>
                </a:solidFill>
              </a:rPr>
              <a:t> 0.</a:t>
            </a:r>
          </a:p>
          <a:p>
            <a:pPr marL="0" indent="0" eaLnBrk="1" hangingPunct="1">
              <a:spcBef>
                <a:spcPts val="600"/>
              </a:spcBef>
              <a:tabLst>
                <a:tab pos="542925" algn="l"/>
              </a:tabLst>
            </a:pPr>
            <a:r>
              <a:rPr lang="en-US" altLang="zh-TW" sz="2200" dirty="0">
                <a:solidFill>
                  <a:schemeClr val="bg1"/>
                </a:solidFill>
              </a:rPr>
              <a:t>Hence (</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err="1">
                <a:solidFill>
                  <a:schemeClr val="bg1"/>
                </a:solidFill>
              </a:rPr>
              <a:t>E</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sym typeface="Symbol" pitchFamily="18" charset="2"/>
              </a:rPr>
              <a:t>. </a:t>
            </a:r>
            <a:r>
              <a:rPr lang="en-US" altLang="zh-TW" sz="2200" dirty="0">
                <a:solidFill>
                  <a:schemeClr val="bg1"/>
                </a:solidFill>
                <a:sym typeface="MT Extra" pitchFamily="18" charset="2"/>
              </a:rPr>
              <a:t>Since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S</a:t>
            </a:r>
            <a:r>
              <a:rPr lang="en-US" altLang="zh-TW" sz="2200" dirty="0">
                <a:solidFill>
                  <a:schemeClr val="bg1"/>
                </a:solidFill>
              </a:rPr>
              <a:t>,</a:t>
            </a:r>
            <a:r>
              <a:rPr lang="en-US" altLang="zh-TW" sz="2200" dirty="0">
                <a:solidFill>
                  <a:schemeClr val="bg1"/>
                </a:solidFill>
                <a:sym typeface="Symbol" pitchFamily="18" charset="2"/>
              </a:rPr>
              <a:t> </a:t>
            </a:r>
            <a:r>
              <a:rPr lang="en-US" altLang="zh-TW" sz="2200" dirty="0">
                <a:solidFill>
                  <a:schemeClr val="bg1"/>
                </a:solidFill>
              </a:rPr>
              <a:t>there is a path from </a:t>
            </a:r>
            <a:r>
              <a:rPr lang="en-US" altLang="zh-TW" sz="2200" i="1" dirty="0">
                <a:solidFill>
                  <a:schemeClr val="bg1"/>
                </a:solidFill>
              </a:rPr>
              <a:t>s</a:t>
            </a:r>
            <a:r>
              <a:rPr lang="en-US" altLang="zh-TW" sz="2200" dirty="0">
                <a:solidFill>
                  <a:schemeClr val="bg1"/>
                </a:solidFill>
              </a:rPr>
              <a:t> to </a:t>
            </a:r>
            <a:r>
              <a:rPr lang="en-US" altLang="zh-TW" sz="2200" i="1" dirty="0">
                <a:solidFill>
                  <a:schemeClr val="bg1"/>
                </a:solidFill>
              </a:rPr>
              <a:t>u</a:t>
            </a:r>
            <a:r>
              <a:rPr lang="en-US" altLang="zh-TW" sz="2200" dirty="0">
                <a:solidFill>
                  <a:schemeClr val="bg1"/>
                </a:solidFill>
              </a:rPr>
              <a:t> in </a:t>
            </a:r>
            <a:r>
              <a:rPr lang="en-US" altLang="zh-TW" sz="2200" i="1" dirty="0">
                <a:solidFill>
                  <a:schemeClr val="bg1"/>
                </a:solidFill>
              </a:rPr>
              <a:t>G</a:t>
            </a:r>
            <a:r>
              <a:rPr lang="en-US" altLang="zh-TW" sz="2200" i="1" baseline="-25000" dirty="0">
                <a:solidFill>
                  <a:schemeClr val="bg1"/>
                </a:solidFill>
              </a:rPr>
              <a:t>f </a:t>
            </a:r>
            <a:r>
              <a:rPr lang="en-US" altLang="zh-TW" sz="2200" dirty="0">
                <a:solidFill>
                  <a:schemeClr val="bg1"/>
                </a:solidFill>
              </a:rPr>
              <a:t>.</a:t>
            </a:r>
          </a:p>
          <a:p>
            <a:pPr marL="0" indent="0" eaLnBrk="1" hangingPunct="1">
              <a:spcBef>
                <a:spcPts val="600"/>
              </a:spcBef>
              <a:tabLst>
                <a:tab pos="542925" algn="l"/>
              </a:tabLst>
            </a:pPr>
            <a:r>
              <a:rPr lang="en-US" altLang="zh-TW" sz="2200" dirty="0">
                <a:solidFill>
                  <a:schemeClr val="bg1"/>
                </a:solidFill>
                <a:sym typeface="Symbol" pitchFamily="18" charset="2"/>
              </a:rPr>
              <a:t>It follows that </a:t>
            </a:r>
            <a:r>
              <a:rPr lang="en-US" altLang="zh-TW" sz="2200" dirty="0">
                <a:solidFill>
                  <a:schemeClr val="bg1"/>
                </a:solidFill>
                <a:sym typeface="MT Extra" pitchFamily="18" charset="2"/>
              </a:rPr>
              <a:t>there is a </a:t>
            </a:r>
            <a:r>
              <a:rPr lang="en-US" altLang="zh-TW" sz="2200" dirty="0">
                <a:solidFill>
                  <a:schemeClr val="bg1"/>
                </a:solidFill>
                <a:sym typeface="Symbol" pitchFamily="18" charset="2"/>
              </a:rPr>
              <a:t>path from </a:t>
            </a:r>
            <a:r>
              <a:rPr lang="en-US" altLang="zh-TW" sz="2200" i="1" dirty="0">
                <a:solidFill>
                  <a:schemeClr val="bg1"/>
                </a:solidFill>
                <a:sym typeface="Symbol" pitchFamily="18" charset="2"/>
              </a:rPr>
              <a:t>s</a:t>
            </a:r>
            <a:r>
              <a:rPr lang="en-US" altLang="zh-TW" sz="2200" dirty="0">
                <a:solidFill>
                  <a:schemeClr val="bg1"/>
                </a:solidFill>
                <a:sym typeface="Symbol" pitchFamily="18" charset="2"/>
              </a:rPr>
              <a:t> to </a:t>
            </a:r>
            <a:r>
              <a:rPr lang="en-US" altLang="zh-TW" sz="2200" i="1" dirty="0">
                <a:solidFill>
                  <a:schemeClr val="bg1"/>
                </a:solidFill>
                <a:sym typeface="Symbol" pitchFamily="18" charset="2"/>
              </a:rPr>
              <a:t>v</a:t>
            </a:r>
            <a:r>
              <a:rPr lang="en-US" altLang="zh-TW" sz="2200" dirty="0">
                <a:solidFill>
                  <a:schemeClr val="bg1"/>
                </a:solidFill>
                <a:sym typeface="Symbol" pitchFamily="18" charset="2"/>
              </a:rPr>
              <a:t> in </a:t>
            </a:r>
            <a:r>
              <a:rPr lang="en-US" altLang="zh-TW" sz="2200" i="1" dirty="0" err="1">
                <a:solidFill>
                  <a:schemeClr val="bg1"/>
                </a:solidFill>
              </a:rPr>
              <a:t>G</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sym typeface="Symbol" pitchFamily="18" charset="2"/>
              </a:rPr>
              <a:t>.</a:t>
            </a:r>
          </a:p>
          <a:p>
            <a:pPr marL="0" indent="0" eaLnBrk="1" hangingPunct="1">
              <a:spcBef>
                <a:spcPts val="600"/>
              </a:spcBef>
              <a:tabLst>
                <a:tab pos="542925" algn="l"/>
              </a:tabLst>
            </a:pPr>
            <a:r>
              <a:rPr lang="en-US" altLang="zh-TW" sz="2200" dirty="0">
                <a:solidFill>
                  <a:schemeClr val="bg1"/>
                </a:solidFill>
                <a:sym typeface="Symbol" pitchFamily="18" charset="2"/>
              </a:rPr>
              <a:t>Thus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S</a:t>
            </a:r>
            <a:r>
              <a:rPr lang="en-US" altLang="zh-TW" sz="2200" dirty="0">
                <a:solidFill>
                  <a:schemeClr val="bg1"/>
                </a:solidFill>
                <a:sym typeface="Symbol" pitchFamily="18" charset="2"/>
              </a:rPr>
              <a:t>. Since </a:t>
            </a:r>
            <a:r>
              <a:rPr lang="en-US" altLang="zh-TW" sz="2200" i="1" dirty="0">
                <a:solidFill>
                  <a:schemeClr val="bg1"/>
                </a:solidFill>
              </a:rPr>
              <a:t>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a:solidFill>
                  <a:schemeClr val="bg1"/>
                </a:solidFill>
              </a:rPr>
              <a:t>S</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T</a:t>
            </a:r>
            <a:r>
              <a:rPr lang="en-US" altLang="zh-TW" sz="2200" dirty="0">
                <a:solidFill>
                  <a:schemeClr val="bg1"/>
                </a:solidFill>
              </a:rPr>
              <a:t>, a contradiction.</a:t>
            </a:r>
          </a:p>
          <a:p>
            <a:pPr marL="0" indent="0" eaLnBrk="1" hangingPunct="1">
              <a:spcBef>
                <a:spcPts val="600"/>
              </a:spcBef>
              <a:tabLst>
                <a:tab pos="542925" algn="l"/>
              </a:tabLst>
            </a:pPr>
            <a:r>
              <a:rPr lang="en-US" altLang="zh-TW" sz="2200" dirty="0">
                <a:solidFill>
                  <a:schemeClr val="bg1"/>
                </a:solidFill>
              </a:rPr>
              <a:t>Therefore for every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S</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sym typeface="Symbol" pitchFamily="18" charset="2"/>
              </a:rPr>
              <a:t>T</a:t>
            </a:r>
            <a:r>
              <a:rPr lang="en-US" altLang="zh-TW" sz="2200" dirty="0">
                <a:solidFill>
                  <a:schemeClr val="bg1"/>
                </a:solidFill>
              </a:rPr>
              <a:t>, </a:t>
            </a:r>
            <a:r>
              <a:rPr lang="en-US" altLang="zh-TW" sz="2200" i="1" dirty="0" err="1">
                <a:solidFill>
                  <a:schemeClr val="bg1"/>
                </a:solidFill>
              </a:rPr>
              <a:t>c</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a:t>
            </a:r>
            <a:r>
              <a:rPr lang="en-US" altLang="zh-TW" sz="2200" dirty="0">
                <a:solidFill>
                  <a:schemeClr val="bg1"/>
                </a:solidFill>
                <a:sym typeface="Symbol" pitchFamily="18" charset="2"/>
              </a:rPr>
              <a:t>.</a:t>
            </a:r>
          </a:p>
        </p:txBody>
      </p:sp>
    </p:spTree>
    <p:extLst>
      <p:ext uri="{BB962C8B-B14F-4D97-AF65-F5344CB8AC3E}">
        <p14:creationId xmlns:p14="http://schemas.microsoft.com/office/powerpoint/2010/main" val="3022237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p:txBody>
          <a:bodyPr/>
          <a:lstStyle/>
          <a:p>
            <a:pPr marL="0" indent="0" eaLnBrk="1" hangingPunct="1">
              <a:tabLst>
                <a:tab pos="542925" algn="l"/>
              </a:tabLst>
            </a:pPr>
            <a:r>
              <a:rPr lang="en-US" altLang="zh-TW" sz="2200" b="1" i="1" dirty="0">
                <a:solidFill>
                  <a:srgbClr val="0000FF"/>
                </a:solidFill>
              </a:rPr>
              <a:t>Theorem 26.6</a:t>
            </a:r>
            <a:r>
              <a:rPr lang="en-US" altLang="zh-TW" sz="2200" b="1" dirty="0">
                <a:solidFill>
                  <a:srgbClr val="0000FF"/>
                </a:solidFill>
              </a:rPr>
              <a:t> (</a:t>
            </a:r>
            <a:r>
              <a:rPr lang="en-US" altLang="zh-TW" sz="2200" b="1" i="1" dirty="0">
                <a:solidFill>
                  <a:srgbClr val="0000FF"/>
                </a:solidFill>
              </a:rPr>
              <a:t>Max-flow min-cut theorem</a:t>
            </a:r>
            <a:r>
              <a:rPr lang="en-US" altLang="zh-TW" sz="2200" b="1" dirty="0">
                <a:solidFill>
                  <a:srgbClr val="0000FF"/>
                </a:solidFill>
              </a:rPr>
              <a:t>)</a:t>
            </a:r>
          </a:p>
          <a:p>
            <a:pPr marL="0" indent="0" eaLnBrk="1" hangingPunct="1">
              <a:spcBef>
                <a:spcPts val="600"/>
              </a:spcBef>
              <a:tabLst>
                <a:tab pos="542925" algn="l"/>
              </a:tabLst>
            </a:pPr>
            <a:r>
              <a:rPr lang="en-US" altLang="zh-TW" sz="2200" dirty="0"/>
              <a:t>Let</a:t>
            </a:r>
            <a:r>
              <a:rPr lang="en-US" altLang="zh-TW" sz="2200" spc="300" dirty="0"/>
              <a:t> </a:t>
            </a:r>
            <a:r>
              <a:rPr lang="en-US" altLang="zh-TW" sz="2200" i="1" dirty="0"/>
              <a:t>f</a:t>
            </a:r>
            <a:r>
              <a:rPr lang="en-US" altLang="zh-TW" sz="2200" dirty="0"/>
              <a:t>  be a flow in a flow network </a:t>
            </a:r>
            <a:r>
              <a:rPr lang="en-US" altLang="zh-TW" sz="2200" i="1" dirty="0"/>
              <a:t>G</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i="1" spc="300" dirty="0"/>
              <a:t>E</a:t>
            </a:r>
            <a:r>
              <a:rPr lang="en-US" altLang="zh-TW" sz="2200" dirty="0"/>
              <a:t>) with source </a:t>
            </a:r>
            <a:r>
              <a:rPr lang="en-US" altLang="zh-TW" sz="2200" i="1" dirty="0"/>
              <a:t>s</a:t>
            </a:r>
            <a:r>
              <a:rPr lang="en-US" altLang="zh-TW" sz="2200" dirty="0"/>
              <a:t> and sink </a:t>
            </a:r>
            <a:r>
              <a:rPr lang="en-US" altLang="zh-TW" sz="2200" i="1" dirty="0"/>
              <a:t>t</a:t>
            </a:r>
            <a:r>
              <a:rPr lang="en-US" altLang="zh-TW" sz="2200" dirty="0"/>
              <a:t>. If the residual network </a:t>
            </a:r>
            <a:r>
              <a:rPr lang="en-US" altLang="zh-TW" sz="2200" i="1" dirty="0"/>
              <a:t>G</a:t>
            </a:r>
            <a:r>
              <a:rPr lang="en-US" altLang="zh-TW" sz="2200" i="1" baseline="-25000" dirty="0"/>
              <a:t>f </a:t>
            </a:r>
            <a:r>
              <a:rPr lang="en-US" altLang="zh-TW" sz="2200" dirty="0"/>
              <a:t> </a:t>
            </a:r>
            <a:r>
              <a:rPr lang="en-US" altLang="zh-TW" sz="2200" dirty="0">
                <a:sym typeface="Symbol" pitchFamily="18" charset="2"/>
              </a:rPr>
              <a:t>contains no paths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then</a:t>
            </a:r>
            <a:r>
              <a:rPr lang="en-US" altLang="zh-TW" sz="2200" spc="300" dirty="0"/>
              <a:t> </a:t>
            </a:r>
            <a:r>
              <a:rPr lang="en-US" altLang="zh-TW" sz="2200" i="1" dirty="0"/>
              <a:t>f</a:t>
            </a:r>
            <a:r>
              <a:rPr lang="en-US" altLang="zh-TW" sz="2200" dirty="0"/>
              <a:t>  is a maximum flow in </a:t>
            </a:r>
            <a:r>
              <a:rPr lang="en-US" altLang="zh-TW" sz="2200" i="1" dirty="0"/>
              <a:t>G</a:t>
            </a:r>
            <a:r>
              <a:rPr lang="en-US" altLang="zh-TW" sz="2200" dirty="0"/>
              <a:t>.</a:t>
            </a:r>
          </a:p>
          <a:p>
            <a:pPr marL="0" indent="0" eaLnBrk="1" hangingPunct="1">
              <a:spcBef>
                <a:spcPts val="1200"/>
              </a:spcBef>
              <a:tabLst>
                <a:tab pos="542925" algn="l"/>
              </a:tabLst>
            </a:pPr>
            <a:r>
              <a:rPr lang="en-US" altLang="zh-TW" sz="2200" b="1" i="1" dirty="0">
                <a:solidFill>
                  <a:srgbClr val="0000FF"/>
                </a:solidFill>
              </a:rPr>
              <a:t>Proof</a:t>
            </a:r>
            <a:r>
              <a:rPr lang="en-US" altLang="zh-TW" sz="2200" dirty="0"/>
              <a:t>  Suppose </a:t>
            </a:r>
            <a:r>
              <a:rPr lang="en-US" altLang="zh-TW" sz="2200" dirty="0">
                <a:sym typeface="Symbol" pitchFamily="18" charset="2"/>
              </a:rPr>
              <a:t>that </a:t>
            </a:r>
            <a:r>
              <a:rPr lang="en-US" altLang="zh-TW" sz="2200" i="1" dirty="0" err="1"/>
              <a:t>G</a:t>
            </a:r>
            <a:r>
              <a:rPr lang="en-US" altLang="zh-TW" sz="2200" i="1" baseline="-25000" dirty="0" err="1"/>
              <a:t>f</a:t>
            </a:r>
            <a:r>
              <a:rPr lang="en-US" altLang="zh-TW" sz="2200" i="1" baseline="-25000" dirty="0"/>
              <a:t> </a:t>
            </a:r>
            <a:r>
              <a:rPr lang="en-US" altLang="zh-TW" sz="2200" dirty="0"/>
              <a:t> </a:t>
            </a:r>
            <a:r>
              <a:rPr lang="en-US" altLang="zh-TW" sz="2200" dirty="0">
                <a:sym typeface="Symbol" pitchFamily="18" charset="2"/>
              </a:rPr>
              <a:t>contains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t>. </a:t>
            </a:r>
          </a:p>
          <a:p>
            <a:pPr marL="0" indent="0" eaLnBrk="1" hangingPunct="1">
              <a:spcBef>
                <a:spcPts val="600"/>
              </a:spcBef>
              <a:tabLst>
                <a:tab pos="542925" algn="l"/>
              </a:tabLst>
            </a:pPr>
            <a:r>
              <a:rPr lang="en-US" altLang="zh-TW" sz="2200" dirty="0"/>
              <a:t>Define </a:t>
            </a:r>
            <a:r>
              <a:rPr lang="en-US" altLang="zh-TW" sz="2200" i="1" dirty="0"/>
              <a:t>S</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V</a:t>
            </a:r>
            <a:r>
              <a:rPr lang="en-US" altLang="zh-TW" sz="2200" dirty="0"/>
              <a:t> : there is a path from </a:t>
            </a:r>
            <a:r>
              <a:rPr lang="en-US" altLang="zh-TW" sz="2200" i="1" dirty="0"/>
              <a:t>s</a:t>
            </a:r>
            <a:r>
              <a:rPr lang="en-US" altLang="zh-TW" sz="2200" dirty="0"/>
              <a:t> to </a:t>
            </a:r>
            <a:r>
              <a:rPr lang="en-US" altLang="zh-TW" sz="2200" i="1" dirty="0"/>
              <a:t>u</a:t>
            </a:r>
            <a:r>
              <a:rPr lang="en-US" altLang="zh-TW" sz="2200" dirty="0"/>
              <a:t> in </a:t>
            </a:r>
            <a:r>
              <a:rPr lang="en-US" altLang="zh-TW" sz="2200" i="1" dirty="0"/>
              <a:t>G</a:t>
            </a:r>
            <a:r>
              <a:rPr lang="en-US" altLang="zh-TW" sz="2200" i="1" baseline="-25000" dirty="0"/>
              <a:t>f </a:t>
            </a:r>
            <a:r>
              <a:rPr lang="en-US" altLang="zh-TW" sz="2200" dirty="0"/>
              <a:t>} and </a:t>
            </a:r>
            <a:r>
              <a:rPr lang="en-US" altLang="zh-TW" sz="2200" i="1" dirty="0"/>
              <a:t>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dirty="0">
                <a:latin typeface="Symbol" pitchFamily="18" charset="2"/>
              </a:rPr>
              <a:t>-</a:t>
            </a:r>
            <a:r>
              <a:rPr lang="en-US" altLang="zh-TW" sz="2200" dirty="0"/>
              <a:t> </a:t>
            </a:r>
            <a:r>
              <a:rPr lang="en-US" altLang="zh-TW" sz="2200" i="1" dirty="0"/>
              <a:t>S</a:t>
            </a:r>
            <a:r>
              <a:rPr lang="en-US" altLang="zh-TW" sz="2200" dirty="0"/>
              <a:t>.</a:t>
            </a:r>
          </a:p>
          <a:p>
            <a:pPr marL="0" indent="0" eaLnBrk="1" hangingPunct="1">
              <a:spcBef>
                <a:spcPts val="500"/>
              </a:spcBef>
              <a:tabLst>
                <a:tab pos="542925" algn="l"/>
              </a:tabLst>
            </a:pPr>
            <a:r>
              <a:rPr lang="en-US" altLang="zh-TW" sz="2200" dirty="0">
                <a:sym typeface="Symbol" pitchFamily="18" charset="2"/>
              </a:rPr>
              <a:t>Since there is no 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t</a:t>
            </a:r>
            <a:r>
              <a:rPr lang="en-US" altLang="zh-TW" sz="2200" dirty="0">
                <a:sym typeface="Symbol" pitchFamily="18" charset="2"/>
              </a:rPr>
              <a:t> in </a:t>
            </a:r>
            <a:r>
              <a:rPr lang="en-US" altLang="zh-TW" sz="2200" i="1" dirty="0"/>
              <a:t>G</a:t>
            </a:r>
            <a:r>
              <a:rPr lang="en-US" altLang="zh-TW" sz="2200" i="1" spc="500" baseline="-25000" dirty="0"/>
              <a:t>f</a:t>
            </a:r>
            <a:r>
              <a:rPr lang="en-US" altLang="zh-TW" sz="2200" dirty="0">
                <a:sym typeface="Symbol" pitchFamily="18" charset="2"/>
              </a:rPr>
              <a:t>, we have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sym typeface="Symbol" pitchFamily="18" charset="2"/>
              </a:rPr>
              <a:t>. Hence </a:t>
            </a:r>
            <a:r>
              <a:rPr lang="en-US" altLang="zh-TW" sz="2200" i="1" dirty="0"/>
              <a:t>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sym typeface="Symbol" pitchFamily="18" charset="2"/>
              </a:rPr>
              <a:t>.</a:t>
            </a:r>
          </a:p>
          <a:p>
            <a:pPr marL="0" indent="0" eaLnBrk="1" hangingPunct="1">
              <a:spcBef>
                <a:spcPts val="600"/>
              </a:spcBef>
              <a:tabLst>
                <a:tab pos="542925" algn="l"/>
              </a:tabLst>
            </a:pPr>
            <a:r>
              <a:rPr lang="en-US" altLang="zh-TW" sz="2200" dirty="0">
                <a:sym typeface="Symbol" pitchFamily="18" charset="2"/>
              </a:rPr>
              <a:t>It follows that t</a:t>
            </a:r>
            <a:r>
              <a:rPr lang="en-US" altLang="zh-TW" sz="2200" dirty="0"/>
              <a:t>he partition (</a:t>
            </a:r>
            <a:r>
              <a:rPr lang="en-US" altLang="zh-TW" sz="2200" i="1" dirty="0"/>
              <a:t>S</a:t>
            </a:r>
            <a:r>
              <a:rPr lang="en-US" altLang="zh-TW" sz="2200" dirty="0"/>
              <a:t>, </a:t>
            </a:r>
            <a:r>
              <a:rPr lang="en-US" altLang="zh-TW" sz="2200" i="1" spc="450" dirty="0"/>
              <a:t>T</a:t>
            </a:r>
            <a:r>
              <a:rPr lang="en-US" altLang="zh-TW" sz="2200" dirty="0"/>
              <a:t>) is a cut of </a:t>
            </a:r>
            <a:r>
              <a:rPr lang="en-US" altLang="zh-TW" sz="2200" i="1" dirty="0"/>
              <a:t>G</a:t>
            </a:r>
            <a:r>
              <a:rPr lang="en-US" altLang="zh-TW" sz="2200" dirty="0"/>
              <a:t>.</a:t>
            </a:r>
          </a:p>
          <a:p>
            <a:pPr marL="0" indent="0" eaLnBrk="1" hangingPunct="1">
              <a:spcBef>
                <a:spcPts val="1200"/>
              </a:spcBef>
              <a:tabLst>
                <a:tab pos="542925" algn="l"/>
              </a:tabLst>
            </a:pPr>
            <a:r>
              <a:rPr lang="en-US" altLang="zh-TW" sz="2200" b="1" i="1" dirty="0">
                <a:solidFill>
                  <a:srgbClr val="0000FF"/>
                </a:solidFill>
              </a:rPr>
              <a:t>Claim.</a:t>
            </a:r>
            <a:r>
              <a:rPr lang="en-US" altLang="zh-TW" sz="2200" dirty="0"/>
              <a:t> 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a:p>
            <a:pPr marL="0" indent="0" eaLnBrk="1" hangingPunct="1">
              <a:spcBef>
                <a:spcPts val="600"/>
              </a:spcBef>
              <a:tabLst>
                <a:tab pos="542925" algn="l"/>
              </a:tabLst>
            </a:pPr>
            <a:r>
              <a:rPr lang="en-US" altLang="zh-TW" sz="2200" b="1" i="1" dirty="0">
                <a:solidFill>
                  <a:srgbClr val="0000FF"/>
                </a:solidFill>
              </a:rPr>
              <a:t>Proof of Claim.</a:t>
            </a:r>
            <a:r>
              <a:rPr lang="en-US" altLang="zh-TW" sz="2200" dirty="0"/>
              <a:t> Suppose not.</a:t>
            </a:r>
          </a:p>
          <a:p>
            <a:pPr marL="0" indent="0" eaLnBrk="1" hangingPunct="1">
              <a:spcBef>
                <a:spcPts val="600"/>
              </a:spcBef>
              <a:tabLst>
                <a:tab pos="542925" algn="l"/>
              </a:tabLst>
            </a:pPr>
            <a:r>
              <a:rPr lang="en-US" altLang="zh-TW" sz="2200" dirty="0"/>
              <a:t>Then there is an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such that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&gt;</a:t>
            </a:r>
            <a:r>
              <a:rPr lang="en-US" altLang="zh-TW" sz="2200" dirty="0">
                <a:solidFill>
                  <a:srgbClr val="000000"/>
                </a:solidFill>
              </a:rPr>
              <a:t> 0.</a:t>
            </a:r>
          </a:p>
          <a:p>
            <a:pPr marL="0" indent="0" eaLnBrk="1" hangingPunct="1">
              <a:spcBef>
                <a:spcPts val="600"/>
              </a:spcBef>
              <a:tabLst>
                <a:tab pos="542925" algn="l"/>
              </a:tabLst>
            </a:pPr>
            <a:r>
              <a:rPr lang="en-US" altLang="zh-TW" sz="2200" dirty="0">
                <a:solidFill>
                  <a:srgbClr val="000000"/>
                </a:solidFill>
              </a:rPr>
              <a:t>Hence </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err="1"/>
              <a:t>E</a:t>
            </a:r>
            <a:r>
              <a:rPr lang="en-US" altLang="zh-TW" sz="2200" i="1" baseline="-25000" dirty="0" err="1"/>
              <a:t>f</a:t>
            </a:r>
            <a:r>
              <a:rPr lang="en-US" altLang="zh-TW" sz="2200" i="1" baseline="-25000" dirty="0"/>
              <a:t> </a:t>
            </a:r>
            <a:r>
              <a:rPr lang="en-US" altLang="zh-TW" sz="2200" dirty="0">
                <a:sym typeface="Symbol" pitchFamily="18" charset="2"/>
              </a:rPr>
              <a:t>. </a:t>
            </a:r>
            <a:r>
              <a:rPr lang="en-US" altLang="zh-TW" sz="2200" dirty="0">
                <a:sym typeface="MT Extra" pitchFamily="18" charset="2"/>
              </a:rPr>
              <a:t>Since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a:t>
            </a:r>
            <a:r>
              <a:rPr lang="en-US" altLang="zh-TW" sz="2200" dirty="0">
                <a:sym typeface="Symbol" pitchFamily="18" charset="2"/>
              </a:rPr>
              <a:t> </a:t>
            </a:r>
            <a:r>
              <a:rPr lang="en-US" altLang="zh-TW" sz="2200" dirty="0"/>
              <a:t>there is a path from </a:t>
            </a:r>
            <a:r>
              <a:rPr lang="en-US" altLang="zh-TW" sz="2200" i="1" dirty="0"/>
              <a:t>s</a:t>
            </a:r>
            <a:r>
              <a:rPr lang="en-US" altLang="zh-TW" sz="2200" dirty="0"/>
              <a:t> to </a:t>
            </a:r>
            <a:r>
              <a:rPr lang="en-US" altLang="zh-TW" sz="2200" i="1" dirty="0"/>
              <a:t>u</a:t>
            </a:r>
            <a:r>
              <a:rPr lang="en-US" altLang="zh-TW" sz="2200" dirty="0"/>
              <a:t> in </a:t>
            </a:r>
            <a:r>
              <a:rPr lang="en-US" altLang="zh-TW" sz="2200" i="1" dirty="0"/>
              <a:t>G</a:t>
            </a:r>
            <a:r>
              <a:rPr lang="en-US" altLang="zh-TW" sz="2200" i="1" baseline="-25000" dirty="0"/>
              <a:t>f </a:t>
            </a:r>
            <a:r>
              <a:rPr lang="en-US" altLang="zh-TW" sz="2200" dirty="0"/>
              <a:t>.</a:t>
            </a:r>
          </a:p>
          <a:p>
            <a:pPr marL="0" indent="0" eaLnBrk="1" hangingPunct="1">
              <a:spcBef>
                <a:spcPts val="600"/>
              </a:spcBef>
              <a:tabLst>
                <a:tab pos="542925" algn="l"/>
              </a:tabLst>
            </a:pPr>
            <a:r>
              <a:rPr lang="en-US" altLang="zh-TW" sz="2200" dirty="0">
                <a:sym typeface="Symbol" pitchFamily="18" charset="2"/>
              </a:rPr>
              <a:t>It follows that </a:t>
            </a:r>
            <a:r>
              <a:rPr lang="en-US" altLang="zh-TW" sz="2200" dirty="0">
                <a:sym typeface="MT Extra" pitchFamily="18" charset="2"/>
              </a:rPr>
              <a:t>there is a </a:t>
            </a:r>
            <a:r>
              <a:rPr lang="en-US" altLang="zh-TW" sz="2200" dirty="0">
                <a:sym typeface="Symbol" pitchFamily="18" charset="2"/>
              </a:rPr>
              <a:t>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v</a:t>
            </a:r>
            <a:r>
              <a:rPr lang="en-US" altLang="zh-TW" sz="2200" dirty="0">
                <a:sym typeface="Symbol" pitchFamily="18" charset="2"/>
              </a:rPr>
              <a:t> in </a:t>
            </a:r>
            <a:r>
              <a:rPr lang="en-US" altLang="zh-TW" sz="2200" i="1" dirty="0" err="1"/>
              <a:t>G</a:t>
            </a:r>
            <a:r>
              <a:rPr lang="en-US" altLang="zh-TW" sz="2200" i="1" baseline="-25000" dirty="0" err="1"/>
              <a:t>f</a:t>
            </a:r>
            <a:r>
              <a:rPr lang="en-US" altLang="zh-TW" sz="2200" i="1" baseline="-25000" dirty="0"/>
              <a:t> </a:t>
            </a:r>
            <a:r>
              <a:rPr lang="en-US" altLang="zh-TW" sz="2200" dirty="0">
                <a:sym typeface="Symbol" pitchFamily="18" charset="2"/>
              </a:rPr>
              <a:t>.</a:t>
            </a:r>
          </a:p>
          <a:p>
            <a:pPr marL="0" indent="0" eaLnBrk="1" hangingPunct="1">
              <a:spcBef>
                <a:spcPts val="600"/>
              </a:spcBef>
              <a:tabLst>
                <a:tab pos="542925" algn="l"/>
              </a:tabLst>
            </a:pPr>
            <a:r>
              <a:rPr lang="en-US" altLang="zh-TW" sz="2200" dirty="0">
                <a:sym typeface="Symbol" pitchFamily="18" charset="2"/>
              </a:rPr>
              <a:t>Thus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sym typeface="Symbol" pitchFamily="18" charset="2"/>
              </a:rPr>
              <a:t>. Since </a:t>
            </a:r>
            <a:r>
              <a:rPr lang="en-US" altLang="zh-TW" sz="2200" i="1" dirty="0"/>
              <a:t>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 contradiction.</a:t>
            </a:r>
          </a:p>
          <a:p>
            <a:pPr marL="0" indent="0" eaLnBrk="1" hangingPunct="1">
              <a:spcBef>
                <a:spcPts val="600"/>
              </a:spcBef>
              <a:tabLst>
                <a:tab pos="542925" algn="l"/>
              </a:tabLst>
            </a:pPr>
            <a:r>
              <a:rPr lang="en-US" altLang="zh-TW" sz="2200" dirty="0"/>
              <a:t>Therefore 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p:txBody>
      </p:sp>
    </p:spTree>
    <p:extLst>
      <p:ext uri="{BB962C8B-B14F-4D97-AF65-F5344CB8AC3E}">
        <p14:creationId xmlns:p14="http://schemas.microsoft.com/office/powerpoint/2010/main" val="628061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972000" y="3609000"/>
            <a:ext cx="7200000" cy="2880000"/>
          </a:xfrm>
        </p:spPr>
        <p:txBody>
          <a:bodyPr/>
          <a:lstStyle/>
          <a:p>
            <a:pPr marL="0" indent="0" eaLnBrk="1" hangingPunct="1">
              <a:spcBef>
                <a:spcPts val="1200"/>
              </a:spcBef>
              <a:tabLst>
                <a:tab pos="542925" algn="l"/>
              </a:tabLst>
            </a:pPr>
            <a:r>
              <a:rPr lang="en-US" altLang="zh-TW" sz="2200" b="1" i="1" dirty="0">
                <a:solidFill>
                  <a:srgbClr val="0000FF"/>
                </a:solidFill>
              </a:rPr>
              <a:t>Claim.</a:t>
            </a:r>
            <a:r>
              <a:rPr lang="en-US" altLang="zh-TW" sz="2200" dirty="0"/>
              <a:t> 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a:p>
            <a:pPr marL="0" indent="0" eaLnBrk="1" hangingPunct="1">
              <a:spcBef>
                <a:spcPts val="600"/>
              </a:spcBef>
              <a:tabLst>
                <a:tab pos="542925" algn="l"/>
              </a:tabLst>
            </a:pPr>
            <a:r>
              <a:rPr lang="en-US" altLang="zh-TW" sz="2200" b="1" i="1" dirty="0">
                <a:solidFill>
                  <a:srgbClr val="0000FF"/>
                </a:solidFill>
              </a:rPr>
              <a:t>Proof of Claim.</a:t>
            </a:r>
            <a:r>
              <a:rPr lang="en-US" altLang="zh-TW" sz="2200" dirty="0"/>
              <a:t> Suppose not.</a:t>
            </a:r>
          </a:p>
          <a:p>
            <a:pPr marL="0" indent="0" eaLnBrk="1" hangingPunct="1">
              <a:spcBef>
                <a:spcPts val="600"/>
              </a:spcBef>
              <a:tabLst>
                <a:tab pos="542925" algn="l"/>
              </a:tabLst>
            </a:pPr>
            <a:r>
              <a:rPr lang="en-US" altLang="zh-TW" sz="2200" dirty="0"/>
              <a:t>Then there is an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such that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&gt;</a:t>
            </a:r>
            <a:r>
              <a:rPr lang="en-US" altLang="zh-TW" sz="2200" dirty="0">
                <a:solidFill>
                  <a:srgbClr val="000000"/>
                </a:solidFill>
              </a:rPr>
              <a:t> 0.</a:t>
            </a:r>
          </a:p>
          <a:p>
            <a:pPr marL="0" indent="0" eaLnBrk="1" hangingPunct="1">
              <a:spcBef>
                <a:spcPts val="600"/>
              </a:spcBef>
              <a:tabLst>
                <a:tab pos="542925" algn="l"/>
              </a:tabLst>
            </a:pPr>
            <a:r>
              <a:rPr lang="en-US" altLang="zh-TW" sz="2200" dirty="0">
                <a:solidFill>
                  <a:srgbClr val="000000"/>
                </a:solidFill>
              </a:rPr>
              <a:t>Hence </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err="1"/>
              <a:t>E</a:t>
            </a:r>
            <a:r>
              <a:rPr lang="en-US" altLang="zh-TW" sz="2200" i="1" baseline="-25000" dirty="0" err="1"/>
              <a:t>f</a:t>
            </a:r>
            <a:r>
              <a:rPr lang="en-US" altLang="zh-TW" sz="2200" i="1" baseline="-25000" dirty="0"/>
              <a:t> </a:t>
            </a:r>
            <a:r>
              <a:rPr lang="en-US" altLang="zh-TW" sz="2200" dirty="0">
                <a:sym typeface="Symbol" pitchFamily="18" charset="2"/>
              </a:rPr>
              <a:t>. </a:t>
            </a:r>
            <a:r>
              <a:rPr lang="en-US" altLang="zh-TW" sz="2200" dirty="0">
                <a:sym typeface="MT Extra" pitchFamily="18" charset="2"/>
              </a:rPr>
              <a:t>Since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a:t>
            </a:r>
            <a:r>
              <a:rPr lang="en-US" altLang="zh-TW" sz="2200" dirty="0">
                <a:sym typeface="Symbol" pitchFamily="18" charset="2"/>
              </a:rPr>
              <a:t> </a:t>
            </a:r>
            <a:r>
              <a:rPr lang="en-US" altLang="zh-TW" sz="2200" dirty="0"/>
              <a:t>there is a path from </a:t>
            </a:r>
            <a:r>
              <a:rPr lang="en-US" altLang="zh-TW" sz="2200" i="1" dirty="0"/>
              <a:t>s</a:t>
            </a:r>
            <a:r>
              <a:rPr lang="en-US" altLang="zh-TW" sz="2200" dirty="0"/>
              <a:t> to </a:t>
            </a:r>
            <a:r>
              <a:rPr lang="en-US" altLang="zh-TW" sz="2200" i="1" dirty="0"/>
              <a:t>u</a:t>
            </a:r>
            <a:r>
              <a:rPr lang="en-US" altLang="zh-TW" sz="2200" dirty="0"/>
              <a:t> in </a:t>
            </a:r>
            <a:r>
              <a:rPr lang="en-US" altLang="zh-TW" sz="2200" i="1" dirty="0"/>
              <a:t>G</a:t>
            </a:r>
            <a:r>
              <a:rPr lang="en-US" altLang="zh-TW" sz="2200" i="1" baseline="-25000" dirty="0"/>
              <a:t>f </a:t>
            </a:r>
            <a:r>
              <a:rPr lang="en-US" altLang="zh-TW" sz="2200" dirty="0"/>
              <a:t>.</a:t>
            </a:r>
          </a:p>
          <a:p>
            <a:pPr marL="0" indent="0" eaLnBrk="1" hangingPunct="1">
              <a:spcBef>
                <a:spcPts val="600"/>
              </a:spcBef>
              <a:tabLst>
                <a:tab pos="542925" algn="l"/>
              </a:tabLst>
            </a:pPr>
            <a:r>
              <a:rPr lang="en-US" altLang="zh-TW" sz="2200" dirty="0">
                <a:sym typeface="Symbol" pitchFamily="18" charset="2"/>
              </a:rPr>
              <a:t>It follows that </a:t>
            </a:r>
            <a:r>
              <a:rPr lang="en-US" altLang="zh-TW" sz="2200" dirty="0">
                <a:sym typeface="MT Extra" pitchFamily="18" charset="2"/>
              </a:rPr>
              <a:t>there is a </a:t>
            </a:r>
            <a:r>
              <a:rPr lang="en-US" altLang="zh-TW" sz="2200" dirty="0">
                <a:sym typeface="Symbol" pitchFamily="18" charset="2"/>
              </a:rPr>
              <a:t>path from </a:t>
            </a:r>
            <a:r>
              <a:rPr lang="en-US" altLang="zh-TW" sz="2200" i="1" dirty="0">
                <a:sym typeface="Symbol" pitchFamily="18" charset="2"/>
              </a:rPr>
              <a:t>s</a:t>
            </a:r>
            <a:r>
              <a:rPr lang="en-US" altLang="zh-TW" sz="2200" dirty="0">
                <a:sym typeface="Symbol" pitchFamily="18" charset="2"/>
              </a:rPr>
              <a:t> to </a:t>
            </a:r>
            <a:r>
              <a:rPr lang="en-US" altLang="zh-TW" sz="2200" i="1" dirty="0">
                <a:sym typeface="Symbol" pitchFamily="18" charset="2"/>
              </a:rPr>
              <a:t>v</a:t>
            </a:r>
            <a:r>
              <a:rPr lang="en-US" altLang="zh-TW" sz="2200" dirty="0">
                <a:sym typeface="Symbol" pitchFamily="18" charset="2"/>
              </a:rPr>
              <a:t> in </a:t>
            </a:r>
            <a:r>
              <a:rPr lang="en-US" altLang="zh-TW" sz="2200" i="1" dirty="0" err="1"/>
              <a:t>G</a:t>
            </a:r>
            <a:r>
              <a:rPr lang="en-US" altLang="zh-TW" sz="2200" i="1" baseline="-25000" dirty="0" err="1"/>
              <a:t>f</a:t>
            </a:r>
            <a:r>
              <a:rPr lang="en-US" altLang="zh-TW" sz="2200" i="1" baseline="-25000" dirty="0"/>
              <a:t> </a:t>
            </a:r>
            <a:r>
              <a:rPr lang="en-US" altLang="zh-TW" sz="2200" dirty="0">
                <a:sym typeface="Symbol" pitchFamily="18" charset="2"/>
              </a:rPr>
              <a:t>.</a:t>
            </a:r>
          </a:p>
          <a:p>
            <a:pPr marL="0" indent="0" eaLnBrk="1" hangingPunct="1">
              <a:spcBef>
                <a:spcPts val="600"/>
              </a:spcBef>
              <a:tabLst>
                <a:tab pos="542925" algn="l"/>
              </a:tabLst>
            </a:pPr>
            <a:r>
              <a:rPr lang="en-US" altLang="zh-TW" sz="2200" dirty="0">
                <a:sym typeface="Symbol" pitchFamily="18" charset="2"/>
              </a:rPr>
              <a:t>Thus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sym typeface="Symbol" pitchFamily="18" charset="2"/>
              </a:rPr>
              <a:t>. Since </a:t>
            </a:r>
            <a:r>
              <a:rPr lang="en-US" altLang="zh-TW" sz="2200" i="1" dirty="0"/>
              <a:t>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 contradiction.</a:t>
            </a:r>
          </a:p>
          <a:p>
            <a:pPr marL="0" indent="0" eaLnBrk="1" hangingPunct="1">
              <a:spcBef>
                <a:spcPts val="600"/>
              </a:spcBef>
              <a:tabLst>
                <a:tab pos="542925" algn="l"/>
              </a:tabLst>
            </a:pPr>
            <a:r>
              <a:rPr lang="en-US" altLang="zh-TW" sz="2200" dirty="0"/>
              <a:t>Therefore for every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S</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i="1" dirty="0">
                <a:sym typeface="Symbol" pitchFamily="18" charset="2"/>
              </a:rPr>
              <a:t>T</a:t>
            </a:r>
            <a:r>
              <a:rPr lang="en-US" altLang="zh-TW" sz="2200" dirty="0"/>
              <a:t>, </a:t>
            </a:r>
            <a:r>
              <a:rPr lang="en-US" altLang="zh-TW" sz="2200" i="1" dirty="0" err="1">
                <a:solidFill>
                  <a:srgbClr val="000000"/>
                </a:solidFill>
              </a:rPr>
              <a:t>c</a:t>
            </a:r>
            <a:r>
              <a:rPr lang="en-US" altLang="zh-TW" sz="2200" i="1" baseline="-25000" dirty="0" err="1">
                <a:solidFill>
                  <a:srgbClr val="000000"/>
                </a:solidFill>
              </a:rPr>
              <a:t>f</a:t>
            </a:r>
            <a:r>
              <a:rPr lang="en-US" altLang="zh-TW" sz="2200" i="1" baseline="-25000" dirty="0">
                <a:solidFill>
                  <a:srgbClr val="000000"/>
                </a:solidFill>
              </a:rPr>
              <a:t>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0</a:t>
            </a:r>
            <a:r>
              <a:rPr lang="en-US" altLang="zh-TW" sz="2200" dirty="0">
                <a:sym typeface="Symbol" pitchFamily="18" charset="2"/>
              </a:rPr>
              <a:t>.</a:t>
            </a:r>
          </a:p>
        </p:txBody>
      </p:sp>
      <p:sp>
        <p:nvSpPr>
          <p:cNvPr id="5" name="矩形 4"/>
          <p:cNvSpPr/>
          <p:nvPr/>
        </p:nvSpPr>
        <p:spPr>
          <a:xfrm>
            <a:off x="612000" y="1269000"/>
            <a:ext cx="720000" cy="1080000"/>
          </a:xfrm>
          <a:prstGeom prst="rect">
            <a:avLst/>
          </a:prstGeom>
        </p:spPr>
        <p:txBody>
          <a:bodyPr wrap="none" tIns="36000" bIns="72000" anchor="ctr" anchorCtr="1">
            <a:noAutofit/>
          </a:bodyPr>
          <a:lstStyle/>
          <a:p>
            <a:r>
              <a:rPr lang="en-US" altLang="zh-TW" sz="6600" i="1" kern="0" dirty="0">
                <a:solidFill>
                  <a:srgbClr val="0000FF"/>
                </a:solidFill>
                <a:latin typeface="Times New Roman"/>
                <a:ea typeface="新細明體"/>
              </a:rPr>
              <a:t>S</a:t>
            </a:r>
            <a:endParaRPr lang="zh-TW" altLang="en-US" sz="6600" dirty="0">
              <a:solidFill>
                <a:srgbClr val="0000FF"/>
              </a:solidFill>
            </a:endParaRPr>
          </a:p>
        </p:txBody>
      </p:sp>
      <p:sp>
        <p:nvSpPr>
          <p:cNvPr id="6" name="矩形 5"/>
          <p:cNvSpPr/>
          <p:nvPr/>
        </p:nvSpPr>
        <p:spPr>
          <a:xfrm>
            <a:off x="7812000" y="1269000"/>
            <a:ext cx="720000" cy="1080000"/>
          </a:xfrm>
          <a:prstGeom prst="rect">
            <a:avLst/>
          </a:prstGeom>
        </p:spPr>
        <p:txBody>
          <a:bodyPr wrap="none" tIns="36000" anchor="ctr" anchorCtr="0">
            <a:noAutofit/>
          </a:bodyPr>
          <a:lstStyle/>
          <a:p>
            <a:r>
              <a:rPr lang="en-US" altLang="zh-TW" sz="6600" i="1" kern="0" dirty="0">
                <a:solidFill>
                  <a:srgbClr val="0000FF"/>
                </a:solidFill>
                <a:latin typeface="Times New Roman"/>
                <a:ea typeface="新細明體"/>
              </a:rPr>
              <a:t>T</a:t>
            </a:r>
            <a:endParaRPr lang="zh-TW" altLang="en-US" sz="6600" dirty="0">
              <a:solidFill>
                <a:srgbClr val="0000FF"/>
              </a:solidFill>
            </a:endParaRPr>
          </a:p>
        </p:txBody>
      </p:sp>
      <p:pic>
        <p:nvPicPr>
          <p:cNvPr id="7" name="圖片 6"/>
          <p:cNvPicPr>
            <a:picLocks noChangeAspect="1"/>
          </p:cNvPicPr>
          <p:nvPr/>
        </p:nvPicPr>
        <p:blipFill>
          <a:blip r:embed="rId2"/>
          <a:stretch>
            <a:fillRect/>
          </a:stretch>
        </p:blipFill>
        <p:spPr>
          <a:xfrm>
            <a:off x="2232000" y="549000"/>
            <a:ext cx="4680000" cy="2875996"/>
          </a:xfrm>
          <a:prstGeom prst="rect">
            <a:avLst/>
          </a:prstGeom>
        </p:spPr>
      </p:pic>
      <p:sp>
        <p:nvSpPr>
          <p:cNvPr id="8" name="Line 19"/>
          <p:cNvSpPr>
            <a:spLocks noChangeShapeType="1"/>
          </p:cNvSpPr>
          <p:nvPr/>
        </p:nvSpPr>
        <p:spPr bwMode="auto">
          <a:xfrm>
            <a:off x="4032000" y="549000"/>
            <a:ext cx="2340000" cy="2520000"/>
          </a:xfrm>
          <a:prstGeom prst="line">
            <a:avLst/>
          </a:prstGeom>
          <a:noFill/>
          <a:ln w="28575">
            <a:solidFill>
              <a:schemeClr val="hlink"/>
            </a:solidFill>
            <a:round/>
            <a:headEnd/>
            <a:tailEnd/>
          </a:ln>
        </p:spPr>
        <p:txBody>
          <a:bodyPr/>
          <a:lstStyle/>
          <a:p>
            <a:endParaRPr lang="zh-TW" altLang="en-US"/>
          </a:p>
        </p:txBody>
      </p:sp>
    </p:spTree>
    <p:extLst>
      <p:ext uri="{BB962C8B-B14F-4D97-AF65-F5344CB8AC3E}">
        <p14:creationId xmlns:p14="http://schemas.microsoft.com/office/powerpoint/2010/main" val="2847098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612000" y="369000"/>
            <a:ext cx="7920000" cy="6120000"/>
          </a:xfrm>
        </p:spPr>
        <p:txBody>
          <a:bodyPr/>
          <a:lstStyle/>
          <a:p>
            <a:pPr marL="0" lvl="0" indent="0" eaLnBrk="1" hangingPunct="1">
              <a:spcBef>
                <a:spcPct val="40000"/>
              </a:spcBef>
              <a:buClr>
                <a:srgbClr val="3333CC"/>
              </a:buClr>
              <a:defRPr/>
            </a:pPr>
            <a:r>
              <a:rPr lang="en-US" altLang="zh-TW" dirty="0">
                <a:solidFill>
                  <a:srgbClr val="000000"/>
                </a:solidFill>
              </a:rPr>
              <a:t>A </a:t>
            </a:r>
            <a:r>
              <a:rPr lang="en-US" altLang="zh-TW" i="1" spc="300" dirty="0">
                <a:solidFill>
                  <a:srgbClr val="0000FF"/>
                </a:solidFill>
              </a:rPr>
              <a:t>f</a:t>
            </a:r>
            <a:r>
              <a:rPr lang="en-US" altLang="zh-TW" i="1" dirty="0">
                <a:solidFill>
                  <a:srgbClr val="0000FF"/>
                </a:solidFill>
              </a:rPr>
              <a:t>low network</a:t>
            </a:r>
            <a:r>
              <a:rPr lang="en-US" altLang="zh-TW" dirty="0">
                <a:solidFill>
                  <a:srgbClr val="000000"/>
                </a:solidFill>
              </a:rPr>
              <a:t>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300" dirty="0">
                <a:solidFill>
                  <a:srgbClr val="000000"/>
                </a:solidFill>
              </a:rPr>
              <a:t>E</a:t>
            </a:r>
            <a:r>
              <a:rPr lang="en-US" altLang="zh-TW" dirty="0">
                <a:solidFill>
                  <a:srgbClr val="000000"/>
                </a:solidFill>
              </a:rPr>
              <a:t>) is a </a:t>
            </a:r>
            <a:r>
              <a:rPr lang="en-US" altLang="zh-TW" dirty="0">
                <a:solidFill>
                  <a:srgbClr val="FF0000"/>
                </a:solidFill>
              </a:rPr>
              <a:t>directed</a:t>
            </a:r>
            <a:r>
              <a:rPr lang="en-US" altLang="zh-TW" dirty="0">
                <a:solidFill>
                  <a:srgbClr val="000000"/>
                </a:solidFill>
              </a:rPr>
              <a:t> graph in which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sym typeface="Symbol" pitchFamily="18" charset="2"/>
              </a:rPr>
              <a:t> has a nonnegative</a:t>
            </a:r>
            <a:r>
              <a:rPr lang="en-US" altLang="zh-TW" dirty="0">
                <a:solidFill>
                  <a:srgbClr val="000000"/>
                </a:solidFill>
              </a:rPr>
              <a:t> </a:t>
            </a:r>
            <a:r>
              <a:rPr lang="en-US" altLang="zh-TW" i="1" dirty="0">
                <a:solidFill>
                  <a:srgbClr val="0000FF"/>
                </a:solidFill>
              </a:rPr>
              <a:t>capacity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0.</a:t>
            </a:r>
          </a:p>
          <a:p>
            <a:pPr marL="0" lvl="0" indent="0" eaLnBrk="1" hangingPunct="1">
              <a:spcBef>
                <a:spcPts val="0"/>
              </a:spcBef>
              <a:buClr>
                <a:srgbClr val="3333CC"/>
              </a:buClr>
              <a:defRPr/>
            </a:pPr>
            <a:r>
              <a:rPr lang="en-US" altLang="zh-TW" dirty="0">
                <a:solidFill>
                  <a:srgbClr val="000000"/>
                </a:solidFill>
              </a:rPr>
              <a:t>We further require that </a:t>
            </a:r>
            <a:r>
              <a:rPr lang="en-US" altLang="zh-TW" dirty="0">
                <a:solidFill>
                  <a:srgbClr val="0000FF"/>
                </a:solidFill>
              </a:rPr>
              <a:t>if (</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FF"/>
                </a:solidFill>
              </a:rPr>
              <a:t>, then (</a:t>
            </a:r>
            <a:r>
              <a:rPr lang="en-US" altLang="zh-TW" i="1" dirty="0">
                <a:solidFill>
                  <a:srgbClr val="0000FF"/>
                </a:solidFill>
              </a:rPr>
              <a:t>v</a:t>
            </a:r>
            <a:r>
              <a:rPr lang="en-US" altLang="zh-TW" dirty="0">
                <a:solidFill>
                  <a:srgbClr val="0000FF"/>
                </a:solidFill>
              </a:rPr>
              <a:t>, </a:t>
            </a:r>
            <a:r>
              <a:rPr lang="en-US" altLang="zh-TW" i="1" dirty="0">
                <a:solidFill>
                  <a:srgbClr val="0000FF"/>
                </a:solidFill>
              </a:rPr>
              <a:t>u</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00"/>
                </a:solidFill>
              </a:rPr>
              <a:t>.</a:t>
            </a:r>
          </a:p>
          <a:p>
            <a:pPr marL="0" lvl="0" indent="0" eaLnBrk="1" hangingPunct="1">
              <a:spcBef>
                <a:spcPts val="0"/>
              </a:spcBef>
              <a:buClr>
                <a:srgbClr val="3333CC"/>
              </a:buClr>
              <a:defRPr/>
            </a:pPr>
            <a:r>
              <a:rPr lang="en-US" altLang="zh-TW" dirty="0">
                <a:solidFill>
                  <a:srgbClr val="000000"/>
                </a:solidFill>
              </a:rPr>
              <a:t>If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sym typeface="Symbol" pitchFamily="18" charset="2"/>
              </a:rPr>
              <a:t>, then we define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dirty="0">
                <a:solidFill>
                  <a:srgbClr val="000000"/>
                </a:solidFill>
                <a:sym typeface="Symbol" pitchFamily="18" charset="2"/>
              </a:rPr>
              <a:t>0, and we disallow self-loops</a:t>
            </a:r>
            <a:r>
              <a:rPr lang="en-US" altLang="zh-TW" dirty="0">
                <a:solidFill>
                  <a:srgbClr val="000000"/>
                </a:solidFill>
              </a:rPr>
              <a:t>.</a:t>
            </a:r>
          </a:p>
          <a:p>
            <a:pPr marL="0" lvl="0" indent="0" eaLnBrk="1" hangingPunct="1">
              <a:spcBef>
                <a:spcPts val="1200"/>
              </a:spcBef>
              <a:buClr>
                <a:srgbClr val="3333CC"/>
              </a:buClr>
            </a:pPr>
            <a:r>
              <a:rPr lang="en-US" altLang="zh-TW" dirty="0">
                <a:solidFill>
                  <a:srgbClr val="000000"/>
                </a:solidFill>
              </a:rPr>
              <a:t>A </a:t>
            </a:r>
            <a:r>
              <a:rPr lang="en-US" altLang="zh-TW" i="1" spc="300" dirty="0">
                <a:solidFill>
                  <a:srgbClr val="0000FF"/>
                </a:solidFill>
              </a:rPr>
              <a:t>f</a:t>
            </a:r>
            <a:r>
              <a:rPr lang="en-US" altLang="zh-TW" i="1" dirty="0">
                <a:solidFill>
                  <a:srgbClr val="0000FF"/>
                </a:solidFill>
              </a:rPr>
              <a:t>low</a:t>
            </a:r>
            <a:r>
              <a:rPr lang="en-US" altLang="zh-TW" dirty="0">
                <a:solidFill>
                  <a:srgbClr val="000000"/>
                </a:solidFill>
              </a:rPr>
              <a:t> in </a:t>
            </a:r>
            <a:r>
              <a:rPr lang="en-US" altLang="zh-TW" i="1" dirty="0">
                <a:solidFill>
                  <a:srgbClr val="000000"/>
                </a:solidFill>
              </a:rPr>
              <a:t>G</a:t>
            </a:r>
            <a:r>
              <a:rPr lang="en-US" altLang="zh-TW" dirty="0">
                <a:solidFill>
                  <a:srgbClr val="000000"/>
                </a:solidFill>
              </a:rPr>
              <a:t> is a real-valued function </a:t>
            </a:r>
            <a:r>
              <a:rPr lang="en-US" altLang="zh-TW" i="1" dirty="0">
                <a:solidFill>
                  <a:srgbClr val="000000"/>
                </a:solidFill>
              </a:rPr>
              <a:t>f </a:t>
            </a:r>
            <a:r>
              <a:rPr lang="en-US" altLang="zh-TW" dirty="0">
                <a:solidFill>
                  <a:srgbClr val="000000"/>
                </a:solidFill>
              </a:rPr>
              <a:t>: </a:t>
            </a:r>
            <a:r>
              <a:rPr lang="en-US" altLang="zh-TW" i="1" dirty="0">
                <a:solidFill>
                  <a:srgbClr val="000000"/>
                </a:solidFill>
                <a:sym typeface="Symbol" pitchFamily="18" charset="2"/>
              </a:rPr>
              <a:t>V</a:t>
            </a:r>
            <a:r>
              <a:rPr lang="en-US" altLang="zh-TW" sz="1800" dirty="0">
                <a:solidFill>
                  <a:srgbClr val="000000"/>
                </a:solidFill>
                <a:sym typeface="Symbol" pitchFamily="18" charset="2"/>
              </a:rPr>
              <a:t> </a:t>
            </a:r>
            <a:r>
              <a:rPr lang="en-US" altLang="zh-TW" b="1"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solidFill>
                  <a:srgbClr val="000000"/>
                </a:solidFill>
                <a:cs typeface="Times New Roman" pitchFamily="18" charset="0"/>
                <a:sym typeface="Symbol" pitchFamily="18" charset="2"/>
              </a:rPr>
              <a:t> </a:t>
            </a:r>
            <a:r>
              <a:rPr lang="en-US" altLang="zh-TW" i="1" dirty="0">
                <a:solidFill>
                  <a:srgbClr val="000000"/>
                </a:solidFill>
                <a:cs typeface="Times New Roman" pitchFamily="18" charset="0"/>
                <a:sym typeface="Symbol" pitchFamily="18" charset="2"/>
              </a:rPr>
              <a:t>V</a:t>
            </a:r>
            <a:r>
              <a:rPr lang="en-US" altLang="zh-TW" dirty="0">
                <a:solidFill>
                  <a:srgbClr val="000000"/>
                </a:solidFill>
                <a:cs typeface="Times New Roman" pitchFamily="18" charset="0"/>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dirty="0">
                <a:solidFill>
                  <a:srgbClr val="000000"/>
                </a:solidFill>
                <a:cs typeface="Times New Roman" pitchFamily="18" charset="0"/>
                <a:sym typeface="Symbol" pitchFamily="18" charset="2"/>
              </a:rPr>
              <a:t> </a:t>
            </a:r>
            <a:r>
              <a:rPr lang="en-US" altLang="zh-TW" b="1" i="1" dirty="0">
                <a:solidFill>
                  <a:srgbClr val="000000"/>
                </a:solidFill>
                <a:cs typeface="Times New Roman" pitchFamily="18" charset="0"/>
                <a:sym typeface="Symbol" pitchFamily="18" charset="2"/>
              </a:rPr>
              <a:t>R</a:t>
            </a:r>
            <a:r>
              <a:rPr lang="en-US" altLang="zh-TW" dirty="0">
                <a:solidFill>
                  <a:srgbClr val="000000"/>
                </a:solidFill>
              </a:rPr>
              <a:t> that satisfies the following two properties:</a:t>
            </a:r>
            <a:endParaRPr lang="en-US" altLang="zh-TW" b="1" i="1" dirty="0">
              <a:solidFill>
                <a:srgbClr val="000000"/>
              </a:solidFill>
            </a:endParaRPr>
          </a:p>
          <a:p>
            <a:pPr marL="0" lvl="0" indent="0" eaLnBrk="1" hangingPunct="1">
              <a:spcBef>
                <a:spcPts val="0"/>
              </a:spcBef>
              <a:buClr>
                <a:srgbClr val="3333CC"/>
              </a:buClr>
            </a:pPr>
            <a:r>
              <a:rPr lang="en-US" altLang="zh-TW" dirty="0">
                <a:solidFill>
                  <a:srgbClr val="0000FF"/>
                </a:solidFill>
              </a:rPr>
              <a:t>Capacity constraint:</a:t>
            </a:r>
            <a:r>
              <a:rPr lang="en-US" altLang="zh-TW" dirty="0">
                <a:solidFill>
                  <a:srgbClr val="000000"/>
                </a:solidFill>
              </a:rPr>
              <a:t> For all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0 </a:t>
            </a:r>
            <a:r>
              <a:rPr lang="en-US" altLang="zh-TW" sz="20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a:solidFill>
                  <a:srgbClr val="000000"/>
                </a:solidFill>
              </a:rPr>
              <a:t>f</a:t>
            </a:r>
            <a:r>
              <a:rPr lang="en-US" altLang="zh-TW" sz="12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endParaRPr lang="en-US" altLang="zh-TW" b="1" i="1" dirty="0">
              <a:solidFill>
                <a:srgbClr val="000000"/>
              </a:solidFill>
            </a:endParaRPr>
          </a:p>
          <a:p>
            <a:pPr marL="0" lvl="0" indent="0" eaLnBrk="1" hangingPunct="1">
              <a:spcBef>
                <a:spcPts val="0"/>
              </a:spcBef>
              <a:buClr>
                <a:srgbClr val="3333CC"/>
              </a:buClr>
            </a:pPr>
            <a:r>
              <a:rPr lang="en-US" altLang="zh-TW" dirty="0">
                <a:solidFill>
                  <a:srgbClr val="0000FF"/>
                </a:solidFill>
              </a:rPr>
              <a:t>Flow conservation:</a:t>
            </a:r>
            <a:r>
              <a:rPr lang="en-US" altLang="zh-TW" dirty="0">
                <a:solidFill>
                  <a:srgbClr val="000000"/>
                </a:solidFill>
              </a:rPr>
              <a:t> For all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r>
              <a:rPr lang="en-US" altLang="zh-TW" dirty="0">
                <a:solidFill>
                  <a:srgbClr val="000000"/>
                </a:solidFill>
              </a:rPr>
              <a:t>, </a:t>
            </a:r>
            <a:r>
              <a:rPr lang="en-US" altLang="zh-TW" i="1" dirty="0">
                <a:solidFill>
                  <a:srgbClr val="000000"/>
                </a:solidFill>
              </a:rPr>
              <a:t>t</a:t>
            </a:r>
            <a:r>
              <a:rPr lang="en-US" altLang="zh-TW" dirty="0">
                <a:solidFill>
                  <a:srgbClr val="000000"/>
                </a:solidFill>
              </a:rPr>
              <a:t>},</a:t>
            </a:r>
          </a:p>
          <a:p>
            <a:pPr marL="0" lvl="0" indent="0" eaLnBrk="1" hangingPunct="1">
              <a:spcBef>
                <a:spcPts val="0"/>
              </a:spcBef>
              <a:buClr>
                <a:srgbClr val="3333CC"/>
              </a:buClr>
            </a:pPr>
            <a:r>
              <a:rPr lang="en-US" altLang="zh-TW" dirty="0">
                <a:solidFill>
                  <a:srgbClr val="000000"/>
                </a:solidFill>
              </a:rPr>
              <a:t>When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 there can be no flow from </a:t>
            </a:r>
            <a:r>
              <a:rPr lang="en-US" altLang="zh-TW" i="1" dirty="0">
                <a:solidFill>
                  <a:srgbClr val="000000"/>
                </a:solidFill>
              </a:rPr>
              <a:t>u</a:t>
            </a:r>
            <a:r>
              <a:rPr lang="en-US" altLang="zh-TW" dirty="0">
                <a:solidFill>
                  <a:srgbClr val="000000"/>
                </a:solidFill>
              </a:rPr>
              <a:t> to </a:t>
            </a:r>
            <a:r>
              <a:rPr lang="en-US" altLang="zh-TW" i="1" dirty="0">
                <a:solidFill>
                  <a:srgbClr val="000000"/>
                </a:solidFill>
              </a:rPr>
              <a:t>v</a:t>
            </a:r>
            <a:r>
              <a:rPr lang="en-US" altLang="zh-TW" dirty="0">
                <a:solidFill>
                  <a:srgbClr val="000000"/>
                </a:solidFill>
              </a:rPr>
              <a:t>, and </a:t>
            </a:r>
            <a:r>
              <a:rPr lang="en-US" altLang="zh-TW" i="1" dirty="0">
                <a:solidFill>
                  <a:srgbClr val="000000"/>
                </a:solidFill>
              </a:rPr>
              <a:t>f</a:t>
            </a:r>
            <a:r>
              <a:rPr lang="en-US" altLang="zh-TW" sz="12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endParaRPr lang="zh-TW" altLang="en-US" dirty="0">
              <a:solidFill>
                <a:srgbClr val="000000"/>
              </a:solidFill>
            </a:endParaRPr>
          </a:p>
          <a:p>
            <a:pPr marL="0" lvl="0" indent="0" eaLnBrk="1" hangingPunct="1">
              <a:spcBef>
                <a:spcPts val="1200"/>
              </a:spcBef>
              <a:buClr>
                <a:srgbClr val="3333CC"/>
              </a:buClr>
            </a:pPr>
            <a:r>
              <a:rPr lang="en-US" altLang="zh-TW" dirty="0">
                <a:solidFill>
                  <a:srgbClr val="000000"/>
                </a:solidFill>
              </a:rPr>
              <a:t>For any vertices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we define the </a:t>
            </a:r>
            <a:r>
              <a:rPr lang="en-US" altLang="zh-TW" i="1" dirty="0">
                <a:solidFill>
                  <a:srgbClr val="0000FF"/>
                </a:solidFill>
              </a:rPr>
              <a:t>residual capacity</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sz="1800" i="1"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by</a:t>
            </a: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600"/>
              </a:spcBef>
              <a:buClr>
                <a:srgbClr val="3333CC"/>
              </a:buClr>
            </a:pPr>
            <a:r>
              <a:rPr lang="en-US" altLang="zh-TW" dirty="0">
                <a:solidFill>
                  <a:srgbClr val="000000"/>
                </a:solidFill>
              </a:rPr>
              <a:t>The </a:t>
            </a:r>
            <a:r>
              <a:rPr lang="en-US" altLang="zh-TW" i="1" dirty="0">
                <a:solidFill>
                  <a:srgbClr val="0000FF"/>
                </a:solidFill>
              </a:rPr>
              <a:t>residual network</a:t>
            </a:r>
            <a:r>
              <a:rPr lang="en-US" altLang="zh-TW" dirty="0">
                <a:solidFill>
                  <a:srgbClr val="000000"/>
                </a:solidFill>
              </a:rPr>
              <a:t> of </a:t>
            </a:r>
            <a:r>
              <a:rPr lang="en-US" altLang="zh-TW" i="1" dirty="0">
                <a:solidFill>
                  <a:srgbClr val="000000"/>
                </a:solidFill>
              </a:rPr>
              <a:t>G</a:t>
            </a:r>
            <a:r>
              <a:rPr lang="en-US" altLang="zh-TW" dirty="0">
                <a:solidFill>
                  <a:srgbClr val="000000"/>
                </a:solidFill>
              </a:rPr>
              <a:t> induced by </a:t>
            </a:r>
            <a:r>
              <a:rPr lang="en-US" altLang="zh-TW" i="1" dirty="0">
                <a:solidFill>
                  <a:srgbClr val="000000"/>
                </a:solidFill>
              </a:rPr>
              <a:t>f</a:t>
            </a:r>
            <a:r>
              <a:rPr lang="en-US" altLang="zh-TW" dirty="0">
                <a:solidFill>
                  <a:srgbClr val="000000"/>
                </a:solidFill>
              </a:rPr>
              <a:t> </a:t>
            </a:r>
            <a:r>
              <a:rPr lang="en-US" altLang="zh-TW" sz="1200" dirty="0">
                <a:solidFill>
                  <a:srgbClr val="000000"/>
                </a:solidFill>
              </a:rPr>
              <a:t> </a:t>
            </a:r>
            <a:r>
              <a:rPr lang="en-US" altLang="zh-TW" dirty="0">
                <a:solidFill>
                  <a:srgbClr val="000000"/>
                </a:solidFill>
              </a:rPr>
              <a:t>is </a:t>
            </a:r>
            <a:r>
              <a:rPr lang="en-US" altLang="zh-TW" i="1" dirty="0">
                <a:solidFill>
                  <a:srgbClr val="000000"/>
                </a:solidFill>
              </a:rPr>
              <a:t>G</a:t>
            </a:r>
            <a:r>
              <a:rPr lang="en-US" altLang="zh-TW" i="1" baseline="-25000" dirty="0">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err="1">
                <a:solidFill>
                  <a:srgbClr val="000000"/>
                </a:solidFill>
              </a:rPr>
              <a:t>E</a:t>
            </a:r>
            <a:r>
              <a:rPr lang="en-US" altLang="zh-TW" i="1" baseline="-25000" dirty="0" err="1">
                <a:solidFill>
                  <a:srgbClr val="000000"/>
                </a:solidFill>
              </a:rPr>
              <a:t>f</a:t>
            </a:r>
            <a:r>
              <a:rPr lang="en-US" altLang="zh-TW" sz="1200" dirty="0">
                <a:solidFill>
                  <a:srgbClr val="000000"/>
                </a:solidFill>
              </a:rPr>
              <a:t> </a:t>
            </a:r>
            <a:r>
              <a:rPr lang="en-US" altLang="zh-TW" dirty="0">
                <a:solidFill>
                  <a:srgbClr val="000000"/>
                </a:solidFill>
              </a:rPr>
              <a:t>), where</a:t>
            </a:r>
          </a:p>
          <a:p>
            <a:pPr marL="0" lvl="0" indent="0" eaLnBrk="1" hangingPunct="1">
              <a:spcBef>
                <a:spcPts val="600"/>
              </a:spcBef>
              <a:buClr>
                <a:srgbClr val="3333CC"/>
              </a:buClr>
            </a:pPr>
            <a:r>
              <a:rPr lang="en-US" altLang="zh-TW" i="1" dirty="0" err="1">
                <a:solidFill>
                  <a:srgbClr val="000000"/>
                </a:solidFill>
              </a:rPr>
              <a:t>E</a:t>
            </a:r>
            <a:r>
              <a:rPr lang="en-US" altLang="zh-TW" i="1" baseline="-25000" dirty="0" err="1">
                <a:solidFill>
                  <a:srgbClr val="000000"/>
                </a:solidFill>
              </a:rPr>
              <a:t>f</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sz="1800" dirty="0">
                <a:solidFill>
                  <a:srgbClr val="000000"/>
                </a:solidFill>
                <a:sym typeface="Symbol" pitchFamily="18" charset="2"/>
              </a:rPr>
              <a:t> </a:t>
            </a:r>
            <a:r>
              <a:rPr lang="en-US" altLang="zh-TW" b="1"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solidFill>
                  <a:srgbClr val="000000"/>
                </a:solidFill>
                <a:cs typeface="Times New Roman" pitchFamily="18" charset="0"/>
                <a:sym typeface="Symbol" pitchFamily="18" charset="2"/>
              </a:rPr>
              <a:t> </a:t>
            </a:r>
            <a:r>
              <a:rPr lang="en-US" altLang="zh-TW" i="1" dirty="0">
                <a:solidFill>
                  <a:srgbClr val="000000"/>
                </a:solidFill>
                <a:cs typeface="Times New Roman" pitchFamily="18" charset="0"/>
                <a:sym typeface="Symbol" pitchFamily="18" charset="2"/>
              </a:rPr>
              <a:t>V</a:t>
            </a:r>
            <a:r>
              <a:rPr lang="en-US" altLang="zh-TW" dirty="0">
                <a:solidFill>
                  <a:srgbClr val="000000"/>
                </a:solidFill>
                <a:sym typeface="Symbol" pitchFamily="18" charset="2"/>
              </a:rPr>
              <a:t> : </a:t>
            </a:r>
            <a:r>
              <a:rPr lang="en-US" altLang="zh-TW" i="1" dirty="0" err="1">
                <a:solidFill>
                  <a:srgbClr val="000000"/>
                </a:solidFill>
              </a:rPr>
              <a:t>c</a:t>
            </a:r>
            <a:r>
              <a:rPr lang="en-US" altLang="zh-TW" i="1" baseline="-25000" dirty="0" err="1">
                <a:solidFill>
                  <a:srgbClr val="000000"/>
                </a:solidFill>
              </a:rPr>
              <a:t>f</a:t>
            </a:r>
            <a:r>
              <a:rPr lang="en-US" altLang="zh-TW" sz="1800" i="1"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rPr>
              <a:t>&gt;</a:t>
            </a:r>
            <a:r>
              <a:rPr lang="en-US" altLang="zh-TW" dirty="0">
                <a:solidFill>
                  <a:srgbClr val="000000"/>
                </a:solidFill>
              </a:rPr>
              <a:t> 0}.</a:t>
            </a:r>
          </a:p>
        </p:txBody>
      </p:sp>
      <p:graphicFrame>
        <p:nvGraphicFramePr>
          <p:cNvPr id="5" name="物件 4"/>
          <p:cNvGraphicFramePr>
            <a:graphicFrameLocks noChangeAspect="1"/>
          </p:cNvGraphicFramePr>
          <p:nvPr>
            <p:extLst>
              <p:ext uri="{D42A27DB-BD31-4B8C-83A1-F6EECF244321}">
                <p14:modId xmlns:p14="http://schemas.microsoft.com/office/powerpoint/2010/main" val="3908222151"/>
              </p:ext>
            </p:extLst>
          </p:nvPr>
        </p:nvGraphicFramePr>
        <p:xfrm>
          <a:off x="1692000" y="4149000"/>
          <a:ext cx="4860000" cy="1360800"/>
        </p:xfrm>
        <a:graphic>
          <a:graphicData uri="http://schemas.openxmlformats.org/presentationml/2006/ole">
            <mc:AlternateContent xmlns:mc="http://schemas.openxmlformats.org/markup-compatibility/2006">
              <mc:Choice xmlns:v="urn:schemas-microsoft-com:vml" Requires="v">
                <p:oleObj spid="_x0000_s137627" name="方程式" r:id="rId3" imgW="2539800" imgH="711000" progId="Equation.3">
                  <p:embed/>
                </p:oleObj>
              </mc:Choice>
              <mc:Fallback>
                <p:oleObj name="方程式" r:id="rId3" imgW="2539800" imgH="711000" progId="Equation.3">
                  <p:embed/>
                  <p:pic>
                    <p:nvPicPr>
                      <p:cNvPr id="2" name="物件 1"/>
                      <p:cNvPicPr/>
                      <p:nvPr/>
                    </p:nvPicPr>
                    <p:blipFill>
                      <a:blip r:embed="rId4"/>
                      <a:stretch>
                        <a:fillRect/>
                      </a:stretch>
                    </p:blipFill>
                    <p:spPr>
                      <a:xfrm>
                        <a:off x="1692000" y="4149000"/>
                        <a:ext cx="4860000" cy="1360800"/>
                      </a:xfrm>
                      <a:prstGeom prst="rect">
                        <a:avLst/>
                      </a:prstGeom>
                    </p:spPr>
                  </p:pic>
                </p:oleObj>
              </mc:Fallback>
            </mc:AlternateContent>
          </a:graphicData>
        </a:graphic>
      </p:graphicFrame>
    </p:spTree>
    <p:extLst>
      <p:ext uri="{BB962C8B-B14F-4D97-AF65-F5344CB8AC3E}">
        <p14:creationId xmlns:p14="http://schemas.microsoft.com/office/powerpoint/2010/main" val="388545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412000" y="2529000"/>
            <a:ext cx="54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412000" y="3789000"/>
            <a:ext cx="54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54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392000" y="4509000"/>
            <a:ext cx="36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36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4868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75996"/>
          </a:xfrm>
          <a:prstGeom prst="rect">
            <a:avLst/>
          </a:prstGeom>
        </p:spPr>
      </p:pic>
      <p:sp>
        <p:nvSpPr>
          <p:cNvPr id="8" name="Line 19"/>
          <p:cNvSpPr>
            <a:spLocks noChangeShapeType="1"/>
          </p:cNvSpPr>
          <p:nvPr/>
        </p:nvSpPr>
        <p:spPr bwMode="auto">
          <a:xfrm>
            <a:off x="241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9" name="Line 19"/>
          <p:cNvSpPr>
            <a:spLocks noChangeShapeType="1"/>
          </p:cNvSpPr>
          <p:nvPr/>
        </p:nvSpPr>
        <p:spPr bwMode="auto">
          <a:xfrm>
            <a:off x="223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0"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r>
              <a:rPr lang="en-US" altLang="zh-TW" sz="4400" i="1" kern="0" baseline="-25000" dirty="0">
                <a:solidFill>
                  <a:srgbClr val="0000FF"/>
                </a:solidFill>
              </a:rPr>
              <a:t>f</a:t>
            </a:r>
          </a:p>
        </p:txBody>
      </p:sp>
      <p:sp>
        <p:nvSpPr>
          <p:cNvPr id="11"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sz="4400" i="1" kern="0" dirty="0">
                <a:solidFill>
                  <a:srgbClr val="0000FF"/>
                </a:solidFill>
              </a:rPr>
              <a:t>G</a:t>
            </a:r>
            <a:endParaRPr lang="en-US" altLang="zh-TW" sz="4400" i="1" kern="0" baseline="-25000" dirty="0">
              <a:solidFill>
                <a:srgbClr val="0000FF"/>
              </a:solidFill>
            </a:endParaRPr>
          </a:p>
        </p:txBody>
      </p:sp>
    </p:spTree>
    <p:extLst>
      <p:ext uri="{BB962C8B-B14F-4D97-AF65-F5344CB8AC3E}">
        <p14:creationId xmlns:p14="http://schemas.microsoft.com/office/powerpoint/2010/main" val="1110235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539972" y="548980"/>
            <a:ext cx="7776055" cy="4464031"/>
          </a:xfrm>
        </p:spPr>
        <p:txBody>
          <a:bodyPr tIns="0"/>
          <a:lstStyle/>
          <a:p>
            <a:pPr marL="0" indent="0" eaLnBrk="1" hangingPunct="1">
              <a:lnSpc>
                <a:spcPct val="110000"/>
              </a:lnSpc>
              <a:tabLst>
                <a:tab pos="7537450" algn="l"/>
              </a:tabLst>
            </a:pPr>
            <a:r>
              <a:rPr lang="en-US" altLang="zh-TW" sz="2200" dirty="0"/>
              <a:t>Now consider a pair of vertices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sym typeface="Symbol" pitchFamily="18" charset="2"/>
              </a:rPr>
              <a:t>S</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sym typeface="Symbol" pitchFamily="18" charset="2"/>
              </a:rPr>
              <a:t>T</a:t>
            </a:r>
            <a:r>
              <a:rPr lang="en-US" altLang="zh-TW" sz="2200" dirty="0">
                <a:solidFill>
                  <a:srgbClr val="000000"/>
                </a:solidFill>
              </a:rPr>
              <a:t>. Our discussion is divided into three cases.</a:t>
            </a:r>
            <a:endParaRPr lang="en-US" altLang="zh-TW" sz="2200" dirty="0"/>
          </a:p>
          <a:p>
            <a:pPr marL="985838" indent="-985838" eaLnBrk="1" hangingPunct="1">
              <a:lnSpc>
                <a:spcPct val="110000"/>
              </a:lnSpc>
              <a:tabLst>
                <a:tab pos="7537450" algn="l"/>
              </a:tabLst>
            </a:pPr>
            <a:r>
              <a:rPr lang="en-US" altLang="zh-TW" sz="2200" b="1" dirty="0"/>
              <a:t>Case 1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t>
            </a:r>
            <a:r>
              <a:rPr lang="en-US" altLang="zh-TW" sz="2200" dirty="0">
                <a:solidFill>
                  <a:schemeClr val="bg1"/>
                </a:solidFill>
              </a:rPr>
              <a:t>Then (</a:t>
            </a:r>
            <a:r>
              <a:rPr lang="en-US" altLang="zh-TW" sz="2200" i="1" dirty="0">
                <a:solidFill>
                  <a:schemeClr val="bg1"/>
                </a:solidFill>
              </a:rPr>
              <a:t>v</a:t>
            </a:r>
            <a:r>
              <a:rPr lang="en-US" altLang="zh-TW" sz="2200" dirty="0">
                <a:solidFill>
                  <a:schemeClr val="bg1"/>
                </a:solidFill>
              </a:rPr>
              <a:t>,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rPr>
              <a:t>E</a:t>
            </a:r>
            <a:r>
              <a:rPr lang="en-US" altLang="zh-TW" sz="2200" dirty="0">
                <a:solidFill>
                  <a:schemeClr val="bg1"/>
                </a:solidFill>
              </a:rPr>
              <a:t> and hence</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v</a:t>
            </a:r>
            <a:r>
              <a:rPr lang="en-US" altLang="zh-TW" sz="2200" dirty="0">
                <a:solidFill>
                  <a:schemeClr val="bg1"/>
                </a:solidFill>
              </a:rPr>
              <a:t>,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sym typeface="Symbol"/>
              </a:rPr>
              <a:t>≤</a:t>
            </a:r>
            <a:r>
              <a:rPr lang="en-US" altLang="zh-TW" sz="2200" dirty="0">
                <a:solidFill>
                  <a:schemeClr val="bg1"/>
                </a:solidFill>
                <a:sym typeface="Symbol"/>
              </a:rPr>
              <a:t>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v</a:t>
            </a:r>
            <a:r>
              <a:rPr lang="en-US" altLang="zh-TW" sz="2200" dirty="0">
                <a:solidFill>
                  <a:schemeClr val="bg1"/>
                </a:solidFill>
              </a:rPr>
              <a:t>,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By Claim,</a:t>
            </a:r>
            <a:r>
              <a:rPr lang="en-US" altLang="zh-TW" sz="2200" dirty="0">
                <a:solidFill>
                  <a:schemeClr val="bg1"/>
                </a:solidFill>
                <a:sym typeface="Symbol" pitchFamily="18" charset="2"/>
              </a:rPr>
              <a:t>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spc="1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err="1">
                <a:solidFill>
                  <a:schemeClr val="bg1"/>
                </a:solidFill>
              </a:rPr>
              <a:t>c</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Hence</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a:t>
            </a:r>
          </a:p>
          <a:p>
            <a:pPr marL="985838" indent="-985838" eaLnBrk="1" hangingPunct="1">
              <a:lnSpc>
                <a:spcPct val="110000"/>
              </a:lnSpc>
              <a:tabLst>
                <a:tab pos="7537450" algn="l"/>
              </a:tabLst>
            </a:pPr>
            <a:r>
              <a:rPr lang="en-US" altLang="zh-TW" sz="2200" b="1" dirty="0"/>
              <a:t>Case 2	</a:t>
            </a:r>
            <a:r>
              <a:rPr lang="en-US" altLang="zh-TW" sz="2200" dirty="0">
                <a:solidFill>
                  <a:srgbClr val="000000"/>
                </a:solidFill>
              </a:rPr>
              <a:t>(</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t>
            </a:r>
            <a:r>
              <a:rPr lang="en-US" altLang="zh-TW" sz="2200" dirty="0">
                <a:solidFill>
                  <a:schemeClr val="bg1"/>
                </a:solidFill>
              </a:rPr>
              <a:t>Then</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v</a:t>
            </a:r>
            <a:r>
              <a:rPr lang="en-US" altLang="zh-TW" sz="2200" dirty="0">
                <a:solidFill>
                  <a:schemeClr val="bg1"/>
                </a:solidFill>
              </a:rPr>
              <a:t>,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err="1">
                <a:solidFill>
                  <a:schemeClr val="bg1"/>
                </a:solidFill>
              </a:rPr>
              <a:t>c</a:t>
            </a:r>
            <a:r>
              <a:rPr lang="en-US" altLang="zh-TW" sz="2200" i="1" baseline="-25000" dirty="0" err="1">
                <a:solidFill>
                  <a:schemeClr val="bg1"/>
                </a:solidFill>
              </a:rPr>
              <a:t>f</a:t>
            </a:r>
            <a:r>
              <a:rPr lang="en-US" altLang="zh-TW" sz="2200" i="1" baseline="-25000" dirty="0">
                <a:solidFill>
                  <a:schemeClr val="bg1"/>
                </a:solidFill>
              </a:rPr>
              <a:t> </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Since (</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sym typeface="Symbol" pitchFamily="18" charset="2"/>
              </a:rPr>
              <a:t> </a:t>
            </a:r>
            <a:r>
              <a:rPr lang="en-US" altLang="zh-TW" sz="2200" i="1" dirty="0">
                <a:solidFill>
                  <a:schemeClr val="bg1"/>
                </a:solidFill>
              </a:rPr>
              <a:t>E</a:t>
            </a:r>
            <a:r>
              <a:rPr lang="en-US" altLang="zh-TW" sz="2200" dirty="0">
                <a:solidFill>
                  <a:schemeClr val="bg1"/>
                </a:solidFill>
              </a:rPr>
              <a:t>,   we have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Thus 0 </a:t>
            </a:r>
            <a:r>
              <a:rPr lang="en-US" altLang="zh-TW" sz="2200" dirty="0">
                <a:solidFill>
                  <a:schemeClr val="bg1"/>
                </a:solidFill>
                <a:latin typeface="Cambria Math" panose="02040503050406030204" pitchFamily="18" charset="0"/>
                <a:ea typeface="Cambria Math" panose="02040503050406030204" pitchFamily="18" charset="0"/>
                <a:sym typeface="Symbol"/>
              </a:rPr>
              <a:t>≤</a:t>
            </a:r>
            <a:r>
              <a:rPr lang="en-US" altLang="zh-TW" sz="2200" spc="300" dirty="0">
                <a:solidFill>
                  <a:schemeClr val="bg1"/>
                </a:solidFill>
                <a:sym typeface="Symbo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a:t>
            </a:r>
            <a:r>
              <a:rPr lang="en-US" altLang="zh-TW" sz="2200" dirty="0">
                <a:solidFill>
                  <a:schemeClr val="bg1"/>
                </a:solidFill>
                <a:sym typeface="Symbol"/>
              </a:rPr>
              <a:t> </a:t>
            </a:r>
            <a:r>
              <a:rPr lang="en-US" altLang="zh-TW" sz="2200" dirty="0">
                <a:solidFill>
                  <a:schemeClr val="bg1"/>
                </a:solidFill>
                <a:latin typeface="Cambria Math" panose="02040503050406030204" pitchFamily="18" charset="0"/>
                <a:ea typeface="Cambria Math" panose="02040503050406030204" pitchFamily="18" charset="0"/>
                <a:sym typeface="Symbol"/>
              </a:rPr>
              <a:t>≤</a:t>
            </a:r>
            <a:r>
              <a:rPr lang="en-US" altLang="zh-TW" sz="2200" dirty="0">
                <a:solidFill>
                  <a:schemeClr val="bg1"/>
                </a:solidFill>
              </a:rPr>
              <a:t>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a:t>
            </a:r>
            <a:r>
              <a:rPr lang="en-US" altLang="zh-TW" sz="2200" dirty="0">
                <a:solidFill>
                  <a:schemeClr val="bg1"/>
                </a:solidFill>
                <a:latin typeface="Symbol" pitchFamily="18" charset="2"/>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and thus</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a:t>
            </a:r>
          </a:p>
          <a:p>
            <a:pPr marL="985838" indent="-985838" eaLnBrk="1" hangingPunct="1">
              <a:lnSpc>
                <a:spcPct val="110000"/>
              </a:lnSpc>
              <a:tabLst>
                <a:tab pos="7537450" algn="l"/>
              </a:tabLst>
            </a:pPr>
            <a:r>
              <a:rPr lang="en-US" altLang="zh-TW" sz="2200" b="1" dirty="0"/>
              <a:t>Case 3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and </a:t>
            </a:r>
            <a:r>
              <a:rPr lang="en-US" altLang="zh-TW" sz="2200" dirty="0">
                <a:solidFill>
                  <a:srgbClr val="000000"/>
                </a:solidFill>
              </a:rPr>
              <a:t>(</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t>
            </a:r>
            <a:r>
              <a:rPr lang="en-US" altLang="zh-TW" sz="2200" dirty="0">
                <a:solidFill>
                  <a:schemeClr val="bg1"/>
                </a:solidFill>
              </a:rPr>
              <a:t>Then</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v</a:t>
            </a:r>
            <a:r>
              <a:rPr lang="en-US" altLang="zh-TW" sz="2200" dirty="0">
                <a:solidFill>
                  <a:schemeClr val="bg1"/>
                </a:solidFill>
              </a:rPr>
              <a:t>, </a:t>
            </a:r>
            <a:r>
              <a:rPr lang="en-US" altLang="zh-TW" sz="2200" i="1" dirty="0">
                <a:solidFill>
                  <a:schemeClr val="bg1"/>
                </a:solidFill>
              </a:rPr>
              <a:t>u</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and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0. Hence</a:t>
            </a:r>
            <a:r>
              <a:rPr lang="en-US" altLang="zh-TW" sz="2200" spc="300" dirty="0">
                <a:solidFill>
                  <a:schemeClr val="bg1"/>
                </a:solidFill>
              </a:rPr>
              <a:t> </a:t>
            </a:r>
            <a:r>
              <a:rPr lang="en-US" altLang="zh-TW" sz="2200" i="1" spc="300" dirty="0">
                <a:solidFill>
                  <a:schemeClr val="bg1"/>
                </a:solidFill>
              </a:rPr>
              <a:t>f</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 </a:t>
            </a:r>
            <a:r>
              <a:rPr lang="en-US" altLang="zh-TW" sz="2200" dirty="0">
                <a:solidFill>
                  <a:schemeClr val="bg1"/>
                </a:solidFill>
                <a:latin typeface="Cambria Math" panose="02040503050406030204" pitchFamily="18" charset="0"/>
                <a:ea typeface="Cambria Math" panose="02040503050406030204" pitchFamily="18" charset="0"/>
              </a:rPr>
              <a:t>=</a:t>
            </a:r>
            <a:r>
              <a:rPr lang="en-US" altLang="zh-TW" sz="2200" dirty="0">
                <a:solidFill>
                  <a:schemeClr val="bg1"/>
                </a:solidFill>
              </a:rPr>
              <a:t> </a:t>
            </a:r>
            <a:r>
              <a:rPr lang="en-US" altLang="zh-TW" sz="2200" i="1" dirty="0">
                <a:solidFill>
                  <a:schemeClr val="bg1"/>
                </a:solidFill>
              </a:rPr>
              <a:t>c</a:t>
            </a:r>
            <a:r>
              <a:rPr lang="en-US" altLang="zh-TW" sz="2200" dirty="0">
                <a:solidFill>
                  <a:schemeClr val="bg1"/>
                </a:solidFill>
              </a:rPr>
              <a:t>(</a:t>
            </a:r>
            <a:r>
              <a:rPr lang="en-US" altLang="zh-TW" sz="2200" i="1" dirty="0">
                <a:solidFill>
                  <a:schemeClr val="bg1"/>
                </a:solidFill>
              </a:rPr>
              <a:t>u</a:t>
            </a:r>
            <a:r>
              <a:rPr lang="en-US" altLang="zh-TW" sz="2200" dirty="0">
                <a:solidFill>
                  <a:schemeClr val="bg1"/>
                </a:solidFill>
              </a:rPr>
              <a:t>, </a:t>
            </a:r>
            <a:r>
              <a:rPr lang="en-US" altLang="zh-TW" sz="2200" i="1" dirty="0">
                <a:solidFill>
                  <a:schemeClr val="bg1"/>
                </a:solidFill>
              </a:rPr>
              <a:t>v</a:t>
            </a:r>
            <a:r>
              <a:rPr lang="en-US" altLang="zh-TW" sz="2200" dirty="0">
                <a:solidFill>
                  <a:schemeClr val="bg1"/>
                </a:solidFill>
              </a:rPr>
              <a:t>).</a:t>
            </a:r>
          </a:p>
          <a:p>
            <a:pPr marL="0" indent="0" eaLnBrk="1" hangingPunct="1">
              <a:lnSpc>
                <a:spcPct val="110000"/>
              </a:lnSpc>
              <a:tabLst>
                <a:tab pos="7537450" algn="l"/>
              </a:tabLst>
            </a:pPr>
            <a:r>
              <a:rPr lang="en-US" altLang="zh-TW" sz="2200" dirty="0"/>
              <a:t>In any case,</a:t>
            </a:r>
            <a:r>
              <a:rPr lang="en-US" altLang="zh-TW" sz="2200" spc="300" dirty="0"/>
              <a:t> </a:t>
            </a:r>
            <a:r>
              <a:rPr lang="en-US" altLang="zh-TW" sz="2200" i="1" spc="300" dirty="0">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and</a:t>
            </a:r>
            <a:r>
              <a:rPr lang="en-US" altLang="zh-TW" sz="2200" spc="300" dirty="0"/>
              <a:t> </a:t>
            </a:r>
            <a:r>
              <a:rPr lang="en-US" altLang="zh-TW" sz="2200" i="1" spc="300" dirty="0">
                <a:solidFill>
                  <a:srgbClr val="000000"/>
                </a:solidFill>
              </a:rPr>
              <a:t>f</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Therefore</a:t>
            </a:r>
            <a:endParaRPr lang="en-US" altLang="zh-TW" dirty="0"/>
          </a:p>
        </p:txBody>
      </p:sp>
    </p:spTree>
    <p:extLst>
      <p:ext uri="{BB962C8B-B14F-4D97-AF65-F5344CB8AC3E}">
        <p14:creationId xmlns:p14="http://schemas.microsoft.com/office/powerpoint/2010/main" val="30067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339724"/>
          </a:xfrm>
        </p:spPr>
        <p:txBody>
          <a:bodyPr/>
          <a:lstStyle/>
          <a:p>
            <a:pPr marL="0" lvl="0" indent="0" eaLnBrk="1" hangingPunct="1">
              <a:spcBef>
                <a:spcPts val="0"/>
              </a:spcBef>
              <a:buClr>
                <a:srgbClr val="3333CC"/>
              </a:buClr>
            </a:pPr>
            <a:r>
              <a:rPr lang="en-US" altLang="zh-TW" b="1" dirty="0">
                <a:solidFill>
                  <a:srgbClr val="000000"/>
                </a:solidFill>
              </a:rPr>
              <a:t>Case 1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p:txBody>
      </p:sp>
      <p:sp>
        <p:nvSpPr>
          <p:cNvPr id="7" name="矩形 6"/>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200290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339724"/>
          </a:xfrm>
        </p:spPr>
        <p:txBody>
          <a:bodyPr/>
          <a:lstStyle/>
          <a:p>
            <a:pPr marL="0" lvl="0" indent="0" eaLnBrk="1" hangingPunct="1">
              <a:spcBef>
                <a:spcPts val="0"/>
              </a:spcBef>
              <a:buClr>
                <a:srgbClr val="3333CC"/>
              </a:buClr>
            </a:pPr>
            <a:r>
              <a:rPr lang="en-US" altLang="zh-TW" b="1" dirty="0">
                <a:solidFill>
                  <a:srgbClr val="000000"/>
                </a:solidFill>
              </a:rPr>
              <a:t>Case 1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spcBef>
                <a:spcPts val="300"/>
              </a:spcBef>
              <a:buClr>
                <a:srgbClr val="3333CC"/>
              </a:buClr>
            </a:pPr>
            <a:r>
              <a:rPr lang="en-US" altLang="zh-TW" dirty="0">
                <a:solidFill>
                  <a:schemeClr val="bg1"/>
                </a:solidFill>
              </a:rPr>
              <a:t>Then (</a:t>
            </a:r>
            <a:r>
              <a:rPr lang="en-US" altLang="zh-TW" i="1" dirty="0">
                <a:solidFill>
                  <a:schemeClr val="bg1"/>
                </a:solidFill>
              </a:rPr>
              <a:t>v</a:t>
            </a:r>
            <a:r>
              <a:rPr lang="en-US" altLang="zh-TW" dirty="0">
                <a:solidFill>
                  <a:schemeClr val="bg1"/>
                </a:solidFill>
              </a:rPr>
              <a:t>, </a:t>
            </a:r>
            <a:r>
              <a:rPr lang="en-US" altLang="zh-TW" i="1" dirty="0">
                <a:solidFill>
                  <a:schemeClr val="bg1"/>
                </a:solidFill>
              </a:rPr>
              <a:t>u</a:t>
            </a:r>
            <a:r>
              <a:rPr lang="en-US" altLang="zh-TW" dirty="0">
                <a:solidFill>
                  <a:schemeClr val="bg1"/>
                </a:solidFill>
              </a:rPr>
              <a:t>) </a:t>
            </a:r>
            <a:r>
              <a:rPr lang="en-US" altLang="zh-TW" dirty="0">
                <a:solidFill>
                  <a:schemeClr val="bg1"/>
                </a:solidFill>
                <a:latin typeface="Cambria Math" panose="02040503050406030204" pitchFamily="18" charset="0"/>
                <a:ea typeface="Cambria Math" panose="02040503050406030204" pitchFamily="18" charset="0"/>
              </a:rPr>
              <a:t>∉</a:t>
            </a:r>
            <a:r>
              <a:rPr lang="en-US" altLang="zh-TW" dirty="0">
                <a:solidFill>
                  <a:schemeClr val="bg1"/>
                </a:solidFill>
                <a:sym typeface="Symbol" pitchFamily="18" charset="2"/>
              </a:rPr>
              <a:t> </a:t>
            </a:r>
            <a:r>
              <a:rPr lang="en-US" altLang="zh-TW" i="1" dirty="0">
                <a:solidFill>
                  <a:schemeClr val="bg1"/>
                </a:solidFill>
              </a:rPr>
              <a:t>E</a:t>
            </a:r>
            <a:r>
              <a:rPr lang="en-US" altLang="zh-TW" dirty="0">
                <a:solidFill>
                  <a:schemeClr val="bg1"/>
                </a:solidFill>
              </a:rPr>
              <a:t>.</a:t>
            </a:r>
          </a:p>
          <a:p>
            <a:pPr marL="0" lvl="0" indent="0" eaLnBrk="1" hangingPunct="1">
              <a:spcBef>
                <a:spcPts val="300"/>
              </a:spcBef>
              <a:buClr>
                <a:srgbClr val="3333CC"/>
              </a:buClr>
            </a:pP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chemeClr val="bg1"/>
                </a:solidFill>
                <a:latin typeface="Cambria Math" panose="02040503050406030204" pitchFamily="18" charset="0"/>
                <a:ea typeface="Cambria Math" panose="02040503050406030204" pitchFamily="18" charset="0"/>
                <a:sym typeface="Symbol"/>
              </a:rPr>
              <a:t>≤</a:t>
            </a:r>
            <a:r>
              <a:rPr lang="en-US" altLang="zh-TW" dirty="0">
                <a:solidFill>
                  <a:schemeClr val="bg1"/>
                </a:solidFill>
                <a:sym typeface="Symbol"/>
              </a:rPr>
              <a:t> </a:t>
            </a:r>
            <a:r>
              <a:rPr lang="en-US" altLang="zh-TW" i="1" dirty="0">
                <a:solidFill>
                  <a:schemeClr val="bg1"/>
                </a:solidFill>
              </a:rPr>
              <a:t>c</a:t>
            </a:r>
            <a:r>
              <a:rPr lang="en-US" altLang="zh-TW" dirty="0">
                <a:solidFill>
                  <a:schemeClr val="bg1"/>
                </a:solidFill>
              </a:rPr>
              <a:t>(</a:t>
            </a:r>
            <a:r>
              <a:rPr lang="en-US" altLang="zh-TW" i="1" dirty="0">
                <a:solidFill>
                  <a:schemeClr val="bg1"/>
                </a:solidFill>
              </a:rPr>
              <a:t>v</a:t>
            </a:r>
            <a:r>
              <a:rPr lang="en-US" altLang="zh-TW" dirty="0">
                <a:solidFill>
                  <a:schemeClr val="bg1"/>
                </a:solidFill>
              </a:rPr>
              <a:t>, </a:t>
            </a:r>
            <a:r>
              <a:rPr lang="en-US" altLang="zh-TW" i="1" dirty="0">
                <a:solidFill>
                  <a:schemeClr val="bg1"/>
                </a:solidFill>
              </a:rPr>
              <a:t>u</a:t>
            </a:r>
            <a:r>
              <a:rPr lang="en-US" altLang="zh-TW" dirty="0">
                <a:solidFill>
                  <a:schemeClr val="bg1"/>
                </a:solidFill>
              </a:rPr>
              <a: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spcBef>
                <a:spcPts val="300"/>
              </a:spcBef>
              <a:buClr>
                <a:srgbClr val="3333CC"/>
              </a:buClr>
            </a:pPr>
            <a:r>
              <a:rPr lang="en-US" altLang="zh-TW" dirty="0">
                <a:solidFill>
                  <a:srgbClr val="000000"/>
                </a:solidFill>
              </a:rPr>
              <a:t>By Claim,</a:t>
            </a:r>
          </a:p>
          <a:p>
            <a:pPr marL="0" lvl="0" indent="0" eaLnBrk="1" hangingPunct="1">
              <a:spcBef>
                <a:spcPts val="0"/>
              </a:spcBef>
              <a:buClr>
                <a:srgbClr val="3333CC"/>
              </a:buClr>
            </a:pPr>
            <a:r>
              <a:rPr lang="en-US" altLang="zh-TW" i="1" dirty="0">
                <a:solidFill>
                  <a:schemeClr val="bg1"/>
                </a:solidFill>
              </a:rPr>
              <a:t>c</a:t>
            </a:r>
            <a:r>
              <a:rPr lang="en-US" altLang="zh-TW" dirty="0">
                <a:solidFill>
                  <a:schemeClr val="bg1"/>
                </a:solidFill>
              </a:rPr>
              <a:t>(</a:t>
            </a:r>
            <a:r>
              <a:rPr lang="en-US" altLang="zh-TW" i="1" dirty="0">
                <a:solidFill>
                  <a:schemeClr val="bg1"/>
                </a:solidFill>
              </a:rPr>
              <a:t>u</a:t>
            </a:r>
            <a:r>
              <a:rPr lang="en-US" altLang="zh-TW" dirty="0">
                <a:solidFill>
                  <a:schemeClr val="bg1"/>
                </a:solidFill>
              </a:rPr>
              <a:t>, </a:t>
            </a:r>
            <a:r>
              <a:rPr lang="en-US" altLang="zh-TW" i="1" dirty="0">
                <a:solidFill>
                  <a:schemeClr val="bg1"/>
                </a:solidFill>
              </a:rPr>
              <a:t>v</a:t>
            </a:r>
            <a:r>
              <a:rPr lang="en-US" altLang="zh-TW" dirty="0">
                <a:solidFill>
                  <a:schemeClr val="bg1"/>
                </a:solidFill>
              </a:rPr>
              <a:t>) </a:t>
            </a:r>
            <a:r>
              <a:rPr lang="en-US" altLang="zh-TW" dirty="0">
                <a:solidFill>
                  <a:schemeClr val="bg1"/>
                </a:solidFill>
                <a:latin typeface="Cambria Math" panose="02040503050406030204" pitchFamily="18" charset="0"/>
                <a:ea typeface="Cambria Math" panose="02040503050406030204" pitchFamily="18" charset="0"/>
              </a:rPr>
              <a:t>−</a:t>
            </a:r>
            <a:r>
              <a:rPr lang="en-US" altLang="zh-TW" spc="100" dirty="0">
                <a:solidFill>
                  <a:schemeClr val="bg1"/>
                </a:solidFill>
              </a:rPr>
              <a:t> </a:t>
            </a:r>
            <a:r>
              <a:rPr lang="en-US" altLang="zh-TW" i="1" spc="300" dirty="0">
                <a:solidFill>
                  <a:schemeClr val="bg1"/>
                </a:solidFill>
              </a:rPr>
              <a:t>f</a:t>
            </a:r>
            <a:r>
              <a:rPr lang="en-US" altLang="zh-TW" dirty="0">
                <a:solidFill>
                  <a:schemeClr val="bg1"/>
                </a:solidFill>
              </a:rPr>
              <a:t>(</a:t>
            </a:r>
            <a:r>
              <a:rPr lang="en-US" altLang="zh-TW" i="1" dirty="0">
                <a:solidFill>
                  <a:schemeClr val="bg1"/>
                </a:solidFill>
              </a:rPr>
              <a:t>u</a:t>
            </a:r>
            <a:r>
              <a:rPr lang="en-US" altLang="zh-TW" dirty="0">
                <a:solidFill>
                  <a:schemeClr val="bg1"/>
                </a:solidFill>
              </a:rPr>
              <a:t>, </a:t>
            </a:r>
            <a:r>
              <a:rPr lang="en-US" altLang="zh-TW" i="1" dirty="0">
                <a:solidFill>
                  <a:schemeClr val="bg1"/>
                </a:solidFill>
              </a:rPr>
              <a:t>v</a:t>
            </a:r>
            <a:r>
              <a:rPr lang="en-US" altLang="zh-TW" dirty="0">
                <a:solidFill>
                  <a:schemeClr val="bg1"/>
                </a:solidFill>
              </a:rPr>
              <a:t>) </a:t>
            </a:r>
            <a:r>
              <a:rPr lang="en-US" altLang="zh-TW" dirty="0">
                <a:solidFill>
                  <a:schemeClr val="bg1"/>
                </a:solidFill>
                <a:latin typeface="Cambria Math" panose="02040503050406030204" pitchFamily="18" charset="0"/>
                <a:ea typeface="Cambria Math" panose="02040503050406030204" pitchFamily="18" charset="0"/>
              </a:rPr>
              <a:t>=</a:t>
            </a:r>
            <a:r>
              <a:rPr lang="en-US" altLang="zh-TW" dirty="0">
                <a:solidFill>
                  <a:schemeClr val="bg1"/>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spcBef>
                <a:spcPts val="300"/>
              </a:spcBef>
              <a:buClr>
                <a:srgbClr val="3333CC"/>
              </a:buClr>
            </a:pP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p>
        </p:txBody>
      </p:sp>
      <p:sp>
        <p:nvSpPr>
          <p:cNvPr id="7" name="矩形 6"/>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307112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339724"/>
          </a:xfrm>
        </p:spPr>
        <p:txBody>
          <a:bodyPr/>
          <a:lstStyle/>
          <a:p>
            <a:pPr marL="0" lvl="0" indent="0" eaLnBrk="1" hangingPunct="1">
              <a:spcBef>
                <a:spcPts val="0"/>
              </a:spcBef>
              <a:buClr>
                <a:srgbClr val="3333CC"/>
              </a:buClr>
            </a:pPr>
            <a:r>
              <a:rPr lang="en-US" altLang="zh-TW" b="1" dirty="0">
                <a:solidFill>
                  <a:srgbClr val="000000"/>
                </a:solidFill>
              </a:rPr>
              <a:t>Case 1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spcBef>
                <a:spcPts val="300"/>
              </a:spcBef>
              <a:buClr>
                <a:srgbClr val="3333CC"/>
              </a:buClr>
            </a:pPr>
            <a:r>
              <a:rPr lang="en-US" altLang="zh-TW" dirty="0">
                <a:solidFill>
                  <a:srgbClr val="000000"/>
                </a:solidFill>
              </a:rPr>
              <a:t>Then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spcBef>
                <a:spcPts val="300"/>
              </a:spcBef>
              <a:buClr>
                <a:srgbClr val="3333CC"/>
              </a:buClr>
            </a:pP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a:rPr>
              <a:t>≤</a:t>
            </a:r>
            <a:r>
              <a:rPr lang="en-US" altLang="zh-TW" dirty="0">
                <a:solidFill>
                  <a:srgbClr val="000000"/>
                </a:solidFill>
                <a:sym typeface="Symbo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spcBef>
                <a:spcPts val="300"/>
              </a:spcBef>
              <a:buClr>
                <a:srgbClr val="3333CC"/>
              </a:buClr>
            </a:pPr>
            <a:r>
              <a:rPr lang="en-US" altLang="zh-TW" dirty="0">
                <a:solidFill>
                  <a:srgbClr val="000000"/>
                </a:solidFill>
              </a:rPr>
              <a:t>By Claim,</a:t>
            </a:r>
          </a:p>
          <a:p>
            <a:pPr marL="0" lvl="0" indent="0" eaLnBrk="1" hangingPunct="1">
              <a:spcBef>
                <a:spcPts val="0"/>
              </a:spcBef>
              <a:buClr>
                <a:srgbClr val="3333CC"/>
              </a:buClr>
            </a:pP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spc="1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spcBef>
                <a:spcPts val="300"/>
              </a:spcBef>
              <a:buClr>
                <a:srgbClr val="3333CC"/>
              </a:buClr>
            </a:pP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p>
        </p:txBody>
      </p:sp>
      <p:sp>
        <p:nvSpPr>
          <p:cNvPr id="7" name="矩形 6"/>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2988739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520000"/>
          </a:xfrm>
        </p:spPr>
        <p:txBody>
          <a:bodyPr/>
          <a:lstStyle/>
          <a:p>
            <a:pPr marL="0" lvl="0" indent="0" eaLnBrk="1" hangingPunct="1">
              <a:lnSpc>
                <a:spcPct val="110000"/>
              </a:lnSpc>
              <a:buClr>
                <a:srgbClr val="3333CC"/>
              </a:buClr>
            </a:pPr>
            <a:r>
              <a:rPr lang="en-US" altLang="zh-TW" b="1" dirty="0">
                <a:solidFill>
                  <a:srgbClr val="000000"/>
                </a:solidFill>
              </a:rPr>
              <a:t>Case 2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p:txBody>
      </p:sp>
      <p:sp>
        <p:nvSpPr>
          <p:cNvPr id="3" name="矩形 2"/>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8475871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520000"/>
          </a:xfrm>
        </p:spPr>
        <p:txBody>
          <a:bodyPr/>
          <a:lstStyle/>
          <a:p>
            <a:pPr marL="0" lvl="0" indent="0" eaLnBrk="1" hangingPunct="1">
              <a:lnSpc>
                <a:spcPct val="110000"/>
              </a:lnSpc>
              <a:buClr>
                <a:srgbClr val="3333CC"/>
              </a:buClr>
            </a:pPr>
            <a:r>
              <a:rPr lang="en-US" altLang="zh-TW" b="1" dirty="0">
                <a:solidFill>
                  <a:srgbClr val="000000"/>
                </a:solidFill>
              </a:rPr>
              <a:t>Case 2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lnSpc>
                <a:spcPct val="110000"/>
              </a:lnSpc>
              <a:buClr>
                <a:srgbClr val="3333CC"/>
              </a:buClr>
            </a:pPr>
            <a:r>
              <a:rPr lang="en-US" altLang="zh-TW" dirty="0">
                <a:solidFill>
                  <a:srgbClr val="000000"/>
                </a:solidFill>
              </a:rPr>
              <a:t>Then</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chemeClr val="bg1"/>
                </a:solidFill>
                <a:latin typeface="Cambria Math" panose="02040503050406030204" pitchFamily="18" charset="0"/>
                <a:ea typeface="Cambria Math" panose="02040503050406030204" pitchFamily="18" charset="0"/>
              </a:rPr>
              <a:t>=</a:t>
            </a:r>
            <a:r>
              <a:rPr lang="en-US" altLang="zh-TW" dirty="0">
                <a:solidFill>
                  <a:schemeClr val="bg1"/>
                </a:solidFill>
              </a:rPr>
              <a:t> </a:t>
            </a:r>
            <a:r>
              <a:rPr lang="en-US" altLang="zh-TW" i="1" dirty="0" err="1">
                <a:solidFill>
                  <a:schemeClr val="bg1"/>
                </a:solidFill>
              </a:rPr>
              <a:t>c</a:t>
            </a:r>
            <a:r>
              <a:rPr lang="en-US" altLang="zh-TW" i="1" baseline="-25000" dirty="0" err="1">
                <a:solidFill>
                  <a:schemeClr val="bg1"/>
                </a:solidFill>
              </a:rPr>
              <a:t>f</a:t>
            </a:r>
            <a:r>
              <a:rPr lang="en-US" altLang="zh-TW" i="1" baseline="-25000" dirty="0">
                <a:solidFill>
                  <a:schemeClr val="bg1"/>
                </a:solidFill>
              </a:rPr>
              <a:t> </a:t>
            </a:r>
            <a:r>
              <a:rPr lang="en-US" altLang="zh-TW" dirty="0">
                <a:solidFill>
                  <a:schemeClr val="bg1"/>
                </a:solidFill>
              </a:rPr>
              <a:t>(</a:t>
            </a:r>
            <a:r>
              <a:rPr lang="en-US" altLang="zh-TW" i="1" dirty="0">
                <a:solidFill>
                  <a:schemeClr val="bg1"/>
                </a:solidFill>
              </a:rPr>
              <a:t>u</a:t>
            </a:r>
            <a:r>
              <a:rPr lang="en-US" altLang="zh-TW" dirty="0">
                <a:solidFill>
                  <a:schemeClr val="bg1"/>
                </a:solidFill>
              </a:rPr>
              <a:t>, </a:t>
            </a:r>
            <a:r>
              <a:rPr lang="en-US" altLang="zh-TW" i="1" dirty="0">
                <a:solidFill>
                  <a:schemeClr val="bg1"/>
                </a:solidFill>
              </a:rPr>
              <a:t>v</a:t>
            </a:r>
            <a:r>
              <a:rPr lang="en-US" altLang="zh-TW" dirty="0">
                <a:solidFill>
                  <a:schemeClr val="bg1"/>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lnSpc>
                <a:spcPct val="110000"/>
              </a:lnSpc>
              <a:buClr>
                <a:srgbClr val="3333CC"/>
              </a:buClr>
            </a:pPr>
            <a:r>
              <a:rPr lang="en-US" altLang="zh-TW" dirty="0">
                <a:solidFill>
                  <a:srgbClr val="000000"/>
                </a:solidFill>
              </a:rPr>
              <a:t>Since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lnSpc>
                <a:spcPct val="110000"/>
              </a:lnSpc>
              <a:buClr>
                <a:srgbClr val="3333CC"/>
              </a:buClr>
            </a:pPr>
            <a:r>
              <a:rPr lang="en-US" altLang="zh-TW" dirty="0">
                <a:solidFill>
                  <a:schemeClr val="bg1"/>
                </a:solidFill>
              </a:rPr>
              <a:t>we have </a:t>
            </a:r>
            <a:r>
              <a:rPr lang="en-US" altLang="zh-TW" i="1" dirty="0">
                <a:solidFill>
                  <a:schemeClr val="bg1"/>
                </a:solidFill>
              </a:rPr>
              <a:t>c</a:t>
            </a:r>
            <a:r>
              <a:rPr lang="en-US" altLang="zh-TW" dirty="0">
                <a:solidFill>
                  <a:schemeClr val="bg1"/>
                </a:solidFill>
              </a:rPr>
              <a:t>(</a:t>
            </a:r>
            <a:r>
              <a:rPr lang="en-US" altLang="zh-TW" i="1" dirty="0">
                <a:solidFill>
                  <a:schemeClr val="bg1"/>
                </a:solidFill>
              </a:rPr>
              <a:t>u</a:t>
            </a:r>
            <a:r>
              <a:rPr lang="en-US" altLang="zh-TW" dirty="0">
                <a:solidFill>
                  <a:schemeClr val="bg1"/>
                </a:solidFill>
              </a:rPr>
              <a:t>, </a:t>
            </a:r>
            <a:r>
              <a:rPr lang="en-US" altLang="zh-TW" i="1" dirty="0">
                <a:solidFill>
                  <a:schemeClr val="bg1"/>
                </a:solidFill>
              </a:rPr>
              <a:t>v</a:t>
            </a:r>
            <a:r>
              <a:rPr lang="en-US" altLang="zh-TW" dirty="0">
                <a:solidFill>
                  <a:schemeClr val="bg1"/>
                </a:solidFill>
              </a:rPr>
              <a:t>) </a:t>
            </a:r>
            <a:r>
              <a:rPr lang="en-US" altLang="zh-TW" dirty="0">
                <a:solidFill>
                  <a:schemeClr val="bg1"/>
                </a:solidFill>
                <a:latin typeface="Cambria Math" panose="02040503050406030204" pitchFamily="18" charset="0"/>
                <a:ea typeface="Cambria Math" panose="02040503050406030204" pitchFamily="18" charset="0"/>
              </a:rPr>
              <a:t>=</a:t>
            </a:r>
            <a:r>
              <a:rPr lang="en-US" altLang="zh-TW" dirty="0">
                <a:solidFill>
                  <a:schemeClr val="bg1"/>
                </a:solidFill>
              </a:rPr>
              <a:t> 0.</a:t>
            </a:r>
          </a:p>
          <a:p>
            <a:pPr marL="0" lvl="0" indent="0" eaLnBrk="1" hangingPunct="1">
              <a:lnSpc>
                <a:spcPct val="110000"/>
              </a:lnSpc>
              <a:buClr>
                <a:srgbClr val="3333CC"/>
              </a:buClr>
            </a:pPr>
            <a:r>
              <a:rPr lang="en-US" altLang="zh-TW" dirty="0">
                <a:solidFill>
                  <a:srgbClr val="000000"/>
                </a:solidFill>
              </a:rPr>
              <a:t>Thus</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olidFill>
                  <a:srgbClr val="000000"/>
                </a:solidFill>
                <a:sym typeface="Symbol"/>
              </a:rPr>
              <a:t> </a:t>
            </a:r>
            <a:r>
              <a:rPr lang="en-US" altLang="zh-TW" dirty="0">
                <a:solidFill>
                  <a:schemeClr val="bg1"/>
                </a:solidFill>
                <a:latin typeface="Cambria Math" panose="02040503050406030204" pitchFamily="18" charset="0"/>
                <a:ea typeface="Cambria Math" panose="02040503050406030204" pitchFamily="18" charset="0"/>
                <a:sym typeface="Symbol"/>
              </a:rPr>
              <a:t>≤</a:t>
            </a:r>
            <a:r>
              <a:rPr lang="en-US" altLang="zh-TW" dirty="0">
                <a:solidFill>
                  <a:schemeClr val="bg1"/>
                </a:solidFill>
              </a:rPr>
              <a:t> </a:t>
            </a:r>
            <a:r>
              <a:rPr lang="en-US" altLang="zh-TW" i="1" dirty="0">
                <a:solidFill>
                  <a:schemeClr val="bg1"/>
                </a:solidFill>
              </a:rPr>
              <a:t>c</a:t>
            </a:r>
            <a:r>
              <a:rPr lang="en-US" altLang="zh-TW" dirty="0">
                <a:solidFill>
                  <a:schemeClr val="bg1"/>
                </a:solidFill>
              </a:rPr>
              <a:t>(</a:t>
            </a:r>
            <a:r>
              <a:rPr lang="en-US" altLang="zh-TW" i="1" dirty="0">
                <a:solidFill>
                  <a:schemeClr val="bg1"/>
                </a:solidFill>
              </a:rPr>
              <a:t>u</a:t>
            </a:r>
            <a:r>
              <a:rPr lang="en-US" altLang="zh-TW" dirty="0">
                <a:solidFill>
                  <a:schemeClr val="bg1"/>
                </a:solidFill>
              </a:rPr>
              <a:t>, </a:t>
            </a:r>
            <a:r>
              <a:rPr lang="en-US" altLang="zh-TW" i="1" dirty="0">
                <a:solidFill>
                  <a:schemeClr val="bg1"/>
                </a:solidFill>
              </a:rPr>
              <a:t>v</a:t>
            </a:r>
            <a:r>
              <a:rPr lang="en-US" altLang="zh-TW" dirty="0">
                <a:solidFill>
                  <a:schemeClr val="bg1"/>
                </a:solidFill>
              </a:rPr>
              <a:t>)</a:t>
            </a:r>
            <a:r>
              <a:rPr lang="en-US" altLang="zh-TW" dirty="0">
                <a:solidFill>
                  <a:schemeClr val="bg1"/>
                </a:solidFill>
                <a:latin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p:txBody>
      </p:sp>
      <p:sp>
        <p:nvSpPr>
          <p:cNvPr id="3" name="矩形 2"/>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529155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780000" cy="2520000"/>
          </a:xfrm>
        </p:spPr>
        <p:txBody>
          <a:bodyPr/>
          <a:lstStyle/>
          <a:p>
            <a:pPr marL="0" lvl="0" indent="0" eaLnBrk="1" hangingPunct="1">
              <a:lnSpc>
                <a:spcPct val="110000"/>
              </a:lnSpc>
              <a:buClr>
                <a:srgbClr val="3333CC"/>
              </a:buClr>
            </a:pPr>
            <a:r>
              <a:rPr lang="en-US" altLang="zh-TW" b="1" dirty="0">
                <a:solidFill>
                  <a:srgbClr val="000000"/>
                </a:solidFill>
              </a:rPr>
              <a:t>Case 2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lnSpc>
                <a:spcPct val="110000"/>
              </a:lnSpc>
              <a:buClr>
                <a:srgbClr val="3333CC"/>
              </a:buClr>
            </a:pPr>
            <a:r>
              <a:rPr lang="en-US" altLang="zh-TW" dirty="0">
                <a:solidFill>
                  <a:srgbClr val="000000"/>
                </a:solidFill>
              </a:rPr>
              <a:t>Then</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lnSpc>
                <a:spcPct val="110000"/>
              </a:lnSpc>
              <a:buClr>
                <a:srgbClr val="3333CC"/>
              </a:buClr>
            </a:pPr>
            <a:r>
              <a:rPr lang="en-US" altLang="zh-TW" dirty="0">
                <a:solidFill>
                  <a:srgbClr val="000000"/>
                </a:solidFill>
              </a:rPr>
              <a:t>Since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lnSpc>
                <a:spcPct val="110000"/>
              </a:lnSpc>
              <a:buClr>
                <a:srgbClr val="3333CC"/>
              </a:buClr>
            </a:pPr>
            <a:r>
              <a:rPr lang="en-US" altLang="zh-TW" dirty="0">
                <a:solidFill>
                  <a:srgbClr val="000000"/>
                </a:solidFill>
              </a:rPr>
              <a:t>we have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lnSpc>
                <a:spcPct val="110000"/>
              </a:lnSpc>
              <a:buClr>
                <a:srgbClr val="3333CC"/>
              </a:buClr>
            </a:pPr>
            <a:r>
              <a:rPr lang="en-US" altLang="zh-TW" dirty="0">
                <a:solidFill>
                  <a:srgbClr val="000000"/>
                </a:solidFill>
              </a:rPr>
              <a:t>Thus</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olidFill>
                  <a:srgbClr val="000000"/>
                </a:solidFill>
                <a:sym typeface="Symbol"/>
              </a:rPr>
              <a:t> </a:t>
            </a:r>
            <a:r>
              <a:rPr lang="en-US" altLang="zh-TW" dirty="0">
                <a:solidFill>
                  <a:srgbClr val="000000"/>
                </a:solidFill>
                <a:latin typeface="Cambria Math" panose="02040503050406030204" pitchFamily="18" charset="0"/>
                <a:ea typeface="Cambria Math" panose="02040503050406030204" pitchFamily="18" charset="0"/>
                <a:sym typeface="Symbol"/>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olidFill>
                  <a:srgbClr val="000000"/>
                </a:solidFill>
                <a:latin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p:txBody>
      </p:sp>
      <p:sp>
        <p:nvSpPr>
          <p:cNvPr id="3" name="矩形 2"/>
          <p:cNvSpPr/>
          <p:nvPr/>
        </p:nvSpPr>
        <p:spPr>
          <a:xfrm>
            <a:off x="432000" y="1269000"/>
            <a:ext cx="3240000" cy="720000"/>
          </a:xfrm>
          <a:prstGeom prst="rect">
            <a:avLst/>
          </a:prstGeom>
          <a:solidFill>
            <a:srgbClr val="92D050"/>
          </a:solidFill>
        </p:spPr>
        <p:txBody>
          <a:bodyPr wrap="square" tIns="0">
            <a:noAutofit/>
          </a:bodyPr>
          <a:lstStyle/>
          <a:p>
            <a:pPr lvl="0">
              <a:spcBef>
                <a:spcPts val="0"/>
              </a:spcBef>
              <a:buClr>
                <a:srgbClr val="3333CC"/>
              </a:buClr>
              <a:tabLst>
                <a:tab pos="542925" algn="l"/>
              </a:tabLst>
            </a:pPr>
            <a:r>
              <a:rPr lang="en-US" altLang="zh-TW" sz="2200" b="1" i="1" kern="0" dirty="0">
                <a:solidFill>
                  <a:srgbClr val="0000FF"/>
                </a:solidFill>
                <a:latin typeface="Times New Roman"/>
                <a:ea typeface="新細明體"/>
              </a:rPr>
              <a:t>Claim.</a:t>
            </a:r>
            <a:r>
              <a:rPr lang="en-US" altLang="zh-TW" sz="2200" kern="0" dirty="0">
                <a:solidFill>
                  <a:srgbClr val="000000"/>
                </a:solidFill>
                <a:latin typeface="Times New Roman"/>
                <a:ea typeface="新細明體"/>
              </a:rPr>
              <a:t> </a:t>
            </a:r>
          </a:p>
          <a:p>
            <a:pPr lvl="0">
              <a:spcBef>
                <a:spcPts val="0"/>
              </a:spcBef>
              <a:buClr>
                <a:srgbClr val="3333CC"/>
              </a:buClr>
              <a:tabLst>
                <a:tab pos="542925" algn="l"/>
              </a:tabLst>
            </a:pP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S</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sym typeface="Symbol" pitchFamily="18" charset="2"/>
              </a:rPr>
              <a:t> </a:t>
            </a:r>
            <a:r>
              <a:rPr lang="en-US" altLang="zh-TW" sz="2200" i="1" kern="0" dirty="0">
                <a:solidFill>
                  <a:srgbClr val="000000"/>
                </a:solidFill>
                <a:latin typeface="Times New Roman"/>
                <a:ea typeface="新細明體"/>
                <a:sym typeface="Symbol" pitchFamily="18" charset="2"/>
              </a:rPr>
              <a:t>T</a:t>
            </a:r>
            <a:r>
              <a:rPr lang="en-US" altLang="zh-TW" sz="2200" kern="0" dirty="0">
                <a:solidFill>
                  <a:srgbClr val="000000"/>
                </a:solidFill>
                <a:latin typeface="Times New Roman"/>
                <a:ea typeface="新細明體"/>
              </a:rPr>
              <a:t>, </a:t>
            </a:r>
            <a:r>
              <a:rPr lang="en-US" altLang="zh-TW" sz="2200" i="1" kern="0" dirty="0" err="1">
                <a:solidFill>
                  <a:srgbClr val="000000"/>
                </a:solidFill>
                <a:latin typeface="Times New Roman"/>
                <a:ea typeface="新細明體"/>
              </a:rPr>
              <a:t>c</a:t>
            </a:r>
            <a:r>
              <a:rPr lang="en-US" altLang="zh-TW" sz="2200" i="1" kern="0" baseline="-25000" dirty="0" err="1">
                <a:solidFill>
                  <a:srgbClr val="000000"/>
                </a:solidFill>
                <a:latin typeface="Times New Roman"/>
                <a:ea typeface="新細明體"/>
              </a:rPr>
              <a:t>f</a:t>
            </a:r>
            <a:r>
              <a:rPr lang="en-US" altLang="zh-TW" sz="2200" i="1" kern="0" baseline="-25000" dirty="0">
                <a:solidFill>
                  <a:srgbClr val="000000"/>
                </a:solidFill>
                <a:latin typeface="Times New Roman"/>
                <a:ea typeface="新細明體"/>
              </a:rPr>
              <a:t> </a:t>
            </a:r>
            <a:r>
              <a:rPr lang="en-US" altLang="zh-TW" sz="2200" kern="0" dirty="0">
                <a:solidFill>
                  <a:srgbClr val="000000"/>
                </a:solidFill>
                <a:latin typeface="Times New Roman"/>
                <a:ea typeface="新細明體"/>
              </a:rPr>
              <a:t>(</a:t>
            </a:r>
            <a:r>
              <a:rPr lang="en-US" altLang="zh-TW" sz="2200" i="1" kern="0" dirty="0">
                <a:solidFill>
                  <a:srgbClr val="000000"/>
                </a:solidFill>
                <a:latin typeface="Times New Roman"/>
                <a:ea typeface="新細明體"/>
              </a:rPr>
              <a:t>u</a:t>
            </a:r>
            <a:r>
              <a:rPr lang="en-US" altLang="zh-TW" sz="2200" kern="0" dirty="0">
                <a:solidFill>
                  <a:srgbClr val="000000"/>
                </a:solidFill>
                <a:latin typeface="Times New Roman"/>
                <a:ea typeface="新細明體"/>
              </a:rPr>
              <a:t>, </a:t>
            </a:r>
            <a:r>
              <a:rPr lang="en-US" altLang="zh-TW" sz="2200" i="1" kern="0" dirty="0">
                <a:solidFill>
                  <a:srgbClr val="000000"/>
                </a:solidFill>
                <a:latin typeface="Times New Roman"/>
                <a:ea typeface="新細明體"/>
              </a:rPr>
              <a:t>v</a:t>
            </a:r>
            <a:r>
              <a:rPr lang="en-US" altLang="zh-TW" sz="2200" kern="0" dirty="0">
                <a:solidFill>
                  <a:srgbClr val="000000"/>
                </a:solidFill>
                <a:latin typeface="Times New Roman"/>
                <a:ea typeface="新細明體"/>
              </a:rPr>
              <a:t>) </a:t>
            </a:r>
            <a:r>
              <a:rPr lang="en-US" altLang="zh-TW" sz="2200" kern="0" dirty="0">
                <a:solidFill>
                  <a:srgbClr val="000000"/>
                </a:solidFill>
                <a:latin typeface="Cambria Math" panose="02040503050406030204" pitchFamily="18" charset="0"/>
                <a:ea typeface="Cambria Math" panose="02040503050406030204" pitchFamily="18" charset="0"/>
              </a:rPr>
              <a:t>=</a:t>
            </a:r>
            <a:r>
              <a:rPr lang="en-US" altLang="zh-TW" sz="2200" kern="0" dirty="0">
                <a:solidFill>
                  <a:srgbClr val="000000"/>
                </a:solidFill>
                <a:latin typeface="Times New Roman"/>
                <a:ea typeface="新細明體"/>
              </a:rPr>
              <a:t> 0</a:t>
            </a:r>
            <a:r>
              <a:rPr lang="en-US" altLang="zh-TW" sz="2200" kern="0" dirty="0">
                <a:solidFill>
                  <a:srgbClr val="000000"/>
                </a:solidFill>
                <a:latin typeface="Times New Roman"/>
                <a:ea typeface="新細明體"/>
                <a:sym typeface="Symbol" pitchFamily="18" charset="2"/>
              </a:rPr>
              <a:t>.</a:t>
            </a:r>
          </a:p>
        </p:txBody>
      </p:sp>
      <p:pic>
        <p:nvPicPr>
          <p:cNvPr id="8" name="圖片 7"/>
          <p:cNvPicPr>
            <a:picLocks noChangeAspect="1"/>
          </p:cNvPicPr>
          <p:nvPr/>
        </p:nvPicPr>
        <p:blipFill>
          <a:blip r:embed="rId2"/>
          <a:stretch>
            <a:fillRect/>
          </a:stretch>
        </p:blipFill>
        <p:spPr>
          <a:xfrm>
            <a:off x="4032000" y="369000"/>
            <a:ext cx="4680000" cy="2853350"/>
          </a:xfrm>
          <a:prstGeom prst="rect">
            <a:avLst/>
          </a:prstGeom>
        </p:spPr>
      </p:pic>
      <p:pic>
        <p:nvPicPr>
          <p:cNvPr id="9" name="圖片 8"/>
          <p:cNvPicPr>
            <a:picLocks noChangeAspect="1"/>
          </p:cNvPicPr>
          <p:nvPr/>
        </p:nvPicPr>
        <p:blipFill>
          <a:blip r:embed="rId3"/>
          <a:stretch>
            <a:fillRect/>
          </a:stretch>
        </p:blipFill>
        <p:spPr>
          <a:xfrm>
            <a:off x="4032000" y="3609000"/>
            <a:ext cx="4680000" cy="2875996"/>
          </a:xfrm>
          <a:prstGeom prst="rect">
            <a:avLst/>
          </a:prstGeom>
        </p:spPr>
      </p:pic>
      <p:sp>
        <p:nvSpPr>
          <p:cNvPr id="10"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1"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17118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612000" y="369000"/>
            <a:ext cx="7920000" cy="6120000"/>
          </a:xfrm>
        </p:spPr>
        <p:txBody>
          <a:bodyPr/>
          <a:lstStyle/>
          <a:p>
            <a:pPr marL="0" lvl="0" indent="0" eaLnBrk="1" hangingPunct="1">
              <a:spcBef>
                <a:spcPct val="40000"/>
              </a:spcBef>
              <a:buClr>
                <a:srgbClr val="3333CC"/>
              </a:buClr>
              <a:defRPr/>
            </a:pPr>
            <a:r>
              <a:rPr lang="en-US" altLang="zh-TW" dirty="0">
                <a:solidFill>
                  <a:srgbClr val="000000"/>
                </a:solidFill>
              </a:rPr>
              <a:t>A </a:t>
            </a:r>
            <a:r>
              <a:rPr lang="en-US" altLang="zh-TW" i="1" spc="300" dirty="0">
                <a:solidFill>
                  <a:srgbClr val="0000FF"/>
                </a:solidFill>
              </a:rPr>
              <a:t>f</a:t>
            </a:r>
            <a:r>
              <a:rPr lang="en-US" altLang="zh-TW" i="1" dirty="0">
                <a:solidFill>
                  <a:srgbClr val="0000FF"/>
                </a:solidFill>
              </a:rPr>
              <a:t>low network</a:t>
            </a:r>
            <a:r>
              <a:rPr lang="en-US" altLang="zh-TW" dirty="0">
                <a:solidFill>
                  <a:srgbClr val="000000"/>
                </a:solidFill>
              </a:rPr>
              <a:t> </a:t>
            </a:r>
            <a:r>
              <a:rPr lang="en-US" altLang="zh-TW" i="1" dirty="0">
                <a:solidFill>
                  <a:srgbClr val="000000"/>
                </a:solidFill>
              </a:rPr>
              <a:t>G</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spc="300" dirty="0">
                <a:solidFill>
                  <a:srgbClr val="000000"/>
                </a:solidFill>
              </a:rPr>
              <a:t>E</a:t>
            </a:r>
            <a:r>
              <a:rPr lang="en-US" altLang="zh-TW" dirty="0">
                <a:solidFill>
                  <a:srgbClr val="000000"/>
                </a:solidFill>
              </a:rPr>
              <a:t>) is a </a:t>
            </a:r>
            <a:r>
              <a:rPr lang="en-US" altLang="zh-TW" dirty="0">
                <a:solidFill>
                  <a:srgbClr val="FF0000"/>
                </a:solidFill>
              </a:rPr>
              <a:t>directed</a:t>
            </a:r>
            <a:r>
              <a:rPr lang="en-US" altLang="zh-TW" dirty="0">
                <a:solidFill>
                  <a:srgbClr val="000000"/>
                </a:solidFill>
              </a:rPr>
              <a:t> graph in which each edge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sym typeface="Symbol" pitchFamily="18" charset="2"/>
              </a:rPr>
              <a:t> has a nonnegative</a:t>
            </a:r>
            <a:r>
              <a:rPr lang="en-US" altLang="zh-TW" dirty="0">
                <a:solidFill>
                  <a:srgbClr val="000000"/>
                </a:solidFill>
              </a:rPr>
              <a:t> </a:t>
            </a:r>
            <a:r>
              <a:rPr lang="en-US" altLang="zh-TW" i="1" dirty="0">
                <a:solidFill>
                  <a:srgbClr val="0000FF"/>
                </a:solidFill>
              </a:rPr>
              <a:t>capacity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0.</a:t>
            </a:r>
          </a:p>
          <a:p>
            <a:pPr marL="0" lvl="0" indent="0" eaLnBrk="1" hangingPunct="1">
              <a:spcBef>
                <a:spcPts val="0"/>
              </a:spcBef>
              <a:buClr>
                <a:srgbClr val="3333CC"/>
              </a:buClr>
              <a:defRPr/>
            </a:pPr>
            <a:r>
              <a:rPr lang="en-US" altLang="zh-TW" dirty="0">
                <a:solidFill>
                  <a:srgbClr val="000000"/>
                </a:solidFill>
              </a:rPr>
              <a:t>We further require that </a:t>
            </a:r>
            <a:r>
              <a:rPr lang="en-US" altLang="zh-TW" dirty="0">
                <a:solidFill>
                  <a:srgbClr val="0000FF"/>
                </a:solidFill>
              </a:rPr>
              <a:t>if (</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FF"/>
                </a:solidFill>
              </a:rPr>
              <a:t>, then (</a:t>
            </a:r>
            <a:r>
              <a:rPr lang="en-US" altLang="zh-TW" i="1" dirty="0">
                <a:solidFill>
                  <a:srgbClr val="0000FF"/>
                </a:solidFill>
              </a:rPr>
              <a:t>v</a:t>
            </a:r>
            <a:r>
              <a:rPr lang="en-US" altLang="zh-TW" dirty="0">
                <a:solidFill>
                  <a:srgbClr val="0000FF"/>
                </a:solidFill>
              </a:rPr>
              <a:t>, </a:t>
            </a:r>
            <a:r>
              <a:rPr lang="en-US" altLang="zh-TW" i="1" dirty="0">
                <a:solidFill>
                  <a:srgbClr val="0000FF"/>
                </a:solidFill>
              </a:rPr>
              <a:t>u</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00"/>
                </a:solidFill>
              </a:rPr>
              <a:t>.</a:t>
            </a:r>
          </a:p>
          <a:p>
            <a:pPr marL="0" lvl="0" indent="0" eaLnBrk="1" hangingPunct="1">
              <a:spcBef>
                <a:spcPts val="0"/>
              </a:spcBef>
              <a:buClr>
                <a:srgbClr val="3333CC"/>
              </a:buClr>
              <a:defRPr/>
            </a:pPr>
            <a:r>
              <a:rPr lang="en-US" altLang="zh-TW" dirty="0">
                <a:solidFill>
                  <a:srgbClr val="000000"/>
                </a:solidFill>
              </a:rPr>
              <a:t>If </a:t>
            </a:r>
            <a:r>
              <a:rPr lang="en-US" altLang="zh-TW" dirty="0">
                <a:solidFill>
                  <a:srgbClr val="0000FF"/>
                </a:solidFill>
              </a:rPr>
              <a:t>(</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00"/>
                </a:solidFill>
                <a:sym typeface="Symbol" pitchFamily="18" charset="2"/>
              </a:rPr>
              <a:t>, then we define </a:t>
            </a:r>
            <a:r>
              <a:rPr lang="en-US" altLang="zh-TW" i="1" dirty="0">
                <a:solidFill>
                  <a:srgbClr val="0000FF"/>
                </a:solidFill>
              </a:rPr>
              <a:t>c</a:t>
            </a:r>
            <a:r>
              <a:rPr lang="en-US" altLang="zh-TW" dirty="0">
                <a:solidFill>
                  <a:srgbClr val="0000FF"/>
                </a:solidFill>
              </a:rPr>
              <a:t>(</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rPr>
              <a:t>=</a:t>
            </a:r>
            <a:r>
              <a:rPr lang="en-US" altLang="zh-TW" dirty="0">
                <a:solidFill>
                  <a:srgbClr val="0000FF"/>
                </a:solidFill>
              </a:rPr>
              <a:t> </a:t>
            </a:r>
            <a:r>
              <a:rPr lang="en-US" altLang="zh-TW" dirty="0">
                <a:solidFill>
                  <a:srgbClr val="0000FF"/>
                </a:solidFill>
                <a:sym typeface="Symbol" pitchFamily="18" charset="2"/>
              </a:rPr>
              <a:t>0</a:t>
            </a:r>
            <a:r>
              <a:rPr lang="en-US" altLang="zh-TW" dirty="0">
                <a:solidFill>
                  <a:srgbClr val="000000"/>
                </a:solidFill>
                <a:sym typeface="Symbol" pitchFamily="18" charset="2"/>
              </a:rPr>
              <a:t>, and we disallow self-loops</a:t>
            </a:r>
            <a:r>
              <a:rPr lang="en-US" altLang="zh-TW" dirty="0">
                <a:solidFill>
                  <a:srgbClr val="000000"/>
                </a:solidFill>
              </a:rPr>
              <a:t>.</a:t>
            </a:r>
          </a:p>
          <a:p>
            <a:pPr marL="0" lvl="0" indent="0" eaLnBrk="1" hangingPunct="1">
              <a:spcBef>
                <a:spcPts val="1200"/>
              </a:spcBef>
              <a:buClr>
                <a:srgbClr val="3333CC"/>
              </a:buClr>
            </a:pPr>
            <a:r>
              <a:rPr lang="en-US" altLang="zh-TW" dirty="0">
                <a:solidFill>
                  <a:srgbClr val="000000"/>
                </a:solidFill>
              </a:rPr>
              <a:t>A </a:t>
            </a:r>
            <a:r>
              <a:rPr lang="en-US" altLang="zh-TW" i="1" spc="300" dirty="0">
                <a:solidFill>
                  <a:srgbClr val="0000FF"/>
                </a:solidFill>
              </a:rPr>
              <a:t>f</a:t>
            </a:r>
            <a:r>
              <a:rPr lang="en-US" altLang="zh-TW" i="1" dirty="0">
                <a:solidFill>
                  <a:srgbClr val="0000FF"/>
                </a:solidFill>
              </a:rPr>
              <a:t>low</a:t>
            </a:r>
            <a:r>
              <a:rPr lang="en-US" altLang="zh-TW" dirty="0">
                <a:solidFill>
                  <a:srgbClr val="000000"/>
                </a:solidFill>
              </a:rPr>
              <a:t> in </a:t>
            </a:r>
            <a:r>
              <a:rPr lang="en-US" altLang="zh-TW" i="1" dirty="0">
                <a:solidFill>
                  <a:srgbClr val="000000"/>
                </a:solidFill>
              </a:rPr>
              <a:t>G</a:t>
            </a:r>
            <a:r>
              <a:rPr lang="en-US" altLang="zh-TW" dirty="0">
                <a:solidFill>
                  <a:srgbClr val="000000"/>
                </a:solidFill>
              </a:rPr>
              <a:t> is a real-valued function </a:t>
            </a:r>
            <a:r>
              <a:rPr lang="en-US" altLang="zh-TW" i="1" dirty="0">
                <a:solidFill>
                  <a:srgbClr val="000000"/>
                </a:solidFill>
              </a:rPr>
              <a:t>f </a:t>
            </a:r>
            <a:r>
              <a:rPr lang="en-US" altLang="zh-TW" dirty="0">
                <a:solidFill>
                  <a:srgbClr val="000000"/>
                </a:solidFill>
              </a:rPr>
              <a:t>: </a:t>
            </a:r>
            <a:r>
              <a:rPr lang="en-US" altLang="zh-TW" i="1" dirty="0">
                <a:solidFill>
                  <a:srgbClr val="000000"/>
                </a:solidFill>
                <a:sym typeface="Symbol" pitchFamily="18" charset="2"/>
              </a:rPr>
              <a:t>V</a:t>
            </a:r>
            <a:r>
              <a:rPr lang="en-US" altLang="zh-TW" sz="1800" dirty="0">
                <a:solidFill>
                  <a:srgbClr val="000000"/>
                </a:solidFill>
                <a:sym typeface="Symbol" pitchFamily="18" charset="2"/>
              </a:rPr>
              <a:t> </a:t>
            </a:r>
            <a:r>
              <a:rPr lang="en-US" altLang="zh-TW" b="1"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sz="1200" dirty="0">
                <a:solidFill>
                  <a:srgbClr val="000000"/>
                </a:solidFill>
                <a:cs typeface="Times New Roman" pitchFamily="18" charset="0"/>
                <a:sym typeface="Symbol" pitchFamily="18" charset="2"/>
              </a:rPr>
              <a:t> </a:t>
            </a:r>
            <a:r>
              <a:rPr lang="en-US" altLang="zh-TW" i="1" dirty="0">
                <a:solidFill>
                  <a:srgbClr val="000000"/>
                </a:solidFill>
                <a:cs typeface="Times New Roman" pitchFamily="18" charset="0"/>
                <a:sym typeface="Symbol" pitchFamily="18" charset="2"/>
              </a:rPr>
              <a:t>V</a:t>
            </a:r>
            <a:r>
              <a:rPr lang="en-US" altLang="zh-TW" dirty="0">
                <a:solidFill>
                  <a:srgbClr val="000000"/>
                </a:solidFill>
                <a:cs typeface="Times New Roman" pitchFamily="18" charset="0"/>
                <a:sym typeface="Symbol" pitchFamily="18" charset="2"/>
              </a:rPr>
              <a:t> </a:t>
            </a:r>
            <a:r>
              <a:rPr lang="en-US" altLang="zh-TW" dirty="0">
                <a:solidFill>
                  <a:srgbClr val="000000"/>
                </a:solidFill>
                <a:latin typeface="Cambria Math" panose="02040503050406030204" pitchFamily="18" charset="0"/>
                <a:ea typeface="Cambria Math" panose="02040503050406030204" pitchFamily="18" charset="0"/>
                <a:cs typeface="Times New Roman" pitchFamily="18" charset="0"/>
                <a:sym typeface="Symbol" pitchFamily="18" charset="2"/>
              </a:rPr>
              <a:t>⟶</a:t>
            </a:r>
            <a:r>
              <a:rPr lang="en-US" altLang="zh-TW" dirty="0">
                <a:solidFill>
                  <a:srgbClr val="000000"/>
                </a:solidFill>
                <a:cs typeface="Times New Roman" pitchFamily="18" charset="0"/>
                <a:sym typeface="Symbol" pitchFamily="18" charset="2"/>
              </a:rPr>
              <a:t> </a:t>
            </a:r>
            <a:r>
              <a:rPr lang="en-US" altLang="zh-TW" b="1" i="1" dirty="0">
                <a:solidFill>
                  <a:srgbClr val="000000"/>
                </a:solidFill>
                <a:cs typeface="Times New Roman" pitchFamily="18" charset="0"/>
                <a:sym typeface="Symbol" pitchFamily="18" charset="2"/>
              </a:rPr>
              <a:t>R</a:t>
            </a:r>
            <a:r>
              <a:rPr lang="en-US" altLang="zh-TW" dirty="0">
                <a:solidFill>
                  <a:srgbClr val="000000"/>
                </a:solidFill>
              </a:rPr>
              <a:t> that satisfies the following two properties:</a:t>
            </a:r>
            <a:endParaRPr lang="en-US" altLang="zh-TW" b="1" i="1" dirty="0">
              <a:solidFill>
                <a:srgbClr val="000000"/>
              </a:solidFill>
            </a:endParaRPr>
          </a:p>
          <a:p>
            <a:pPr marL="0" lvl="0" indent="0" eaLnBrk="1" hangingPunct="1">
              <a:spcBef>
                <a:spcPts val="0"/>
              </a:spcBef>
              <a:buClr>
                <a:srgbClr val="3333CC"/>
              </a:buClr>
            </a:pPr>
            <a:r>
              <a:rPr lang="en-US" altLang="zh-TW" dirty="0">
                <a:solidFill>
                  <a:srgbClr val="0000FF"/>
                </a:solidFill>
              </a:rPr>
              <a:t>Capacity constraint:</a:t>
            </a:r>
            <a:r>
              <a:rPr lang="en-US" altLang="zh-TW" dirty="0">
                <a:solidFill>
                  <a:srgbClr val="000000"/>
                </a:solidFill>
              </a:rPr>
              <a:t> For all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0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a:solidFill>
                  <a:srgbClr val="000000"/>
                </a:solidFill>
              </a:rPr>
              <a:t>f</a:t>
            </a:r>
            <a:r>
              <a:rPr lang="en-US" altLang="zh-TW" sz="1200"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sym typeface="Symbol" pitchFamily="18" charset="2"/>
              </a:rPr>
              <a:t> </a:t>
            </a:r>
            <a:r>
              <a:rPr lang="en-US" altLang="zh-TW" i="1" dirty="0">
                <a:solidFill>
                  <a:srgbClr val="000000"/>
                </a:solidFill>
                <a:sym typeface="Symbol" pitchFamily="18" charset="2"/>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endParaRPr lang="en-US" altLang="zh-TW" b="1" i="1" dirty="0">
              <a:solidFill>
                <a:srgbClr val="000000"/>
              </a:solidFill>
            </a:endParaRPr>
          </a:p>
          <a:p>
            <a:pPr marL="0" lvl="0" indent="0" eaLnBrk="1" hangingPunct="1">
              <a:spcBef>
                <a:spcPts val="0"/>
              </a:spcBef>
              <a:buClr>
                <a:srgbClr val="3333CC"/>
              </a:buClr>
            </a:pPr>
            <a:r>
              <a:rPr lang="en-US" altLang="zh-TW" dirty="0">
                <a:solidFill>
                  <a:srgbClr val="0000FF"/>
                </a:solidFill>
              </a:rPr>
              <a:t>Flow conservation:</a:t>
            </a:r>
            <a:r>
              <a:rPr lang="en-US" altLang="zh-TW" dirty="0">
                <a:solidFill>
                  <a:srgbClr val="000000"/>
                </a:solidFill>
              </a:rPr>
              <a:t> For all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s</a:t>
            </a:r>
            <a:r>
              <a:rPr lang="en-US" altLang="zh-TW" dirty="0">
                <a:solidFill>
                  <a:srgbClr val="000000"/>
                </a:solidFill>
              </a:rPr>
              <a:t>, </a:t>
            </a:r>
            <a:r>
              <a:rPr lang="en-US" altLang="zh-TW" i="1" dirty="0">
                <a:solidFill>
                  <a:srgbClr val="000000"/>
                </a:solidFill>
              </a:rPr>
              <a:t>t</a:t>
            </a:r>
            <a:r>
              <a:rPr lang="en-US" altLang="zh-TW" dirty="0">
                <a:solidFill>
                  <a:srgbClr val="000000"/>
                </a:solidFill>
              </a:rPr>
              <a:t>},</a:t>
            </a:r>
          </a:p>
          <a:p>
            <a:pPr marL="0" lvl="0" indent="0" eaLnBrk="1" hangingPunct="1">
              <a:spcBef>
                <a:spcPts val="0"/>
              </a:spcBef>
              <a:buClr>
                <a:srgbClr val="3333CC"/>
              </a:buClr>
            </a:pPr>
            <a:r>
              <a:rPr lang="en-US" altLang="zh-TW" dirty="0">
                <a:solidFill>
                  <a:srgbClr val="000000"/>
                </a:solidFill>
              </a:rPr>
              <a:t>When </a:t>
            </a:r>
            <a:r>
              <a:rPr lang="en-US" altLang="zh-TW" dirty="0">
                <a:solidFill>
                  <a:srgbClr val="0000FF"/>
                </a:solidFill>
              </a:rPr>
              <a:t>(</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rPr>
              <a:t>∉</a:t>
            </a:r>
            <a:r>
              <a:rPr lang="en-US" altLang="zh-TW" dirty="0">
                <a:solidFill>
                  <a:srgbClr val="0000FF"/>
                </a:solidFill>
                <a:sym typeface="Symbol" pitchFamily="18" charset="2"/>
              </a:rPr>
              <a:t> </a:t>
            </a:r>
            <a:r>
              <a:rPr lang="en-US" altLang="zh-TW" i="1" dirty="0">
                <a:solidFill>
                  <a:srgbClr val="0000FF"/>
                </a:solidFill>
              </a:rPr>
              <a:t>E</a:t>
            </a:r>
            <a:r>
              <a:rPr lang="en-US" altLang="zh-TW" dirty="0">
                <a:solidFill>
                  <a:srgbClr val="000000"/>
                </a:solidFill>
              </a:rPr>
              <a:t>, there can be no flow from </a:t>
            </a:r>
            <a:r>
              <a:rPr lang="en-US" altLang="zh-TW" i="1" dirty="0">
                <a:solidFill>
                  <a:srgbClr val="000000"/>
                </a:solidFill>
              </a:rPr>
              <a:t>u</a:t>
            </a:r>
            <a:r>
              <a:rPr lang="en-US" altLang="zh-TW" dirty="0">
                <a:solidFill>
                  <a:srgbClr val="000000"/>
                </a:solidFill>
              </a:rPr>
              <a:t> to </a:t>
            </a:r>
            <a:r>
              <a:rPr lang="en-US" altLang="zh-TW" i="1" dirty="0">
                <a:solidFill>
                  <a:srgbClr val="000000"/>
                </a:solidFill>
              </a:rPr>
              <a:t>v</a:t>
            </a:r>
            <a:r>
              <a:rPr lang="en-US" altLang="zh-TW" dirty="0">
                <a:solidFill>
                  <a:srgbClr val="000000"/>
                </a:solidFill>
              </a:rPr>
              <a:t>, and </a:t>
            </a:r>
            <a:r>
              <a:rPr lang="en-US" altLang="zh-TW" i="1" dirty="0">
                <a:solidFill>
                  <a:srgbClr val="0000FF"/>
                </a:solidFill>
              </a:rPr>
              <a:t>f</a:t>
            </a:r>
            <a:r>
              <a:rPr lang="en-US" altLang="zh-TW" sz="1200" dirty="0">
                <a:solidFill>
                  <a:srgbClr val="0000FF"/>
                </a:solidFill>
              </a:rPr>
              <a:t> </a:t>
            </a:r>
            <a:r>
              <a:rPr lang="en-US" altLang="zh-TW" dirty="0">
                <a:solidFill>
                  <a:srgbClr val="0000FF"/>
                </a:solidFill>
              </a:rPr>
              <a:t>(</a:t>
            </a:r>
            <a:r>
              <a:rPr lang="en-US" altLang="zh-TW" i="1" dirty="0">
                <a:solidFill>
                  <a:srgbClr val="0000FF"/>
                </a:solidFill>
              </a:rPr>
              <a:t>u</a:t>
            </a:r>
            <a:r>
              <a:rPr lang="en-US" altLang="zh-TW" dirty="0">
                <a:solidFill>
                  <a:srgbClr val="0000FF"/>
                </a:solidFill>
              </a:rPr>
              <a:t>, </a:t>
            </a:r>
            <a:r>
              <a:rPr lang="en-US" altLang="zh-TW" i="1" dirty="0">
                <a:solidFill>
                  <a:srgbClr val="0000FF"/>
                </a:solidFill>
              </a:rPr>
              <a:t>v</a:t>
            </a:r>
            <a:r>
              <a:rPr lang="en-US" altLang="zh-TW" dirty="0">
                <a:solidFill>
                  <a:srgbClr val="0000FF"/>
                </a:solidFill>
              </a:rPr>
              <a:t>) </a:t>
            </a:r>
            <a:r>
              <a:rPr lang="en-US" altLang="zh-TW" dirty="0">
                <a:solidFill>
                  <a:srgbClr val="0000FF"/>
                </a:solidFill>
                <a:latin typeface="Cambria Math" panose="02040503050406030204" pitchFamily="18" charset="0"/>
                <a:ea typeface="Cambria Math" panose="02040503050406030204" pitchFamily="18" charset="0"/>
              </a:rPr>
              <a:t>=</a:t>
            </a:r>
            <a:r>
              <a:rPr lang="en-US" altLang="zh-TW" dirty="0">
                <a:solidFill>
                  <a:srgbClr val="0000FF"/>
                </a:solidFill>
              </a:rPr>
              <a:t> 0</a:t>
            </a:r>
            <a:r>
              <a:rPr lang="en-US" altLang="zh-TW" dirty="0">
                <a:solidFill>
                  <a:srgbClr val="000000"/>
                </a:solidFill>
              </a:rPr>
              <a:t>.</a:t>
            </a:r>
            <a:endParaRPr lang="zh-TW" altLang="en-US" dirty="0">
              <a:solidFill>
                <a:srgbClr val="000000"/>
              </a:solidFill>
            </a:endParaRPr>
          </a:p>
          <a:p>
            <a:pPr marL="0" lvl="0" indent="0" eaLnBrk="1" hangingPunct="1">
              <a:spcBef>
                <a:spcPts val="1200"/>
              </a:spcBef>
              <a:buClr>
                <a:srgbClr val="3333CC"/>
              </a:buClr>
            </a:pPr>
            <a:r>
              <a:rPr lang="en-US" altLang="zh-TW" dirty="0">
                <a:solidFill>
                  <a:srgbClr val="000000"/>
                </a:solidFill>
              </a:rPr>
              <a:t>For any vertices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dirty="0">
                <a:solidFill>
                  <a:srgbClr val="000000"/>
                </a:solidFill>
              </a:rPr>
              <a:t>, we define the </a:t>
            </a:r>
            <a:r>
              <a:rPr lang="en-US" altLang="zh-TW" i="1" dirty="0">
                <a:solidFill>
                  <a:srgbClr val="0000FF"/>
                </a:solidFill>
              </a:rPr>
              <a:t>residual capacity</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sz="1800" i="1"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by</a:t>
            </a: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1200"/>
              </a:spcBef>
              <a:buClr>
                <a:srgbClr val="3333CC"/>
              </a:buClr>
            </a:pPr>
            <a:endParaRPr lang="en-US" altLang="zh-TW" dirty="0">
              <a:solidFill>
                <a:srgbClr val="000000"/>
              </a:solidFill>
            </a:endParaRPr>
          </a:p>
          <a:p>
            <a:pPr marL="0" lvl="0" indent="0" eaLnBrk="1" hangingPunct="1">
              <a:spcBef>
                <a:spcPts val="600"/>
              </a:spcBef>
              <a:buClr>
                <a:srgbClr val="3333CC"/>
              </a:buClr>
            </a:pPr>
            <a:r>
              <a:rPr lang="en-US" altLang="zh-TW" dirty="0">
                <a:solidFill>
                  <a:srgbClr val="000000"/>
                </a:solidFill>
              </a:rPr>
              <a:t>The </a:t>
            </a:r>
            <a:r>
              <a:rPr lang="en-US" altLang="zh-TW" i="1" dirty="0">
                <a:solidFill>
                  <a:srgbClr val="0000FF"/>
                </a:solidFill>
              </a:rPr>
              <a:t>residual network</a:t>
            </a:r>
            <a:r>
              <a:rPr lang="en-US" altLang="zh-TW" dirty="0">
                <a:solidFill>
                  <a:srgbClr val="000000"/>
                </a:solidFill>
              </a:rPr>
              <a:t> of </a:t>
            </a:r>
            <a:r>
              <a:rPr lang="en-US" altLang="zh-TW" i="1" dirty="0">
                <a:solidFill>
                  <a:srgbClr val="000000"/>
                </a:solidFill>
              </a:rPr>
              <a:t>G</a:t>
            </a:r>
            <a:r>
              <a:rPr lang="en-US" altLang="zh-TW" dirty="0">
                <a:solidFill>
                  <a:srgbClr val="000000"/>
                </a:solidFill>
              </a:rPr>
              <a:t> induced by </a:t>
            </a:r>
            <a:r>
              <a:rPr lang="en-US" altLang="zh-TW" i="1" dirty="0">
                <a:solidFill>
                  <a:srgbClr val="000000"/>
                </a:solidFill>
              </a:rPr>
              <a:t>f</a:t>
            </a:r>
            <a:r>
              <a:rPr lang="en-US" altLang="zh-TW" dirty="0">
                <a:solidFill>
                  <a:srgbClr val="000000"/>
                </a:solidFill>
              </a:rPr>
              <a:t> </a:t>
            </a:r>
            <a:r>
              <a:rPr lang="en-US" altLang="zh-TW" sz="1200" dirty="0">
                <a:solidFill>
                  <a:srgbClr val="000000"/>
                </a:solidFill>
              </a:rPr>
              <a:t> </a:t>
            </a:r>
            <a:r>
              <a:rPr lang="en-US" altLang="zh-TW" dirty="0">
                <a:solidFill>
                  <a:srgbClr val="000000"/>
                </a:solidFill>
              </a:rPr>
              <a:t>is </a:t>
            </a:r>
            <a:r>
              <a:rPr lang="en-US" altLang="zh-TW" i="1" dirty="0">
                <a:solidFill>
                  <a:srgbClr val="000000"/>
                </a:solidFill>
              </a:rPr>
              <a:t>G</a:t>
            </a:r>
            <a:r>
              <a:rPr lang="en-US" altLang="zh-TW" i="1" baseline="-250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err="1">
                <a:solidFill>
                  <a:srgbClr val="000000"/>
                </a:solidFill>
              </a:rPr>
              <a:t>E</a:t>
            </a:r>
            <a:r>
              <a:rPr lang="en-US" altLang="zh-TW" i="1" baseline="-25000" dirty="0" err="1">
                <a:solidFill>
                  <a:srgbClr val="000000"/>
                </a:solidFill>
              </a:rPr>
              <a:t>f</a:t>
            </a:r>
            <a:r>
              <a:rPr lang="en-US" altLang="zh-TW" sz="1200" dirty="0">
                <a:solidFill>
                  <a:srgbClr val="000000"/>
                </a:solidFill>
              </a:rPr>
              <a:t> </a:t>
            </a:r>
            <a:r>
              <a:rPr lang="en-US" altLang="zh-TW" dirty="0">
                <a:solidFill>
                  <a:srgbClr val="000000"/>
                </a:solidFill>
              </a:rPr>
              <a:t>), where</a:t>
            </a:r>
          </a:p>
          <a:p>
            <a:pPr marL="0" lvl="0" indent="0" eaLnBrk="1" hangingPunct="1">
              <a:spcBef>
                <a:spcPts val="600"/>
              </a:spcBef>
              <a:buClr>
                <a:srgbClr val="3333CC"/>
              </a:buClr>
            </a:pPr>
            <a:r>
              <a:rPr lang="en-US" altLang="zh-TW" i="1" dirty="0" err="1">
                <a:solidFill>
                  <a:srgbClr val="000000"/>
                </a:solidFill>
              </a:rPr>
              <a:t>E</a:t>
            </a:r>
            <a:r>
              <a:rPr lang="en-US" altLang="zh-TW" i="1" baseline="-25000" dirty="0" err="1">
                <a:solidFill>
                  <a:srgbClr val="000000"/>
                </a:solidFill>
              </a:rPr>
              <a:t>f</a:t>
            </a:r>
            <a:r>
              <a:rPr lang="en-US" altLang="zh-TW" dirty="0">
                <a:solidFill>
                  <a:srgbClr val="000000"/>
                </a:solidFill>
              </a:rPr>
              <a:t> </a:t>
            </a:r>
            <a:r>
              <a:rPr lang="en-US" altLang="zh-TW" sz="1200"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a:solidFill>
                  <a:srgbClr val="000000"/>
                </a:solidFill>
                <a:sym typeface="Symbol" pitchFamily="18" charset="2"/>
              </a:rPr>
              <a:t>V</a:t>
            </a:r>
            <a:r>
              <a:rPr lang="en-US" altLang="zh-TW" sz="1800" dirty="0">
                <a:solidFill>
                  <a:srgbClr val="000000"/>
                </a:solidFill>
                <a:sym typeface="Symbol" pitchFamily="18" charset="2"/>
              </a:rPr>
              <a:t> </a:t>
            </a:r>
            <a:r>
              <a:rPr lang="en-US" altLang="zh-TW" b="1" dirty="0">
                <a:solidFill>
                  <a:srgbClr val="000000"/>
                </a:solidFill>
                <a:cs typeface="Times New Roman" pitchFamily="18" charset="0"/>
                <a:sym typeface="Symbol" pitchFamily="18" charset="2"/>
              </a:rPr>
              <a:t></a:t>
            </a:r>
            <a:r>
              <a:rPr lang="en-US" altLang="zh-TW" sz="1200" dirty="0">
                <a:solidFill>
                  <a:srgbClr val="000000"/>
                </a:solidFill>
                <a:cs typeface="Times New Roman" pitchFamily="18" charset="0"/>
                <a:sym typeface="Symbol" pitchFamily="18" charset="2"/>
              </a:rPr>
              <a:t> </a:t>
            </a:r>
            <a:r>
              <a:rPr lang="en-US" altLang="zh-TW" i="1" dirty="0">
                <a:solidFill>
                  <a:srgbClr val="000000"/>
                </a:solidFill>
                <a:cs typeface="Times New Roman" pitchFamily="18" charset="0"/>
                <a:sym typeface="Symbol" pitchFamily="18" charset="2"/>
              </a:rPr>
              <a:t>V</a:t>
            </a:r>
            <a:r>
              <a:rPr lang="en-US" altLang="zh-TW" dirty="0">
                <a:solidFill>
                  <a:srgbClr val="000000"/>
                </a:solidFill>
                <a:sym typeface="Symbol" pitchFamily="18" charset="2"/>
              </a:rPr>
              <a:t> : </a:t>
            </a:r>
            <a:r>
              <a:rPr lang="en-US" altLang="zh-TW" i="1" dirty="0" err="1">
                <a:solidFill>
                  <a:srgbClr val="000000"/>
                </a:solidFill>
              </a:rPr>
              <a:t>c</a:t>
            </a:r>
            <a:r>
              <a:rPr lang="en-US" altLang="zh-TW" i="1" baseline="-25000" dirty="0" err="1">
                <a:solidFill>
                  <a:srgbClr val="000000"/>
                </a:solidFill>
              </a:rPr>
              <a:t>f</a:t>
            </a:r>
            <a:r>
              <a:rPr lang="en-US" altLang="zh-TW" sz="1800" i="1" dirty="0">
                <a:solidFill>
                  <a:srgbClr val="000000"/>
                </a:solidFill>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Symbol" pitchFamily="18" charset="2"/>
              </a:rPr>
              <a:t>&gt;</a:t>
            </a:r>
            <a:r>
              <a:rPr lang="en-US" altLang="zh-TW" dirty="0">
                <a:solidFill>
                  <a:srgbClr val="000000"/>
                </a:solidFill>
              </a:rPr>
              <a:t> 0}.</a:t>
            </a:r>
          </a:p>
        </p:txBody>
      </p:sp>
      <p:graphicFrame>
        <p:nvGraphicFramePr>
          <p:cNvPr id="5" name="物件 4"/>
          <p:cNvGraphicFramePr>
            <a:graphicFrameLocks noChangeAspect="1"/>
          </p:cNvGraphicFramePr>
          <p:nvPr>
            <p:extLst>
              <p:ext uri="{D42A27DB-BD31-4B8C-83A1-F6EECF244321}">
                <p14:modId xmlns:p14="http://schemas.microsoft.com/office/powerpoint/2010/main" val="160973178"/>
              </p:ext>
            </p:extLst>
          </p:nvPr>
        </p:nvGraphicFramePr>
        <p:xfrm>
          <a:off x="1692000" y="4149000"/>
          <a:ext cx="5127636" cy="1435738"/>
        </p:xfrm>
        <a:graphic>
          <a:graphicData uri="http://schemas.openxmlformats.org/presentationml/2006/ole">
            <mc:AlternateContent xmlns:mc="http://schemas.openxmlformats.org/markup-compatibility/2006">
              <mc:Choice xmlns:v="urn:schemas-microsoft-com:vml" Requires="v">
                <p:oleObj spid="_x0000_s138651" name="方程式" r:id="rId3" imgW="2539800" imgH="711000" progId="Equation.3">
                  <p:embed/>
                </p:oleObj>
              </mc:Choice>
              <mc:Fallback>
                <p:oleObj name="方程式" r:id="rId3" imgW="2539800" imgH="711000" progId="Equation.3">
                  <p:embed/>
                  <p:pic>
                    <p:nvPicPr>
                      <p:cNvPr id="5" name="物件 4"/>
                      <p:cNvPicPr/>
                      <p:nvPr/>
                    </p:nvPicPr>
                    <p:blipFill>
                      <a:blip r:embed="rId4"/>
                      <a:stretch>
                        <a:fillRect/>
                      </a:stretch>
                    </p:blipFill>
                    <p:spPr>
                      <a:xfrm>
                        <a:off x="1692000" y="4149000"/>
                        <a:ext cx="5127636" cy="1435738"/>
                      </a:xfrm>
                      <a:prstGeom prst="rect">
                        <a:avLst/>
                      </a:prstGeom>
                    </p:spPr>
                  </p:pic>
                </p:oleObj>
              </mc:Fallback>
            </mc:AlternateContent>
          </a:graphicData>
        </a:graphic>
      </p:graphicFrame>
    </p:spTree>
    <p:extLst>
      <p:ext uri="{BB962C8B-B14F-4D97-AF65-F5344CB8AC3E}">
        <p14:creationId xmlns:p14="http://schemas.microsoft.com/office/powerpoint/2010/main" val="369913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960000" cy="1800000"/>
          </a:xfrm>
        </p:spPr>
        <p:txBody>
          <a:bodyPr/>
          <a:lstStyle/>
          <a:p>
            <a:pPr marL="0" lvl="0" indent="0" eaLnBrk="1" hangingPunct="1">
              <a:lnSpc>
                <a:spcPct val="110000"/>
              </a:lnSpc>
              <a:buClr>
                <a:srgbClr val="3333CC"/>
              </a:buClr>
            </a:pPr>
            <a:r>
              <a:rPr lang="en-US" altLang="zh-TW" b="1" dirty="0">
                <a:solidFill>
                  <a:srgbClr val="000000"/>
                </a:solidFill>
              </a:rPr>
              <a:t>Case 3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 and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4032000" y="369000"/>
            <a:ext cx="4680000" cy="2853350"/>
          </a:xfrm>
          <a:prstGeom prst="rect">
            <a:avLst/>
          </a:prstGeom>
        </p:spPr>
      </p:pic>
      <p:pic>
        <p:nvPicPr>
          <p:cNvPr id="8" name="圖片 7"/>
          <p:cNvPicPr>
            <a:picLocks noChangeAspect="1"/>
          </p:cNvPicPr>
          <p:nvPr/>
        </p:nvPicPr>
        <p:blipFill>
          <a:blip r:embed="rId3"/>
          <a:stretch>
            <a:fillRect/>
          </a:stretch>
        </p:blipFill>
        <p:spPr>
          <a:xfrm>
            <a:off x="4032000" y="3609000"/>
            <a:ext cx="4680000" cy="2875996"/>
          </a:xfrm>
          <a:prstGeom prst="rect">
            <a:avLst/>
          </a:prstGeom>
        </p:spPr>
      </p:pic>
      <p:sp>
        <p:nvSpPr>
          <p:cNvPr id="9"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0"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13117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998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2000" y="3789000"/>
            <a:ext cx="3960000" cy="2160000"/>
          </a:xfrm>
        </p:spPr>
        <p:txBody>
          <a:bodyPr/>
          <a:lstStyle/>
          <a:p>
            <a:pPr marL="0" lvl="0" indent="0" eaLnBrk="1" hangingPunct="1">
              <a:lnSpc>
                <a:spcPct val="110000"/>
              </a:lnSpc>
              <a:buClr>
                <a:srgbClr val="3333CC"/>
              </a:buClr>
            </a:pPr>
            <a:r>
              <a:rPr lang="en-US" altLang="zh-TW" b="1" dirty="0">
                <a:solidFill>
                  <a:srgbClr val="000000"/>
                </a:solidFill>
              </a:rPr>
              <a:t>Case 3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 and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sym typeface="Symbol" pitchFamily="18" charset="2"/>
              </a:rPr>
              <a:t> </a:t>
            </a:r>
            <a:r>
              <a:rPr lang="en-US" altLang="zh-TW" i="1" dirty="0">
                <a:solidFill>
                  <a:srgbClr val="000000"/>
                </a:solidFill>
              </a:rPr>
              <a:t>E</a:t>
            </a:r>
            <a:r>
              <a:rPr lang="en-US" altLang="zh-TW" dirty="0">
                <a:solidFill>
                  <a:srgbClr val="000000"/>
                </a:solidFill>
              </a:rPr>
              <a:t>.</a:t>
            </a:r>
          </a:p>
          <a:p>
            <a:pPr marL="0" lvl="0" indent="0" eaLnBrk="1" hangingPunct="1">
              <a:lnSpc>
                <a:spcPct val="110000"/>
              </a:lnSpc>
              <a:buClr>
                <a:srgbClr val="3333CC"/>
              </a:buClr>
            </a:pPr>
            <a:r>
              <a:rPr lang="en-US" altLang="zh-TW" dirty="0">
                <a:solidFill>
                  <a:srgbClr val="000000"/>
                </a:solidFill>
              </a:rPr>
              <a:t>Then</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olidFill>
                  <a:srgbClr val="000000"/>
                </a:solidFill>
                <a:latin typeface="Cambria Math" panose="02040503050406030204" pitchFamily="18" charset="0"/>
                <a:ea typeface="Cambria Math" panose="02040503050406030204" pitchFamily="18" charset="0"/>
                <a:sym typeface="Symbol"/>
              </a:rPr>
              <a:t> ≤</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	 and</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dirty="0">
                <a:solidFill>
                  <a:srgbClr val="000000"/>
                </a:solidFill>
                <a:latin typeface="Cambria Math" panose="02040503050406030204" pitchFamily="18" charset="0"/>
                <a:ea typeface="Cambria Math" panose="02040503050406030204" pitchFamily="18" charset="0"/>
                <a:sym typeface="Symbol"/>
              </a:rPr>
              <a:t> ≤</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a:p>
            <a:pPr marL="0" lvl="0" indent="0" eaLnBrk="1" hangingPunct="1">
              <a:lnSpc>
                <a:spcPct val="110000"/>
              </a:lnSpc>
              <a:buClr>
                <a:srgbClr val="3333CC"/>
              </a:buClr>
            </a:pP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and</a:t>
            </a:r>
          </a:p>
          <a:p>
            <a:pPr marL="0" lvl="0" indent="0" eaLnBrk="1" hangingPunct="1">
              <a:lnSpc>
                <a:spcPct val="110000"/>
              </a:lnSpc>
              <a:buClr>
                <a:srgbClr val="3333CC"/>
              </a:buClr>
            </a:pP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p>
        </p:txBody>
      </p:sp>
      <p:pic>
        <p:nvPicPr>
          <p:cNvPr id="7" name="圖片 6"/>
          <p:cNvPicPr>
            <a:picLocks noChangeAspect="1"/>
          </p:cNvPicPr>
          <p:nvPr/>
        </p:nvPicPr>
        <p:blipFill>
          <a:blip r:embed="rId2"/>
          <a:stretch>
            <a:fillRect/>
          </a:stretch>
        </p:blipFill>
        <p:spPr>
          <a:xfrm>
            <a:off x="4032000" y="369000"/>
            <a:ext cx="4680000" cy="2853350"/>
          </a:xfrm>
          <a:prstGeom prst="rect">
            <a:avLst/>
          </a:prstGeom>
        </p:spPr>
      </p:pic>
      <p:pic>
        <p:nvPicPr>
          <p:cNvPr id="8" name="圖片 7"/>
          <p:cNvPicPr>
            <a:picLocks noChangeAspect="1"/>
          </p:cNvPicPr>
          <p:nvPr/>
        </p:nvPicPr>
        <p:blipFill>
          <a:blip r:embed="rId3"/>
          <a:stretch>
            <a:fillRect/>
          </a:stretch>
        </p:blipFill>
        <p:spPr>
          <a:xfrm>
            <a:off x="4032000" y="3609000"/>
            <a:ext cx="4680000" cy="2875996"/>
          </a:xfrm>
          <a:prstGeom prst="rect">
            <a:avLst/>
          </a:prstGeom>
        </p:spPr>
      </p:pic>
      <p:sp>
        <p:nvSpPr>
          <p:cNvPr id="9" name="Line 19"/>
          <p:cNvSpPr>
            <a:spLocks noChangeShapeType="1"/>
          </p:cNvSpPr>
          <p:nvPr/>
        </p:nvSpPr>
        <p:spPr bwMode="auto">
          <a:xfrm>
            <a:off x="5832000" y="3609000"/>
            <a:ext cx="2340000"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
        <p:nvSpPr>
          <p:cNvPr id="10" name="Line 19"/>
          <p:cNvSpPr>
            <a:spLocks noChangeShapeType="1"/>
          </p:cNvSpPr>
          <p:nvPr/>
        </p:nvSpPr>
        <p:spPr bwMode="auto">
          <a:xfrm>
            <a:off x="5651999" y="369000"/>
            <a:ext cx="2520001" cy="2520000"/>
          </a:xfrm>
          <a:prstGeom prst="line">
            <a:avLst/>
          </a:prstGeom>
          <a:noFill/>
          <a:ln w="28575">
            <a:solidFill>
              <a:schemeClr val="hlink"/>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4800" b="0" i="0" u="none"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460881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612000" y="548980"/>
            <a:ext cx="7920000" cy="5760020"/>
          </a:xfrm>
        </p:spPr>
        <p:txBody>
          <a:bodyPr tIns="0"/>
          <a:lstStyle/>
          <a:p>
            <a:pPr marL="0" indent="0" eaLnBrk="1" hangingPunct="1">
              <a:lnSpc>
                <a:spcPct val="110000"/>
              </a:lnSpc>
              <a:tabLst>
                <a:tab pos="7537450" algn="l"/>
              </a:tabLst>
            </a:pPr>
            <a:r>
              <a:rPr lang="en-US" altLang="zh-TW" sz="2200" dirty="0"/>
              <a:t>Now consider a pair of vertices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sym typeface="Symbol" pitchFamily="18" charset="2"/>
              </a:rPr>
              <a:t>S</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sym typeface="Symbol" pitchFamily="18" charset="2"/>
              </a:rPr>
              <a:t>T</a:t>
            </a:r>
            <a:r>
              <a:rPr lang="en-US" altLang="zh-TW" sz="2200" dirty="0">
                <a:solidFill>
                  <a:srgbClr val="000000"/>
                </a:solidFill>
              </a:rPr>
              <a:t>. Our discussion is divided into three cases.</a:t>
            </a:r>
            <a:endParaRPr lang="en-US" altLang="zh-TW" sz="2200" dirty="0"/>
          </a:p>
          <a:p>
            <a:pPr marL="985838" indent="-985838" eaLnBrk="1" hangingPunct="1">
              <a:lnSpc>
                <a:spcPct val="110000"/>
              </a:lnSpc>
              <a:tabLst>
                <a:tab pos="7537450" algn="l"/>
              </a:tabLst>
            </a:pPr>
            <a:r>
              <a:rPr lang="en-US" altLang="zh-TW" sz="2200" b="1" dirty="0"/>
              <a:t>Case 1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Then </a:t>
            </a:r>
            <a:r>
              <a:rPr lang="en-US" altLang="zh-TW" sz="2200" dirty="0">
                <a:solidFill>
                  <a:srgbClr val="000000"/>
                </a:solidFill>
              </a:rPr>
              <a:t>(</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and hence</a:t>
            </a:r>
            <a:r>
              <a:rPr lang="en-US" altLang="zh-TW" sz="2200" spc="300" dirty="0"/>
              <a:t> </a:t>
            </a:r>
            <a:r>
              <a:rPr lang="en-US" altLang="zh-TW" sz="2200" i="1" spc="300" dirty="0">
                <a:solidFill>
                  <a:srgbClr val="000000"/>
                </a:solidFill>
              </a:rPr>
              <a:t>f</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sym typeface="Symbol"/>
              </a:rPr>
              <a:t>≤</a:t>
            </a:r>
            <a:r>
              <a:rPr lang="en-US" altLang="zh-TW" sz="2200" dirty="0">
                <a:sym typeface="Symbol"/>
              </a:rPr>
              <a:t> </a:t>
            </a:r>
            <a:r>
              <a:rPr lang="en-US" altLang="zh-TW" sz="2200" i="1" dirty="0"/>
              <a:t>c</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0. By Claim,</a:t>
            </a:r>
            <a:r>
              <a:rPr lang="en-US" altLang="zh-TW" sz="2200" dirty="0">
                <a:sym typeface="Symbol" pitchFamily="18" charset="2"/>
              </a:rPr>
              <a:t>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spc="100" dirty="0"/>
              <a:t> </a:t>
            </a:r>
            <a:r>
              <a:rPr lang="en-US" altLang="zh-TW" sz="2200" i="1" spc="300" dirty="0"/>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baseline="-25000" dirty="0" err="1"/>
              <a:t>f</a:t>
            </a:r>
            <a:r>
              <a:rPr lang="en-US" altLang="zh-TW" sz="2200" i="1" baseline="-25000" dirty="0"/>
              <a:t> </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Hence</a:t>
            </a:r>
            <a:r>
              <a:rPr lang="en-US" altLang="zh-TW" sz="2200" spc="300" dirty="0"/>
              <a:t> </a:t>
            </a:r>
            <a:r>
              <a:rPr lang="en-US" altLang="zh-TW" sz="2200" i="1" spc="300" dirty="0">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a:t>
            </a:r>
          </a:p>
          <a:p>
            <a:pPr marL="985838" indent="-985838" eaLnBrk="1" hangingPunct="1">
              <a:lnSpc>
                <a:spcPct val="110000"/>
              </a:lnSpc>
              <a:tabLst>
                <a:tab pos="7537450" algn="l"/>
              </a:tabLst>
            </a:pPr>
            <a:r>
              <a:rPr lang="en-US" altLang="zh-TW" sz="2200" b="1" dirty="0"/>
              <a:t>Case 2	</a:t>
            </a:r>
            <a:r>
              <a:rPr lang="en-US" altLang="zh-TW" sz="2200" dirty="0">
                <a:solidFill>
                  <a:srgbClr val="000000"/>
                </a:solidFill>
              </a:rPr>
              <a:t>(</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Then</a:t>
            </a:r>
            <a:r>
              <a:rPr lang="en-US" altLang="zh-TW" sz="2200" spc="300" dirty="0"/>
              <a:t> </a:t>
            </a:r>
            <a:r>
              <a:rPr lang="en-US" altLang="zh-TW" sz="2200" i="1" spc="300" dirty="0">
                <a:solidFill>
                  <a:srgbClr val="000000"/>
                </a:solidFill>
              </a:rPr>
              <a:t>f</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baseline="-25000" dirty="0" err="1"/>
              <a:t>f</a:t>
            </a:r>
            <a:r>
              <a:rPr lang="en-US" altLang="zh-TW" sz="2200" i="1" baseline="-25000" dirty="0"/>
              <a:t> </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Since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we have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Thus 0 </a:t>
            </a:r>
            <a:r>
              <a:rPr lang="en-US" altLang="zh-TW" sz="2200" dirty="0">
                <a:solidFill>
                  <a:srgbClr val="000000"/>
                </a:solidFill>
                <a:latin typeface="Cambria Math" panose="02040503050406030204" pitchFamily="18" charset="0"/>
                <a:ea typeface="Cambria Math" panose="02040503050406030204" pitchFamily="18" charset="0"/>
                <a:sym typeface="Symbol"/>
              </a:rPr>
              <a:t>≤</a:t>
            </a:r>
            <a:r>
              <a:rPr lang="en-US" altLang="zh-TW" sz="2200" spc="300" dirty="0">
                <a:sym typeface="Symbol"/>
              </a:rPr>
              <a:t> </a:t>
            </a:r>
            <a:r>
              <a:rPr lang="en-US" altLang="zh-TW" sz="2200" i="1" spc="300" dirty="0">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dirty="0">
                <a:sym typeface="Symbol"/>
              </a:rPr>
              <a:t> </a:t>
            </a:r>
            <a:r>
              <a:rPr lang="en-US" altLang="zh-TW" sz="2200" dirty="0">
                <a:solidFill>
                  <a:srgbClr val="000000"/>
                </a:solidFill>
                <a:latin typeface="Cambria Math" panose="02040503050406030204" pitchFamily="18" charset="0"/>
                <a:ea typeface="Cambria Math" panose="02040503050406030204" pitchFamily="18" charset="0"/>
                <a:sym typeface="Symbol"/>
              </a:rPr>
              <a:t>≤</a:t>
            </a:r>
            <a:r>
              <a:rPr lang="en-US" altLang="zh-TW" sz="2200" dirty="0"/>
              <a:t>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dirty="0">
                <a:latin typeface="Symbol" pitchFamily="18" charset="2"/>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and thus</a:t>
            </a:r>
            <a:r>
              <a:rPr lang="en-US" altLang="zh-TW" sz="2200" spc="300" dirty="0"/>
              <a:t> </a:t>
            </a:r>
            <a:r>
              <a:rPr lang="en-US" altLang="zh-TW" sz="2200" i="1" spc="300" dirty="0">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a:t>
            </a:r>
          </a:p>
          <a:p>
            <a:pPr marL="985838" lvl="0" indent="-985838" eaLnBrk="1" hangingPunct="1">
              <a:lnSpc>
                <a:spcPct val="110000"/>
              </a:lnSpc>
              <a:buClr>
                <a:srgbClr val="3333CC"/>
              </a:buClr>
            </a:pPr>
            <a:r>
              <a:rPr lang="en-US" altLang="zh-TW" sz="2200" b="1" dirty="0"/>
              <a:t>Case 3	</a:t>
            </a:r>
            <a:r>
              <a:rPr lang="en-US" altLang="zh-TW" sz="2200" dirty="0">
                <a:solidFill>
                  <a:srgbClr val="000000"/>
                </a:solidFill>
              </a:rPr>
              <a:t>(</a:t>
            </a:r>
            <a:r>
              <a:rPr lang="en-US" altLang="zh-TW" sz="2200" i="1" dirty="0">
                <a:solidFill>
                  <a:srgbClr val="000000"/>
                </a:solidFill>
              </a:rPr>
              <a:t>u</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and </a:t>
            </a:r>
            <a:r>
              <a:rPr lang="en-US" altLang="zh-TW" sz="2200" dirty="0">
                <a:solidFill>
                  <a:srgbClr val="000000"/>
                </a:solidFill>
              </a:rPr>
              <a:t>(</a:t>
            </a:r>
            <a:r>
              <a:rPr lang="en-US" altLang="zh-TW" sz="2200" i="1" dirty="0">
                <a:solidFill>
                  <a:srgbClr val="000000"/>
                </a:solidFill>
              </a:rPr>
              <a:t>v</a:t>
            </a:r>
            <a:r>
              <a:rPr lang="en-US" altLang="zh-TW" sz="2200" dirty="0">
                <a:solidFill>
                  <a:srgbClr val="000000"/>
                </a:solidFill>
              </a:rPr>
              <a:t>, </a:t>
            </a:r>
            <a:r>
              <a:rPr lang="en-US" altLang="zh-TW" sz="2200" i="1" dirty="0">
                <a:solidFill>
                  <a:srgbClr val="000000"/>
                </a:solidFill>
              </a:rPr>
              <a:t>u</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sym typeface="Symbol" pitchFamily="18" charset="2"/>
              </a:rPr>
              <a:t> </a:t>
            </a:r>
            <a:r>
              <a:rPr lang="en-US" altLang="zh-TW" sz="2200" i="1" dirty="0">
                <a:solidFill>
                  <a:srgbClr val="000000"/>
                </a:solidFill>
              </a:rPr>
              <a:t>E</a:t>
            </a:r>
            <a:r>
              <a:rPr lang="en-US" altLang="zh-TW" sz="2200" dirty="0"/>
              <a:t>. </a:t>
            </a:r>
            <a:r>
              <a:rPr lang="en-US" altLang="zh-TW" dirty="0">
                <a:solidFill>
                  <a:srgbClr val="000000"/>
                </a:solidFill>
              </a:rPr>
              <a:t>Then</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dirty="0">
                <a:solidFill>
                  <a:srgbClr val="000000"/>
                </a:solidFill>
                <a:latin typeface="Cambria Math" panose="02040503050406030204" pitchFamily="18" charset="0"/>
                <a:ea typeface="Cambria Math" panose="02040503050406030204" pitchFamily="18" charset="0"/>
                <a:sym typeface="Symbol"/>
              </a:rPr>
              <a:t> ≤</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r>
              <a:rPr lang="zh-TW" altLang="en-US" dirty="0">
                <a:solidFill>
                  <a:srgbClr val="000000"/>
                </a:solidFill>
              </a:rPr>
              <a:t> </a:t>
            </a:r>
            <a:r>
              <a:rPr lang="en-US" altLang="zh-TW" dirty="0">
                <a:solidFill>
                  <a:srgbClr val="000000"/>
                </a:solidFill>
              </a:rPr>
              <a:t>and	</a:t>
            </a:r>
            <a:r>
              <a:rPr lang="zh-TW" altLang="en-US" dirty="0">
                <a:solidFill>
                  <a:srgbClr val="000000"/>
                </a:solidFill>
              </a:rPr>
              <a:t>  </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dirty="0">
                <a:solidFill>
                  <a:srgbClr val="000000"/>
                </a:solidFill>
                <a:latin typeface="Cambria Math" panose="02040503050406030204" pitchFamily="18" charset="0"/>
                <a:ea typeface="Cambria Math" panose="02040503050406030204" pitchFamily="18" charset="0"/>
                <a:sym typeface="Symbol"/>
              </a:rPr>
              <a:t> ≤</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r>
              <a:rPr lang="zh-TW" altLang="en-US" dirty="0">
                <a:solidFill>
                  <a:srgbClr val="000000"/>
                </a:solidFill>
              </a:rPr>
              <a:t> </a:t>
            </a:r>
            <a:r>
              <a:rPr lang="en-US" altLang="zh-TW" dirty="0">
                <a:solidFill>
                  <a:srgbClr val="000000"/>
                </a:solidFill>
              </a:rPr>
              <a:t>Hence</a:t>
            </a:r>
            <a:r>
              <a:rPr lang="en-US" altLang="zh-TW"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and</a:t>
            </a:r>
            <a:r>
              <a:rPr lang="zh-TW" altLang="en-US" spc="300" dirty="0">
                <a:solidFill>
                  <a:srgbClr val="000000"/>
                </a:solidFill>
              </a:rPr>
              <a:t> </a:t>
            </a:r>
            <a:r>
              <a:rPr lang="en-US" altLang="zh-TW" i="1" spc="300" dirty="0">
                <a:solidFill>
                  <a:srgbClr val="000000"/>
                </a:solidFill>
              </a:rPr>
              <a:t>f</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dirty="0">
                <a:solidFill>
                  <a:srgbClr val="000000"/>
                </a:solidFill>
              </a:rPr>
              <a:t> 0.</a:t>
            </a:r>
            <a:endParaRPr lang="en-US" altLang="zh-TW" sz="2200" dirty="0"/>
          </a:p>
          <a:p>
            <a:pPr marL="0" indent="0" eaLnBrk="1" hangingPunct="1">
              <a:lnSpc>
                <a:spcPct val="110000"/>
              </a:lnSpc>
              <a:tabLst>
                <a:tab pos="7537450" algn="l"/>
              </a:tabLst>
            </a:pPr>
            <a:r>
              <a:rPr lang="en-US" altLang="zh-TW" sz="2200" dirty="0"/>
              <a:t>In any case,</a:t>
            </a:r>
            <a:r>
              <a:rPr lang="en-US" altLang="zh-TW" sz="2200" spc="300" dirty="0"/>
              <a:t> </a:t>
            </a:r>
            <a:r>
              <a:rPr lang="en-US" altLang="zh-TW" sz="2200" i="1" spc="300" dirty="0">
                <a:solidFill>
                  <a:srgbClr val="000000"/>
                </a:solidFill>
              </a:rPr>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a:t>
            </a:r>
            <a:r>
              <a:rPr lang="en-US" altLang="zh-TW" sz="2200" i="1" dirty="0"/>
              <a:t>c</a:t>
            </a:r>
            <a:r>
              <a:rPr lang="en-US" altLang="zh-TW" sz="2200" dirty="0"/>
              <a:t>(</a:t>
            </a:r>
            <a:r>
              <a:rPr lang="en-US" altLang="zh-TW" sz="2200" i="1" dirty="0"/>
              <a:t>u</a:t>
            </a:r>
            <a:r>
              <a:rPr lang="en-US" altLang="zh-TW" sz="2200" dirty="0"/>
              <a:t>, </a:t>
            </a:r>
            <a:r>
              <a:rPr lang="en-US" altLang="zh-TW" sz="2200" i="1" dirty="0"/>
              <a:t>v</a:t>
            </a:r>
            <a:r>
              <a:rPr lang="en-US" altLang="zh-TW" sz="2200" dirty="0"/>
              <a:t>) and</a:t>
            </a:r>
            <a:r>
              <a:rPr lang="en-US" altLang="zh-TW" sz="2200" spc="300" dirty="0"/>
              <a:t> </a:t>
            </a:r>
            <a:r>
              <a:rPr lang="en-US" altLang="zh-TW" sz="2200" i="1" spc="300" dirty="0">
                <a:solidFill>
                  <a:srgbClr val="000000"/>
                </a:solidFill>
              </a:rPr>
              <a:t>f</a:t>
            </a:r>
            <a:r>
              <a:rPr lang="en-US" altLang="zh-TW" sz="2200" dirty="0"/>
              <a:t>(</a:t>
            </a:r>
            <a:r>
              <a:rPr lang="en-US" altLang="zh-TW" sz="2200" i="1" dirty="0"/>
              <a:t>v</a:t>
            </a:r>
            <a:r>
              <a:rPr lang="en-US" altLang="zh-TW" sz="2200" dirty="0"/>
              <a:t>, </a:t>
            </a:r>
            <a:r>
              <a:rPr lang="en-US" altLang="zh-TW" sz="2200" i="1" dirty="0"/>
              <a:t>u</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t> 0. Therefore</a:t>
            </a:r>
            <a:endParaRPr lang="en-US" altLang="zh-TW" dirty="0"/>
          </a:p>
        </p:txBody>
      </p:sp>
      <p:graphicFrame>
        <p:nvGraphicFramePr>
          <p:cNvPr id="2" name="物件 1"/>
          <p:cNvGraphicFramePr>
            <a:graphicFrameLocks noChangeAspect="1"/>
          </p:cNvGraphicFramePr>
          <p:nvPr>
            <p:extLst>
              <p:ext uri="{D42A27DB-BD31-4B8C-83A1-F6EECF244321}">
                <p14:modId xmlns:p14="http://schemas.microsoft.com/office/powerpoint/2010/main" val="1846124797"/>
              </p:ext>
            </p:extLst>
          </p:nvPr>
        </p:nvGraphicFramePr>
        <p:xfrm>
          <a:off x="1979982" y="5013011"/>
          <a:ext cx="4752000" cy="1278654"/>
        </p:xfrm>
        <a:graphic>
          <a:graphicData uri="http://schemas.openxmlformats.org/presentationml/2006/ole">
            <mc:AlternateContent xmlns:mc="http://schemas.openxmlformats.org/markup-compatibility/2006">
              <mc:Choice xmlns:v="urn:schemas-microsoft-com:vml" Requires="v">
                <p:oleObj spid="_x0000_s122311" name="方程式" r:id="rId3" imgW="2552400" imgH="685800" progId="Equation.3">
                  <p:embed/>
                </p:oleObj>
              </mc:Choice>
              <mc:Fallback>
                <p:oleObj name="方程式" r:id="rId3" imgW="2552400" imgH="685800" progId="Equation.3">
                  <p:embed/>
                  <p:pic>
                    <p:nvPicPr>
                      <p:cNvPr id="2" name="物件 1"/>
                      <p:cNvPicPr>
                        <a:picLocks noChangeAspect="1" noChangeArrowheads="1"/>
                      </p:cNvPicPr>
                      <p:nvPr/>
                    </p:nvPicPr>
                    <p:blipFill>
                      <a:blip r:embed="rId4"/>
                      <a:srcRect/>
                      <a:stretch>
                        <a:fillRect/>
                      </a:stretch>
                    </p:blipFill>
                    <p:spPr bwMode="auto">
                      <a:xfrm>
                        <a:off x="1979982" y="5013011"/>
                        <a:ext cx="4752000" cy="127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90378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539972" y="548981"/>
            <a:ext cx="7632054" cy="1620019"/>
          </a:xfrm>
        </p:spPr>
        <p:txBody>
          <a:bodyPr tIns="0"/>
          <a:lstStyle/>
          <a:p>
            <a:pPr marL="0" indent="0" eaLnBrk="1" hangingPunct="1">
              <a:spcBef>
                <a:spcPts val="600"/>
              </a:spcBef>
              <a:tabLst>
                <a:tab pos="7537450" algn="l"/>
              </a:tabLst>
            </a:pPr>
            <a:r>
              <a:rPr lang="en-US" altLang="zh-TW" sz="2200" dirty="0"/>
              <a:t>Let </a:t>
            </a:r>
            <a:r>
              <a:rPr lang="en-US" altLang="zh-TW" sz="2200" i="1" dirty="0"/>
              <a:t>g</a:t>
            </a:r>
            <a:r>
              <a:rPr lang="en-US" altLang="zh-TW" sz="2200" dirty="0"/>
              <a:t> be any flow in </a:t>
            </a:r>
            <a:r>
              <a:rPr lang="en-US" altLang="zh-TW" sz="2200" i="1" dirty="0"/>
              <a:t>G</a:t>
            </a:r>
            <a:r>
              <a:rPr lang="en-US" altLang="zh-TW" sz="2200" dirty="0"/>
              <a:t>.</a:t>
            </a:r>
          </a:p>
          <a:p>
            <a:pPr marL="0" indent="0" eaLnBrk="1" hangingPunct="1">
              <a:spcBef>
                <a:spcPts val="600"/>
              </a:spcBef>
              <a:tabLst>
                <a:tab pos="7537450" algn="l"/>
              </a:tabLst>
            </a:pPr>
            <a:r>
              <a:rPr lang="en-US" altLang="zh-TW" dirty="0">
                <a:sym typeface="Symbol" pitchFamily="18" charset="2"/>
              </a:rPr>
              <a:t>By Corollary 26.5, </a:t>
            </a:r>
            <a:r>
              <a:rPr lang="en-US" altLang="zh-TW" b="1" spc="300" dirty="0">
                <a:solidFill>
                  <a:srgbClr val="000000"/>
                </a:solidFill>
              </a:rPr>
              <a:t>|</a:t>
            </a:r>
            <a:r>
              <a:rPr lang="en-US" altLang="zh-TW" i="1" spc="300" dirty="0">
                <a:solidFill>
                  <a:srgbClr val="000000"/>
                </a:solidFill>
              </a:rPr>
              <a:t>g</a:t>
            </a:r>
            <a:r>
              <a:rPr lang="en-US" altLang="zh-TW" b="1" dirty="0">
                <a:solidFill>
                  <a:srgbClr val="000000"/>
                </a:solidFill>
              </a:rPr>
              <a: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dirty="0">
                <a:solidFill>
                  <a:srgbClr val="000000"/>
                </a:solidFill>
              </a:rPr>
              <a:t> </a:t>
            </a:r>
            <a:r>
              <a:rPr lang="en-US" altLang="zh-TW" i="1" dirty="0">
                <a:solidFill>
                  <a:srgbClr val="000000"/>
                </a:solidFill>
              </a:rPr>
              <a:t>c</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 </a:t>
            </a:r>
            <a:r>
              <a:rPr lang="en-US" altLang="zh-TW" dirty="0">
                <a:solidFill>
                  <a:srgbClr val="000000"/>
                </a:solidFill>
                <a:latin typeface="Cambria Math" panose="02040503050406030204" pitchFamily="18" charset="0"/>
                <a:ea typeface="Cambria Math" panose="02040503050406030204" pitchFamily="18" charset="0"/>
              </a:rPr>
              <a:t>=</a:t>
            </a:r>
            <a:r>
              <a:rPr lang="en-US" altLang="zh-TW" sz="2200" spc="300" dirty="0"/>
              <a:t> </a:t>
            </a:r>
            <a:r>
              <a:rPr lang="en-US" altLang="zh-TW" sz="2200" i="1" spc="300" dirty="0"/>
              <a:t>f</a:t>
            </a:r>
            <a:r>
              <a:rPr lang="en-US" altLang="zh-TW" dirty="0">
                <a:solidFill>
                  <a:srgbClr val="000000"/>
                </a:solidFill>
              </a:rPr>
              <a:t>(</a:t>
            </a:r>
            <a:r>
              <a:rPr lang="en-US" altLang="zh-TW" i="1" dirty="0">
                <a:solidFill>
                  <a:srgbClr val="000000"/>
                </a:solidFill>
              </a:rPr>
              <a:t>S</a:t>
            </a:r>
            <a:r>
              <a:rPr lang="en-US" altLang="zh-TW" dirty="0">
                <a:solidFill>
                  <a:srgbClr val="000000"/>
                </a:solidFill>
              </a:rPr>
              <a:t>, </a:t>
            </a:r>
            <a:r>
              <a:rPr lang="en-US" altLang="zh-TW" i="1" spc="300" dirty="0">
                <a:solidFill>
                  <a:srgbClr val="000000"/>
                </a:solidFill>
              </a:rPr>
              <a:t>T</a:t>
            </a:r>
            <a:r>
              <a:rPr lang="en-US" altLang="zh-TW" dirty="0">
                <a:solidFill>
                  <a:srgbClr val="000000"/>
                </a:solidFill>
              </a:rPr>
              <a:t>)</a:t>
            </a:r>
            <a:r>
              <a:rPr lang="en-US" altLang="zh-TW" sz="2200" dirty="0"/>
              <a:t>.</a:t>
            </a:r>
          </a:p>
          <a:p>
            <a:pPr marL="0" indent="0" eaLnBrk="1" hangingPunct="1">
              <a:spcBef>
                <a:spcPts val="600"/>
              </a:spcBef>
              <a:tabLst>
                <a:tab pos="7537450" algn="l"/>
              </a:tabLst>
            </a:pPr>
            <a:r>
              <a:rPr lang="en-US" altLang="zh-TW" sz="2200" dirty="0">
                <a:sym typeface="Symbol" pitchFamily="18" charset="2"/>
              </a:rPr>
              <a:t>By </a:t>
            </a:r>
            <a:r>
              <a:rPr lang="en-US" altLang="zh-TW" sz="2200" dirty="0"/>
              <a:t>Lemma 26.4,</a:t>
            </a:r>
            <a:r>
              <a:rPr lang="en-US" altLang="zh-TW" sz="2200" dirty="0">
                <a:sym typeface="Symbol" pitchFamily="18" charset="2"/>
              </a:rPr>
              <a:t> </a:t>
            </a:r>
            <a:r>
              <a:rPr lang="en-US" altLang="zh-TW" sz="2200" b="1" spc="300" dirty="0">
                <a:solidFill>
                  <a:srgbClr val="000000"/>
                </a:solidFill>
              </a:rPr>
              <a:t>|</a:t>
            </a:r>
            <a:r>
              <a:rPr lang="en-US" altLang="zh-TW" sz="2200" i="1" spc="300" dirty="0">
                <a:solidFill>
                  <a:srgbClr val="000000"/>
                </a:solidFill>
              </a:rPr>
              <a:t>g</a:t>
            </a:r>
            <a:r>
              <a:rPr lang="en-US" altLang="zh-TW" sz="2200" b="1" dirty="0">
                <a:solidFill>
                  <a:srgbClr val="000000"/>
                </a:solidFill>
              </a:rPr>
              <a:t>|</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t> </a:t>
            </a:r>
            <a:r>
              <a:rPr lang="en-US" altLang="zh-TW" sz="2200" b="1" dirty="0">
                <a:solidFill>
                  <a:srgbClr val="000000"/>
                </a:solidFill>
              </a:rPr>
              <a:t>|</a:t>
            </a:r>
            <a:r>
              <a:rPr lang="en-US" altLang="zh-TW" sz="2200" dirty="0">
                <a:solidFill>
                  <a:srgbClr val="000000"/>
                </a:solidFill>
              </a:rPr>
              <a:t> </a:t>
            </a:r>
            <a:r>
              <a:rPr lang="en-US" altLang="zh-TW" sz="2200" i="1" dirty="0">
                <a:solidFill>
                  <a:srgbClr val="000000"/>
                </a:solidFill>
              </a:rPr>
              <a:t>f </a:t>
            </a:r>
            <a:r>
              <a:rPr lang="en-US" altLang="zh-TW" sz="2200" b="1" dirty="0">
                <a:solidFill>
                  <a:srgbClr val="000000"/>
                </a:solidFill>
              </a:rPr>
              <a:t>|</a:t>
            </a:r>
            <a:r>
              <a:rPr lang="en-US" altLang="zh-TW" sz="2200" dirty="0"/>
              <a:t>.</a:t>
            </a:r>
          </a:p>
          <a:p>
            <a:pPr marL="0" indent="0" eaLnBrk="1" hangingPunct="1">
              <a:spcBef>
                <a:spcPts val="600"/>
              </a:spcBef>
              <a:tabLst>
                <a:tab pos="7537450" algn="l"/>
              </a:tabLst>
            </a:pPr>
            <a:r>
              <a:rPr lang="en-US" altLang="zh-TW" sz="2200" dirty="0">
                <a:sym typeface="Symbol" pitchFamily="18" charset="2"/>
              </a:rPr>
              <a:t>Therefore</a:t>
            </a:r>
            <a:r>
              <a:rPr lang="en-US" altLang="zh-TW" sz="2200" spc="300" dirty="0">
                <a:sym typeface="Symbol" pitchFamily="18" charset="2"/>
              </a:rPr>
              <a:t> </a:t>
            </a:r>
            <a:r>
              <a:rPr lang="en-US" altLang="zh-TW" sz="2200" i="1" dirty="0"/>
              <a:t>f</a:t>
            </a:r>
            <a:r>
              <a:rPr lang="en-US" altLang="zh-TW" sz="2200" dirty="0"/>
              <a:t>  is a maximum flow in </a:t>
            </a:r>
            <a:r>
              <a:rPr lang="en-US" altLang="zh-TW" sz="2200" i="1" dirty="0"/>
              <a:t>G</a:t>
            </a:r>
            <a:r>
              <a:rPr lang="en-US" altLang="zh-TW" sz="2200" dirty="0"/>
              <a:t>.</a:t>
            </a:r>
          </a:p>
        </p:txBody>
      </p:sp>
    </p:spTree>
    <p:extLst>
      <p:ext uri="{BB962C8B-B14F-4D97-AF65-F5344CB8AC3E}">
        <p14:creationId xmlns:p14="http://schemas.microsoft.com/office/powerpoint/2010/main" val="1274189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539496" y="836675"/>
            <a:ext cx="8065008" cy="864109"/>
          </a:xfrm>
        </p:spPr>
        <p:txBody>
          <a:bodyPr/>
          <a:lstStyle/>
          <a:p>
            <a:pPr marL="0" indent="0" eaLnBrk="1" hangingPunct="1">
              <a:tabLst>
                <a:tab pos="1704975" algn="l"/>
              </a:tabLst>
            </a:pPr>
            <a:r>
              <a:rPr lang="en-US" altLang="zh-TW" b="1" i="1" dirty="0">
                <a:solidFill>
                  <a:srgbClr val="0000FF"/>
                </a:solidFill>
              </a:rPr>
              <a:t>Lemma 26.4</a:t>
            </a:r>
            <a:r>
              <a:rPr lang="en-US" altLang="zh-TW" b="1" dirty="0"/>
              <a:t> </a:t>
            </a:r>
            <a:r>
              <a:rPr lang="en-US" altLang="zh-TW" dirty="0"/>
              <a:t> Let</a:t>
            </a:r>
            <a:r>
              <a:rPr lang="en-US" altLang="zh-TW" sz="1200" dirty="0"/>
              <a:t> </a:t>
            </a:r>
            <a:r>
              <a:rPr lang="en-US" altLang="zh-TW" dirty="0"/>
              <a:t> </a:t>
            </a:r>
            <a:r>
              <a:rPr lang="en-US" altLang="zh-TW" i="1" dirty="0"/>
              <a:t>f</a:t>
            </a:r>
            <a:r>
              <a:rPr lang="en-US" altLang="zh-TW" dirty="0"/>
              <a:t>  be a flow in a flow network </a:t>
            </a:r>
            <a:r>
              <a:rPr lang="en-US" altLang="zh-TW" i="1" dirty="0"/>
              <a:t>G</a:t>
            </a:r>
            <a:r>
              <a:rPr lang="en-US" altLang="zh-TW" dirty="0"/>
              <a:t> with source </a:t>
            </a:r>
            <a:r>
              <a:rPr lang="en-US" altLang="zh-TW" i="1" dirty="0"/>
              <a:t>s</a:t>
            </a:r>
            <a:r>
              <a:rPr lang="en-US" altLang="zh-TW" dirty="0"/>
              <a:t> and sink </a:t>
            </a:r>
            <a:r>
              <a:rPr lang="en-US" altLang="zh-TW" i="1" dirty="0"/>
              <a:t>t</a:t>
            </a:r>
            <a:r>
              <a:rPr lang="en-US" altLang="zh-TW" dirty="0"/>
              <a:t>, and let (</a:t>
            </a:r>
            <a:r>
              <a:rPr lang="en-US" altLang="zh-TW" i="1" dirty="0"/>
              <a:t>S</a:t>
            </a:r>
            <a:r>
              <a:rPr lang="en-US" altLang="zh-TW" dirty="0"/>
              <a:t>, </a:t>
            </a:r>
            <a:r>
              <a:rPr lang="en-US" altLang="zh-TW" i="1" dirty="0"/>
              <a:t>T</a:t>
            </a:r>
            <a:r>
              <a:rPr lang="en-US" altLang="zh-TW" sz="1200" i="1" dirty="0"/>
              <a:t> </a:t>
            </a:r>
            <a:r>
              <a:rPr lang="en-US" altLang="zh-TW" dirty="0"/>
              <a:t>) be a cut of </a:t>
            </a:r>
            <a:r>
              <a:rPr lang="en-US" altLang="zh-TW" i="1" dirty="0"/>
              <a:t>G</a:t>
            </a:r>
            <a:r>
              <a:rPr lang="en-US" altLang="zh-TW" dirty="0"/>
              <a:t>.  Then,</a:t>
            </a:r>
            <a:r>
              <a:rPr lang="en-US" altLang="zh-TW" sz="1200" dirty="0"/>
              <a:t> </a:t>
            </a:r>
            <a:r>
              <a:rPr lang="en-US" altLang="zh-TW" dirty="0"/>
              <a:t> </a:t>
            </a:r>
            <a:r>
              <a:rPr lang="en-US" altLang="zh-TW" i="1" dirty="0"/>
              <a:t>f</a:t>
            </a:r>
            <a:r>
              <a:rPr lang="en-US" altLang="zh-TW" sz="1200" dirty="0"/>
              <a:t> </a:t>
            </a:r>
            <a:r>
              <a:rPr lang="en-US" altLang="zh-TW" dirty="0"/>
              <a:t>(</a:t>
            </a:r>
            <a:r>
              <a:rPr lang="en-US" altLang="zh-TW" i="1" dirty="0"/>
              <a:t>S</a:t>
            </a:r>
            <a:r>
              <a:rPr lang="en-US" altLang="zh-TW" dirty="0"/>
              <a:t>, </a:t>
            </a:r>
            <a:r>
              <a:rPr lang="en-US" altLang="zh-TW" i="1" dirty="0"/>
              <a:t>T</a:t>
            </a:r>
            <a:r>
              <a:rPr lang="en-US" altLang="zh-TW" sz="1200" i="1" dirty="0"/>
              <a:t> </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b="1" dirty="0"/>
              <a:t>|</a:t>
            </a:r>
            <a:r>
              <a:rPr lang="en-US" altLang="zh-TW" dirty="0"/>
              <a:t> </a:t>
            </a:r>
            <a:r>
              <a:rPr lang="en-US" altLang="zh-TW" i="1" dirty="0"/>
              <a:t>f </a:t>
            </a:r>
            <a:r>
              <a:rPr lang="en-US" altLang="zh-TW" b="1" dirty="0"/>
              <a:t>|</a:t>
            </a:r>
            <a:r>
              <a:rPr lang="en-US" altLang="zh-TW"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Analysis of Ford-Fulkerson</a:t>
            </a:r>
            <a:endParaRPr lang="zh-TW" altLang="en-US" dirty="0"/>
          </a:p>
        </p:txBody>
      </p:sp>
      <p:sp>
        <p:nvSpPr>
          <p:cNvPr id="3" name="內容版面配置區 2"/>
          <p:cNvSpPr>
            <a:spLocks noGrp="1"/>
          </p:cNvSpPr>
          <p:nvPr>
            <p:ph idx="1"/>
          </p:nvPr>
        </p:nvSpPr>
        <p:spPr/>
        <p:txBody>
          <a:bodyPr/>
          <a:lstStyle/>
          <a:p>
            <a:pPr>
              <a:buClr>
                <a:schemeClr val="tx1"/>
              </a:buClr>
              <a:buFont typeface="Arial" panose="020B0604020202020204" pitchFamily="34" charset="0"/>
              <a:buChar char="•"/>
            </a:pPr>
            <a:r>
              <a:rPr lang="en-US" altLang="zh-TW" dirty="0"/>
              <a:t>If </a:t>
            </a:r>
            <a:r>
              <a:rPr lang="en-US" altLang="zh-TW" i="1" spc="600" dirty="0"/>
              <a:t>f</a:t>
            </a:r>
            <a:r>
              <a:rPr lang="en-US" altLang="zh-TW" sz="2800" baseline="6000" dirty="0">
                <a:latin typeface="Cambria Math" panose="02040503050406030204" pitchFamily="18" charset="0"/>
                <a:ea typeface="Cambria Math" panose="02040503050406030204" pitchFamily="18" charset="0"/>
              </a:rPr>
              <a:t>*</a:t>
            </a:r>
            <a:r>
              <a:rPr lang="en-US" altLang="zh-TW" dirty="0"/>
              <a:t> denotes a maximum flow in the a flow network with integral capacities, then a straightforward implementation of F</a:t>
            </a:r>
            <a:r>
              <a:rPr lang="en-US" altLang="zh-TW" sz="1800" dirty="0"/>
              <a:t>ORD</a:t>
            </a:r>
            <a:r>
              <a:rPr lang="en-US" altLang="zh-TW" dirty="0"/>
              <a:t>-F</a:t>
            </a:r>
            <a:r>
              <a:rPr lang="en-US" altLang="zh-TW" sz="1800" dirty="0"/>
              <a:t>ULKERSON</a:t>
            </a:r>
            <a:r>
              <a:rPr lang="en-US" altLang="zh-TW" dirty="0"/>
              <a:t> executes the while loop of lines 3–8 at most </a:t>
            </a:r>
            <a:r>
              <a:rPr lang="en-US" altLang="zh-TW" b="1" dirty="0">
                <a:solidFill>
                  <a:srgbClr val="000000"/>
                </a:solidFill>
              </a:rPr>
              <a:t>|</a:t>
            </a:r>
            <a:r>
              <a:rPr lang="en-US" altLang="zh-TW" dirty="0">
                <a:solidFill>
                  <a:srgbClr val="000000"/>
                </a:solidFill>
              </a:rPr>
              <a:t> </a:t>
            </a:r>
            <a:r>
              <a:rPr lang="en-US" altLang="zh-TW" i="1" spc="600" dirty="0">
                <a:solidFill>
                  <a:srgbClr val="000000"/>
                </a:solidFill>
              </a:rPr>
              <a:t>f</a:t>
            </a:r>
            <a:r>
              <a:rPr lang="en-US" altLang="zh-TW" sz="2800" spc="100" baseline="6000" dirty="0">
                <a:solidFill>
                  <a:srgbClr val="000000"/>
                </a:solidFill>
                <a:latin typeface="Cambria Math" panose="02040503050406030204" pitchFamily="18" charset="0"/>
                <a:ea typeface="Cambria Math" panose="02040503050406030204" pitchFamily="18" charset="0"/>
              </a:rPr>
              <a:t>*</a:t>
            </a:r>
            <a:r>
              <a:rPr lang="en-US" altLang="zh-TW" b="1" dirty="0">
                <a:solidFill>
                  <a:srgbClr val="000000"/>
                </a:solidFill>
              </a:rPr>
              <a:t>|</a:t>
            </a:r>
            <a:r>
              <a:rPr lang="en-US" altLang="zh-TW" dirty="0"/>
              <a:t> times, since the flow value increases by at least one unit in each iteration.</a:t>
            </a:r>
          </a:p>
          <a:p>
            <a:pPr>
              <a:buClr>
                <a:schemeClr val="tx1"/>
              </a:buClr>
              <a:buFont typeface="Arial" panose="020B0604020202020204" pitchFamily="34" charset="0"/>
              <a:buChar char="•"/>
            </a:pPr>
            <a:r>
              <a:rPr lang="en-US" altLang="zh-TW" dirty="0"/>
              <a:t>The time to find a path in a residual network is </a:t>
            </a:r>
            <a:r>
              <a:rPr lang="en-US" altLang="zh-TW" i="1" dirty="0"/>
              <a:t>O</a:t>
            </a:r>
            <a:r>
              <a:rPr lang="en-US" altLang="zh-TW" dirty="0"/>
              <a:t>(</a:t>
            </a:r>
            <a:r>
              <a:rPr lang="en-US" altLang="zh-TW" i="1" spc="200" dirty="0"/>
              <a:t>E</a:t>
            </a:r>
            <a:r>
              <a:rPr lang="en-US" altLang="zh-TW" dirty="0"/>
              <a:t>) if we use either depth-first search or breadth-first search.</a:t>
            </a:r>
          </a:p>
          <a:p>
            <a:pPr>
              <a:buClr>
                <a:schemeClr val="tx1"/>
              </a:buClr>
              <a:buFont typeface="Arial" panose="020B0604020202020204" pitchFamily="34" charset="0"/>
              <a:buChar char="•"/>
            </a:pPr>
            <a:r>
              <a:rPr lang="en-US" altLang="zh-TW" dirty="0"/>
              <a:t>Each iteration of the while loop thus takes </a:t>
            </a:r>
            <a:r>
              <a:rPr lang="en-US" altLang="zh-TW" i="1" dirty="0">
                <a:solidFill>
                  <a:srgbClr val="000000"/>
                </a:solidFill>
              </a:rPr>
              <a:t>O</a:t>
            </a:r>
            <a:r>
              <a:rPr lang="en-US" altLang="zh-TW" dirty="0">
                <a:solidFill>
                  <a:srgbClr val="000000"/>
                </a:solidFill>
              </a:rPr>
              <a:t>(</a:t>
            </a:r>
            <a:r>
              <a:rPr lang="en-US" altLang="zh-TW" i="1" spc="200" dirty="0">
                <a:solidFill>
                  <a:srgbClr val="000000"/>
                </a:solidFill>
              </a:rPr>
              <a:t>E</a:t>
            </a:r>
            <a:r>
              <a:rPr lang="en-US" altLang="zh-TW" dirty="0">
                <a:solidFill>
                  <a:srgbClr val="000000"/>
                </a:solidFill>
              </a:rPr>
              <a:t>) </a:t>
            </a:r>
            <a:r>
              <a:rPr lang="en-US" altLang="zh-TW" dirty="0"/>
              <a:t>time, as does the initialization in lines 1–2, making the total running time of the </a:t>
            </a:r>
            <a:r>
              <a:rPr lang="en-US" altLang="zh-TW" dirty="0">
                <a:solidFill>
                  <a:srgbClr val="000000"/>
                </a:solidFill>
              </a:rPr>
              <a:t>F</a:t>
            </a:r>
            <a:r>
              <a:rPr lang="en-US" altLang="zh-TW" sz="1800" dirty="0">
                <a:solidFill>
                  <a:srgbClr val="000000"/>
                </a:solidFill>
              </a:rPr>
              <a:t>ORD</a:t>
            </a:r>
            <a:r>
              <a:rPr lang="en-US" altLang="zh-TW" dirty="0">
                <a:solidFill>
                  <a:srgbClr val="000000"/>
                </a:solidFill>
              </a:rPr>
              <a:t>-F</a:t>
            </a:r>
            <a:r>
              <a:rPr lang="en-US" altLang="zh-TW" sz="1800" dirty="0">
                <a:solidFill>
                  <a:srgbClr val="000000"/>
                </a:solidFill>
              </a:rPr>
              <a:t>ULKERSON</a:t>
            </a:r>
            <a:r>
              <a:rPr lang="en-US" altLang="zh-TW" dirty="0"/>
              <a:t> algorithm </a:t>
            </a:r>
            <a:r>
              <a:rPr lang="en-US" altLang="zh-TW" i="1" dirty="0">
                <a:solidFill>
                  <a:srgbClr val="000000"/>
                </a:solidFill>
              </a:rPr>
              <a:t>O</a:t>
            </a:r>
            <a:r>
              <a:rPr lang="en-US" altLang="zh-TW" dirty="0">
                <a:solidFill>
                  <a:srgbClr val="000000"/>
                </a:solidFill>
              </a:rPr>
              <a:t>(</a:t>
            </a:r>
            <a:r>
              <a:rPr lang="en-US" altLang="zh-TW" i="1" spc="200" dirty="0">
                <a:solidFill>
                  <a:srgbClr val="000000"/>
                </a:solidFill>
              </a:rPr>
              <a:t>E</a:t>
            </a:r>
            <a:r>
              <a:rPr lang="en-US" altLang="zh-TW" b="1" dirty="0">
                <a:solidFill>
                  <a:srgbClr val="000000"/>
                </a:solidFill>
              </a:rPr>
              <a:t>|</a:t>
            </a:r>
            <a:r>
              <a:rPr lang="en-US" altLang="zh-TW" dirty="0">
                <a:solidFill>
                  <a:srgbClr val="000000"/>
                </a:solidFill>
              </a:rPr>
              <a:t> </a:t>
            </a:r>
            <a:r>
              <a:rPr lang="en-US" altLang="zh-TW" i="1" spc="600" dirty="0">
                <a:solidFill>
                  <a:srgbClr val="000000"/>
                </a:solidFill>
              </a:rPr>
              <a:t>f</a:t>
            </a:r>
            <a:r>
              <a:rPr lang="en-US" altLang="zh-TW" sz="2800" spc="100" baseline="6000" dirty="0">
                <a:solidFill>
                  <a:srgbClr val="000000"/>
                </a:solidFill>
                <a:latin typeface="Cambria Math" panose="02040503050406030204" pitchFamily="18" charset="0"/>
                <a:ea typeface="Cambria Math" panose="02040503050406030204" pitchFamily="18" charset="0"/>
              </a:rPr>
              <a:t>*</a:t>
            </a:r>
            <a:r>
              <a:rPr lang="en-US" altLang="zh-TW" b="1" dirty="0">
                <a:solidFill>
                  <a:srgbClr val="000000"/>
                </a:solidFill>
              </a:rPr>
              <a:t>|</a:t>
            </a:r>
            <a:r>
              <a:rPr lang="en-US" altLang="zh-TW" dirty="0">
                <a:solidFill>
                  <a:srgbClr val="000000"/>
                </a:solidFill>
              </a:rPr>
              <a:t>)</a:t>
            </a:r>
            <a:r>
              <a:rPr lang="en-US" altLang="zh-TW" dirty="0"/>
              <a:t>.</a:t>
            </a:r>
            <a:endParaRPr lang="zh-TW" altLang="en-US" dirty="0"/>
          </a:p>
        </p:txBody>
      </p:sp>
    </p:spTree>
    <p:extLst>
      <p:ext uri="{BB962C8B-B14F-4D97-AF65-F5344CB8AC3E}">
        <p14:creationId xmlns:p14="http://schemas.microsoft.com/office/powerpoint/2010/main" val="2542468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圖片 70"/>
          <p:cNvPicPr>
            <a:picLocks noChangeAspect="1"/>
          </p:cNvPicPr>
          <p:nvPr/>
        </p:nvPicPr>
        <p:blipFill>
          <a:blip r:embed="rId2"/>
          <a:stretch>
            <a:fillRect/>
          </a:stretch>
        </p:blipFill>
        <p:spPr>
          <a:xfrm>
            <a:off x="3492000" y="549000"/>
            <a:ext cx="2520000" cy="2669990"/>
          </a:xfrm>
          <a:prstGeom prst="rect">
            <a:avLst/>
          </a:prstGeom>
        </p:spPr>
      </p:pic>
      <p:pic>
        <p:nvPicPr>
          <p:cNvPr id="72" name="圖片 71"/>
          <p:cNvPicPr>
            <a:picLocks noChangeAspect="1"/>
          </p:cNvPicPr>
          <p:nvPr/>
        </p:nvPicPr>
        <p:blipFill>
          <a:blip r:embed="rId3"/>
          <a:stretch>
            <a:fillRect/>
          </a:stretch>
        </p:blipFill>
        <p:spPr>
          <a:xfrm>
            <a:off x="6192000" y="549000"/>
            <a:ext cx="2520000" cy="2669990"/>
          </a:xfrm>
          <a:prstGeom prst="rect">
            <a:avLst/>
          </a:prstGeom>
        </p:spPr>
      </p:pic>
      <p:pic>
        <p:nvPicPr>
          <p:cNvPr id="76" name="圖片 75"/>
          <p:cNvPicPr>
            <a:picLocks noChangeAspect="1"/>
          </p:cNvPicPr>
          <p:nvPr/>
        </p:nvPicPr>
        <p:blipFill>
          <a:blip r:embed="rId4"/>
          <a:stretch>
            <a:fillRect/>
          </a:stretch>
        </p:blipFill>
        <p:spPr>
          <a:xfrm>
            <a:off x="432000" y="3609000"/>
            <a:ext cx="2520000" cy="2669990"/>
          </a:xfrm>
          <a:prstGeom prst="rect">
            <a:avLst/>
          </a:prstGeom>
        </p:spPr>
      </p:pic>
      <p:pic>
        <p:nvPicPr>
          <p:cNvPr id="77" name="圖片 76"/>
          <p:cNvPicPr>
            <a:picLocks noChangeAspect="1"/>
          </p:cNvPicPr>
          <p:nvPr/>
        </p:nvPicPr>
        <p:blipFill>
          <a:blip r:embed="rId5"/>
          <a:stretch>
            <a:fillRect/>
          </a:stretch>
        </p:blipFill>
        <p:spPr>
          <a:xfrm>
            <a:off x="3312000" y="3609000"/>
            <a:ext cx="2520000" cy="2669990"/>
          </a:xfrm>
          <a:prstGeom prst="rect">
            <a:avLst/>
          </a:prstGeom>
        </p:spPr>
      </p:pic>
      <p:pic>
        <p:nvPicPr>
          <p:cNvPr id="78" name="圖片 77"/>
          <p:cNvPicPr>
            <a:picLocks noChangeAspect="1"/>
          </p:cNvPicPr>
          <p:nvPr/>
        </p:nvPicPr>
        <p:blipFill>
          <a:blip r:embed="rId6"/>
          <a:stretch>
            <a:fillRect/>
          </a:stretch>
        </p:blipFill>
        <p:spPr>
          <a:xfrm>
            <a:off x="6192000" y="3609000"/>
            <a:ext cx="2520000" cy="2669990"/>
          </a:xfrm>
          <a:prstGeom prst="rect">
            <a:avLst/>
          </a:prstGeom>
        </p:spPr>
      </p:pic>
      <p:sp>
        <p:nvSpPr>
          <p:cNvPr id="79" name="內容版面配置區 78"/>
          <p:cNvSpPr>
            <a:spLocks noGrp="1"/>
          </p:cNvSpPr>
          <p:nvPr>
            <p:ph idx="1"/>
          </p:nvPr>
        </p:nvSpPr>
        <p:spPr>
          <a:xfrm>
            <a:off x="252000" y="549000"/>
            <a:ext cx="3420000" cy="1440000"/>
          </a:xfrm>
        </p:spPr>
        <p:txBody>
          <a:bodyPr/>
          <a:lstStyle/>
          <a:p>
            <a:pPr marL="0" indent="0"/>
            <a:r>
              <a:rPr lang="en-US" altLang="zh-TW" dirty="0"/>
              <a:t>We would perform a total of 2,000,000 augmentations, increasing the flow value    by only 1 unit in each.</a:t>
            </a:r>
            <a:endParaRPr lang="zh-TW" altLang="en-US" dirty="0"/>
          </a:p>
        </p:txBody>
      </p:sp>
    </p:spTree>
    <p:extLst>
      <p:ext uri="{BB962C8B-B14F-4D97-AF65-F5344CB8AC3E}">
        <p14:creationId xmlns:p14="http://schemas.microsoft.com/office/powerpoint/2010/main" val="601073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972000" y="189000"/>
            <a:ext cx="2880000" cy="3004464"/>
          </a:xfrm>
          <a:prstGeom prst="rect">
            <a:avLst/>
          </a:prstGeom>
        </p:spPr>
      </p:pic>
      <p:pic>
        <p:nvPicPr>
          <p:cNvPr id="5" name="圖片 4"/>
          <p:cNvPicPr>
            <a:picLocks noChangeAspect="1"/>
          </p:cNvPicPr>
          <p:nvPr/>
        </p:nvPicPr>
        <p:blipFill>
          <a:blip r:embed="rId3"/>
          <a:stretch>
            <a:fillRect/>
          </a:stretch>
        </p:blipFill>
        <p:spPr>
          <a:xfrm>
            <a:off x="972000" y="3609000"/>
            <a:ext cx="2880000" cy="3004464"/>
          </a:xfrm>
          <a:prstGeom prst="rect">
            <a:avLst/>
          </a:prstGeom>
        </p:spPr>
      </p:pic>
      <p:pic>
        <p:nvPicPr>
          <p:cNvPr id="6" name="圖片 5"/>
          <p:cNvPicPr>
            <a:picLocks noChangeAspect="1"/>
          </p:cNvPicPr>
          <p:nvPr/>
        </p:nvPicPr>
        <p:blipFill>
          <a:blip r:embed="rId4"/>
          <a:stretch>
            <a:fillRect/>
          </a:stretch>
        </p:blipFill>
        <p:spPr>
          <a:xfrm>
            <a:off x="5292000" y="189000"/>
            <a:ext cx="2880000" cy="3004464"/>
          </a:xfrm>
          <a:prstGeom prst="rect">
            <a:avLst/>
          </a:prstGeom>
        </p:spPr>
      </p:pic>
      <p:pic>
        <p:nvPicPr>
          <p:cNvPr id="7" name="圖片 6"/>
          <p:cNvPicPr>
            <a:picLocks noChangeAspect="1"/>
          </p:cNvPicPr>
          <p:nvPr/>
        </p:nvPicPr>
        <p:blipFill>
          <a:blip r:embed="rId5"/>
          <a:stretch>
            <a:fillRect/>
          </a:stretch>
        </p:blipFill>
        <p:spPr>
          <a:xfrm>
            <a:off x="5292000" y="3609000"/>
            <a:ext cx="2880000" cy="3004464"/>
          </a:xfrm>
          <a:prstGeom prst="rect">
            <a:avLst/>
          </a:prstGeom>
        </p:spPr>
      </p:pic>
    </p:spTree>
    <p:extLst>
      <p:ext uri="{BB962C8B-B14F-4D97-AF65-F5344CB8AC3E}">
        <p14:creationId xmlns:p14="http://schemas.microsoft.com/office/powerpoint/2010/main" val="1718187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972000" y="189000"/>
            <a:ext cx="2880000" cy="3004464"/>
          </a:xfrm>
          <a:prstGeom prst="rect">
            <a:avLst/>
          </a:prstGeom>
        </p:spPr>
      </p:pic>
      <p:pic>
        <p:nvPicPr>
          <p:cNvPr id="3" name="圖片 2"/>
          <p:cNvPicPr>
            <a:picLocks noChangeAspect="1"/>
          </p:cNvPicPr>
          <p:nvPr/>
        </p:nvPicPr>
        <p:blipFill>
          <a:blip r:embed="rId3"/>
          <a:stretch>
            <a:fillRect/>
          </a:stretch>
        </p:blipFill>
        <p:spPr>
          <a:xfrm>
            <a:off x="972000" y="3609000"/>
            <a:ext cx="2880000" cy="3004464"/>
          </a:xfrm>
          <a:prstGeom prst="rect">
            <a:avLst/>
          </a:prstGeom>
        </p:spPr>
      </p:pic>
      <p:pic>
        <p:nvPicPr>
          <p:cNvPr id="4" name="圖片 3"/>
          <p:cNvPicPr>
            <a:picLocks noChangeAspect="1"/>
          </p:cNvPicPr>
          <p:nvPr/>
        </p:nvPicPr>
        <p:blipFill>
          <a:blip r:embed="rId4"/>
          <a:stretch>
            <a:fillRect/>
          </a:stretch>
        </p:blipFill>
        <p:spPr>
          <a:xfrm>
            <a:off x="5292000" y="189000"/>
            <a:ext cx="2880000" cy="3004464"/>
          </a:xfrm>
          <a:prstGeom prst="rect">
            <a:avLst/>
          </a:prstGeom>
        </p:spPr>
      </p:pic>
      <p:pic>
        <p:nvPicPr>
          <p:cNvPr id="5" name="圖片 4"/>
          <p:cNvPicPr>
            <a:picLocks noChangeAspect="1"/>
          </p:cNvPicPr>
          <p:nvPr/>
        </p:nvPicPr>
        <p:blipFill>
          <a:blip r:embed="rId5"/>
          <a:stretch>
            <a:fillRect/>
          </a:stretch>
        </p:blipFill>
        <p:spPr>
          <a:xfrm>
            <a:off x="5292000" y="3609000"/>
            <a:ext cx="2880000" cy="3004464"/>
          </a:xfrm>
          <a:prstGeom prst="rect">
            <a:avLst/>
          </a:prstGeom>
        </p:spPr>
      </p:pic>
    </p:spTree>
    <p:extLst>
      <p:ext uri="{BB962C8B-B14F-4D97-AF65-F5344CB8AC3E}">
        <p14:creationId xmlns:p14="http://schemas.microsoft.com/office/powerpoint/2010/main" val="14136677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972000" y="189000"/>
            <a:ext cx="2880000" cy="3004464"/>
          </a:xfrm>
          <a:prstGeom prst="rect">
            <a:avLst/>
          </a:prstGeom>
        </p:spPr>
      </p:pic>
      <p:pic>
        <p:nvPicPr>
          <p:cNvPr id="3" name="圖片 2"/>
          <p:cNvPicPr>
            <a:picLocks noChangeAspect="1"/>
          </p:cNvPicPr>
          <p:nvPr/>
        </p:nvPicPr>
        <p:blipFill>
          <a:blip r:embed="rId3"/>
          <a:stretch>
            <a:fillRect/>
          </a:stretch>
        </p:blipFill>
        <p:spPr>
          <a:xfrm>
            <a:off x="972000" y="3609000"/>
            <a:ext cx="2880000" cy="3004464"/>
          </a:xfrm>
          <a:prstGeom prst="rect">
            <a:avLst/>
          </a:prstGeom>
        </p:spPr>
      </p:pic>
      <p:sp>
        <p:nvSpPr>
          <p:cNvPr id="4" name="內容版面配置區 3"/>
          <p:cNvSpPr>
            <a:spLocks noGrp="1"/>
          </p:cNvSpPr>
          <p:nvPr>
            <p:ph idx="1"/>
          </p:nvPr>
        </p:nvSpPr>
        <p:spPr>
          <a:xfrm>
            <a:off x="4212000" y="2709000"/>
            <a:ext cx="4140000" cy="1440359"/>
          </a:xfrm>
        </p:spPr>
        <p:txBody>
          <a:bodyPr/>
          <a:lstStyle/>
          <a:p>
            <a:pPr marL="0" indent="0"/>
            <a:r>
              <a:rPr lang="en-US" altLang="zh-TW" dirty="0"/>
              <a:t>In this example, we would perform a total of 2,000,000 augmentations, increasing the flow value by only  1 unit in each.</a:t>
            </a:r>
          </a:p>
        </p:txBody>
      </p:sp>
    </p:spTree>
    <p:extLst>
      <p:ext uri="{BB962C8B-B14F-4D97-AF65-F5344CB8AC3E}">
        <p14:creationId xmlns:p14="http://schemas.microsoft.com/office/powerpoint/2010/main" val="19049307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91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solidFill>
              <a:srgbClr val="FF0000"/>
            </a:solidFill>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77032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The Edmonds-Karp algorithm</a:t>
            </a:r>
            <a:endParaRPr lang="zh-TW" altLang="en-US" dirty="0"/>
          </a:p>
        </p:txBody>
      </p:sp>
      <p:sp>
        <p:nvSpPr>
          <p:cNvPr id="4" name="內容版面配置區 3"/>
          <p:cNvSpPr>
            <a:spLocks noGrp="1"/>
          </p:cNvSpPr>
          <p:nvPr>
            <p:ph idx="1"/>
          </p:nvPr>
        </p:nvSpPr>
        <p:spPr>
          <a:xfrm>
            <a:off x="251460" y="1268729"/>
            <a:ext cx="8641080" cy="5040291"/>
          </a:xfrm>
        </p:spPr>
        <p:txBody>
          <a:bodyPr rIns="0"/>
          <a:lstStyle/>
          <a:p>
            <a:pPr marL="0" indent="0"/>
            <a:r>
              <a:rPr lang="en-US" altLang="zh-TW" dirty="0"/>
              <a:t>We can implement F</a:t>
            </a:r>
            <a:r>
              <a:rPr lang="en-US" altLang="zh-TW" sz="1800" dirty="0"/>
              <a:t>ORD</a:t>
            </a:r>
            <a:r>
              <a:rPr lang="en-US" altLang="zh-TW" dirty="0"/>
              <a:t>-F</a:t>
            </a:r>
            <a:r>
              <a:rPr lang="en-US" altLang="zh-TW" sz="1800" dirty="0"/>
              <a:t>ULKERSON</a:t>
            </a:r>
            <a:r>
              <a:rPr lang="en-US" altLang="zh-TW" dirty="0"/>
              <a:t> by finding the augmenting path </a:t>
            </a:r>
            <a:r>
              <a:rPr lang="en-US" altLang="zh-TW" i="1" dirty="0"/>
              <a:t>p</a:t>
            </a:r>
            <a:r>
              <a:rPr lang="en-US" altLang="zh-TW" dirty="0"/>
              <a:t> in line 3 with a breadth-first search. That is, we choose the augmenting path as a shortest path from </a:t>
            </a:r>
            <a:r>
              <a:rPr lang="en-US" altLang="zh-TW" i="1" dirty="0"/>
              <a:t>s</a:t>
            </a:r>
            <a:r>
              <a:rPr lang="en-US" altLang="zh-TW" dirty="0"/>
              <a:t> to </a:t>
            </a:r>
            <a:r>
              <a:rPr lang="en-US" altLang="zh-TW" i="1" dirty="0"/>
              <a:t>t</a:t>
            </a:r>
            <a:r>
              <a:rPr lang="en-US" altLang="zh-TW" dirty="0"/>
              <a:t> in the residual network, where each edge has unit distance (weight). We call the Ford-Fulkerson method so implemented the </a:t>
            </a:r>
            <a:r>
              <a:rPr lang="en-US" altLang="zh-TW" b="1" i="1" dirty="0"/>
              <a:t>Edmonds-Karp algorithm</a:t>
            </a:r>
            <a:r>
              <a:rPr lang="en-US" altLang="zh-TW" dirty="0"/>
              <a:t>. We now prove that the Edmonds-Karp algorithm runs</a:t>
            </a:r>
            <a:r>
              <a:rPr lang="zh-TW" altLang="en-US" dirty="0"/>
              <a:t> </a:t>
            </a:r>
            <a:r>
              <a:rPr lang="en-US" altLang="zh-TW" dirty="0"/>
              <a:t>in </a:t>
            </a:r>
            <a:r>
              <a:rPr lang="en-US" altLang="zh-TW" i="1" dirty="0"/>
              <a:t>O</a:t>
            </a:r>
            <a:r>
              <a:rPr lang="en-US" altLang="zh-TW" dirty="0"/>
              <a:t>(</a:t>
            </a:r>
            <a:r>
              <a:rPr lang="en-US" altLang="zh-TW" i="1" spc="150" dirty="0" err="1"/>
              <a:t>V</a:t>
            </a:r>
            <a:r>
              <a:rPr lang="en-US" altLang="zh-TW" i="1" spc="200" dirty="0" err="1"/>
              <a:t>E</a:t>
            </a:r>
            <a:r>
              <a:rPr lang="en-US" altLang="zh-TW" baseline="44000" dirty="0" err="1"/>
              <a:t>2</a:t>
            </a:r>
            <a:r>
              <a:rPr lang="en-US" altLang="zh-TW" dirty="0"/>
              <a:t>) time.</a:t>
            </a:r>
          </a:p>
          <a:p>
            <a:pPr marL="0" indent="0"/>
            <a:endParaRPr lang="en-US" altLang="zh-TW" dirty="0"/>
          </a:p>
          <a:p>
            <a:pPr marL="0" indent="0"/>
            <a:r>
              <a:rPr lang="en-US" altLang="zh-TW" dirty="0">
                <a:solidFill>
                  <a:srgbClr val="0000FF"/>
                </a:solidFill>
              </a:rPr>
              <a:t>E. A. </a:t>
            </a:r>
            <a:r>
              <a:rPr lang="en-US" altLang="zh-TW" dirty="0" err="1">
                <a:solidFill>
                  <a:srgbClr val="0000FF"/>
                </a:solidFill>
              </a:rPr>
              <a:t>Dinic</a:t>
            </a:r>
            <a:r>
              <a:rPr lang="en-US" altLang="zh-TW" dirty="0">
                <a:solidFill>
                  <a:srgbClr val="0000FF"/>
                </a:solidFill>
              </a:rPr>
              <a:t>. Algorithm for solution of a problem of maximum flow in a network with power estimation. Soviet Mathematics </a:t>
            </a:r>
            <a:r>
              <a:rPr lang="en-US" altLang="zh-TW" dirty="0" err="1">
                <a:solidFill>
                  <a:srgbClr val="0000FF"/>
                </a:solidFill>
              </a:rPr>
              <a:t>Doklady</a:t>
            </a:r>
            <a:r>
              <a:rPr lang="en-US" altLang="zh-TW" dirty="0">
                <a:solidFill>
                  <a:srgbClr val="0000FF"/>
                </a:solidFill>
              </a:rPr>
              <a:t>, 11(5):1277–1280, 1970.</a:t>
            </a:r>
          </a:p>
          <a:p>
            <a:pPr marL="0" indent="0"/>
            <a:r>
              <a:rPr lang="en-US" altLang="zh-TW" dirty="0">
                <a:solidFill>
                  <a:srgbClr val="0000FF"/>
                </a:solidFill>
              </a:rPr>
              <a:t>Jack Edmonds and Richard M. Karp. Theoretical improvements in the algorithmic efficiency for network flow problems. Journal of the ACM, 19(2):248–264, 1972.</a:t>
            </a:r>
            <a:endParaRPr lang="zh-TW" altLang="en-US" dirty="0">
              <a:solidFill>
                <a:srgbClr val="0000FF"/>
              </a:solidFill>
            </a:endParaRPr>
          </a:p>
        </p:txBody>
      </p:sp>
    </p:spTree>
    <p:extLst>
      <p:ext uri="{BB962C8B-B14F-4D97-AF65-F5344CB8AC3E}">
        <p14:creationId xmlns:p14="http://schemas.microsoft.com/office/powerpoint/2010/main" val="1601082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3" name="圖片 2"/>
          <p:cNvPicPr>
            <a:picLocks noChangeAspect="1"/>
          </p:cNvPicPr>
          <p:nvPr/>
        </p:nvPicPr>
        <p:blipFill>
          <a:blip r:embed="rId2"/>
          <a:stretch>
            <a:fillRect/>
          </a:stretch>
        </p:blipFill>
        <p:spPr>
          <a:xfrm>
            <a:off x="612000" y="369000"/>
            <a:ext cx="4680000" cy="2853350"/>
          </a:xfrm>
          <a:prstGeom prst="rect">
            <a:avLst/>
          </a:prstGeom>
        </p:spPr>
      </p:pic>
      <p:pic>
        <p:nvPicPr>
          <p:cNvPr id="8" name="圖片 7"/>
          <p:cNvPicPr>
            <a:picLocks noChangeAspect="1"/>
          </p:cNvPicPr>
          <p:nvPr/>
        </p:nvPicPr>
        <p:blipFill>
          <a:blip r:embed="rId2"/>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3478673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3" name="圖片 2"/>
          <p:cNvPicPr>
            <a:picLocks noChangeAspect="1"/>
          </p:cNvPicPr>
          <p:nvPr/>
        </p:nvPicPr>
        <p:blipFill>
          <a:blip r:embed="rId2"/>
          <a:stretch>
            <a:fillRect/>
          </a:stretch>
        </p:blipFill>
        <p:spPr>
          <a:xfrm>
            <a:off x="612000" y="369000"/>
            <a:ext cx="4680000" cy="2853350"/>
          </a:xfrm>
          <a:prstGeom prst="rect">
            <a:avLst/>
          </a:prstGeom>
        </p:spPr>
      </p:pic>
      <p:pic>
        <p:nvPicPr>
          <p:cNvPr id="6" name="圖片 5"/>
          <p:cNvPicPr>
            <a:picLocks noChangeAspect="1"/>
          </p:cNvPicPr>
          <p:nvPr/>
        </p:nvPicPr>
        <p:blipFill>
          <a:blip r:embed="rId3"/>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598000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6" name="圖片 5"/>
          <p:cNvPicPr>
            <a:picLocks noChangeAspect="1"/>
          </p:cNvPicPr>
          <p:nvPr/>
        </p:nvPicPr>
        <p:blipFill>
          <a:blip r:embed="rId2"/>
          <a:stretch>
            <a:fillRect/>
          </a:stretch>
        </p:blipFill>
        <p:spPr>
          <a:xfrm>
            <a:off x="612000" y="3609000"/>
            <a:ext cx="4680000" cy="2853350"/>
          </a:xfrm>
          <a:prstGeom prst="rect">
            <a:avLst/>
          </a:prstGeom>
        </p:spPr>
      </p:pic>
      <p:pic>
        <p:nvPicPr>
          <p:cNvPr id="7" name="圖片 6"/>
          <p:cNvPicPr>
            <a:picLocks noChangeAspect="1"/>
          </p:cNvPicPr>
          <p:nvPr/>
        </p:nvPicPr>
        <p:blipFill>
          <a:blip r:embed="rId3"/>
          <a:stretch>
            <a:fillRect/>
          </a:stretch>
        </p:blipFill>
        <p:spPr>
          <a:xfrm>
            <a:off x="612000" y="369000"/>
            <a:ext cx="4680000" cy="2853350"/>
          </a:xfrm>
          <a:prstGeom prst="rect">
            <a:avLst/>
          </a:prstGeom>
        </p:spPr>
      </p:pic>
    </p:spTree>
    <p:extLst>
      <p:ext uri="{BB962C8B-B14F-4D97-AF65-F5344CB8AC3E}">
        <p14:creationId xmlns:p14="http://schemas.microsoft.com/office/powerpoint/2010/main" val="3914458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35795497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6" name="圖片 5"/>
          <p:cNvPicPr>
            <a:picLocks noChangeAspect="1"/>
          </p:cNvPicPr>
          <p:nvPr/>
        </p:nvPicPr>
        <p:blipFill>
          <a:blip r:embed="rId3"/>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3045112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6" name="圖片 5"/>
          <p:cNvPicPr>
            <a:picLocks noChangeAspect="1"/>
          </p:cNvPicPr>
          <p:nvPr/>
        </p:nvPicPr>
        <p:blipFill>
          <a:blip r:embed="rId2"/>
          <a:stretch>
            <a:fillRect/>
          </a:stretch>
        </p:blipFill>
        <p:spPr>
          <a:xfrm>
            <a:off x="612000" y="3609000"/>
            <a:ext cx="4680000" cy="2853350"/>
          </a:xfrm>
          <a:prstGeom prst="rect">
            <a:avLst/>
          </a:prstGeom>
        </p:spPr>
      </p:pic>
      <p:pic>
        <p:nvPicPr>
          <p:cNvPr id="3" name="圖片 2"/>
          <p:cNvPicPr>
            <a:picLocks noChangeAspect="1"/>
          </p:cNvPicPr>
          <p:nvPr/>
        </p:nvPicPr>
        <p:blipFill>
          <a:blip r:embed="rId3"/>
          <a:stretch>
            <a:fillRect/>
          </a:stretch>
        </p:blipFill>
        <p:spPr>
          <a:xfrm>
            <a:off x="612000" y="369000"/>
            <a:ext cx="4680000" cy="2853350"/>
          </a:xfrm>
          <a:prstGeom prst="rect">
            <a:avLst/>
          </a:prstGeom>
        </p:spPr>
      </p:pic>
    </p:spTree>
    <p:extLst>
      <p:ext uri="{BB962C8B-B14F-4D97-AF65-F5344CB8AC3E}">
        <p14:creationId xmlns:p14="http://schemas.microsoft.com/office/powerpoint/2010/main" val="34583920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3" name="圖片 2"/>
          <p:cNvPicPr>
            <a:picLocks noChangeAspect="1"/>
          </p:cNvPicPr>
          <p:nvPr/>
        </p:nvPicPr>
        <p:blipFill>
          <a:blip r:embed="rId2"/>
          <a:stretch>
            <a:fillRect/>
          </a:stretch>
        </p:blipFill>
        <p:spPr>
          <a:xfrm>
            <a:off x="612000" y="369000"/>
            <a:ext cx="4680000" cy="2853350"/>
          </a:xfrm>
          <a:prstGeom prst="rect">
            <a:avLst/>
          </a:prstGeom>
        </p:spPr>
      </p:pic>
      <p:pic>
        <p:nvPicPr>
          <p:cNvPr id="7" name="圖片 6"/>
          <p:cNvPicPr>
            <a:picLocks noChangeAspect="1"/>
          </p:cNvPicPr>
          <p:nvPr/>
        </p:nvPicPr>
        <p:blipFill>
          <a:blip r:embed="rId3"/>
          <a:stretch>
            <a:fillRect/>
          </a:stretch>
        </p:blipFill>
        <p:spPr>
          <a:xfrm>
            <a:off x="612000" y="3609000"/>
            <a:ext cx="4680000" cy="2875996"/>
          </a:xfrm>
          <a:prstGeom prst="rect">
            <a:avLst/>
          </a:prstGeom>
        </p:spPr>
      </p:pic>
    </p:spTree>
    <p:extLst>
      <p:ext uri="{BB962C8B-B14F-4D97-AF65-F5344CB8AC3E}">
        <p14:creationId xmlns:p14="http://schemas.microsoft.com/office/powerpoint/2010/main" val="596591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3" name="圖片 2"/>
          <p:cNvPicPr>
            <a:picLocks noChangeAspect="1"/>
          </p:cNvPicPr>
          <p:nvPr/>
        </p:nvPicPr>
        <p:blipFill>
          <a:blip r:embed="rId2"/>
          <a:stretch>
            <a:fillRect/>
          </a:stretch>
        </p:blipFill>
        <p:spPr>
          <a:xfrm>
            <a:off x="612000" y="369000"/>
            <a:ext cx="4680000" cy="2853350"/>
          </a:xfrm>
          <a:prstGeom prst="rect">
            <a:avLst/>
          </a:prstGeom>
        </p:spPr>
      </p:pic>
      <p:pic>
        <p:nvPicPr>
          <p:cNvPr id="6" name="圖片 5"/>
          <p:cNvPicPr>
            <a:picLocks noChangeAspect="1"/>
          </p:cNvPicPr>
          <p:nvPr/>
        </p:nvPicPr>
        <p:blipFill>
          <a:blip r:embed="rId3"/>
          <a:stretch>
            <a:fillRect/>
          </a:stretch>
        </p:blipFill>
        <p:spPr>
          <a:xfrm>
            <a:off x="612000" y="3609000"/>
            <a:ext cx="4680000" cy="2875996"/>
          </a:xfrm>
          <a:prstGeom prst="rect">
            <a:avLst/>
          </a:prstGeom>
        </p:spPr>
      </p:pic>
    </p:spTree>
    <p:extLst>
      <p:ext uri="{BB962C8B-B14F-4D97-AF65-F5344CB8AC3E}">
        <p14:creationId xmlns:p14="http://schemas.microsoft.com/office/powerpoint/2010/main" val="15065150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6" name="圖片 5"/>
          <p:cNvPicPr>
            <a:picLocks noChangeAspect="1"/>
          </p:cNvPicPr>
          <p:nvPr/>
        </p:nvPicPr>
        <p:blipFill>
          <a:blip r:embed="rId2"/>
          <a:stretch>
            <a:fillRect/>
          </a:stretch>
        </p:blipFill>
        <p:spPr>
          <a:xfrm>
            <a:off x="612000" y="3609000"/>
            <a:ext cx="4680000" cy="2875996"/>
          </a:xfrm>
          <a:prstGeom prst="rect">
            <a:avLst/>
          </a:prstGeom>
        </p:spPr>
      </p:pic>
      <p:pic>
        <p:nvPicPr>
          <p:cNvPr id="7" name="圖片 6"/>
          <p:cNvPicPr>
            <a:picLocks noChangeAspect="1"/>
          </p:cNvPicPr>
          <p:nvPr/>
        </p:nvPicPr>
        <p:blipFill>
          <a:blip r:embed="rId3"/>
          <a:stretch>
            <a:fillRect/>
          </a:stretch>
        </p:blipFill>
        <p:spPr>
          <a:xfrm>
            <a:off x="612000" y="369000"/>
            <a:ext cx="4680000" cy="2853350"/>
          </a:xfrm>
          <a:prstGeom prst="rect">
            <a:avLst/>
          </a:prstGeom>
        </p:spPr>
      </p:pic>
    </p:spTree>
    <p:extLst>
      <p:ext uri="{BB962C8B-B14F-4D97-AF65-F5344CB8AC3E}">
        <p14:creationId xmlns:p14="http://schemas.microsoft.com/office/powerpoint/2010/main" val="295418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232000" y="2529000"/>
            <a:ext cx="720000" cy="540000"/>
          </a:xfrm>
          <a:prstGeom prst="rect">
            <a:avLst/>
          </a:prstGeom>
          <a:noFill/>
          <a:ln w="9525">
            <a:noFill/>
            <a:miter lim="800000"/>
            <a:headEnd/>
            <a:tailEnd/>
          </a:ln>
        </p:spPr>
        <p:txBody>
          <a:bodyPr wrap="none" lIns="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16</a:t>
            </a:r>
          </a:p>
        </p:txBody>
      </p:sp>
      <p:sp>
        <p:nvSpPr>
          <p:cNvPr id="2053" name="Text Box 6"/>
          <p:cNvSpPr txBox="1">
            <a:spLocks noChangeArrowheads="1"/>
          </p:cNvSpPr>
          <p:nvPr/>
        </p:nvSpPr>
        <p:spPr bwMode="auto">
          <a:xfrm>
            <a:off x="4212000" y="198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12</a:t>
            </a:r>
          </a:p>
        </p:txBody>
      </p:sp>
      <p:sp>
        <p:nvSpPr>
          <p:cNvPr id="2054" name="Text Box 7"/>
          <p:cNvSpPr txBox="1">
            <a:spLocks noChangeArrowheads="1"/>
          </p:cNvSpPr>
          <p:nvPr/>
        </p:nvSpPr>
        <p:spPr bwMode="auto">
          <a:xfrm>
            <a:off x="2232000" y="3789000"/>
            <a:ext cx="720000" cy="540000"/>
          </a:xfrm>
          <a:prstGeom prst="rect">
            <a:avLst/>
          </a:prstGeom>
          <a:noFill/>
          <a:ln w="9525">
            <a:noFill/>
            <a:miter lim="800000"/>
            <a:headEnd/>
            <a:tailEnd/>
          </a:ln>
        </p:spPr>
        <p:txBody>
          <a:bodyPr wrap="none" lIns="0" tIns="0" rIns="36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13</a:t>
            </a:r>
          </a:p>
        </p:txBody>
      </p:sp>
      <p:sp>
        <p:nvSpPr>
          <p:cNvPr id="2055" name="Text Box 8"/>
          <p:cNvSpPr txBox="1">
            <a:spLocks noChangeArrowheads="1"/>
          </p:cNvSpPr>
          <p:nvPr/>
        </p:nvSpPr>
        <p:spPr bwMode="auto">
          <a:xfrm>
            <a:off x="6192000" y="2529000"/>
            <a:ext cx="720000" cy="540000"/>
          </a:xfrm>
          <a:prstGeom prst="rect">
            <a:avLst/>
          </a:prstGeom>
          <a:noFill/>
          <a:ln w="9525">
            <a:noFill/>
            <a:miter lim="800000"/>
            <a:headEnd/>
            <a:tailEnd/>
          </a:ln>
        </p:spPr>
        <p:txBody>
          <a:bodyPr wrap="none" lIns="108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20</a:t>
            </a:r>
          </a:p>
        </p:txBody>
      </p:sp>
      <p:sp>
        <p:nvSpPr>
          <p:cNvPr id="2056" name="Text Box 9"/>
          <p:cNvSpPr txBox="1">
            <a:spLocks noChangeArrowheads="1"/>
          </p:cNvSpPr>
          <p:nvPr/>
        </p:nvSpPr>
        <p:spPr bwMode="auto">
          <a:xfrm>
            <a:off x="4212000" y="45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14</a:t>
            </a:r>
          </a:p>
        </p:txBody>
      </p:sp>
      <p:sp>
        <p:nvSpPr>
          <p:cNvPr id="2057" name="Text Box 10"/>
          <p:cNvSpPr txBox="1">
            <a:spLocks noChangeArrowheads="1"/>
          </p:cNvSpPr>
          <p:nvPr/>
        </p:nvSpPr>
        <p:spPr bwMode="auto">
          <a:xfrm>
            <a:off x="6192000" y="3789000"/>
            <a:ext cx="540000" cy="540000"/>
          </a:xfrm>
          <a:prstGeom prst="rect">
            <a:avLst/>
          </a:prstGeom>
          <a:noFill/>
          <a:ln w="9525">
            <a:noFill/>
            <a:miter lim="800000"/>
            <a:headEnd/>
            <a:tailEnd/>
          </a:ln>
        </p:spPr>
        <p:txBody>
          <a:bodyPr wrap="none" lIns="36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58" name="Text Box 11"/>
          <p:cNvSpPr txBox="1">
            <a:spLocks noChangeArrowheads="1"/>
          </p:cNvSpPr>
          <p:nvPr/>
        </p:nvSpPr>
        <p:spPr bwMode="auto">
          <a:xfrm>
            <a:off x="4572000" y="3249000"/>
            <a:ext cx="540000" cy="54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9</a:t>
            </a:r>
          </a:p>
        </p:txBody>
      </p:sp>
      <p:sp>
        <p:nvSpPr>
          <p:cNvPr id="2059" name="Text Box 12"/>
          <p:cNvSpPr txBox="1">
            <a:spLocks noChangeArrowheads="1"/>
          </p:cNvSpPr>
          <p:nvPr/>
        </p:nvSpPr>
        <p:spPr bwMode="auto">
          <a:xfrm>
            <a:off x="349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4</a:t>
            </a:r>
          </a:p>
        </p:txBody>
      </p:sp>
      <p:sp>
        <p:nvSpPr>
          <p:cNvPr id="2060" name="Text Box 13"/>
          <p:cNvSpPr txBox="1">
            <a:spLocks noChangeArrowheads="1"/>
          </p:cNvSpPr>
          <p:nvPr/>
        </p:nvSpPr>
        <p:spPr bwMode="auto">
          <a:xfrm>
            <a:off x="5652000" y="3249000"/>
            <a:ext cx="540000" cy="360000"/>
          </a:xfrm>
          <a:prstGeom prst="rect">
            <a:avLst/>
          </a:prstGeom>
          <a:noFill/>
          <a:ln w="9525">
            <a:noFill/>
            <a:miter lim="800000"/>
            <a:headEnd/>
            <a:tailEnd/>
          </a:ln>
        </p:spPr>
        <p:txBody>
          <a:bodyPr wrap="none" lIns="72000" tIns="0" rIns="0" bIns="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0</a:t>
            </a:r>
            <a:r>
              <a:rPr kumimoji="1" lang="en-US" altLang="zh-TW" sz="2200" b="1" i="0" u="none" strike="noStrike" kern="1200" cap="none" spc="0" normalizeH="0" baseline="0" noProof="0" dirty="0">
                <a:ln>
                  <a:noFill/>
                </a:ln>
                <a:solidFill>
                  <a:srgbClr val="000000"/>
                </a:solidFill>
                <a:effectLst/>
                <a:uLnTx/>
                <a:uFillTx/>
                <a:latin typeface="Times New Roman"/>
                <a:ea typeface="新細明體" pitchFamily="18" charset="-120"/>
                <a:cs typeface="+mn-cs"/>
              </a:rPr>
              <a:t>/</a:t>
            </a:r>
            <a:r>
              <a:rPr kumimoji="1" lang="en-US" altLang="zh-TW" sz="2200" b="0" i="0" u="none" strike="noStrike" kern="1200" cap="none" spc="0" normalizeH="0" baseline="0" noProof="0" dirty="0">
                <a:ln>
                  <a:noFill/>
                </a:ln>
                <a:solidFill>
                  <a:srgbClr val="000000"/>
                </a:solidFill>
                <a:effectLst/>
                <a:uLnTx/>
                <a:uFillTx/>
                <a:latin typeface="Times New Roman"/>
                <a:ea typeface="新細明體" pitchFamily="18" charset="-120"/>
                <a:cs typeface="+mn-cs"/>
              </a:rPr>
              <a:t>7</a:t>
            </a:r>
          </a:p>
        </p:txBody>
      </p:sp>
      <p:sp>
        <p:nvSpPr>
          <p:cNvPr id="26" name="橢圓 25"/>
          <p:cNvSpPr/>
          <p:nvPr/>
        </p:nvSpPr>
        <p:spPr>
          <a:xfrm>
            <a:off x="331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1</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8" name="橢圓 27"/>
          <p:cNvSpPr/>
          <p:nvPr/>
        </p:nvSpPr>
        <p:spPr>
          <a:xfrm>
            <a:off x="331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2</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29" name="橢圓 28"/>
          <p:cNvSpPr/>
          <p:nvPr/>
        </p:nvSpPr>
        <p:spPr>
          <a:xfrm>
            <a:off x="5472000" y="216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3</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1" name="橢圓 30"/>
          <p:cNvSpPr/>
          <p:nvPr/>
        </p:nvSpPr>
        <p:spPr>
          <a:xfrm>
            <a:off x="5472000" y="4329000"/>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v</a:t>
            </a:r>
            <a:r>
              <a:rPr kumimoji="1" lang="en-US" altLang="zh-TW" sz="2200" b="0" i="0" u="none" strike="noStrike" kern="1200" cap="none" spc="0" normalizeH="0" baseline="-18000" noProof="0" dirty="0">
                <a:ln>
                  <a:noFill/>
                </a:ln>
                <a:solidFill>
                  <a:srgbClr val="000000"/>
                </a:solidFill>
                <a:effectLst/>
                <a:uLnTx/>
                <a:uFillTx/>
                <a:latin typeface="Times New Roman"/>
                <a:ea typeface="新細明體"/>
                <a:cs typeface="+mn-cs"/>
              </a:rPr>
              <a:t>4</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sp>
        <p:nvSpPr>
          <p:cNvPr id="32" name="橢圓 31"/>
          <p:cNvSpPr/>
          <p:nvPr/>
        </p:nvSpPr>
        <p:spPr>
          <a:xfrm>
            <a:off x="2232000" y="3249000"/>
            <a:ext cx="360000" cy="360000"/>
          </a:xfrm>
          <a:prstGeom prst="ellipse">
            <a:avLst/>
          </a:prstGeom>
          <a:solidFill>
            <a:srgbClr val="FFFF00"/>
          </a:solidFill>
          <a:ln w="19050"/>
        </p:spPr>
        <p:style>
          <a:lnRef idx="2">
            <a:schemeClr val="dk1"/>
          </a:lnRef>
          <a:fillRef idx="1">
            <a:schemeClr val="lt1"/>
          </a:fillRef>
          <a:effectRef idx="0">
            <a:schemeClr val="dk1"/>
          </a:effectRef>
          <a:fontRef idx="minor">
            <a:schemeClr val="dk1"/>
          </a:fontRef>
        </p:style>
        <p:txBody>
          <a:bodyPr lIns="0" tIns="0" rIns="0" bIns="0" rtlCol="0" anchor="b"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s</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35" name="直線單箭頭接點 34"/>
          <p:cNvCxnSpPr>
            <a:stCxn id="32" idx="7"/>
            <a:endCxn id="26" idx="3"/>
          </p:cNvCxnSpPr>
          <p:nvPr/>
        </p:nvCxnSpPr>
        <p:spPr>
          <a:xfrm flipV="1">
            <a:off x="253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直線單箭頭接點 37"/>
          <p:cNvCxnSpPr>
            <a:stCxn id="26" idx="6"/>
            <a:endCxn id="29" idx="2"/>
          </p:cNvCxnSpPr>
          <p:nvPr/>
        </p:nvCxnSpPr>
        <p:spPr>
          <a:xfrm>
            <a:off x="3672000" y="234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29" idx="3"/>
            <a:endCxn id="28" idx="7"/>
          </p:cNvCxnSpPr>
          <p:nvPr/>
        </p:nvCxnSpPr>
        <p:spPr>
          <a:xfrm flipH="1">
            <a:off x="3619279" y="2476279"/>
            <a:ext cx="1905442" cy="190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28" idx="6"/>
            <a:endCxn id="31" idx="2"/>
          </p:cNvCxnSpPr>
          <p:nvPr/>
        </p:nvCxnSpPr>
        <p:spPr>
          <a:xfrm>
            <a:off x="3672000" y="4509000"/>
            <a:ext cx="1800000"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28" idx="0"/>
            <a:endCxn id="26" idx="4"/>
          </p:cNvCxnSpPr>
          <p:nvPr/>
        </p:nvCxnSpPr>
        <p:spPr>
          <a:xfrm flipV="1">
            <a:off x="349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29" idx="5"/>
            <a:endCxn id="67" idx="1"/>
          </p:cNvCxnSpPr>
          <p:nvPr/>
        </p:nvCxnSpPr>
        <p:spPr>
          <a:xfrm>
            <a:off x="5779279" y="247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31" idx="0"/>
            <a:endCxn id="29" idx="4"/>
          </p:cNvCxnSpPr>
          <p:nvPr/>
        </p:nvCxnSpPr>
        <p:spPr>
          <a:xfrm flipV="1">
            <a:off x="5652000" y="2529000"/>
            <a:ext cx="0" cy="180000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32" idx="5"/>
            <a:endCxn id="28" idx="1"/>
          </p:cNvCxnSpPr>
          <p:nvPr/>
        </p:nvCxnSpPr>
        <p:spPr>
          <a:xfrm>
            <a:off x="253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7" name="橢圓 66"/>
          <p:cNvSpPr/>
          <p:nvPr/>
        </p:nvSpPr>
        <p:spPr>
          <a:xfrm>
            <a:off x="6552000" y="3249000"/>
            <a:ext cx="360000" cy="360000"/>
          </a:xfrm>
          <a:prstGeom prst="ellipse">
            <a:avLst/>
          </a:prstGeom>
          <a:solidFill>
            <a:srgbClr val="92D050"/>
          </a:solidFill>
          <a:ln w="19050"/>
        </p:spPr>
        <p:style>
          <a:lnRef idx="2">
            <a:schemeClr val="dk1"/>
          </a:lnRef>
          <a:fillRef idx="1">
            <a:schemeClr val="lt1"/>
          </a:fillRef>
          <a:effectRef idx="0">
            <a:schemeClr val="dk1"/>
          </a:effectRef>
          <a:fontRef idx="minor">
            <a:schemeClr val="dk1"/>
          </a:fontRef>
        </p:style>
        <p:txBody>
          <a:bodyPr lIns="0" tIns="0" rIns="0" bIns="72000" rtlCol="0"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200" b="0" i="1" u="none" strike="noStrike" kern="1200" cap="none" spc="0" normalizeH="0" baseline="0" noProof="0" dirty="0">
                <a:ln>
                  <a:noFill/>
                </a:ln>
                <a:solidFill>
                  <a:srgbClr val="000000"/>
                </a:solidFill>
                <a:effectLst/>
                <a:uLnTx/>
                <a:uFillTx/>
                <a:latin typeface="Times New Roman"/>
                <a:ea typeface="新細明體"/>
                <a:cs typeface="+mn-cs"/>
              </a:rPr>
              <a:t>t</a:t>
            </a:r>
            <a:endParaRPr kumimoji="1" lang="zh-TW" altLang="en-US" sz="2200" b="0" i="0" u="none" strike="noStrike" kern="1200" cap="none" spc="0" normalizeH="0" baseline="-18000" noProof="0" dirty="0">
              <a:ln>
                <a:noFill/>
              </a:ln>
              <a:solidFill>
                <a:srgbClr val="000000"/>
              </a:solidFill>
              <a:effectLst/>
              <a:uLnTx/>
              <a:uFillTx/>
              <a:latin typeface="Times New Roman"/>
              <a:ea typeface="新細明體"/>
              <a:cs typeface="+mn-cs"/>
            </a:endParaRPr>
          </a:p>
        </p:txBody>
      </p:sp>
      <p:cxnSp>
        <p:nvCxnSpPr>
          <p:cNvPr id="68" name="直線單箭頭接點 67"/>
          <p:cNvCxnSpPr>
            <a:stCxn id="31" idx="7"/>
            <a:endCxn id="67" idx="3"/>
          </p:cNvCxnSpPr>
          <p:nvPr/>
        </p:nvCxnSpPr>
        <p:spPr>
          <a:xfrm flipV="1">
            <a:off x="5779279" y="3556279"/>
            <a:ext cx="825442" cy="825442"/>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92339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609000"/>
            <a:ext cx="4680000" cy="2875996"/>
          </a:xfrm>
          <a:prstGeom prst="rect">
            <a:avLst/>
          </a:prstGeom>
        </p:spPr>
      </p:pic>
    </p:spTree>
    <p:extLst>
      <p:ext uri="{BB962C8B-B14F-4D97-AF65-F5344CB8AC3E}">
        <p14:creationId xmlns:p14="http://schemas.microsoft.com/office/powerpoint/2010/main" val="6253418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683972" y="980694"/>
            <a:ext cx="7776055" cy="3744316"/>
          </a:xfrm>
        </p:spPr>
        <p:txBody>
          <a:bodyPr/>
          <a:lstStyle/>
          <a:p>
            <a:pPr marL="541338" indent="-541338" eaLnBrk="1" hangingPunct="1">
              <a:defRPr/>
            </a:pPr>
            <a:r>
              <a:rPr lang="en-US" altLang="zh-TW" sz="2200" dirty="0"/>
              <a:t>F</a:t>
            </a:r>
            <a:r>
              <a:rPr lang="en-US" altLang="zh-TW" sz="1800" dirty="0"/>
              <a:t>ORD</a:t>
            </a:r>
            <a:r>
              <a:rPr lang="en-US" altLang="zh-TW" sz="2200" dirty="0"/>
              <a:t>-F</a:t>
            </a:r>
            <a:r>
              <a:rPr lang="en-US" altLang="zh-TW" sz="1800" dirty="0"/>
              <a:t>ULKERSO</a:t>
            </a:r>
            <a:r>
              <a:rPr lang="en-US" altLang="zh-TW" sz="1800" spc="150" dirty="0"/>
              <a:t>N</a:t>
            </a:r>
            <a:r>
              <a:rPr lang="en-US" altLang="zh-TW" sz="2200" dirty="0"/>
              <a:t>(</a:t>
            </a:r>
            <a:r>
              <a:rPr lang="en-US" altLang="zh-TW" sz="2200" i="1" dirty="0"/>
              <a:t>G</a:t>
            </a:r>
            <a:r>
              <a:rPr lang="en-US" altLang="zh-TW" sz="2200" dirty="0"/>
              <a:t>, </a:t>
            </a:r>
            <a:r>
              <a:rPr lang="en-US" altLang="zh-TW" sz="2200" i="1" dirty="0"/>
              <a:t>s</a:t>
            </a:r>
            <a:r>
              <a:rPr lang="en-US" altLang="zh-TW" sz="2200" dirty="0"/>
              <a:t>, </a:t>
            </a:r>
            <a:r>
              <a:rPr lang="en-US" altLang="zh-TW" sz="2200" i="1" dirty="0"/>
              <a:t>t</a:t>
            </a:r>
            <a:r>
              <a:rPr lang="en-US" altLang="zh-TW" sz="2200" dirty="0"/>
              <a:t>)</a:t>
            </a:r>
            <a:endParaRPr lang="en-US" altLang="zh-TW" sz="2200" b="1" dirty="0"/>
          </a:p>
          <a:p>
            <a:pPr marL="0" indent="0" eaLnBrk="1" hangingPunct="1">
              <a:tabLst>
                <a:tab pos="361950" algn="l"/>
                <a:tab pos="808038" algn="l"/>
                <a:tab pos="1252538" algn="l"/>
                <a:tab pos="1524000" algn="l"/>
              </a:tabLst>
              <a:defRPr/>
            </a:pPr>
            <a:r>
              <a:rPr lang="en-US" altLang="zh-TW" sz="2200" dirty="0"/>
              <a:t>1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sym typeface="Symbol" pitchFamily="18" charset="2"/>
            </a:endParaRPr>
          </a:p>
          <a:p>
            <a:pPr marL="0" indent="0" eaLnBrk="1" hangingPunct="1">
              <a:tabLst>
                <a:tab pos="361950" algn="l"/>
                <a:tab pos="808038" algn="l"/>
                <a:tab pos="1252538" algn="l"/>
                <a:tab pos="1524000" algn="l"/>
              </a:tabLst>
              <a:defRPr/>
            </a:pPr>
            <a:r>
              <a:rPr lang="en-US" altLang="zh-TW" sz="2200" dirty="0"/>
              <a:t>2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sym typeface="Symbol" pitchFamily="18" charset="2"/>
              </a:rPr>
              <a:t> 0</a:t>
            </a:r>
            <a:endParaRPr lang="en-US" altLang="zh-TW" sz="2200" dirty="0"/>
          </a:p>
          <a:p>
            <a:pPr marL="0" indent="0" eaLnBrk="1" hangingPunct="1">
              <a:tabLst>
                <a:tab pos="361950" algn="l"/>
                <a:tab pos="808038" algn="l"/>
                <a:tab pos="1252538" algn="l"/>
                <a:tab pos="1524000" algn="l"/>
              </a:tabLst>
              <a:defRPr/>
            </a:pPr>
            <a:r>
              <a:rPr lang="en-US" altLang="zh-TW" sz="2200" dirty="0"/>
              <a:t>3	</a:t>
            </a:r>
            <a:r>
              <a:rPr lang="en-US" altLang="zh-TW" sz="2200" b="1" dirty="0"/>
              <a:t>while</a:t>
            </a:r>
            <a:r>
              <a:rPr lang="en-US" altLang="zh-TW" sz="2200" dirty="0"/>
              <a:t> there exists a path </a:t>
            </a:r>
            <a:r>
              <a:rPr lang="en-US" altLang="zh-TW" sz="2200" i="1" dirty="0"/>
              <a:t>p</a:t>
            </a:r>
            <a:r>
              <a:rPr lang="en-US" altLang="zh-TW" sz="2200" dirty="0"/>
              <a:t> from </a:t>
            </a:r>
            <a:r>
              <a:rPr lang="en-US" altLang="zh-TW" sz="2200" i="1" dirty="0"/>
              <a:t>s</a:t>
            </a:r>
            <a:r>
              <a:rPr lang="en-US" altLang="zh-TW" sz="2200" dirty="0"/>
              <a:t> to </a:t>
            </a:r>
            <a:r>
              <a:rPr lang="en-US" altLang="zh-TW" sz="2200" i="1" dirty="0"/>
              <a:t>t</a:t>
            </a:r>
            <a:r>
              <a:rPr lang="en-US" altLang="zh-TW" sz="2200" dirty="0"/>
              <a:t> in the residual network </a:t>
            </a:r>
            <a:r>
              <a:rPr lang="en-US" altLang="zh-TW" sz="2200" i="1" dirty="0"/>
              <a:t>G</a:t>
            </a:r>
            <a:r>
              <a:rPr lang="en-US" altLang="zh-TW" sz="2200" i="1" baseline="-25000" dirty="0"/>
              <a:t>f</a:t>
            </a:r>
          </a:p>
          <a:p>
            <a:pPr marL="0" indent="0" eaLnBrk="1" hangingPunct="1">
              <a:tabLst>
                <a:tab pos="361950" algn="l"/>
                <a:tab pos="808038" algn="l"/>
                <a:tab pos="1252538" algn="l"/>
                <a:tab pos="1524000" algn="l"/>
              </a:tabLst>
              <a:defRPr/>
            </a:pPr>
            <a:r>
              <a:rPr lang="en-US" altLang="zh-TW" sz="2200" dirty="0"/>
              <a:t>4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min{</a:t>
            </a:r>
            <a:r>
              <a:rPr lang="en-US" altLang="zh-TW" sz="2200" i="1" dirty="0" err="1"/>
              <a:t>c</a:t>
            </a:r>
            <a:r>
              <a:rPr lang="en-US" altLang="zh-TW" sz="2200" i="1" spc="600" baseline="-25000" dirty="0" err="1"/>
              <a:t>f</a:t>
            </a:r>
            <a:r>
              <a:rPr lang="en-US" altLang="zh-TW" sz="2200" dirty="0"/>
              <a:t>(</a:t>
            </a:r>
            <a:r>
              <a:rPr lang="en-US" altLang="zh-TW" sz="2200" i="1" dirty="0"/>
              <a:t>u</a:t>
            </a:r>
            <a:r>
              <a:rPr lang="en-US" altLang="zh-TW" sz="2200" dirty="0"/>
              <a:t>, </a:t>
            </a:r>
            <a:r>
              <a:rPr lang="en-US" altLang="zh-TW" sz="2200" i="1" dirty="0"/>
              <a:t>v</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a:t>u</a:t>
            </a:r>
            <a:r>
              <a:rPr lang="en-US" altLang="zh-TW" sz="2200" dirty="0"/>
              <a:t>, </a:t>
            </a:r>
            <a:r>
              <a:rPr lang="en-US" altLang="zh-TW" sz="2200" i="1" dirty="0"/>
              <a:t>v</a:t>
            </a:r>
            <a:r>
              <a:rPr lang="en-US" altLang="zh-TW" sz="2200" dirty="0"/>
              <a:t>) is in </a:t>
            </a:r>
            <a:r>
              <a:rPr lang="en-US" altLang="zh-TW" sz="2200" i="1" dirty="0"/>
              <a:t>p</a:t>
            </a:r>
            <a:r>
              <a:rPr lang="en-US" altLang="zh-TW" sz="2200" dirty="0"/>
              <a:t>}</a:t>
            </a:r>
            <a:endParaRPr lang="en-US" altLang="zh-TW" sz="2200" b="1" dirty="0">
              <a:sym typeface="Symbol" pitchFamily="18" charset="2"/>
            </a:endParaRPr>
          </a:p>
          <a:p>
            <a:pPr marL="0" indent="0" eaLnBrk="1" hangingPunct="1">
              <a:tabLst>
                <a:tab pos="361950" algn="l"/>
                <a:tab pos="808038" algn="l"/>
                <a:tab pos="1252538" algn="l"/>
                <a:tab pos="1524000" algn="l"/>
              </a:tabLst>
              <a:defRPr/>
            </a:pPr>
            <a:r>
              <a:rPr lang="en-US" altLang="zh-TW" sz="2200" dirty="0"/>
              <a:t>5		</a:t>
            </a:r>
            <a:r>
              <a:rPr lang="en-US" altLang="zh-TW" sz="2200" b="1" dirty="0"/>
              <a:t>for</a:t>
            </a:r>
            <a:r>
              <a:rPr lang="en-US" altLang="zh-TW" sz="2200" dirty="0"/>
              <a:t>	each edge (</a:t>
            </a:r>
            <a:r>
              <a:rPr lang="en-US" altLang="zh-TW" sz="2200" i="1" dirty="0"/>
              <a:t>u</a:t>
            </a:r>
            <a:r>
              <a:rPr lang="en-US" altLang="zh-TW" sz="2200" dirty="0"/>
              <a:t>, </a:t>
            </a:r>
            <a:r>
              <a:rPr lang="en-US" altLang="zh-TW" sz="2200" i="1" dirty="0"/>
              <a:t>v</a:t>
            </a:r>
            <a:r>
              <a:rPr lang="en-US" altLang="zh-TW" sz="2200" dirty="0"/>
              <a:t>) in </a:t>
            </a:r>
            <a:r>
              <a:rPr lang="en-US" altLang="zh-TW" sz="2200" i="1" dirty="0"/>
              <a:t>p</a:t>
            </a:r>
            <a:endParaRPr lang="en-US" altLang="zh-TW" sz="2200" b="1" dirty="0"/>
          </a:p>
          <a:p>
            <a:pPr marL="0" indent="0" eaLnBrk="1" hangingPunct="1">
              <a:tabLst>
                <a:tab pos="361950" algn="l"/>
                <a:tab pos="808038" algn="l"/>
                <a:tab pos="1252538" algn="l"/>
                <a:tab pos="1524000" algn="l"/>
              </a:tabLst>
              <a:defRPr/>
            </a:pPr>
            <a:r>
              <a:rPr lang="en-US" altLang="zh-TW" sz="2200" dirty="0"/>
              <a:t>6			</a:t>
            </a:r>
            <a:r>
              <a:rPr lang="en-US" altLang="zh-TW" sz="2200" b="1" dirty="0"/>
              <a:t>if</a:t>
            </a:r>
            <a:r>
              <a:rPr lang="en-US" altLang="zh-TW" sz="2200" dirty="0"/>
              <a:t>	(</a:t>
            </a:r>
            <a:r>
              <a:rPr lang="en-US" altLang="zh-TW" sz="2200" i="1" dirty="0"/>
              <a:t>u</a:t>
            </a:r>
            <a:r>
              <a:rPr lang="en-US" altLang="zh-TW" sz="2200" dirty="0"/>
              <a:t>, </a:t>
            </a:r>
            <a:r>
              <a:rPr lang="en-US" altLang="zh-TW" sz="2200" i="1" dirty="0"/>
              <a:t>v</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sym typeface="Symbol" pitchFamily="18" charset="2"/>
              </a:rPr>
              <a:t>∈</a:t>
            </a:r>
            <a:r>
              <a:rPr lang="en-US" altLang="zh-TW" sz="2200" dirty="0">
                <a:sym typeface="Symbol" pitchFamily="18" charset="2"/>
              </a:rPr>
              <a:t> </a:t>
            </a:r>
            <a:r>
              <a:rPr lang="en-US" altLang="zh-TW" sz="2200" i="1" dirty="0">
                <a:sym typeface="Symbol" pitchFamily="18" charset="2"/>
              </a:rPr>
              <a:t>G.E</a:t>
            </a:r>
            <a:endParaRPr lang="en-US" altLang="zh-TW" sz="2200" dirty="0"/>
          </a:p>
          <a:p>
            <a:pPr marL="0" indent="0" eaLnBrk="1" hangingPunct="1">
              <a:tabLst>
                <a:tab pos="361950" algn="l"/>
                <a:tab pos="808038" algn="l"/>
                <a:tab pos="1252538" algn="l"/>
                <a:tab pos="1524000" algn="l"/>
              </a:tabLst>
              <a:defRPr/>
            </a:pPr>
            <a:r>
              <a:rPr lang="en-US" altLang="zh-TW" sz="2200" dirty="0"/>
              <a:t>7				(</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u</a:t>
            </a:r>
            <a:r>
              <a:rPr lang="en-US" altLang="zh-TW" sz="2200" dirty="0"/>
              <a:t>, </a:t>
            </a:r>
            <a:r>
              <a:rPr lang="en-US" altLang="zh-TW" sz="2200" i="1" dirty="0"/>
              <a:t>v</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rPr>
              <a:t>+</a:t>
            </a:r>
            <a:r>
              <a:rPr lang="en-US" altLang="zh-TW" sz="2200" dirty="0"/>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 </a:t>
            </a:r>
          </a:p>
          <a:p>
            <a:pPr marL="0" indent="0" eaLnBrk="1" hangingPunct="1">
              <a:tabLst>
                <a:tab pos="361950" algn="l"/>
                <a:tab pos="808038" algn="l"/>
                <a:tab pos="1252538" algn="l"/>
                <a:tab pos="1524000" algn="l"/>
              </a:tabLst>
              <a:defRPr/>
            </a:pPr>
            <a:r>
              <a:rPr lang="en-US" altLang="zh-TW" sz="2200" dirty="0"/>
              <a:t>8			</a:t>
            </a:r>
            <a:r>
              <a:rPr lang="en-US" altLang="zh-TW" sz="2200" b="1" dirty="0"/>
              <a:t>else</a:t>
            </a:r>
            <a:r>
              <a:rPr lang="en-US" altLang="zh-TW" sz="2200" dirty="0"/>
              <a:t> (</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ym typeface="Symbol" pitchFamily="18" charset="2"/>
              </a:rPr>
              <a:t> </a:t>
            </a:r>
            <a:r>
              <a:rPr lang="en-US" altLang="zh-TW" sz="2200" dirty="0"/>
              <a:t>(</a:t>
            </a:r>
            <a:r>
              <a:rPr lang="en-US" altLang="zh-TW" sz="2200" i="1" dirty="0"/>
              <a:t>v</a:t>
            </a:r>
            <a:r>
              <a:rPr lang="en-US" altLang="zh-TW" sz="2200" dirty="0"/>
              <a:t>, </a:t>
            </a:r>
            <a:r>
              <a:rPr lang="en-US" altLang="zh-TW" sz="2200" i="1" dirty="0"/>
              <a:t>u</a:t>
            </a:r>
            <a:r>
              <a:rPr lang="en-US" altLang="zh-TW" sz="2200" dirty="0"/>
              <a:t>)</a:t>
            </a:r>
            <a:r>
              <a:rPr lang="en-US" altLang="zh-TW" sz="2200" spc="150" dirty="0"/>
              <a:t>.</a:t>
            </a:r>
            <a:r>
              <a:rPr lang="en-US" altLang="zh-TW" sz="2200" i="1" spc="300" dirty="0"/>
              <a:t>f</a:t>
            </a:r>
            <a:r>
              <a:rPr lang="en-US" altLang="zh-TW" sz="2200" dirty="0"/>
              <a:t> </a:t>
            </a:r>
            <a:r>
              <a:rPr lang="en-US" altLang="zh-TW" sz="2200" dirty="0">
                <a:latin typeface="Cambria Math" panose="02040503050406030204" pitchFamily="18" charset="0"/>
                <a:ea typeface="Cambria Math" panose="02040503050406030204" pitchFamily="18" charset="0"/>
                <a:sym typeface="Symbol" pitchFamily="18" charset="2"/>
              </a:rPr>
              <a:t>−</a:t>
            </a:r>
            <a:r>
              <a:rPr lang="en-US" altLang="zh-TW" sz="2200" dirty="0">
                <a:latin typeface="Symbol" pitchFamily="18" charset="2"/>
                <a:sym typeface="Symbol" pitchFamily="18" charset="2"/>
              </a:rPr>
              <a:t> </a:t>
            </a:r>
            <a:r>
              <a:rPr lang="en-US" altLang="zh-TW" sz="2200" i="1" dirty="0" err="1"/>
              <a:t>c</a:t>
            </a:r>
            <a:r>
              <a:rPr lang="en-US" altLang="zh-TW" sz="2200" i="1" spc="600" baseline="-25000" dirty="0" err="1">
                <a:solidFill>
                  <a:srgbClr val="000000"/>
                </a:solidFill>
              </a:rPr>
              <a:t>f</a:t>
            </a:r>
            <a:r>
              <a:rPr lang="en-US" altLang="zh-TW" sz="2200" dirty="0"/>
              <a:t>( </a:t>
            </a:r>
            <a:r>
              <a:rPr lang="en-US" altLang="zh-TW" sz="2200" i="1" dirty="0"/>
              <a:t>p</a:t>
            </a:r>
            <a:r>
              <a:rPr lang="en-US" altLang="zh-TW" sz="2200" dirty="0"/>
              <a:t>)</a:t>
            </a:r>
          </a:p>
        </p:txBody>
      </p:sp>
    </p:spTree>
    <p:extLst>
      <p:ext uri="{BB962C8B-B14F-4D97-AF65-F5344CB8AC3E}">
        <p14:creationId xmlns:p14="http://schemas.microsoft.com/office/powerpoint/2010/main" val="3864231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The Edmonds-Karp algorithm</a:t>
            </a:r>
            <a:endParaRPr lang="zh-TW" altLang="en-US" dirty="0"/>
          </a:p>
        </p:txBody>
      </p:sp>
      <p:sp>
        <p:nvSpPr>
          <p:cNvPr id="4" name="內容版面配置區 3"/>
          <p:cNvSpPr>
            <a:spLocks noGrp="1"/>
          </p:cNvSpPr>
          <p:nvPr>
            <p:ph idx="1"/>
          </p:nvPr>
        </p:nvSpPr>
        <p:spPr>
          <a:xfrm>
            <a:off x="539971" y="1268729"/>
            <a:ext cx="8064057" cy="3024277"/>
          </a:xfrm>
        </p:spPr>
        <p:txBody>
          <a:bodyPr/>
          <a:lstStyle/>
          <a:p>
            <a:pPr marL="0" indent="0">
              <a:spcBef>
                <a:spcPts val="2400"/>
              </a:spcBef>
            </a:pPr>
            <a:r>
              <a:rPr lang="en-US" altLang="zh-TW" sz="2200" b="1" i="1" dirty="0">
                <a:solidFill>
                  <a:srgbClr val="0000FF"/>
                </a:solidFill>
              </a:rPr>
              <a:t>Theorem 26.8</a:t>
            </a:r>
          </a:p>
          <a:p>
            <a:pPr marL="0" indent="0"/>
            <a:r>
              <a:rPr lang="en-US" altLang="zh-TW" sz="2200" dirty="0"/>
              <a:t>If the Edmonds-Karp algorithm is run on a flow network </a:t>
            </a:r>
            <a:r>
              <a:rPr lang="en-US" altLang="zh-TW" sz="2200" i="1" dirty="0">
                <a:solidFill>
                  <a:srgbClr val="000000"/>
                </a:solidFill>
              </a:rPr>
              <a:t>G</a:t>
            </a:r>
            <a:r>
              <a:rPr lang="en-US" altLang="zh-TW" sz="2200" dirty="0">
                <a:solidFill>
                  <a:srgbClr val="000000"/>
                </a:solidFill>
              </a:rPr>
              <a:t> </a:t>
            </a:r>
            <a:r>
              <a:rPr lang="en-US" altLang="zh-TW" sz="22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a:t>
            </a:r>
            <a:r>
              <a:rPr lang="en-US" altLang="zh-TW" sz="2200" i="1" dirty="0">
                <a:solidFill>
                  <a:srgbClr val="000000"/>
                </a:solidFill>
              </a:rPr>
              <a:t>V</a:t>
            </a:r>
            <a:r>
              <a:rPr lang="en-US" altLang="zh-TW" sz="2200" dirty="0">
                <a:solidFill>
                  <a:srgbClr val="000000"/>
                </a:solidFill>
              </a:rPr>
              <a:t>, </a:t>
            </a:r>
            <a:r>
              <a:rPr lang="en-US" altLang="zh-TW" sz="2200" i="1" spc="300" dirty="0">
                <a:solidFill>
                  <a:srgbClr val="000000"/>
                </a:solidFill>
              </a:rPr>
              <a:t>E</a:t>
            </a:r>
            <a:r>
              <a:rPr lang="en-US" altLang="zh-TW" sz="2200" dirty="0">
                <a:solidFill>
                  <a:srgbClr val="000000"/>
                </a:solidFill>
              </a:rPr>
              <a:t>)</a:t>
            </a:r>
            <a:r>
              <a:rPr lang="en-US" altLang="zh-TW" sz="2200" dirty="0"/>
              <a:t> with source </a:t>
            </a:r>
            <a:r>
              <a:rPr lang="en-US" altLang="zh-TW" sz="2200" i="1" dirty="0"/>
              <a:t>s</a:t>
            </a:r>
            <a:r>
              <a:rPr lang="en-US" altLang="zh-TW" sz="2200" dirty="0"/>
              <a:t> and sink </a:t>
            </a:r>
            <a:r>
              <a:rPr lang="en-US" altLang="zh-TW" sz="2200" i="1" dirty="0"/>
              <a:t>t</a:t>
            </a:r>
            <a:r>
              <a:rPr lang="en-US" altLang="zh-TW" sz="2200" dirty="0"/>
              <a:t>, then the total number of flow augmentations performed by the algorithm is </a:t>
            </a:r>
            <a:r>
              <a:rPr lang="en-US" altLang="zh-TW" sz="2200" i="1" dirty="0">
                <a:solidFill>
                  <a:srgbClr val="000000"/>
                </a:solidFill>
              </a:rPr>
              <a:t>O</a:t>
            </a:r>
            <a:r>
              <a:rPr lang="en-US" altLang="zh-TW" sz="2200" dirty="0">
                <a:solidFill>
                  <a:srgbClr val="000000"/>
                </a:solidFill>
              </a:rPr>
              <a:t>(</a:t>
            </a:r>
            <a:r>
              <a:rPr lang="en-US" altLang="zh-TW" sz="2200" i="1" spc="150" dirty="0" err="1">
                <a:solidFill>
                  <a:srgbClr val="000000"/>
                </a:solidFill>
              </a:rPr>
              <a:t>V</a:t>
            </a:r>
            <a:r>
              <a:rPr lang="en-US" altLang="zh-TW" sz="2200" i="1" spc="300" dirty="0" err="1">
                <a:solidFill>
                  <a:srgbClr val="000000"/>
                </a:solidFill>
              </a:rPr>
              <a:t>E</a:t>
            </a:r>
            <a:r>
              <a:rPr lang="en-US" altLang="zh-TW" sz="2200" dirty="0">
                <a:solidFill>
                  <a:srgbClr val="000000"/>
                </a:solidFill>
              </a:rPr>
              <a:t>)</a:t>
            </a:r>
            <a:r>
              <a:rPr lang="en-US" altLang="zh-TW" sz="2200" dirty="0"/>
              <a:t>.</a:t>
            </a:r>
          </a:p>
          <a:p>
            <a:pPr marL="0" indent="0"/>
            <a:endParaRPr lang="en-US" altLang="zh-TW" sz="2200" dirty="0"/>
          </a:p>
          <a:p>
            <a:pPr marL="0" lvl="0" indent="361950">
              <a:buClr>
                <a:srgbClr val="3333CC"/>
              </a:buClr>
            </a:pPr>
            <a:r>
              <a:rPr lang="en-US" altLang="zh-TW" sz="2200" dirty="0">
                <a:solidFill>
                  <a:srgbClr val="000000"/>
                </a:solidFill>
              </a:rPr>
              <a:t>Because we can implement each iteration of F</a:t>
            </a:r>
            <a:r>
              <a:rPr lang="en-US" altLang="zh-TW" sz="1800" dirty="0">
                <a:solidFill>
                  <a:srgbClr val="000000"/>
                </a:solidFill>
              </a:rPr>
              <a:t>ORD</a:t>
            </a:r>
            <a:r>
              <a:rPr lang="en-US" altLang="zh-TW" sz="2200" dirty="0">
                <a:solidFill>
                  <a:srgbClr val="000000"/>
                </a:solidFill>
              </a:rPr>
              <a:t>-F</a:t>
            </a:r>
            <a:r>
              <a:rPr lang="en-US" altLang="zh-TW" sz="1800" dirty="0">
                <a:solidFill>
                  <a:srgbClr val="000000"/>
                </a:solidFill>
              </a:rPr>
              <a:t>ULKERSON</a:t>
            </a:r>
            <a:r>
              <a:rPr lang="en-US" altLang="zh-TW" sz="2200" dirty="0">
                <a:solidFill>
                  <a:srgbClr val="000000"/>
                </a:solidFill>
              </a:rPr>
              <a:t> in </a:t>
            </a:r>
            <a:r>
              <a:rPr lang="en-US" altLang="zh-TW" sz="2200" i="1" dirty="0">
                <a:solidFill>
                  <a:srgbClr val="000000"/>
                </a:solidFill>
              </a:rPr>
              <a:t>O</a:t>
            </a:r>
            <a:r>
              <a:rPr lang="en-US" altLang="zh-TW" sz="2200" dirty="0">
                <a:solidFill>
                  <a:srgbClr val="000000"/>
                </a:solidFill>
              </a:rPr>
              <a:t>(</a:t>
            </a:r>
            <a:r>
              <a:rPr lang="en-US" altLang="zh-TW" sz="2200" i="1" spc="300" dirty="0">
                <a:solidFill>
                  <a:srgbClr val="000000"/>
                </a:solidFill>
              </a:rPr>
              <a:t>E</a:t>
            </a:r>
            <a:r>
              <a:rPr lang="en-US" altLang="zh-TW" sz="2200" dirty="0">
                <a:solidFill>
                  <a:srgbClr val="000000"/>
                </a:solidFill>
              </a:rPr>
              <a:t>) time when we find the augmenting path by breadth-first search, the total running time of the Edmonds-Karp algorithm is </a:t>
            </a:r>
            <a:r>
              <a:rPr lang="en-US" altLang="zh-TW" sz="2200" i="1" dirty="0">
                <a:solidFill>
                  <a:srgbClr val="000000"/>
                </a:solidFill>
              </a:rPr>
              <a:t>O</a:t>
            </a:r>
            <a:r>
              <a:rPr lang="en-US" altLang="zh-TW" sz="2200" dirty="0">
                <a:solidFill>
                  <a:srgbClr val="000000"/>
                </a:solidFill>
              </a:rPr>
              <a:t>(</a:t>
            </a:r>
            <a:r>
              <a:rPr lang="en-US" altLang="zh-TW" sz="2200" i="1" spc="150" dirty="0" err="1">
                <a:solidFill>
                  <a:srgbClr val="000000"/>
                </a:solidFill>
              </a:rPr>
              <a:t>V</a:t>
            </a:r>
            <a:r>
              <a:rPr lang="en-US" altLang="zh-TW" sz="2200" i="1" spc="200" dirty="0" err="1">
                <a:solidFill>
                  <a:srgbClr val="000000"/>
                </a:solidFill>
              </a:rPr>
              <a:t>E</a:t>
            </a:r>
            <a:r>
              <a:rPr lang="en-US" altLang="zh-TW" sz="2200" spc="300" baseline="44000" dirty="0" err="1">
                <a:solidFill>
                  <a:srgbClr val="000000"/>
                </a:solidFill>
              </a:rPr>
              <a:t>2</a:t>
            </a:r>
            <a:r>
              <a:rPr lang="en-US" altLang="zh-TW" sz="2200" dirty="0">
                <a:solidFill>
                  <a:srgbClr val="000000"/>
                </a:solidFill>
              </a:rPr>
              <a:t>).</a:t>
            </a:r>
            <a:endParaRPr lang="zh-TW" altLang="en-US" sz="2200" dirty="0">
              <a:solidFill>
                <a:srgbClr val="000000"/>
              </a:solidFill>
            </a:endParaRPr>
          </a:p>
        </p:txBody>
      </p:sp>
    </p:spTree>
    <p:extLst>
      <p:ext uri="{BB962C8B-B14F-4D97-AF65-F5344CB8AC3E}">
        <p14:creationId xmlns:p14="http://schemas.microsoft.com/office/powerpoint/2010/main" val="1420447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9313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5"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10" name="圖片 9"/>
          <p:cNvPicPr>
            <a:picLocks noChangeAspect="1"/>
          </p:cNvPicPr>
          <p:nvPr/>
        </p:nvPicPr>
        <p:blipFill>
          <a:blip r:embed="rId2"/>
          <a:stretch>
            <a:fillRect/>
          </a:stretch>
        </p:blipFill>
        <p:spPr>
          <a:xfrm>
            <a:off x="612000" y="3609000"/>
            <a:ext cx="4680000" cy="2853350"/>
          </a:xfrm>
          <a:prstGeom prst="rect">
            <a:avLst/>
          </a:prstGeom>
        </p:spPr>
      </p:pic>
    </p:spTree>
    <p:extLst>
      <p:ext uri="{BB962C8B-B14F-4D97-AF65-F5344CB8AC3E}">
        <p14:creationId xmlns:p14="http://schemas.microsoft.com/office/powerpoint/2010/main" val="20665716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9" name="圖片 8"/>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609000"/>
            <a:ext cx="4680000" cy="2853350"/>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8"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4230948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9" name="圖片 8"/>
          <p:cNvPicPr>
            <a:picLocks noChangeAspect="1"/>
          </p:cNvPicPr>
          <p:nvPr/>
        </p:nvPicPr>
        <p:blipFill>
          <a:blip r:embed="rId2"/>
          <a:stretch>
            <a:fillRect/>
          </a:stretch>
        </p:blipFill>
        <p:spPr>
          <a:xfrm>
            <a:off x="612000" y="369000"/>
            <a:ext cx="4680000" cy="2853350"/>
          </a:xfrm>
          <a:prstGeom prst="rect">
            <a:avLst/>
          </a:prstGeom>
        </p:spPr>
      </p:pic>
      <p:pic>
        <p:nvPicPr>
          <p:cNvPr id="4" name="圖片 3"/>
          <p:cNvPicPr>
            <a:picLocks noChangeAspect="1"/>
          </p:cNvPicPr>
          <p:nvPr/>
        </p:nvPicPr>
        <p:blipFill>
          <a:blip r:embed="rId3"/>
          <a:stretch>
            <a:fillRect/>
          </a:stretch>
        </p:blipFill>
        <p:spPr>
          <a:xfrm>
            <a:off x="612000" y="3591416"/>
            <a:ext cx="4680000" cy="2902416"/>
          </a:xfrm>
          <a:prstGeom prst="rect">
            <a:avLst/>
          </a:prstGeom>
        </p:spPr>
      </p:pic>
      <p:sp>
        <p:nvSpPr>
          <p:cNvPr id="7"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8"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1706768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pic>
        <p:nvPicPr>
          <p:cNvPr id="3" name="圖片 2"/>
          <p:cNvPicPr>
            <a:picLocks noChangeAspect="1"/>
          </p:cNvPicPr>
          <p:nvPr/>
        </p:nvPicPr>
        <p:blipFill>
          <a:blip r:embed="rId3"/>
          <a:stretch>
            <a:fillRect/>
          </a:stretch>
        </p:blipFill>
        <p:spPr>
          <a:xfrm>
            <a:off x="612000" y="3591416"/>
            <a:ext cx="4680000" cy="2902416"/>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spTree>
    <p:extLst>
      <p:ext uri="{BB962C8B-B14F-4D97-AF65-F5344CB8AC3E}">
        <p14:creationId xmlns:p14="http://schemas.microsoft.com/office/powerpoint/2010/main" val="1275622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pic>
        <p:nvPicPr>
          <p:cNvPr id="4" name="圖片 3"/>
          <p:cNvPicPr>
            <a:picLocks noChangeAspect="1"/>
          </p:cNvPicPr>
          <p:nvPr/>
        </p:nvPicPr>
        <p:blipFill>
          <a:blip r:embed="rId3"/>
          <a:stretch>
            <a:fillRect/>
          </a:stretch>
        </p:blipFill>
        <p:spPr>
          <a:xfrm>
            <a:off x="612000" y="3609000"/>
            <a:ext cx="4680000" cy="2882035"/>
          </a:xfrm>
          <a:prstGeom prst="rect">
            <a:avLst/>
          </a:prstGeom>
        </p:spPr>
      </p:pic>
    </p:spTree>
    <p:extLst>
      <p:ext uri="{BB962C8B-B14F-4D97-AF65-F5344CB8AC3E}">
        <p14:creationId xmlns:p14="http://schemas.microsoft.com/office/powerpoint/2010/main" val="18128165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if</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dirty="0">
                <a:solidFill>
                  <a:srgbClr val="000000"/>
                </a:solidFill>
                <a:sym typeface="Symbol" pitchFamily="18" charset="2"/>
              </a:rPr>
              <a:t> </a:t>
            </a:r>
            <a:r>
              <a:rPr lang="en-US" altLang="zh-TW" i="1" dirty="0" err="1">
                <a:solidFill>
                  <a:srgbClr val="000000"/>
                </a:solidFill>
                <a:sym typeface="Symbol" pitchFamily="18" charset="2"/>
              </a:rPr>
              <a:t>G.E</a:t>
            </a:r>
            <a:endParaRPr lang="en-US" altLang="zh-TW" dirty="0">
              <a:solidFill>
                <a:srgbClr val="000000"/>
              </a:solidFill>
            </a:endParaRP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FFFFFF"/>
                </a:solidFill>
              </a:rPr>
              <a:t>else</a:t>
            </a:r>
            <a:r>
              <a:rPr lang="en-US" altLang="zh-TW" dirty="0">
                <a:solidFill>
                  <a:srgbClr val="000000"/>
                </a:solidFill>
              </a:rPr>
              <a:t> (</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u</a:t>
            </a:r>
            <a:r>
              <a:rPr lang="en-US" altLang="zh-TW" dirty="0">
                <a:solidFill>
                  <a:srgbClr val="000000"/>
                </a:solidFill>
              </a:rPr>
              <a:t>, </a:t>
            </a:r>
            <a:r>
              <a:rPr lang="en-US" altLang="zh-TW" i="1" dirty="0">
                <a:solidFill>
                  <a:srgbClr val="000000"/>
                </a:solidFill>
              </a:rPr>
              <a:t>v</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 </a:t>
            </a:r>
          </a:p>
          <a:p>
            <a:pPr marL="541338" lvl="0" indent="-541338" eaLnBrk="1" hangingPunct="1">
              <a:spcBef>
                <a:spcPts val="600"/>
              </a:spcBef>
              <a:buClr>
                <a:srgbClr val="3333CC"/>
              </a:buClr>
              <a:tabLst>
                <a:tab pos="985838" algn="l"/>
                <a:tab pos="1339850" algn="l"/>
                <a:tab pos="1438275" algn="l"/>
                <a:tab pos="1793875" algn="l"/>
                <a:tab pos="2335213" algn="l"/>
                <a:tab pos="2778125" algn="l"/>
              </a:tabLst>
              <a:defRPr/>
            </a:pPr>
            <a:r>
              <a:rPr lang="en-US" altLang="zh-TW" b="1" dirty="0">
                <a:solidFill>
                  <a:srgbClr val="000000"/>
                </a:solidFill>
              </a:rPr>
              <a:t>else</a:t>
            </a:r>
            <a:r>
              <a:rPr lang="en-US" altLang="zh-TW" dirty="0">
                <a:solidFill>
                  <a:srgbClr val="000000"/>
                </a:solidFill>
              </a:rPr>
              <a:t> (</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rPr>
              <a:t>=</a:t>
            </a:r>
            <a:r>
              <a:rPr lang="en-US" altLang="zh-TW" dirty="0">
                <a:solidFill>
                  <a:srgbClr val="000000"/>
                </a:solidFill>
                <a:sym typeface="Symbol" pitchFamily="18" charset="2"/>
              </a:rPr>
              <a:t> </a:t>
            </a:r>
            <a:r>
              <a:rPr lang="en-US" altLang="zh-TW" dirty="0">
                <a:solidFill>
                  <a:srgbClr val="000000"/>
                </a:solidFill>
              </a:rPr>
              <a:t>(</a:t>
            </a:r>
            <a:r>
              <a:rPr lang="en-US" altLang="zh-TW" i="1" dirty="0">
                <a:solidFill>
                  <a:srgbClr val="000000"/>
                </a:solidFill>
              </a:rPr>
              <a:t>v</a:t>
            </a:r>
            <a:r>
              <a:rPr lang="en-US" altLang="zh-TW" dirty="0">
                <a:solidFill>
                  <a:srgbClr val="000000"/>
                </a:solidFill>
              </a:rPr>
              <a:t>, </a:t>
            </a:r>
            <a:r>
              <a:rPr lang="en-US" altLang="zh-TW" i="1" dirty="0">
                <a:solidFill>
                  <a:srgbClr val="000000"/>
                </a:solidFill>
              </a:rPr>
              <a:t>u</a:t>
            </a:r>
            <a:r>
              <a:rPr lang="en-US" altLang="zh-TW" dirty="0">
                <a:solidFill>
                  <a:srgbClr val="000000"/>
                </a:solidFill>
              </a:rPr>
              <a:t>)</a:t>
            </a:r>
            <a:r>
              <a:rPr lang="en-US" altLang="zh-TW" spc="150" dirty="0">
                <a:solidFill>
                  <a:srgbClr val="000000"/>
                </a:solidFill>
              </a:rPr>
              <a:t>.</a:t>
            </a:r>
            <a:r>
              <a:rPr lang="en-US" altLang="zh-TW" i="1" spc="300" dirty="0">
                <a:solidFill>
                  <a:srgbClr val="000000"/>
                </a:solidFill>
              </a:rPr>
              <a:t>f</a:t>
            </a:r>
            <a:r>
              <a:rPr lang="en-US" altLang="zh-TW" dirty="0">
                <a:solidFill>
                  <a:srgbClr val="000000"/>
                </a:solidFill>
              </a:rPr>
              <a:t> </a:t>
            </a:r>
            <a:r>
              <a:rPr lang="en-US" altLang="zh-TW" dirty="0">
                <a:solidFill>
                  <a:srgbClr val="000000"/>
                </a:solidFill>
                <a:latin typeface="Symbol" pitchFamily="18" charset="2"/>
                <a:sym typeface="Symbol" pitchFamily="18" charset="2"/>
              </a:rPr>
              <a:t>- </a:t>
            </a:r>
            <a:r>
              <a:rPr lang="en-US" altLang="zh-TW" i="1" dirty="0" err="1">
                <a:solidFill>
                  <a:srgbClr val="000000"/>
                </a:solidFill>
              </a:rPr>
              <a:t>c</a:t>
            </a:r>
            <a:r>
              <a:rPr lang="en-US" altLang="zh-TW" i="1" baseline="-25000" dirty="0" err="1">
                <a:solidFill>
                  <a:srgbClr val="000000"/>
                </a:solidFill>
              </a:rPr>
              <a:t>f</a:t>
            </a:r>
            <a:r>
              <a:rPr lang="en-US" altLang="zh-TW" i="1" baseline="-25000" dirty="0">
                <a:solidFill>
                  <a:srgbClr val="000000"/>
                </a:solidFill>
              </a:rPr>
              <a:t> </a:t>
            </a:r>
            <a:r>
              <a:rPr lang="en-US" altLang="zh-TW" dirty="0">
                <a:solidFill>
                  <a:srgbClr val="000000"/>
                </a:solidFill>
              </a:rPr>
              <a:t>( </a:t>
            </a:r>
            <a:r>
              <a:rPr lang="en-US" altLang="zh-TW" i="1" dirty="0">
                <a:solidFill>
                  <a:srgbClr val="000000"/>
                </a:solidFill>
              </a:rPr>
              <a:t>p</a:t>
            </a:r>
            <a:r>
              <a:rPr lang="en-US" altLang="zh-TW" dirty="0">
                <a:solidFill>
                  <a:srgbClr val="000000"/>
                </a:solidFill>
              </a:rPr>
              <a:t>)</a:t>
            </a:r>
          </a:p>
        </p:txBody>
      </p:sp>
      <p:pic>
        <p:nvPicPr>
          <p:cNvPr id="7" name="圖片 6"/>
          <p:cNvPicPr>
            <a:picLocks noChangeAspect="1"/>
          </p:cNvPicPr>
          <p:nvPr/>
        </p:nvPicPr>
        <p:blipFill>
          <a:blip r:embed="rId2"/>
          <a:stretch>
            <a:fillRect/>
          </a:stretch>
        </p:blipFill>
        <p:spPr>
          <a:xfrm>
            <a:off x="612000" y="369000"/>
            <a:ext cx="4680000" cy="2853350"/>
          </a:xfrm>
          <a:prstGeom prst="rect">
            <a:avLst/>
          </a:prstGeom>
        </p:spPr>
      </p:pic>
      <p:sp>
        <p:nvSpPr>
          <p:cNvPr id="8" name="內容版面配置區 1"/>
          <p:cNvSpPr txBox="1">
            <a:spLocks/>
          </p:cNvSpPr>
          <p:nvPr/>
        </p:nvSpPr>
        <p:spPr bwMode="auto">
          <a:xfrm>
            <a:off x="5832000" y="4869000"/>
            <a:ext cx="72000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r>
              <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rPr>
              <a:t>f</a:t>
            </a:r>
          </a:p>
        </p:txBody>
      </p:sp>
      <p:sp>
        <p:nvSpPr>
          <p:cNvPr id="9" name="內容版面配置區 1"/>
          <p:cNvSpPr txBox="1">
            <a:spLocks/>
          </p:cNvSpPr>
          <p:nvPr/>
        </p:nvSpPr>
        <p:spPr bwMode="auto">
          <a:xfrm>
            <a:off x="5832000" y="1269000"/>
            <a:ext cx="720090" cy="90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a:lstStyle>
          <a:p>
            <a:pPr marL="541338" marR="0" lvl="0" indent="-541338" algn="l" defTabSz="914400" rtl="0" eaLnBrk="1" fontAlgn="base" latinLnBrk="0" hangingPunct="1">
              <a:lnSpc>
                <a:spcPct val="100000"/>
              </a:lnSpc>
              <a:spcBef>
                <a:spcPts val="600"/>
              </a:spcBef>
              <a:spcAft>
                <a:spcPct val="0"/>
              </a:spcAft>
              <a:buClr>
                <a:srgbClr val="3333CC"/>
              </a:buClr>
              <a:buSzTx/>
              <a:buFont typeface="Wingdings" pitchFamily="2" charset="2"/>
              <a:buNone/>
              <a:tabLst>
                <a:tab pos="985838" algn="l"/>
                <a:tab pos="1339850" algn="l"/>
                <a:tab pos="1438275" algn="l"/>
                <a:tab pos="1793875" algn="l"/>
                <a:tab pos="2335213" algn="l"/>
                <a:tab pos="2778125" algn="l"/>
              </a:tabLst>
              <a:defRPr/>
            </a:pPr>
            <a:r>
              <a:rPr kumimoji="1" lang="en-US" altLang="zh-TW" sz="4400" b="0" i="1" u="none" strike="noStrike" kern="0" cap="none" spc="0" normalizeH="0" baseline="0" noProof="0" dirty="0">
                <a:ln>
                  <a:noFill/>
                </a:ln>
                <a:solidFill>
                  <a:srgbClr val="0000FF"/>
                </a:solidFill>
                <a:effectLst/>
                <a:uLnTx/>
                <a:uFillTx/>
                <a:latin typeface="Times New Roman"/>
                <a:ea typeface="新細明體"/>
                <a:cs typeface="+mn-cs"/>
              </a:rPr>
              <a:t>G</a:t>
            </a:r>
            <a:endParaRPr kumimoji="1" lang="en-US" altLang="zh-TW" sz="4400" b="0" i="1" u="none" strike="noStrike" kern="0" cap="none" spc="0" normalizeH="0" baseline="-25000" noProof="0" dirty="0">
              <a:ln>
                <a:noFill/>
              </a:ln>
              <a:solidFill>
                <a:srgbClr val="0000FF"/>
              </a:solidFill>
              <a:effectLst/>
              <a:uLnTx/>
              <a:uFillTx/>
              <a:latin typeface="Times New Roman"/>
              <a:ea typeface="新細明體"/>
              <a:cs typeface="+mn-cs"/>
            </a:endParaRPr>
          </a:p>
        </p:txBody>
      </p:sp>
      <p:pic>
        <p:nvPicPr>
          <p:cNvPr id="3" name="圖片 2"/>
          <p:cNvPicPr>
            <a:picLocks noChangeAspect="1"/>
          </p:cNvPicPr>
          <p:nvPr/>
        </p:nvPicPr>
        <p:blipFill>
          <a:blip r:embed="rId3"/>
          <a:stretch>
            <a:fillRect/>
          </a:stretch>
        </p:blipFill>
        <p:spPr>
          <a:xfrm>
            <a:off x="612000" y="3609000"/>
            <a:ext cx="4680000" cy="2882042"/>
          </a:xfrm>
          <a:prstGeom prst="rect">
            <a:avLst/>
          </a:prstGeom>
        </p:spPr>
      </p:pic>
    </p:spTree>
    <p:extLst>
      <p:ext uri="{BB962C8B-B14F-4D97-AF65-F5344CB8AC3E}">
        <p14:creationId xmlns:p14="http://schemas.microsoft.com/office/powerpoint/2010/main" val="342964160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31214</TotalTime>
  <Words>20818</Words>
  <Application>Microsoft Office PowerPoint</Application>
  <PresentationFormat>如螢幕大小 (4:3)</PresentationFormat>
  <Paragraphs>3632</Paragraphs>
  <Slides>257</Slides>
  <Notes>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257</vt:i4>
      </vt:variant>
    </vt:vector>
  </HeadingPairs>
  <TitlesOfParts>
    <vt:vector size="267" baseType="lpstr">
      <vt:lpstr>新細明體</vt:lpstr>
      <vt:lpstr>標楷體</vt:lpstr>
      <vt:lpstr>Arial</vt:lpstr>
      <vt:lpstr>Cambria Math</vt:lpstr>
      <vt:lpstr>MT Extra</vt:lpstr>
      <vt:lpstr>Symbol</vt:lpstr>
      <vt:lpstr>Times New Roman</vt:lpstr>
      <vt:lpstr>Wingdings</vt:lpstr>
      <vt:lpstr>Blends</vt:lpstr>
      <vt:lpstr>方程式</vt:lpstr>
      <vt:lpstr>Chapter 26</vt:lpstr>
      <vt:lpstr>The trucking problem of the Lucky Puck Company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26.1 Flow networks</vt:lpstr>
      <vt:lpstr>PowerPoint 簡報</vt:lpstr>
      <vt:lpstr>PowerPoint 簡報</vt:lpstr>
      <vt:lpstr>26.1 Flow networks</vt:lpstr>
      <vt:lpstr>An example of flow network</vt:lpstr>
      <vt:lpstr>Flow</vt:lpstr>
      <vt:lpstr>An example of network flow</vt:lpstr>
      <vt:lpstr>The maximum-flow problem</vt:lpstr>
      <vt:lpstr>Residual networks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Cuts of flow networks</vt:lpstr>
      <vt:lpstr>Partition</vt:lpstr>
      <vt:lpstr>PowerPoint 簡報</vt:lpstr>
      <vt:lpstr>PowerPoint 簡報</vt:lpstr>
      <vt:lpstr>PowerPoint 簡報</vt:lpstr>
      <vt:lpstr>The maximum-flow problem</vt:lpstr>
      <vt:lpstr>PowerPoint 簡報</vt:lpstr>
      <vt:lpstr>PowerPoint 簡報</vt:lpstr>
      <vt:lpstr>PowerPoint 簡報</vt:lpstr>
      <vt:lpstr>PowerPoint 簡報</vt:lpstr>
      <vt:lpstr>Flow</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Analysis of Ford-Fulkerson</vt:lpstr>
      <vt:lpstr>PowerPoint 簡報</vt:lpstr>
      <vt:lpstr>PowerPoint 簡報</vt:lpstr>
      <vt:lpstr>PowerPoint 簡報</vt:lpstr>
      <vt:lpstr>PowerPoint 簡報</vt:lpstr>
      <vt:lpstr>PowerPoint 簡報</vt:lpstr>
      <vt:lpstr>The Edmonds-Karp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The Edmonds-Karp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Modified Residual networks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Minimum Cut Problem</vt:lpstr>
      <vt:lpstr>Minimum Cut</vt:lpstr>
      <vt:lpstr>Minimum Cut</vt:lpstr>
      <vt:lpstr>PowerPoint 簡報</vt:lpstr>
      <vt:lpstr>Multi-source/Multi-sink</vt:lpstr>
      <vt:lpstr>Networks with Multiple Sources and Sinks</vt:lpstr>
      <vt:lpstr>Networks with Multiple Sources and Sinks</vt:lpstr>
      <vt:lpstr>Networks with Multiple Sources and Sinks</vt:lpstr>
      <vt:lpstr>26.3 Maximum Bipartite Matching</vt:lpstr>
      <vt:lpstr>PowerPoint 簡報</vt:lpstr>
      <vt:lpstr>Finding a Maximum Bipartite Matching</vt:lpstr>
      <vt:lpstr>PowerPoint 簡報</vt:lpstr>
      <vt:lpstr>Finding a Maximum Bipartite Matching</vt:lpstr>
      <vt:lpstr>Finding a Maximum Bipartite Matching</vt:lpstr>
      <vt:lpstr>Finding a Maximum Bipartite Matching</vt:lpstr>
      <vt:lpstr>Flow Graph Modeling - Part 1</vt:lpstr>
      <vt:lpstr>Flow Graph Modeling - Part 1</vt:lpstr>
      <vt:lpstr>Flow Graph Modeling - Part 1</vt:lpstr>
      <vt:lpstr>Flow Graph Modeling - Part 1</vt:lpstr>
      <vt:lpstr>Flow Graph Modeling - Part 1</vt:lpstr>
      <vt:lpstr>UVa 00259 - Software Allocation</vt:lpstr>
      <vt:lpstr>PowerPoint 簡報</vt:lpstr>
      <vt:lpstr>PowerPoint 簡報</vt:lpstr>
      <vt:lpstr>PowerPoint 簡報</vt:lpstr>
      <vt:lpstr>PowerPoint 簡報</vt:lpstr>
      <vt:lpstr>PowerPoint 簡報</vt:lpstr>
      <vt:lpstr>PowerPoint 簡報</vt:lpstr>
      <vt:lpstr>PowerPoint 簡報</vt:lpstr>
      <vt:lpstr>UVa 10330 - Power Transmission</vt:lpstr>
      <vt:lpstr>PowerPoint 簡報</vt:lpstr>
      <vt:lpstr>PowerPoint 簡報</vt:lpstr>
      <vt:lpstr>PowerPoint 簡報</vt:lpstr>
      <vt:lpstr>PowerPoint 簡報</vt:lpstr>
      <vt:lpstr>PowerPoint 簡報</vt:lpstr>
      <vt:lpstr>Vertex Capacities</vt:lpstr>
      <vt:lpstr>PowerPoint 簡報</vt:lpstr>
      <vt:lpstr>Vertex Capacities</vt:lpstr>
      <vt:lpstr>Vertex Capacities</vt:lpstr>
      <vt:lpstr>PowerPoint 簡報</vt:lpstr>
      <vt:lpstr>Vertex Capacities</vt:lpstr>
      <vt:lpstr>Vertex Capacities</vt:lpstr>
      <vt:lpstr>Vertex Capacities</vt:lpstr>
      <vt:lpstr>Vertex Capacities</vt:lpstr>
      <vt:lpstr>Vertex Capacities</vt:lpstr>
      <vt:lpstr>PowerPoint 簡報</vt:lpstr>
      <vt:lpstr>PowerPoint 簡報</vt:lpstr>
      <vt:lpstr>PowerPoint 簡報</vt:lpstr>
      <vt:lpstr>UVa Problems</vt:lpstr>
      <vt:lpstr>UVa 753 - A Plug for UNIX</vt:lpstr>
      <vt:lpstr>UVa 753 - A Plug for UNIX</vt:lpstr>
      <vt:lpstr>UVa 753 - A Plug for UNIX</vt:lpstr>
      <vt:lpstr>UVa 753 - A Plug for UNIX</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Flow Graph Modeling - Part 2</vt:lpstr>
      <vt:lpstr>Flow Graph Modeling - Part 2</vt:lpstr>
      <vt:lpstr>PowerPoint 簡報</vt:lpstr>
      <vt:lpstr>PowerPoint 簡報</vt:lpstr>
      <vt:lpstr>PowerPoint 簡報</vt:lpstr>
      <vt:lpstr>Flow Graph Modeling - Part 2</vt:lpstr>
      <vt:lpstr>Flow Graph Modeling - Part 2</vt:lpstr>
      <vt:lpstr>Flow Graph Modeling - Part 2</vt:lpstr>
      <vt:lpstr>Flow Graph Modeling - Part 2</vt:lpstr>
      <vt:lpstr>Flow Graph Modeling - Part 2</vt:lpstr>
      <vt:lpstr>Flow Graph Modeling - Part 2</vt:lpstr>
      <vt:lpstr>Flow Graph Modeling - Part 2</vt:lpstr>
      <vt:lpstr>Flow Graph Modeling - Part 2</vt:lpstr>
      <vt:lpstr>PowerPoint 簡報</vt:lpstr>
      <vt:lpstr>Flow Graph Modeling - Part 2</vt:lpstr>
      <vt:lpstr>Flow Graph Modeling - Part 2</vt:lpstr>
      <vt:lpstr>Minimum-Cost Maximum-Flow</vt:lpstr>
      <vt:lpstr>PowerPoint 簡報</vt:lpstr>
      <vt:lpstr>PowerPoint 簡報</vt:lpstr>
      <vt:lpstr>PowerPoint 簡報</vt:lpstr>
      <vt:lpstr>UVa 10746 - Crime Wave - The Sequel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10806 Dijkstra, Dijkstra.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UVa 10594 - Data Flow</vt:lpstr>
      <vt:lpstr>PowerPoint 簡報</vt:lpstr>
      <vt:lpstr>PowerPoint 簡報</vt:lpstr>
      <vt:lpstr>PowerPoint 簡報</vt:lpstr>
      <vt:lpstr>PowerPoint 簡報</vt:lpstr>
      <vt:lpstr>PowerPoint 簡報</vt:lpstr>
      <vt:lpstr>PowerPoint 簡報</vt:lpstr>
      <vt:lpstr>UVa Problems Related to Minimum-Cost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james</cp:lastModifiedBy>
  <cp:revision>1033</cp:revision>
  <dcterms:created xsi:type="dcterms:W3CDTF">1601-01-01T00:00:00Z</dcterms:created>
  <dcterms:modified xsi:type="dcterms:W3CDTF">2021-05-13T11:56:50Z</dcterms:modified>
</cp:coreProperties>
</file>