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5"/>
  </p:notesMasterIdLst>
  <p:sldIdLst>
    <p:sldId id="256" r:id="rId2"/>
    <p:sldId id="444" r:id="rId3"/>
    <p:sldId id="566" r:id="rId4"/>
    <p:sldId id="565" r:id="rId5"/>
    <p:sldId id="655" r:id="rId6"/>
    <p:sldId id="653" r:id="rId7"/>
    <p:sldId id="652" r:id="rId8"/>
    <p:sldId id="656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536" r:id="rId17"/>
    <p:sldId id="679" r:id="rId18"/>
    <p:sldId id="680" r:id="rId19"/>
    <p:sldId id="623" r:id="rId20"/>
    <p:sldId id="446" r:id="rId21"/>
    <p:sldId id="704" r:id="rId22"/>
    <p:sldId id="445" r:id="rId23"/>
    <p:sldId id="705" r:id="rId24"/>
    <p:sldId id="330" r:id="rId25"/>
    <p:sldId id="449" r:id="rId26"/>
    <p:sldId id="613" r:id="rId27"/>
    <p:sldId id="537" r:id="rId28"/>
    <p:sldId id="511" r:id="rId29"/>
    <p:sldId id="503" r:id="rId30"/>
    <p:sldId id="512" r:id="rId31"/>
    <p:sldId id="513" r:id="rId32"/>
    <p:sldId id="504" r:id="rId33"/>
    <p:sldId id="514" r:id="rId34"/>
    <p:sldId id="515" r:id="rId35"/>
    <p:sldId id="505" r:id="rId36"/>
    <p:sldId id="516" r:id="rId37"/>
    <p:sldId id="706" r:id="rId38"/>
    <p:sldId id="517" r:id="rId39"/>
    <p:sldId id="506" r:id="rId40"/>
    <p:sldId id="824" r:id="rId41"/>
    <p:sldId id="334" r:id="rId42"/>
    <p:sldId id="474" r:id="rId43"/>
    <p:sldId id="473" r:id="rId44"/>
    <p:sldId id="685" r:id="rId45"/>
    <p:sldId id="686" r:id="rId46"/>
    <p:sldId id="703" r:id="rId47"/>
    <p:sldId id="336" r:id="rId48"/>
    <p:sldId id="526" r:id="rId49"/>
    <p:sldId id="891" r:id="rId50"/>
    <p:sldId id="687" r:id="rId51"/>
    <p:sldId id="702" r:id="rId52"/>
    <p:sldId id="612" r:id="rId53"/>
    <p:sldId id="683" r:id="rId54"/>
    <p:sldId id="707" r:id="rId55"/>
    <p:sldId id="684" r:id="rId56"/>
    <p:sldId id="614" r:id="rId57"/>
    <p:sldId id="892" r:id="rId58"/>
    <p:sldId id="698" r:id="rId59"/>
    <p:sldId id="699" r:id="rId60"/>
    <p:sldId id="708" r:id="rId61"/>
    <p:sldId id="603" r:id="rId62"/>
    <p:sldId id="719" r:id="rId63"/>
    <p:sldId id="721" r:id="rId64"/>
    <p:sldId id="893" r:id="rId65"/>
    <p:sldId id="695" r:id="rId66"/>
    <p:sldId id="720" r:id="rId67"/>
    <p:sldId id="894" r:id="rId68"/>
    <p:sldId id="700" r:id="rId69"/>
    <p:sldId id="693" r:id="rId70"/>
    <p:sldId id="696" r:id="rId71"/>
    <p:sldId id="604" r:id="rId72"/>
    <p:sldId id="625" r:id="rId73"/>
    <p:sldId id="448" r:id="rId74"/>
  </p:sldIdLst>
  <p:sldSz cx="9144000" cy="6858000" type="screen4x3"/>
  <p:notesSz cx="6735763" cy="9867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4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4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4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4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50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99FF"/>
    <a:srgbClr val="006600"/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2" autoAdjust="0"/>
    <p:restoredTop sz="94660"/>
  </p:normalViewPr>
  <p:slideViewPr>
    <p:cSldViewPr showGuides="1">
      <p:cViewPr varScale="1">
        <p:scale>
          <a:sx n="93" d="100"/>
          <a:sy n="93" d="100"/>
        </p:scale>
        <p:origin x="120" y="82"/>
      </p:cViewPr>
      <p:guideLst>
        <p:guide orient="horz" pos="1253"/>
        <p:guide pos="50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72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F435D5-E76E-4E01-A2C6-4639814C86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778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51460" y="1989000"/>
            <a:ext cx="864108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72000" y="3609000"/>
            <a:ext cx="7200000" cy="1080000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51460" y="1268729"/>
            <a:ext cx="4140540" cy="5039995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52000" y="1268729"/>
            <a:ext cx="4140540" cy="5039995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32000" y="549001"/>
            <a:ext cx="3960000" cy="5759724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52000" y="549001"/>
            <a:ext cx="3960000" cy="5759724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06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792000" y="549001"/>
            <a:ext cx="7560000" cy="900000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2000" y="5769000"/>
            <a:ext cx="7920000" cy="539724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0481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12000" y="729001"/>
            <a:ext cx="7920000" cy="900000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2000" y="2709000"/>
            <a:ext cx="7920000" cy="1260000"/>
          </a:xfrm>
        </p:spPr>
        <p:txBody>
          <a:bodyPr/>
          <a:lstStyle>
            <a:lvl1pPr>
              <a:defRPr sz="2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8790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2000" y="2708910"/>
            <a:ext cx="7200000" cy="144018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282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000" y="548641"/>
            <a:ext cx="8280000" cy="5760084"/>
          </a:xfrm>
        </p:spPr>
        <p:txBody>
          <a:bodyPr lIns="18000" rIns="18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94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792000" y="548641"/>
            <a:ext cx="7560000" cy="3780359"/>
          </a:xfrm>
        </p:spPr>
        <p:txBody>
          <a:bodyPr lIns="18000" rIns="18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0517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000" y="548641"/>
            <a:ext cx="8280000" cy="5760084"/>
          </a:xfrm>
        </p:spPr>
        <p:txBody>
          <a:bodyPr lIns="90000" rIns="90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9518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12000" y="548641"/>
            <a:ext cx="7920000" cy="5760084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4074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12000" y="369000"/>
            <a:ext cx="7920000" cy="6120000"/>
          </a:xfrm>
        </p:spPr>
        <p:txBody>
          <a:bodyPr lIns="36000" tIns="0" rIns="3600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536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292000" y="2709000"/>
            <a:ext cx="3600000" cy="1440000"/>
          </a:xfrm>
        </p:spPr>
        <p:txBody>
          <a:bodyPr anchor="ctr" anchorCtr="0"/>
          <a:lstStyle>
            <a:lvl1pPr>
              <a:defRPr sz="22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421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2000" y="189000"/>
            <a:ext cx="864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000" y="1269000"/>
            <a:ext cx="864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4" r:id="rId3"/>
    <p:sldLayoutId id="2147483686" r:id="rId4"/>
    <p:sldLayoutId id="2147483694" r:id="rId5"/>
    <p:sldLayoutId id="2147483692" r:id="rId6"/>
    <p:sldLayoutId id="2147483690" r:id="rId7"/>
    <p:sldLayoutId id="2147483689" r:id="rId8"/>
    <p:sldLayoutId id="2147483688" r:id="rId9"/>
    <p:sldLayoutId id="2147483676" r:id="rId10"/>
    <p:sldLayoutId id="2147483693" r:id="rId11"/>
    <p:sldLayoutId id="2147483691" r:id="rId12"/>
    <p:sldLayoutId id="2147483687" r:id="rId13"/>
    <p:sldLayoutId id="2147483678" r:id="rId14"/>
    <p:sldLayoutId id="2147483679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700213"/>
            <a:ext cx="7200900" cy="1462087"/>
          </a:xfrm>
        </p:spPr>
        <p:txBody>
          <a:bodyPr/>
          <a:lstStyle/>
          <a:p>
            <a:pPr eaLnBrk="1" hangingPunct="1"/>
            <a:r>
              <a:rPr lang="en-US" altLang="zh-TW" sz="5400" dirty="0"/>
              <a:t>Chapter 26</a:t>
            </a:r>
            <a:endParaRPr lang="zh-TW" altLang="en-US" sz="54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Maximum Flow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23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212000" y="19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232000" y="37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21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0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23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212000" y="19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232000" y="37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8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21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7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23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212000" y="19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232000" y="37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8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21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9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23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212000" y="19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232000" y="37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15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21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11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23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212000" y="19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232000" y="37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15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21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11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solidFill>
              <a:srgbClr val="0000FF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9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23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212000" y="19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232000" y="37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11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19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21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11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6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26.1 Flow networks</a:t>
            </a:r>
            <a:endParaRPr lang="zh-TW" altLang="en-US" dirty="0"/>
          </a:p>
        </p:txBody>
      </p:sp>
      <p:sp>
        <p:nvSpPr>
          <p:cNvPr id="57347" name="Rectangle 6"/>
          <p:cNvSpPr>
            <a:spLocks noGrp="1" noChangeArrowheads="1"/>
          </p:cNvSpPr>
          <p:nvPr>
            <p:ph idx="1"/>
          </p:nvPr>
        </p:nvSpPr>
        <p:spPr>
          <a:xfrm>
            <a:off x="395970" y="1268729"/>
            <a:ext cx="8352059" cy="5039995"/>
          </a:xfrm>
        </p:spPr>
        <p:txBody>
          <a:bodyPr lIns="90000" rIns="90000"/>
          <a:lstStyle/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A </a:t>
            </a:r>
            <a:r>
              <a:rPr lang="en-US" altLang="zh-TW" sz="2200" i="1" spc="300" dirty="0">
                <a:solidFill>
                  <a:srgbClr val="0000FF"/>
                </a:solidFill>
              </a:rPr>
              <a:t>f</a:t>
            </a:r>
            <a:r>
              <a:rPr lang="en-US" altLang="zh-TW" sz="2200" i="1" dirty="0">
                <a:solidFill>
                  <a:srgbClr val="0000FF"/>
                </a:solidFill>
              </a:rPr>
              <a:t>low network</a:t>
            </a:r>
            <a:r>
              <a:rPr lang="en-US" altLang="zh-TW" sz="2200" dirty="0"/>
              <a:t> </a:t>
            </a:r>
            <a:r>
              <a:rPr lang="en-US" altLang="zh-TW" sz="2200" i="1" dirty="0"/>
              <a:t>G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spc="300" dirty="0"/>
              <a:t>E</a:t>
            </a:r>
            <a:r>
              <a:rPr lang="en-US" altLang="zh-TW" sz="2200" dirty="0"/>
              <a:t>) is a </a:t>
            </a:r>
            <a:r>
              <a:rPr lang="en-US" altLang="zh-TW" sz="2200" dirty="0">
                <a:solidFill>
                  <a:schemeClr val="hlink"/>
                </a:solidFill>
              </a:rPr>
              <a:t>directed</a:t>
            </a:r>
            <a:r>
              <a:rPr lang="en-US" altLang="zh-TW" sz="2200" dirty="0"/>
              <a:t> graph in which each edge        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/>
              <a:t>E</a:t>
            </a:r>
            <a:r>
              <a:rPr lang="en-US" altLang="zh-TW" sz="2200" dirty="0">
                <a:sym typeface="Symbol" pitchFamily="18" charset="2"/>
              </a:rPr>
              <a:t> has a nonnegative</a:t>
            </a:r>
            <a:r>
              <a:rPr lang="en-US" altLang="zh-TW" sz="2200" dirty="0"/>
              <a:t> </a:t>
            </a:r>
            <a:r>
              <a:rPr lang="en-US" altLang="zh-TW" sz="2200" i="1" dirty="0">
                <a:solidFill>
                  <a:srgbClr val="0000FF"/>
                </a:solidFill>
              </a:rPr>
              <a:t>capacity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≥</a:t>
            </a:r>
            <a:r>
              <a:rPr lang="en-US" altLang="zh-TW" sz="2200" dirty="0">
                <a:sym typeface="Symbol" pitchFamily="18" charset="2"/>
              </a:rPr>
              <a:t> 0.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We further require that if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/>
              <a:t>E</a:t>
            </a:r>
            <a:r>
              <a:rPr lang="en-US" altLang="zh-TW" sz="2200" dirty="0"/>
              <a:t>, then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∉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/>
              <a:t>E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If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∉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/>
              <a:t>E</a:t>
            </a:r>
            <a:r>
              <a:rPr lang="en-US" altLang="zh-TW" sz="2200" dirty="0">
                <a:sym typeface="Symbol" pitchFamily="18" charset="2"/>
              </a:rPr>
              <a:t>, then we define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0, and we disallow self-loops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We distinguish two vertices in a flow network: a </a:t>
            </a:r>
            <a:r>
              <a:rPr lang="en-US" altLang="zh-TW" sz="2200" i="1" dirty="0">
                <a:solidFill>
                  <a:srgbClr val="0000FF"/>
                </a:solidFill>
              </a:rPr>
              <a:t>source</a:t>
            </a:r>
            <a:r>
              <a:rPr lang="en-US" altLang="zh-TW" sz="2200" dirty="0"/>
              <a:t> </a:t>
            </a:r>
            <a:r>
              <a:rPr lang="en-US" altLang="zh-TW" sz="2200" i="1" dirty="0"/>
              <a:t>s</a:t>
            </a:r>
            <a:r>
              <a:rPr lang="en-US" altLang="zh-TW" sz="2200" dirty="0"/>
              <a:t> and a </a:t>
            </a:r>
            <a:r>
              <a:rPr lang="en-US" altLang="zh-TW" sz="2200" i="1" dirty="0">
                <a:solidFill>
                  <a:srgbClr val="0000FF"/>
                </a:solidFill>
              </a:rPr>
              <a:t>sink</a:t>
            </a:r>
            <a:r>
              <a:rPr lang="en-US" altLang="zh-TW" sz="2200" dirty="0"/>
              <a:t> </a:t>
            </a:r>
            <a:r>
              <a:rPr lang="en-US" altLang="zh-TW" sz="2200" i="1" dirty="0"/>
              <a:t>t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For convenience, we assume that </a:t>
            </a:r>
            <a:r>
              <a:rPr lang="en-US" altLang="zh-TW" sz="2200" dirty="0">
                <a:solidFill>
                  <a:schemeClr val="hlink"/>
                </a:solidFill>
              </a:rPr>
              <a:t>each vertex lies on some path from the source to the sink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endParaRPr lang="en-US" altLang="zh-TW" sz="2200" dirty="0"/>
          </a:p>
          <a:p>
            <a:pPr marL="0" indent="0" eaLnBrk="1" hangingPunct="1">
              <a:tabLst>
                <a:tab pos="1163638" algn="l"/>
              </a:tabLst>
              <a:defRPr/>
            </a:pPr>
            <a:r>
              <a:rPr lang="en-US" altLang="zh-TW" sz="2200" dirty="0">
                <a:sym typeface="Symbol" pitchFamily="18" charset="2"/>
              </a:rPr>
              <a:t>Let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spc="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2200" i="1" dirty="0">
                <a:cs typeface="Times New Roman" pitchFamily="18" charset="0"/>
                <a:sym typeface="Symbol" pitchFamily="18" charset="2"/>
              </a:rPr>
              <a:t>V</a:t>
            </a:r>
            <a:r>
              <a:rPr lang="zh-TW" altLang="en-US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{(</a:t>
            </a:r>
            <a:r>
              <a:rPr lang="en-US" altLang="zh-TW" sz="2200" i="1" dirty="0"/>
              <a:t>x</a:t>
            </a:r>
            <a:r>
              <a:rPr lang="en-US" altLang="zh-TW" sz="2200" dirty="0"/>
              <a:t>, </a:t>
            </a:r>
            <a:r>
              <a:rPr lang="en-US" altLang="zh-TW" sz="2200" i="1" dirty="0"/>
              <a:t>y</a:t>
            </a:r>
            <a:r>
              <a:rPr lang="en-US" altLang="zh-TW" sz="2200" dirty="0"/>
              <a:t>) </a:t>
            </a:r>
            <a:r>
              <a:rPr lang="en-US" altLang="zh-TW" sz="2200" b="1" dirty="0"/>
              <a:t>|</a:t>
            </a:r>
            <a:r>
              <a:rPr lang="en-US" altLang="zh-TW" sz="2200" dirty="0"/>
              <a:t> </a:t>
            </a:r>
            <a:r>
              <a:rPr lang="en-US" altLang="zh-TW" sz="2200" i="1" dirty="0"/>
              <a:t>x</a:t>
            </a:r>
            <a:r>
              <a:rPr lang="en-US" altLang="zh-TW" sz="2200" dirty="0"/>
              <a:t>, </a:t>
            </a:r>
            <a:r>
              <a:rPr lang="en-US" altLang="zh-TW" sz="2200" i="1" dirty="0"/>
              <a:t>y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spc="300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}.</a:t>
            </a:r>
          </a:p>
          <a:p>
            <a:pPr marL="0" indent="0" eaLnBrk="1" hangingPunct="1">
              <a:tabLst>
                <a:tab pos="1163638" algn="l"/>
              </a:tabLst>
              <a:defRPr/>
            </a:pPr>
            <a:r>
              <a:rPr lang="en-US" altLang="zh-TW" sz="2200" dirty="0">
                <a:sym typeface="Symbol" pitchFamily="18" charset="2"/>
              </a:rPr>
              <a:t>If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{</a:t>
            </a:r>
            <a:r>
              <a:rPr lang="en-US" altLang="zh-TW" sz="2200" i="1" dirty="0">
                <a:sym typeface="Symbol" pitchFamily="18" charset="2"/>
              </a:rPr>
              <a:t>a</a:t>
            </a:r>
            <a:r>
              <a:rPr lang="en-US" altLang="zh-TW" sz="2200" dirty="0">
                <a:sym typeface="Symbol" pitchFamily="18" charset="2"/>
              </a:rPr>
              <a:t>, </a:t>
            </a:r>
            <a:r>
              <a:rPr lang="en-US" altLang="zh-TW" sz="2200" i="1" dirty="0">
                <a:sym typeface="Symbol" pitchFamily="18" charset="2"/>
              </a:rPr>
              <a:t>b</a:t>
            </a:r>
            <a:r>
              <a:rPr lang="en-US" altLang="zh-TW" sz="2200" dirty="0">
                <a:sym typeface="Symbol" pitchFamily="18" charset="2"/>
              </a:rPr>
              <a:t>, </a:t>
            </a:r>
            <a:r>
              <a:rPr lang="en-US" altLang="zh-TW" sz="2200" i="1" dirty="0">
                <a:sym typeface="Symbol" pitchFamily="18" charset="2"/>
              </a:rPr>
              <a:t>c</a:t>
            </a:r>
            <a:r>
              <a:rPr lang="en-US" altLang="zh-TW" sz="2200" dirty="0">
                <a:sym typeface="Symbol" pitchFamily="18" charset="2"/>
              </a:rPr>
              <a:t>}, then</a:t>
            </a:r>
          </a:p>
          <a:p>
            <a:pPr marL="0" indent="0" eaLnBrk="1" hangingPunct="1">
              <a:tabLst>
                <a:tab pos="1163638" algn="l"/>
              </a:tabLst>
              <a:defRPr/>
            </a:pP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spc="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2200" i="1" dirty="0">
                <a:cs typeface="Times New Roman" pitchFamily="18" charset="0"/>
                <a:sym typeface="Symbol" pitchFamily="18" charset="2"/>
              </a:rPr>
              <a:t>V</a:t>
            </a:r>
            <a:r>
              <a:rPr lang="zh-TW" altLang="en-US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{(</a:t>
            </a:r>
            <a:r>
              <a:rPr lang="en-US" altLang="zh-TW" sz="2200" i="1" dirty="0"/>
              <a:t>a</a:t>
            </a:r>
            <a:r>
              <a:rPr lang="en-US" altLang="zh-TW" sz="2200" dirty="0"/>
              <a:t>, </a:t>
            </a:r>
            <a:r>
              <a:rPr lang="en-US" altLang="zh-TW" sz="2200" i="1" dirty="0"/>
              <a:t>a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a</a:t>
            </a:r>
            <a:r>
              <a:rPr lang="en-US" altLang="zh-TW" sz="2200" dirty="0"/>
              <a:t>, </a:t>
            </a:r>
            <a:r>
              <a:rPr lang="en-US" altLang="zh-TW" sz="2200" i="1" dirty="0"/>
              <a:t>b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a</a:t>
            </a:r>
            <a:r>
              <a:rPr lang="en-US" altLang="zh-TW" sz="2200" dirty="0"/>
              <a:t>, </a:t>
            </a:r>
            <a:r>
              <a:rPr lang="en-US" altLang="zh-TW" sz="2200" i="1" dirty="0"/>
              <a:t>c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b</a:t>
            </a:r>
            <a:r>
              <a:rPr lang="en-US" altLang="zh-TW" sz="2200" dirty="0"/>
              <a:t>, </a:t>
            </a:r>
            <a:r>
              <a:rPr lang="en-US" altLang="zh-TW" sz="2200" i="1" dirty="0"/>
              <a:t>a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b</a:t>
            </a:r>
            <a:r>
              <a:rPr lang="en-US" altLang="zh-TW" sz="2200" dirty="0"/>
              <a:t>, </a:t>
            </a:r>
            <a:r>
              <a:rPr lang="en-US" altLang="zh-TW" sz="2200" i="1" dirty="0"/>
              <a:t>b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b</a:t>
            </a:r>
            <a:r>
              <a:rPr lang="en-US" altLang="zh-TW" sz="2200" dirty="0"/>
              <a:t>, </a:t>
            </a:r>
            <a:r>
              <a:rPr lang="en-US" altLang="zh-TW" sz="2200" i="1" dirty="0"/>
              <a:t>c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c</a:t>
            </a:r>
            <a:r>
              <a:rPr lang="en-US" altLang="zh-TW" sz="2200" dirty="0"/>
              <a:t>, </a:t>
            </a:r>
            <a:r>
              <a:rPr lang="en-US" altLang="zh-TW" sz="2200" i="1" dirty="0"/>
              <a:t>a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c</a:t>
            </a:r>
            <a:r>
              <a:rPr lang="en-US" altLang="zh-TW" sz="2200" dirty="0"/>
              <a:t>, </a:t>
            </a:r>
            <a:r>
              <a:rPr lang="en-US" altLang="zh-TW" sz="2200" i="1" dirty="0"/>
              <a:t>b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c</a:t>
            </a:r>
            <a:r>
              <a:rPr lang="en-US" altLang="zh-TW" sz="2200" dirty="0"/>
              <a:t>, </a:t>
            </a:r>
            <a:r>
              <a:rPr lang="en-US" altLang="zh-TW" sz="2200" i="1" dirty="0"/>
              <a:t>c</a:t>
            </a:r>
            <a:r>
              <a:rPr lang="en-US" altLang="zh-TW" sz="2200" dirty="0"/>
              <a:t>)}.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1713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412000" y="25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392000" y="19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41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39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21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419872" y="2528888"/>
            <a:ext cx="0" cy="180022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313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776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412000" y="25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392000" y="19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41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39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21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3167064" y="2528900"/>
            <a:ext cx="252411" cy="72071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952000" y="324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sym typeface="Symbol" panose="05050102010706020507" pitchFamily="18" charset="2"/>
              </a:rPr>
              <a:t></a:t>
            </a:r>
            <a:endParaRPr kumimoji="1" lang="zh-TW" altLang="en-US" sz="2200" b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167844" y="3608388"/>
            <a:ext cx="251631" cy="72072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2952000" y="27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8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2952000" y="37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6620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26.1 Flow networks</a:t>
            </a:r>
            <a:endParaRPr lang="zh-TW" altLang="en-US" dirty="0"/>
          </a:p>
        </p:txBody>
      </p:sp>
      <p:sp>
        <p:nvSpPr>
          <p:cNvPr id="57347" name="Rectangle 6"/>
          <p:cNvSpPr>
            <a:spLocks noGrp="1" noChangeArrowheads="1"/>
          </p:cNvSpPr>
          <p:nvPr>
            <p:ph idx="1"/>
          </p:nvPr>
        </p:nvSpPr>
        <p:spPr>
          <a:xfrm>
            <a:off x="432001" y="1268729"/>
            <a:ext cx="8280000" cy="4680271"/>
          </a:xfrm>
        </p:spPr>
        <p:txBody>
          <a:bodyPr lIns="90000" rIns="90000"/>
          <a:lstStyle/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A </a:t>
            </a:r>
            <a:r>
              <a:rPr lang="en-US" altLang="zh-TW" sz="2200" i="1" spc="300" dirty="0">
                <a:solidFill>
                  <a:srgbClr val="0000FF"/>
                </a:solidFill>
              </a:rPr>
              <a:t>f</a:t>
            </a:r>
            <a:r>
              <a:rPr lang="en-US" altLang="zh-TW" sz="2200" i="1" dirty="0">
                <a:solidFill>
                  <a:srgbClr val="0000FF"/>
                </a:solidFill>
              </a:rPr>
              <a:t>low network</a:t>
            </a:r>
            <a:r>
              <a:rPr lang="en-US" altLang="zh-TW" sz="2200" dirty="0"/>
              <a:t> </a:t>
            </a:r>
            <a:r>
              <a:rPr lang="en-US" altLang="zh-TW" sz="2200" i="1" dirty="0"/>
              <a:t>G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spc="300" dirty="0"/>
              <a:t>E</a:t>
            </a:r>
            <a:r>
              <a:rPr lang="en-US" altLang="zh-TW" sz="2200" dirty="0"/>
              <a:t>) is a </a:t>
            </a:r>
            <a:r>
              <a:rPr lang="en-US" altLang="zh-TW" sz="2200" dirty="0">
                <a:solidFill>
                  <a:schemeClr val="hlink"/>
                </a:solidFill>
              </a:rPr>
              <a:t>directed</a:t>
            </a:r>
            <a:r>
              <a:rPr lang="en-US" altLang="zh-TW" sz="2200" dirty="0"/>
              <a:t> graph in which each edge        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/>
              <a:t>E</a:t>
            </a:r>
            <a:r>
              <a:rPr lang="en-US" altLang="zh-TW" sz="2200" dirty="0">
                <a:sym typeface="Symbol" pitchFamily="18" charset="2"/>
              </a:rPr>
              <a:t> has a nonnegative</a:t>
            </a:r>
            <a:r>
              <a:rPr lang="en-US" altLang="zh-TW" sz="2200" dirty="0"/>
              <a:t> </a:t>
            </a:r>
            <a:r>
              <a:rPr lang="en-US" altLang="zh-TW" sz="2200" i="1" dirty="0">
                <a:solidFill>
                  <a:srgbClr val="0000FF"/>
                </a:solidFill>
              </a:rPr>
              <a:t>capacity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≥</a:t>
            </a:r>
            <a:r>
              <a:rPr lang="en-US" altLang="zh-TW" sz="2200" dirty="0">
                <a:sym typeface="Symbol" pitchFamily="18" charset="2"/>
              </a:rPr>
              <a:t> 0.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We further require that if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/>
              <a:t>E</a:t>
            </a:r>
            <a:r>
              <a:rPr lang="en-US" altLang="zh-TW" sz="2200" dirty="0"/>
              <a:t>, then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∉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/>
              <a:t>E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If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∉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/>
              <a:t>E</a:t>
            </a:r>
            <a:r>
              <a:rPr lang="en-US" altLang="zh-TW" sz="2200" dirty="0">
                <a:sym typeface="Symbol" pitchFamily="18" charset="2"/>
              </a:rPr>
              <a:t>, then we define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0, and we disallow self-loops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We distinguish two vertices in a flow network: a </a:t>
            </a:r>
            <a:r>
              <a:rPr lang="en-US" altLang="zh-TW" sz="2200" i="1" dirty="0">
                <a:solidFill>
                  <a:srgbClr val="0000FF"/>
                </a:solidFill>
              </a:rPr>
              <a:t>source</a:t>
            </a:r>
            <a:r>
              <a:rPr lang="en-US" altLang="zh-TW" sz="2200" dirty="0"/>
              <a:t> </a:t>
            </a:r>
            <a:r>
              <a:rPr lang="en-US" altLang="zh-TW" sz="2200" i="1" dirty="0"/>
              <a:t>s</a:t>
            </a:r>
            <a:r>
              <a:rPr lang="en-US" altLang="zh-TW" sz="2200" dirty="0"/>
              <a:t> and a </a:t>
            </a:r>
            <a:r>
              <a:rPr lang="en-US" altLang="zh-TW" sz="2200" i="1" dirty="0">
                <a:solidFill>
                  <a:srgbClr val="0000FF"/>
                </a:solidFill>
              </a:rPr>
              <a:t>sink</a:t>
            </a:r>
            <a:r>
              <a:rPr lang="en-US" altLang="zh-TW" sz="2200" dirty="0"/>
              <a:t> </a:t>
            </a:r>
            <a:r>
              <a:rPr lang="en-US" altLang="zh-TW" sz="2200" i="1" dirty="0"/>
              <a:t>t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r>
              <a:rPr lang="en-US" altLang="zh-TW" sz="2200" dirty="0"/>
              <a:t>For convenience, we assume that </a:t>
            </a:r>
            <a:r>
              <a:rPr lang="en-US" altLang="zh-TW" sz="2200" dirty="0">
                <a:solidFill>
                  <a:schemeClr val="hlink"/>
                </a:solidFill>
              </a:rPr>
              <a:t>each vertex lies on some path from the source to the sink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ct val="40000"/>
              </a:spcBef>
              <a:defRPr/>
            </a:pPr>
            <a:endParaRPr lang="en-US" altLang="zh-TW" sz="2200" dirty="0"/>
          </a:p>
          <a:p>
            <a:pPr marL="0" indent="0" eaLnBrk="1" hangingPunct="1">
              <a:tabLst>
                <a:tab pos="1163638" algn="l"/>
              </a:tabLst>
              <a:defRPr/>
            </a:pPr>
            <a:r>
              <a:rPr lang="en-US" altLang="zh-TW" sz="2200" dirty="0">
                <a:sym typeface="Symbol" pitchFamily="18" charset="2"/>
              </a:rPr>
              <a:t>Let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spc="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2200" i="1" dirty="0">
                <a:cs typeface="Times New Roman" pitchFamily="18" charset="0"/>
                <a:sym typeface="Symbol" pitchFamily="18" charset="2"/>
              </a:rPr>
              <a:t>V</a:t>
            </a:r>
            <a:r>
              <a:rPr lang="zh-TW" altLang="en-US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{(</a:t>
            </a:r>
            <a:r>
              <a:rPr lang="en-US" altLang="zh-TW" sz="2200" i="1" dirty="0"/>
              <a:t>x</a:t>
            </a:r>
            <a:r>
              <a:rPr lang="en-US" altLang="zh-TW" sz="2200" dirty="0"/>
              <a:t>, </a:t>
            </a:r>
            <a:r>
              <a:rPr lang="en-US" altLang="zh-TW" sz="2200" i="1" dirty="0"/>
              <a:t>y</a:t>
            </a:r>
            <a:r>
              <a:rPr lang="en-US" altLang="zh-TW" sz="2200" dirty="0"/>
              <a:t>) </a:t>
            </a:r>
            <a:r>
              <a:rPr lang="en-US" altLang="zh-TW" sz="2200" b="1" dirty="0"/>
              <a:t>|</a:t>
            </a:r>
            <a:r>
              <a:rPr lang="en-US" altLang="zh-TW" sz="2200" dirty="0"/>
              <a:t> </a:t>
            </a:r>
            <a:r>
              <a:rPr lang="en-US" altLang="zh-TW" sz="2200" i="1" dirty="0"/>
              <a:t>x</a:t>
            </a:r>
            <a:r>
              <a:rPr lang="en-US" altLang="zh-TW" sz="2200" dirty="0"/>
              <a:t>, </a:t>
            </a:r>
            <a:r>
              <a:rPr lang="en-US" altLang="zh-TW" sz="2200" i="1" dirty="0"/>
              <a:t>y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spc="300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}.</a:t>
            </a:r>
          </a:p>
          <a:p>
            <a:pPr marL="0" indent="0" eaLnBrk="1" hangingPunct="1">
              <a:tabLst>
                <a:tab pos="1163638" algn="l"/>
              </a:tabLst>
              <a:defRPr/>
            </a:pPr>
            <a:r>
              <a:rPr lang="en-US" altLang="zh-TW" sz="2200" dirty="0">
                <a:sym typeface="Symbol" pitchFamily="18" charset="2"/>
              </a:rPr>
              <a:t>If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{</a:t>
            </a:r>
            <a:r>
              <a:rPr lang="en-US" altLang="zh-TW" sz="2200" i="1" dirty="0">
                <a:sym typeface="Symbol" pitchFamily="18" charset="2"/>
              </a:rPr>
              <a:t>a</a:t>
            </a:r>
            <a:r>
              <a:rPr lang="en-US" altLang="zh-TW" sz="2200" dirty="0">
                <a:sym typeface="Symbol" pitchFamily="18" charset="2"/>
              </a:rPr>
              <a:t>, </a:t>
            </a:r>
            <a:r>
              <a:rPr lang="en-US" altLang="zh-TW" sz="2200" i="1" dirty="0">
                <a:sym typeface="Symbol" pitchFamily="18" charset="2"/>
              </a:rPr>
              <a:t>b</a:t>
            </a:r>
            <a:r>
              <a:rPr lang="en-US" altLang="zh-TW" sz="2200" dirty="0">
                <a:sym typeface="Symbol" pitchFamily="18" charset="2"/>
              </a:rPr>
              <a:t>, </a:t>
            </a:r>
            <a:r>
              <a:rPr lang="en-US" altLang="zh-TW" sz="2200" i="1" dirty="0">
                <a:sym typeface="Symbol" pitchFamily="18" charset="2"/>
              </a:rPr>
              <a:t>c</a:t>
            </a:r>
            <a:r>
              <a:rPr lang="en-US" altLang="zh-TW" sz="2200" dirty="0">
                <a:sym typeface="Symbol" pitchFamily="18" charset="2"/>
              </a:rPr>
              <a:t>}, then</a:t>
            </a:r>
          </a:p>
          <a:p>
            <a:pPr marL="0" indent="0" eaLnBrk="1" hangingPunct="1">
              <a:tabLst>
                <a:tab pos="1163638" algn="l"/>
              </a:tabLst>
              <a:defRPr/>
            </a:pP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spc="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2200" i="1" dirty="0">
                <a:cs typeface="Times New Roman" pitchFamily="18" charset="0"/>
                <a:sym typeface="Symbol" pitchFamily="18" charset="2"/>
              </a:rPr>
              <a:t>V</a:t>
            </a:r>
            <a:r>
              <a:rPr lang="zh-TW" altLang="en-US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{(</a:t>
            </a:r>
            <a:r>
              <a:rPr lang="en-US" altLang="zh-TW" sz="2200" i="1" dirty="0"/>
              <a:t>a</a:t>
            </a:r>
            <a:r>
              <a:rPr lang="en-US" altLang="zh-TW" sz="2200" dirty="0"/>
              <a:t>, </a:t>
            </a:r>
            <a:r>
              <a:rPr lang="en-US" altLang="zh-TW" sz="2200" i="1" dirty="0"/>
              <a:t>a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a</a:t>
            </a:r>
            <a:r>
              <a:rPr lang="en-US" altLang="zh-TW" sz="2200" dirty="0"/>
              <a:t>, </a:t>
            </a:r>
            <a:r>
              <a:rPr lang="en-US" altLang="zh-TW" sz="2200" i="1" dirty="0"/>
              <a:t>b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a</a:t>
            </a:r>
            <a:r>
              <a:rPr lang="en-US" altLang="zh-TW" sz="2200" dirty="0"/>
              <a:t>, </a:t>
            </a:r>
            <a:r>
              <a:rPr lang="en-US" altLang="zh-TW" sz="2200" i="1" dirty="0"/>
              <a:t>c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b</a:t>
            </a:r>
            <a:r>
              <a:rPr lang="en-US" altLang="zh-TW" sz="2200" dirty="0"/>
              <a:t>, </a:t>
            </a:r>
            <a:r>
              <a:rPr lang="en-US" altLang="zh-TW" sz="2200" i="1" dirty="0"/>
              <a:t>a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b</a:t>
            </a:r>
            <a:r>
              <a:rPr lang="en-US" altLang="zh-TW" sz="2200" dirty="0"/>
              <a:t>, </a:t>
            </a:r>
            <a:r>
              <a:rPr lang="en-US" altLang="zh-TW" sz="2200" i="1" dirty="0"/>
              <a:t>b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b</a:t>
            </a:r>
            <a:r>
              <a:rPr lang="en-US" altLang="zh-TW" sz="2200" dirty="0"/>
              <a:t>, </a:t>
            </a:r>
            <a:r>
              <a:rPr lang="en-US" altLang="zh-TW" sz="2200" i="1" dirty="0"/>
              <a:t>c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c</a:t>
            </a:r>
            <a:r>
              <a:rPr lang="en-US" altLang="zh-TW" sz="2200" dirty="0"/>
              <a:t>, </a:t>
            </a:r>
            <a:r>
              <a:rPr lang="en-US" altLang="zh-TW" sz="2200" i="1" dirty="0"/>
              <a:t>a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c</a:t>
            </a:r>
            <a:r>
              <a:rPr lang="en-US" altLang="zh-TW" sz="2200" dirty="0"/>
              <a:t>, </a:t>
            </a:r>
            <a:r>
              <a:rPr lang="en-US" altLang="zh-TW" sz="2200" i="1" dirty="0"/>
              <a:t>b</a:t>
            </a:r>
            <a:r>
              <a:rPr lang="en-US" altLang="zh-TW" sz="2200" dirty="0"/>
              <a:t>), (</a:t>
            </a:r>
            <a:r>
              <a:rPr lang="en-US" altLang="zh-TW" sz="2200" i="1" dirty="0"/>
              <a:t>c</a:t>
            </a:r>
            <a:r>
              <a:rPr lang="en-US" altLang="zh-TW" sz="2200" dirty="0"/>
              <a:t>, </a:t>
            </a:r>
            <a:r>
              <a:rPr lang="en-US" altLang="zh-TW" sz="2200" i="1" dirty="0"/>
              <a:t>c</a:t>
            </a:r>
            <a:r>
              <a:rPr lang="en-US" altLang="zh-TW" sz="2200" dirty="0"/>
              <a:t>)}.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123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/>
              <a:t>The trucking problem of the Lucky Puck Company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12000" y="1989000"/>
            <a:ext cx="2700337" cy="1081087"/>
          </a:xfrm>
        </p:spPr>
        <p:txBody>
          <a:bodyPr/>
          <a:lstStyle/>
          <a:p>
            <a:pPr algn="l" eaLnBrk="1" hangingPunct="1"/>
            <a:r>
              <a:rPr lang="en-US" altLang="zh-TW" sz="3200" dirty="0"/>
              <a:t>An example of flow network</a:t>
            </a:r>
            <a:endParaRPr lang="zh-TW" altLang="en-US" sz="3200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548640"/>
            <a:ext cx="8279999" cy="1440498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tabLst>
                <a:tab pos="2160000" algn="l"/>
                <a:tab pos="4320000" algn="l"/>
                <a:tab pos="6480000" algn="l"/>
              </a:tabLst>
              <a:defRPr/>
            </a:pP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1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16	</a:t>
            </a: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13	</a:t>
            </a: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3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12	</a:t>
            </a: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1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4</a:t>
            </a:r>
          </a:p>
          <a:p>
            <a:pPr marL="0" indent="0" eaLnBrk="1" hangingPunct="1">
              <a:spcBef>
                <a:spcPts val="600"/>
              </a:spcBef>
              <a:tabLst>
                <a:tab pos="2160000" algn="l"/>
                <a:tab pos="4320000" algn="l"/>
                <a:tab pos="6480000" algn="l"/>
              </a:tabLst>
              <a:defRPr/>
            </a:pP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4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14	</a:t>
            </a: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3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9	</a:t>
            </a: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3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20	</a:t>
            </a: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4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3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7</a:t>
            </a:r>
          </a:p>
          <a:p>
            <a:pPr marL="0" indent="0" eaLnBrk="1" hangingPunct="1">
              <a:spcBef>
                <a:spcPts val="600"/>
              </a:spcBef>
              <a:tabLst>
                <a:tab pos="2160000" algn="l"/>
                <a:tab pos="4320000" algn="l"/>
                <a:tab pos="6480000" algn="l"/>
              </a:tabLst>
              <a:defRPr/>
            </a:pPr>
            <a:r>
              <a:rPr lang="en-US" altLang="zh-TW" i="1" dirty="0"/>
              <a:t>c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4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4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52000" y="360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52000" y="486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932000" y="360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32000" y="55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932000" y="486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312000" y="43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232000" y="43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92000" y="43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15" name="橢圓 14"/>
          <p:cNvSpPr/>
          <p:nvPr/>
        </p:nvSpPr>
        <p:spPr>
          <a:xfrm>
            <a:off x="2052000" y="324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052000" y="540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212000" y="324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540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72000" y="432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20" name="直線單箭頭接點 19"/>
          <p:cNvCxnSpPr>
            <a:stCxn id="19" idx="7"/>
            <a:endCxn id="15" idx="3"/>
          </p:cNvCxnSpPr>
          <p:nvPr/>
        </p:nvCxnSpPr>
        <p:spPr>
          <a:xfrm flipV="1">
            <a:off x="12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6"/>
            <a:endCxn id="17" idx="2"/>
          </p:cNvCxnSpPr>
          <p:nvPr/>
        </p:nvCxnSpPr>
        <p:spPr>
          <a:xfrm>
            <a:off x="2412000" y="342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7" idx="3"/>
            <a:endCxn id="16" idx="7"/>
          </p:cNvCxnSpPr>
          <p:nvPr/>
        </p:nvCxnSpPr>
        <p:spPr>
          <a:xfrm flipH="1">
            <a:off x="2359279" y="355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6" idx="6"/>
            <a:endCxn id="18" idx="2"/>
          </p:cNvCxnSpPr>
          <p:nvPr/>
        </p:nvCxnSpPr>
        <p:spPr>
          <a:xfrm>
            <a:off x="2412000" y="558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0"/>
            <a:endCxn id="15" idx="4"/>
          </p:cNvCxnSpPr>
          <p:nvPr/>
        </p:nvCxnSpPr>
        <p:spPr>
          <a:xfrm flipV="1">
            <a:off x="2232000" y="360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5"/>
            <a:endCxn id="28" idx="1"/>
          </p:cNvCxnSpPr>
          <p:nvPr/>
        </p:nvCxnSpPr>
        <p:spPr>
          <a:xfrm>
            <a:off x="451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0"/>
            <a:endCxn id="17" idx="4"/>
          </p:cNvCxnSpPr>
          <p:nvPr/>
        </p:nvCxnSpPr>
        <p:spPr>
          <a:xfrm flipV="1">
            <a:off x="4392000" y="360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9" idx="5"/>
            <a:endCxn id="16" idx="1"/>
          </p:cNvCxnSpPr>
          <p:nvPr/>
        </p:nvCxnSpPr>
        <p:spPr>
          <a:xfrm>
            <a:off x="1279279" y="46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292000" y="432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29" name="直線單箭頭接點 28"/>
          <p:cNvCxnSpPr>
            <a:stCxn id="18" idx="7"/>
            <a:endCxn id="28" idx="3"/>
          </p:cNvCxnSpPr>
          <p:nvPr/>
        </p:nvCxnSpPr>
        <p:spPr>
          <a:xfrm flipV="1">
            <a:off x="4519279" y="46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612000" y="1269000"/>
            <a:ext cx="7920000" cy="2880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zh-TW" dirty="0"/>
              <a:t>A</a:t>
            </a:r>
            <a:r>
              <a:rPr lang="en-US" altLang="zh-TW" spc="300" dirty="0"/>
              <a:t> 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</a:t>
            </a:r>
            <a:r>
              <a:rPr lang="en-US" altLang="zh-TW" dirty="0"/>
              <a:t> in </a:t>
            </a:r>
            <a:r>
              <a:rPr lang="en-US" altLang="zh-TW" i="1" dirty="0"/>
              <a:t>G</a:t>
            </a:r>
            <a:r>
              <a:rPr lang="en-US" altLang="zh-TW" dirty="0"/>
              <a:t> is a real-valued function </a:t>
            </a:r>
            <a:r>
              <a:rPr lang="en-US" altLang="zh-TW" i="1" dirty="0"/>
              <a:t>f </a:t>
            </a:r>
            <a:r>
              <a:rPr lang="en-US" altLang="zh-TW" dirty="0"/>
              <a:t>: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sz="1800" dirty="0">
                <a:sym typeface="Symbol" pitchFamily="18" charset="2"/>
              </a:rPr>
              <a:t> 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12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i="1" dirty="0"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⟶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b="1" i="1" dirty="0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TW" dirty="0"/>
              <a:t> that satisfies the following two properties:</a:t>
            </a:r>
            <a:endParaRPr lang="en-US" altLang="zh-TW" b="1" i="1" dirty="0"/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Capacity constraint:</a:t>
            </a:r>
            <a:r>
              <a:rPr lang="en-US" altLang="zh-TW" dirty="0"/>
              <a:t> For all 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/>
              <a:t>, 0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/>
              <a:t> 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).</a:t>
            </a:r>
            <a:endParaRPr lang="en-US" altLang="zh-TW" b="1" i="1" dirty="0"/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dirty="0">
                <a:solidFill>
                  <a:srgbClr val="0000FF"/>
                </a:solidFill>
              </a:rPr>
              <a:t>Flow conservation:</a:t>
            </a:r>
            <a:r>
              <a:rPr lang="en-US" altLang="zh-TW" dirty="0"/>
              <a:t> For all </a:t>
            </a:r>
            <a:r>
              <a:rPr lang="en-US" altLang="zh-TW" i="1" dirty="0"/>
              <a:t>u</a:t>
            </a:r>
            <a:r>
              <a:rPr lang="en-US" altLang="zh-TW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/>
              <a:t> {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},</a:t>
            </a:r>
          </a:p>
          <a:p>
            <a:pPr marL="0" indent="0" eaLnBrk="1" hangingPunct="1">
              <a:spcBef>
                <a:spcPts val="3600"/>
              </a:spcBef>
            </a:pPr>
            <a:r>
              <a:rPr lang="en-US" altLang="zh-TW" dirty="0"/>
              <a:t>When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, there can be no flow from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to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and 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0.</a:t>
            </a:r>
            <a:endParaRPr lang="zh-TW" altLang="en-US" dirty="0"/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>
            <p:extLst/>
          </p:nvPr>
        </p:nvGraphicFramePr>
        <p:xfrm>
          <a:off x="5472000" y="2871416"/>
          <a:ext cx="28908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54" name="方程式" r:id="rId3" imgW="1447560" imgH="342720" progId="Equation.3">
                  <p:embed/>
                </p:oleObj>
              </mc:Choice>
              <mc:Fallback>
                <p:oleObj name="方程式" r:id="rId3" imgW="1447560" imgH="342720" progId="Equation.3">
                  <p:embed/>
                  <p:pic>
                    <p:nvPicPr>
                      <p:cNvPr id="215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000" y="2871416"/>
                        <a:ext cx="289083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3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12001" y="2529000"/>
            <a:ext cx="2700000" cy="1080000"/>
          </a:xfrm>
        </p:spPr>
        <p:txBody>
          <a:bodyPr/>
          <a:lstStyle/>
          <a:p>
            <a:pPr algn="l" eaLnBrk="1" hangingPunct="1"/>
            <a:r>
              <a:rPr lang="en-US" altLang="zh-TW" sz="3200" dirty="0"/>
              <a:t>An example of network flow</a:t>
            </a:r>
            <a:endParaRPr lang="zh-TW" altLang="en-US" sz="32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548639"/>
            <a:ext cx="8279999" cy="187223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tabLst>
                <a:tab pos="2160000" algn="l"/>
                <a:tab pos="4320000" algn="l"/>
                <a:tab pos="6480000" algn="l"/>
              </a:tabLst>
            </a:pP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1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12	 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7	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3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12	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1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0</a:t>
            </a:r>
          </a:p>
          <a:p>
            <a:pPr marL="0" indent="0" eaLnBrk="1" hangingPunct="1">
              <a:spcBef>
                <a:spcPts val="600"/>
              </a:spcBef>
              <a:tabLst>
                <a:tab pos="2160000" algn="l"/>
                <a:tab pos="4320000" algn="l"/>
                <a:tab pos="6480000" algn="l"/>
              </a:tabLst>
            </a:pP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3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4	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4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11	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3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15	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4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baseline="-25000" dirty="0"/>
              <a:t>3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7</a:t>
            </a:r>
          </a:p>
          <a:p>
            <a:pPr marL="0" indent="0" eaLnBrk="1" hangingPunct="1">
              <a:spcBef>
                <a:spcPts val="600"/>
              </a:spcBef>
              <a:tabLst>
                <a:tab pos="2160000" algn="l"/>
                <a:tab pos="4320000" algn="l"/>
                <a:tab pos="6480000" algn="l"/>
              </a:tabLst>
            </a:pP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v</a:t>
            </a:r>
            <a:r>
              <a:rPr lang="en-US" altLang="zh-TW" baseline="-25000" dirty="0"/>
              <a:t>4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4</a:t>
            </a:r>
          </a:p>
          <a:p>
            <a:pPr eaLnBrk="1" hangingPunct="1">
              <a:spcBef>
                <a:spcPts val="600"/>
              </a:spcBef>
              <a:tabLst>
                <a:tab pos="1970088" algn="l"/>
                <a:tab pos="4305300" algn="l"/>
                <a:tab pos="6276975" algn="l"/>
              </a:tabLst>
            </a:pPr>
            <a:r>
              <a:rPr lang="en-US" altLang="zh-TW" dirty="0"/>
              <a:t>For other pairs of nodes 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),</a:t>
            </a:r>
            <a:r>
              <a:rPr lang="en-US" altLang="zh-TW" spc="300" dirty="0"/>
              <a:t> 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=</a:t>
            </a:r>
            <a:r>
              <a:rPr lang="en-US" altLang="zh-TW" dirty="0"/>
              <a:t> 0              </a:t>
            </a:r>
            <a:r>
              <a:rPr lang="en-US" altLang="zh-TW" sz="2400" i="1" dirty="0">
                <a:solidFill>
                  <a:schemeClr val="hlink"/>
                </a:solidFill>
              </a:rPr>
              <a:t>f </a:t>
            </a:r>
            <a:r>
              <a:rPr lang="en-US" altLang="zh-TW" sz="2400" dirty="0">
                <a:solidFill>
                  <a:schemeClr val="hlink"/>
                </a:solidFill>
              </a:rPr>
              <a:t>: </a:t>
            </a:r>
            <a:r>
              <a:rPr lang="en-US" altLang="zh-TW" sz="2400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altLang="zh-TW" sz="2400" dirty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altLang="zh-TW" sz="2400" spc="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2400" i="1" dirty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400" dirty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TW" sz="2400" b="1" i="1" dirty="0">
                <a:solidFill>
                  <a:schemeClr val="hlink"/>
                </a:solidFill>
                <a:cs typeface="Times New Roman" pitchFamily="18" charset="0"/>
                <a:sym typeface="Symbol" pitchFamily="18" charset="2"/>
              </a:rPr>
              <a:t>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2000" y="360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52000" y="30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72000" y="486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932000" y="360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15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952000" y="55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11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932000" y="486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312000" y="43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232000" y="43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92000" y="43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15" name="橢圓 14"/>
          <p:cNvSpPr/>
          <p:nvPr/>
        </p:nvSpPr>
        <p:spPr>
          <a:xfrm>
            <a:off x="2052000" y="324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052000" y="540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212000" y="324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12000" y="540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72000" y="432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20" name="直線單箭頭接點 19"/>
          <p:cNvCxnSpPr>
            <a:stCxn id="19" idx="7"/>
            <a:endCxn id="15" idx="3"/>
          </p:cNvCxnSpPr>
          <p:nvPr/>
        </p:nvCxnSpPr>
        <p:spPr>
          <a:xfrm flipV="1">
            <a:off x="12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6"/>
            <a:endCxn id="17" idx="2"/>
          </p:cNvCxnSpPr>
          <p:nvPr/>
        </p:nvCxnSpPr>
        <p:spPr>
          <a:xfrm>
            <a:off x="2412000" y="342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7" idx="3"/>
            <a:endCxn id="16" idx="7"/>
          </p:cNvCxnSpPr>
          <p:nvPr/>
        </p:nvCxnSpPr>
        <p:spPr>
          <a:xfrm flipH="1">
            <a:off x="2359279" y="355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6" idx="6"/>
            <a:endCxn id="18" idx="2"/>
          </p:cNvCxnSpPr>
          <p:nvPr/>
        </p:nvCxnSpPr>
        <p:spPr>
          <a:xfrm>
            <a:off x="2412000" y="558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0"/>
            <a:endCxn id="15" idx="4"/>
          </p:cNvCxnSpPr>
          <p:nvPr/>
        </p:nvCxnSpPr>
        <p:spPr>
          <a:xfrm flipV="1">
            <a:off x="2232000" y="360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5"/>
            <a:endCxn id="28" idx="1"/>
          </p:cNvCxnSpPr>
          <p:nvPr/>
        </p:nvCxnSpPr>
        <p:spPr>
          <a:xfrm>
            <a:off x="451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0"/>
            <a:endCxn id="17" idx="4"/>
          </p:cNvCxnSpPr>
          <p:nvPr/>
        </p:nvCxnSpPr>
        <p:spPr>
          <a:xfrm flipV="1">
            <a:off x="4392000" y="360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9" idx="5"/>
            <a:endCxn id="16" idx="1"/>
          </p:cNvCxnSpPr>
          <p:nvPr/>
        </p:nvCxnSpPr>
        <p:spPr>
          <a:xfrm>
            <a:off x="1279279" y="46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5292000" y="432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29" name="直線單箭頭接點 28"/>
          <p:cNvCxnSpPr>
            <a:stCxn id="18" idx="7"/>
            <a:endCxn id="28" idx="3"/>
          </p:cNvCxnSpPr>
          <p:nvPr/>
        </p:nvCxnSpPr>
        <p:spPr>
          <a:xfrm flipV="1">
            <a:off x="4519279" y="46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maximum-flow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1269000"/>
            <a:ext cx="8640000" cy="2880000"/>
          </a:xfrm>
        </p:spPr>
        <p:txBody>
          <a:bodyPr/>
          <a:lstStyle/>
          <a:p>
            <a:pPr marL="0" lvl="0" indent="0" eaLnBrk="1" hangingPunct="1"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We call the nonnegative quantity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the 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from vertex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to vertex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.  The </a:t>
            </a:r>
            <a:r>
              <a:rPr lang="en-US" altLang="zh-TW" i="1" dirty="0">
                <a:solidFill>
                  <a:srgbClr val="0000FF"/>
                </a:solidFill>
              </a:rPr>
              <a:t>value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b="1" spc="600" dirty="0">
                <a:solidFill>
                  <a:srgbClr val="000000"/>
                </a:solidFill>
              </a:rPr>
              <a:t>|</a:t>
            </a:r>
            <a:r>
              <a:rPr lang="en-US" altLang="zh-TW" i="1" spc="600" dirty="0">
                <a:solidFill>
                  <a:srgbClr val="000000"/>
                </a:solidFill>
              </a:rPr>
              <a:t>f</a:t>
            </a:r>
            <a:r>
              <a:rPr lang="en-US" altLang="zh-TW" b="1" dirty="0">
                <a:solidFill>
                  <a:srgbClr val="000000"/>
                </a:solidFill>
              </a:rPr>
              <a:t>|</a:t>
            </a:r>
            <a:r>
              <a:rPr lang="en-US" altLang="zh-TW" dirty="0">
                <a:solidFill>
                  <a:srgbClr val="000000"/>
                </a:solidFill>
              </a:rPr>
              <a:t> of a flow 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 is defined as, 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marL="0" lvl="0" indent="0" eaLnBrk="1" hangingPunct="1"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that is, the total flow out of the source minus the flow into the source.</a:t>
            </a:r>
          </a:p>
          <a:p>
            <a:pPr marL="0" lvl="0" indent="0" eaLnBrk="1" hangingPunct="1">
              <a:spcBef>
                <a:spcPct val="500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In the </a:t>
            </a:r>
            <a:r>
              <a:rPr lang="en-US" altLang="zh-TW" i="1" dirty="0">
                <a:solidFill>
                  <a:srgbClr val="0000FF"/>
                </a:solidFill>
              </a:rPr>
              <a:t>maximum-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 problem</a:t>
            </a:r>
            <a:r>
              <a:rPr lang="en-US" altLang="zh-TW" dirty="0">
                <a:solidFill>
                  <a:srgbClr val="000000"/>
                </a:solidFill>
              </a:rPr>
              <a:t>, we are given a flow network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 with source 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 and sink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, and we wish to find a flow of maximum value.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/>
          </p:nvPr>
        </p:nvGraphicFramePr>
        <p:xfrm>
          <a:off x="2052000" y="2169000"/>
          <a:ext cx="3240000" cy="63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9" name="方程式" r:id="rId3" imgW="1739880" imgH="342720" progId="Equation.3">
                  <p:embed/>
                </p:oleObj>
              </mc:Choice>
              <mc:Fallback>
                <p:oleObj name="方程式" r:id="rId3" imgW="1739880" imgH="342720" progId="Equation.3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000" y="2169000"/>
                        <a:ext cx="3240000" cy="638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501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Residual networks</a:t>
            </a:r>
            <a:endParaRPr lang="zh-TW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12000" y="1449000"/>
            <a:ext cx="7920000" cy="37800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en-US" altLang="zh-TW" dirty="0"/>
              <a:t>Suppose that we have a flow network </a:t>
            </a:r>
            <a:r>
              <a:rPr lang="en-US" altLang="zh-TW" i="1" dirty="0"/>
              <a:t>G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dirty="0"/>
              <a:t>E</a:t>
            </a:r>
            <a:r>
              <a:rPr lang="en-US" altLang="zh-TW" sz="1200" dirty="0"/>
              <a:t> </a:t>
            </a:r>
            <a:r>
              <a:rPr lang="en-US" altLang="zh-TW" dirty="0"/>
              <a:t>) with source </a:t>
            </a:r>
            <a:r>
              <a:rPr lang="en-US" altLang="zh-TW" i="1" dirty="0"/>
              <a:t>s</a:t>
            </a:r>
            <a:r>
              <a:rPr lang="en-US" altLang="zh-TW" dirty="0"/>
              <a:t> and sink </a:t>
            </a:r>
            <a:r>
              <a:rPr lang="en-US" altLang="zh-TW" i="1" dirty="0"/>
              <a:t>t</a:t>
            </a:r>
            <a:r>
              <a:rPr lang="en-US" altLang="zh-TW" dirty="0"/>
              <a:t>. Let </a:t>
            </a:r>
            <a:r>
              <a:rPr lang="en-US" altLang="zh-TW" sz="1200" dirty="0"/>
              <a:t> </a:t>
            </a:r>
            <a:r>
              <a:rPr lang="en-US" altLang="zh-TW" i="1" dirty="0"/>
              <a:t>f  </a:t>
            </a:r>
            <a:r>
              <a:rPr lang="en-US" altLang="zh-TW" dirty="0"/>
              <a:t>be a flow in </a:t>
            </a:r>
            <a:r>
              <a:rPr lang="en-US" altLang="zh-TW" i="1" dirty="0"/>
              <a:t>G</a:t>
            </a:r>
            <a:r>
              <a:rPr lang="en-US" altLang="zh-TW" dirty="0"/>
              <a:t>, and consider a pair of vertices 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/>
              <a:t>. We define the </a:t>
            </a:r>
            <a:r>
              <a:rPr lang="en-US" altLang="zh-TW" i="1" dirty="0">
                <a:solidFill>
                  <a:srgbClr val="0000FF"/>
                </a:solidFill>
              </a:rPr>
              <a:t>residual capacity</a:t>
            </a:r>
            <a:r>
              <a:rPr lang="en-US" altLang="zh-TW" dirty="0"/>
              <a:t>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f</a:t>
            </a:r>
            <a:r>
              <a:rPr lang="en-US" altLang="zh-TW" sz="1800" i="1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by</a:t>
            </a:r>
          </a:p>
          <a:p>
            <a:pPr marL="0" indent="0" eaLnBrk="1" hangingPunct="1">
              <a:spcBef>
                <a:spcPct val="50000"/>
              </a:spcBef>
            </a:pPr>
            <a:endParaRPr lang="en-US" altLang="zh-TW" dirty="0"/>
          </a:p>
          <a:p>
            <a:pPr marL="0" indent="0" eaLnBrk="1" hangingPunct="1">
              <a:spcBef>
                <a:spcPct val="50000"/>
              </a:spcBef>
            </a:pPr>
            <a:endParaRPr lang="en-US" altLang="zh-TW" dirty="0"/>
          </a:p>
          <a:p>
            <a:pPr marL="0" indent="0" eaLnBrk="1" hangingPunct="1">
              <a:spcBef>
                <a:spcPts val="2400"/>
              </a:spcBef>
            </a:pPr>
            <a:endParaRPr lang="en-US" altLang="zh-TW" dirty="0"/>
          </a:p>
          <a:p>
            <a:pPr marL="0" indent="0" eaLnBrk="1" hangingPunct="1">
              <a:spcBef>
                <a:spcPts val="1800"/>
              </a:spcBef>
            </a:pPr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00FF"/>
                </a:solidFill>
              </a:rPr>
              <a:t>residual network</a:t>
            </a:r>
            <a:r>
              <a:rPr lang="en-US" altLang="zh-TW" dirty="0"/>
              <a:t> of </a:t>
            </a:r>
            <a:r>
              <a:rPr lang="en-US" altLang="zh-TW" i="1" dirty="0"/>
              <a:t>G</a:t>
            </a:r>
            <a:r>
              <a:rPr lang="en-US" altLang="zh-TW" dirty="0"/>
              <a:t> induced by </a:t>
            </a:r>
            <a:r>
              <a:rPr lang="en-US" altLang="zh-TW" i="1" dirty="0"/>
              <a:t>f</a:t>
            </a:r>
            <a:r>
              <a:rPr lang="en-US" altLang="zh-TW" dirty="0"/>
              <a:t> </a:t>
            </a:r>
            <a:r>
              <a:rPr lang="en-US" altLang="zh-TW" sz="1200" dirty="0"/>
              <a:t> </a:t>
            </a:r>
            <a:r>
              <a:rPr lang="en-US" altLang="zh-TW" dirty="0"/>
              <a:t>is </a:t>
            </a:r>
            <a:r>
              <a:rPr lang="en-US" altLang="zh-TW" i="1" dirty="0"/>
              <a:t>G</a:t>
            </a:r>
            <a:r>
              <a:rPr lang="en-US" altLang="zh-TW" i="1" baseline="-25000" dirty="0"/>
              <a:t>f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dirty="0" err="1"/>
              <a:t>E</a:t>
            </a:r>
            <a:r>
              <a:rPr lang="en-US" altLang="zh-TW" i="1" baseline="-25000" dirty="0" err="1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), where</a:t>
            </a:r>
          </a:p>
          <a:p>
            <a:pPr marL="0" indent="0" eaLnBrk="1" hangingPunct="1">
              <a:spcBef>
                <a:spcPct val="30000"/>
              </a:spcBef>
            </a:pPr>
            <a:r>
              <a:rPr lang="en-US" altLang="zh-TW" i="1" dirty="0" err="1"/>
              <a:t>E</a:t>
            </a:r>
            <a:r>
              <a:rPr lang="en-US" altLang="zh-TW" i="1" baseline="-25000" dirty="0" err="1"/>
              <a:t>f</a:t>
            </a:r>
            <a:r>
              <a:rPr lang="en-US" altLang="zh-TW" dirty="0"/>
              <a:t> </a:t>
            </a:r>
            <a:r>
              <a:rPr lang="en-US" altLang="zh-TW" sz="1200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{(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sz="1800" dirty="0">
                <a:sym typeface="Symbol" pitchFamily="18" charset="2"/>
              </a:rPr>
              <a:t> 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⨉</a:t>
            </a:r>
            <a:r>
              <a:rPr lang="en-US" altLang="zh-TW" sz="12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i="1" dirty="0"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: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f</a:t>
            </a:r>
            <a:r>
              <a:rPr lang="en-US" altLang="zh-TW" sz="1800" i="1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/>
              <a:t> 0}.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64074"/>
              </p:ext>
            </p:extLst>
          </p:nvPr>
        </p:nvGraphicFramePr>
        <p:xfrm>
          <a:off x="1872000" y="2889000"/>
          <a:ext cx="4680000" cy="131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44" name="方程式" r:id="rId3" imgW="2539800" imgH="711000" progId="Equation.3">
                  <p:embed/>
                </p:oleObj>
              </mc:Choice>
              <mc:Fallback>
                <p:oleObj name="方程式" r:id="rId3" imgW="25398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2000" y="2889000"/>
                        <a:ext cx="4680000" cy="131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5472113" y="728663"/>
            <a:ext cx="3240087" cy="539750"/>
          </a:xfrm>
        </p:spPr>
        <p:txBody>
          <a:bodyPr/>
          <a:lstStyle/>
          <a:p>
            <a:pPr marL="0" indent="0" eaLnBrk="1" hangingPunct="1"/>
            <a:r>
              <a:rPr lang="en-US" altLang="zh-TW" sz="3200" dirty="0">
                <a:solidFill>
                  <a:srgbClr val="0000FF"/>
                </a:solidFill>
              </a:rPr>
              <a:t>A flow network </a:t>
            </a:r>
            <a:r>
              <a:rPr lang="en-US" altLang="zh-TW" sz="3200" i="1" dirty="0">
                <a:solidFill>
                  <a:srgbClr val="0000FF"/>
                </a:solidFill>
              </a:rPr>
              <a:t>G</a:t>
            </a:r>
            <a:endParaRPr lang="zh-TW" altLang="en-US" sz="3200" i="1" dirty="0">
              <a:solidFill>
                <a:srgbClr val="0000FF"/>
              </a:solidFill>
            </a:endParaRP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652000" y="5229000"/>
            <a:ext cx="2880360" cy="1081087"/>
          </a:xfrm>
        </p:spPr>
        <p:txBody>
          <a:bodyPr/>
          <a:lstStyle/>
          <a:p>
            <a:pPr marL="0" indent="0" eaLnBrk="1" hangingPunct="1"/>
            <a:r>
              <a:rPr lang="en-US" altLang="zh-TW" sz="3200" dirty="0">
                <a:solidFill>
                  <a:srgbClr val="0000FF"/>
                </a:solidFill>
              </a:rPr>
              <a:t>The residual network </a:t>
            </a:r>
            <a:r>
              <a:rPr lang="en-US" altLang="zh-TW" sz="3200" i="1" dirty="0">
                <a:solidFill>
                  <a:srgbClr val="0000FF"/>
                </a:solidFill>
              </a:rPr>
              <a:t>G</a:t>
            </a:r>
            <a:r>
              <a:rPr lang="en-US" altLang="zh-TW" sz="3200" i="1" baseline="-25000" dirty="0">
                <a:solidFill>
                  <a:srgbClr val="0000FF"/>
                </a:solidFill>
              </a:rPr>
              <a:t>f</a:t>
            </a:r>
            <a:r>
              <a:rPr lang="en-US" altLang="zh-TW" sz="3200" dirty="0">
                <a:solidFill>
                  <a:srgbClr val="0000FF"/>
                </a:solidFill>
              </a:rPr>
              <a:t> of </a:t>
            </a:r>
            <a:r>
              <a:rPr lang="en-US" altLang="zh-TW" sz="3200" i="1" dirty="0">
                <a:solidFill>
                  <a:srgbClr val="0000FF"/>
                </a:solidFill>
              </a:rPr>
              <a:t>G</a:t>
            </a:r>
            <a:endParaRPr lang="zh-TW" altLang="en-US" sz="3200" i="1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2000" y="3609000"/>
            <a:ext cx="3780000" cy="540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E</a:t>
            </a:r>
            <a:r>
              <a:rPr lang="en-US" altLang="zh-TW" sz="2200" i="1" kern="0" baseline="-25000" dirty="0" err="1">
                <a:solidFill>
                  <a:srgbClr val="000000"/>
                </a:solidFill>
                <a:latin typeface="Times New Roman"/>
                <a:ea typeface="新細明體"/>
              </a:rPr>
              <a:t>f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 </a:t>
            </a:r>
            <a:r>
              <a:rPr lang="en-US" altLang="zh-TW" sz="2200" kern="0" dirty="0">
                <a:solidFill>
                  <a:srgbClr val="000000"/>
                </a:solidFill>
                <a:latin typeface="Symbol" pitchFamily="18" charset="2"/>
                <a:ea typeface="新細明體"/>
              </a:rPr>
              <a:t>=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{(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spc="100" dirty="0" err="1">
                <a:solidFill>
                  <a:srgbClr val="000000"/>
                </a:solidFill>
                <a:latin typeface="Times New Roman"/>
                <a:ea typeface="新細明體"/>
              </a:rPr>
              <a:t>,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spc="300" dirty="0">
                <a:solidFill>
                  <a:srgbClr val="000000"/>
                </a:solidFill>
                <a:latin typeface="Times New Roman"/>
                <a:ea typeface="新細明體"/>
              </a:rPr>
              <a:t>)</a:t>
            </a:r>
            <a:r>
              <a:rPr lang="en-US" altLang="zh-TW" sz="2200" kern="0" spc="30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</a:t>
            </a:r>
            <a:r>
              <a:rPr lang="en-US" altLang="zh-TW" sz="2200" i="1" kern="0" spc="300" dirty="0" err="1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V</a:t>
            </a:r>
            <a:r>
              <a:rPr lang="en-US" altLang="zh-TW" sz="2000" kern="0" spc="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⨉</a:t>
            </a:r>
            <a:r>
              <a:rPr lang="en-US" altLang="zh-TW" sz="2200" i="1" kern="0" spc="300" dirty="0" err="1">
                <a:solidFill>
                  <a:srgbClr val="000000"/>
                </a:solidFill>
                <a:latin typeface="Times New Roman"/>
                <a:ea typeface="新細明體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sz="2200" kern="0" spc="300" dirty="0" err="1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: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c</a:t>
            </a:r>
            <a:r>
              <a:rPr lang="en-US" altLang="zh-TW" sz="2200" i="1" kern="0" baseline="-25000" dirty="0" err="1">
                <a:solidFill>
                  <a:srgbClr val="000000"/>
                </a:solidFill>
                <a:latin typeface="Times New Roman"/>
                <a:ea typeface="新細明體"/>
              </a:rPr>
              <a:t>f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spc="100" dirty="0" err="1">
                <a:solidFill>
                  <a:srgbClr val="000000"/>
                </a:solidFill>
                <a:latin typeface="Times New Roman"/>
                <a:ea typeface="新細明體"/>
              </a:rPr>
              <a:t>,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) </a:t>
            </a:r>
            <a:r>
              <a:rPr lang="en-US" altLang="zh-TW" sz="2200" b="1" kern="0" dirty="0">
                <a:solidFill>
                  <a:srgbClr val="000000"/>
                </a:solidFill>
                <a:latin typeface="Symbol" pitchFamily="18" charset="2"/>
                <a:ea typeface="新細明體"/>
              </a:rPr>
              <a:t>&gt;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0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/>
                <a:ea typeface="新細明體"/>
              </a:rPr>
              <a:t>}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97251"/>
              </p:ext>
            </p:extLst>
          </p:nvPr>
        </p:nvGraphicFramePr>
        <p:xfrm>
          <a:off x="5292000" y="2168998"/>
          <a:ext cx="3420000" cy="125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" name="方程式" r:id="rId3" imgW="1930320" imgH="711000" progId="Equation.3">
                  <p:embed/>
                </p:oleObj>
              </mc:Choice>
              <mc:Fallback>
                <p:oleObj name="方程式" r:id="rId3" imgW="1930320" imgH="7110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00" y="2168998"/>
                        <a:ext cx="3420000" cy="125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00" y="369000"/>
            <a:ext cx="4680000" cy="2853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0" y="3609000"/>
            <a:ext cx="4680000" cy="28759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8980"/>
            <a:ext cx="7919999" cy="5580020"/>
          </a:xfrm>
        </p:spPr>
        <p:txBody>
          <a:bodyPr/>
          <a:lstStyle/>
          <a:p>
            <a:pPr marL="541338" indent="-541338" eaLnBrk="1" hangingPunct="1">
              <a:defRPr/>
            </a:pPr>
            <a:r>
              <a:rPr lang="en-US" altLang="zh-TW" sz="2200" dirty="0"/>
              <a:t>F</a:t>
            </a:r>
            <a:r>
              <a:rPr lang="en-US" altLang="zh-TW" sz="1800" dirty="0"/>
              <a:t>ORD</a:t>
            </a:r>
            <a:r>
              <a:rPr lang="en-US" altLang="zh-TW" sz="2200" dirty="0"/>
              <a:t>-F</a:t>
            </a:r>
            <a:r>
              <a:rPr lang="en-US" altLang="zh-TW" sz="1800" dirty="0"/>
              <a:t>ULKERSO</a:t>
            </a:r>
            <a:r>
              <a:rPr lang="en-US" altLang="zh-TW" sz="1800" spc="150" dirty="0"/>
              <a:t>N</a:t>
            </a:r>
            <a:r>
              <a:rPr lang="en-US" altLang="zh-TW" sz="2200" dirty="0"/>
              <a:t>(</a:t>
            </a:r>
            <a:r>
              <a:rPr lang="en-US" altLang="zh-TW" sz="2200" i="1" dirty="0"/>
              <a:t>G</a:t>
            </a:r>
            <a:r>
              <a:rPr lang="en-US" altLang="zh-TW" sz="2200" dirty="0"/>
              <a:t>, </a:t>
            </a:r>
            <a:r>
              <a:rPr lang="en-US" altLang="zh-TW" sz="2200" i="1" dirty="0"/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t</a:t>
            </a:r>
            <a:r>
              <a:rPr lang="en-US" altLang="zh-TW" sz="2200" dirty="0"/>
              <a:t>)</a:t>
            </a:r>
            <a:endParaRPr lang="en-US" altLang="zh-TW" sz="2200" b="1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1	</a:t>
            </a:r>
            <a:r>
              <a:rPr lang="en-US" altLang="zh-TW" sz="2200" b="1" dirty="0"/>
              <a:t>for</a:t>
            </a:r>
            <a:r>
              <a:rPr lang="en-US" altLang="zh-TW" sz="2200" dirty="0"/>
              <a:t>	each edge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 err="1">
                <a:sym typeface="Symbol" pitchFamily="18" charset="2"/>
              </a:rPr>
              <a:t>G.E</a:t>
            </a:r>
            <a:endParaRPr lang="en-US" altLang="zh-TW" sz="2200" dirty="0">
              <a:sym typeface="Symbol" pitchFamily="18" charset="2"/>
            </a:endParaRP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2		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0</a:t>
            </a:r>
            <a:endParaRPr lang="en-US" altLang="zh-TW" sz="2200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3	</a:t>
            </a:r>
            <a:r>
              <a:rPr lang="en-US" altLang="zh-TW" sz="2200" b="1" dirty="0"/>
              <a:t>while</a:t>
            </a:r>
            <a:r>
              <a:rPr lang="en-US" altLang="zh-TW" sz="2200" dirty="0"/>
              <a:t> there exists a path </a:t>
            </a:r>
            <a:r>
              <a:rPr lang="en-US" altLang="zh-TW" sz="2200" i="1" dirty="0"/>
              <a:t>p</a:t>
            </a:r>
            <a:r>
              <a:rPr lang="en-US" altLang="zh-TW" sz="2200" dirty="0"/>
              <a:t> from </a:t>
            </a:r>
            <a:r>
              <a:rPr lang="en-US" altLang="zh-TW" sz="2200" i="1" dirty="0"/>
              <a:t>s</a:t>
            </a:r>
            <a:r>
              <a:rPr lang="en-US" altLang="zh-TW" sz="2200" dirty="0"/>
              <a:t> to </a:t>
            </a:r>
            <a:r>
              <a:rPr lang="en-US" altLang="zh-TW" sz="2200" i="1" dirty="0"/>
              <a:t>t</a:t>
            </a:r>
            <a:r>
              <a:rPr lang="en-US" altLang="zh-TW" sz="2200" dirty="0"/>
              <a:t> in the residual network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</a:t>
            </a: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4		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 </a:t>
            </a:r>
            <a:r>
              <a:rPr lang="en-US" altLang="zh-TW" sz="2200" i="1" dirty="0"/>
              <a:t>p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min{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/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altLang="zh-TW" sz="2200" dirty="0"/>
              <a:t>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is in </a:t>
            </a:r>
            <a:r>
              <a:rPr lang="en-US" altLang="zh-TW" sz="2200" i="1" dirty="0"/>
              <a:t>p</a:t>
            </a:r>
            <a:r>
              <a:rPr lang="en-US" altLang="zh-TW" sz="2200" dirty="0"/>
              <a:t>}</a:t>
            </a:r>
            <a:endParaRPr lang="en-US" altLang="zh-TW" sz="2200" b="1" dirty="0">
              <a:sym typeface="Symbol" pitchFamily="18" charset="2"/>
            </a:endParaRP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5		</a:t>
            </a:r>
            <a:r>
              <a:rPr lang="en-US" altLang="zh-TW" sz="2200" b="1" dirty="0"/>
              <a:t>for</a:t>
            </a:r>
            <a:r>
              <a:rPr lang="en-US" altLang="zh-TW" sz="2200" dirty="0"/>
              <a:t>	each edge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in </a:t>
            </a:r>
            <a:r>
              <a:rPr lang="en-US" altLang="zh-TW" sz="2200" i="1" dirty="0"/>
              <a:t>p</a:t>
            </a:r>
            <a:endParaRPr lang="en-US" altLang="zh-TW" sz="2200" b="1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6			</a:t>
            </a:r>
            <a:r>
              <a:rPr lang="en-US" altLang="zh-TW" sz="2200" b="1" dirty="0"/>
              <a:t>if</a:t>
            </a:r>
            <a:r>
              <a:rPr lang="en-US" altLang="zh-TW" sz="2200" dirty="0"/>
              <a:t>	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G.E</a:t>
            </a:r>
            <a:endParaRPr lang="en-US" altLang="zh-TW" sz="2200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7				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dirty="0"/>
              <a:t> 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 </a:t>
            </a:r>
            <a:r>
              <a:rPr lang="en-US" altLang="zh-TW" sz="2200" i="1" dirty="0"/>
              <a:t>p</a:t>
            </a:r>
            <a:r>
              <a:rPr lang="en-US" altLang="zh-TW" sz="2200" dirty="0"/>
              <a:t>) </a:t>
            </a: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8			</a:t>
            </a:r>
            <a:r>
              <a:rPr lang="en-US" altLang="zh-TW" sz="2200" b="1" dirty="0"/>
              <a:t>else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−</a:t>
            </a:r>
            <a:r>
              <a:rPr lang="en-US" altLang="zh-TW" sz="2200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 </a:t>
            </a:r>
            <a:r>
              <a:rPr lang="en-US" altLang="zh-TW" sz="2200" i="1" dirty="0"/>
              <a:t>p</a:t>
            </a:r>
            <a:r>
              <a:rPr lang="en-US" altLang="zh-TW" sz="2200" dirty="0"/>
              <a:t>)</a:t>
            </a: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endParaRPr lang="en-US" altLang="zh-TW" sz="2200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endParaRPr lang="en-US" altLang="zh-TW" sz="2200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endParaRPr lang="en-US" altLang="zh-TW" sz="2200" dirty="0"/>
          </a:p>
          <a:p>
            <a:pPr marL="0" lvl="0" indent="0" eaLnBrk="1" hangingPunct="1"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2200" dirty="0" err="1">
                <a:solidFill>
                  <a:srgbClr val="0000FF"/>
                </a:solidFill>
              </a:rPr>
              <a:t>Lestor</a:t>
            </a:r>
            <a:r>
              <a:rPr lang="en-US" altLang="zh-TW" sz="2200" dirty="0">
                <a:solidFill>
                  <a:srgbClr val="0000FF"/>
                </a:solidFill>
              </a:rPr>
              <a:t> R. Ford, Jr. and D. R. Fulkerson. Flows in Networks. Princeton University Press, 1962.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269350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09000"/>
            <a:ext cx="4680000" cy="28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28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09000"/>
            <a:ext cx="4680000" cy="2853350"/>
          </a:xfrm>
          <a:prstGeom prst="rect">
            <a:avLst/>
          </a:prstGeom>
        </p:spPr>
      </p:pic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10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09000"/>
            <a:ext cx="4680000" cy="28533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2000" y="4509000"/>
            <a:ext cx="7920000" cy="1800001"/>
          </a:xfrm>
        </p:spPr>
        <p:txBody>
          <a:bodyPr/>
          <a:lstStyle/>
          <a:p>
            <a:pPr marL="0" indent="0"/>
            <a:r>
              <a:rPr lang="en-US" altLang="zh-TW" sz="2200" dirty="0"/>
              <a:t>Figure 26.1 (a) A flow network </a:t>
            </a:r>
            <a:r>
              <a:rPr lang="en-US" altLang="zh-TW" sz="2200" i="1" dirty="0">
                <a:solidFill>
                  <a:srgbClr val="000000"/>
                </a:solidFill>
              </a:rPr>
              <a:t>G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</a:rPr>
              <a:t> (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>
                <a:solidFill>
                  <a:srgbClr val="000000"/>
                </a:solidFill>
              </a:rPr>
              <a:t>)</a:t>
            </a:r>
            <a:r>
              <a:rPr lang="en-US" altLang="zh-TW" sz="2200" dirty="0"/>
              <a:t> for the Lucky Puck Company’s trucking problem. The Vancouver factory is the source </a:t>
            </a:r>
            <a:r>
              <a:rPr lang="en-US" altLang="zh-TW" sz="2200" i="1" dirty="0"/>
              <a:t>s</a:t>
            </a:r>
            <a:r>
              <a:rPr lang="en-US" altLang="zh-TW" sz="2200" dirty="0"/>
              <a:t>, and the Winnipeg warehouse is the sink </a:t>
            </a:r>
            <a:r>
              <a:rPr lang="en-US" altLang="zh-TW" sz="2200" i="1" dirty="0"/>
              <a:t>t</a:t>
            </a:r>
            <a:r>
              <a:rPr lang="en-US" altLang="zh-TW" sz="2200" dirty="0"/>
              <a:t>. The company ships pucks through intermediate cities, but only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crates per day can go from city </a:t>
            </a:r>
            <a:r>
              <a:rPr lang="en-US" altLang="zh-TW" sz="2200" i="1" dirty="0"/>
              <a:t>u</a:t>
            </a:r>
            <a:r>
              <a:rPr lang="en-US" altLang="zh-TW" sz="2200" dirty="0"/>
              <a:t> to city </a:t>
            </a:r>
            <a:r>
              <a:rPr lang="en-US" altLang="zh-TW" sz="2200" i="1" dirty="0"/>
              <a:t>v</a:t>
            </a:r>
            <a:r>
              <a:rPr lang="en-US" altLang="zh-TW" sz="2200" dirty="0"/>
              <a:t>. Each edge is labeled with its capacity.</a:t>
            </a:r>
            <a:endParaRPr lang="zh-TW" altLang="en-US" sz="2200" dirty="0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972000" y="198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>
            <a:noAutofit/>
          </a:bodyPr>
          <a:lstStyle/>
          <a:p>
            <a:pPr algn="r"/>
            <a:r>
              <a:rPr lang="en-US" altLang="zh-TW" sz="2400" dirty="0">
                <a:solidFill>
                  <a:srgbClr val="006600"/>
                </a:solidFill>
              </a:rPr>
              <a:t>Vancouver</a:t>
            </a: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2772000" y="378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006600"/>
                </a:solidFill>
              </a:rPr>
              <a:t>Calgary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2772000" y="90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006600"/>
                </a:solidFill>
              </a:rPr>
              <a:t>Edmonton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5112000" y="37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006600"/>
                </a:solidFill>
              </a:rPr>
              <a:t>Regina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932000" y="90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006600"/>
                </a:solidFill>
              </a:rPr>
              <a:t>Saskatoon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6732000" y="198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>
            <a:noAutofit/>
          </a:bodyPr>
          <a:lstStyle/>
          <a:p>
            <a:r>
              <a:rPr lang="en-US" altLang="zh-TW" sz="2400" dirty="0">
                <a:solidFill>
                  <a:srgbClr val="006600"/>
                </a:solidFill>
              </a:rPr>
              <a:t>Winnipeg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1332000" y="270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>
            <a:noAutofit/>
          </a:bodyPr>
          <a:lstStyle/>
          <a:p>
            <a:pPr algn="r"/>
            <a:r>
              <a:rPr lang="en-US" altLang="zh-TW" sz="2400" dirty="0">
                <a:solidFill>
                  <a:schemeClr val="hlink"/>
                </a:solidFill>
              </a:rPr>
              <a:t>factory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732000" y="270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>
            <a:noAutofit/>
          </a:bodyPr>
          <a:lstStyle/>
          <a:p>
            <a:r>
              <a:rPr lang="en-US" altLang="zh-TW" sz="2400" dirty="0">
                <a:solidFill>
                  <a:schemeClr val="hlink"/>
                </a:solidFill>
              </a:rPr>
              <a:t>warehouse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412000" y="16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4392000" y="10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2412000" y="28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6192000" y="16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6192000" y="28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4572000" y="23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349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565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54" name="橢圓 53"/>
          <p:cNvSpPr/>
          <p:nvPr/>
        </p:nvSpPr>
        <p:spPr>
          <a:xfrm>
            <a:off x="3312000" y="12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3312000" y="34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5472000" y="12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5472000" y="34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2232000" y="23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59" name="直線單箭頭接點 58"/>
          <p:cNvCxnSpPr>
            <a:stCxn id="58" idx="7"/>
            <a:endCxn id="54" idx="3"/>
          </p:cNvCxnSpPr>
          <p:nvPr/>
        </p:nvCxnSpPr>
        <p:spPr>
          <a:xfrm flipV="1">
            <a:off x="2539279" y="15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4" idx="6"/>
            <a:endCxn id="56" idx="2"/>
          </p:cNvCxnSpPr>
          <p:nvPr/>
        </p:nvCxnSpPr>
        <p:spPr>
          <a:xfrm>
            <a:off x="3672000" y="14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6" idx="3"/>
            <a:endCxn id="55" idx="7"/>
          </p:cNvCxnSpPr>
          <p:nvPr/>
        </p:nvCxnSpPr>
        <p:spPr>
          <a:xfrm flipH="1">
            <a:off x="3619279" y="15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5" idx="6"/>
            <a:endCxn id="57" idx="2"/>
          </p:cNvCxnSpPr>
          <p:nvPr/>
        </p:nvCxnSpPr>
        <p:spPr>
          <a:xfrm>
            <a:off x="3672000" y="36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5" idx="0"/>
            <a:endCxn id="54" idx="4"/>
          </p:cNvCxnSpPr>
          <p:nvPr/>
        </p:nvCxnSpPr>
        <p:spPr>
          <a:xfrm flipV="1">
            <a:off x="3492000" y="16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6" idx="5"/>
            <a:endCxn id="67" idx="1"/>
          </p:cNvCxnSpPr>
          <p:nvPr/>
        </p:nvCxnSpPr>
        <p:spPr>
          <a:xfrm>
            <a:off x="5779279" y="15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57" idx="0"/>
            <a:endCxn id="56" idx="4"/>
          </p:cNvCxnSpPr>
          <p:nvPr/>
        </p:nvCxnSpPr>
        <p:spPr>
          <a:xfrm flipV="1">
            <a:off x="5652000" y="16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8" idx="5"/>
            <a:endCxn id="55" idx="1"/>
          </p:cNvCxnSpPr>
          <p:nvPr/>
        </p:nvCxnSpPr>
        <p:spPr>
          <a:xfrm>
            <a:off x="2539279" y="26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23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57" idx="7"/>
            <a:endCxn id="67" idx="3"/>
          </p:cNvCxnSpPr>
          <p:nvPr/>
        </p:nvCxnSpPr>
        <p:spPr>
          <a:xfrm flipV="1">
            <a:off x="5779279" y="26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591416"/>
            <a:ext cx="4680000" cy="2902416"/>
          </a:xfrm>
          <a:prstGeom prst="rect">
            <a:avLst/>
          </a:prstGeom>
        </p:spPr>
      </p:pic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9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591416"/>
            <a:ext cx="4680000" cy="2902416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579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591416"/>
            <a:ext cx="4680000" cy="29024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52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09000"/>
            <a:ext cx="4680000" cy="28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51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09000"/>
            <a:ext cx="4680000" cy="288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0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09000"/>
            <a:ext cx="4680000" cy="288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3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09000"/>
            <a:ext cx="4680000" cy="2875996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12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09000"/>
            <a:ext cx="4680000" cy="2875996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52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09000"/>
            <a:ext cx="4680000" cy="28759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 err="1">
                <a:solidFill>
                  <a:srgbClr val="000000"/>
                </a:solidFill>
                <a:sym typeface="Symbol" pitchFamily="18" charset="2"/>
              </a:rPr>
              <a:t>G.E</a:t>
            </a:r>
            <a:endParaRPr lang="en-US" altLang="zh-TW" dirty="0">
              <a:solidFill>
                <a:srgbClr val="000000"/>
              </a:solidFill>
            </a:endParaRP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FFFF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541338" lvl="0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b="1" dirty="0">
                <a:solidFill>
                  <a:srgbClr val="000000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pc="150" dirty="0">
                <a:solidFill>
                  <a:srgbClr val="000000"/>
                </a:solidFill>
              </a:rPr>
              <a:t>.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-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i="1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09000"/>
            <a:ext cx="4680000" cy="2875996"/>
          </a:xfrm>
          <a:prstGeom prst="rect">
            <a:avLst/>
          </a:prstGeom>
        </p:spPr>
      </p:pic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404622"/>
            <a:ext cx="8640000" cy="6065880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V="1">
            <a:off x="1115976" y="2708996"/>
            <a:ext cx="2592018" cy="12960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1115976" y="3861006"/>
            <a:ext cx="2448017" cy="1439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3563993" y="2708996"/>
            <a:ext cx="144001" cy="1152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707994" y="2708995"/>
            <a:ext cx="1872013" cy="5760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580007" y="3284999"/>
            <a:ext cx="2448017" cy="4320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156011" y="3717002"/>
            <a:ext cx="1872013" cy="2880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563993" y="3861003"/>
            <a:ext cx="2592018" cy="144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5580007" y="3285000"/>
            <a:ext cx="576004" cy="7200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3563993" y="3284999"/>
            <a:ext cx="2016014" cy="5760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290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1338" indent="-541338" eaLnBrk="1" hangingPunct="1">
              <a:defRPr/>
            </a:pPr>
            <a:r>
              <a:rPr lang="en-US" altLang="zh-TW" sz="2200" dirty="0"/>
              <a:t>F</a:t>
            </a:r>
            <a:r>
              <a:rPr lang="en-US" altLang="zh-TW" sz="1800" dirty="0"/>
              <a:t>ORD</a:t>
            </a:r>
            <a:r>
              <a:rPr lang="en-US" altLang="zh-TW" sz="2200" dirty="0"/>
              <a:t>-F</a:t>
            </a:r>
            <a:r>
              <a:rPr lang="en-US" altLang="zh-TW" sz="1800" dirty="0"/>
              <a:t>ULKERSO</a:t>
            </a:r>
            <a:r>
              <a:rPr lang="en-US" altLang="zh-TW" sz="1800" spc="150" dirty="0"/>
              <a:t>N</a:t>
            </a:r>
            <a:r>
              <a:rPr lang="en-US" altLang="zh-TW" sz="2200" dirty="0"/>
              <a:t>(</a:t>
            </a:r>
            <a:r>
              <a:rPr lang="en-US" altLang="zh-TW" sz="2200" i="1" dirty="0"/>
              <a:t>G</a:t>
            </a:r>
            <a:r>
              <a:rPr lang="en-US" altLang="zh-TW" sz="2200" dirty="0"/>
              <a:t>, </a:t>
            </a:r>
            <a:r>
              <a:rPr lang="en-US" altLang="zh-TW" sz="2200" i="1" dirty="0"/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t</a:t>
            </a:r>
            <a:r>
              <a:rPr lang="en-US" altLang="zh-TW" sz="2200" dirty="0"/>
              <a:t>)</a:t>
            </a:r>
            <a:endParaRPr lang="en-US" altLang="zh-TW" sz="2200" b="1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1	</a:t>
            </a:r>
            <a:r>
              <a:rPr lang="en-US" altLang="zh-TW" sz="2200" b="1" dirty="0"/>
              <a:t>for</a:t>
            </a:r>
            <a:r>
              <a:rPr lang="en-US" altLang="zh-TW" sz="2200" dirty="0"/>
              <a:t>	each edge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 err="1">
                <a:sym typeface="Symbol" pitchFamily="18" charset="2"/>
              </a:rPr>
              <a:t>G.E</a:t>
            </a:r>
            <a:endParaRPr lang="en-US" altLang="zh-TW" sz="2200" dirty="0">
              <a:sym typeface="Symbol" pitchFamily="18" charset="2"/>
            </a:endParaRP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2		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0</a:t>
            </a:r>
            <a:endParaRPr lang="en-US" altLang="zh-TW" sz="2200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3	</a:t>
            </a:r>
            <a:r>
              <a:rPr lang="en-US" altLang="zh-TW" sz="2200" b="1" dirty="0"/>
              <a:t>while</a:t>
            </a:r>
            <a:r>
              <a:rPr lang="en-US" altLang="zh-TW" sz="2200" dirty="0"/>
              <a:t> there exists a path </a:t>
            </a:r>
            <a:r>
              <a:rPr lang="en-US" altLang="zh-TW" sz="2200" i="1" dirty="0"/>
              <a:t>p</a:t>
            </a:r>
            <a:r>
              <a:rPr lang="en-US" altLang="zh-TW" sz="2200" dirty="0"/>
              <a:t> from </a:t>
            </a:r>
            <a:r>
              <a:rPr lang="en-US" altLang="zh-TW" sz="2200" i="1" dirty="0"/>
              <a:t>s</a:t>
            </a:r>
            <a:r>
              <a:rPr lang="en-US" altLang="zh-TW" sz="2200" dirty="0"/>
              <a:t> to </a:t>
            </a:r>
            <a:r>
              <a:rPr lang="en-US" altLang="zh-TW" sz="2200" i="1" dirty="0"/>
              <a:t>t</a:t>
            </a:r>
            <a:r>
              <a:rPr lang="en-US" altLang="zh-TW" sz="2200" dirty="0"/>
              <a:t> in the residual network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</a:t>
            </a: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4		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spc="450" dirty="0"/>
              <a:t>(</a:t>
            </a:r>
            <a:r>
              <a:rPr lang="en-US" altLang="zh-TW" sz="2200" i="1" dirty="0"/>
              <a:t>p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min{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/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altLang="zh-TW" sz="2200" dirty="0"/>
              <a:t>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is in </a:t>
            </a:r>
            <a:r>
              <a:rPr lang="en-US" altLang="zh-TW" sz="2200" i="1" dirty="0"/>
              <a:t>p</a:t>
            </a:r>
            <a:r>
              <a:rPr lang="en-US" altLang="zh-TW" sz="2200" dirty="0"/>
              <a:t>}</a:t>
            </a:r>
            <a:endParaRPr lang="en-US" altLang="zh-TW" sz="2200" b="1" dirty="0">
              <a:sym typeface="Symbol" pitchFamily="18" charset="2"/>
            </a:endParaRP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5		</a:t>
            </a:r>
            <a:r>
              <a:rPr lang="en-US" altLang="zh-TW" sz="2200" b="1" dirty="0"/>
              <a:t>for</a:t>
            </a:r>
            <a:r>
              <a:rPr lang="en-US" altLang="zh-TW" sz="2200" dirty="0"/>
              <a:t>	each edge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in </a:t>
            </a:r>
            <a:r>
              <a:rPr lang="en-US" altLang="zh-TW" sz="2200" i="1" dirty="0"/>
              <a:t>p</a:t>
            </a:r>
            <a:endParaRPr lang="en-US" altLang="zh-TW" sz="2200" b="1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6			</a:t>
            </a:r>
            <a:r>
              <a:rPr lang="en-US" altLang="zh-TW" sz="2200" b="1" dirty="0"/>
              <a:t>if</a:t>
            </a:r>
            <a:r>
              <a:rPr lang="en-US" altLang="zh-TW" sz="2200" dirty="0"/>
              <a:t>	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G.E</a:t>
            </a:r>
            <a:endParaRPr lang="en-US" altLang="zh-TW" sz="2200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7				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dirty="0"/>
              <a:t> 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 </a:t>
            </a:r>
            <a:r>
              <a:rPr lang="en-US" altLang="zh-TW" sz="2200" i="1" dirty="0"/>
              <a:t>p</a:t>
            </a:r>
            <a:r>
              <a:rPr lang="en-US" altLang="zh-TW" sz="2200" dirty="0"/>
              <a:t>) </a:t>
            </a: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8			</a:t>
            </a:r>
            <a:r>
              <a:rPr lang="en-US" altLang="zh-TW" sz="2200" b="1" dirty="0"/>
              <a:t>else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−</a:t>
            </a:r>
            <a:r>
              <a:rPr lang="en-US" altLang="zh-TW" sz="2200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 </a:t>
            </a:r>
            <a:r>
              <a:rPr lang="en-US" altLang="zh-TW" sz="2200" i="1" dirty="0"/>
              <a:t>p</a:t>
            </a:r>
            <a:r>
              <a:rPr lang="en-US" altLang="zh-TW" sz="2200" dirty="0"/>
              <a:t>)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547936"/>
              </p:ext>
            </p:extLst>
          </p:nvPr>
        </p:nvGraphicFramePr>
        <p:xfrm>
          <a:off x="2232000" y="4869000"/>
          <a:ext cx="4680000" cy="131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1" name="方程式" r:id="rId3" imgW="2539800" imgH="711000" progId="Equation.3">
                  <p:embed/>
                </p:oleObj>
              </mc:Choice>
              <mc:Fallback>
                <p:oleObj name="方程式" r:id="rId3" imgW="2539800" imgH="711000" progId="Equation.3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2000" y="4869000"/>
                        <a:ext cx="4680000" cy="131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345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Cuts of flow networks</a:t>
            </a:r>
            <a:endParaRPr lang="zh-TW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Partition</a:t>
            </a:r>
            <a:endParaRPr lang="zh-TW" altLang="en-US" dirty="0"/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972000" y="1269000"/>
            <a:ext cx="7200000" cy="2340000"/>
          </a:xfrm>
        </p:spPr>
        <p:txBody>
          <a:bodyPr/>
          <a:lstStyle/>
          <a:p>
            <a:pPr marL="357188" indent="-357188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TW" dirty="0"/>
              <a:t>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spc="300" dirty="0"/>
              <a:t>T</a:t>
            </a:r>
            <a:r>
              <a:rPr lang="en-US" altLang="zh-TW" dirty="0"/>
              <a:t>) is a </a:t>
            </a:r>
            <a:r>
              <a:rPr lang="en-US" altLang="zh-TW" i="1" dirty="0">
                <a:solidFill>
                  <a:srgbClr val="0000FF"/>
                </a:solidFill>
              </a:rPr>
              <a:t>partition</a:t>
            </a:r>
            <a:r>
              <a:rPr lang="en-US" altLang="zh-TW" dirty="0"/>
              <a:t> of </a:t>
            </a:r>
            <a:r>
              <a:rPr lang="en-US" altLang="zh-TW" i="1" dirty="0"/>
              <a:t>V</a:t>
            </a:r>
            <a:r>
              <a:rPr lang="en-US" altLang="zh-TW" dirty="0"/>
              <a:t> if and only if</a:t>
            </a:r>
          </a:p>
          <a:p>
            <a:pPr marL="357188" indent="-357188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TW" i="1" dirty="0"/>
              <a:t>S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MT Extra" pitchFamily="18" charset="2"/>
              </a:rPr>
              <a:t>⋂</a:t>
            </a:r>
            <a:r>
              <a:rPr lang="en-US" altLang="zh-TW" dirty="0">
                <a:sym typeface="MT Extra" pitchFamily="18" charset="2"/>
              </a:rPr>
              <a:t> </a:t>
            </a:r>
            <a:r>
              <a:rPr lang="en-US" altLang="zh-TW" i="1" dirty="0">
                <a:sym typeface="MT Extra" pitchFamily="18" charset="2"/>
              </a:rPr>
              <a:t>T</a:t>
            </a:r>
            <a:r>
              <a:rPr lang="en-US" altLang="zh-TW" dirty="0">
                <a:sym typeface="MT Extra" pitchFamily="18" charset="2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MT Extra" pitchFamily="18" charset="2"/>
              </a:rPr>
              <a:t>=</a:t>
            </a:r>
            <a:r>
              <a:rPr lang="en-US" altLang="zh-TW" dirty="0">
                <a:sym typeface="MT Extra" pitchFamily="18" charset="2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MT Extra" pitchFamily="18" charset="2"/>
              </a:rPr>
              <a:t>∅</a:t>
            </a:r>
            <a:r>
              <a:rPr lang="en-US" altLang="zh-TW" dirty="0">
                <a:sym typeface="Symbol" pitchFamily="18" charset="2"/>
              </a:rPr>
              <a:t>, and </a:t>
            </a:r>
            <a:r>
              <a:rPr lang="en-US" altLang="zh-TW" i="1" dirty="0"/>
              <a:t>S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MT Extra" pitchFamily="18" charset="2"/>
              </a:rPr>
              <a:t>⋃</a:t>
            </a:r>
            <a:r>
              <a:rPr lang="en-US" altLang="zh-TW" dirty="0">
                <a:sym typeface="MT Extra" pitchFamily="18" charset="2"/>
              </a:rPr>
              <a:t> </a:t>
            </a:r>
            <a:r>
              <a:rPr lang="en-US" altLang="zh-TW" i="1" dirty="0">
                <a:sym typeface="MT Extra" pitchFamily="18" charset="2"/>
              </a:rPr>
              <a:t>T</a:t>
            </a:r>
            <a:r>
              <a:rPr lang="en-US" altLang="zh-TW" dirty="0">
                <a:sym typeface="MT Extra" pitchFamily="18" charset="2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MT Extra" pitchFamily="18" charset="2"/>
              </a:rPr>
              <a:t>=</a:t>
            </a:r>
            <a:r>
              <a:rPr lang="en-US" altLang="zh-TW" dirty="0">
                <a:sym typeface="MT Extra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.</a:t>
            </a:r>
            <a:endParaRPr lang="en-US" altLang="zh-TW" dirty="0"/>
          </a:p>
          <a:p>
            <a:pPr marL="357188" indent="-357188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endParaRPr lang="en-US" altLang="zh-TW" sz="1200" dirty="0"/>
          </a:p>
          <a:p>
            <a:pPr marL="357188" indent="-357188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TW" dirty="0"/>
              <a:t>Let </a:t>
            </a:r>
            <a:r>
              <a:rPr lang="en-US" altLang="zh-TW" i="1" dirty="0"/>
              <a:t>V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{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1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2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3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4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}.</a:t>
            </a:r>
          </a:p>
          <a:p>
            <a:pPr marL="357188" indent="-357188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TW" dirty="0"/>
              <a:t>Then ({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1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2</a:t>
            </a:r>
            <a:r>
              <a:rPr lang="en-US" altLang="zh-TW" dirty="0"/>
              <a:t>}, {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3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4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}) is a partition of </a:t>
            </a:r>
            <a:r>
              <a:rPr lang="en-US" altLang="zh-TW" i="1" dirty="0"/>
              <a:t>V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TW" dirty="0"/>
              <a:t>A </a:t>
            </a:r>
            <a:r>
              <a:rPr lang="en-US" altLang="zh-TW" i="1" dirty="0">
                <a:solidFill>
                  <a:srgbClr val="0000FF"/>
                </a:solidFill>
              </a:rPr>
              <a:t>cut</a:t>
            </a:r>
            <a:r>
              <a:rPr lang="en-US" altLang="zh-TW" dirty="0"/>
              <a:t> 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spc="300" dirty="0"/>
              <a:t>T</a:t>
            </a:r>
            <a:r>
              <a:rPr lang="en-US" altLang="zh-TW" dirty="0"/>
              <a:t>) of flow network </a:t>
            </a:r>
            <a:r>
              <a:rPr lang="en-US" altLang="zh-TW" i="1" dirty="0"/>
              <a:t>G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(</a:t>
            </a:r>
            <a:r>
              <a:rPr lang="en-US" altLang="zh-TW" i="1" dirty="0"/>
              <a:t>V</a:t>
            </a:r>
            <a:r>
              <a:rPr lang="en-US" altLang="zh-TW" dirty="0"/>
              <a:t>, </a:t>
            </a:r>
            <a:r>
              <a:rPr lang="en-US" altLang="zh-TW" i="1" spc="300" dirty="0"/>
              <a:t>E</a:t>
            </a:r>
            <a:r>
              <a:rPr lang="en-US" altLang="zh-TW" dirty="0"/>
              <a:t>) is a partition of </a:t>
            </a:r>
            <a:r>
              <a:rPr lang="en-US" altLang="zh-TW" i="1" dirty="0"/>
              <a:t>V</a:t>
            </a:r>
            <a:r>
              <a:rPr lang="en-US" altLang="zh-TW" dirty="0"/>
              <a:t> into </a:t>
            </a:r>
            <a:r>
              <a:rPr lang="en-US" altLang="zh-TW" i="1" dirty="0"/>
              <a:t>S</a:t>
            </a:r>
            <a:r>
              <a:rPr lang="en-US" altLang="zh-TW" dirty="0"/>
              <a:t> and </a:t>
            </a:r>
            <a:r>
              <a:rPr lang="en-US" altLang="zh-TW" i="1" dirty="0"/>
              <a:t>T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</a:t>
            </a:r>
            <a:r>
              <a:rPr lang="en-US" altLang="zh-TW" i="1" dirty="0"/>
              <a:t>V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/>
              <a:t> </a:t>
            </a:r>
            <a:r>
              <a:rPr lang="en-US" altLang="zh-TW" i="1" dirty="0"/>
              <a:t>S</a:t>
            </a:r>
            <a:r>
              <a:rPr lang="en-US" altLang="zh-TW" dirty="0"/>
              <a:t> such that </a:t>
            </a:r>
            <a:r>
              <a:rPr lang="en-US" altLang="zh-TW" i="1" dirty="0"/>
              <a:t>s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S</a:t>
            </a:r>
            <a:r>
              <a:rPr lang="en-US" altLang="zh-TW" dirty="0"/>
              <a:t> and </a:t>
            </a:r>
            <a:r>
              <a:rPr lang="en-US" altLang="zh-TW" i="1" dirty="0"/>
              <a:t>t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/>
              <a:t>.</a:t>
            </a:r>
          </a:p>
        </p:txBody>
      </p:sp>
      <p:sp>
        <p:nvSpPr>
          <p:cNvPr id="44036" name="Rectangle 11"/>
          <p:cNvSpPr>
            <a:spLocks noGrp="1" noChangeArrowheads="1"/>
          </p:cNvSpPr>
          <p:nvPr>
            <p:ph sz="half" idx="2"/>
          </p:nvPr>
        </p:nvSpPr>
        <p:spPr>
          <a:xfrm>
            <a:off x="972000" y="5769000"/>
            <a:ext cx="7200000" cy="539724"/>
          </a:xfrm>
        </p:spPr>
        <p:txBody>
          <a:bodyPr/>
          <a:lstStyle/>
          <a:p>
            <a:pPr marL="0" indent="0" algn="ctr" eaLnBrk="1" hangingPunct="1"/>
            <a:r>
              <a:rPr lang="en-US" altLang="zh-TW" dirty="0"/>
              <a:t>({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1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2</a:t>
            </a:r>
            <a:r>
              <a:rPr lang="en-US" altLang="zh-TW" dirty="0"/>
              <a:t>}, {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3</a:t>
            </a:r>
            <a:r>
              <a:rPr lang="en-US" altLang="zh-TW" dirty="0"/>
              <a:t>, </a:t>
            </a:r>
            <a:r>
              <a:rPr lang="en-US" altLang="zh-TW" i="1" dirty="0" err="1"/>
              <a:t>v</a:t>
            </a:r>
            <a:r>
              <a:rPr lang="en-US" altLang="zh-TW" baseline="-25000" dirty="0" err="1"/>
              <a:t>4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}) is a cut of the above flow network.</a:t>
            </a:r>
            <a:endParaRPr lang="zh-TW" alt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4572000" y="1989000"/>
            <a:ext cx="0" cy="36000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12000" y="28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9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412000" y="41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92000" y="28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92000" y="41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72000" y="360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492000" y="36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52000" y="36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16" name="橢圓 15"/>
          <p:cNvSpPr/>
          <p:nvPr/>
        </p:nvSpPr>
        <p:spPr>
          <a:xfrm>
            <a:off x="3312000" y="25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312000" y="468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472000" y="25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472000" y="468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232000" y="360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>
            <a:stCxn id="20" idx="7"/>
            <a:endCxn id="16" idx="3"/>
          </p:cNvCxnSpPr>
          <p:nvPr/>
        </p:nvCxnSpPr>
        <p:spPr>
          <a:xfrm flipV="1">
            <a:off x="2539279" y="28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6"/>
            <a:endCxn id="18" idx="2"/>
          </p:cNvCxnSpPr>
          <p:nvPr/>
        </p:nvCxnSpPr>
        <p:spPr>
          <a:xfrm>
            <a:off x="3672000" y="27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3"/>
            <a:endCxn id="17" idx="7"/>
          </p:cNvCxnSpPr>
          <p:nvPr/>
        </p:nvCxnSpPr>
        <p:spPr>
          <a:xfrm flipH="1">
            <a:off x="3619279" y="283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6"/>
            <a:endCxn id="19" idx="2"/>
          </p:cNvCxnSpPr>
          <p:nvPr/>
        </p:nvCxnSpPr>
        <p:spPr>
          <a:xfrm>
            <a:off x="3672000" y="486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0"/>
            <a:endCxn id="16" idx="4"/>
          </p:cNvCxnSpPr>
          <p:nvPr/>
        </p:nvCxnSpPr>
        <p:spPr>
          <a:xfrm flipV="1">
            <a:off x="3492000" y="288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5"/>
            <a:endCxn id="29" idx="1"/>
          </p:cNvCxnSpPr>
          <p:nvPr/>
        </p:nvCxnSpPr>
        <p:spPr>
          <a:xfrm>
            <a:off x="5779279" y="28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9" idx="0"/>
            <a:endCxn id="18" idx="4"/>
          </p:cNvCxnSpPr>
          <p:nvPr/>
        </p:nvCxnSpPr>
        <p:spPr>
          <a:xfrm flipV="1">
            <a:off x="5652000" y="288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0" idx="5"/>
            <a:endCxn id="17" idx="1"/>
          </p:cNvCxnSpPr>
          <p:nvPr/>
        </p:nvCxnSpPr>
        <p:spPr>
          <a:xfrm>
            <a:off x="2539279" y="391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55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0" name="直線單箭頭接點 29"/>
          <p:cNvCxnSpPr>
            <a:stCxn id="19" idx="7"/>
            <a:endCxn id="29" idx="3"/>
          </p:cNvCxnSpPr>
          <p:nvPr/>
        </p:nvCxnSpPr>
        <p:spPr>
          <a:xfrm flipV="1">
            <a:off x="5779279" y="391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12000" y="549000"/>
            <a:ext cx="3780000" cy="540000"/>
          </a:xfrm>
        </p:spPr>
        <p:txBody>
          <a:bodyPr lIns="36000"/>
          <a:lstStyle/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00FF"/>
                </a:solidFill>
              </a:rPr>
              <a:t>capacity</a:t>
            </a:r>
            <a:r>
              <a:rPr lang="en-US" altLang="zh-TW" dirty="0"/>
              <a:t> of the cut 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spc="300" dirty="0"/>
              <a:t>T</a:t>
            </a:r>
            <a:r>
              <a:rPr lang="en-US" altLang="zh-TW" dirty="0"/>
              <a:t>) is</a:t>
            </a:r>
          </a:p>
        </p:txBody>
      </p:sp>
      <p:sp>
        <p:nvSpPr>
          <p:cNvPr id="44036" name="Rectangle 11"/>
          <p:cNvSpPr>
            <a:spLocks noGrp="1" noChangeArrowheads="1"/>
          </p:cNvSpPr>
          <p:nvPr>
            <p:ph sz="half" idx="2"/>
          </p:nvPr>
        </p:nvSpPr>
        <p:spPr>
          <a:xfrm>
            <a:off x="1692000" y="5769000"/>
            <a:ext cx="5760000" cy="539724"/>
          </a:xfrm>
        </p:spPr>
        <p:txBody>
          <a:bodyPr/>
          <a:lstStyle/>
          <a:p>
            <a:pPr marL="0" lvl="0" indent="0" algn="ctr" eaLnBrk="1" hangingPunct="1">
              <a:buClr>
                <a:srgbClr val="3333CC"/>
              </a:buClr>
            </a:pP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spc="3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baseline="-25000" dirty="0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spc="300" baseline="-25000" dirty="0">
                <a:solidFill>
                  <a:srgbClr val="0000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baseline="-25000" dirty="0">
                <a:solidFill>
                  <a:srgbClr val="0000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spc="300" baseline="-25000" dirty="0">
                <a:solidFill>
                  <a:srgbClr val="0000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12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14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26.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 flipH="1">
            <a:off x="4572000" y="1989000"/>
            <a:ext cx="0" cy="36000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8328"/>
              </p:ext>
            </p:extLst>
          </p:nvPr>
        </p:nvGraphicFramePr>
        <p:xfrm>
          <a:off x="5219475" y="533234"/>
          <a:ext cx="2772000" cy="68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30" name="方程式" r:id="rId3" imgW="1396800" imgH="342720" progId="Equation.3">
                  <p:embed/>
                </p:oleObj>
              </mc:Choice>
              <mc:Fallback>
                <p:oleObj name="方程式" r:id="rId3" imgW="1396800" imgH="342720" progId="Equation.3">
                  <p:embed/>
                  <p:pic>
                    <p:nvPicPr>
                      <p:cNvPr id="2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475" y="533234"/>
                        <a:ext cx="2772000" cy="68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12000" y="28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9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412000" y="41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92000" y="28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92000" y="41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72000" y="360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492000" y="36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52000" y="36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16" name="橢圓 15"/>
          <p:cNvSpPr/>
          <p:nvPr/>
        </p:nvSpPr>
        <p:spPr>
          <a:xfrm>
            <a:off x="3312000" y="25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312000" y="468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472000" y="25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472000" y="468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232000" y="360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>
            <a:stCxn id="20" idx="7"/>
            <a:endCxn id="16" idx="3"/>
          </p:cNvCxnSpPr>
          <p:nvPr/>
        </p:nvCxnSpPr>
        <p:spPr>
          <a:xfrm flipV="1">
            <a:off x="2539279" y="28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6"/>
            <a:endCxn id="18" idx="2"/>
          </p:cNvCxnSpPr>
          <p:nvPr/>
        </p:nvCxnSpPr>
        <p:spPr>
          <a:xfrm>
            <a:off x="3672000" y="27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3"/>
            <a:endCxn id="17" idx="7"/>
          </p:cNvCxnSpPr>
          <p:nvPr/>
        </p:nvCxnSpPr>
        <p:spPr>
          <a:xfrm flipH="1">
            <a:off x="3619279" y="283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6"/>
            <a:endCxn id="19" idx="2"/>
          </p:cNvCxnSpPr>
          <p:nvPr/>
        </p:nvCxnSpPr>
        <p:spPr>
          <a:xfrm>
            <a:off x="3672000" y="486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0"/>
            <a:endCxn id="16" idx="4"/>
          </p:cNvCxnSpPr>
          <p:nvPr/>
        </p:nvCxnSpPr>
        <p:spPr>
          <a:xfrm flipV="1">
            <a:off x="3492000" y="288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5"/>
            <a:endCxn id="29" idx="1"/>
          </p:cNvCxnSpPr>
          <p:nvPr/>
        </p:nvCxnSpPr>
        <p:spPr>
          <a:xfrm>
            <a:off x="5779279" y="28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9" idx="0"/>
            <a:endCxn id="18" idx="4"/>
          </p:cNvCxnSpPr>
          <p:nvPr/>
        </p:nvCxnSpPr>
        <p:spPr>
          <a:xfrm flipV="1">
            <a:off x="5652000" y="288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0" idx="5"/>
            <a:endCxn id="17" idx="1"/>
          </p:cNvCxnSpPr>
          <p:nvPr/>
        </p:nvCxnSpPr>
        <p:spPr>
          <a:xfrm>
            <a:off x="2539279" y="391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55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0" name="直線單箭頭接點 29"/>
          <p:cNvCxnSpPr>
            <a:stCxn id="19" idx="7"/>
            <a:endCxn id="29" idx="3"/>
          </p:cNvCxnSpPr>
          <p:nvPr/>
        </p:nvCxnSpPr>
        <p:spPr>
          <a:xfrm flipV="1">
            <a:off x="5779279" y="391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8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52000" y="549000"/>
            <a:ext cx="6840000" cy="1080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TW" dirty="0"/>
              <a:t>If</a:t>
            </a:r>
            <a:r>
              <a:rPr lang="en-US" altLang="zh-TW" spc="300" dirty="0"/>
              <a:t> </a:t>
            </a:r>
            <a:r>
              <a:rPr lang="en-US" altLang="zh-TW" i="1" spc="300" dirty="0"/>
              <a:t>f</a:t>
            </a:r>
            <a:r>
              <a:rPr lang="en-US" altLang="zh-TW" dirty="0"/>
              <a:t> is a flow, then the </a:t>
            </a:r>
            <a:r>
              <a:rPr lang="en-US" altLang="zh-TW" i="1" dirty="0">
                <a:solidFill>
                  <a:srgbClr val="0000FF"/>
                </a:solidFill>
              </a:rPr>
              <a:t>net 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</a:t>
            </a:r>
            <a:r>
              <a:rPr lang="en-US" altLang="zh-TW" dirty="0"/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spc="3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) across the cut</a:t>
            </a:r>
            <a:r>
              <a:rPr lang="en-US" altLang="zh-TW" dirty="0"/>
              <a:t> 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spc="300" dirty="0"/>
              <a:t>T</a:t>
            </a:r>
            <a:r>
              <a:rPr lang="en-US" altLang="zh-TW" dirty="0"/>
              <a:t>)</a:t>
            </a:r>
          </a:p>
          <a:p>
            <a:pPr marL="0" indent="0" eaLnBrk="1" hangingPunct="1">
              <a:spcBef>
                <a:spcPts val="600"/>
              </a:spcBef>
              <a:buClr>
                <a:schemeClr val="tx1"/>
              </a:buClr>
              <a:buFontTx/>
              <a:buNone/>
            </a:pPr>
            <a:r>
              <a:rPr lang="en-US" altLang="zh-TW" dirty="0"/>
              <a:t>is defined to be</a:t>
            </a:r>
          </a:p>
        </p:txBody>
      </p:sp>
      <p:sp>
        <p:nvSpPr>
          <p:cNvPr id="44036" name="Rectangle 11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algn="ctr" eaLnBrk="1" hangingPunct="1"/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spc="3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baseline="-25000" dirty="0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spc="300" baseline="-25000" dirty="0">
                <a:solidFill>
                  <a:srgbClr val="0000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baseline="-25000" dirty="0">
                <a:solidFill>
                  <a:srgbClr val="0000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spc="300" baseline="-25000" dirty="0">
                <a:solidFill>
                  <a:srgbClr val="0000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baseline="-25000" dirty="0">
                <a:solidFill>
                  <a:srgbClr val="0000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spc="300" baseline="-25000" dirty="0">
                <a:solidFill>
                  <a:srgbClr val="0000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12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11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</a:rPr>
              <a:t> 4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19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87797"/>
              </p:ext>
            </p:extLst>
          </p:nvPr>
        </p:nvGraphicFramePr>
        <p:xfrm>
          <a:off x="2952000" y="948414"/>
          <a:ext cx="4500000" cy="63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3" name="方程式" r:id="rId3" imgW="2412720" imgH="342720" progId="Equation.3">
                  <p:embed/>
                </p:oleObj>
              </mc:Choice>
              <mc:Fallback>
                <p:oleObj name="方程式" r:id="rId3" imgW="2412720" imgH="342720" progId="Equation.3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2000" y="948414"/>
                        <a:ext cx="4500000" cy="639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4572000" y="1988999"/>
            <a:ext cx="0" cy="36000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91999" y="3145002"/>
            <a:ext cx="720000" cy="1260000"/>
          </a:xfrm>
          <a:prstGeom prst="rect">
            <a:avLst/>
          </a:prstGeom>
        </p:spPr>
        <p:txBody>
          <a:bodyPr wrap="none" tIns="36000" bIns="72000" anchor="ctr" anchorCtr="1">
            <a:noAutofit/>
          </a:bodyPr>
          <a:lstStyle/>
          <a:p>
            <a:r>
              <a:rPr lang="en-US" altLang="zh-TW" sz="6600" i="1" kern="0" dirty="0">
                <a:solidFill>
                  <a:srgbClr val="0000FF"/>
                </a:solidFill>
                <a:latin typeface="Times New Roman"/>
                <a:ea typeface="新細明體"/>
              </a:rPr>
              <a:t>S</a:t>
            </a:r>
            <a:endParaRPr lang="zh-TW" altLang="en-US" sz="66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50965" y="3163037"/>
            <a:ext cx="720000" cy="1260000"/>
          </a:xfrm>
          <a:prstGeom prst="rect">
            <a:avLst/>
          </a:prstGeom>
        </p:spPr>
        <p:txBody>
          <a:bodyPr wrap="none" tIns="36000" anchor="ctr" anchorCtr="0">
            <a:noAutofit/>
          </a:bodyPr>
          <a:lstStyle/>
          <a:p>
            <a:r>
              <a:rPr lang="en-US" altLang="zh-TW" sz="6600" i="1" kern="0" dirty="0">
                <a:solidFill>
                  <a:srgbClr val="0000FF"/>
                </a:solidFill>
                <a:latin typeface="Times New Roman"/>
                <a:ea typeface="新細明體"/>
              </a:rPr>
              <a:t>T</a:t>
            </a:r>
            <a:endParaRPr lang="zh-TW" altLang="en-US" sz="6600" dirty="0">
              <a:solidFill>
                <a:srgbClr val="0000FF"/>
              </a:solidFill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232000" y="28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4212000" y="23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232000" y="414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6192000" y="28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15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12000" y="48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11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6192000" y="41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4572000" y="360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492000" y="36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652000" y="36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44" name="橢圓 43"/>
          <p:cNvSpPr/>
          <p:nvPr/>
        </p:nvSpPr>
        <p:spPr>
          <a:xfrm>
            <a:off x="3312000" y="25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3312000" y="468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472000" y="25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5472000" y="468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232000" y="360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49" name="直線單箭頭接點 48"/>
          <p:cNvCxnSpPr>
            <a:stCxn id="48" idx="7"/>
            <a:endCxn id="44" idx="3"/>
          </p:cNvCxnSpPr>
          <p:nvPr/>
        </p:nvCxnSpPr>
        <p:spPr>
          <a:xfrm flipV="1">
            <a:off x="2539279" y="28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4" idx="6"/>
            <a:endCxn id="46" idx="2"/>
          </p:cNvCxnSpPr>
          <p:nvPr/>
        </p:nvCxnSpPr>
        <p:spPr>
          <a:xfrm>
            <a:off x="3672000" y="27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46" idx="3"/>
            <a:endCxn id="45" idx="7"/>
          </p:cNvCxnSpPr>
          <p:nvPr/>
        </p:nvCxnSpPr>
        <p:spPr>
          <a:xfrm flipH="1">
            <a:off x="3619279" y="283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5" idx="6"/>
            <a:endCxn id="47" idx="2"/>
          </p:cNvCxnSpPr>
          <p:nvPr/>
        </p:nvCxnSpPr>
        <p:spPr>
          <a:xfrm>
            <a:off x="3672000" y="486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5" idx="0"/>
            <a:endCxn id="44" idx="4"/>
          </p:cNvCxnSpPr>
          <p:nvPr/>
        </p:nvCxnSpPr>
        <p:spPr>
          <a:xfrm flipV="1">
            <a:off x="3492000" y="288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6" idx="5"/>
            <a:endCxn id="57" idx="1"/>
          </p:cNvCxnSpPr>
          <p:nvPr/>
        </p:nvCxnSpPr>
        <p:spPr>
          <a:xfrm>
            <a:off x="5779279" y="28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7" idx="0"/>
            <a:endCxn id="46" idx="4"/>
          </p:cNvCxnSpPr>
          <p:nvPr/>
        </p:nvCxnSpPr>
        <p:spPr>
          <a:xfrm flipV="1">
            <a:off x="5652000" y="288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5"/>
            <a:endCxn id="45" idx="1"/>
          </p:cNvCxnSpPr>
          <p:nvPr/>
        </p:nvCxnSpPr>
        <p:spPr>
          <a:xfrm>
            <a:off x="2539279" y="391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655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58" name="直線單箭頭接點 57"/>
          <p:cNvCxnSpPr>
            <a:stCxn id="47" idx="7"/>
            <a:endCxn id="57" idx="3"/>
          </p:cNvCxnSpPr>
          <p:nvPr/>
        </p:nvCxnSpPr>
        <p:spPr>
          <a:xfrm flipV="1">
            <a:off x="5779279" y="391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2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maximum-flow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1269000"/>
            <a:ext cx="8640000" cy="2880000"/>
          </a:xfrm>
        </p:spPr>
        <p:txBody>
          <a:bodyPr/>
          <a:lstStyle/>
          <a:p>
            <a:pPr marL="0" lvl="0" indent="0" eaLnBrk="1" hangingPunct="1"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We call the nonnegative quantity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the 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from vertex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to vertex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.  The </a:t>
            </a:r>
            <a:r>
              <a:rPr lang="en-US" altLang="zh-TW" i="1" dirty="0">
                <a:solidFill>
                  <a:srgbClr val="0000FF"/>
                </a:solidFill>
              </a:rPr>
              <a:t>value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b="1" spc="600" dirty="0">
                <a:solidFill>
                  <a:srgbClr val="000000"/>
                </a:solidFill>
              </a:rPr>
              <a:t>|</a:t>
            </a:r>
            <a:r>
              <a:rPr lang="en-US" altLang="zh-TW" i="1" spc="600" dirty="0">
                <a:solidFill>
                  <a:srgbClr val="000000"/>
                </a:solidFill>
              </a:rPr>
              <a:t>f</a:t>
            </a:r>
            <a:r>
              <a:rPr lang="en-US" altLang="zh-TW" b="1" dirty="0">
                <a:solidFill>
                  <a:srgbClr val="000000"/>
                </a:solidFill>
              </a:rPr>
              <a:t>|</a:t>
            </a:r>
            <a:r>
              <a:rPr lang="en-US" altLang="zh-TW" dirty="0">
                <a:solidFill>
                  <a:srgbClr val="000000"/>
                </a:solidFill>
              </a:rPr>
              <a:t> of a flow 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 is defined as, 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marL="0" lvl="0" indent="0" eaLnBrk="1" hangingPunct="1"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that is, the total flow out of the source minus the flow into the source.</a:t>
            </a:r>
          </a:p>
          <a:p>
            <a:pPr marL="0" lvl="0" indent="0" eaLnBrk="1" hangingPunct="1">
              <a:spcBef>
                <a:spcPct val="500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In the </a:t>
            </a:r>
            <a:r>
              <a:rPr lang="en-US" altLang="zh-TW" i="1" dirty="0">
                <a:solidFill>
                  <a:srgbClr val="0000FF"/>
                </a:solidFill>
              </a:rPr>
              <a:t>maximum-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 problem</a:t>
            </a:r>
            <a:r>
              <a:rPr lang="en-US" altLang="zh-TW" dirty="0">
                <a:solidFill>
                  <a:srgbClr val="000000"/>
                </a:solidFill>
              </a:rPr>
              <a:t>, we are given a flow network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 with source 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 and sink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, and we wish to find a flow of maximum value.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13429"/>
              </p:ext>
            </p:extLst>
          </p:nvPr>
        </p:nvGraphicFramePr>
        <p:xfrm>
          <a:off x="2052000" y="2169000"/>
          <a:ext cx="3240000" cy="63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1" name="方程式" r:id="rId3" imgW="1739880" imgH="342720" progId="Equation.3">
                  <p:embed/>
                </p:oleObj>
              </mc:Choice>
              <mc:Fallback>
                <p:oleObj name="方程式" r:id="rId3" imgW="1739880" imgH="342720" progId="Equation.3">
                  <p:embed/>
                  <p:pic>
                    <p:nvPicPr>
                      <p:cNvPr id="235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000" y="2169000"/>
                        <a:ext cx="3240000" cy="638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625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549275"/>
            <a:ext cx="7200000" cy="2879725"/>
          </a:xfrm>
        </p:spPr>
        <p:txBody>
          <a:bodyPr/>
          <a:lstStyle/>
          <a:p>
            <a:pPr marL="0" indent="0" eaLnBrk="1" hangingPunct="1">
              <a:tabLst>
                <a:tab pos="1704975" algn="l"/>
              </a:tabLst>
            </a:pPr>
            <a:r>
              <a:rPr lang="en-US" altLang="zh-TW" b="1" i="1" dirty="0">
                <a:solidFill>
                  <a:srgbClr val="0000FF"/>
                </a:solidFill>
              </a:rPr>
              <a:t>Lemma 26.4</a:t>
            </a:r>
            <a:r>
              <a:rPr lang="en-US" altLang="zh-TW" dirty="0"/>
              <a:t>  Let</a:t>
            </a:r>
            <a:r>
              <a:rPr lang="en-US" altLang="zh-TW" spc="300" dirty="0"/>
              <a:t> </a:t>
            </a:r>
            <a:r>
              <a:rPr lang="en-US" altLang="zh-TW" i="1" spc="300" dirty="0"/>
              <a:t>f</a:t>
            </a:r>
            <a:r>
              <a:rPr lang="en-US" altLang="zh-TW" spc="300" dirty="0"/>
              <a:t> </a:t>
            </a:r>
            <a:r>
              <a:rPr lang="en-US" altLang="zh-TW" dirty="0"/>
              <a:t>be a flow in a flow network </a:t>
            </a:r>
            <a:r>
              <a:rPr lang="en-US" altLang="zh-TW" i="1" dirty="0"/>
              <a:t>G</a:t>
            </a:r>
            <a:r>
              <a:rPr lang="en-US" altLang="zh-TW" dirty="0"/>
              <a:t> with source </a:t>
            </a:r>
            <a:r>
              <a:rPr lang="en-US" altLang="zh-TW" i="1" dirty="0"/>
              <a:t>s</a:t>
            </a:r>
            <a:r>
              <a:rPr lang="en-US" altLang="zh-TW" dirty="0"/>
              <a:t> and sink </a:t>
            </a:r>
            <a:r>
              <a:rPr lang="en-US" altLang="zh-TW" i="1" dirty="0"/>
              <a:t>t</a:t>
            </a:r>
            <a:r>
              <a:rPr lang="en-US" altLang="zh-TW" dirty="0"/>
              <a:t>, and let 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spc="300" dirty="0"/>
              <a:t>T</a:t>
            </a:r>
            <a:r>
              <a:rPr lang="en-US" altLang="zh-TW" dirty="0"/>
              <a:t>) be any cut of </a:t>
            </a:r>
            <a:r>
              <a:rPr lang="en-US" altLang="zh-TW" i="1" dirty="0"/>
              <a:t>G</a:t>
            </a:r>
            <a:r>
              <a:rPr lang="en-US" altLang="zh-TW" dirty="0"/>
              <a:t>. Then, </a:t>
            </a:r>
            <a:r>
              <a:rPr lang="en-US" altLang="zh-TW" i="1" spc="3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spc="300" dirty="0"/>
              <a:t>T</a:t>
            </a:r>
            <a:r>
              <a:rPr lang="en-US" altLang="zh-TW" dirty="0"/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</a:t>
            </a:r>
            <a:r>
              <a:rPr lang="en-US" altLang="zh-TW" b="1" dirty="0"/>
              <a:t>|</a:t>
            </a:r>
            <a:r>
              <a:rPr lang="en-US" altLang="zh-TW" dirty="0"/>
              <a:t> </a:t>
            </a:r>
            <a:r>
              <a:rPr lang="en-US" altLang="zh-TW" i="1" dirty="0"/>
              <a:t>f </a:t>
            </a:r>
            <a:r>
              <a:rPr lang="en-US" altLang="zh-TW" b="1" dirty="0"/>
              <a:t>|</a:t>
            </a:r>
            <a:r>
              <a:rPr lang="en-US" altLang="zh-TW" dirty="0"/>
              <a:t>.</a:t>
            </a:r>
          </a:p>
          <a:p>
            <a:pPr marL="0" indent="0" eaLnBrk="1" hangingPunct="1">
              <a:spcBef>
                <a:spcPct val="50000"/>
              </a:spcBef>
              <a:tabLst>
                <a:tab pos="900000" algn="l"/>
                <a:tab pos="1170000" algn="l"/>
              </a:tabLst>
            </a:pPr>
            <a:r>
              <a:rPr lang="en-US" altLang="zh-TW" b="1" i="1" dirty="0">
                <a:solidFill>
                  <a:srgbClr val="0000FF"/>
                </a:solidFill>
              </a:rPr>
              <a:t>Proof</a:t>
            </a:r>
            <a:r>
              <a:rPr lang="en-US" altLang="zh-TW" dirty="0"/>
              <a:t>	We can rewrite the flow-conservation condition for any node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</a:rPr>
              <a:t>{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},</a:t>
            </a:r>
          </a:p>
          <a:p>
            <a:pPr marL="0" indent="0" eaLnBrk="1" hangingPunct="1">
              <a:spcBef>
                <a:spcPts val="600"/>
              </a:spcBef>
              <a:tabLst>
                <a:tab pos="900000" algn="l"/>
                <a:tab pos="1170000" algn="l"/>
              </a:tabLst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600"/>
              </a:spcBef>
              <a:tabLst>
                <a:tab pos="900000" algn="l"/>
                <a:tab pos="1170000" algn="l"/>
              </a:tabLst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600"/>
              </a:spcBef>
              <a:tabLst>
                <a:tab pos="900000" algn="l"/>
                <a:tab pos="117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Hence</a:t>
            </a:r>
            <a:endParaRPr lang="en-US" altLang="zh-TW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844622"/>
              </p:ext>
            </p:extLst>
          </p:nvPr>
        </p:nvGraphicFramePr>
        <p:xfrm>
          <a:off x="2232000" y="2349000"/>
          <a:ext cx="3240000" cy="67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56" name="方程式" r:id="rId3" imgW="1638000" imgH="342720" progId="Equation.3">
                  <p:embed/>
                </p:oleObj>
              </mc:Choice>
              <mc:Fallback>
                <p:oleObj name="方程式" r:id="rId3" imgW="1638000" imgH="34272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00" y="2349000"/>
                        <a:ext cx="3240000" cy="679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81132"/>
              </p:ext>
            </p:extLst>
          </p:nvPr>
        </p:nvGraphicFramePr>
        <p:xfrm>
          <a:off x="612000" y="369000"/>
          <a:ext cx="7920000" cy="604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71" name="方程式" r:id="rId3" imgW="4063680" imgH="3098520" progId="Equation.3">
                  <p:embed/>
                </p:oleObj>
              </mc:Choice>
              <mc:Fallback>
                <p:oleObj name="方程式" r:id="rId3" imgW="4063680" imgH="309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0" y="369000"/>
                        <a:ext cx="7920000" cy="6042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167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71550" y="549275"/>
                <a:ext cx="7200000" cy="5399725"/>
              </a:xfrm>
            </p:spPr>
            <p:txBody>
              <a:bodyPr/>
              <a:lstStyle/>
              <a:p>
                <a:pPr marL="0" indent="0" eaLnBrk="1" hangingPunct="1"/>
                <a:r>
                  <a:rPr lang="en-US" altLang="zh-TW" b="1" i="1" dirty="0">
                    <a:solidFill>
                      <a:srgbClr val="0000FF"/>
                    </a:solidFill>
                  </a:rPr>
                  <a:t>Corollary 26.5</a:t>
                </a:r>
                <a:r>
                  <a:rPr lang="en-US" altLang="zh-TW" dirty="0"/>
                  <a:t>  The value of any flow</a:t>
                </a:r>
                <a:r>
                  <a:rPr lang="en-US" altLang="zh-TW" spc="3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i="1" spc="300" dirty="0">
                    <a:solidFill>
                      <a:srgbClr val="000000"/>
                    </a:solidFill>
                  </a:rPr>
                  <a:t>f</a:t>
                </a:r>
                <a:r>
                  <a:rPr lang="en-US" altLang="zh-TW" spc="3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dirty="0"/>
                  <a:t>in a flow network </a:t>
                </a:r>
                <a:r>
                  <a:rPr lang="en-US" altLang="zh-TW" i="1" dirty="0"/>
                  <a:t>G</a:t>
                </a:r>
                <a:r>
                  <a:rPr lang="en-US" altLang="zh-TW" dirty="0"/>
                  <a:t> is bounded from above by the capacity of any cut of </a:t>
                </a:r>
                <a:r>
                  <a:rPr lang="en-US" altLang="zh-TW" i="1" dirty="0"/>
                  <a:t>G</a:t>
                </a:r>
                <a:r>
                  <a:rPr lang="en-US" altLang="zh-TW" dirty="0"/>
                  <a:t>.</a:t>
                </a:r>
              </a:p>
              <a:p>
                <a:pPr marL="0" indent="0" eaLnBrk="1" hangingPunct="1">
                  <a:spcBef>
                    <a:spcPct val="50000"/>
                  </a:spcBef>
                  <a:spcAft>
                    <a:spcPts val="1200"/>
                  </a:spcAft>
                </a:pPr>
                <a:r>
                  <a:rPr lang="en-US" altLang="zh-TW" b="1" i="1" dirty="0">
                    <a:solidFill>
                      <a:srgbClr val="0000FF"/>
                    </a:solidFill>
                  </a:rPr>
                  <a:t>Proof</a:t>
                </a:r>
                <a:r>
                  <a:rPr lang="en-US" altLang="zh-TW" dirty="0"/>
                  <a:t>	Let (</a:t>
                </a:r>
                <a:r>
                  <a:rPr lang="en-US" altLang="zh-TW" i="1" dirty="0"/>
                  <a:t>S</a:t>
                </a:r>
                <a:r>
                  <a:rPr lang="en-US" altLang="zh-TW" dirty="0"/>
                  <a:t>, </a:t>
                </a:r>
                <a:r>
                  <a:rPr lang="en-US" altLang="zh-TW" i="1" spc="300" dirty="0"/>
                  <a:t>T</a:t>
                </a:r>
                <a:r>
                  <a:rPr lang="en-US" altLang="zh-TW" dirty="0"/>
                  <a:t>) be any cut of </a:t>
                </a:r>
                <a:r>
                  <a:rPr lang="en-US" altLang="zh-TW" i="1" dirty="0"/>
                  <a:t>G</a:t>
                </a:r>
                <a:r>
                  <a:rPr lang="en-US" altLang="zh-TW" dirty="0"/>
                  <a:t> and let</a:t>
                </a:r>
                <a:r>
                  <a:rPr lang="en-US" altLang="zh-TW" spc="300" dirty="0"/>
                  <a:t> </a:t>
                </a:r>
                <a:r>
                  <a:rPr lang="en-US" altLang="zh-TW" i="1" spc="300" dirty="0"/>
                  <a:t>f</a:t>
                </a:r>
                <a:r>
                  <a:rPr lang="en-US" altLang="zh-TW" spc="300" dirty="0"/>
                  <a:t> </a:t>
                </a:r>
                <a:r>
                  <a:rPr lang="en-US" altLang="zh-TW" dirty="0"/>
                  <a:t>be any flow.	     By Lemma 26.4 and the capacity constraint,</a:t>
                </a:r>
                <a:endParaRPr lang="en-US" altLang="zh-TW" dirty="0">
                  <a:solidFill>
                    <a:srgbClr val="000000"/>
                  </a:solidFill>
                </a:endParaRPr>
              </a:p>
              <a:p>
                <a:pPr marL="0" lvl="0" indent="0" eaLnBrk="1" hangingPunct="1">
                  <a:spcBef>
                    <a:spcPts val="0"/>
                  </a:spcBef>
                  <a:buClr>
                    <a:srgbClr val="3333CC"/>
                  </a:buClr>
                  <a:tabLst>
                    <a:tab pos="449263" algn="l"/>
                  </a:tabLst>
                </a:pPr>
                <a:r>
                  <a:rPr lang="en-US" altLang="zh-TW" b="1" dirty="0">
                    <a:solidFill>
                      <a:srgbClr val="000000"/>
                    </a:solidFill>
                  </a:rPr>
                  <a:t>|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i="1" dirty="0">
                    <a:solidFill>
                      <a:srgbClr val="000000"/>
                    </a:solidFill>
                  </a:rPr>
                  <a:t>f </a:t>
                </a:r>
                <a:r>
                  <a:rPr lang="en-US" altLang="zh-TW" b="1" dirty="0">
                    <a:solidFill>
                      <a:srgbClr val="000000"/>
                    </a:solidFill>
                  </a:rPr>
                  <a:t>|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	</a:t>
                </a:r>
                <a:r>
                  <a:rPr lang="en-US" altLang="zh-TW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i="1" spc="300" dirty="0">
                    <a:solidFill>
                      <a:srgbClr val="000000"/>
                    </a:solidFill>
                  </a:rPr>
                  <a:t>f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TW" i="1" dirty="0">
                    <a:solidFill>
                      <a:srgbClr val="000000"/>
                    </a:solidFill>
                  </a:rPr>
                  <a:t>S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TW" i="1" spc="300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720000" lvl="0" indent="0" eaLnBrk="1" hangingPunct="1">
                  <a:spcBef>
                    <a:spcPts val="0"/>
                  </a:spcBef>
                  <a:buClr>
                    <a:srgbClr val="3333CC"/>
                  </a:buClr>
                </a:pPr>
                <a:endParaRPr lang="en-US" altLang="zh-TW" sz="800" dirty="0">
                  <a:solidFill>
                    <a:srgbClr val="000000"/>
                  </a:solidFill>
                </a:endParaRPr>
              </a:p>
              <a:p>
                <a:pPr marL="449263" lvl="0" indent="0" eaLnBrk="1" hangingPunct="1">
                  <a:spcBef>
                    <a:spcPts val="0"/>
                  </a:spcBef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TW" b="0" i="1" spc="300" smtClean="0">
                                  <a:solidFill>
                                    <a:srgbClr val="000000"/>
                                  </a:solidFill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altLang="zh-TW" spc="300">
                                  <a:solidFill>
                                    <a:srgbClr val="000000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TW" i="1" spc="300">
                                  <a:solidFill>
                                    <a:srgbClr val="000000"/>
                                  </a:solidFill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zh-TW" spc="300">
                                  <a:solidFill>
                                    <a:srgbClr val="000000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rgbClr val="000000"/>
                  </a:solidFill>
                </a:endParaRPr>
              </a:p>
              <a:p>
                <a:pPr marL="449263" lvl="0" indent="0" eaLnBrk="1" hangingPunct="1">
                  <a:spcBef>
                    <a:spcPts val="0"/>
                  </a:spcBef>
                  <a:buClr>
                    <a:srgbClr val="3333CC"/>
                  </a:buClr>
                </a:pPr>
                <a:endParaRPr lang="en-US" altLang="zh-TW" sz="800" dirty="0">
                  <a:solidFill>
                    <a:srgbClr val="000000"/>
                  </a:solidFill>
                </a:endParaRPr>
              </a:p>
              <a:p>
                <a:pPr marL="449263" lvl="0" indent="0" eaLnBrk="1" hangingPunct="1">
                  <a:spcBef>
                    <a:spcPts val="0"/>
                  </a:spcBef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TW" i="1" spc="300">
                                  <a:solidFill>
                                    <a:srgbClr val="000000"/>
                                  </a:solidFill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altLang="zh-TW" spc="300">
                                  <a:solidFill>
                                    <a:srgbClr val="000000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49263" lvl="0" indent="0" eaLnBrk="1" hangingPunct="1">
                  <a:spcBef>
                    <a:spcPts val="0"/>
                  </a:spcBef>
                  <a:buClr>
                    <a:srgbClr val="3333CC"/>
                  </a:buClr>
                </a:pPr>
                <a:endParaRPr lang="en-US" altLang="zh-TW" sz="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49263" lvl="0" indent="0" eaLnBrk="1" hangingPunct="1">
                  <a:spcBef>
                    <a:spcPts val="0"/>
                  </a:spcBef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altLang="zh-TW" spc="300">
                                  <a:solidFill>
                                    <a:srgbClr val="000000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49263" lvl="0" indent="0" eaLnBrk="1" hangingPunct="1">
                  <a:spcBef>
                    <a:spcPts val="0"/>
                  </a:spcBef>
                  <a:buClr>
                    <a:srgbClr val="3333CC"/>
                  </a:buClr>
                </a:pPr>
                <a:endParaRPr lang="en-US" altLang="zh-TW" sz="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49263" lvl="0" indent="0" eaLnBrk="1" hangingPunct="1">
                  <a:spcBef>
                    <a:spcPts val="0"/>
                  </a:spcBef>
                  <a:buClr>
                    <a:srgbClr val="3333CC"/>
                  </a:buClr>
                </a:pPr>
                <a:r>
                  <a:rPr lang="en-US" altLang="zh-TW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i="1" spc="100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TW" i="1" dirty="0">
                    <a:solidFill>
                      <a:srgbClr val="000000"/>
                    </a:solidFill>
                  </a:rPr>
                  <a:t>S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TW" i="1" spc="300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550" y="549275"/>
                <a:ext cx="7200000" cy="5399725"/>
              </a:xfrm>
              <a:blipFill>
                <a:blip r:embed="rId2"/>
                <a:stretch>
                  <a:fillRect l="-1101" t="-790" b="-14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92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972000" y="288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>
            <a:noAutofit/>
          </a:bodyPr>
          <a:lstStyle/>
          <a:p>
            <a:pPr algn="r"/>
            <a:r>
              <a:rPr lang="en-US" altLang="zh-TW" sz="2400" dirty="0">
                <a:solidFill>
                  <a:srgbClr val="006600"/>
                </a:solidFill>
              </a:rPr>
              <a:t>Vancouver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772000" y="468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006600"/>
                </a:solidFill>
              </a:rPr>
              <a:t>Calgary</a:t>
            </a: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772000" y="180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006600"/>
                </a:solidFill>
              </a:rPr>
              <a:t>Edmonton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5112000" y="46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006600"/>
                </a:solidFill>
              </a:rPr>
              <a:t>Regina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4932000" y="180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006600"/>
                </a:solidFill>
              </a:rPr>
              <a:t>Saskatoon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6732000" y="288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>
            <a:noAutofit/>
          </a:bodyPr>
          <a:lstStyle/>
          <a:p>
            <a:r>
              <a:rPr lang="en-US" altLang="zh-TW" sz="2400" dirty="0">
                <a:solidFill>
                  <a:srgbClr val="006600"/>
                </a:solidFill>
              </a:rPr>
              <a:t>Winnipeg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1332000" y="360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>
            <a:noAutofit/>
          </a:bodyPr>
          <a:lstStyle/>
          <a:p>
            <a:pPr algn="r"/>
            <a:r>
              <a:rPr lang="en-US" altLang="zh-TW" sz="2400" dirty="0">
                <a:solidFill>
                  <a:schemeClr val="hlink"/>
                </a:solidFill>
              </a:rPr>
              <a:t>factory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732000" y="360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>
            <a:noAutofit/>
          </a:bodyPr>
          <a:lstStyle/>
          <a:p>
            <a:r>
              <a:rPr lang="en-US" altLang="zh-TW" sz="2400" dirty="0">
                <a:solidFill>
                  <a:schemeClr val="hlink"/>
                </a:solidFill>
              </a:rPr>
              <a:t>warehouse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412000" y="25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4392000" y="19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41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39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58" name="橢圓 57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3" name="直線單箭頭接點 62"/>
          <p:cNvCxnSpPr>
            <a:stCxn id="62" idx="7"/>
            <a:endCxn id="58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6"/>
            <a:endCxn id="60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0" idx="3"/>
            <a:endCxn id="59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9" idx="6"/>
            <a:endCxn id="6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9" idx="0"/>
            <a:endCxn id="58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0" idx="5"/>
            <a:endCxn id="71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61" idx="0"/>
            <a:endCxn id="60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2" idx="5"/>
            <a:endCxn id="59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72" name="直線單箭頭接點 71"/>
          <p:cNvCxnSpPr>
            <a:stCxn id="61" idx="7"/>
            <a:endCxn id="71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56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4032000" y="1989000"/>
            <a:ext cx="2880000" cy="28800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32000" y="28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12000" y="23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32000" y="414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92000" y="28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15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212000" y="48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11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192000" y="41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572000" y="360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492000" y="36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652000" y="360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12" name="橢圓 11"/>
          <p:cNvSpPr/>
          <p:nvPr/>
        </p:nvSpPr>
        <p:spPr>
          <a:xfrm>
            <a:off x="3312000" y="25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312000" y="468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472000" y="25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472000" y="468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232000" y="360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17" name="直線單箭頭接點 16"/>
          <p:cNvCxnSpPr>
            <a:stCxn id="16" idx="7"/>
            <a:endCxn id="12" idx="3"/>
          </p:cNvCxnSpPr>
          <p:nvPr/>
        </p:nvCxnSpPr>
        <p:spPr>
          <a:xfrm flipV="1">
            <a:off x="2539279" y="28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6"/>
            <a:endCxn id="14" idx="2"/>
          </p:cNvCxnSpPr>
          <p:nvPr/>
        </p:nvCxnSpPr>
        <p:spPr>
          <a:xfrm>
            <a:off x="3672000" y="27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3"/>
            <a:endCxn id="13" idx="7"/>
          </p:cNvCxnSpPr>
          <p:nvPr/>
        </p:nvCxnSpPr>
        <p:spPr>
          <a:xfrm flipH="1">
            <a:off x="3619279" y="283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6"/>
            <a:endCxn id="15" idx="2"/>
          </p:cNvCxnSpPr>
          <p:nvPr/>
        </p:nvCxnSpPr>
        <p:spPr>
          <a:xfrm>
            <a:off x="3672000" y="486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3" idx="0"/>
            <a:endCxn id="12" idx="4"/>
          </p:cNvCxnSpPr>
          <p:nvPr/>
        </p:nvCxnSpPr>
        <p:spPr>
          <a:xfrm flipV="1">
            <a:off x="3492000" y="288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4" idx="5"/>
            <a:endCxn id="25" idx="1"/>
          </p:cNvCxnSpPr>
          <p:nvPr/>
        </p:nvCxnSpPr>
        <p:spPr>
          <a:xfrm>
            <a:off x="5779279" y="283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0"/>
            <a:endCxn id="14" idx="4"/>
          </p:cNvCxnSpPr>
          <p:nvPr/>
        </p:nvCxnSpPr>
        <p:spPr>
          <a:xfrm flipV="1">
            <a:off x="5652000" y="288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5"/>
            <a:endCxn id="13" idx="1"/>
          </p:cNvCxnSpPr>
          <p:nvPr/>
        </p:nvCxnSpPr>
        <p:spPr>
          <a:xfrm>
            <a:off x="2539279" y="391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552000" y="360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26" name="直線單箭頭接點 25"/>
          <p:cNvCxnSpPr>
            <a:stCxn id="15" idx="7"/>
            <a:endCxn id="25" idx="3"/>
          </p:cNvCxnSpPr>
          <p:nvPr/>
        </p:nvCxnSpPr>
        <p:spPr>
          <a:xfrm flipV="1">
            <a:off x="5779279" y="391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1999" y="3145002"/>
            <a:ext cx="720000" cy="1260000"/>
          </a:xfrm>
          <a:prstGeom prst="rect">
            <a:avLst/>
          </a:prstGeom>
        </p:spPr>
        <p:txBody>
          <a:bodyPr wrap="none" tIns="36000" bIns="72000" anchor="ctr" anchorCtr="1">
            <a:noAutofit/>
          </a:bodyPr>
          <a:lstStyle/>
          <a:p>
            <a:r>
              <a:rPr lang="en-US" altLang="zh-TW" sz="6600" i="1" kern="0" dirty="0">
                <a:solidFill>
                  <a:srgbClr val="0000FF"/>
                </a:solidFill>
                <a:latin typeface="Times New Roman"/>
                <a:ea typeface="新細明體"/>
              </a:rPr>
              <a:t>S</a:t>
            </a:r>
            <a:endParaRPr lang="zh-TW" altLang="en-US" sz="6600" dirty="0">
              <a:solidFill>
                <a:srgbClr val="0000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50965" y="3163037"/>
            <a:ext cx="720000" cy="1260000"/>
          </a:xfrm>
          <a:prstGeom prst="rect">
            <a:avLst/>
          </a:prstGeom>
        </p:spPr>
        <p:txBody>
          <a:bodyPr wrap="none" tIns="36000" anchor="ctr" anchorCtr="0">
            <a:noAutofit/>
          </a:bodyPr>
          <a:lstStyle/>
          <a:p>
            <a:r>
              <a:rPr lang="en-US" altLang="zh-TW" sz="6600" i="1" kern="0" dirty="0">
                <a:solidFill>
                  <a:srgbClr val="0000FF"/>
                </a:solidFill>
                <a:latin typeface="Times New Roman"/>
                <a:ea typeface="新細明體"/>
              </a:rPr>
              <a:t>T</a:t>
            </a:r>
            <a:endParaRPr lang="zh-TW" altLang="en-US" sz="6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06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612000" y="1269000"/>
            <a:ext cx="7920000" cy="2880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zh-TW" dirty="0"/>
              <a:t>A 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</a:t>
            </a:r>
            <a:r>
              <a:rPr lang="en-US" altLang="zh-TW" dirty="0"/>
              <a:t> in </a:t>
            </a:r>
            <a:r>
              <a:rPr lang="en-US" altLang="zh-TW" i="1" dirty="0"/>
              <a:t>G</a:t>
            </a:r>
            <a:r>
              <a:rPr lang="en-US" altLang="zh-TW" dirty="0"/>
              <a:t> is a real-valued function </a:t>
            </a:r>
            <a:r>
              <a:rPr lang="en-US" altLang="zh-TW" i="1" dirty="0"/>
              <a:t>f </a:t>
            </a:r>
            <a:r>
              <a:rPr lang="en-US" altLang="zh-TW" dirty="0"/>
              <a:t>: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sz="1800" dirty="0">
                <a:sym typeface="Symbol" pitchFamily="18" charset="2"/>
              </a:rPr>
              <a:t> </a:t>
            </a:r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12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i="1" dirty="0"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⟶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b="1" i="1" dirty="0"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TW" dirty="0"/>
              <a:t> that satisfies the following two properties:</a:t>
            </a:r>
            <a:endParaRPr lang="en-US" altLang="zh-TW" b="1" i="1" dirty="0"/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Capacity constraint:</a:t>
            </a:r>
            <a:r>
              <a:rPr lang="en-US" altLang="zh-TW" dirty="0"/>
              <a:t> For all 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/>
              <a:t>, 0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/>
              <a:t> 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).</a:t>
            </a:r>
            <a:endParaRPr lang="en-US" altLang="zh-TW" b="1" i="1" dirty="0"/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dirty="0">
                <a:solidFill>
                  <a:srgbClr val="0000FF"/>
                </a:solidFill>
              </a:rPr>
              <a:t>Flow conservation:</a:t>
            </a:r>
            <a:r>
              <a:rPr lang="en-US" altLang="zh-TW" dirty="0"/>
              <a:t> For all </a:t>
            </a:r>
            <a:r>
              <a:rPr lang="en-US" altLang="zh-TW" i="1" dirty="0"/>
              <a:t>u</a:t>
            </a:r>
            <a:r>
              <a:rPr lang="en-US" altLang="zh-TW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V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/>
              <a:t> {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dirty="0"/>
              <a:t>},</a:t>
            </a:r>
          </a:p>
          <a:p>
            <a:pPr marL="0" indent="0" eaLnBrk="1" hangingPunct="1">
              <a:spcBef>
                <a:spcPts val="3600"/>
              </a:spcBef>
            </a:pPr>
            <a:r>
              <a:rPr lang="en-US" altLang="zh-TW" dirty="0"/>
              <a:t>When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, there can be no flow from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to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and 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u</a:t>
            </a:r>
            <a:r>
              <a:rPr lang="en-US" altLang="zh-TW" dirty="0"/>
              <a:t>, </a:t>
            </a:r>
            <a:r>
              <a:rPr lang="en-US" altLang="zh-TW" i="1" dirty="0"/>
              <a:t>v</a:t>
            </a:r>
            <a:r>
              <a:rPr lang="en-US" altLang="zh-TW" dirty="0"/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0.</a:t>
            </a:r>
            <a:endParaRPr lang="zh-TW" altLang="en-US" dirty="0"/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568964"/>
              </p:ext>
            </p:extLst>
          </p:nvPr>
        </p:nvGraphicFramePr>
        <p:xfrm>
          <a:off x="5472000" y="2871416"/>
          <a:ext cx="28908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07" name="方程式" r:id="rId3" imgW="1447560" imgH="342720" progId="Equation.3">
                  <p:embed/>
                </p:oleObj>
              </mc:Choice>
              <mc:Fallback>
                <p:oleObj name="方程式" r:id="rId3" imgW="1447560" imgH="342720" progId="Equation.3">
                  <p:embed/>
                  <p:pic>
                    <p:nvPicPr>
                      <p:cNvPr id="215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000" y="2871416"/>
                        <a:ext cx="289083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141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683972" y="980694"/>
            <a:ext cx="7776055" cy="3744316"/>
          </a:xfrm>
        </p:spPr>
        <p:txBody>
          <a:bodyPr/>
          <a:lstStyle/>
          <a:p>
            <a:pPr marL="541338" indent="-541338" eaLnBrk="1" hangingPunct="1">
              <a:defRPr/>
            </a:pPr>
            <a:r>
              <a:rPr lang="en-US" altLang="zh-TW" sz="2200" dirty="0"/>
              <a:t>F</a:t>
            </a:r>
            <a:r>
              <a:rPr lang="en-US" altLang="zh-TW" sz="1800" dirty="0"/>
              <a:t>ORD</a:t>
            </a:r>
            <a:r>
              <a:rPr lang="en-US" altLang="zh-TW" sz="2200" dirty="0"/>
              <a:t>-F</a:t>
            </a:r>
            <a:r>
              <a:rPr lang="en-US" altLang="zh-TW" sz="1800" dirty="0"/>
              <a:t>ULKERSO</a:t>
            </a:r>
            <a:r>
              <a:rPr lang="en-US" altLang="zh-TW" sz="1800" spc="150" dirty="0"/>
              <a:t>N</a:t>
            </a:r>
            <a:r>
              <a:rPr lang="en-US" altLang="zh-TW" sz="2200" dirty="0"/>
              <a:t>(</a:t>
            </a:r>
            <a:r>
              <a:rPr lang="en-US" altLang="zh-TW" sz="2200" i="1" dirty="0"/>
              <a:t>G</a:t>
            </a:r>
            <a:r>
              <a:rPr lang="en-US" altLang="zh-TW" sz="2200" dirty="0"/>
              <a:t>, </a:t>
            </a:r>
            <a:r>
              <a:rPr lang="en-US" altLang="zh-TW" sz="2200" i="1" dirty="0"/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t</a:t>
            </a:r>
            <a:r>
              <a:rPr lang="en-US" altLang="zh-TW" sz="2200" dirty="0"/>
              <a:t>)</a:t>
            </a:r>
            <a:endParaRPr lang="en-US" altLang="zh-TW" sz="2200" b="1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1	</a:t>
            </a:r>
            <a:r>
              <a:rPr lang="en-US" altLang="zh-TW" sz="2200" b="1" dirty="0"/>
              <a:t>for</a:t>
            </a:r>
            <a:r>
              <a:rPr lang="en-US" altLang="zh-TW" sz="2200" dirty="0"/>
              <a:t>	each edge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G.E</a:t>
            </a:r>
            <a:endParaRPr lang="en-US" altLang="zh-TW" sz="2200" dirty="0">
              <a:sym typeface="Symbol" pitchFamily="18" charset="2"/>
            </a:endParaRP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2		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0</a:t>
            </a:r>
            <a:endParaRPr lang="en-US" altLang="zh-TW" sz="2200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3	</a:t>
            </a:r>
            <a:r>
              <a:rPr lang="en-US" altLang="zh-TW" sz="2200" b="1" dirty="0"/>
              <a:t>while</a:t>
            </a:r>
            <a:r>
              <a:rPr lang="en-US" altLang="zh-TW" sz="2200" dirty="0"/>
              <a:t> there exists a path </a:t>
            </a:r>
            <a:r>
              <a:rPr lang="en-US" altLang="zh-TW" sz="2200" i="1" dirty="0"/>
              <a:t>p</a:t>
            </a:r>
            <a:r>
              <a:rPr lang="en-US" altLang="zh-TW" sz="2200" dirty="0"/>
              <a:t> from </a:t>
            </a:r>
            <a:r>
              <a:rPr lang="en-US" altLang="zh-TW" sz="2200" i="1" dirty="0"/>
              <a:t>s</a:t>
            </a:r>
            <a:r>
              <a:rPr lang="en-US" altLang="zh-TW" sz="2200" dirty="0"/>
              <a:t> to </a:t>
            </a:r>
            <a:r>
              <a:rPr lang="en-US" altLang="zh-TW" sz="2200" i="1" dirty="0"/>
              <a:t>t</a:t>
            </a:r>
            <a:r>
              <a:rPr lang="en-US" altLang="zh-TW" sz="2200" dirty="0"/>
              <a:t> in the residual network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</a:t>
            </a: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4		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 </a:t>
            </a:r>
            <a:r>
              <a:rPr lang="en-US" altLang="zh-TW" sz="2200" i="1" dirty="0"/>
              <a:t>p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min{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/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altLang="zh-TW" sz="2200" dirty="0"/>
              <a:t>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is in </a:t>
            </a:r>
            <a:r>
              <a:rPr lang="en-US" altLang="zh-TW" sz="2200" i="1" dirty="0"/>
              <a:t>p</a:t>
            </a:r>
            <a:r>
              <a:rPr lang="en-US" altLang="zh-TW" sz="2200" dirty="0"/>
              <a:t>}</a:t>
            </a:r>
            <a:endParaRPr lang="en-US" altLang="zh-TW" sz="2200" b="1" dirty="0">
              <a:sym typeface="Symbol" pitchFamily="18" charset="2"/>
            </a:endParaRP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5		</a:t>
            </a:r>
            <a:r>
              <a:rPr lang="en-US" altLang="zh-TW" sz="2200" b="1" dirty="0"/>
              <a:t>for</a:t>
            </a:r>
            <a:r>
              <a:rPr lang="en-US" altLang="zh-TW" sz="2200" dirty="0"/>
              <a:t>	each edge 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in </a:t>
            </a:r>
            <a:r>
              <a:rPr lang="en-US" altLang="zh-TW" sz="2200" i="1" dirty="0"/>
              <a:t>p</a:t>
            </a:r>
            <a:endParaRPr lang="en-US" altLang="zh-TW" sz="2200" b="1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6			</a:t>
            </a:r>
            <a:r>
              <a:rPr lang="en-US" altLang="zh-TW" sz="2200" b="1" dirty="0"/>
              <a:t>if</a:t>
            </a:r>
            <a:r>
              <a:rPr lang="en-US" altLang="zh-TW" sz="2200" dirty="0"/>
              <a:t>	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G.E</a:t>
            </a:r>
            <a:endParaRPr lang="en-US" altLang="zh-TW" sz="2200" dirty="0"/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7				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dirty="0"/>
              <a:t> 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 </a:t>
            </a:r>
            <a:r>
              <a:rPr lang="en-US" altLang="zh-TW" sz="2200" i="1" dirty="0"/>
              <a:t>p</a:t>
            </a:r>
            <a:r>
              <a:rPr lang="en-US" altLang="zh-TW" sz="2200" dirty="0"/>
              <a:t>) </a:t>
            </a:r>
          </a:p>
          <a:p>
            <a:pPr marL="0" indent="0" eaLnBrk="1" hangingPunct="1">
              <a:tabLst>
                <a:tab pos="361950" algn="l"/>
                <a:tab pos="808038" algn="l"/>
                <a:tab pos="1252538" algn="l"/>
                <a:tab pos="1524000" algn="l"/>
              </a:tabLst>
              <a:defRPr/>
            </a:pPr>
            <a:r>
              <a:rPr lang="en-US" altLang="zh-TW" sz="2200" dirty="0"/>
              <a:t>8			</a:t>
            </a:r>
            <a:r>
              <a:rPr lang="en-US" altLang="zh-TW" sz="2200" b="1" dirty="0"/>
              <a:t>else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</a:t>
            </a:r>
            <a:r>
              <a:rPr lang="en-US" altLang="zh-TW" sz="2200" spc="150" dirty="0"/>
              <a:t>.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−</a:t>
            </a:r>
            <a:r>
              <a:rPr lang="en-US" altLang="zh-TW" sz="2200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altLang="zh-TW" sz="2200" i="1" dirty="0" err="1"/>
              <a:t>c</a:t>
            </a:r>
            <a:r>
              <a:rPr lang="en-US" altLang="zh-TW" sz="2200" i="1" spc="600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 </a:t>
            </a:r>
            <a:r>
              <a:rPr lang="en-US" altLang="zh-TW" sz="2200" i="1" dirty="0"/>
              <a:t>p</a:t>
            </a:r>
            <a:r>
              <a:rPr lang="en-US" altLang="zh-TW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081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369000"/>
            <a:ext cx="7920000" cy="4140000"/>
          </a:xfrm>
        </p:spPr>
        <p:txBody>
          <a:bodyPr/>
          <a:lstStyle/>
          <a:p>
            <a:pPr marL="0" indent="0" eaLnBrk="1" hangingPunct="1"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Theorem 26.6</a:t>
            </a:r>
            <a:r>
              <a:rPr lang="en-US" altLang="zh-TW" sz="2200" b="1" dirty="0">
                <a:solidFill>
                  <a:srgbClr val="0000FF"/>
                </a:solidFill>
              </a:rPr>
              <a:t> (</a:t>
            </a:r>
            <a:r>
              <a:rPr lang="en-US" altLang="zh-TW" sz="2200" b="1" i="1" dirty="0">
                <a:solidFill>
                  <a:srgbClr val="0000FF"/>
                </a:solidFill>
              </a:rPr>
              <a:t>Max-flow min-cut theorem</a:t>
            </a:r>
            <a:r>
              <a:rPr lang="en-US" altLang="zh-TW" sz="2200" b="1" dirty="0">
                <a:solidFill>
                  <a:srgbClr val="0000FF"/>
                </a:solidFill>
              </a:rPr>
              <a:t>)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Let</a:t>
            </a:r>
            <a:r>
              <a:rPr lang="en-US" altLang="zh-TW" sz="2200" spc="300" dirty="0"/>
              <a:t> </a:t>
            </a:r>
            <a:r>
              <a:rPr lang="en-US" altLang="zh-TW" sz="2200" i="1" dirty="0"/>
              <a:t>f</a:t>
            </a:r>
            <a:r>
              <a:rPr lang="en-US" altLang="zh-TW" sz="2200" dirty="0"/>
              <a:t>  be a flow in a flow network </a:t>
            </a:r>
            <a:r>
              <a:rPr lang="en-US" altLang="zh-TW" sz="2200" i="1" dirty="0"/>
              <a:t>G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spc="300" dirty="0"/>
              <a:t>E</a:t>
            </a:r>
            <a:r>
              <a:rPr lang="en-US" altLang="zh-TW" sz="2200" dirty="0"/>
              <a:t>) with source </a:t>
            </a:r>
            <a:r>
              <a:rPr lang="en-US" altLang="zh-TW" sz="2200" i="1" dirty="0"/>
              <a:t>s</a:t>
            </a:r>
            <a:r>
              <a:rPr lang="en-US" altLang="zh-TW" sz="2200" dirty="0"/>
              <a:t> and sink </a:t>
            </a:r>
            <a:r>
              <a:rPr lang="en-US" altLang="zh-TW" sz="2200" i="1" dirty="0"/>
              <a:t>t</a:t>
            </a:r>
            <a:r>
              <a:rPr lang="en-US" altLang="zh-TW" sz="2200" dirty="0"/>
              <a:t>. If the residual network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 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contains no paths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then</a:t>
            </a:r>
            <a:r>
              <a:rPr lang="en-US" altLang="zh-TW" sz="2200" spc="300" dirty="0"/>
              <a:t> </a:t>
            </a:r>
            <a:r>
              <a:rPr lang="en-US" altLang="zh-TW" sz="2200" i="1" dirty="0"/>
              <a:t>f</a:t>
            </a:r>
            <a:r>
              <a:rPr lang="en-US" altLang="zh-TW" sz="2200" dirty="0"/>
              <a:t>  is a maximum flow in </a:t>
            </a:r>
            <a:r>
              <a:rPr lang="en-US" altLang="zh-TW" sz="2200" i="1" dirty="0"/>
              <a:t>G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1200"/>
              </a:spcBef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Proof</a:t>
            </a:r>
            <a:r>
              <a:rPr lang="en-US" altLang="zh-TW" sz="2200" dirty="0"/>
              <a:t>  Suppose </a:t>
            </a:r>
            <a:r>
              <a:rPr lang="en-US" altLang="zh-TW" sz="2200" dirty="0">
                <a:sym typeface="Symbol" pitchFamily="18" charset="2"/>
              </a:rPr>
              <a:t>that </a:t>
            </a:r>
            <a:r>
              <a:rPr lang="en-US" altLang="zh-TW" sz="2200" i="1" dirty="0" err="1"/>
              <a:t>G</a:t>
            </a:r>
            <a:r>
              <a:rPr lang="en-US" altLang="zh-TW" sz="2200" i="1" baseline="-25000" dirty="0" err="1"/>
              <a:t>f</a:t>
            </a:r>
            <a:r>
              <a:rPr lang="en-US" altLang="zh-TW" sz="2200" i="1" baseline="-25000" dirty="0"/>
              <a:t> 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contains no path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. 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Define </a:t>
            </a:r>
            <a:r>
              <a:rPr lang="en-US" altLang="zh-TW" sz="2200" i="1" dirty="0"/>
              <a:t>S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{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/>
              <a:t> : there is a path from </a:t>
            </a:r>
            <a:r>
              <a:rPr lang="en-US" altLang="zh-TW" sz="2200" i="1" dirty="0"/>
              <a:t>s</a:t>
            </a:r>
            <a:r>
              <a:rPr lang="en-US" altLang="zh-TW" sz="2200" dirty="0"/>
              <a:t> to </a:t>
            </a:r>
            <a:r>
              <a:rPr lang="en-US" altLang="zh-TW" sz="2200" i="1" dirty="0"/>
              <a:t>u</a:t>
            </a:r>
            <a:r>
              <a:rPr lang="en-US" altLang="zh-TW" sz="2200" dirty="0"/>
              <a:t> in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 </a:t>
            </a:r>
            <a:r>
              <a:rPr lang="en-US" altLang="zh-TW" sz="2200" dirty="0"/>
              <a:t>} and </a:t>
            </a:r>
            <a:r>
              <a:rPr lang="en-US" altLang="zh-TW" sz="2200" i="1" dirty="0"/>
              <a:t>T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Symbol" pitchFamily="18" charset="2"/>
              </a:rPr>
              <a:t>-</a:t>
            </a:r>
            <a:r>
              <a:rPr lang="en-US" altLang="zh-TW" sz="2200" dirty="0"/>
              <a:t> </a:t>
            </a:r>
            <a:r>
              <a:rPr lang="en-US" altLang="zh-TW" sz="2200" i="1" dirty="0"/>
              <a:t>S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5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Since there is no path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>
                <a:sym typeface="Symbol" pitchFamily="18" charset="2"/>
              </a:rPr>
              <a:t> in </a:t>
            </a:r>
            <a:r>
              <a:rPr lang="en-US" altLang="zh-TW" sz="2200" i="1" dirty="0"/>
              <a:t>G</a:t>
            </a:r>
            <a:r>
              <a:rPr lang="en-US" altLang="zh-TW" sz="2200" i="1" spc="500" baseline="-25000" dirty="0"/>
              <a:t>f</a:t>
            </a:r>
            <a:r>
              <a:rPr lang="en-US" altLang="zh-TW" sz="2200" dirty="0">
                <a:sym typeface="Symbol" pitchFamily="18" charset="2"/>
              </a:rPr>
              <a:t>, we have </a:t>
            </a:r>
            <a:r>
              <a:rPr lang="en-US" altLang="zh-TW" sz="2200" i="1" dirty="0"/>
              <a:t>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. Hence </a:t>
            </a:r>
            <a:r>
              <a:rPr lang="en-US" altLang="zh-TW" sz="2200" i="1" dirty="0"/>
              <a:t>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It follows that t</a:t>
            </a:r>
            <a:r>
              <a:rPr lang="en-US" altLang="zh-TW" sz="2200" dirty="0"/>
              <a:t>he partition (</a:t>
            </a:r>
            <a:r>
              <a:rPr lang="en-US" altLang="zh-TW" sz="2200" i="1" dirty="0"/>
              <a:t>S</a:t>
            </a:r>
            <a:r>
              <a:rPr lang="en-US" altLang="zh-TW" sz="2200" dirty="0"/>
              <a:t>, </a:t>
            </a:r>
            <a:r>
              <a:rPr lang="en-US" altLang="zh-TW" sz="2200" i="1" spc="450" dirty="0"/>
              <a:t>T</a:t>
            </a:r>
            <a:r>
              <a:rPr lang="en-US" altLang="zh-TW" sz="2200" dirty="0"/>
              <a:t>) is a cut of </a:t>
            </a:r>
            <a:r>
              <a:rPr lang="en-US" altLang="zh-TW" sz="2200" i="1" dirty="0"/>
              <a:t>G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1200"/>
              </a:spcBef>
              <a:tabLst>
                <a:tab pos="542925" algn="l"/>
              </a:tabLst>
            </a:pPr>
            <a:r>
              <a:rPr lang="en-US" altLang="zh-TW" sz="2200" dirty="0"/>
              <a:t>For every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</a:t>
            </a:r>
            <a:r>
              <a:rPr lang="en-US" altLang="zh-TW" sz="2200" i="1" dirty="0" err="1">
                <a:solidFill>
                  <a:srgbClr val="000000"/>
                </a:solidFill>
              </a:rPr>
              <a:t>c</a:t>
            </a:r>
            <a:r>
              <a:rPr lang="en-US" altLang="zh-TW" sz="2200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i="1" baseline="-250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</a:rPr>
              <a:t> 0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For every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and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959220"/>
              </p:ext>
            </p:extLst>
          </p:nvPr>
        </p:nvGraphicFramePr>
        <p:xfrm>
          <a:off x="1692000" y="4869001"/>
          <a:ext cx="4680000" cy="125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80" name="方程式" r:id="rId3" imgW="2552400" imgH="685800" progId="Equation.3">
                  <p:embed/>
                </p:oleObj>
              </mc:Choice>
              <mc:Fallback>
                <p:oleObj name="方程式" r:id="rId3" imgW="2552400" imgH="685800" progId="Equation.3">
                  <p:embed/>
                  <p:pic>
                    <p:nvPicPr>
                      <p:cNvPr id="3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00" y="4869001"/>
                        <a:ext cx="4680000" cy="125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391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09000"/>
            <a:ext cx="4680000" cy="2875996"/>
          </a:xfrm>
          <a:prstGeom prst="rect">
            <a:avLst/>
          </a:prstGeom>
        </p:spPr>
      </p:pic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241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223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432000" y="548641"/>
            <a:ext cx="8280000" cy="1620359"/>
          </a:xfrm>
        </p:spPr>
        <p:txBody>
          <a:bodyPr tIns="0"/>
          <a:lstStyle/>
          <a:p>
            <a:pPr marL="0" lvl="0" indent="0" eaLnBrk="1" hangingPunct="1">
              <a:spcBef>
                <a:spcPts val="600"/>
              </a:spcBef>
              <a:buClr>
                <a:srgbClr val="3333CC"/>
              </a:buClr>
              <a:tabLst>
                <a:tab pos="753745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Let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 be any flow in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spcBef>
                <a:spcPts val="600"/>
              </a:spcBef>
              <a:buClr>
                <a:srgbClr val="3333CC"/>
              </a:buClr>
              <a:tabLst>
                <a:tab pos="7537450" algn="l"/>
              </a:tabLst>
            </a:pP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By Corollary 26.5, </a:t>
            </a:r>
            <a:r>
              <a:rPr lang="en-US" altLang="zh-TW" b="1" spc="300" dirty="0">
                <a:solidFill>
                  <a:srgbClr val="000000"/>
                </a:solidFill>
              </a:rPr>
              <a:t>|</a:t>
            </a:r>
            <a:r>
              <a:rPr lang="en-US" altLang="zh-TW" i="1" spc="300" dirty="0">
                <a:solidFill>
                  <a:srgbClr val="000000"/>
                </a:solidFill>
              </a:rPr>
              <a:t>g</a:t>
            </a:r>
            <a:r>
              <a:rPr lang="en-US" altLang="zh-TW" b="1" dirty="0">
                <a:solidFill>
                  <a:srgbClr val="000000"/>
                </a:solidFill>
              </a:rPr>
              <a:t>|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spc="3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spc="3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).</a:t>
            </a:r>
          </a:p>
          <a:p>
            <a:pPr marL="0" lvl="0" indent="0" eaLnBrk="1" hangingPunct="1">
              <a:spcBef>
                <a:spcPts val="600"/>
              </a:spcBef>
              <a:buClr>
                <a:srgbClr val="3333CC"/>
              </a:buClr>
              <a:tabLst>
                <a:tab pos="7537450" algn="l"/>
              </a:tabLst>
            </a:pP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By </a:t>
            </a:r>
            <a:r>
              <a:rPr lang="en-US" altLang="zh-TW" dirty="0">
                <a:solidFill>
                  <a:srgbClr val="000000"/>
                </a:solidFill>
              </a:rPr>
              <a:t>Lemma 26.4,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b="1" spc="300" dirty="0">
                <a:solidFill>
                  <a:srgbClr val="000000"/>
                </a:solidFill>
              </a:rPr>
              <a:t>|</a:t>
            </a:r>
            <a:r>
              <a:rPr lang="en-US" altLang="zh-TW" i="1" spc="300" dirty="0">
                <a:solidFill>
                  <a:srgbClr val="000000"/>
                </a:solidFill>
              </a:rPr>
              <a:t>g</a:t>
            </a:r>
            <a:r>
              <a:rPr lang="en-US" altLang="zh-TW" b="1" dirty="0">
                <a:solidFill>
                  <a:srgbClr val="000000"/>
                </a:solidFill>
              </a:rPr>
              <a:t>|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|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f </a:t>
            </a:r>
            <a:r>
              <a:rPr lang="en-US" altLang="zh-TW" b="1" dirty="0">
                <a:solidFill>
                  <a:srgbClr val="000000"/>
                </a:solidFill>
              </a:rPr>
              <a:t>|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spcBef>
                <a:spcPts val="600"/>
              </a:spcBef>
              <a:buClr>
                <a:srgbClr val="3333CC"/>
              </a:buClr>
              <a:tabLst>
                <a:tab pos="7537450" algn="l"/>
              </a:tabLst>
            </a:pP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Therefore</a:t>
            </a:r>
            <a:r>
              <a:rPr lang="en-US" altLang="zh-TW" spc="3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 is a maximum flow in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68475"/>
              </p:ext>
            </p:extLst>
          </p:nvPr>
        </p:nvGraphicFramePr>
        <p:xfrm>
          <a:off x="1152000" y="4869000"/>
          <a:ext cx="4680000" cy="125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4" name="方程式" r:id="rId3" imgW="2552400" imgH="685800" progId="Equation.3">
                  <p:embed/>
                </p:oleObj>
              </mc:Choice>
              <mc:Fallback>
                <p:oleObj name="方程式" r:id="rId3" imgW="2552400" imgH="685800" progId="Equation.3">
                  <p:embed/>
                  <p:pic>
                    <p:nvPicPr>
                      <p:cNvPr id="3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000" y="4869000"/>
                        <a:ext cx="4680000" cy="125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039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Theorem 26.6</a:t>
            </a:r>
            <a:r>
              <a:rPr lang="en-US" altLang="zh-TW" sz="2200" b="1" dirty="0">
                <a:solidFill>
                  <a:srgbClr val="0000FF"/>
                </a:solidFill>
              </a:rPr>
              <a:t> (</a:t>
            </a:r>
            <a:r>
              <a:rPr lang="en-US" altLang="zh-TW" sz="2200" b="1" i="1" dirty="0">
                <a:solidFill>
                  <a:srgbClr val="0000FF"/>
                </a:solidFill>
              </a:rPr>
              <a:t>Max-flow min-cut theorem</a:t>
            </a:r>
            <a:r>
              <a:rPr lang="en-US" altLang="zh-TW" sz="2200" b="1" dirty="0">
                <a:solidFill>
                  <a:srgbClr val="0000FF"/>
                </a:solidFill>
              </a:rPr>
              <a:t>)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Let</a:t>
            </a:r>
            <a:r>
              <a:rPr lang="en-US" altLang="zh-TW" sz="2200" spc="300" dirty="0"/>
              <a:t> </a:t>
            </a:r>
            <a:r>
              <a:rPr lang="en-US" altLang="zh-TW" sz="2200" i="1" dirty="0"/>
              <a:t>f</a:t>
            </a:r>
            <a:r>
              <a:rPr lang="en-US" altLang="zh-TW" sz="2200" dirty="0"/>
              <a:t>  be a flow in a flow network </a:t>
            </a:r>
            <a:r>
              <a:rPr lang="en-US" altLang="zh-TW" sz="2200" i="1" dirty="0"/>
              <a:t>G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spc="300" dirty="0"/>
              <a:t>E</a:t>
            </a:r>
            <a:r>
              <a:rPr lang="en-US" altLang="zh-TW" sz="2200" dirty="0"/>
              <a:t>) with source </a:t>
            </a:r>
            <a:r>
              <a:rPr lang="en-US" altLang="zh-TW" sz="2200" i="1" dirty="0"/>
              <a:t>s</a:t>
            </a:r>
            <a:r>
              <a:rPr lang="en-US" altLang="zh-TW" sz="2200" dirty="0"/>
              <a:t> and sink </a:t>
            </a:r>
            <a:r>
              <a:rPr lang="en-US" altLang="zh-TW" sz="2200" i="1" dirty="0"/>
              <a:t>t</a:t>
            </a:r>
            <a:r>
              <a:rPr lang="en-US" altLang="zh-TW" sz="2200" dirty="0"/>
              <a:t>. If the residual network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 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contains no paths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then</a:t>
            </a:r>
            <a:r>
              <a:rPr lang="en-US" altLang="zh-TW" sz="2200" spc="300" dirty="0"/>
              <a:t> </a:t>
            </a:r>
            <a:r>
              <a:rPr lang="en-US" altLang="zh-TW" sz="2200" i="1" dirty="0"/>
              <a:t>f</a:t>
            </a:r>
            <a:r>
              <a:rPr lang="en-US" altLang="zh-TW" sz="2200" dirty="0"/>
              <a:t>  is a maximum flow in </a:t>
            </a:r>
            <a:r>
              <a:rPr lang="en-US" altLang="zh-TW" sz="2200" i="1" dirty="0"/>
              <a:t>G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1200"/>
              </a:spcBef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Proof</a:t>
            </a:r>
            <a:r>
              <a:rPr lang="en-US" altLang="zh-TW" sz="2200" dirty="0"/>
              <a:t>  Suppose </a:t>
            </a:r>
            <a:r>
              <a:rPr lang="en-US" altLang="zh-TW" sz="2200" dirty="0">
                <a:sym typeface="Symbol" pitchFamily="18" charset="2"/>
              </a:rPr>
              <a:t>that </a:t>
            </a:r>
            <a:r>
              <a:rPr lang="en-US" altLang="zh-TW" sz="2200" i="1" dirty="0" err="1"/>
              <a:t>G</a:t>
            </a:r>
            <a:r>
              <a:rPr lang="en-US" altLang="zh-TW" sz="2200" i="1" baseline="-25000" dirty="0" err="1"/>
              <a:t>f</a:t>
            </a:r>
            <a:r>
              <a:rPr lang="en-US" altLang="zh-TW" sz="2200" i="1" baseline="-25000" dirty="0"/>
              <a:t> 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contains no path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. 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Define </a:t>
            </a:r>
            <a:r>
              <a:rPr lang="en-US" altLang="zh-TW" sz="2200" i="1" dirty="0"/>
              <a:t>S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{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/>
              <a:t> : there is a path from </a:t>
            </a:r>
            <a:r>
              <a:rPr lang="en-US" altLang="zh-TW" sz="2200" i="1" dirty="0"/>
              <a:t>s</a:t>
            </a:r>
            <a:r>
              <a:rPr lang="en-US" altLang="zh-TW" sz="2200" dirty="0"/>
              <a:t> to </a:t>
            </a:r>
            <a:r>
              <a:rPr lang="en-US" altLang="zh-TW" sz="2200" i="1" dirty="0"/>
              <a:t>u</a:t>
            </a:r>
            <a:r>
              <a:rPr lang="en-US" altLang="zh-TW" sz="2200" dirty="0"/>
              <a:t> in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 </a:t>
            </a:r>
            <a:r>
              <a:rPr lang="en-US" altLang="zh-TW" sz="2200" dirty="0"/>
              <a:t>} and </a:t>
            </a:r>
            <a:r>
              <a:rPr lang="en-US" altLang="zh-TW" sz="2200" i="1" dirty="0"/>
              <a:t>T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Symbol" pitchFamily="18" charset="2"/>
              </a:rPr>
              <a:t>-</a:t>
            </a:r>
            <a:r>
              <a:rPr lang="en-US" altLang="zh-TW" sz="2200" dirty="0"/>
              <a:t> </a:t>
            </a:r>
            <a:r>
              <a:rPr lang="en-US" altLang="zh-TW" sz="2200" i="1" dirty="0"/>
              <a:t>S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5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Since there is no path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>
                <a:sym typeface="Symbol" pitchFamily="18" charset="2"/>
              </a:rPr>
              <a:t> in </a:t>
            </a:r>
            <a:r>
              <a:rPr lang="en-US" altLang="zh-TW" sz="2200" i="1" dirty="0"/>
              <a:t>G</a:t>
            </a:r>
            <a:r>
              <a:rPr lang="en-US" altLang="zh-TW" sz="2200" i="1" spc="500" baseline="-25000" dirty="0"/>
              <a:t>f</a:t>
            </a:r>
            <a:r>
              <a:rPr lang="en-US" altLang="zh-TW" sz="2200" dirty="0">
                <a:sym typeface="Symbol" pitchFamily="18" charset="2"/>
              </a:rPr>
              <a:t>, we have </a:t>
            </a:r>
            <a:r>
              <a:rPr lang="en-US" altLang="zh-TW" sz="2200" i="1" dirty="0"/>
              <a:t>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. Hence </a:t>
            </a:r>
            <a:r>
              <a:rPr lang="en-US" altLang="zh-TW" sz="2200" i="1" dirty="0"/>
              <a:t>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It follows that t</a:t>
            </a:r>
            <a:r>
              <a:rPr lang="en-US" altLang="zh-TW" sz="2200" dirty="0"/>
              <a:t>he partition (</a:t>
            </a:r>
            <a:r>
              <a:rPr lang="en-US" altLang="zh-TW" sz="2200" i="1" dirty="0"/>
              <a:t>S</a:t>
            </a:r>
            <a:r>
              <a:rPr lang="en-US" altLang="zh-TW" sz="2200" dirty="0"/>
              <a:t>, </a:t>
            </a:r>
            <a:r>
              <a:rPr lang="en-US" altLang="zh-TW" sz="2200" i="1" spc="450" dirty="0"/>
              <a:t>T</a:t>
            </a:r>
            <a:r>
              <a:rPr lang="en-US" altLang="zh-TW" sz="2200" dirty="0"/>
              <a:t>) is a cut of </a:t>
            </a:r>
            <a:r>
              <a:rPr lang="en-US" altLang="zh-TW" sz="2200" i="1" dirty="0"/>
              <a:t>G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1200"/>
              </a:spcBef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Claim.</a:t>
            </a:r>
            <a:r>
              <a:rPr lang="en-US" altLang="zh-TW" sz="2200" dirty="0"/>
              <a:t> For every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</a:t>
            </a:r>
            <a:r>
              <a:rPr lang="en-US" altLang="zh-TW" sz="2200" i="1" dirty="0" err="1">
                <a:solidFill>
                  <a:srgbClr val="000000"/>
                </a:solidFill>
              </a:rPr>
              <a:t>c</a:t>
            </a:r>
            <a:r>
              <a:rPr lang="en-US" altLang="zh-TW" sz="2200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i="1" baseline="-250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</a:rPr>
              <a:t> 0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Proof of Claim.</a:t>
            </a:r>
            <a:r>
              <a:rPr lang="en-US" altLang="zh-TW" sz="2200" dirty="0"/>
              <a:t> Suppose not.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olidFill>
                  <a:schemeClr val="bg1"/>
                </a:solidFill>
              </a:rPr>
              <a:t>Then there is an 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  <a:sym typeface="Symbol" pitchFamily="18" charset="2"/>
              </a:rPr>
              <a:t>S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  <a:sym typeface="Symbol" pitchFamily="18" charset="2"/>
              </a:rPr>
              <a:t>T</a:t>
            </a:r>
            <a:r>
              <a:rPr lang="en-US" altLang="zh-TW" sz="2200" dirty="0">
                <a:solidFill>
                  <a:schemeClr val="bg1"/>
                </a:solidFill>
              </a:rPr>
              <a:t> such that </a:t>
            </a:r>
            <a:r>
              <a:rPr lang="en-US" altLang="zh-TW" sz="2200" i="1" dirty="0" err="1">
                <a:solidFill>
                  <a:schemeClr val="bg1"/>
                </a:solidFill>
              </a:rPr>
              <a:t>c</a:t>
            </a:r>
            <a:r>
              <a:rPr lang="en-US" altLang="zh-TW" sz="2200" i="1" baseline="-25000" dirty="0" err="1">
                <a:solidFill>
                  <a:schemeClr val="bg1"/>
                </a:solidFill>
              </a:rPr>
              <a:t>f</a:t>
            </a:r>
            <a:r>
              <a:rPr lang="en-US" altLang="zh-TW" sz="2200" i="1" baseline="-250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sz="2200" dirty="0">
                <a:solidFill>
                  <a:schemeClr val="bg1"/>
                </a:solidFill>
              </a:rPr>
              <a:t> 0.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olidFill>
                  <a:schemeClr val="bg1"/>
                </a:solidFill>
              </a:rPr>
              <a:t>Hence 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 err="1">
                <a:solidFill>
                  <a:schemeClr val="bg1"/>
                </a:solidFill>
              </a:rPr>
              <a:t>E</a:t>
            </a:r>
            <a:r>
              <a:rPr lang="en-US" altLang="zh-TW" sz="2200" i="1" baseline="-25000" dirty="0" err="1">
                <a:solidFill>
                  <a:schemeClr val="bg1"/>
                </a:solidFill>
              </a:rPr>
              <a:t>f</a:t>
            </a:r>
            <a:r>
              <a:rPr lang="en-US" altLang="zh-TW" sz="2200" i="1" baseline="-250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. </a:t>
            </a:r>
            <a:r>
              <a:rPr lang="en-US" altLang="zh-TW" sz="2200" dirty="0">
                <a:solidFill>
                  <a:schemeClr val="bg1"/>
                </a:solidFill>
                <a:sym typeface="MT Extra" pitchFamily="18" charset="2"/>
              </a:rPr>
              <a:t>Since 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  <a:sym typeface="Symbol" pitchFamily="18" charset="2"/>
              </a:rPr>
              <a:t>S</a:t>
            </a:r>
            <a:r>
              <a:rPr lang="en-US" altLang="zh-TW" sz="2200" dirty="0">
                <a:solidFill>
                  <a:schemeClr val="bg1"/>
                </a:solidFill>
              </a:rPr>
              <a:t>,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</a:rPr>
              <a:t>there is a path from </a:t>
            </a:r>
            <a:r>
              <a:rPr lang="en-US" altLang="zh-TW" sz="2200" i="1" dirty="0">
                <a:solidFill>
                  <a:schemeClr val="bg1"/>
                </a:solidFill>
              </a:rPr>
              <a:t>s</a:t>
            </a:r>
            <a:r>
              <a:rPr lang="en-US" altLang="zh-TW" sz="2200" dirty="0">
                <a:solidFill>
                  <a:schemeClr val="bg1"/>
                </a:solidFill>
              </a:rPr>
              <a:t> to 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 in </a:t>
            </a:r>
            <a:r>
              <a:rPr lang="en-US" altLang="zh-TW" sz="2200" i="1" dirty="0">
                <a:solidFill>
                  <a:schemeClr val="bg1"/>
                </a:solidFill>
              </a:rPr>
              <a:t>G</a:t>
            </a:r>
            <a:r>
              <a:rPr lang="en-US" altLang="zh-TW" sz="2200" i="1" baseline="-25000" dirty="0">
                <a:solidFill>
                  <a:schemeClr val="bg1"/>
                </a:solidFill>
              </a:rPr>
              <a:t>f </a:t>
            </a:r>
            <a:r>
              <a:rPr lang="en-US" altLang="zh-TW" sz="2200" dirty="0">
                <a:solidFill>
                  <a:schemeClr val="bg1"/>
                </a:solidFill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It follows that </a:t>
            </a:r>
            <a:r>
              <a:rPr lang="en-US" altLang="zh-TW" sz="2200" dirty="0">
                <a:solidFill>
                  <a:schemeClr val="bg1"/>
                </a:solidFill>
                <a:sym typeface="MT Extra" pitchFamily="18" charset="2"/>
              </a:rPr>
              <a:t>there is a 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path from </a:t>
            </a:r>
            <a:r>
              <a:rPr lang="en-US" altLang="zh-TW" sz="2200" i="1" dirty="0">
                <a:solidFill>
                  <a:schemeClr val="bg1"/>
                </a:solidFill>
                <a:sym typeface="Symbol" pitchFamily="18" charset="2"/>
              </a:rPr>
              <a:t>s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to </a:t>
            </a:r>
            <a:r>
              <a:rPr lang="en-US" altLang="zh-TW" sz="2200" i="1" dirty="0">
                <a:solidFill>
                  <a:schemeClr val="bg1"/>
                </a:solidFill>
                <a:sym typeface="Symbol" pitchFamily="18" charset="2"/>
              </a:rPr>
              <a:t>v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in </a:t>
            </a:r>
            <a:r>
              <a:rPr lang="en-US" altLang="zh-TW" sz="2200" i="1" dirty="0" err="1">
                <a:solidFill>
                  <a:schemeClr val="bg1"/>
                </a:solidFill>
              </a:rPr>
              <a:t>G</a:t>
            </a:r>
            <a:r>
              <a:rPr lang="en-US" altLang="zh-TW" sz="2200" i="1" baseline="-25000" dirty="0" err="1">
                <a:solidFill>
                  <a:schemeClr val="bg1"/>
                </a:solidFill>
              </a:rPr>
              <a:t>f</a:t>
            </a:r>
            <a:r>
              <a:rPr lang="en-US" altLang="zh-TW" sz="2200" i="1" baseline="-250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Thus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  <a:sym typeface="Symbol" pitchFamily="18" charset="2"/>
              </a:rPr>
              <a:t>S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. Since </a:t>
            </a:r>
            <a:r>
              <a:rPr lang="en-US" altLang="zh-TW" sz="2200" i="1" dirty="0">
                <a:solidFill>
                  <a:schemeClr val="bg1"/>
                </a:solidFill>
              </a:rPr>
              <a:t>T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</a:rPr>
              <a:t>S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  <a:sym typeface="Symbol" pitchFamily="18" charset="2"/>
              </a:rPr>
              <a:t>T</a:t>
            </a:r>
            <a:r>
              <a:rPr lang="en-US" altLang="zh-TW" sz="2200" dirty="0">
                <a:solidFill>
                  <a:schemeClr val="bg1"/>
                </a:solidFill>
              </a:rPr>
              <a:t>, a contradiction.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olidFill>
                  <a:schemeClr val="bg1"/>
                </a:solidFill>
              </a:rPr>
              <a:t>Therefore for every 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  <a:sym typeface="Symbol" pitchFamily="18" charset="2"/>
              </a:rPr>
              <a:t>S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  <a:sym typeface="Symbol" pitchFamily="18" charset="2"/>
              </a:rPr>
              <a:t>T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 err="1">
                <a:solidFill>
                  <a:schemeClr val="bg1"/>
                </a:solidFill>
              </a:rPr>
              <a:t>c</a:t>
            </a:r>
            <a:r>
              <a:rPr lang="en-US" altLang="zh-TW" sz="2200" i="1" baseline="-25000" dirty="0" err="1">
                <a:solidFill>
                  <a:schemeClr val="bg1"/>
                </a:solidFill>
              </a:rPr>
              <a:t>f</a:t>
            </a:r>
            <a:r>
              <a:rPr lang="en-US" altLang="zh-TW" sz="2200" i="1" baseline="-250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0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237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Theorem 26.6</a:t>
            </a:r>
            <a:r>
              <a:rPr lang="en-US" altLang="zh-TW" sz="2200" b="1" dirty="0">
                <a:solidFill>
                  <a:srgbClr val="0000FF"/>
                </a:solidFill>
              </a:rPr>
              <a:t> (</a:t>
            </a:r>
            <a:r>
              <a:rPr lang="en-US" altLang="zh-TW" sz="2200" b="1" i="1" dirty="0">
                <a:solidFill>
                  <a:srgbClr val="0000FF"/>
                </a:solidFill>
              </a:rPr>
              <a:t>Max-flow min-cut theorem</a:t>
            </a:r>
            <a:r>
              <a:rPr lang="en-US" altLang="zh-TW" sz="2200" b="1" dirty="0">
                <a:solidFill>
                  <a:srgbClr val="0000FF"/>
                </a:solidFill>
              </a:rPr>
              <a:t>)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Let</a:t>
            </a:r>
            <a:r>
              <a:rPr lang="en-US" altLang="zh-TW" sz="2200" spc="300" dirty="0"/>
              <a:t> </a:t>
            </a:r>
            <a:r>
              <a:rPr lang="en-US" altLang="zh-TW" sz="2200" i="1" dirty="0"/>
              <a:t>f</a:t>
            </a:r>
            <a:r>
              <a:rPr lang="en-US" altLang="zh-TW" sz="2200" dirty="0"/>
              <a:t>  be a flow in a flow network </a:t>
            </a:r>
            <a:r>
              <a:rPr lang="en-US" altLang="zh-TW" sz="2200" i="1" dirty="0"/>
              <a:t>G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spc="300" dirty="0"/>
              <a:t>E</a:t>
            </a:r>
            <a:r>
              <a:rPr lang="en-US" altLang="zh-TW" sz="2200" dirty="0"/>
              <a:t>) with source </a:t>
            </a:r>
            <a:r>
              <a:rPr lang="en-US" altLang="zh-TW" sz="2200" i="1" dirty="0"/>
              <a:t>s</a:t>
            </a:r>
            <a:r>
              <a:rPr lang="en-US" altLang="zh-TW" sz="2200" dirty="0"/>
              <a:t> and sink </a:t>
            </a:r>
            <a:r>
              <a:rPr lang="en-US" altLang="zh-TW" sz="2200" i="1" dirty="0"/>
              <a:t>t</a:t>
            </a:r>
            <a:r>
              <a:rPr lang="en-US" altLang="zh-TW" sz="2200" dirty="0"/>
              <a:t>. If the residual network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 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contains no paths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then</a:t>
            </a:r>
            <a:r>
              <a:rPr lang="en-US" altLang="zh-TW" sz="2200" spc="300" dirty="0"/>
              <a:t> </a:t>
            </a:r>
            <a:r>
              <a:rPr lang="en-US" altLang="zh-TW" sz="2200" i="1" dirty="0"/>
              <a:t>f</a:t>
            </a:r>
            <a:r>
              <a:rPr lang="en-US" altLang="zh-TW" sz="2200" dirty="0"/>
              <a:t>  is a maximum flow in </a:t>
            </a:r>
            <a:r>
              <a:rPr lang="en-US" altLang="zh-TW" sz="2200" i="1" dirty="0"/>
              <a:t>G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1200"/>
              </a:spcBef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Proof</a:t>
            </a:r>
            <a:r>
              <a:rPr lang="en-US" altLang="zh-TW" sz="2200" dirty="0"/>
              <a:t>  Suppose </a:t>
            </a:r>
            <a:r>
              <a:rPr lang="en-US" altLang="zh-TW" sz="2200" dirty="0">
                <a:sym typeface="Symbol" pitchFamily="18" charset="2"/>
              </a:rPr>
              <a:t>that </a:t>
            </a:r>
            <a:r>
              <a:rPr lang="en-US" altLang="zh-TW" sz="2200" i="1" dirty="0" err="1"/>
              <a:t>G</a:t>
            </a:r>
            <a:r>
              <a:rPr lang="en-US" altLang="zh-TW" sz="2200" i="1" baseline="-25000" dirty="0" err="1"/>
              <a:t>f</a:t>
            </a:r>
            <a:r>
              <a:rPr lang="en-US" altLang="zh-TW" sz="2200" i="1" baseline="-25000" dirty="0"/>
              <a:t> 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contains no path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. 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Define </a:t>
            </a:r>
            <a:r>
              <a:rPr lang="en-US" altLang="zh-TW" sz="2200" i="1" dirty="0"/>
              <a:t>S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{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/>
              <a:t> : there is a path from </a:t>
            </a:r>
            <a:r>
              <a:rPr lang="en-US" altLang="zh-TW" sz="2200" i="1" dirty="0"/>
              <a:t>s</a:t>
            </a:r>
            <a:r>
              <a:rPr lang="en-US" altLang="zh-TW" sz="2200" dirty="0"/>
              <a:t> to </a:t>
            </a:r>
            <a:r>
              <a:rPr lang="en-US" altLang="zh-TW" sz="2200" i="1" dirty="0"/>
              <a:t>u</a:t>
            </a:r>
            <a:r>
              <a:rPr lang="en-US" altLang="zh-TW" sz="2200" dirty="0"/>
              <a:t> in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 </a:t>
            </a:r>
            <a:r>
              <a:rPr lang="en-US" altLang="zh-TW" sz="2200" dirty="0"/>
              <a:t>} and </a:t>
            </a:r>
            <a:r>
              <a:rPr lang="en-US" altLang="zh-TW" sz="2200" i="1" dirty="0"/>
              <a:t>T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Symbol" pitchFamily="18" charset="2"/>
              </a:rPr>
              <a:t>-</a:t>
            </a:r>
            <a:r>
              <a:rPr lang="en-US" altLang="zh-TW" sz="2200" dirty="0"/>
              <a:t> </a:t>
            </a:r>
            <a:r>
              <a:rPr lang="en-US" altLang="zh-TW" sz="2200" i="1" dirty="0"/>
              <a:t>S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5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Since there is no path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>
                <a:sym typeface="Symbol" pitchFamily="18" charset="2"/>
              </a:rPr>
              <a:t> in </a:t>
            </a:r>
            <a:r>
              <a:rPr lang="en-US" altLang="zh-TW" sz="2200" i="1" dirty="0"/>
              <a:t>G</a:t>
            </a:r>
            <a:r>
              <a:rPr lang="en-US" altLang="zh-TW" sz="2200" i="1" spc="500" baseline="-25000" dirty="0"/>
              <a:t>f</a:t>
            </a:r>
            <a:r>
              <a:rPr lang="en-US" altLang="zh-TW" sz="2200" dirty="0">
                <a:sym typeface="Symbol" pitchFamily="18" charset="2"/>
              </a:rPr>
              <a:t>, we have </a:t>
            </a:r>
            <a:r>
              <a:rPr lang="en-US" altLang="zh-TW" sz="2200" i="1" dirty="0"/>
              <a:t>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. Hence </a:t>
            </a:r>
            <a:r>
              <a:rPr lang="en-US" altLang="zh-TW" sz="2200" i="1" dirty="0"/>
              <a:t>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It follows that t</a:t>
            </a:r>
            <a:r>
              <a:rPr lang="en-US" altLang="zh-TW" sz="2200" dirty="0"/>
              <a:t>he partition (</a:t>
            </a:r>
            <a:r>
              <a:rPr lang="en-US" altLang="zh-TW" sz="2200" i="1" dirty="0"/>
              <a:t>S</a:t>
            </a:r>
            <a:r>
              <a:rPr lang="en-US" altLang="zh-TW" sz="2200" dirty="0"/>
              <a:t>, </a:t>
            </a:r>
            <a:r>
              <a:rPr lang="en-US" altLang="zh-TW" sz="2200" i="1" spc="450" dirty="0"/>
              <a:t>T</a:t>
            </a:r>
            <a:r>
              <a:rPr lang="en-US" altLang="zh-TW" sz="2200" dirty="0"/>
              <a:t>) is a cut of </a:t>
            </a:r>
            <a:r>
              <a:rPr lang="en-US" altLang="zh-TW" sz="2200" i="1" dirty="0"/>
              <a:t>G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1200"/>
              </a:spcBef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Claim.</a:t>
            </a:r>
            <a:r>
              <a:rPr lang="en-US" altLang="zh-TW" sz="2200" dirty="0"/>
              <a:t> For every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</a:t>
            </a:r>
            <a:r>
              <a:rPr lang="en-US" altLang="zh-TW" sz="2200" i="1" dirty="0" err="1">
                <a:solidFill>
                  <a:srgbClr val="000000"/>
                </a:solidFill>
              </a:rPr>
              <a:t>c</a:t>
            </a:r>
            <a:r>
              <a:rPr lang="en-US" altLang="zh-TW" sz="2200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i="1" baseline="-250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</a:rPr>
              <a:t> 0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Proof of Claim.</a:t>
            </a:r>
            <a:r>
              <a:rPr lang="en-US" altLang="zh-TW" sz="2200" dirty="0"/>
              <a:t> Suppose not.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Then there is an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 such that </a:t>
            </a:r>
            <a:r>
              <a:rPr lang="en-US" altLang="zh-TW" sz="2200" i="1" dirty="0" err="1">
                <a:solidFill>
                  <a:srgbClr val="000000"/>
                </a:solidFill>
              </a:rPr>
              <a:t>c</a:t>
            </a:r>
            <a:r>
              <a:rPr lang="en-US" altLang="zh-TW" sz="2200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i="1" baseline="-250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sz="2200" dirty="0">
                <a:solidFill>
                  <a:srgbClr val="000000"/>
                </a:solidFill>
              </a:rPr>
              <a:t> 0.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olidFill>
                  <a:srgbClr val="000000"/>
                </a:solidFill>
              </a:rPr>
              <a:t>Hence 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 err="1"/>
              <a:t>E</a:t>
            </a:r>
            <a:r>
              <a:rPr lang="en-US" altLang="zh-TW" sz="2200" i="1" baseline="-25000" dirty="0" err="1"/>
              <a:t>f</a:t>
            </a:r>
            <a:r>
              <a:rPr lang="en-US" altLang="zh-TW" sz="2200" i="1" baseline="-25000" dirty="0"/>
              <a:t> </a:t>
            </a:r>
            <a:r>
              <a:rPr lang="en-US" altLang="zh-TW" sz="2200" dirty="0">
                <a:sym typeface="Symbol" pitchFamily="18" charset="2"/>
              </a:rPr>
              <a:t>. </a:t>
            </a:r>
            <a:r>
              <a:rPr lang="en-US" altLang="zh-TW" sz="2200" dirty="0">
                <a:sym typeface="MT Extra" pitchFamily="18" charset="2"/>
              </a:rPr>
              <a:t>Since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/>
              <a:t>there is a path from </a:t>
            </a:r>
            <a:r>
              <a:rPr lang="en-US" altLang="zh-TW" sz="2200" i="1" dirty="0"/>
              <a:t>s</a:t>
            </a:r>
            <a:r>
              <a:rPr lang="en-US" altLang="zh-TW" sz="2200" dirty="0"/>
              <a:t> to </a:t>
            </a:r>
            <a:r>
              <a:rPr lang="en-US" altLang="zh-TW" sz="2200" i="1" dirty="0"/>
              <a:t>u</a:t>
            </a:r>
            <a:r>
              <a:rPr lang="en-US" altLang="zh-TW" sz="2200" dirty="0"/>
              <a:t> in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 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It follows that </a:t>
            </a:r>
            <a:r>
              <a:rPr lang="en-US" altLang="zh-TW" sz="2200" dirty="0">
                <a:sym typeface="MT Extra" pitchFamily="18" charset="2"/>
              </a:rPr>
              <a:t>there is a </a:t>
            </a:r>
            <a:r>
              <a:rPr lang="en-US" altLang="zh-TW" sz="2200" dirty="0">
                <a:sym typeface="Symbol" pitchFamily="18" charset="2"/>
              </a:rPr>
              <a:t>path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 in </a:t>
            </a:r>
            <a:r>
              <a:rPr lang="en-US" altLang="zh-TW" sz="2200" i="1" dirty="0" err="1"/>
              <a:t>G</a:t>
            </a:r>
            <a:r>
              <a:rPr lang="en-US" altLang="zh-TW" sz="2200" i="1" baseline="-25000" dirty="0" err="1"/>
              <a:t>f</a:t>
            </a:r>
            <a:r>
              <a:rPr lang="en-US" altLang="zh-TW" sz="2200" i="1" baseline="-25000" dirty="0"/>
              <a:t> 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Thus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. Since </a:t>
            </a:r>
            <a:r>
              <a:rPr lang="en-US" altLang="zh-TW" sz="2200" i="1" dirty="0"/>
              <a:t>T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/>
              <a:t> </a:t>
            </a:r>
            <a:r>
              <a:rPr lang="en-US" altLang="zh-TW" sz="2200" i="1" dirty="0"/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a contradiction.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Therefore for every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</a:t>
            </a:r>
            <a:r>
              <a:rPr lang="en-US" altLang="zh-TW" sz="2200" i="1" dirty="0" err="1">
                <a:solidFill>
                  <a:srgbClr val="000000"/>
                </a:solidFill>
              </a:rPr>
              <a:t>c</a:t>
            </a:r>
            <a:r>
              <a:rPr lang="en-US" altLang="zh-TW" sz="2200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i="1" baseline="-250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</a:rPr>
              <a:t> 0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061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>
          <a:xfrm>
            <a:off x="972000" y="3609000"/>
            <a:ext cx="7200000" cy="28800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Claim.</a:t>
            </a:r>
            <a:r>
              <a:rPr lang="en-US" altLang="zh-TW" sz="2200" dirty="0"/>
              <a:t> For every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</a:t>
            </a:r>
            <a:r>
              <a:rPr lang="en-US" altLang="zh-TW" sz="2200" i="1" dirty="0" err="1">
                <a:solidFill>
                  <a:srgbClr val="000000"/>
                </a:solidFill>
              </a:rPr>
              <a:t>c</a:t>
            </a:r>
            <a:r>
              <a:rPr lang="en-US" altLang="zh-TW" sz="2200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i="1" baseline="-250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</a:rPr>
              <a:t> 0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b="1" i="1" dirty="0">
                <a:solidFill>
                  <a:srgbClr val="0000FF"/>
                </a:solidFill>
              </a:rPr>
              <a:t>Proof of Claim.</a:t>
            </a:r>
            <a:r>
              <a:rPr lang="en-US" altLang="zh-TW" sz="2200" dirty="0"/>
              <a:t> Suppose not.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Then there is an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 such that </a:t>
            </a:r>
            <a:r>
              <a:rPr lang="en-US" altLang="zh-TW" sz="2200" i="1" dirty="0" err="1">
                <a:solidFill>
                  <a:srgbClr val="000000"/>
                </a:solidFill>
              </a:rPr>
              <a:t>c</a:t>
            </a:r>
            <a:r>
              <a:rPr lang="en-US" altLang="zh-TW" sz="2200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i="1" baseline="-250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sz="2200" dirty="0">
                <a:solidFill>
                  <a:srgbClr val="000000"/>
                </a:solidFill>
              </a:rPr>
              <a:t> 0.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olidFill>
                  <a:srgbClr val="000000"/>
                </a:solidFill>
              </a:rPr>
              <a:t>Hence 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 err="1"/>
              <a:t>E</a:t>
            </a:r>
            <a:r>
              <a:rPr lang="en-US" altLang="zh-TW" sz="2200" i="1" baseline="-25000" dirty="0" err="1"/>
              <a:t>f</a:t>
            </a:r>
            <a:r>
              <a:rPr lang="en-US" altLang="zh-TW" sz="2200" i="1" baseline="-25000" dirty="0"/>
              <a:t> </a:t>
            </a:r>
            <a:r>
              <a:rPr lang="en-US" altLang="zh-TW" sz="2200" dirty="0">
                <a:sym typeface="Symbol" pitchFamily="18" charset="2"/>
              </a:rPr>
              <a:t>. </a:t>
            </a:r>
            <a:r>
              <a:rPr lang="en-US" altLang="zh-TW" sz="2200" dirty="0">
                <a:sym typeface="MT Extra" pitchFamily="18" charset="2"/>
              </a:rPr>
              <a:t>Since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dirty="0"/>
              <a:t>there is a path from </a:t>
            </a:r>
            <a:r>
              <a:rPr lang="en-US" altLang="zh-TW" sz="2200" i="1" dirty="0"/>
              <a:t>s</a:t>
            </a:r>
            <a:r>
              <a:rPr lang="en-US" altLang="zh-TW" sz="2200" dirty="0"/>
              <a:t> to </a:t>
            </a:r>
            <a:r>
              <a:rPr lang="en-US" altLang="zh-TW" sz="2200" i="1" dirty="0"/>
              <a:t>u</a:t>
            </a:r>
            <a:r>
              <a:rPr lang="en-US" altLang="zh-TW" sz="2200" dirty="0"/>
              <a:t> in </a:t>
            </a:r>
            <a:r>
              <a:rPr lang="en-US" altLang="zh-TW" sz="2200" i="1" dirty="0"/>
              <a:t>G</a:t>
            </a:r>
            <a:r>
              <a:rPr lang="en-US" altLang="zh-TW" sz="2200" i="1" baseline="-25000" dirty="0"/>
              <a:t>f 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It follows that </a:t>
            </a:r>
            <a:r>
              <a:rPr lang="en-US" altLang="zh-TW" sz="2200" dirty="0">
                <a:sym typeface="MT Extra" pitchFamily="18" charset="2"/>
              </a:rPr>
              <a:t>there is a </a:t>
            </a:r>
            <a:r>
              <a:rPr lang="en-US" altLang="zh-TW" sz="2200" dirty="0">
                <a:sym typeface="Symbol" pitchFamily="18" charset="2"/>
              </a:rPr>
              <a:t>path from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 in </a:t>
            </a:r>
            <a:r>
              <a:rPr lang="en-US" altLang="zh-TW" sz="2200" i="1" dirty="0" err="1"/>
              <a:t>G</a:t>
            </a:r>
            <a:r>
              <a:rPr lang="en-US" altLang="zh-TW" sz="2200" i="1" baseline="-25000" dirty="0" err="1"/>
              <a:t>f</a:t>
            </a:r>
            <a:r>
              <a:rPr lang="en-US" altLang="zh-TW" sz="2200" i="1" baseline="-25000" dirty="0"/>
              <a:t> 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>
                <a:sym typeface="Symbol" pitchFamily="18" charset="2"/>
              </a:rPr>
              <a:t>Thus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. Since </a:t>
            </a:r>
            <a:r>
              <a:rPr lang="en-US" altLang="zh-TW" sz="2200" i="1" dirty="0"/>
              <a:t>T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/>
              <a:t> </a:t>
            </a:r>
            <a:r>
              <a:rPr lang="en-US" altLang="zh-TW" sz="2200" i="1" dirty="0"/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a contradiction.</a:t>
            </a:r>
          </a:p>
          <a:p>
            <a:pPr marL="0" indent="0" eaLnBrk="1" hangingPunct="1">
              <a:spcBef>
                <a:spcPts val="600"/>
              </a:spcBef>
              <a:tabLst>
                <a:tab pos="542925" algn="l"/>
              </a:tabLst>
            </a:pPr>
            <a:r>
              <a:rPr lang="en-US" altLang="zh-TW" sz="2200" dirty="0"/>
              <a:t>Therefore for every </a:t>
            </a:r>
            <a:r>
              <a:rPr lang="en-US" altLang="zh-TW" sz="2200" i="1" dirty="0"/>
              <a:t>u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>
                <a:sym typeface="Symbol" pitchFamily="18" charset="2"/>
              </a:rPr>
              <a:t>T</a:t>
            </a:r>
            <a:r>
              <a:rPr lang="en-US" altLang="zh-TW" sz="2200" dirty="0"/>
              <a:t>, </a:t>
            </a:r>
            <a:r>
              <a:rPr lang="en-US" altLang="zh-TW" sz="2200" i="1" dirty="0" err="1">
                <a:solidFill>
                  <a:srgbClr val="000000"/>
                </a:solidFill>
              </a:rPr>
              <a:t>c</a:t>
            </a:r>
            <a:r>
              <a:rPr lang="en-US" altLang="zh-TW" sz="2200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2200" i="1" baseline="-250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</a:rPr>
              <a:t> 0</a:t>
            </a:r>
            <a:r>
              <a:rPr lang="en-US" altLang="zh-TW" sz="2200" dirty="0">
                <a:sym typeface="Symbol" pitchFamily="18" charset="2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612000" y="1269000"/>
            <a:ext cx="720000" cy="1080000"/>
          </a:xfrm>
          <a:prstGeom prst="rect">
            <a:avLst/>
          </a:prstGeom>
        </p:spPr>
        <p:txBody>
          <a:bodyPr wrap="none" tIns="36000" bIns="72000" anchor="ctr" anchorCtr="1">
            <a:noAutofit/>
          </a:bodyPr>
          <a:lstStyle/>
          <a:p>
            <a:r>
              <a:rPr lang="en-US" altLang="zh-TW" sz="6600" i="1" kern="0" dirty="0">
                <a:solidFill>
                  <a:srgbClr val="0000FF"/>
                </a:solidFill>
                <a:latin typeface="Times New Roman"/>
                <a:ea typeface="新細明體"/>
              </a:rPr>
              <a:t>S</a:t>
            </a:r>
            <a:endParaRPr lang="zh-TW" altLang="en-US" sz="6600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2000" y="1269000"/>
            <a:ext cx="720000" cy="1080000"/>
          </a:xfrm>
          <a:prstGeom prst="rect">
            <a:avLst/>
          </a:prstGeom>
        </p:spPr>
        <p:txBody>
          <a:bodyPr wrap="none" tIns="36000" anchor="ctr" anchorCtr="0">
            <a:noAutofit/>
          </a:bodyPr>
          <a:lstStyle/>
          <a:p>
            <a:r>
              <a:rPr lang="en-US" altLang="zh-TW" sz="6600" i="1" kern="0" dirty="0">
                <a:solidFill>
                  <a:srgbClr val="0000FF"/>
                </a:solidFill>
                <a:latin typeface="Times New Roman"/>
                <a:ea typeface="新細明體"/>
              </a:rPr>
              <a:t>T</a:t>
            </a:r>
            <a:endParaRPr lang="zh-TW" altLang="en-US" sz="6600" dirty="0">
              <a:solidFill>
                <a:srgbClr val="0000FF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549000"/>
            <a:ext cx="4680000" cy="2875996"/>
          </a:xfrm>
          <a:prstGeom prst="rect">
            <a:avLst/>
          </a:prstGeom>
        </p:spPr>
      </p:pic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4032000" y="54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0987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2000" y="369000"/>
            <a:ext cx="7920000" cy="6120000"/>
          </a:xfrm>
        </p:spPr>
        <p:txBody>
          <a:bodyPr/>
          <a:lstStyle/>
          <a:p>
            <a:pPr marL="0" lvl="0" indent="0" eaLnBrk="1" hangingPunct="1">
              <a:spcBef>
                <a:spcPct val="40000"/>
              </a:spcBef>
              <a:buClr>
                <a:srgbClr val="3333CC"/>
              </a:buClr>
              <a:defRPr/>
            </a:pPr>
            <a:r>
              <a:rPr lang="en-US" altLang="zh-TW" dirty="0">
                <a:solidFill>
                  <a:srgbClr val="000000"/>
                </a:solidFill>
              </a:rPr>
              <a:t>A 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 network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spc="300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) is a </a:t>
            </a:r>
            <a:r>
              <a:rPr lang="en-US" altLang="zh-TW" dirty="0">
                <a:solidFill>
                  <a:srgbClr val="FF0000"/>
                </a:solidFill>
              </a:rPr>
              <a:t>directed</a:t>
            </a:r>
            <a:r>
              <a:rPr lang="en-US" altLang="zh-TW" dirty="0">
                <a:solidFill>
                  <a:srgbClr val="000000"/>
                </a:solidFill>
              </a:rPr>
              <a:t> graph in which each edge        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has a nonnegative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capacity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≥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0.</a:t>
            </a: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  <a:defRPr/>
            </a:pPr>
            <a:r>
              <a:rPr lang="en-US" altLang="zh-TW" dirty="0">
                <a:solidFill>
                  <a:srgbClr val="000000"/>
                </a:solidFill>
              </a:rPr>
              <a:t>We further require that </a:t>
            </a:r>
            <a:r>
              <a:rPr lang="en-US" altLang="zh-TW" dirty="0">
                <a:solidFill>
                  <a:srgbClr val="0000FF"/>
                </a:solidFill>
              </a:rPr>
              <a:t>if (</a:t>
            </a:r>
            <a:r>
              <a:rPr lang="en-US" altLang="zh-TW" i="1" dirty="0">
                <a:solidFill>
                  <a:srgbClr val="0000FF"/>
                </a:solidFill>
              </a:rPr>
              <a:t>u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E</a:t>
            </a:r>
            <a:r>
              <a:rPr lang="en-US" altLang="zh-TW" dirty="0">
                <a:solidFill>
                  <a:srgbClr val="0000FF"/>
                </a:solidFill>
              </a:rPr>
              <a:t>, then (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u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∉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  <a:defRPr/>
            </a:pPr>
            <a:r>
              <a:rPr lang="en-US" altLang="zh-TW" dirty="0">
                <a:solidFill>
                  <a:srgbClr val="000000"/>
                </a:solidFill>
              </a:rPr>
              <a:t>If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, then we define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0, and we disallow self-loops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A 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</a:t>
            </a:r>
            <a:r>
              <a:rPr lang="en-US" altLang="zh-TW" dirty="0">
                <a:solidFill>
                  <a:srgbClr val="000000"/>
                </a:solidFill>
              </a:rPr>
              <a:t> in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 is a real-valued function </a:t>
            </a:r>
            <a:r>
              <a:rPr lang="en-US" altLang="zh-TW" i="1" dirty="0">
                <a:solidFill>
                  <a:srgbClr val="000000"/>
                </a:solidFill>
              </a:rPr>
              <a:t>f </a:t>
            </a:r>
            <a:r>
              <a:rPr lang="en-US" altLang="zh-TW" dirty="0">
                <a:solidFill>
                  <a:srgbClr val="000000"/>
                </a:solidFill>
              </a:rPr>
              <a:t>: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sz="1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12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⟶</a:t>
            </a:r>
            <a:r>
              <a:rPr lang="en-US" altLang="zh-TW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b="1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olidFill>
                  <a:srgbClr val="000000"/>
                </a:solidFill>
              </a:rPr>
              <a:t> that satisfies the following two properties:</a:t>
            </a:r>
            <a:endParaRPr lang="en-US" altLang="zh-TW" b="1" i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FF"/>
                </a:solidFill>
              </a:rPr>
              <a:t>Capacity constraint:</a:t>
            </a:r>
            <a:r>
              <a:rPr lang="en-US" altLang="zh-TW" dirty="0">
                <a:solidFill>
                  <a:srgbClr val="000000"/>
                </a:solidFill>
              </a:rPr>
              <a:t> For all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0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).</a:t>
            </a:r>
            <a:endParaRPr lang="en-US" altLang="zh-TW" b="1" i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FF"/>
                </a:solidFill>
              </a:rPr>
              <a:t>Flow conservation:</a:t>
            </a:r>
            <a:r>
              <a:rPr lang="en-US" altLang="zh-TW" dirty="0">
                <a:solidFill>
                  <a:srgbClr val="000000"/>
                </a:solidFill>
              </a:rPr>
              <a:t> For all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</a:rPr>
              <a:t> {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},</a:t>
            </a: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When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, there can be no flow from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to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and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  <a:endParaRPr lang="zh-TW" altLang="en-US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For any vertices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we define the </a:t>
            </a:r>
            <a:r>
              <a:rPr lang="en-US" altLang="zh-TW" i="1" dirty="0">
                <a:solidFill>
                  <a:srgbClr val="0000FF"/>
                </a:solidFill>
              </a:rPr>
              <a:t>residual 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1800" i="1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by</a:t>
            </a: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The </a:t>
            </a:r>
            <a:r>
              <a:rPr lang="en-US" altLang="zh-TW" i="1" dirty="0">
                <a:solidFill>
                  <a:srgbClr val="0000FF"/>
                </a:solidFill>
              </a:rPr>
              <a:t>residual network</a:t>
            </a:r>
            <a:r>
              <a:rPr lang="en-US" altLang="zh-TW" dirty="0">
                <a:solidFill>
                  <a:srgbClr val="000000"/>
                </a:solidFill>
              </a:rPr>
              <a:t> of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 induced by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is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i="1" baseline="-250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 err="1">
                <a:solidFill>
                  <a:srgbClr val="000000"/>
                </a:solidFill>
              </a:rPr>
              <a:t>E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), where</a:t>
            </a:r>
          </a:p>
          <a:p>
            <a:pPr marL="0" lvl="0" indent="0" eaLnBrk="1" hangingPunct="1">
              <a:spcBef>
                <a:spcPts val="600"/>
              </a:spcBef>
              <a:buClr>
                <a:srgbClr val="3333CC"/>
              </a:buClr>
            </a:pPr>
            <a:r>
              <a:rPr lang="en-US" altLang="zh-TW" i="1" dirty="0" err="1">
                <a:solidFill>
                  <a:srgbClr val="000000"/>
                </a:solidFill>
              </a:rPr>
              <a:t>E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{(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sz="1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12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: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1800" i="1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0}.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22151"/>
              </p:ext>
            </p:extLst>
          </p:nvPr>
        </p:nvGraphicFramePr>
        <p:xfrm>
          <a:off x="1692000" y="4149000"/>
          <a:ext cx="4860000" cy="13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62" name="方程式" r:id="rId3" imgW="2539800" imgH="711000" progId="Equation.3">
                  <p:embed/>
                </p:oleObj>
              </mc:Choice>
              <mc:Fallback>
                <p:oleObj name="方程式" r:id="rId3" imgW="2539800" imgH="711000" progId="Equation.3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000" y="4149000"/>
                        <a:ext cx="4860000" cy="13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4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412000" y="25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392000" y="19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41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39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68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69000"/>
            <a:ext cx="4680000" cy="28533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3609000"/>
            <a:ext cx="4680000" cy="2875996"/>
          </a:xfrm>
          <a:prstGeom prst="rect">
            <a:avLst/>
          </a:prstGeom>
        </p:spPr>
      </p:pic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241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223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832000" y="4869000"/>
            <a:ext cx="72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r>
              <a:rPr lang="en-US" altLang="zh-TW" sz="4400" i="1" kern="0" baseline="-250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832000" y="1269000"/>
            <a:ext cx="72009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41338" indent="-541338" eaLnBrk="1" hangingPunct="1">
              <a:spcBef>
                <a:spcPts val="600"/>
              </a:spcBef>
              <a:buClr>
                <a:srgbClr val="3333CC"/>
              </a:buClr>
              <a:tabLst>
                <a:tab pos="985838" algn="l"/>
                <a:tab pos="1339850" algn="l"/>
                <a:tab pos="1438275" algn="l"/>
                <a:tab pos="1793875" algn="l"/>
                <a:tab pos="2335213" algn="l"/>
                <a:tab pos="2778125" algn="l"/>
              </a:tabLst>
              <a:defRPr/>
            </a:pPr>
            <a:r>
              <a:rPr lang="en-US" altLang="zh-TW" sz="4400" i="1" kern="0" dirty="0">
                <a:solidFill>
                  <a:srgbClr val="0000FF"/>
                </a:solidFill>
              </a:rPr>
              <a:t>G</a:t>
            </a:r>
            <a:endParaRPr lang="en-US" altLang="zh-TW" sz="4400" i="1" kern="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35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539972" y="548980"/>
            <a:ext cx="7776055" cy="4464031"/>
          </a:xfrm>
        </p:spPr>
        <p:txBody>
          <a:bodyPr tIns="0"/>
          <a:lstStyle/>
          <a:p>
            <a:pPr marL="0" indent="0" eaLnBrk="1" hangingPunct="1">
              <a:lnSpc>
                <a:spcPct val="110000"/>
              </a:lnSpc>
              <a:tabLst>
                <a:tab pos="7537450" algn="l"/>
              </a:tabLst>
            </a:pPr>
            <a:r>
              <a:rPr lang="en-US" altLang="zh-TW" sz="2200" dirty="0"/>
              <a:t>Now consider a pair of vertices 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zh-TW" sz="2200" dirty="0">
                <a:solidFill>
                  <a:srgbClr val="000000"/>
                </a:solidFill>
              </a:rPr>
              <a:t>. Our discussion is divided into three cases.</a:t>
            </a:r>
            <a:endParaRPr lang="en-US" altLang="zh-TW" sz="2200" dirty="0"/>
          </a:p>
          <a:p>
            <a:pPr marL="985838" indent="-985838" eaLnBrk="1" hangingPunct="1">
              <a:lnSpc>
                <a:spcPct val="110000"/>
              </a:lnSpc>
              <a:tabLst>
                <a:tab pos="7537450" algn="l"/>
              </a:tabLst>
            </a:pPr>
            <a:r>
              <a:rPr lang="en-US" altLang="zh-TW" sz="2200" b="1" dirty="0"/>
              <a:t>Case 1	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. </a:t>
            </a:r>
            <a:r>
              <a:rPr lang="en-US" altLang="zh-TW" sz="2200" dirty="0">
                <a:solidFill>
                  <a:schemeClr val="bg1"/>
                </a:solidFill>
              </a:rPr>
              <a:t>Then (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</a:rPr>
              <a:t>E</a:t>
            </a:r>
            <a:r>
              <a:rPr lang="en-US" altLang="zh-TW" sz="2200" dirty="0">
                <a:solidFill>
                  <a:schemeClr val="bg1"/>
                </a:solidFill>
              </a:rPr>
              <a:t> and hence</a:t>
            </a:r>
            <a:r>
              <a:rPr lang="en-US" altLang="zh-TW" sz="2200" spc="3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f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</a:rPr>
              <a:t>c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0. By Claim,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</a:rPr>
              <a:t>c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spc="1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f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dirty="0" err="1">
                <a:solidFill>
                  <a:schemeClr val="bg1"/>
                </a:solidFill>
              </a:rPr>
              <a:t>c</a:t>
            </a:r>
            <a:r>
              <a:rPr lang="en-US" altLang="zh-TW" sz="2200" i="1" baseline="-25000" dirty="0" err="1">
                <a:solidFill>
                  <a:schemeClr val="bg1"/>
                </a:solidFill>
              </a:rPr>
              <a:t>f</a:t>
            </a:r>
            <a:r>
              <a:rPr lang="en-US" altLang="zh-TW" sz="2200" i="1" baseline="-250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0.	 Hence</a:t>
            </a:r>
            <a:r>
              <a:rPr lang="en-US" altLang="zh-TW" sz="2200" spc="3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f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</a:rPr>
              <a:t>c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).</a:t>
            </a:r>
          </a:p>
          <a:p>
            <a:pPr marL="985838" indent="-985838" eaLnBrk="1" hangingPunct="1">
              <a:lnSpc>
                <a:spcPct val="110000"/>
              </a:lnSpc>
              <a:tabLst>
                <a:tab pos="7537450" algn="l"/>
              </a:tabLst>
            </a:pPr>
            <a:r>
              <a:rPr lang="en-US" altLang="zh-TW" sz="2200" b="1" dirty="0"/>
              <a:t>Case 2	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. </a:t>
            </a:r>
            <a:r>
              <a:rPr lang="en-US" altLang="zh-TW" sz="2200" dirty="0">
                <a:solidFill>
                  <a:schemeClr val="bg1"/>
                </a:solidFill>
              </a:rPr>
              <a:t>Then</a:t>
            </a:r>
            <a:r>
              <a:rPr lang="en-US" altLang="zh-TW" sz="2200" spc="3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f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dirty="0" err="1">
                <a:solidFill>
                  <a:schemeClr val="bg1"/>
                </a:solidFill>
              </a:rPr>
              <a:t>c</a:t>
            </a:r>
            <a:r>
              <a:rPr lang="en-US" altLang="zh-TW" sz="2200" i="1" baseline="-25000" dirty="0" err="1">
                <a:solidFill>
                  <a:schemeClr val="bg1"/>
                </a:solidFill>
              </a:rPr>
              <a:t>f</a:t>
            </a:r>
            <a:r>
              <a:rPr lang="en-US" altLang="zh-TW" sz="2200" i="1" baseline="-25000" dirty="0">
                <a:solidFill>
                  <a:schemeClr val="bg1"/>
                </a:solidFill>
              </a:rPr>
              <a:t> 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0. Since 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</a:rPr>
              <a:t>E</a:t>
            </a:r>
            <a:r>
              <a:rPr lang="en-US" altLang="zh-TW" sz="2200" dirty="0">
                <a:solidFill>
                  <a:schemeClr val="bg1"/>
                </a:solidFill>
              </a:rPr>
              <a:t>,   we have </a:t>
            </a:r>
            <a:r>
              <a:rPr lang="en-US" altLang="zh-TW" sz="2200" i="1" dirty="0">
                <a:solidFill>
                  <a:schemeClr val="bg1"/>
                </a:solidFill>
              </a:rPr>
              <a:t>c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0. Thus 0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200" spc="300" dirty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f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</a:t>
            </a:r>
            <a:r>
              <a:rPr lang="en-US" altLang="zh-TW" sz="2200" dirty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</a:rPr>
              <a:t>c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</a:t>
            </a:r>
            <a:r>
              <a:rPr lang="en-US" altLang="zh-TW" sz="2200" dirty="0">
                <a:solidFill>
                  <a:schemeClr val="bg1"/>
                </a:solidFill>
                <a:latin typeface="Symbol" pitchFamily="18" charset="2"/>
              </a:rPr>
              <a:t>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0, and thus</a:t>
            </a:r>
            <a:r>
              <a:rPr lang="en-US" altLang="zh-TW" sz="2200" spc="3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f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0.</a:t>
            </a:r>
          </a:p>
          <a:p>
            <a:pPr marL="985838" indent="-985838" eaLnBrk="1" hangingPunct="1">
              <a:lnSpc>
                <a:spcPct val="110000"/>
              </a:lnSpc>
              <a:tabLst>
                <a:tab pos="7537450" algn="l"/>
              </a:tabLst>
            </a:pPr>
            <a:r>
              <a:rPr lang="en-US" altLang="zh-TW" sz="2200" b="1" dirty="0"/>
              <a:t>Case 3	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 and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. </a:t>
            </a:r>
            <a:r>
              <a:rPr lang="en-US" altLang="zh-TW" sz="2200" dirty="0">
                <a:solidFill>
                  <a:schemeClr val="bg1"/>
                </a:solidFill>
              </a:rPr>
              <a:t>Then</a:t>
            </a:r>
            <a:r>
              <a:rPr lang="en-US" altLang="zh-TW" sz="2200" spc="3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f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spc="3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f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0 and  </a:t>
            </a:r>
            <a:r>
              <a:rPr lang="en-US" altLang="zh-TW" sz="2200" i="1" dirty="0">
                <a:solidFill>
                  <a:schemeClr val="bg1"/>
                </a:solidFill>
              </a:rPr>
              <a:t>c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0. Hence</a:t>
            </a:r>
            <a:r>
              <a:rPr lang="en-US" altLang="zh-TW" sz="2200" spc="300" dirty="0">
                <a:solidFill>
                  <a:schemeClr val="bg1"/>
                </a:solidFill>
              </a:rPr>
              <a:t> </a:t>
            </a:r>
            <a:r>
              <a:rPr lang="en-US" altLang="zh-TW" sz="2200" i="1" spc="300" dirty="0">
                <a:solidFill>
                  <a:schemeClr val="bg1"/>
                </a:solidFill>
              </a:rPr>
              <a:t>f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 </a:t>
            </a:r>
            <a:r>
              <a:rPr lang="en-US" altLang="zh-TW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chemeClr val="bg1"/>
                </a:solidFill>
              </a:rPr>
              <a:t> </a:t>
            </a:r>
            <a:r>
              <a:rPr lang="en-US" altLang="zh-TW" sz="2200" i="1" dirty="0">
                <a:solidFill>
                  <a:schemeClr val="bg1"/>
                </a:solidFill>
              </a:rPr>
              <a:t>c</a:t>
            </a:r>
            <a:r>
              <a:rPr lang="en-US" altLang="zh-TW" sz="2200" dirty="0">
                <a:solidFill>
                  <a:schemeClr val="bg1"/>
                </a:solidFill>
              </a:rPr>
              <a:t>(</a:t>
            </a:r>
            <a:r>
              <a:rPr lang="en-US" altLang="zh-TW" sz="2200" i="1" dirty="0">
                <a:solidFill>
                  <a:schemeClr val="bg1"/>
                </a:solidFill>
              </a:rPr>
              <a:t>u</a:t>
            </a:r>
            <a:r>
              <a:rPr lang="en-US" altLang="zh-TW" sz="2200" dirty="0">
                <a:solidFill>
                  <a:schemeClr val="bg1"/>
                </a:solidFill>
              </a:rPr>
              <a:t>, </a:t>
            </a:r>
            <a:r>
              <a:rPr lang="en-US" altLang="zh-TW" sz="2200" i="1" dirty="0">
                <a:solidFill>
                  <a:schemeClr val="bg1"/>
                </a:solidFill>
              </a:rPr>
              <a:t>v</a:t>
            </a:r>
            <a:r>
              <a:rPr lang="en-US" altLang="zh-TW" sz="2200" dirty="0">
                <a:solidFill>
                  <a:schemeClr val="bg1"/>
                </a:solidFill>
              </a:rPr>
              <a:t>).</a:t>
            </a:r>
          </a:p>
          <a:p>
            <a:pPr marL="0" indent="0" eaLnBrk="1" hangingPunct="1">
              <a:lnSpc>
                <a:spcPct val="110000"/>
              </a:lnSpc>
              <a:tabLst>
                <a:tab pos="7537450" algn="l"/>
              </a:tabLst>
            </a:pPr>
            <a:r>
              <a:rPr lang="en-US" altLang="zh-TW" sz="2200" dirty="0"/>
              <a:t>In any case,</a:t>
            </a:r>
            <a:r>
              <a:rPr lang="en-US" altLang="zh-TW" sz="2200" spc="300" dirty="0"/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and</a:t>
            </a:r>
            <a:r>
              <a:rPr lang="en-US" altLang="zh-TW" sz="2200" spc="300" dirty="0"/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0. Therefore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675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789000"/>
            <a:ext cx="3780000" cy="2339724"/>
          </a:xfrm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b="1" dirty="0">
                <a:solidFill>
                  <a:srgbClr val="000000"/>
                </a:solidFill>
              </a:rPr>
              <a:t>Case 1	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432000" y="1269000"/>
            <a:ext cx="3240000" cy="720000"/>
          </a:xfrm>
          <a:prstGeom prst="rect">
            <a:avLst/>
          </a:prstGeom>
          <a:solidFill>
            <a:srgbClr val="92D050"/>
          </a:solidFill>
        </p:spPr>
        <p:txBody>
          <a:bodyPr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b="1" i="1" kern="0" dirty="0">
                <a:solidFill>
                  <a:srgbClr val="0000FF"/>
                </a:solidFill>
                <a:latin typeface="Times New Roman"/>
                <a:ea typeface="新細明體"/>
              </a:rPr>
              <a:t>Claim.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</a:p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∀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S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c</a:t>
            </a:r>
            <a:r>
              <a:rPr lang="en-US" altLang="zh-TW" sz="2200" i="1" kern="0" baseline="-25000" dirty="0" err="1">
                <a:solidFill>
                  <a:srgbClr val="000000"/>
                </a:solidFill>
                <a:latin typeface="Times New Roman"/>
                <a:ea typeface="新細明體"/>
              </a:rPr>
              <a:t>f</a:t>
            </a:r>
            <a:r>
              <a:rPr lang="en-US" altLang="zh-TW" sz="2200" i="1" kern="0" baseline="-2500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)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0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00" y="369000"/>
            <a:ext cx="4680000" cy="2853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3609000"/>
            <a:ext cx="4680000" cy="2875996"/>
          </a:xfrm>
          <a:prstGeom prst="rect">
            <a:avLst/>
          </a:prstGeom>
        </p:spPr>
      </p:pic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583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565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290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789000"/>
            <a:ext cx="3780000" cy="2339724"/>
          </a:xfrm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b="1" dirty="0">
                <a:solidFill>
                  <a:srgbClr val="000000"/>
                </a:solidFill>
              </a:rPr>
              <a:t>Case 1	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spcBef>
                <a:spcPts val="300"/>
              </a:spcBef>
              <a:buClr>
                <a:srgbClr val="3333CC"/>
              </a:buClr>
            </a:pPr>
            <a:r>
              <a:rPr lang="en-US" altLang="zh-TW" dirty="0">
                <a:solidFill>
                  <a:schemeClr val="bg1"/>
                </a:solidFill>
              </a:rPr>
              <a:t>Then (</a:t>
            </a:r>
            <a:r>
              <a:rPr lang="en-US" altLang="zh-TW" i="1" dirty="0">
                <a:solidFill>
                  <a:schemeClr val="bg1"/>
                </a:solidFill>
              </a:rPr>
              <a:t>v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u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E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pPr marL="0" lvl="0" indent="0" eaLnBrk="1" hangingPunct="1">
              <a:spcBef>
                <a:spcPts val="3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Hence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c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v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u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  <a:p>
            <a:pPr marL="0" lvl="0" indent="0" eaLnBrk="1" hangingPunct="1">
              <a:spcBef>
                <a:spcPts val="3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By Claim,</a:t>
            </a: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i="1" dirty="0">
                <a:solidFill>
                  <a:schemeClr val="bg1"/>
                </a:solidFill>
              </a:rPr>
              <a:t>c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u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v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pc="100" dirty="0">
                <a:solidFill>
                  <a:schemeClr val="bg1"/>
                </a:solidFill>
              </a:rPr>
              <a:t> </a:t>
            </a:r>
            <a:r>
              <a:rPr lang="en-US" altLang="zh-TW" i="1" spc="300" dirty="0">
                <a:solidFill>
                  <a:schemeClr val="bg1"/>
                </a:solidFill>
              </a:rPr>
              <a:t>f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u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v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  <a:p>
            <a:pPr marL="0" lvl="0" indent="0" eaLnBrk="1" hangingPunct="1">
              <a:spcBef>
                <a:spcPts val="3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Hence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7" name="矩形 6"/>
          <p:cNvSpPr/>
          <p:nvPr/>
        </p:nvSpPr>
        <p:spPr>
          <a:xfrm>
            <a:off x="432000" y="1269000"/>
            <a:ext cx="3240000" cy="720000"/>
          </a:xfrm>
          <a:prstGeom prst="rect">
            <a:avLst/>
          </a:prstGeom>
          <a:solidFill>
            <a:srgbClr val="92D050"/>
          </a:solidFill>
        </p:spPr>
        <p:txBody>
          <a:bodyPr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b="1" i="1" kern="0" dirty="0">
                <a:solidFill>
                  <a:srgbClr val="0000FF"/>
                </a:solidFill>
                <a:latin typeface="Times New Roman"/>
                <a:ea typeface="新細明體"/>
              </a:rPr>
              <a:t>Claim.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</a:p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∀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S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c</a:t>
            </a:r>
            <a:r>
              <a:rPr lang="en-US" altLang="zh-TW" sz="2200" i="1" kern="0" baseline="-25000" dirty="0" err="1">
                <a:solidFill>
                  <a:srgbClr val="000000"/>
                </a:solidFill>
                <a:latin typeface="Times New Roman"/>
                <a:ea typeface="新細明體"/>
              </a:rPr>
              <a:t>f</a:t>
            </a:r>
            <a:r>
              <a:rPr lang="en-US" altLang="zh-TW" sz="2200" i="1" kern="0" baseline="-2500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)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0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00" y="369000"/>
            <a:ext cx="4680000" cy="2853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3609000"/>
            <a:ext cx="4680000" cy="2875996"/>
          </a:xfrm>
          <a:prstGeom prst="rect">
            <a:avLst/>
          </a:prstGeom>
        </p:spPr>
      </p:pic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583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565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1126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789000"/>
            <a:ext cx="3780000" cy="2339724"/>
          </a:xfrm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b="1" dirty="0">
                <a:solidFill>
                  <a:srgbClr val="000000"/>
                </a:solidFill>
              </a:rPr>
              <a:t>Case 1	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spcBef>
                <a:spcPts val="3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Then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spcBef>
                <a:spcPts val="3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Hence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  <a:p>
            <a:pPr marL="0" lvl="0" indent="0" eaLnBrk="1" hangingPunct="1">
              <a:spcBef>
                <a:spcPts val="3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By Claim,</a:t>
            </a: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pc="1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  <a:p>
            <a:pPr marL="0" lvl="0" indent="0" eaLnBrk="1" hangingPunct="1">
              <a:spcBef>
                <a:spcPts val="3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Hence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7" name="矩形 6"/>
          <p:cNvSpPr/>
          <p:nvPr/>
        </p:nvSpPr>
        <p:spPr>
          <a:xfrm>
            <a:off x="432000" y="1269000"/>
            <a:ext cx="3240000" cy="720000"/>
          </a:xfrm>
          <a:prstGeom prst="rect">
            <a:avLst/>
          </a:prstGeom>
          <a:solidFill>
            <a:srgbClr val="92D050"/>
          </a:solidFill>
        </p:spPr>
        <p:txBody>
          <a:bodyPr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b="1" i="1" kern="0" dirty="0">
                <a:solidFill>
                  <a:srgbClr val="0000FF"/>
                </a:solidFill>
                <a:latin typeface="Times New Roman"/>
                <a:ea typeface="新細明體"/>
              </a:rPr>
              <a:t>Claim.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</a:p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∀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S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c</a:t>
            </a:r>
            <a:r>
              <a:rPr lang="en-US" altLang="zh-TW" sz="2200" i="1" kern="0" baseline="-25000" dirty="0" err="1">
                <a:solidFill>
                  <a:srgbClr val="000000"/>
                </a:solidFill>
                <a:latin typeface="Times New Roman"/>
                <a:ea typeface="新細明體"/>
              </a:rPr>
              <a:t>f</a:t>
            </a:r>
            <a:r>
              <a:rPr lang="en-US" altLang="zh-TW" sz="2200" i="1" kern="0" baseline="-2500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)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0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00" y="369000"/>
            <a:ext cx="4680000" cy="2853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3609000"/>
            <a:ext cx="4680000" cy="2875996"/>
          </a:xfrm>
          <a:prstGeom prst="rect">
            <a:avLst/>
          </a:prstGeom>
        </p:spPr>
      </p:pic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583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565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873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789000"/>
            <a:ext cx="3780000" cy="2520000"/>
          </a:xfrm>
        </p:spPr>
        <p:txBody>
          <a:bodyPr/>
          <a:lstStyle/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b="1" dirty="0">
                <a:solidFill>
                  <a:srgbClr val="000000"/>
                </a:solidFill>
              </a:rPr>
              <a:t>Case 2	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432000" y="1269000"/>
            <a:ext cx="3240000" cy="720000"/>
          </a:xfrm>
          <a:prstGeom prst="rect">
            <a:avLst/>
          </a:prstGeom>
          <a:solidFill>
            <a:srgbClr val="92D050"/>
          </a:solidFill>
        </p:spPr>
        <p:txBody>
          <a:bodyPr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b="1" i="1" kern="0" dirty="0">
                <a:solidFill>
                  <a:srgbClr val="0000FF"/>
                </a:solidFill>
                <a:latin typeface="Times New Roman"/>
                <a:ea typeface="新細明體"/>
              </a:rPr>
              <a:t>Claim.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</a:p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∀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S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c</a:t>
            </a:r>
            <a:r>
              <a:rPr lang="en-US" altLang="zh-TW" sz="2200" i="1" kern="0" baseline="-25000" dirty="0" err="1">
                <a:solidFill>
                  <a:srgbClr val="000000"/>
                </a:solidFill>
                <a:latin typeface="Times New Roman"/>
                <a:ea typeface="新細明體"/>
              </a:rPr>
              <a:t>f</a:t>
            </a:r>
            <a:r>
              <a:rPr lang="en-US" altLang="zh-TW" sz="2200" i="1" kern="0" baseline="-2500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)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0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00" y="369000"/>
            <a:ext cx="4680000" cy="2853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3609000"/>
            <a:ext cx="4680000" cy="2875996"/>
          </a:xfrm>
          <a:prstGeom prst="rect">
            <a:avLst/>
          </a:prstGeom>
        </p:spPr>
      </p:pic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583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565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587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789000"/>
            <a:ext cx="3780000" cy="2520000"/>
          </a:xfrm>
        </p:spPr>
        <p:txBody>
          <a:bodyPr/>
          <a:lstStyle/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b="1" dirty="0">
                <a:solidFill>
                  <a:srgbClr val="000000"/>
                </a:solidFill>
              </a:rPr>
              <a:t>Case 2	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Then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 err="1">
                <a:solidFill>
                  <a:schemeClr val="bg1"/>
                </a:solidFill>
              </a:rPr>
              <a:t>c</a:t>
            </a:r>
            <a:r>
              <a:rPr lang="en-US" altLang="zh-TW" i="1" baseline="-25000" dirty="0" err="1">
                <a:solidFill>
                  <a:schemeClr val="bg1"/>
                </a:solidFill>
              </a:rPr>
              <a:t>f</a:t>
            </a:r>
            <a:r>
              <a:rPr lang="en-US" altLang="zh-TW" i="1" baseline="-25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u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v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Since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chemeClr val="bg1"/>
                </a:solidFill>
              </a:rPr>
              <a:t>we have </a:t>
            </a:r>
            <a:r>
              <a:rPr lang="en-US" altLang="zh-TW" i="1" dirty="0">
                <a:solidFill>
                  <a:schemeClr val="bg1"/>
                </a:solidFill>
              </a:rPr>
              <a:t>c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u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v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0.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Thus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c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u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i="1" dirty="0">
                <a:solidFill>
                  <a:schemeClr val="bg1"/>
                </a:solidFill>
              </a:rPr>
              <a:t>v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en-US" altLang="zh-TW" dirty="0">
                <a:solidFill>
                  <a:schemeClr val="bg1"/>
                </a:solidFill>
                <a:latin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</p:txBody>
      </p:sp>
      <p:sp>
        <p:nvSpPr>
          <p:cNvPr id="3" name="矩形 2"/>
          <p:cNvSpPr/>
          <p:nvPr/>
        </p:nvSpPr>
        <p:spPr>
          <a:xfrm>
            <a:off x="432000" y="1269000"/>
            <a:ext cx="3240000" cy="720000"/>
          </a:xfrm>
          <a:prstGeom prst="rect">
            <a:avLst/>
          </a:prstGeom>
          <a:solidFill>
            <a:srgbClr val="92D050"/>
          </a:solidFill>
        </p:spPr>
        <p:txBody>
          <a:bodyPr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b="1" i="1" kern="0" dirty="0">
                <a:solidFill>
                  <a:srgbClr val="0000FF"/>
                </a:solidFill>
                <a:latin typeface="Times New Roman"/>
                <a:ea typeface="新細明體"/>
              </a:rPr>
              <a:t>Claim.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</a:p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∀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S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c</a:t>
            </a:r>
            <a:r>
              <a:rPr lang="en-US" altLang="zh-TW" sz="2200" i="1" kern="0" baseline="-25000" dirty="0" err="1">
                <a:solidFill>
                  <a:srgbClr val="000000"/>
                </a:solidFill>
                <a:latin typeface="Times New Roman"/>
                <a:ea typeface="新細明體"/>
              </a:rPr>
              <a:t>f</a:t>
            </a:r>
            <a:r>
              <a:rPr lang="en-US" altLang="zh-TW" sz="2200" i="1" kern="0" baseline="-2500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)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0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00" y="369000"/>
            <a:ext cx="4680000" cy="2853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3609000"/>
            <a:ext cx="4680000" cy="2875996"/>
          </a:xfrm>
          <a:prstGeom prst="rect">
            <a:avLst/>
          </a:prstGeom>
        </p:spPr>
      </p:pic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583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565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55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789000"/>
            <a:ext cx="3780000" cy="2520000"/>
          </a:xfrm>
        </p:spPr>
        <p:txBody>
          <a:bodyPr/>
          <a:lstStyle/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b="1" dirty="0">
                <a:solidFill>
                  <a:srgbClr val="000000"/>
                </a:solidFill>
              </a:rPr>
              <a:t>Case 2	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Then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i="1" baseline="-25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Since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we have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Thus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</p:txBody>
      </p:sp>
      <p:sp>
        <p:nvSpPr>
          <p:cNvPr id="3" name="矩形 2"/>
          <p:cNvSpPr/>
          <p:nvPr/>
        </p:nvSpPr>
        <p:spPr>
          <a:xfrm>
            <a:off x="432000" y="1269000"/>
            <a:ext cx="3240000" cy="720000"/>
          </a:xfrm>
          <a:prstGeom prst="rect">
            <a:avLst/>
          </a:prstGeom>
          <a:solidFill>
            <a:srgbClr val="92D050"/>
          </a:solidFill>
        </p:spPr>
        <p:txBody>
          <a:bodyPr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b="1" i="1" kern="0" dirty="0">
                <a:solidFill>
                  <a:srgbClr val="0000FF"/>
                </a:solidFill>
                <a:latin typeface="Times New Roman"/>
                <a:ea typeface="新細明體"/>
              </a:rPr>
              <a:t>Claim.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</a:p>
          <a:p>
            <a:pPr lvl="0">
              <a:spcBef>
                <a:spcPts val="0"/>
              </a:spcBef>
              <a:buClr>
                <a:srgbClr val="3333CC"/>
              </a:buClr>
              <a:tabLst>
                <a:tab pos="542925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∀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S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 err="1">
                <a:solidFill>
                  <a:srgbClr val="000000"/>
                </a:solidFill>
                <a:latin typeface="Times New Roman"/>
                <a:ea typeface="新細明體"/>
              </a:rPr>
              <a:t>c</a:t>
            </a:r>
            <a:r>
              <a:rPr lang="en-US" altLang="zh-TW" sz="2200" i="1" kern="0" baseline="-25000" dirty="0" err="1">
                <a:solidFill>
                  <a:srgbClr val="000000"/>
                </a:solidFill>
                <a:latin typeface="Times New Roman"/>
                <a:ea typeface="新細明體"/>
              </a:rPr>
              <a:t>f</a:t>
            </a:r>
            <a:r>
              <a:rPr lang="en-US" altLang="zh-TW" sz="2200" i="1" kern="0" baseline="-25000" dirty="0">
                <a:solidFill>
                  <a:srgbClr val="000000"/>
                </a:solidFill>
                <a:latin typeface="Times New Roman"/>
                <a:ea typeface="新細明體"/>
              </a:rPr>
              <a:t> 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(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u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, </a:t>
            </a:r>
            <a:r>
              <a:rPr lang="en-US" altLang="zh-TW" sz="2200" i="1" kern="0" dirty="0">
                <a:solidFill>
                  <a:srgbClr val="000000"/>
                </a:solidFill>
                <a:latin typeface="Times New Roman"/>
                <a:ea typeface="新細明體"/>
              </a:rPr>
              <a:t>v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) </a:t>
            </a:r>
            <a:r>
              <a:rPr lang="en-US" altLang="zh-TW" sz="22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</a:rPr>
              <a:t> 0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/>
                <a:sym typeface="Symbol" pitchFamily="18" charset="2"/>
              </a:rPr>
              <a:t>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00" y="369000"/>
            <a:ext cx="4680000" cy="28533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3609000"/>
            <a:ext cx="4680000" cy="2875996"/>
          </a:xfrm>
          <a:prstGeom prst="rect">
            <a:avLst/>
          </a:prstGeom>
        </p:spPr>
      </p:pic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583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565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8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2000" y="369000"/>
            <a:ext cx="7920000" cy="6120000"/>
          </a:xfrm>
        </p:spPr>
        <p:txBody>
          <a:bodyPr/>
          <a:lstStyle/>
          <a:p>
            <a:pPr marL="0" lvl="0" indent="0" eaLnBrk="1" hangingPunct="1">
              <a:spcBef>
                <a:spcPct val="40000"/>
              </a:spcBef>
              <a:buClr>
                <a:srgbClr val="3333CC"/>
              </a:buClr>
              <a:defRPr/>
            </a:pPr>
            <a:r>
              <a:rPr lang="en-US" altLang="zh-TW" dirty="0">
                <a:solidFill>
                  <a:srgbClr val="000000"/>
                </a:solidFill>
              </a:rPr>
              <a:t>A 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 network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spc="300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) is a </a:t>
            </a:r>
            <a:r>
              <a:rPr lang="en-US" altLang="zh-TW" dirty="0">
                <a:solidFill>
                  <a:srgbClr val="FF0000"/>
                </a:solidFill>
              </a:rPr>
              <a:t>directed</a:t>
            </a:r>
            <a:r>
              <a:rPr lang="en-US" altLang="zh-TW" dirty="0">
                <a:solidFill>
                  <a:srgbClr val="000000"/>
                </a:solidFill>
              </a:rPr>
              <a:t> graph in which each edge         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has a nonnegative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capacity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≥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0.</a:t>
            </a: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  <a:defRPr/>
            </a:pPr>
            <a:r>
              <a:rPr lang="en-US" altLang="zh-TW" dirty="0">
                <a:solidFill>
                  <a:srgbClr val="000000"/>
                </a:solidFill>
              </a:rPr>
              <a:t>We further require that </a:t>
            </a:r>
            <a:r>
              <a:rPr lang="en-US" altLang="zh-TW" dirty="0">
                <a:solidFill>
                  <a:srgbClr val="0000FF"/>
                </a:solidFill>
              </a:rPr>
              <a:t>if (</a:t>
            </a:r>
            <a:r>
              <a:rPr lang="en-US" altLang="zh-TW" i="1" dirty="0">
                <a:solidFill>
                  <a:srgbClr val="0000FF"/>
                </a:solidFill>
              </a:rPr>
              <a:t>u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E</a:t>
            </a:r>
            <a:r>
              <a:rPr lang="en-US" altLang="zh-TW" dirty="0">
                <a:solidFill>
                  <a:srgbClr val="0000FF"/>
                </a:solidFill>
              </a:rPr>
              <a:t>, then (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u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∉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  <a:defRPr/>
            </a:pPr>
            <a:r>
              <a:rPr lang="en-US" altLang="zh-TW" dirty="0">
                <a:solidFill>
                  <a:srgbClr val="000000"/>
                </a:solidFill>
              </a:rPr>
              <a:t>If 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i="1" dirty="0">
                <a:solidFill>
                  <a:srgbClr val="0000FF"/>
                </a:solidFill>
              </a:rPr>
              <a:t>u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∉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, then we define </a:t>
            </a:r>
            <a:r>
              <a:rPr lang="en-US" altLang="zh-TW" i="1" dirty="0">
                <a:solidFill>
                  <a:srgbClr val="0000FF"/>
                </a:solidFill>
              </a:rPr>
              <a:t>c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i="1" dirty="0">
                <a:solidFill>
                  <a:srgbClr val="0000FF"/>
                </a:solidFill>
              </a:rPr>
              <a:t>u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, and we disallow self-loops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A </a:t>
            </a:r>
            <a:r>
              <a:rPr lang="en-US" altLang="zh-TW" i="1" spc="300" dirty="0">
                <a:solidFill>
                  <a:srgbClr val="0000FF"/>
                </a:solidFill>
              </a:rPr>
              <a:t>f</a:t>
            </a:r>
            <a:r>
              <a:rPr lang="en-US" altLang="zh-TW" i="1" dirty="0">
                <a:solidFill>
                  <a:srgbClr val="0000FF"/>
                </a:solidFill>
              </a:rPr>
              <a:t>low</a:t>
            </a:r>
            <a:r>
              <a:rPr lang="en-US" altLang="zh-TW" dirty="0">
                <a:solidFill>
                  <a:srgbClr val="000000"/>
                </a:solidFill>
              </a:rPr>
              <a:t> in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 is a real-valued function </a:t>
            </a:r>
            <a:r>
              <a:rPr lang="en-US" altLang="zh-TW" i="1" dirty="0">
                <a:solidFill>
                  <a:srgbClr val="000000"/>
                </a:solidFill>
              </a:rPr>
              <a:t>f </a:t>
            </a:r>
            <a:r>
              <a:rPr lang="en-US" altLang="zh-TW" dirty="0">
                <a:solidFill>
                  <a:srgbClr val="000000"/>
                </a:solidFill>
              </a:rPr>
              <a:t>: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sz="1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TW" sz="12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 pitchFamily="18" charset="2"/>
              </a:rPr>
              <a:t>⟶</a:t>
            </a:r>
            <a:r>
              <a:rPr lang="en-US" altLang="zh-TW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b="1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olidFill>
                  <a:srgbClr val="000000"/>
                </a:solidFill>
              </a:rPr>
              <a:t> that satisfies the following two properties:</a:t>
            </a:r>
            <a:endParaRPr lang="en-US" altLang="zh-TW" b="1" i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FF"/>
                </a:solidFill>
              </a:rPr>
              <a:t>Capacity constraint:</a:t>
            </a:r>
            <a:r>
              <a:rPr lang="en-US" altLang="zh-TW" dirty="0">
                <a:solidFill>
                  <a:srgbClr val="000000"/>
                </a:solidFill>
              </a:rPr>
              <a:t> For all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0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).</a:t>
            </a:r>
            <a:endParaRPr lang="en-US" altLang="zh-TW" b="1" i="1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FF"/>
                </a:solidFill>
              </a:rPr>
              <a:t>Flow conservation:</a:t>
            </a:r>
            <a:r>
              <a:rPr lang="en-US" altLang="zh-TW" dirty="0">
                <a:solidFill>
                  <a:srgbClr val="000000"/>
                </a:solidFill>
              </a:rPr>
              <a:t> For all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</a:rPr>
              <a:t> {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},</a:t>
            </a:r>
          </a:p>
          <a:p>
            <a:pPr marL="0" lvl="0" indent="0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When 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i="1" dirty="0">
                <a:solidFill>
                  <a:srgbClr val="0000FF"/>
                </a:solidFill>
              </a:rPr>
              <a:t>u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, there can be no flow from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 to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and </a:t>
            </a:r>
            <a:r>
              <a:rPr lang="en-US" altLang="zh-TW" i="1" dirty="0">
                <a:solidFill>
                  <a:srgbClr val="0000FF"/>
                </a:solidFill>
              </a:rPr>
              <a:t>f</a:t>
            </a:r>
            <a:r>
              <a:rPr lang="en-US" altLang="zh-TW" sz="1200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i="1" dirty="0">
                <a:solidFill>
                  <a:srgbClr val="0000FF"/>
                </a:solidFill>
              </a:rPr>
              <a:t>u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i="1" dirty="0">
                <a:solidFill>
                  <a:srgbClr val="0000FF"/>
                </a:solidFill>
              </a:rPr>
              <a:t>v</a:t>
            </a:r>
            <a:r>
              <a:rPr lang="en-US" altLang="zh-TW" dirty="0">
                <a:solidFill>
                  <a:srgbClr val="0000FF"/>
                </a:solidFill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</a:rPr>
              <a:t> 0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  <a:endParaRPr lang="zh-TW" altLang="en-US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For any vertices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we define the </a:t>
            </a:r>
            <a:r>
              <a:rPr lang="en-US" altLang="zh-TW" i="1" dirty="0">
                <a:solidFill>
                  <a:srgbClr val="0000FF"/>
                </a:solidFill>
              </a:rPr>
              <a:t>residual 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1800" i="1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by</a:t>
            </a: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1200"/>
              </a:spcBef>
              <a:buClr>
                <a:srgbClr val="3333CC"/>
              </a:buClr>
            </a:pP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The </a:t>
            </a:r>
            <a:r>
              <a:rPr lang="en-US" altLang="zh-TW" i="1" dirty="0">
                <a:solidFill>
                  <a:srgbClr val="0000FF"/>
                </a:solidFill>
              </a:rPr>
              <a:t>residual network</a:t>
            </a:r>
            <a:r>
              <a:rPr lang="en-US" altLang="zh-TW" dirty="0">
                <a:solidFill>
                  <a:srgbClr val="000000"/>
                </a:solidFill>
              </a:rPr>
              <a:t> of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dirty="0">
                <a:solidFill>
                  <a:srgbClr val="000000"/>
                </a:solidFill>
              </a:rPr>
              <a:t> induced by </a:t>
            </a:r>
            <a:r>
              <a:rPr lang="en-US" altLang="zh-TW" i="1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is </a:t>
            </a:r>
            <a:r>
              <a:rPr lang="en-US" altLang="zh-TW" i="1" dirty="0">
                <a:solidFill>
                  <a:srgbClr val="000000"/>
                </a:solidFill>
              </a:rPr>
              <a:t>G</a:t>
            </a:r>
            <a:r>
              <a:rPr lang="en-US" altLang="zh-TW" i="1" baseline="-250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 err="1">
                <a:solidFill>
                  <a:srgbClr val="000000"/>
                </a:solidFill>
              </a:rPr>
              <a:t>E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), where</a:t>
            </a:r>
          </a:p>
          <a:p>
            <a:pPr marL="0" lvl="0" indent="0" eaLnBrk="1" hangingPunct="1">
              <a:spcBef>
                <a:spcPts val="600"/>
              </a:spcBef>
              <a:buClr>
                <a:srgbClr val="3333CC"/>
              </a:buClr>
            </a:pPr>
            <a:r>
              <a:rPr lang="en-US" altLang="zh-TW" i="1" dirty="0" err="1">
                <a:solidFill>
                  <a:srgbClr val="000000"/>
                </a:solidFill>
              </a:rPr>
              <a:t>E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{(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TW" i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altLang="zh-TW" sz="1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12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: </a:t>
            </a:r>
            <a:r>
              <a:rPr lang="en-US" altLang="zh-TW" i="1" dirty="0" err="1">
                <a:solidFill>
                  <a:srgbClr val="000000"/>
                </a:solidFill>
              </a:rPr>
              <a:t>c</a:t>
            </a:r>
            <a:r>
              <a:rPr lang="en-US" altLang="zh-TW" i="1" baseline="-25000" dirty="0" err="1">
                <a:solidFill>
                  <a:srgbClr val="000000"/>
                </a:solidFill>
              </a:rPr>
              <a:t>f</a:t>
            </a:r>
            <a:r>
              <a:rPr lang="en-US" altLang="zh-TW" sz="1800" i="1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0}.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3178"/>
              </p:ext>
            </p:extLst>
          </p:nvPr>
        </p:nvGraphicFramePr>
        <p:xfrm>
          <a:off x="1692000" y="4149000"/>
          <a:ext cx="5127636" cy="143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6" name="方程式" r:id="rId3" imgW="2539800" imgH="711000" progId="Equation.3">
                  <p:embed/>
                </p:oleObj>
              </mc:Choice>
              <mc:Fallback>
                <p:oleObj name="方程式" r:id="rId3" imgW="2539800" imgH="711000" progId="Equation.3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000" y="4149000"/>
                        <a:ext cx="5127636" cy="143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136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789000"/>
            <a:ext cx="3960000" cy="1800000"/>
          </a:xfrm>
        </p:spPr>
        <p:txBody>
          <a:bodyPr/>
          <a:lstStyle/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b="1" dirty="0">
                <a:solidFill>
                  <a:srgbClr val="000000"/>
                </a:solidFill>
              </a:rPr>
              <a:t>Case 3	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 and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00" y="369000"/>
            <a:ext cx="4680000" cy="28533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3609000"/>
            <a:ext cx="4680000" cy="2875996"/>
          </a:xfrm>
          <a:prstGeom prst="rect">
            <a:avLst/>
          </a:prstGeom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583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565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17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23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212000" y="19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232000" y="37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21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984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3789000"/>
            <a:ext cx="3960000" cy="2160000"/>
          </a:xfrm>
        </p:spPr>
        <p:txBody>
          <a:bodyPr/>
          <a:lstStyle/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b="1" dirty="0">
                <a:solidFill>
                  <a:srgbClr val="000000"/>
                </a:solidFill>
              </a:rPr>
              <a:t>Case 3	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 and 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E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Then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	 and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dirty="0">
                <a:solidFill>
                  <a:srgbClr val="000000"/>
                </a:solidFill>
              </a:rPr>
              <a:t>Hence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and</a:t>
            </a:r>
          </a:p>
          <a:p>
            <a:pPr marL="0" lvl="0" indent="0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00" y="369000"/>
            <a:ext cx="4680000" cy="28533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0" y="3609000"/>
            <a:ext cx="4680000" cy="2875996"/>
          </a:xfrm>
          <a:prstGeom prst="rect">
            <a:avLst/>
          </a:prstGeom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5832000" y="3609000"/>
            <a:ext cx="2340000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5651999" y="369000"/>
            <a:ext cx="2520001" cy="2520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8812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8980"/>
            <a:ext cx="7920000" cy="5760020"/>
          </a:xfrm>
        </p:spPr>
        <p:txBody>
          <a:bodyPr tIns="0"/>
          <a:lstStyle/>
          <a:p>
            <a:pPr marL="0" indent="0" eaLnBrk="1" hangingPunct="1">
              <a:lnSpc>
                <a:spcPct val="110000"/>
              </a:lnSpc>
              <a:tabLst>
                <a:tab pos="7537450" algn="l"/>
              </a:tabLst>
            </a:pPr>
            <a:r>
              <a:rPr lang="en-US" altLang="zh-TW" sz="2200" dirty="0"/>
              <a:t>Now consider a pair of vertices 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zh-TW" sz="2200" dirty="0">
                <a:solidFill>
                  <a:srgbClr val="000000"/>
                </a:solidFill>
              </a:rPr>
              <a:t>. Our discussion is divided into three cases.</a:t>
            </a:r>
            <a:endParaRPr lang="en-US" altLang="zh-TW" sz="2200" dirty="0"/>
          </a:p>
          <a:p>
            <a:pPr marL="985838" indent="-985838" eaLnBrk="1" hangingPunct="1">
              <a:lnSpc>
                <a:spcPct val="110000"/>
              </a:lnSpc>
              <a:tabLst>
                <a:tab pos="7537450" algn="l"/>
              </a:tabLst>
            </a:pPr>
            <a:r>
              <a:rPr lang="en-US" altLang="zh-TW" sz="2200" b="1" dirty="0"/>
              <a:t>Case 1	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. Then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 and hence</a:t>
            </a:r>
            <a:r>
              <a:rPr lang="en-US" altLang="zh-TW" sz="2200" spc="300" dirty="0"/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200" dirty="0">
                <a:sym typeface="Symbol"/>
              </a:rPr>
              <a:t>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0. By Claim,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spc="100" dirty="0"/>
              <a:t> </a:t>
            </a:r>
            <a:r>
              <a:rPr lang="en-US" altLang="zh-TW" sz="2200" i="1" spc="300" dirty="0"/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 err="1"/>
              <a:t>c</a:t>
            </a:r>
            <a:r>
              <a:rPr lang="en-US" altLang="zh-TW" sz="2200" i="1" baseline="-25000" dirty="0" err="1"/>
              <a:t>f</a:t>
            </a:r>
            <a:r>
              <a:rPr lang="en-US" altLang="zh-TW" sz="2200" i="1" baseline="-25000" dirty="0"/>
              <a:t> 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0.	 Hence</a:t>
            </a:r>
            <a:r>
              <a:rPr lang="en-US" altLang="zh-TW" sz="2200" spc="300" dirty="0"/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).</a:t>
            </a:r>
          </a:p>
          <a:p>
            <a:pPr marL="985838" indent="-985838" eaLnBrk="1" hangingPunct="1">
              <a:lnSpc>
                <a:spcPct val="110000"/>
              </a:lnSpc>
              <a:tabLst>
                <a:tab pos="7537450" algn="l"/>
              </a:tabLst>
            </a:pPr>
            <a:r>
              <a:rPr lang="en-US" altLang="zh-TW" sz="2200" b="1" dirty="0"/>
              <a:t>Case 2	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. Then</a:t>
            </a:r>
            <a:r>
              <a:rPr lang="en-US" altLang="zh-TW" sz="2200" spc="300" dirty="0"/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 err="1"/>
              <a:t>c</a:t>
            </a:r>
            <a:r>
              <a:rPr lang="en-US" altLang="zh-TW" sz="2200" i="1" baseline="-25000" dirty="0" err="1"/>
              <a:t>f</a:t>
            </a:r>
            <a:r>
              <a:rPr lang="en-US" altLang="zh-TW" sz="2200" i="1" baseline="-25000" dirty="0"/>
              <a:t> 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0. Since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,	   we have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0. Thus 0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200" spc="300" dirty="0">
                <a:sym typeface="Symbol"/>
              </a:rPr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dirty="0">
                <a:sym typeface="Symbol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sz="2200" dirty="0"/>
              <a:t>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r>
              <a:rPr lang="en-US" altLang="zh-TW" sz="2200" dirty="0">
                <a:latin typeface="Symbol" pitchFamily="18" charset="2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0, and thus</a:t>
            </a:r>
            <a:r>
              <a:rPr lang="en-US" altLang="zh-TW" sz="2200" spc="300" dirty="0"/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0.</a:t>
            </a:r>
          </a:p>
          <a:p>
            <a:pPr marL="985838" lvl="0" indent="-985838" eaLnBrk="1" hangingPunct="1">
              <a:lnSpc>
                <a:spcPct val="110000"/>
              </a:lnSpc>
              <a:buClr>
                <a:srgbClr val="3333CC"/>
              </a:buClr>
            </a:pPr>
            <a:r>
              <a:rPr lang="en-US" altLang="zh-TW" sz="2200" b="1" dirty="0"/>
              <a:t>Case 3	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 and </a:t>
            </a:r>
            <a:r>
              <a:rPr lang="en-US" altLang="zh-TW" sz="2200" dirty="0">
                <a:solidFill>
                  <a:srgbClr val="000000"/>
                </a:solidFill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</a:rPr>
              <a:t>v</a:t>
            </a:r>
            <a:r>
              <a:rPr lang="en-US" altLang="zh-TW" sz="2200" dirty="0">
                <a:solidFill>
                  <a:srgbClr val="000000"/>
                </a:solidFill>
              </a:rPr>
              <a:t>, </a:t>
            </a:r>
            <a:r>
              <a:rPr lang="en-US" altLang="zh-TW" sz="2200" i="1" dirty="0">
                <a:solidFill>
                  <a:srgbClr val="000000"/>
                </a:solidFill>
              </a:rPr>
              <a:t>u</a:t>
            </a:r>
            <a:r>
              <a:rPr lang="en-US" altLang="zh-TW" sz="2200" dirty="0">
                <a:solidFill>
                  <a:srgbClr val="000000"/>
                </a:solidFill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zh-TW" sz="22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E</a:t>
            </a:r>
            <a:r>
              <a:rPr lang="en-US" altLang="zh-TW" sz="2200" dirty="0"/>
              <a:t>. </a:t>
            </a:r>
            <a:r>
              <a:rPr lang="en-US" altLang="zh-TW" dirty="0">
                <a:solidFill>
                  <a:srgbClr val="000000"/>
                </a:solidFill>
              </a:rPr>
              <a:t>Then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and	</a:t>
            </a:r>
            <a:r>
              <a:rPr lang="zh-TW" altLang="en-US" dirty="0">
                <a:solidFill>
                  <a:srgbClr val="000000"/>
                </a:solidFill>
              </a:rPr>
              <a:t>  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Hence</a:t>
            </a:r>
            <a:r>
              <a:rPr lang="en-US" altLang="zh-TW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) and</a:t>
            </a:r>
            <a:r>
              <a:rPr lang="zh-TW" altLang="en-US" spc="300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v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u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0.</a:t>
            </a:r>
            <a:endParaRPr lang="en-US" altLang="zh-TW" sz="2200" dirty="0"/>
          </a:p>
          <a:p>
            <a:pPr marL="0" indent="0" eaLnBrk="1" hangingPunct="1">
              <a:lnSpc>
                <a:spcPct val="110000"/>
              </a:lnSpc>
              <a:tabLst>
                <a:tab pos="7537450" algn="l"/>
              </a:tabLst>
            </a:pPr>
            <a:r>
              <a:rPr lang="en-US" altLang="zh-TW" sz="2200" dirty="0"/>
              <a:t>In any case,</a:t>
            </a:r>
            <a:r>
              <a:rPr lang="en-US" altLang="zh-TW" sz="2200" spc="300" dirty="0"/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</a:t>
            </a:r>
            <a:r>
              <a:rPr lang="en-US" altLang="zh-TW" sz="2200" i="1" dirty="0"/>
              <a:t>c</a:t>
            </a:r>
            <a:r>
              <a:rPr lang="en-US" altLang="zh-TW" sz="2200" dirty="0"/>
              <a:t>(</a:t>
            </a:r>
            <a:r>
              <a:rPr lang="en-US" altLang="zh-TW" sz="2200" i="1" dirty="0"/>
              <a:t>u</a:t>
            </a:r>
            <a:r>
              <a:rPr lang="en-US" altLang="zh-TW" sz="2200" dirty="0"/>
              <a:t>, </a:t>
            </a:r>
            <a:r>
              <a:rPr lang="en-US" altLang="zh-TW" sz="2200" i="1" dirty="0"/>
              <a:t>v</a:t>
            </a:r>
            <a:r>
              <a:rPr lang="en-US" altLang="zh-TW" sz="2200" dirty="0"/>
              <a:t>) and</a:t>
            </a:r>
            <a:r>
              <a:rPr lang="en-US" altLang="zh-TW" sz="2200" spc="300" dirty="0"/>
              <a:t> </a:t>
            </a:r>
            <a:r>
              <a:rPr lang="en-US" altLang="zh-TW" sz="2200" i="1" spc="300" dirty="0">
                <a:solidFill>
                  <a:srgbClr val="000000"/>
                </a:solidFill>
              </a:rPr>
              <a:t>f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, </a:t>
            </a:r>
            <a:r>
              <a:rPr lang="en-US" altLang="zh-TW" sz="2200" i="1" dirty="0"/>
              <a:t>u</a:t>
            </a:r>
            <a:r>
              <a:rPr lang="en-US" altLang="zh-TW" sz="2200" dirty="0"/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/>
              <a:t> 0. Therefore</a:t>
            </a:r>
            <a:endParaRPr lang="en-US" altLang="zh-TW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124797"/>
              </p:ext>
            </p:extLst>
          </p:nvPr>
        </p:nvGraphicFramePr>
        <p:xfrm>
          <a:off x="1979982" y="5013011"/>
          <a:ext cx="4752000" cy="127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6" name="方程式" r:id="rId3" imgW="2552400" imgH="685800" progId="Equation.3">
                  <p:embed/>
                </p:oleObj>
              </mc:Choice>
              <mc:Fallback>
                <p:oleObj name="方程式" r:id="rId3" imgW="2552400" imgH="685800" progId="Equation.3">
                  <p:embed/>
                  <p:pic>
                    <p:nvPicPr>
                      <p:cNvPr id="2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982" y="5013011"/>
                        <a:ext cx="4752000" cy="1278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0378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539972" y="548981"/>
            <a:ext cx="7632054" cy="1620019"/>
          </a:xfrm>
        </p:spPr>
        <p:txBody>
          <a:bodyPr tIns="0"/>
          <a:lstStyle/>
          <a:p>
            <a:pPr marL="0" indent="0" eaLnBrk="1" hangingPunct="1">
              <a:spcBef>
                <a:spcPts val="600"/>
              </a:spcBef>
              <a:tabLst>
                <a:tab pos="7537450" algn="l"/>
              </a:tabLst>
            </a:pPr>
            <a:r>
              <a:rPr lang="en-US" altLang="zh-TW" sz="2200" dirty="0"/>
              <a:t>Let </a:t>
            </a:r>
            <a:r>
              <a:rPr lang="en-US" altLang="zh-TW" sz="2200" i="1" dirty="0"/>
              <a:t>g</a:t>
            </a:r>
            <a:r>
              <a:rPr lang="en-US" altLang="zh-TW" sz="2200" dirty="0"/>
              <a:t> be any flow in </a:t>
            </a:r>
            <a:r>
              <a:rPr lang="en-US" altLang="zh-TW" sz="2200" i="1" dirty="0"/>
              <a:t>G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7537450" algn="l"/>
              </a:tabLst>
            </a:pPr>
            <a:r>
              <a:rPr lang="en-US" altLang="zh-TW" dirty="0">
                <a:sym typeface="Symbol" pitchFamily="18" charset="2"/>
              </a:rPr>
              <a:t>By Corollary 26.5, </a:t>
            </a:r>
            <a:r>
              <a:rPr lang="en-US" altLang="zh-TW" b="1" spc="300" dirty="0">
                <a:solidFill>
                  <a:srgbClr val="000000"/>
                </a:solidFill>
              </a:rPr>
              <a:t>|</a:t>
            </a:r>
            <a:r>
              <a:rPr lang="en-US" altLang="zh-TW" i="1" spc="300" dirty="0">
                <a:solidFill>
                  <a:srgbClr val="000000"/>
                </a:solidFill>
              </a:rPr>
              <a:t>g</a:t>
            </a:r>
            <a:r>
              <a:rPr lang="en-US" altLang="zh-TW" b="1" dirty="0">
                <a:solidFill>
                  <a:srgbClr val="000000"/>
                </a:solidFill>
              </a:rPr>
              <a:t>|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spc="3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spc="300" dirty="0"/>
              <a:t> </a:t>
            </a:r>
            <a:r>
              <a:rPr lang="en-US" altLang="zh-TW" sz="2200" i="1" spc="300" dirty="0"/>
              <a:t>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spc="3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7537450" algn="l"/>
              </a:tabLst>
            </a:pPr>
            <a:r>
              <a:rPr lang="en-US" altLang="zh-TW" sz="2200" dirty="0">
                <a:sym typeface="Symbol" pitchFamily="18" charset="2"/>
              </a:rPr>
              <a:t>By </a:t>
            </a:r>
            <a:r>
              <a:rPr lang="en-US" altLang="zh-TW" sz="2200" dirty="0"/>
              <a:t>Lemma 26.4,</a:t>
            </a:r>
            <a:r>
              <a:rPr lang="en-US" altLang="zh-TW" sz="2200" dirty="0">
                <a:sym typeface="Symbol" pitchFamily="18" charset="2"/>
              </a:rPr>
              <a:t> </a:t>
            </a:r>
            <a:r>
              <a:rPr lang="en-US" altLang="zh-TW" sz="2200" b="1" spc="300" dirty="0">
                <a:solidFill>
                  <a:srgbClr val="000000"/>
                </a:solidFill>
              </a:rPr>
              <a:t>|</a:t>
            </a:r>
            <a:r>
              <a:rPr lang="en-US" altLang="zh-TW" sz="2200" i="1" spc="300" dirty="0">
                <a:solidFill>
                  <a:srgbClr val="000000"/>
                </a:solidFill>
              </a:rPr>
              <a:t>g</a:t>
            </a:r>
            <a:r>
              <a:rPr lang="en-US" altLang="zh-TW" sz="2200" b="1" dirty="0">
                <a:solidFill>
                  <a:srgbClr val="000000"/>
                </a:solidFill>
              </a:rPr>
              <a:t>|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≤</a:t>
            </a:r>
            <a:r>
              <a:rPr lang="en-US" altLang="zh-TW" sz="2200" dirty="0"/>
              <a:t> </a:t>
            </a:r>
            <a:r>
              <a:rPr lang="en-US" altLang="zh-TW" sz="2200" b="1" dirty="0">
                <a:solidFill>
                  <a:srgbClr val="000000"/>
                </a:solidFill>
              </a:rPr>
              <a:t>|</a:t>
            </a:r>
            <a:r>
              <a:rPr lang="en-US" altLang="zh-TW" sz="2200" dirty="0">
                <a:solidFill>
                  <a:srgbClr val="000000"/>
                </a:solidFill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f </a:t>
            </a:r>
            <a:r>
              <a:rPr lang="en-US" altLang="zh-TW" sz="2200" b="1" dirty="0">
                <a:solidFill>
                  <a:srgbClr val="000000"/>
                </a:solidFill>
              </a:rPr>
              <a:t>|</a:t>
            </a:r>
            <a:r>
              <a:rPr lang="en-US" altLang="zh-TW" sz="2200" dirty="0"/>
              <a:t>.</a:t>
            </a:r>
          </a:p>
          <a:p>
            <a:pPr marL="0" indent="0" eaLnBrk="1" hangingPunct="1">
              <a:spcBef>
                <a:spcPts val="600"/>
              </a:spcBef>
              <a:tabLst>
                <a:tab pos="7537450" algn="l"/>
              </a:tabLst>
            </a:pPr>
            <a:r>
              <a:rPr lang="en-US" altLang="zh-TW" sz="2200" dirty="0">
                <a:sym typeface="Symbol" pitchFamily="18" charset="2"/>
              </a:rPr>
              <a:t>Therefore</a:t>
            </a:r>
            <a:r>
              <a:rPr lang="en-US" altLang="zh-TW" sz="2200" spc="300" dirty="0">
                <a:sym typeface="Symbol" pitchFamily="18" charset="2"/>
              </a:rPr>
              <a:t> </a:t>
            </a:r>
            <a:r>
              <a:rPr lang="en-US" altLang="zh-TW" sz="2200" i="1" dirty="0"/>
              <a:t>f</a:t>
            </a:r>
            <a:r>
              <a:rPr lang="en-US" altLang="zh-TW" sz="2200" dirty="0"/>
              <a:t>  is a maximum flow in </a:t>
            </a:r>
            <a:r>
              <a:rPr lang="en-US" altLang="zh-TW" sz="2200" i="1" dirty="0"/>
              <a:t>G</a:t>
            </a:r>
            <a:r>
              <a:rPr lang="en-US" altLang="zh-TW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1899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539496" y="836675"/>
            <a:ext cx="8065008" cy="864109"/>
          </a:xfrm>
        </p:spPr>
        <p:txBody>
          <a:bodyPr/>
          <a:lstStyle/>
          <a:p>
            <a:pPr marL="0" indent="0" eaLnBrk="1" hangingPunct="1">
              <a:tabLst>
                <a:tab pos="1704975" algn="l"/>
              </a:tabLst>
            </a:pPr>
            <a:r>
              <a:rPr lang="en-US" altLang="zh-TW" b="1" i="1" dirty="0">
                <a:solidFill>
                  <a:srgbClr val="0000FF"/>
                </a:solidFill>
              </a:rPr>
              <a:t>Lemma 26.4</a:t>
            </a:r>
            <a:r>
              <a:rPr lang="en-US" altLang="zh-TW" b="1" dirty="0"/>
              <a:t> </a:t>
            </a:r>
            <a:r>
              <a:rPr lang="en-US" altLang="zh-TW" dirty="0"/>
              <a:t> Let</a:t>
            </a:r>
            <a:r>
              <a:rPr lang="en-US" altLang="zh-TW" sz="1200" dirty="0"/>
              <a:t> </a:t>
            </a:r>
            <a:r>
              <a:rPr lang="en-US" altLang="zh-TW" dirty="0"/>
              <a:t> </a:t>
            </a:r>
            <a:r>
              <a:rPr lang="en-US" altLang="zh-TW" i="1" dirty="0"/>
              <a:t>f</a:t>
            </a:r>
            <a:r>
              <a:rPr lang="en-US" altLang="zh-TW" dirty="0"/>
              <a:t>  be a flow in a flow network </a:t>
            </a:r>
            <a:r>
              <a:rPr lang="en-US" altLang="zh-TW" i="1" dirty="0"/>
              <a:t>G</a:t>
            </a:r>
            <a:r>
              <a:rPr lang="en-US" altLang="zh-TW" dirty="0"/>
              <a:t> with source </a:t>
            </a:r>
            <a:r>
              <a:rPr lang="en-US" altLang="zh-TW" i="1" dirty="0"/>
              <a:t>s</a:t>
            </a:r>
            <a:r>
              <a:rPr lang="en-US" altLang="zh-TW" dirty="0"/>
              <a:t> and sink </a:t>
            </a:r>
            <a:r>
              <a:rPr lang="en-US" altLang="zh-TW" i="1" dirty="0"/>
              <a:t>t</a:t>
            </a:r>
            <a:r>
              <a:rPr lang="en-US" altLang="zh-TW" dirty="0"/>
              <a:t>, and let 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sz="1200" i="1" dirty="0"/>
              <a:t> </a:t>
            </a:r>
            <a:r>
              <a:rPr lang="en-US" altLang="zh-TW" dirty="0"/>
              <a:t>) be a cut of </a:t>
            </a:r>
            <a:r>
              <a:rPr lang="en-US" altLang="zh-TW" i="1" dirty="0"/>
              <a:t>G</a:t>
            </a:r>
            <a:r>
              <a:rPr lang="en-US" altLang="zh-TW" dirty="0"/>
              <a:t>.  Then,</a:t>
            </a:r>
            <a:r>
              <a:rPr lang="en-US" altLang="zh-TW" sz="1200" dirty="0"/>
              <a:t> </a:t>
            </a:r>
            <a:r>
              <a:rPr lang="en-US" altLang="zh-TW" dirty="0"/>
              <a:t> </a:t>
            </a:r>
            <a:r>
              <a:rPr lang="en-US" altLang="zh-TW" i="1" dirty="0"/>
              <a:t>f</a:t>
            </a:r>
            <a:r>
              <a:rPr lang="en-US" altLang="zh-TW" sz="1200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S</a:t>
            </a:r>
            <a:r>
              <a:rPr lang="en-US" altLang="zh-TW" dirty="0"/>
              <a:t>, </a:t>
            </a:r>
            <a:r>
              <a:rPr lang="en-US" altLang="zh-TW" i="1" dirty="0"/>
              <a:t>T</a:t>
            </a:r>
            <a:r>
              <a:rPr lang="en-US" altLang="zh-TW" sz="1200" i="1" dirty="0"/>
              <a:t> </a:t>
            </a:r>
            <a:r>
              <a:rPr lang="en-US" altLang="zh-TW" dirty="0"/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</a:t>
            </a:r>
            <a:r>
              <a:rPr lang="en-US" altLang="zh-TW" b="1" dirty="0"/>
              <a:t>|</a:t>
            </a:r>
            <a:r>
              <a:rPr lang="en-US" altLang="zh-TW" dirty="0"/>
              <a:t> </a:t>
            </a:r>
            <a:r>
              <a:rPr lang="en-US" altLang="zh-TW" i="1" dirty="0"/>
              <a:t>f </a:t>
            </a:r>
            <a:r>
              <a:rPr lang="en-US" altLang="zh-TW" b="1" dirty="0"/>
              <a:t>|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23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212000" y="19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232000" y="37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21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0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23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72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16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4212000" y="198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12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2232000" y="378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36000" bIns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13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6192000" y="2529000"/>
            <a:ext cx="7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20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421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14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6192000" y="378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572000" y="3249000"/>
            <a:ext cx="5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9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349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652000" y="324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r>
              <a:rPr kumimoji="1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/</a:t>
            </a:r>
            <a:r>
              <a:rPr kumimoji="1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7</a:t>
            </a:r>
          </a:p>
        </p:txBody>
      </p:sp>
      <p:sp>
        <p:nvSpPr>
          <p:cNvPr id="26" name="橢圓 25"/>
          <p:cNvSpPr/>
          <p:nvPr/>
        </p:nvSpPr>
        <p:spPr>
          <a:xfrm>
            <a:off x="331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1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331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2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472000" y="216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3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472000" y="4329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v</a:t>
            </a:r>
            <a:r>
              <a:rPr kumimoji="1" lang="en-US" altLang="zh-TW" sz="2200" b="0" i="0" u="none" strike="noStrike" kern="1200" cap="none" spc="0" normalizeH="0" baseline="-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4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232000" y="3249000"/>
            <a:ext cx="360000" cy="360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s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35" name="直線單箭頭接點 34"/>
          <p:cNvCxnSpPr>
            <a:stCxn id="32" idx="7"/>
            <a:endCxn id="26" idx="3"/>
          </p:cNvCxnSpPr>
          <p:nvPr/>
        </p:nvCxnSpPr>
        <p:spPr>
          <a:xfrm flipV="1">
            <a:off x="253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6"/>
            <a:endCxn id="29" idx="2"/>
          </p:cNvCxnSpPr>
          <p:nvPr/>
        </p:nvCxnSpPr>
        <p:spPr>
          <a:xfrm>
            <a:off x="3672000" y="234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9" idx="3"/>
            <a:endCxn id="28" idx="7"/>
          </p:cNvCxnSpPr>
          <p:nvPr/>
        </p:nvCxnSpPr>
        <p:spPr>
          <a:xfrm flipH="1">
            <a:off x="3619279" y="2476279"/>
            <a:ext cx="1905442" cy="190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8" idx="6"/>
            <a:endCxn id="31" idx="2"/>
          </p:cNvCxnSpPr>
          <p:nvPr/>
        </p:nvCxnSpPr>
        <p:spPr>
          <a:xfrm>
            <a:off x="3672000" y="4509000"/>
            <a:ext cx="1800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8" idx="0"/>
            <a:endCxn id="26" idx="4"/>
          </p:cNvCxnSpPr>
          <p:nvPr/>
        </p:nvCxnSpPr>
        <p:spPr>
          <a:xfrm flipV="1">
            <a:off x="349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5"/>
            <a:endCxn id="67" idx="1"/>
          </p:cNvCxnSpPr>
          <p:nvPr/>
        </p:nvCxnSpPr>
        <p:spPr>
          <a:xfrm>
            <a:off x="5779279" y="247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0"/>
            <a:endCxn id="29" idx="4"/>
          </p:cNvCxnSpPr>
          <p:nvPr/>
        </p:nvCxnSpPr>
        <p:spPr>
          <a:xfrm flipV="1">
            <a:off x="5652000" y="2529000"/>
            <a:ext cx="0" cy="1800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2" idx="5"/>
            <a:endCxn id="28" idx="1"/>
          </p:cNvCxnSpPr>
          <p:nvPr/>
        </p:nvCxnSpPr>
        <p:spPr>
          <a:xfrm>
            <a:off x="253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6552000" y="3249000"/>
            <a:ext cx="360000" cy="360000"/>
          </a:xfrm>
          <a:prstGeom prst="ellipse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72000" rtlCol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t</a:t>
            </a:r>
            <a:endParaRPr kumimoji="1" lang="zh-TW" altLang="en-US" sz="2200" b="0" i="0" u="none" strike="noStrike" kern="1200" cap="none" spc="0" normalizeH="0" baseline="-18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>
            <a:stCxn id="31" idx="7"/>
            <a:endCxn id="67" idx="3"/>
          </p:cNvCxnSpPr>
          <p:nvPr/>
        </p:nvCxnSpPr>
        <p:spPr>
          <a:xfrm flipV="1">
            <a:off x="5779279" y="3556279"/>
            <a:ext cx="825442" cy="82544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393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23189</TotalTime>
  <Words>5295</Words>
  <Application>Microsoft Office PowerPoint</Application>
  <PresentationFormat>如螢幕大小 (4:3)</PresentationFormat>
  <Paragraphs>648</Paragraphs>
  <Slides>73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81" baseType="lpstr">
      <vt:lpstr>新細明體</vt:lpstr>
      <vt:lpstr>Cambria Math</vt:lpstr>
      <vt:lpstr>MT Extra</vt:lpstr>
      <vt:lpstr>Symbol</vt:lpstr>
      <vt:lpstr>Times New Roman</vt:lpstr>
      <vt:lpstr>Wingdings</vt:lpstr>
      <vt:lpstr>Blends</vt:lpstr>
      <vt:lpstr>方程式</vt:lpstr>
      <vt:lpstr>Chapter 26</vt:lpstr>
      <vt:lpstr>The trucking problem of the Lucky Puck Company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26.1 Flow networks</vt:lpstr>
      <vt:lpstr>PowerPoint 簡報</vt:lpstr>
      <vt:lpstr>PowerPoint 簡報</vt:lpstr>
      <vt:lpstr>26.1 Flow networks</vt:lpstr>
      <vt:lpstr>An example of flow network</vt:lpstr>
      <vt:lpstr>Flow</vt:lpstr>
      <vt:lpstr>An example of network flow</vt:lpstr>
      <vt:lpstr>The maximum-flow problem</vt:lpstr>
      <vt:lpstr>Residual networks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Cuts of flow networks</vt:lpstr>
      <vt:lpstr>Partition</vt:lpstr>
      <vt:lpstr>PowerPoint 簡報</vt:lpstr>
      <vt:lpstr>PowerPoint 簡報</vt:lpstr>
      <vt:lpstr>PowerPoint 簡報</vt:lpstr>
      <vt:lpstr>The maximum-flow problem</vt:lpstr>
      <vt:lpstr>PowerPoint 簡報</vt:lpstr>
      <vt:lpstr>PowerPoint 簡報</vt:lpstr>
      <vt:lpstr>PowerPoint 簡報</vt:lpstr>
      <vt:lpstr>PowerPoint 簡報</vt:lpstr>
      <vt:lpstr>Flow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</cp:lastModifiedBy>
  <cp:revision>820</cp:revision>
  <dcterms:created xsi:type="dcterms:W3CDTF">1601-01-01T00:00:00Z</dcterms:created>
  <dcterms:modified xsi:type="dcterms:W3CDTF">2021-04-27T12:53:41Z</dcterms:modified>
</cp:coreProperties>
</file>