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3742231-981F-480A-940F-203EC2F7423F}">
      <dgm:prSet/>
      <dgm:spPr/>
      <dgm:t>
        <a:bodyPr/>
        <a:lstStyle/>
        <a:p>
          <a:pPr>
            <a:defRPr cap="all"/>
          </a:pPr>
          <a:r>
            <a:rPr lang="en-US" smtClean="0"/>
            <a:t>Menu Analysis</a:t>
          </a:r>
          <a:br>
            <a:rPr lang="en-US" smtClean="0"/>
          </a:b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DC13AB6D-DEA2-4CBB-AC69-1EF1A6AD1512}">
      <dgm:prSet/>
      <dgm:spPr/>
      <dgm:t>
        <a:bodyPr/>
        <a:lstStyle/>
        <a:p>
          <a:pPr>
            <a:defRPr cap="all"/>
          </a:pPr>
          <a:r>
            <a:rPr lang="en-US" dirty="0" smtClean="0"/>
            <a:t>Exploratory Data Analysis</a:t>
          </a:r>
          <a:endParaRPr lang="en-US" dirty="0"/>
        </a:p>
      </dgm:t>
    </dgm:pt>
    <dgm:pt modelId="{9C64CC83-643C-4E12-8F97-BC19DC031190}" type="sibTrans" cxnId="{4B888393-351D-4489-90C9-5A68061AB236}">
      <dgm:prSet phldrT="01" phldr="0"/>
      <dgm:spPr/>
      <dgm:t>
        <a:bodyPr/>
        <a:lstStyle/>
        <a:p>
          <a:r>
            <a:rPr lang="en-US" dirty="0"/>
            <a:t>01</a:t>
          </a:r>
        </a:p>
      </dgm:t>
    </dgm:pt>
    <dgm:pt modelId="{2C752582-D9FF-4E04-A92F-827DB4BB5C48}" type="parTrans" cxnId="{4B888393-351D-4489-90C9-5A68061AB236}">
      <dgm:prSet/>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t>
        <a:bodyPr/>
        <a:lstStyle/>
        <a:p>
          <a:endParaRPr lang="en-US"/>
        </a:p>
      </dgm:t>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2"/>
      <dgm:spPr/>
      <dgm:t>
        <a:bodyPr/>
        <a:lstStyle/>
        <a:p>
          <a:endParaRPr lang="en-US"/>
        </a:p>
      </dgm:t>
    </dgm:pt>
    <dgm:pt modelId="{BBA91679-4684-4A04-8AEB-03038C78A75C}" type="pres">
      <dgm:prSet presAssocID="{9C64CC83-643C-4E12-8F97-BC19DC031190}" presName="sibTransNodeRect" presStyleLbl="alignNode1" presStyleIdx="0" presStyleCnt="2">
        <dgm:presLayoutVars>
          <dgm:chMax val="0"/>
          <dgm:bulletEnabled val="1"/>
        </dgm:presLayoutVars>
      </dgm:prSet>
      <dgm:spPr/>
      <dgm:t>
        <a:bodyPr/>
        <a:lstStyle/>
        <a:p>
          <a:endParaRPr lang="en-US"/>
        </a:p>
      </dgm:t>
    </dgm:pt>
    <dgm:pt modelId="{5F398AEE-BC0F-4F30-99FA-92D67A176C2D}" type="pres">
      <dgm:prSet presAssocID="{DC13AB6D-DEA2-4CBB-AC69-1EF1A6AD1512}" presName="nodeRect" presStyleLbl="alignNode1" presStyleIdx="0" presStyleCnt="2">
        <dgm:presLayoutVars>
          <dgm:bulletEnabled val="1"/>
        </dgm:presLayoutVars>
      </dgm:prSet>
      <dgm:spPr/>
      <dgm:t>
        <a:bodyPr/>
        <a:lstStyle/>
        <a:p>
          <a:endParaRPr lang="en-US"/>
        </a:p>
      </dgm:t>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2"/>
      <dgm:spPr/>
      <dgm:t>
        <a:bodyPr/>
        <a:lstStyle/>
        <a:p>
          <a:endParaRPr lang="en-US"/>
        </a:p>
      </dgm:t>
    </dgm:pt>
    <dgm:pt modelId="{975C752B-C37A-4BA6-A3AE-2202A141404A}" type="pres">
      <dgm:prSet presAssocID="{EF449C32-A7AE-4099-9E9B-9E2F736A89CE}" presName="sibTransNodeRect" presStyleLbl="alignNode1" presStyleIdx="1" presStyleCnt="2">
        <dgm:presLayoutVars>
          <dgm:chMax val="0"/>
          <dgm:bulletEnabled val="1"/>
        </dgm:presLayoutVars>
      </dgm:prSet>
      <dgm:spPr/>
      <dgm:t>
        <a:bodyPr/>
        <a:lstStyle/>
        <a:p>
          <a:endParaRPr lang="en-US"/>
        </a:p>
      </dgm:t>
    </dgm:pt>
    <dgm:pt modelId="{C5BDCA19-B754-421E-A6CC-628F80FC74CB}" type="pres">
      <dgm:prSet presAssocID="{53742231-981F-480A-940F-203EC2F7423F}" presName="nodeRect" presStyleLbl="alignNode1" presStyleIdx="1" presStyleCnt="2">
        <dgm:presLayoutVars>
          <dgm:bulletEnabled val="1"/>
        </dgm:presLayoutVars>
      </dgm:prSet>
      <dgm:spPr/>
      <dgm:t>
        <a:bodyPr/>
        <a:lstStyle/>
        <a:p>
          <a:endParaRPr lang="en-US"/>
        </a:p>
      </dgm:t>
    </dgm:pt>
  </dgm:ptLst>
  <dgm:cxnLst>
    <dgm:cxn modelId="{FDD130C2-CD74-4EFB-A226-A939177EE674}" type="presOf" srcId="{53742231-981F-480A-940F-203EC2F7423F}" destId="{00AE7F27-0E5D-4AFB-ACD6-B5A19E79EA42}" srcOrd="0"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9FDDAF6-ABE3-43D5-A54F-4A0002D3FD47}" type="presOf" srcId="{EF449C32-A7AE-4099-9E9B-9E2F736A89CE}" destId="{975C752B-C37A-4BA6-A3AE-2202A141404A}" srcOrd="0" destOrd="0" presId="urn:microsoft.com/office/officeart/2016/7/layout/LinearBlockProcessNumbered"/>
    <dgm:cxn modelId="{BA068B95-2DA2-453B-8162-90B6AB26C20F}" type="presOf" srcId="{DC13AB6D-DEA2-4CBB-AC69-1EF1A6AD1512}" destId="{DA3A6BD4-857F-4C66-97FA-B1E1C180A950}"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714928C7-F07E-48C4-BE9E-4842896AB09C}" type="presOf" srcId="{9C64CC83-643C-4E12-8F97-BC19DC031190}" destId="{BBA91679-4684-4A04-8AEB-03038C78A75C}"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07D44DA2-D4CF-4582-A029-20843D5E0F23}" type="presOf" srcId="{53742231-981F-480A-940F-203EC2F7423F}" destId="{C5BDCA19-B754-421E-A6CC-628F80FC74CB}"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3235" y="0"/>
          <a:ext cx="497461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82" tIns="0" rIns="491382" bIns="330200" numCol="1" spcCol="1270" anchor="t" anchorCtr="0">
          <a:noAutofit/>
        </a:bodyPr>
        <a:lstStyle/>
        <a:p>
          <a:pPr lvl="0" algn="l" defTabSz="1155700">
            <a:lnSpc>
              <a:spcPct val="90000"/>
            </a:lnSpc>
            <a:spcBef>
              <a:spcPct val="0"/>
            </a:spcBef>
            <a:spcAft>
              <a:spcPct val="35000"/>
            </a:spcAft>
            <a:defRPr cap="all"/>
          </a:pPr>
          <a:r>
            <a:rPr lang="en-US" sz="2600" kern="1200" dirty="0" smtClean="0"/>
            <a:t>Exploratory Data Analysis</a:t>
          </a:r>
          <a:endParaRPr lang="en-US" sz="2600" kern="1200" dirty="0"/>
        </a:p>
      </dsp:txBody>
      <dsp:txXfrm>
        <a:off x="3235" y="1485900"/>
        <a:ext cx="4974617" cy="2228850"/>
      </dsp:txXfrm>
    </dsp:sp>
    <dsp:sp modelId="{BBA91679-4684-4A04-8AEB-03038C78A75C}">
      <dsp:nvSpPr>
        <dsp:cNvPr id="0" name=""/>
        <dsp:cNvSpPr/>
      </dsp:nvSpPr>
      <dsp:spPr>
        <a:xfrm>
          <a:off x="3235" y="0"/>
          <a:ext cx="497461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1382" tIns="165100" rIns="491382" bIns="165100" numCol="1" spcCol="1270" anchor="ctr" anchorCtr="0">
          <a:noAutofit/>
        </a:bodyPr>
        <a:lstStyle/>
        <a:p>
          <a:pPr lvl="0" algn="l" defTabSz="2933700">
            <a:lnSpc>
              <a:spcPct val="90000"/>
            </a:lnSpc>
            <a:spcBef>
              <a:spcPct val="0"/>
            </a:spcBef>
            <a:spcAft>
              <a:spcPct val="35000"/>
            </a:spcAft>
          </a:pPr>
          <a:r>
            <a:rPr lang="en-US" sz="6600" kern="1200" dirty="0"/>
            <a:t>01</a:t>
          </a:r>
        </a:p>
      </dsp:txBody>
      <dsp:txXfrm>
        <a:off x="3235" y="0"/>
        <a:ext cx="4974617" cy="1485900"/>
      </dsp:txXfrm>
    </dsp:sp>
    <dsp:sp modelId="{00AE7F27-0E5D-4AFB-ACD6-B5A19E79EA42}">
      <dsp:nvSpPr>
        <dsp:cNvPr id="0" name=""/>
        <dsp:cNvSpPr/>
      </dsp:nvSpPr>
      <dsp:spPr>
        <a:xfrm>
          <a:off x="5375822" y="0"/>
          <a:ext cx="497461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382" tIns="0" rIns="491382" bIns="330200" numCol="1" spcCol="1270" anchor="t" anchorCtr="0">
          <a:noAutofit/>
        </a:bodyPr>
        <a:lstStyle/>
        <a:p>
          <a:pPr lvl="0" algn="l" defTabSz="1155700">
            <a:lnSpc>
              <a:spcPct val="90000"/>
            </a:lnSpc>
            <a:spcBef>
              <a:spcPct val="0"/>
            </a:spcBef>
            <a:spcAft>
              <a:spcPct val="35000"/>
            </a:spcAft>
            <a:defRPr cap="all"/>
          </a:pPr>
          <a:r>
            <a:rPr lang="en-US" sz="2600" kern="1200" smtClean="0"/>
            <a:t>Menu Analysis</a:t>
          </a:r>
          <a:br>
            <a:rPr lang="en-US" sz="2600" kern="1200" smtClean="0"/>
          </a:br>
          <a:endParaRPr lang="en-US" sz="2600" kern="1200" dirty="0"/>
        </a:p>
      </dsp:txBody>
      <dsp:txXfrm>
        <a:off x="5375822" y="1485900"/>
        <a:ext cx="4974617" cy="2228850"/>
      </dsp:txXfrm>
    </dsp:sp>
    <dsp:sp modelId="{975C752B-C37A-4BA6-A3AE-2202A141404A}">
      <dsp:nvSpPr>
        <dsp:cNvPr id="0" name=""/>
        <dsp:cNvSpPr/>
      </dsp:nvSpPr>
      <dsp:spPr>
        <a:xfrm>
          <a:off x="5375822" y="0"/>
          <a:ext cx="497461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1382" tIns="165100" rIns="491382" bIns="165100" numCol="1" spcCol="1270" anchor="ctr" anchorCtr="0">
          <a:noAutofit/>
        </a:bodyPr>
        <a:lstStyle/>
        <a:p>
          <a:pPr lvl="0" algn="l" defTabSz="2933700">
            <a:lnSpc>
              <a:spcPct val="90000"/>
            </a:lnSpc>
            <a:spcBef>
              <a:spcPct val="0"/>
            </a:spcBef>
            <a:spcAft>
              <a:spcPct val="35000"/>
            </a:spcAft>
          </a:pPr>
          <a:r>
            <a:rPr lang="en-US" sz="6600" kern="1200"/>
            <a:t>02</a:t>
          </a:r>
        </a:p>
      </dsp:txBody>
      <dsp:txXfrm>
        <a:off x="5375822" y="0"/>
        <a:ext cx="497461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le:///C:\Users\Sharjil%20Shah\Downloads\Cafe_Data_MRA.xls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b="1" dirty="0" smtClean="0">
                <a:solidFill>
                  <a:schemeClr val="tx1"/>
                </a:solidFill>
              </a:rPr>
              <a:t>Market Retail Analysis</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Autofit/>
          </a:bodyPr>
          <a:lstStyle/>
          <a:p>
            <a:r>
              <a:rPr lang="en-US" sz="2000" b="1" dirty="0">
                <a:latin typeface="Cambria" panose="02040503050406030204" pitchFamily="18" charset="0"/>
                <a:ea typeface="Cambria" panose="02040503050406030204" pitchFamily="18" charset="0"/>
              </a:rPr>
              <a:t>Presented by:</a:t>
            </a:r>
          </a:p>
          <a:p>
            <a:r>
              <a:rPr lang="en-US" sz="2000" b="1" dirty="0" err="1">
                <a:latin typeface="Cambria" panose="02040503050406030204" pitchFamily="18" charset="0"/>
                <a:ea typeface="Cambria" panose="02040503050406030204" pitchFamily="18" charset="0"/>
              </a:rPr>
              <a:t>Sharjil</a:t>
            </a:r>
            <a:r>
              <a:rPr lang="en-US" sz="2000" b="1" dirty="0">
                <a:latin typeface="Cambria" panose="02040503050406030204" pitchFamily="18" charset="0"/>
                <a:ea typeface="Cambria" panose="02040503050406030204" pitchFamily="18" charset="0"/>
              </a:rPr>
              <a:t> Shah</a:t>
            </a:r>
          </a:p>
          <a:p>
            <a:r>
              <a:rPr lang="en-US" sz="2000" b="1" dirty="0">
                <a:latin typeface="Cambria" panose="02040503050406030204" pitchFamily="18" charset="0"/>
                <a:ea typeface="Cambria" panose="02040503050406030204" pitchFamily="18" charset="0"/>
              </a:rPr>
              <a:t>DSBA – Jan’22A</a:t>
            </a:r>
          </a:p>
          <a:p>
            <a:r>
              <a:rPr lang="en-US" sz="2000" b="1" dirty="0">
                <a:latin typeface="Cambria" panose="02040503050406030204" pitchFamily="18" charset="0"/>
                <a:ea typeface="Cambria" panose="02040503050406030204" pitchFamily="18" charset="0"/>
              </a:rPr>
              <a:t>Great Learning</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972" y="508907"/>
            <a:ext cx="10353762" cy="679813"/>
          </a:xfrm>
        </p:spPr>
        <p:txBody>
          <a:bodyPr/>
          <a:lstStyle/>
          <a:p>
            <a:pPr marL="36900" indent="0">
              <a:buNone/>
            </a:pPr>
            <a:r>
              <a:rPr lang="en-US" dirty="0">
                <a:effectLst/>
              </a:rPr>
              <a:t>Total sales with respect to </a:t>
            </a:r>
            <a:r>
              <a:rPr lang="en-US" dirty="0" smtClean="0">
                <a:effectLst/>
              </a:rPr>
              <a:t>months:</a:t>
            </a:r>
          </a:p>
          <a:p>
            <a:pPr marL="36900" indent="0">
              <a:buNone/>
            </a:pPr>
            <a:endParaRPr lang="en-US" dirty="0"/>
          </a:p>
        </p:txBody>
      </p:sp>
      <p:pic>
        <p:nvPicPr>
          <p:cNvPr id="4" name="Picture 3"/>
          <p:cNvPicPr>
            <a:picLocks noChangeAspect="1"/>
          </p:cNvPicPr>
          <p:nvPr/>
        </p:nvPicPr>
        <p:blipFill>
          <a:blip r:embed="rId2"/>
          <a:stretch>
            <a:fillRect/>
          </a:stretch>
        </p:blipFill>
        <p:spPr>
          <a:xfrm>
            <a:off x="534972" y="1329383"/>
            <a:ext cx="8177954" cy="4436155"/>
          </a:xfrm>
          <a:prstGeom prst="rect">
            <a:avLst/>
          </a:prstGeom>
        </p:spPr>
      </p:pic>
      <p:sp>
        <p:nvSpPr>
          <p:cNvPr id="5" name="TextBox 4"/>
          <p:cNvSpPr txBox="1"/>
          <p:nvPr/>
        </p:nvSpPr>
        <p:spPr>
          <a:xfrm>
            <a:off x="9104811" y="1593669"/>
            <a:ext cx="2795452" cy="1477328"/>
          </a:xfrm>
          <a:prstGeom prst="rect">
            <a:avLst/>
          </a:prstGeom>
          <a:noFill/>
        </p:spPr>
        <p:txBody>
          <a:bodyPr wrap="square" rtlCol="0">
            <a:spAutoFit/>
          </a:bodyPr>
          <a:lstStyle/>
          <a:p>
            <a:r>
              <a:rPr lang="en-US" dirty="0" smtClean="0"/>
              <a:t>The sales across each month are fairly consistent. There is slightly increase in the sales observed in the month of December.</a:t>
            </a:r>
            <a:endParaRPr lang="en-US" dirty="0"/>
          </a:p>
        </p:txBody>
      </p:sp>
    </p:spTree>
    <p:extLst>
      <p:ext uri="{BB962C8B-B14F-4D97-AF65-F5344CB8AC3E}">
        <p14:creationId xmlns:p14="http://schemas.microsoft.com/office/powerpoint/2010/main" val="16362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8379" y="2860310"/>
            <a:ext cx="7107115" cy="3714750"/>
          </a:xfrm>
          <a:prstGeom prst="rect">
            <a:avLst/>
          </a:prstGeom>
        </p:spPr>
      </p:pic>
      <p:sp>
        <p:nvSpPr>
          <p:cNvPr id="5" name="TextBox 4"/>
          <p:cNvSpPr txBox="1"/>
          <p:nvPr/>
        </p:nvSpPr>
        <p:spPr>
          <a:xfrm>
            <a:off x="878379" y="2002915"/>
            <a:ext cx="8905701" cy="461665"/>
          </a:xfrm>
          <a:prstGeom prst="rect">
            <a:avLst/>
          </a:prstGeom>
          <a:noFill/>
        </p:spPr>
        <p:txBody>
          <a:bodyPr wrap="square" rtlCol="0">
            <a:spAutoFit/>
          </a:bodyPr>
          <a:lstStyle/>
          <a:p>
            <a:r>
              <a:rPr lang="en-US" sz="2400" b="1" dirty="0" smtClean="0"/>
              <a:t>Sales across the year</a:t>
            </a:r>
            <a:endParaRPr lang="en-US" sz="2400" b="1" dirty="0"/>
          </a:p>
        </p:txBody>
      </p:sp>
      <p:sp>
        <p:nvSpPr>
          <p:cNvPr id="6" name="TextBox 5"/>
          <p:cNvSpPr txBox="1"/>
          <p:nvPr/>
        </p:nvSpPr>
        <p:spPr>
          <a:xfrm>
            <a:off x="8281852" y="2233748"/>
            <a:ext cx="3540034" cy="1477328"/>
          </a:xfrm>
          <a:prstGeom prst="rect">
            <a:avLst/>
          </a:prstGeom>
          <a:noFill/>
        </p:spPr>
        <p:txBody>
          <a:bodyPr wrap="square" rtlCol="0">
            <a:spAutoFit/>
          </a:bodyPr>
          <a:lstStyle/>
          <a:p>
            <a:r>
              <a:rPr lang="en-US" dirty="0" smtClean="0"/>
              <a:t>As we have observed earlier the sales in December month are high. Here it is evident that the sales is significantly higher in the month of December. </a:t>
            </a:r>
            <a:endParaRPr lang="en-US" dirty="0"/>
          </a:p>
        </p:txBody>
      </p:sp>
      <p:sp>
        <p:nvSpPr>
          <p:cNvPr id="7" name="TextBox 6"/>
          <p:cNvSpPr txBox="1"/>
          <p:nvPr/>
        </p:nvSpPr>
        <p:spPr>
          <a:xfrm>
            <a:off x="640080" y="522514"/>
            <a:ext cx="10750731" cy="769441"/>
          </a:xfrm>
          <a:prstGeom prst="rect">
            <a:avLst/>
          </a:prstGeom>
          <a:noFill/>
        </p:spPr>
        <p:txBody>
          <a:bodyPr wrap="square" rtlCol="0">
            <a:spAutoFit/>
          </a:bodyPr>
          <a:lstStyle/>
          <a:p>
            <a:pPr algn="ctr"/>
            <a:r>
              <a:rPr lang="en-US" sz="4400" b="1" dirty="0" smtClean="0"/>
              <a:t>Multivariate Analysis</a:t>
            </a:r>
            <a:endParaRPr lang="en-US" sz="4400" b="1" dirty="0"/>
          </a:p>
        </p:txBody>
      </p:sp>
    </p:spTree>
    <p:extLst>
      <p:ext uri="{BB962C8B-B14F-4D97-AF65-F5344CB8AC3E}">
        <p14:creationId xmlns:p14="http://schemas.microsoft.com/office/powerpoint/2010/main" val="117167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Revenue and Sum quantity</a:t>
            </a:r>
            <a:endParaRPr lang="en-US" sz="2800" b="1" dirty="0"/>
          </a:p>
        </p:txBody>
      </p:sp>
      <p:pic>
        <p:nvPicPr>
          <p:cNvPr id="4" name="Content Placeholder 3"/>
          <p:cNvPicPr>
            <a:picLocks noGrp="1" noChangeAspect="1"/>
          </p:cNvPicPr>
          <p:nvPr>
            <p:ph idx="1"/>
          </p:nvPr>
        </p:nvPicPr>
        <p:blipFill>
          <a:blip r:embed="rId2"/>
          <a:stretch>
            <a:fillRect/>
          </a:stretch>
        </p:blipFill>
        <p:spPr>
          <a:xfrm>
            <a:off x="913795" y="1866899"/>
            <a:ext cx="7982011" cy="4155583"/>
          </a:xfrm>
          <a:prstGeom prst="rect">
            <a:avLst/>
          </a:prstGeom>
        </p:spPr>
      </p:pic>
      <p:sp>
        <p:nvSpPr>
          <p:cNvPr id="5" name="TextBox 4"/>
          <p:cNvSpPr txBox="1"/>
          <p:nvPr/>
        </p:nvSpPr>
        <p:spPr>
          <a:xfrm>
            <a:off x="9157063" y="1866899"/>
            <a:ext cx="3034937" cy="4247317"/>
          </a:xfrm>
          <a:prstGeom prst="rect">
            <a:avLst/>
          </a:prstGeom>
          <a:noFill/>
        </p:spPr>
        <p:txBody>
          <a:bodyPr wrap="square" rtlCol="0">
            <a:spAutoFit/>
          </a:bodyPr>
          <a:lstStyle/>
          <a:p>
            <a:r>
              <a:rPr lang="en-US" dirty="0" smtClean="0"/>
              <a:t>Here we can observe that the total for </a:t>
            </a:r>
            <a:r>
              <a:rPr lang="en-US" dirty="0" err="1" smtClean="0"/>
              <a:t>for</a:t>
            </a:r>
            <a:r>
              <a:rPr lang="en-US" dirty="0" smtClean="0"/>
              <a:t> Tobacco category is </a:t>
            </a:r>
            <a:r>
              <a:rPr lang="en-US" dirty="0" err="1" smtClean="0"/>
              <a:t>is</a:t>
            </a:r>
            <a:r>
              <a:rPr lang="en-US" dirty="0" smtClean="0"/>
              <a:t> higher but when it comes to quantity is observed to be low. This may be because of the rate and tax for these items is higher. </a:t>
            </a:r>
          </a:p>
          <a:p>
            <a:endParaRPr lang="en-US" dirty="0"/>
          </a:p>
          <a:p>
            <a:r>
              <a:rPr lang="en-US" dirty="0" smtClean="0"/>
              <a:t>The revenue is in higher in the end and beginning of the year.</a:t>
            </a:r>
          </a:p>
          <a:p>
            <a:endParaRPr lang="en-US" dirty="0"/>
          </a:p>
          <a:p>
            <a:r>
              <a:rPr lang="en-US" dirty="0" smtClean="0"/>
              <a:t>In July and August, it is observed that the revenue is slightly higher compared to the adjacent months. </a:t>
            </a:r>
            <a:endParaRPr lang="en-US" dirty="0"/>
          </a:p>
        </p:txBody>
      </p:sp>
    </p:spTree>
    <p:extLst>
      <p:ext uri="{BB962C8B-B14F-4D97-AF65-F5344CB8AC3E}">
        <p14:creationId xmlns:p14="http://schemas.microsoft.com/office/powerpoint/2010/main" val="413347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064" y="1710690"/>
            <a:ext cx="7466744" cy="3200944"/>
          </a:xfrm>
          <a:prstGeom prst="rect">
            <a:avLst/>
          </a:prstGeom>
        </p:spPr>
      </p:pic>
      <p:sp>
        <p:nvSpPr>
          <p:cNvPr id="5" name="TextBox 4"/>
          <p:cNvSpPr txBox="1"/>
          <p:nvPr/>
        </p:nvSpPr>
        <p:spPr>
          <a:xfrm>
            <a:off x="862149" y="888274"/>
            <a:ext cx="8556171" cy="461665"/>
          </a:xfrm>
          <a:prstGeom prst="rect">
            <a:avLst/>
          </a:prstGeom>
          <a:noFill/>
        </p:spPr>
        <p:txBody>
          <a:bodyPr wrap="square" rtlCol="0">
            <a:spAutoFit/>
          </a:bodyPr>
          <a:lstStyle/>
          <a:p>
            <a:r>
              <a:rPr lang="en-US" sz="2400" b="1" dirty="0" smtClean="0"/>
              <a:t>Sales based on Day of Week</a:t>
            </a:r>
            <a:endParaRPr lang="en-US" sz="2400" b="1" dirty="0"/>
          </a:p>
        </p:txBody>
      </p:sp>
      <p:sp>
        <p:nvSpPr>
          <p:cNvPr id="6" name="TextBox 5"/>
          <p:cNvSpPr txBox="1"/>
          <p:nvPr/>
        </p:nvSpPr>
        <p:spPr>
          <a:xfrm>
            <a:off x="8660675" y="1528354"/>
            <a:ext cx="3531326" cy="3970318"/>
          </a:xfrm>
          <a:prstGeom prst="rect">
            <a:avLst/>
          </a:prstGeom>
          <a:noFill/>
        </p:spPr>
        <p:txBody>
          <a:bodyPr wrap="square" rtlCol="0">
            <a:spAutoFit/>
          </a:bodyPr>
          <a:lstStyle/>
          <a:p>
            <a:r>
              <a:rPr lang="en-US" dirty="0" smtClean="0"/>
              <a:t>Sales in the weekends, that is on Saturday and Sunday  are higher in Food and Beverages category. </a:t>
            </a:r>
            <a:br>
              <a:rPr lang="en-US" dirty="0" smtClean="0"/>
            </a:br>
            <a:r>
              <a:rPr lang="en-US" dirty="0" smtClean="0"/>
              <a:t/>
            </a:r>
            <a:br>
              <a:rPr lang="en-US" dirty="0" smtClean="0"/>
            </a:br>
            <a:r>
              <a:rPr lang="en-US" dirty="0" smtClean="0"/>
              <a:t>The reason may be the consumers would go out to café in the weekends and prefer food and beverages.</a:t>
            </a:r>
          </a:p>
          <a:p>
            <a:endParaRPr lang="en-US" dirty="0"/>
          </a:p>
          <a:p>
            <a:r>
              <a:rPr lang="en-US" dirty="0" smtClean="0"/>
              <a:t>Tobacco sales over the week are consistent. A slight increase we can observe on Saturday.</a:t>
            </a:r>
          </a:p>
          <a:p>
            <a:endParaRPr lang="en-US" dirty="0" smtClean="0"/>
          </a:p>
          <a:p>
            <a:endParaRPr lang="en-US" dirty="0"/>
          </a:p>
          <a:p>
            <a:endParaRPr lang="en-US" dirty="0"/>
          </a:p>
        </p:txBody>
      </p:sp>
    </p:spTree>
    <p:extLst>
      <p:ext uri="{BB962C8B-B14F-4D97-AF65-F5344CB8AC3E}">
        <p14:creationId xmlns:p14="http://schemas.microsoft.com/office/powerpoint/2010/main" val="120313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649" y="1697627"/>
            <a:ext cx="8269760" cy="3579767"/>
          </a:xfrm>
          <a:prstGeom prst="rect">
            <a:avLst/>
          </a:prstGeom>
        </p:spPr>
      </p:pic>
      <p:sp>
        <p:nvSpPr>
          <p:cNvPr id="5" name="TextBox 4"/>
          <p:cNvSpPr txBox="1"/>
          <p:nvPr/>
        </p:nvSpPr>
        <p:spPr>
          <a:xfrm>
            <a:off x="404949" y="613955"/>
            <a:ext cx="10319657" cy="461665"/>
          </a:xfrm>
          <a:prstGeom prst="rect">
            <a:avLst/>
          </a:prstGeom>
          <a:noFill/>
        </p:spPr>
        <p:txBody>
          <a:bodyPr wrap="square" rtlCol="0">
            <a:spAutoFit/>
          </a:bodyPr>
          <a:lstStyle/>
          <a:p>
            <a:r>
              <a:rPr lang="en-US" sz="2400" dirty="0"/>
              <a:t>Number of transactions broken on a </a:t>
            </a:r>
            <a:r>
              <a:rPr lang="en-US" sz="2400" dirty="0" smtClean="0"/>
              <a:t>day </a:t>
            </a:r>
            <a:r>
              <a:rPr lang="en-US" sz="2400" dirty="0"/>
              <a:t>level</a:t>
            </a:r>
          </a:p>
        </p:txBody>
      </p:sp>
      <p:sp>
        <p:nvSpPr>
          <p:cNvPr id="6" name="TextBox 5"/>
          <p:cNvSpPr txBox="1"/>
          <p:nvPr/>
        </p:nvSpPr>
        <p:spPr>
          <a:xfrm>
            <a:off x="8961120" y="1867989"/>
            <a:ext cx="2873829" cy="646331"/>
          </a:xfrm>
          <a:prstGeom prst="rect">
            <a:avLst/>
          </a:prstGeom>
          <a:noFill/>
        </p:spPr>
        <p:txBody>
          <a:bodyPr wrap="square" rtlCol="0">
            <a:spAutoFit/>
          </a:bodyPr>
          <a:lstStyle/>
          <a:p>
            <a:r>
              <a:rPr lang="en-US" dirty="0" smtClean="0"/>
              <a:t>Transactions are higher on Saturday</a:t>
            </a:r>
            <a:endParaRPr lang="en-US" dirty="0"/>
          </a:p>
        </p:txBody>
      </p:sp>
    </p:spTree>
    <p:extLst>
      <p:ext uri="{BB962C8B-B14F-4D97-AF65-F5344CB8AC3E}">
        <p14:creationId xmlns:p14="http://schemas.microsoft.com/office/powerpoint/2010/main" val="3213393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Distribution of </a:t>
            </a:r>
            <a:r>
              <a:rPr lang="en-US" sz="2400" dirty="0" smtClean="0"/>
              <a:t>Sales over week days.</a:t>
            </a:r>
            <a:endParaRPr lang="en-US" sz="2400" dirty="0"/>
          </a:p>
        </p:txBody>
      </p:sp>
      <p:sp>
        <p:nvSpPr>
          <p:cNvPr id="3" name="Content Placeholder 2"/>
          <p:cNvSpPr>
            <a:spLocks noGrp="1"/>
          </p:cNvSpPr>
          <p:nvPr>
            <p:ph idx="1"/>
          </p:nvPr>
        </p:nvSpPr>
        <p:spPr>
          <a:xfrm>
            <a:off x="7910187" y="1552242"/>
            <a:ext cx="4069923" cy="3714749"/>
          </a:xfrm>
        </p:spPr>
        <p:txBody>
          <a:bodyPr/>
          <a:lstStyle/>
          <a:p>
            <a:pPr marL="36900" indent="0">
              <a:buNone/>
            </a:pPr>
            <a:r>
              <a:rPr lang="en-US" dirty="0" smtClean="0"/>
              <a:t>Sales are distributed across the week evenly and there is no sharp peak.</a:t>
            </a:r>
            <a:endParaRPr lang="en-US" dirty="0"/>
          </a:p>
        </p:txBody>
      </p:sp>
      <p:pic>
        <p:nvPicPr>
          <p:cNvPr id="4" name="Picture 3"/>
          <p:cNvPicPr>
            <a:picLocks noChangeAspect="1"/>
          </p:cNvPicPr>
          <p:nvPr/>
        </p:nvPicPr>
        <p:blipFill>
          <a:blip r:embed="rId2"/>
          <a:stretch>
            <a:fillRect/>
          </a:stretch>
        </p:blipFill>
        <p:spPr>
          <a:xfrm>
            <a:off x="193612" y="1552242"/>
            <a:ext cx="7638116" cy="4508924"/>
          </a:xfrm>
          <a:prstGeom prst="rect">
            <a:avLst/>
          </a:prstGeom>
        </p:spPr>
      </p:pic>
    </p:spTree>
    <p:extLst>
      <p:ext uri="{BB962C8B-B14F-4D97-AF65-F5344CB8AC3E}">
        <p14:creationId xmlns:p14="http://schemas.microsoft.com/office/powerpoint/2010/main" val="66665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098" y="639536"/>
            <a:ext cx="4546479" cy="470807"/>
          </a:xfrm>
        </p:spPr>
        <p:txBody>
          <a:bodyPr>
            <a:normAutofit lnSpcReduction="10000"/>
          </a:bodyPr>
          <a:lstStyle/>
          <a:p>
            <a:pPr marL="36900" indent="0">
              <a:buNone/>
            </a:pPr>
            <a:r>
              <a:rPr lang="en-US" b="1" dirty="0" smtClean="0"/>
              <a:t>Sales trend across hours</a:t>
            </a:r>
            <a:endParaRPr lang="en-US" b="1" dirty="0"/>
          </a:p>
        </p:txBody>
      </p:sp>
      <p:pic>
        <p:nvPicPr>
          <p:cNvPr id="5" name="Picture 4"/>
          <p:cNvPicPr>
            <a:picLocks noChangeAspect="1"/>
          </p:cNvPicPr>
          <p:nvPr/>
        </p:nvPicPr>
        <p:blipFill>
          <a:blip r:embed="rId2"/>
          <a:stretch>
            <a:fillRect/>
          </a:stretch>
        </p:blipFill>
        <p:spPr>
          <a:xfrm>
            <a:off x="1021492" y="1362153"/>
            <a:ext cx="6568028" cy="4734586"/>
          </a:xfrm>
          <a:prstGeom prst="rect">
            <a:avLst/>
          </a:prstGeom>
        </p:spPr>
      </p:pic>
      <p:sp>
        <p:nvSpPr>
          <p:cNvPr id="6" name="TextBox 5"/>
          <p:cNvSpPr txBox="1"/>
          <p:nvPr/>
        </p:nvSpPr>
        <p:spPr>
          <a:xfrm>
            <a:off x="8334103" y="1907177"/>
            <a:ext cx="3709851" cy="3139321"/>
          </a:xfrm>
          <a:prstGeom prst="rect">
            <a:avLst/>
          </a:prstGeom>
          <a:noFill/>
        </p:spPr>
        <p:txBody>
          <a:bodyPr wrap="square" rtlCol="0">
            <a:spAutoFit/>
          </a:bodyPr>
          <a:lstStyle/>
          <a:p>
            <a:r>
              <a:rPr lang="en-US" dirty="0" smtClean="0"/>
              <a:t>The sales keeps on increasing between 9.30am and 11am. This looks like the café working hours is between 9.30am and 2pm. </a:t>
            </a:r>
          </a:p>
          <a:p>
            <a:endParaRPr lang="en-US" dirty="0"/>
          </a:p>
          <a:p>
            <a:r>
              <a:rPr lang="en-US" dirty="0" smtClean="0"/>
              <a:t>There is slight drop in sales between 10.30pm and 12pm. We can interpret that the other café in the locality gets closed early and most consumers tend to visit the café in this time as it is only available café. </a:t>
            </a:r>
            <a:endParaRPr lang="en-US" dirty="0"/>
          </a:p>
        </p:txBody>
      </p:sp>
    </p:spTree>
    <p:extLst>
      <p:ext uri="{BB962C8B-B14F-4D97-AF65-F5344CB8AC3E}">
        <p14:creationId xmlns:p14="http://schemas.microsoft.com/office/powerpoint/2010/main" val="131540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Sales across categories during peak hours</a:t>
            </a:r>
          </a:p>
        </p:txBody>
      </p:sp>
      <p:pic>
        <p:nvPicPr>
          <p:cNvPr id="4" name="Content Placeholder 3"/>
          <p:cNvPicPr>
            <a:picLocks noGrp="1" noChangeAspect="1"/>
          </p:cNvPicPr>
          <p:nvPr>
            <p:ph idx="1"/>
          </p:nvPr>
        </p:nvPicPr>
        <p:blipFill>
          <a:blip r:embed="rId2"/>
          <a:stretch>
            <a:fillRect/>
          </a:stretch>
        </p:blipFill>
        <p:spPr>
          <a:xfrm>
            <a:off x="1279553" y="1866900"/>
            <a:ext cx="9013977" cy="4453965"/>
          </a:xfrm>
          <a:prstGeom prst="rect">
            <a:avLst/>
          </a:prstGeom>
        </p:spPr>
      </p:pic>
    </p:spTree>
    <p:extLst>
      <p:ext uri="{BB962C8B-B14F-4D97-AF65-F5344CB8AC3E}">
        <p14:creationId xmlns:p14="http://schemas.microsoft.com/office/powerpoint/2010/main" val="225386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Variation of number of sales and rate across items in different categories</a:t>
            </a:r>
            <a:endParaRPr lang="en-US" sz="2400" dirty="0"/>
          </a:p>
        </p:txBody>
      </p:sp>
      <p:pic>
        <p:nvPicPr>
          <p:cNvPr id="4" name="Content Placeholder 3"/>
          <p:cNvPicPr>
            <a:picLocks noGrp="1" noChangeAspect="1"/>
          </p:cNvPicPr>
          <p:nvPr>
            <p:ph idx="1"/>
          </p:nvPr>
        </p:nvPicPr>
        <p:blipFill>
          <a:blip r:embed="rId2"/>
          <a:stretch>
            <a:fillRect/>
          </a:stretch>
        </p:blipFill>
        <p:spPr>
          <a:xfrm>
            <a:off x="913795" y="1866900"/>
            <a:ext cx="7503205" cy="3714750"/>
          </a:xfrm>
          <a:prstGeom prst="rect">
            <a:avLst/>
          </a:prstGeom>
        </p:spPr>
      </p:pic>
      <p:sp>
        <p:nvSpPr>
          <p:cNvPr id="5" name="TextBox 4"/>
          <p:cNvSpPr txBox="1"/>
          <p:nvPr/>
        </p:nvSpPr>
        <p:spPr>
          <a:xfrm>
            <a:off x="8817429" y="2207623"/>
            <a:ext cx="2952205" cy="2031325"/>
          </a:xfrm>
          <a:prstGeom prst="rect">
            <a:avLst/>
          </a:prstGeom>
          <a:noFill/>
        </p:spPr>
        <p:txBody>
          <a:bodyPr wrap="square" rtlCol="0">
            <a:spAutoFit/>
          </a:bodyPr>
          <a:lstStyle/>
          <a:p>
            <a:r>
              <a:rPr lang="en-US" dirty="0" smtClean="0"/>
              <a:t>Rate of the items has been constant irrespective of timings. </a:t>
            </a:r>
          </a:p>
          <a:p>
            <a:endParaRPr lang="en-US" dirty="0"/>
          </a:p>
          <a:p>
            <a:r>
              <a:rPr lang="en-US" dirty="0" smtClean="0"/>
              <a:t>Hours between 7pm and 11pm can be called as rush hours. </a:t>
            </a:r>
            <a:endParaRPr lang="en-US" dirty="0"/>
          </a:p>
        </p:txBody>
      </p:sp>
    </p:spTree>
    <p:extLst>
      <p:ext uri="{BB962C8B-B14F-4D97-AF65-F5344CB8AC3E}">
        <p14:creationId xmlns:p14="http://schemas.microsoft.com/office/powerpoint/2010/main" val="3259463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259096" cy="657497"/>
          </a:xfrm>
        </p:spPr>
        <p:txBody>
          <a:bodyPr>
            <a:normAutofit fontScale="90000"/>
          </a:bodyPr>
          <a:lstStyle/>
          <a:p>
            <a:r>
              <a:rPr lang="en-US" dirty="0" smtClean="0"/>
              <a:t>Average revenue</a:t>
            </a:r>
            <a:endParaRPr lang="en-US" dirty="0"/>
          </a:p>
        </p:txBody>
      </p:sp>
      <p:pic>
        <p:nvPicPr>
          <p:cNvPr id="4" name="Content Placeholder 3"/>
          <p:cNvPicPr>
            <a:picLocks noGrp="1" noChangeAspect="1"/>
          </p:cNvPicPr>
          <p:nvPr>
            <p:ph idx="1"/>
          </p:nvPr>
        </p:nvPicPr>
        <p:blipFill>
          <a:blip r:embed="rId2"/>
          <a:stretch>
            <a:fillRect/>
          </a:stretch>
        </p:blipFill>
        <p:spPr>
          <a:xfrm>
            <a:off x="304352" y="2405952"/>
            <a:ext cx="4110894" cy="4031071"/>
          </a:xfrm>
          <a:prstGeom prst="rect">
            <a:avLst/>
          </a:prstGeom>
        </p:spPr>
      </p:pic>
      <p:sp>
        <p:nvSpPr>
          <p:cNvPr id="5" name="Cloud Callout 4"/>
          <p:cNvSpPr/>
          <p:nvPr/>
        </p:nvSpPr>
        <p:spPr>
          <a:xfrm>
            <a:off x="3043343" y="1267097"/>
            <a:ext cx="3487783" cy="1410243"/>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ln w="0"/>
                <a:gradFill>
                  <a:gsLst>
                    <a:gs pos="21000">
                      <a:srgbClr val="53575C"/>
                    </a:gs>
                    <a:gs pos="88000">
                      <a:srgbClr val="C5C7CA"/>
                    </a:gs>
                  </a:gsLst>
                  <a:lin ang="5400000"/>
                </a:gradFill>
              </a:rPr>
              <a:t>Avg</a:t>
            </a:r>
            <a:r>
              <a:rPr lang="en-US" dirty="0" smtClean="0">
                <a:ln w="0"/>
                <a:gradFill>
                  <a:gsLst>
                    <a:gs pos="21000">
                      <a:srgbClr val="53575C"/>
                    </a:gs>
                    <a:gs pos="88000">
                      <a:srgbClr val="C5C7CA"/>
                    </a:gs>
                  </a:gsLst>
                  <a:lin ang="5400000"/>
                </a:gradFill>
              </a:rPr>
              <a:t> cost of an item is approx. </a:t>
            </a:r>
            <a:r>
              <a:rPr lang="en-US" b="1" spc="50" dirty="0" smtClean="0">
                <a:ln w="0"/>
                <a:solidFill>
                  <a:schemeClr val="bg2"/>
                </a:solidFill>
                <a:effectLst>
                  <a:innerShdw blurRad="63500" dist="50800" dir="13500000">
                    <a:srgbClr val="000000">
                      <a:alpha val="50000"/>
                    </a:srgbClr>
                  </a:innerShdw>
                </a:effectLst>
              </a:rPr>
              <a:t>160</a:t>
            </a:r>
            <a:endParaRPr lang="en-US" b="1" spc="50" dirty="0">
              <a:ln w="0"/>
              <a:solidFill>
                <a:schemeClr val="bg2"/>
              </a:solidFill>
              <a:effectLst>
                <a:innerShdw blurRad="63500" dist="50800" dir="13500000">
                  <a:srgbClr val="000000">
                    <a:alpha val="50000"/>
                  </a:srgbClr>
                </a:innerShdw>
              </a:effectLst>
            </a:endParaRPr>
          </a:p>
        </p:txBody>
      </p:sp>
      <p:pic>
        <p:nvPicPr>
          <p:cNvPr id="7" name="Picture 6"/>
          <p:cNvPicPr>
            <a:picLocks noChangeAspect="1"/>
          </p:cNvPicPr>
          <p:nvPr/>
        </p:nvPicPr>
        <p:blipFill>
          <a:blip r:embed="rId3"/>
          <a:stretch>
            <a:fillRect/>
          </a:stretch>
        </p:blipFill>
        <p:spPr>
          <a:xfrm>
            <a:off x="4787234" y="2833821"/>
            <a:ext cx="6935136" cy="3446721"/>
          </a:xfrm>
          <a:prstGeom prst="rect">
            <a:avLst/>
          </a:prstGeom>
        </p:spPr>
      </p:pic>
      <p:sp>
        <p:nvSpPr>
          <p:cNvPr id="8" name="Rounded Rectangular Callout 7"/>
          <p:cNvSpPr/>
          <p:nvPr/>
        </p:nvSpPr>
        <p:spPr>
          <a:xfrm>
            <a:off x="6688183" y="888548"/>
            <a:ext cx="4454434" cy="1788792"/>
          </a:xfrm>
          <a:prstGeom prst="wedgeRoundRectCallout">
            <a:avLst>
              <a:gd name="adj1" fmla="val 42510"/>
              <a:gd name="adj2" fmla="val 92441"/>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Average revenue is slightly higher on Saturdays.</a:t>
            </a:r>
            <a:endParaRPr lang="en-US" dirty="0"/>
          </a:p>
        </p:txBody>
      </p:sp>
    </p:spTree>
    <p:extLst>
      <p:ext uri="{BB962C8B-B14F-4D97-AF65-F5344CB8AC3E}">
        <p14:creationId xmlns:p14="http://schemas.microsoft.com/office/powerpoint/2010/main" val="80342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b="1" dirty="0" smtClean="0"/>
              <a:t>Problem Statement:</a:t>
            </a:r>
          </a:p>
          <a:p>
            <a:pPr marL="36900" indent="0">
              <a:buNone/>
            </a:pPr>
            <a:r>
              <a:rPr lang="en-US" dirty="0" smtClean="0"/>
              <a:t>The </a:t>
            </a:r>
            <a:r>
              <a:rPr lang="en-US" dirty="0"/>
              <a:t>data set provided to you is the data set of a Café Chain for one of its restaurants. Do a thorough analysis of the data and come up with the following analysis. </a:t>
            </a:r>
            <a:endParaRPr lang="en-US" dirty="0" smtClean="0"/>
          </a:p>
          <a:p>
            <a:pPr marL="36900" indent="0">
              <a:buNone/>
            </a:pPr>
            <a:r>
              <a:rPr lang="en-US" dirty="0" smtClean="0"/>
              <a:t>The </a:t>
            </a:r>
            <a:r>
              <a:rPr lang="en-US" dirty="0"/>
              <a:t>owner of the restaurant wants you to use this data to come up with a set of recommendations that can help his Café Chain increase its revenues. He is able to provide you with a data set for POS (point of sale data) for one of his chains. </a:t>
            </a:r>
            <a:endParaRPr lang="en-US" dirty="0" smtClean="0"/>
          </a:p>
          <a:p>
            <a:pPr marL="36900" indent="0">
              <a:buNone/>
            </a:pPr>
            <a:endParaRPr lang="en-US" dirty="0"/>
          </a:p>
          <a:p>
            <a:pPr marL="36900" indent="0">
              <a:buNone/>
            </a:pPr>
            <a:r>
              <a:rPr lang="en-US" dirty="0"/>
              <a:t>Dataset: </a:t>
            </a:r>
            <a:r>
              <a:rPr lang="en-US" dirty="0">
                <a:hlinkClick r:id="rId2" action="ppaction://hlinkfile"/>
              </a:rPr>
              <a:t>Cafe_Data_MRA.xlsx</a:t>
            </a:r>
            <a:endParaRPr lang="en-US" dirty="0"/>
          </a:p>
        </p:txBody>
      </p:sp>
    </p:spTree>
    <p:extLst>
      <p:ext uri="{BB962C8B-B14F-4D97-AF65-F5344CB8AC3E}">
        <p14:creationId xmlns:p14="http://schemas.microsoft.com/office/powerpoint/2010/main" val="146170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5604571" cy="1049383"/>
          </a:xfrm>
        </p:spPr>
        <p:txBody>
          <a:bodyPr>
            <a:normAutofit fontScale="90000"/>
          </a:bodyPr>
          <a:lstStyle/>
          <a:p>
            <a:r>
              <a:rPr lang="en-US" dirty="0" smtClean="0"/>
              <a:t>Discount trend over week</a:t>
            </a:r>
            <a:endParaRPr lang="en-US" dirty="0"/>
          </a:p>
        </p:txBody>
      </p:sp>
      <p:pic>
        <p:nvPicPr>
          <p:cNvPr id="4" name="Content Placeholder 3"/>
          <p:cNvPicPr>
            <a:picLocks noGrp="1" noChangeAspect="1"/>
          </p:cNvPicPr>
          <p:nvPr>
            <p:ph idx="1"/>
          </p:nvPr>
        </p:nvPicPr>
        <p:blipFill>
          <a:blip r:embed="rId2"/>
          <a:stretch>
            <a:fillRect/>
          </a:stretch>
        </p:blipFill>
        <p:spPr>
          <a:xfrm>
            <a:off x="247589" y="2115640"/>
            <a:ext cx="8344296" cy="4402726"/>
          </a:xfrm>
          <a:prstGeom prst="rect">
            <a:avLst/>
          </a:prstGeom>
        </p:spPr>
      </p:pic>
      <p:sp>
        <p:nvSpPr>
          <p:cNvPr id="5" name="TextBox 4"/>
          <p:cNvSpPr txBox="1"/>
          <p:nvPr/>
        </p:nvSpPr>
        <p:spPr>
          <a:xfrm>
            <a:off x="9144000" y="1776549"/>
            <a:ext cx="2612571" cy="2308324"/>
          </a:xfrm>
          <a:prstGeom prst="rect">
            <a:avLst/>
          </a:prstGeom>
          <a:noFill/>
        </p:spPr>
        <p:txBody>
          <a:bodyPr wrap="square" rtlCol="0">
            <a:spAutoFit/>
          </a:bodyPr>
          <a:lstStyle/>
          <a:p>
            <a:r>
              <a:rPr lang="en-US" dirty="0" smtClean="0"/>
              <a:t>The discounts are higher on Wednesday and Sunday</a:t>
            </a:r>
          </a:p>
          <a:p>
            <a:endParaRPr lang="en-US" dirty="0"/>
          </a:p>
          <a:p>
            <a:r>
              <a:rPr lang="en-US" dirty="0" smtClean="0"/>
              <a:t>After 10 pm the discounts are higher. Between 6pm and 8pm are considerably higher.</a:t>
            </a:r>
            <a:endParaRPr lang="en-US" dirty="0"/>
          </a:p>
        </p:txBody>
      </p:sp>
    </p:spTree>
    <p:extLst>
      <p:ext uri="{BB962C8B-B14F-4D97-AF65-F5344CB8AC3E}">
        <p14:creationId xmlns:p14="http://schemas.microsoft.com/office/powerpoint/2010/main" val="401249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471" y="687977"/>
            <a:ext cx="5840015" cy="1088572"/>
          </a:xfrm>
        </p:spPr>
        <p:txBody>
          <a:bodyPr>
            <a:normAutofit/>
          </a:bodyPr>
          <a:lstStyle/>
          <a:p>
            <a:r>
              <a:rPr lang="en-US" sz="2800" dirty="0" smtClean="0"/>
              <a:t>Peak time of sales for various categories </a:t>
            </a:r>
            <a:endParaRPr lang="en-US" sz="2800" dirty="0"/>
          </a:p>
        </p:txBody>
      </p:sp>
      <p:pic>
        <p:nvPicPr>
          <p:cNvPr id="4" name="Content Placeholder 3"/>
          <p:cNvPicPr>
            <a:picLocks noGrp="1" noChangeAspect="1"/>
          </p:cNvPicPr>
          <p:nvPr>
            <p:ph idx="1"/>
          </p:nvPr>
        </p:nvPicPr>
        <p:blipFill>
          <a:blip r:embed="rId2"/>
          <a:stretch>
            <a:fillRect/>
          </a:stretch>
        </p:blipFill>
        <p:spPr>
          <a:xfrm>
            <a:off x="495471" y="1776549"/>
            <a:ext cx="7377179" cy="3714750"/>
          </a:xfrm>
          <a:prstGeom prst="rect">
            <a:avLst/>
          </a:prstGeom>
        </p:spPr>
      </p:pic>
      <p:sp>
        <p:nvSpPr>
          <p:cNvPr id="5" name="TextBox 4"/>
          <p:cNvSpPr txBox="1"/>
          <p:nvPr/>
        </p:nvSpPr>
        <p:spPr>
          <a:xfrm>
            <a:off x="8216537" y="1776549"/>
            <a:ext cx="3409406" cy="646331"/>
          </a:xfrm>
          <a:prstGeom prst="rect">
            <a:avLst/>
          </a:prstGeom>
          <a:noFill/>
        </p:spPr>
        <p:txBody>
          <a:bodyPr wrap="square" rtlCol="0">
            <a:spAutoFit/>
          </a:bodyPr>
          <a:lstStyle/>
          <a:p>
            <a:r>
              <a:rPr lang="en-US" dirty="0" smtClean="0"/>
              <a:t>Peak time for all the categories is between 7.30pm and 8pm.</a:t>
            </a:r>
            <a:endParaRPr lang="en-US" dirty="0"/>
          </a:p>
        </p:txBody>
      </p:sp>
    </p:spTree>
    <p:extLst>
      <p:ext uri="{BB962C8B-B14F-4D97-AF65-F5344CB8AC3E}">
        <p14:creationId xmlns:p14="http://schemas.microsoft.com/office/powerpoint/2010/main" val="157166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559542" cy="683623"/>
          </a:xfrm>
        </p:spPr>
        <p:txBody>
          <a:bodyPr>
            <a:normAutofit/>
          </a:bodyPr>
          <a:lstStyle/>
          <a:p>
            <a:r>
              <a:rPr lang="en-US" sz="2800" dirty="0" smtClean="0"/>
              <a:t>Preferences based on weekday</a:t>
            </a:r>
            <a:endParaRPr lang="en-US" sz="2800" dirty="0"/>
          </a:p>
        </p:txBody>
      </p:sp>
      <p:pic>
        <p:nvPicPr>
          <p:cNvPr id="4" name="Content Placeholder 3"/>
          <p:cNvPicPr>
            <a:picLocks noGrp="1" noChangeAspect="1"/>
          </p:cNvPicPr>
          <p:nvPr>
            <p:ph idx="1"/>
          </p:nvPr>
        </p:nvPicPr>
        <p:blipFill>
          <a:blip r:embed="rId2"/>
          <a:stretch>
            <a:fillRect/>
          </a:stretch>
        </p:blipFill>
        <p:spPr>
          <a:xfrm>
            <a:off x="1020489" y="1293223"/>
            <a:ext cx="9730242" cy="4973454"/>
          </a:xfrm>
          <a:prstGeom prst="rect">
            <a:avLst/>
          </a:prstGeom>
        </p:spPr>
      </p:pic>
    </p:spTree>
    <p:extLst>
      <p:ext uri="{BB962C8B-B14F-4D97-AF65-F5344CB8AC3E}">
        <p14:creationId xmlns:p14="http://schemas.microsoft.com/office/powerpoint/2010/main" val="112231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and Key Findings</a:t>
            </a:r>
          </a:p>
        </p:txBody>
      </p:sp>
      <p:sp>
        <p:nvSpPr>
          <p:cNvPr id="3" name="Content Placeholder 2"/>
          <p:cNvSpPr>
            <a:spLocks noGrp="1"/>
          </p:cNvSpPr>
          <p:nvPr>
            <p:ph idx="1"/>
          </p:nvPr>
        </p:nvSpPr>
        <p:spPr/>
        <p:txBody>
          <a:bodyPr/>
          <a:lstStyle/>
          <a:p>
            <a:r>
              <a:rPr lang="en-US" dirty="0"/>
              <a:t>The data is constant across weekdays and across months with 20% increase in sales on Saturdays which will be due to weekend rush. Sales gradually increase from Friday, reach a peak on Saturday and is high on Sunday and is constant across </a:t>
            </a:r>
            <a:r>
              <a:rPr lang="en-US" dirty="0" smtClean="0"/>
              <a:t>weekdays</a:t>
            </a:r>
          </a:p>
          <a:p>
            <a:endParaRPr lang="en-US" dirty="0"/>
          </a:p>
          <a:p>
            <a:r>
              <a:rPr lang="en-US" dirty="0"/>
              <a:t>Café opening hours can be brought down to 16 hours instead of all day as the sales just contribute to 0.2% during few hours in a day. (10am to 2am) </a:t>
            </a:r>
          </a:p>
        </p:txBody>
      </p:sp>
    </p:spTree>
    <p:extLst>
      <p:ext uri="{BB962C8B-B14F-4D97-AF65-F5344CB8AC3E}">
        <p14:creationId xmlns:p14="http://schemas.microsoft.com/office/powerpoint/2010/main" val="54522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Almost 40% of the sales and Revenue is from </a:t>
            </a:r>
            <a:r>
              <a:rPr lang="en-US" dirty="0" smtClean="0"/>
              <a:t>Tobacco</a:t>
            </a:r>
          </a:p>
          <a:p>
            <a:r>
              <a:rPr lang="en-US" dirty="0"/>
              <a:t>Food, Tobacco and Beverages are the top selling categories. These can be considered for combo selection to increase </a:t>
            </a:r>
            <a:r>
              <a:rPr lang="en-US" dirty="0" smtClean="0"/>
              <a:t>sales</a:t>
            </a:r>
          </a:p>
          <a:p>
            <a:r>
              <a:rPr lang="en-US" dirty="0"/>
              <a:t>Discounts can be given for bills of higher value and also to customers who frequent the café to ensure they visit again. </a:t>
            </a:r>
            <a:endParaRPr lang="en-US" dirty="0" smtClean="0"/>
          </a:p>
          <a:p>
            <a:endParaRPr lang="en-US" dirty="0"/>
          </a:p>
        </p:txBody>
      </p:sp>
    </p:spTree>
    <p:extLst>
      <p:ext uri="{BB962C8B-B14F-4D97-AF65-F5344CB8AC3E}">
        <p14:creationId xmlns:p14="http://schemas.microsoft.com/office/powerpoint/2010/main" val="1173639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Menu Analysis</a:t>
            </a:r>
            <a:endParaRPr lang="en-US"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4258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8224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smtClean="0"/>
              <a:t>Contents</a:t>
            </a:r>
            <a:endParaRPr lang="en-US" dirty="0"/>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06182776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Exploratory Analysis of data &amp; an executive </a:t>
            </a:r>
            <a:r>
              <a:rPr lang="en-US" dirty="0" smtClean="0"/>
              <a:t>summary </a:t>
            </a:r>
            <a:r>
              <a:rPr lang="en-US" dirty="0"/>
              <a:t>supported by graphs. </a:t>
            </a:r>
          </a:p>
        </p:txBody>
      </p:sp>
      <p:sp>
        <p:nvSpPr>
          <p:cNvPr id="3" name="Content Placeholder 2"/>
          <p:cNvSpPr>
            <a:spLocks noGrp="1"/>
          </p:cNvSpPr>
          <p:nvPr>
            <p:ph idx="1"/>
          </p:nvPr>
        </p:nvSpPr>
        <p:spPr/>
        <p:txBody>
          <a:bodyPr/>
          <a:lstStyle/>
          <a:p>
            <a:r>
              <a:rPr lang="en-US" dirty="0" smtClean="0"/>
              <a:t>We uploaded the data set in to </a:t>
            </a:r>
            <a:r>
              <a:rPr lang="en-US" dirty="0" err="1" smtClean="0"/>
              <a:t>Jupyter</a:t>
            </a:r>
            <a:r>
              <a:rPr lang="en-US" dirty="0" smtClean="0"/>
              <a:t> notebook. Used various libraries such as pandas, </a:t>
            </a:r>
            <a:r>
              <a:rPr lang="en-US" dirty="0" err="1" smtClean="0"/>
              <a:t>seaborn</a:t>
            </a:r>
            <a:r>
              <a:rPr lang="en-US" dirty="0" smtClean="0"/>
              <a:t>, </a:t>
            </a:r>
            <a:r>
              <a:rPr lang="en-US" dirty="0" err="1" smtClean="0"/>
              <a:t>matplotlib</a:t>
            </a:r>
            <a:r>
              <a:rPr lang="en-US" dirty="0" smtClean="0"/>
              <a:t> in Python language for Exploratory data analysis. ]</a:t>
            </a:r>
            <a:endParaRPr lang="en-US" dirty="0"/>
          </a:p>
          <a:p>
            <a:r>
              <a:rPr lang="en-US" dirty="0" smtClean="0"/>
              <a:t>We checked the top 5 rows in the data set. </a:t>
            </a:r>
            <a:endParaRPr lang="en-US" dirty="0"/>
          </a:p>
          <a:p>
            <a:r>
              <a:rPr lang="en-US" dirty="0" smtClean="0"/>
              <a:t>The  data set has 10 columns. </a:t>
            </a:r>
          </a:p>
          <a:p>
            <a:endParaRPr lang="en-US" dirty="0" smtClean="0"/>
          </a:p>
        </p:txBody>
      </p:sp>
      <p:pic>
        <p:nvPicPr>
          <p:cNvPr id="4" name="Picture 3"/>
          <p:cNvPicPr>
            <a:picLocks noChangeAspect="1"/>
          </p:cNvPicPr>
          <p:nvPr/>
        </p:nvPicPr>
        <p:blipFill>
          <a:blip r:embed="rId2"/>
          <a:stretch>
            <a:fillRect/>
          </a:stretch>
        </p:blipFill>
        <p:spPr>
          <a:xfrm>
            <a:off x="1110341" y="4116704"/>
            <a:ext cx="10533850" cy="2140405"/>
          </a:xfrm>
          <a:prstGeom prst="rect">
            <a:avLst/>
          </a:prstGeom>
        </p:spPr>
      </p:pic>
    </p:spTree>
    <p:extLst>
      <p:ext uri="{BB962C8B-B14F-4D97-AF65-F5344CB8AC3E}">
        <p14:creationId xmlns:p14="http://schemas.microsoft.com/office/powerpoint/2010/main" val="146362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732" y="665662"/>
            <a:ext cx="10353762" cy="5800452"/>
          </a:xfrm>
        </p:spPr>
        <p:txBody>
          <a:bodyPr>
            <a:normAutofit/>
          </a:bodyPr>
          <a:lstStyle/>
          <a:p>
            <a:r>
              <a:rPr lang="en-US" dirty="0" smtClean="0"/>
              <a:t>The shape of the data set: There are 145830 rows and 10 columns</a:t>
            </a:r>
          </a:p>
          <a:p>
            <a:endParaRPr lang="en-US" dirty="0"/>
          </a:p>
          <a:p>
            <a:endParaRPr lang="en-US" dirty="0" smtClean="0"/>
          </a:p>
          <a:p>
            <a:r>
              <a:rPr lang="en-US" dirty="0" smtClean="0"/>
              <a:t>The names of the columns in the Café data set listed below.</a:t>
            </a:r>
          </a:p>
          <a:p>
            <a:pPr marL="36900" indent="0">
              <a:buNone/>
            </a:pPr>
            <a:r>
              <a:rPr lang="en-US" sz="1800" dirty="0" smtClean="0"/>
              <a:t>Date, Bill Number, Item </a:t>
            </a:r>
            <a:r>
              <a:rPr lang="en-US" sz="1800" dirty="0" err="1"/>
              <a:t>Desc</a:t>
            </a:r>
            <a:r>
              <a:rPr lang="en-US" sz="1800" dirty="0"/>
              <a:t> </a:t>
            </a:r>
            <a:r>
              <a:rPr lang="en-US" sz="1800" dirty="0" smtClean="0"/>
              <a:t>, Time, Quantity, Rate, Tax, Discount, Total , and Category.</a:t>
            </a:r>
            <a:endParaRPr lang="en-US" dirty="0" smtClean="0"/>
          </a:p>
          <a:p>
            <a:r>
              <a:rPr lang="en-US" dirty="0" smtClean="0"/>
              <a:t>Information about the data frame:</a:t>
            </a:r>
          </a:p>
          <a:p>
            <a:endParaRPr lang="en-US" sz="1800" dirty="0" smtClean="0"/>
          </a:p>
        </p:txBody>
      </p:sp>
      <p:pic>
        <p:nvPicPr>
          <p:cNvPr id="4" name="Picture 3"/>
          <p:cNvPicPr>
            <a:picLocks noChangeAspect="1"/>
          </p:cNvPicPr>
          <p:nvPr/>
        </p:nvPicPr>
        <p:blipFill>
          <a:blip r:embed="rId2"/>
          <a:stretch>
            <a:fillRect/>
          </a:stretch>
        </p:blipFill>
        <p:spPr>
          <a:xfrm>
            <a:off x="2030870" y="1376474"/>
            <a:ext cx="3481656" cy="633029"/>
          </a:xfrm>
          <a:prstGeom prst="rect">
            <a:avLst/>
          </a:prstGeom>
        </p:spPr>
      </p:pic>
      <p:pic>
        <p:nvPicPr>
          <p:cNvPr id="5" name="Picture 4"/>
          <p:cNvPicPr>
            <a:picLocks noChangeAspect="1"/>
          </p:cNvPicPr>
          <p:nvPr/>
        </p:nvPicPr>
        <p:blipFill>
          <a:blip r:embed="rId3"/>
          <a:stretch>
            <a:fillRect/>
          </a:stretch>
        </p:blipFill>
        <p:spPr>
          <a:xfrm>
            <a:off x="3101270" y="3712144"/>
            <a:ext cx="5258959" cy="2965292"/>
          </a:xfrm>
          <a:prstGeom prst="rect">
            <a:avLst/>
          </a:prstGeom>
        </p:spPr>
      </p:pic>
    </p:spTree>
    <p:extLst>
      <p:ext uri="{BB962C8B-B14F-4D97-AF65-F5344CB8AC3E}">
        <p14:creationId xmlns:p14="http://schemas.microsoft.com/office/powerpoint/2010/main" val="345145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098" y="561158"/>
            <a:ext cx="10353762" cy="3714749"/>
          </a:xfrm>
        </p:spPr>
        <p:txBody>
          <a:bodyPr/>
          <a:lstStyle/>
          <a:p>
            <a:r>
              <a:rPr lang="en-US" dirty="0" smtClean="0"/>
              <a:t>There are 4 continuous variables and 4 categorical variables and 1 date time datatype variable. </a:t>
            </a:r>
          </a:p>
          <a:p>
            <a:endParaRPr lang="en-US" dirty="0"/>
          </a:p>
          <a:p>
            <a:r>
              <a:rPr lang="en-US" dirty="0" smtClean="0"/>
              <a:t>Descriptive Statistics summary: </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858695" y="2724195"/>
            <a:ext cx="8579896" cy="2500948"/>
          </a:xfrm>
          <a:prstGeom prst="rect">
            <a:avLst/>
          </a:prstGeom>
        </p:spPr>
      </p:pic>
    </p:spTree>
    <p:extLst>
      <p:ext uri="{BB962C8B-B14F-4D97-AF65-F5344CB8AC3E}">
        <p14:creationId xmlns:p14="http://schemas.microsoft.com/office/powerpoint/2010/main" val="428732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041" y="652598"/>
            <a:ext cx="10353762" cy="3714749"/>
          </a:xfrm>
        </p:spPr>
        <p:txBody>
          <a:bodyPr/>
          <a:lstStyle/>
          <a:p>
            <a:r>
              <a:rPr lang="en-US" dirty="0" smtClean="0"/>
              <a:t>Determined null values in the data set, if any. There are no null values in the data set. </a:t>
            </a:r>
          </a:p>
          <a:p>
            <a:endParaRPr lang="en-US" dirty="0"/>
          </a:p>
        </p:txBody>
      </p:sp>
      <p:pic>
        <p:nvPicPr>
          <p:cNvPr id="4" name="Picture 3"/>
          <p:cNvPicPr>
            <a:picLocks noChangeAspect="1"/>
          </p:cNvPicPr>
          <p:nvPr/>
        </p:nvPicPr>
        <p:blipFill>
          <a:blip r:embed="rId2"/>
          <a:stretch>
            <a:fillRect/>
          </a:stretch>
        </p:blipFill>
        <p:spPr>
          <a:xfrm>
            <a:off x="4009925" y="1505113"/>
            <a:ext cx="2247183" cy="2561789"/>
          </a:xfrm>
          <a:prstGeom prst="rect">
            <a:avLst/>
          </a:prstGeom>
        </p:spPr>
      </p:pic>
      <p:sp>
        <p:nvSpPr>
          <p:cNvPr id="5" name="TextBox 4"/>
          <p:cNvSpPr txBox="1"/>
          <p:nvPr/>
        </p:nvSpPr>
        <p:spPr>
          <a:xfrm>
            <a:off x="979715" y="4550085"/>
            <a:ext cx="9235440" cy="369332"/>
          </a:xfrm>
          <a:prstGeom prst="rect">
            <a:avLst/>
          </a:prstGeom>
          <a:noFill/>
        </p:spPr>
        <p:txBody>
          <a:bodyPr wrap="square" rtlCol="0">
            <a:spAutoFit/>
          </a:bodyPr>
          <a:lstStyle/>
          <a:p>
            <a:r>
              <a:rPr lang="en-US" dirty="0" smtClean="0"/>
              <a:t>Since we do not have null values, there is no scope for null value treatment. </a:t>
            </a:r>
            <a:endParaRPr lang="en-US" dirty="0"/>
          </a:p>
        </p:txBody>
      </p:sp>
    </p:spTree>
    <p:extLst>
      <p:ext uri="{BB962C8B-B14F-4D97-AF65-F5344CB8AC3E}">
        <p14:creationId xmlns:p14="http://schemas.microsoft.com/office/powerpoint/2010/main" val="107739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376" y="143016"/>
            <a:ext cx="10353762" cy="1257300"/>
          </a:xfrm>
        </p:spPr>
        <p:txBody>
          <a:bodyPr/>
          <a:lstStyle/>
          <a:p>
            <a:r>
              <a:rPr lang="en-US" dirty="0" smtClean="0"/>
              <a:t>Univariate and Multivariate Analysis</a:t>
            </a:r>
            <a:endParaRPr lang="en-US" dirty="0"/>
          </a:p>
        </p:txBody>
      </p:sp>
      <p:sp>
        <p:nvSpPr>
          <p:cNvPr id="3" name="Content Placeholder 2"/>
          <p:cNvSpPr>
            <a:spLocks noGrp="1"/>
          </p:cNvSpPr>
          <p:nvPr>
            <p:ph idx="1"/>
          </p:nvPr>
        </p:nvSpPr>
        <p:spPr>
          <a:xfrm>
            <a:off x="799376" y="1400316"/>
            <a:ext cx="10353762" cy="3714749"/>
          </a:xfrm>
        </p:spPr>
        <p:txBody>
          <a:bodyPr/>
          <a:lstStyle/>
          <a:p>
            <a:r>
              <a:rPr lang="en-US" dirty="0" smtClean="0"/>
              <a:t>We used Tableau for visualization of univariate and multivariable analysis.</a:t>
            </a:r>
          </a:p>
          <a:p>
            <a:endParaRPr lang="en-US" dirty="0"/>
          </a:p>
        </p:txBody>
      </p:sp>
      <p:pic>
        <p:nvPicPr>
          <p:cNvPr id="4" name="Picture 3"/>
          <p:cNvPicPr>
            <a:picLocks noChangeAspect="1"/>
          </p:cNvPicPr>
          <p:nvPr/>
        </p:nvPicPr>
        <p:blipFill>
          <a:blip r:embed="rId2"/>
          <a:stretch>
            <a:fillRect/>
          </a:stretch>
        </p:blipFill>
        <p:spPr>
          <a:xfrm>
            <a:off x="799376" y="2066660"/>
            <a:ext cx="6868521" cy="3888144"/>
          </a:xfrm>
          <a:prstGeom prst="rect">
            <a:avLst/>
          </a:prstGeom>
        </p:spPr>
      </p:pic>
      <p:sp>
        <p:nvSpPr>
          <p:cNvPr id="6" name="TextBox 5"/>
          <p:cNvSpPr txBox="1"/>
          <p:nvPr/>
        </p:nvSpPr>
        <p:spPr>
          <a:xfrm>
            <a:off x="8307977" y="2586446"/>
            <a:ext cx="3670663" cy="1200329"/>
          </a:xfrm>
          <a:prstGeom prst="rect">
            <a:avLst/>
          </a:prstGeom>
          <a:noFill/>
        </p:spPr>
        <p:txBody>
          <a:bodyPr wrap="square" rtlCol="0">
            <a:spAutoFit/>
          </a:bodyPr>
          <a:lstStyle/>
          <a:p>
            <a:r>
              <a:rPr lang="en-US" dirty="0" smtClean="0"/>
              <a:t>We can observe that the highest quantity is from food. 62,141 units of different items belongs to Food category were sold in the Café.</a:t>
            </a:r>
            <a:endParaRPr lang="en-US" dirty="0"/>
          </a:p>
        </p:txBody>
      </p:sp>
    </p:spTree>
    <p:extLst>
      <p:ext uri="{BB962C8B-B14F-4D97-AF65-F5344CB8AC3E}">
        <p14:creationId xmlns:p14="http://schemas.microsoft.com/office/powerpoint/2010/main" val="97745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229" y="600348"/>
            <a:ext cx="10353762" cy="3714749"/>
          </a:xfrm>
        </p:spPr>
        <p:txBody>
          <a:bodyPr/>
          <a:lstStyle/>
          <a:p>
            <a:pPr marL="36900" indent="0">
              <a:buNone/>
            </a:pPr>
            <a:r>
              <a:rPr lang="en-US" dirty="0" smtClean="0"/>
              <a:t>Sum of total with respect to category</a:t>
            </a:r>
          </a:p>
          <a:p>
            <a:endParaRPr lang="en-US" dirty="0"/>
          </a:p>
        </p:txBody>
      </p:sp>
      <p:pic>
        <p:nvPicPr>
          <p:cNvPr id="4" name="Picture 3"/>
          <p:cNvPicPr>
            <a:picLocks noChangeAspect="1"/>
          </p:cNvPicPr>
          <p:nvPr/>
        </p:nvPicPr>
        <p:blipFill>
          <a:blip r:embed="rId2"/>
          <a:stretch>
            <a:fillRect/>
          </a:stretch>
        </p:blipFill>
        <p:spPr>
          <a:xfrm>
            <a:off x="796229" y="1405308"/>
            <a:ext cx="7138364" cy="3859023"/>
          </a:xfrm>
          <a:prstGeom prst="rect">
            <a:avLst/>
          </a:prstGeom>
        </p:spPr>
      </p:pic>
      <p:sp>
        <p:nvSpPr>
          <p:cNvPr id="5" name="TextBox 4"/>
          <p:cNvSpPr txBox="1"/>
          <p:nvPr/>
        </p:nvSpPr>
        <p:spPr>
          <a:xfrm>
            <a:off x="8412480" y="1541417"/>
            <a:ext cx="3409406" cy="1754326"/>
          </a:xfrm>
          <a:prstGeom prst="rect">
            <a:avLst/>
          </a:prstGeom>
          <a:noFill/>
        </p:spPr>
        <p:txBody>
          <a:bodyPr wrap="square" rtlCol="0">
            <a:spAutoFit/>
          </a:bodyPr>
          <a:lstStyle/>
          <a:p>
            <a:r>
              <a:rPr lang="en-US" dirty="0" smtClean="0"/>
              <a:t>We can observe that the Tobacco has the highest total. More than 14 million amount was received. Following which, Food, Beverages has great contribution towards the total </a:t>
            </a:r>
          </a:p>
        </p:txBody>
      </p:sp>
    </p:spTree>
    <p:extLst>
      <p:ext uri="{BB962C8B-B14F-4D97-AF65-F5344CB8AC3E}">
        <p14:creationId xmlns:p14="http://schemas.microsoft.com/office/powerpoint/2010/main" val="279905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Earthy inspiration</Template>
  <TotalTime>0</TotalTime>
  <Words>892</Words>
  <Application>Microsoft Office PowerPoint</Application>
  <PresentationFormat>Widescreen</PresentationFormat>
  <Paragraphs>83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Cambria</vt:lpstr>
      <vt:lpstr>Goudy Old Style</vt:lpstr>
      <vt:lpstr>Trebuchet MS</vt:lpstr>
      <vt:lpstr>Wingdings 2</vt:lpstr>
      <vt:lpstr>SlateVTI</vt:lpstr>
      <vt:lpstr>Market Retail Analysis</vt:lpstr>
      <vt:lpstr>Agenda</vt:lpstr>
      <vt:lpstr>Contents</vt:lpstr>
      <vt:lpstr>Exploratory Analysis of data &amp; an executive summary supported by graphs. </vt:lpstr>
      <vt:lpstr>PowerPoint Presentation</vt:lpstr>
      <vt:lpstr>PowerPoint Presentation</vt:lpstr>
      <vt:lpstr>PowerPoint Presentation</vt:lpstr>
      <vt:lpstr>Univariate and Multivariate Analysis</vt:lpstr>
      <vt:lpstr>PowerPoint Presentation</vt:lpstr>
      <vt:lpstr>PowerPoint Presentation</vt:lpstr>
      <vt:lpstr>PowerPoint Presentation</vt:lpstr>
      <vt:lpstr>Revenue and Sum quantity</vt:lpstr>
      <vt:lpstr>PowerPoint Presentation</vt:lpstr>
      <vt:lpstr>PowerPoint Presentation</vt:lpstr>
      <vt:lpstr>Distribution of Sales over week days.</vt:lpstr>
      <vt:lpstr>PowerPoint Presentation</vt:lpstr>
      <vt:lpstr>Sales across categories during peak hours</vt:lpstr>
      <vt:lpstr>Variation of number of sales and rate across items in different categories</vt:lpstr>
      <vt:lpstr>Average revenue</vt:lpstr>
      <vt:lpstr>Discount trend over week</vt:lpstr>
      <vt:lpstr>Peak time of sales for various categories </vt:lpstr>
      <vt:lpstr>Preferences based on weekday</vt:lpstr>
      <vt:lpstr>Summary and Key Findings</vt:lpstr>
      <vt:lpstr>PowerPoint Presentation</vt:lpstr>
      <vt:lpstr>Menu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2022-11-22T16:53:19Z</dcterms:created>
  <dcterms:modified xsi:type="dcterms:W3CDTF">2023-01-29T14:53:46Z</dcterms:modified>
</cp:coreProperties>
</file>