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5" r:id="rId2"/>
    <p:sldId id="266" r:id="rId3"/>
    <p:sldId id="271" r:id="rId4"/>
    <p:sldId id="272" r:id="rId5"/>
    <p:sldId id="300" r:id="rId6"/>
    <p:sldId id="273" r:id="rId7"/>
    <p:sldId id="267" r:id="rId8"/>
    <p:sldId id="268" r:id="rId9"/>
    <p:sldId id="269" r:id="rId10"/>
    <p:sldId id="270" r:id="rId11"/>
    <p:sldId id="301" r:id="rId12"/>
    <p:sldId id="257" r:id="rId13"/>
    <p:sldId id="258" r:id="rId14"/>
    <p:sldId id="302" r:id="rId15"/>
    <p:sldId id="309" r:id="rId16"/>
    <p:sldId id="259" r:id="rId17"/>
    <p:sldId id="260" r:id="rId18"/>
    <p:sldId id="303" r:id="rId19"/>
    <p:sldId id="261" r:id="rId20"/>
    <p:sldId id="262" r:id="rId21"/>
    <p:sldId id="304" r:id="rId22"/>
    <p:sldId id="263" r:id="rId23"/>
    <p:sldId id="264" r:id="rId24"/>
    <p:sldId id="305" r:id="rId25"/>
    <p:sldId id="306" r:id="rId26"/>
    <p:sldId id="307" r:id="rId27"/>
    <p:sldId id="308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1ED48-E400-FF47-9204-F3EDC53D5A81}" v="27" dt="2021-03-01T21:57:31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6327"/>
  </p:normalViewPr>
  <p:slideViewPr>
    <p:cSldViewPr snapToGrid="0" snapToObjects="1">
      <p:cViewPr varScale="1">
        <p:scale>
          <a:sx n="71" d="100"/>
          <a:sy n="71" d="100"/>
        </p:scale>
        <p:origin x="17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8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72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AC302AF-26E4-CB4C-A90E-E75D36B274B3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05649CAB-3483-8445-B897-B52CC867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0C7A-06F7-4D44-A1D1-A90AF15CE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Changing Case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40FD1-808E-354F-A43E-83F8A26ED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2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CA" dirty="0"/>
              <a:t>The result of any arithmetic operation that involves a null is null</a:t>
            </a:r>
          </a:p>
          <a:p>
            <a:pPr marL="201168" lvl="1" indent="0">
              <a:buNone/>
            </a:pPr>
            <a:r>
              <a:rPr lang="en-CA" dirty="0"/>
              <a:t>Use parenthesis to control the calculation order</a:t>
            </a:r>
          </a:p>
          <a:p>
            <a:pPr marL="201168" lvl="1" indent="0">
              <a:buNone/>
            </a:pPr>
            <a:r>
              <a:rPr lang="en-CA" dirty="0"/>
              <a:t>When calculating multiple data types, the system will convert to the most complex type </a:t>
            </a:r>
          </a:p>
          <a:p>
            <a:pPr marL="201168" lvl="1" indent="0" algn="ctr">
              <a:buNone/>
            </a:pPr>
            <a:r>
              <a:rPr lang="en-CA" dirty="0"/>
              <a:t>(integer X decimal value will convert to a decimal value)</a:t>
            </a:r>
          </a:p>
          <a:p>
            <a:pPr marL="201168" lvl="1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37086-6667-FC43-A4AB-A61F4681DFAA}"/>
              </a:ext>
            </a:extLst>
          </p:cNvPr>
          <p:cNvSpPr/>
          <p:nvPr/>
        </p:nvSpPr>
        <p:spPr>
          <a:xfrm>
            <a:off x="1197909" y="3500473"/>
            <a:ext cx="9796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grocery, vendor, qty,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qty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groceries;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F6ADE4A-2CAE-9946-9C98-70BC7B01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94" y="4294602"/>
            <a:ext cx="7173632" cy="20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8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B12E-610D-CC4C-BA10-696C43BE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C377638-AB47-B043-804A-DB19CC05D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700007"/>
            <a:ext cx="10058400" cy="289308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69202A-1F7E-0A4F-9EFA-4B44AF6290BE}"/>
              </a:ext>
            </a:extLst>
          </p:cNvPr>
          <p:cNvSpPr/>
          <p:nvPr/>
        </p:nvSpPr>
        <p:spPr>
          <a:xfrm>
            <a:off x="1111618" y="1776677"/>
            <a:ext cx="9807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grocery, vendor, qty,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qty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buy_price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groceries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AEC7F16-C905-4740-90AE-231A94A90E21}"/>
              </a:ext>
            </a:extLst>
          </p:cNvPr>
          <p:cNvSpPr/>
          <p:nvPr/>
        </p:nvSpPr>
        <p:spPr>
          <a:xfrm>
            <a:off x="11015442" y="3429000"/>
            <a:ext cx="866528" cy="1850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85C9-3D4B-164C-B89F-6CECEA6F0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Working with Substrings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A0ED4-3843-3147-9244-B45F7E22D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7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Extracting a SUBSTRING()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Use the function SUBSTRING() to extract a part of a string</a:t>
            </a:r>
          </a:p>
          <a:p>
            <a:pPr lvl="1"/>
            <a:r>
              <a:rPr lang="en-CA" dirty="0"/>
              <a:t>A substring is any sequence of contiguous characters</a:t>
            </a:r>
          </a:p>
          <a:p>
            <a:pPr lvl="1"/>
            <a:r>
              <a:rPr lang="en-CA" dirty="0"/>
              <a:t>Extracts part of a string starting at a specified position and continuing for a specified number of characters</a:t>
            </a:r>
          </a:p>
          <a:p>
            <a:pPr lvl="1"/>
            <a:r>
              <a:rPr lang="en-CA" dirty="0"/>
              <a:t>SUBSTRING(string FROM start FOR LENGTH)</a:t>
            </a:r>
          </a:p>
          <a:p>
            <a:pPr marL="384048" lvl="2" indent="0">
              <a:buNone/>
            </a:pPr>
            <a:r>
              <a:rPr lang="en-CA" dirty="0"/>
              <a:t>You can use SUBSTRING() in SELECT, WHERE and ORDER BY</a:t>
            </a:r>
          </a:p>
          <a:p>
            <a:pPr marL="384048" lvl="2" indent="0">
              <a:buNone/>
            </a:pPr>
            <a:endParaRPr lang="en-CA" dirty="0"/>
          </a:p>
          <a:p>
            <a:pPr marL="384048" lvl="2" indent="0">
              <a:buNone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BDB165-1489-9A46-BABA-CDEA6B22C189}"/>
              </a:ext>
            </a:extLst>
          </p:cNvPr>
          <p:cNvSpPr/>
          <p:nvPr/>
        </p:nvSpPr>
        <p:spPr>
          <a:xfrm>
            <a:off x="1283189" y="4191090"/>
            <a:ext cx="8864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SUBSTRING(name FROM 1 FOR 1)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firstLetter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firstLetter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717EE48-9CFF-CC45-876D-70B79556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70" y="5374735"/>
            <a:ext cx="8695765" cy="18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AC3D-6D49-6444-8A90-241BCFD4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Extracting a SUBSTRING()</a:t>
            </a:r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B26C8FD-5F36-7145-961C-30FA1BF6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698" y="3429000"/>
            <a:ext cx="8452604" cy="40513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260EF2-3B8C-8F42-B331-A4BAC2756848}"/>
              </a:ext>
            </a:extLst>
          </p:cNvPr>
          <p:cNvSpPr/>
          <p:nvPr/>
        </p:nvSpPr>
        <p:spPr>
          <a:xfrm>
            <a:off x="1063752" y="2093976"/>
            <a:ext cx="9120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SUBSTRING(name FROM 1 FOR 1)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firstLetter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SUBSTRING(name FROM 1 FOR 1) = 'B';</a:t>
            </a:r>
          </a:p>
        </p:txBody>
      </p:sp>
    </p:spTree>
    <p:extLst>
      <p:ext uri="{BB962C8B-B14F-4D97-AF65-F5344CB8AC3E}">
        <p14:creationId xmlns:p14="http://schemas.microsoft.com/office/powerpoint/2010/main" val="112363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20C1-5104-164B-8171-DC63FFEF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a SUBSTRING()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FC84BF7-890B-134A-8538-287650AD5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989573"/>
            <a:ext cx="10058400" cy="231395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422584-EA06-9E47-BED5-50F6D7D9624F}"/>
              </a:ext>
            </a:extLst>
          </p:cNvPr>
          <p:cNvSpPr/>
          <p:nvPr/>
        </p:nvSpPr>
        <p:spPr>
          <a:xfrm>
            <a:off x="1063752" y="18954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SUBSTRING(name FROM 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3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8925-14DD-964F-9E16-A592B8504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Word Length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402D-67F3-9D4A-B18A-D6C925A23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2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CHARACTER_LENGTH() is used to return the number of characters in a string</a:t>
            </a:r>
          </a:p>
          <a:p>
            <a:r>
              <a:rPr lang="en-CA" dirty="0"/>
              <a:t>Returns an integer greater than or equal to 0</a:t>
            </a:r>
          </a:p>
          <a:p>
            <a:r>
              <a:rPr lang="en-CA" dirty="0"/>
              <a:t>Length of an empty string is zero</a:t>
            </a:r>
          </a:p>
          <a:p>
            <a:endParaRPr lang="en-CA" dirty="0"/>
          </a:p>
          <a:p>
            <a:pPr marL="384048" lvl="2" indent="0">
              <a:buNone/>
            </a:pPr>
            <a:endParaRPr lang="en-CA" sz="1800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2E51AF-2AC3-5540-B330-BD964FF8F029}"/>
              </a:ext>
            </a:extLst>
          </p:cNvPr>
          <p:cNvSpPr/>
          <p:nvPr/>
        </p:nvSpPr>
        <p:spPr>
          <a:xfrm>
            <a:off x="1201270" y="3797210"/>
            <a:ext cx="8014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CHARACTER_LENGTH(name)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8C3672A-0F37-624E-988C-B044BBB2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34" y="5030099"/>
            <a:ext cx="9520518" cy="365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0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701D-6D05-DB4F-8AF2-F21DB46F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1E0F6567-59D1-E34C-92A1-C3E41F36A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670" y="3545430"/>
            <a:ext cx="10058400" cy="243718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3F235A-6CF7-0046-8179-42609A0FB55E}"/>
              </a:ext>
            </a:extLst>
          </p:cNvPr>
          <p:cNvSpPr/>
          <p:nvPr/>
        </p:nvSpPr>
        <p:spPr>
          <a:xfrm>
            <a:off x="1278905" y="1928731"/>
            <a:ext cx="8546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CHARACTER_LENGTH(name)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CHARACTER_LENGTH(name) &lt;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68045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C8B5-60DA-C94D-865F-52587FD4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Removing Extra Characters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18F9B-1FE0-774B-8459-735D2C967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6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the function UPPER() to return a string converted to uppercase</a:t>
            </a:r>
          </a:p>
          <a:p>
            <a:r>
              <a:rPr lang="en-CA" dirty="0"/>
              <a:t>Use the function LOWER() to return a string converted to lowercase</a:t>
            </a:r>
          </a:p>
          <a:p>
            <a:pPr lvl="1"/>
            <a:r>
              <a:rPr lang="en-CA" dirty="0"/>
              <a:t>Case changes affect only letters.  Digits, punctuation and whitespace are left unchanged</a:t>
            </a:r>
          </a:p>
          <a:p>
            <a:pPr lvl="1"/>
            <a:r>
              <a:rPr lang="en-CA" dirty="0"/>
              <a:t>If argument is NULL, it returns NULL</a:t>
            </a:r>
          </a:p>
          <a:p>
            <a:endParaRPr lang="en-CA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98427F2-CB02-3D43-9595-BC481396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496" y="4268011"/>
            <a:ext cx="7082118" cy="1904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18A43-A1E9-7E41-A41B-A27C86684425}"/>
              </a:ext>
            </a:extLst>
          </p:cNvPr>
          <p:cNvSpPr txBox="1"/>
          <p:nvPr/>
        </p:nvSpPr>
        <p:spPr>
          <a:xfrm>
            <a:off x="197224" y="4856318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UPPER(name), LOWER(name)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members;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8FDF0-D74C-494E-B9DD-BBC86BB88A46}"/>
              </a:ext>
            </a:extLst>
          </p:cNvPr>
          <p:cNvSpPr txBox="1"/>
          <p:nvPr/>
        </p:nvSpPr>
        <p:spPr>
          <a:xfrm>
            <a:off x="6644441" y="3777472"/>
            <a:ext cx="47884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Use an alias for a better output column name</a:t>
            </a:r>
          </a:p>
        </p:txBody>
      </p:sp>
    </p:spTree>
    <p:extLst>
      <p:ext uri="{BB962C8B-B14F-4D97-AF65-F5344CB8AC3E}">
        <p14:creationId xmlns:p14="http://schemas.microsoft.com/office/powerpoint/2010/main" val="1207345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Trimming with TRIM()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Use the TRIM() function to remove unwanted characters from the ends of strings</a:t>
            </a:r>
          </a:p>
          <a:p>
            <a:pPr lvl="1"/>
            <a:r>
              <a:rPr lang="en-CA" dirty="0"/>
              <a:t>It removes leading characters, trailing characters, or both</a:t>
            </a:r>
          </a:p>
          <a:p>
            <a:pPr lvl="1"/>
            <a:r>
              <a:rPr lang="en-CA" dirty="0"/>
              <a:t>Trims spaces by default, but you can use to strip out any unwanted characters</a:t>
            </a:r>
          </a:p>
          <a:p>
            <a:pPr lvl="1"/>
            <a:r>
              <a:rPr lang="en-CA" dirty="0"/>
              <a:t>Used for trimming trailing spaces from CHAR values</a:t>
            </a:r>
          </a:p>
          <a:p>
            <a:pPr lvl="1"/>
            <a:r>
              <a:rPr lang="en-CA" dirty="0"/>
              <a:t>Trimming has no effect on empty strings</a:t>
            </a:r>
          </a:p>
          <a:p>
            <a:pPr lvl="1"/>
            <a:endParaRPr lang="en-CA" dirty="0"/>
          </a:p>
          <a:p>
            <a:pPr marL="201168" lvl="1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8D0C2-98D9-E44A-877E-4A14B8ED9FEF}"/>
              </a:ext>
            </a:extLst>
          </p:cNvPr>
          <p:cNvSpPr/>
          <p:nvPr/>
        </p:nvSpPr>
        <p:spPr>
          <a:xfrm>
            <a:off x="699247" y="3873677"/>
            <a:ext cx="1115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CHARACTER_LENGTH(name)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TRIM(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'S' FROM name)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SUBSTRING(name FROM 1 FOR 1) = 'S'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721F391-05FF-A84B-B581-59467F27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35" y="5252457"/>
            <a:ext cx="9441329" cy="22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4F46-2595-1D44-B19A-1D109042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with TRIM()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860670A-C128-7947-B090-374E118CB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3198863"/>
            <a:ext cx="10058400" cy="189537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B4BC18-7C63-F74C-8957-A64C8F1F0093}"/>
              </a:ext>
            </a:extLst>
          </p:cNvPr>
          <p:cNvSpPr/>
          <p:nvPr/>
        </p:nvSpPr>
        <p:spPr>
          <a:xfrm>
            <a:off x="525743" y="1761876"/>
            <a:ext cx="11397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CHARACTER_LENGTH(name)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TRIM(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'k' FROM name)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SUBSTRING(name FROM 1 FOR 1) = 'S'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4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501E-45FB-E14F-80E7-B09810538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Getting Position of Information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F96BC-64C4-D14E-BDB6-765AE3216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94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POSITION()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23755" cy="4023360"/>
          </a:xfrm>
        </p:spPr>
        <p:txBody>
          <a:bodyPr>
            <a:normAutofit/>
          </a:bodyPr>
          <a:lstStyle/>
          <a:p>
            <a:r>
              <a:rPr lang="en-CA" dirty="0"/>
              <a:t>POSITION() returns an integer value</a:t>
            </a:r>
          </a:p>
          <a:p>
            <a:r>
              <a:rPr lang="en-CA" dirty="0"/>
              <a:t>Returns 0 for no substring match</a:t>
            </a:r>
          </a:p>
          <a:p>
            <a:r>
              <a:rPr lang="en-CA" dirty="0"/>
              <a:t>POSITION(substring IN string)</a:t>
            </a:r>
          </a:p>
          <a:p>
            <a:r>
              <a:rPr lang="en-CA" dirty="0"/>
              <a:t>Where substring is the string to search for and string is the string to search.</a:t>
            </a:r>
          </a:p>
          <a:p>
            <a:r>
              <a:rPr lang="en-CA" dirty="0"/>
              <a:t>Each argument is a string expressions such as a column that contains character strings</a:t>
            </a:r>
          </a:p>
        </p:txBody>
      </p:sp>
      <p:pic>
        <p:nvPicPr>
          <p:cNvPr id="1025" name="Picture 1" descr="Ascending">
            <a:extLst>
              <a:ext uri="{FF2B5EF4-FFF2-40B4-BE49-F238E27FC236}">
                <a16:creationId xmlns:a16="http://schemas.microsoft.com/office/drawing/2014/main" id="{0333B6B3-A854-493B-8E3A-FF7A649D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8174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8C1DB9E-F2DA-9C4A-8051-B88877F6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" y="4764025"/>
            <a:ext cx="12192000" cy="26696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FFB464-16A4-A14D-A8E7-6F0441820F63}"/>
              </a:ext>
            </a:extLst>
          </p:cNvPr>
          <p:cNvSpPr/>
          <p:nvPr/>
        </p:nvSpPr>
        <p:spPr>
          <a:xfrm>
            <a:off x="502023" y="3941074"/>
            <a:ext cx="7261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POSITION('l' IN name)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10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3014-83AA-5C4D-8C5D-066D5C12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EE23494-775A-2045-AD3A-70718C8B2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801291"/>
            <a:ext cx="10058400" cy="269051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82EF87-AE76-454F-8AF5-48A31CBA3126}"/>
              </a:ext>
            </a:extLst>
          </p:cNvPr>
          <p:cNvSpPr/>
          <p:nvPr/>
        </p:nvSpPr>
        <p:spPr>
          <a:xfrm>
            <a:off x="1063752" y="19583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POSITION('z' IN name)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486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4EF5-0403-D34F-8C7A-D7733EFE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POSITION()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71937E18-0090-D047-B839-6AC393742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3143876"/>
            <a:ext cx="10058400" cy="200534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7C699A-2206-FF4F-B006-B68DEB693C4B}"/>
              </a:ext>
            </a:extLst>
          </p:cNvPr>
          <p:cNvSpPr/>
          <p:nvPr/>
        </p:nvSpPr>
        <p:spPr>
          <a:xfrm>
            <a:off x="1063752" y="21214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POSITION('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IN name)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66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CDF9-2AD4-BE4B-9CCF-FF0B47BB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POSITION()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78BEB42-730A-4541-A539-691EBFD3A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3174520"/>
            <a:ext cx="10058400" cy="19440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F1A5F1-58ED-BF4D-BA53-033A62D3E291}"/>
              </a:ext>
            </a:extLst>
          </p:cNvPr>
          <p:cNvSpPr/>
          <p:nvPr/>
        </p:nvSpPr>
        <p:spPr>
          <a:xfrm>
            <a:off x="1063752" y="2093976"/>
            <a:ext cx="680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POSITION('a' IN name)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61648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C64C-791C-174B-AAE8-8AA5B452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BC871-9296-5747-90F0-8A045F983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89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9825-A82C-C940-9E5B-E18B89CF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E793-6918-FD4E-8BBA-6120A5A7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r>
              <a:rPr lang="en-US" dirty="0"/>
              <a:t>You can access the current date by using the CURDATE() function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11D636-EFE3-464F-9579-5F5A324E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2630768"/>
            <a:ext cx="5020236" cy="1732731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ABCF5D57-A6A4-F74B-8CC9-C80ECFD90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79" y="4363499"/>
            <a:ext cx="4408019" cy="2197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B8246-778C-974D-AB9C-535A677CA429}"/>
              </a:ext>
            </a:extLst>
          </p:cNvPr>
          <p:cNvSpPr txBox="1"/>
          <p:nvPr/>
        </p:nvSpPr>
        <p:spPr>
          <a:xfrm>
            <a:off x="7548280" y="4968091"/>
            <a:ext cx="357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CURRENT_DATE is a synonym that can be used in place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66098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89C6-1441-B540-89E2-5B257F19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CURRENT_TIME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0F816F5-2204-724E-8573-3025771FE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175" y="3247580"/>
            <a:ext cx="5029200" cy="218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B1D2F-161A-B541-B70D-1D1E48F1D59E}"/>
              </a:ext>
            </a:extLst>
          </p:cNvPr>
          <p:cNvSpPr txBox="1"/>
          <p:nvPr/>
        </p:nvSpPr>
        <p:spPr>
          <a:xfrm>
            <a:off x="1063752" y="1950541"/>
            <a:ext cx="614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select the current time using the CURTIME() function.</a:t>
            </a:r>
          </a:p>
          <a:p>
            <a:br>
              <a:rPr lang="en-US" dirty="0"/>
            </a:br>
            <a:r>
              <a:rPr lang="en-US" dirty="0"/>
              <a:t>You can also use the synonym CURRENT_TIME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DD8FB-219D-3E40-B872-63574D8ADAEB}"/>
              </a:ext>
            </a:extLst>
          </p:cNvPr>
          <p:cNvSpPr txBox="1"/>
          <p:nvPr/>
        </p:nvSpPr>
        <p:spPr>
          <a:xfrm>
            <a:off x="7996518" y="3711388"/>
            <a:ext cx="344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Time is on 24 hour clock</a:t>
            </a:r>
          </a:p>
        </p:txBody>
      </p:sp>
    </p:spTree>
    <p:extLst>
      <p:ext uri="{BB962C8B-B14F-4D97-AF65-F5344CB8AC3E}">
        <p14:creationId xmlns:p14="http://schemas.microsoft.com/office/powerpoint/2010/main" val="342239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EE1F-992F-2B44-8062-710F2C5B2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Concatenating Strings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DE8BC-FC31-9E45-A02D-1F6B0959E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DCC3-B84A-324F-994D-61CA2714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59F0-2EE9-FF4E-9522-23EF36E9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stamp function take two expressions</a:t>
            </a:r>
          </a:p>
          <a:p>
            <a:r>
              <a:rPr lang="en-US" dirty="0"/>
              <a:t>First is the datetime value and the second is a time value</a:t>
            </a:r>
          </a:p>
          <a:p>
            <a:r>
              <a:rPr lang="en-US" dirty="0"/>
              <a:t>This will return date or time as datetime value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0B5D64E-4EF8-6C41-9AC6-73D68B78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0" y="3559340"/>
            <a:ext cx="3477933" cy="1204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8D958-FEB1-DF40-87F1-61AA2893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20" y="4789681"/>
            <a:ext cx="4482353" cy="172705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5646844-69E2-704F-9FC3-B4D6314EE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060" y="3678431"/>
            <a:ext cx="6083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36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2E1B-116E-0D46-92D3-3538166D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17E9-BA7F-A04F-BF13-B829BA18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Date function will extract the date part of a date or datetime expression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2E07EAC-483F-8146-A9FA-2523012A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3307976"/>
            <a:ext cx="5384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87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A136-7C43-BC47-8B45-2A7B0B65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A10F-F0B5-0A4F-99E0-4E52ED87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extract the time from a time or timestamp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EA2828E-9142-5344-958B-9ED4E1E0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3067304"/>
            <a:ext cx="5461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39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442D-8201-9B49-BB50-EE3D3D89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DATEDIFF function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A672-30C6-AB4C-A4E7-CBA1B210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DATEDIFF function takes two values – and determines the number of days between the two.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7EC6F-19F6-5E4E-A19E-B3BBECB53235}"/>
              </a:ext>
            </a:extLst>
          </p:cNvPr>
          <p:cNvSpPr/>
          <p:nvPr/>
        </p:nvSpPr>
        <p:spPr>
          <a:xfrm>
            <a:off x="1344704" y="3105834"/>
            <a:ext cx="8821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username,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info_updated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DATEDIFF(CURRENT_DATE,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info_updated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test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D142DD4-795C-9141-B4C0-169D1248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4" y="4083771"/>
            <a:ext cx="9215718" cy="26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90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208C-8405-814A-A2F5-180ED5CC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DATEDIFF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48D0619-2555-EA4B-958B-F123CB5A1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634" y="3722577"/>
            <a:ext cx="7506011" cy="31354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CA534-4BF0-5241-A40E-EC3F64537212}"/>
              </a:ext>
            </a:extLst>
          </p:cNvPr>
          <p:cNvSpPr txBox="1"/>
          <p:nvPr/>
        </p:nvSpPr>
        <p:spPr>
          <a:xfrm>
            <a:off x="190284" y="2522248"/>
            <a:ext cx="11811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username,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info_updated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DATEDIFF(CURRENT_DATE,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info_updated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difference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DATEDIFF(CURRENT_DATE,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info_updated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 200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difference DESC;</a:t>
            </a:r>
          </a:p>
        </p:txBody>
      </p:sp>
    </p:spTree>
    <p:extLst>
      <p:ext uri="{BB962C8B-B14F-4D97-AF65-F5344CB8AC3E}">
        <p14:creationId xmlns:p14="http://schemas.microsoft.com/office/powerpoint/2010/main" val="3898153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6977-7D32-B84E-9E46-EBE703FB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E8B4-FCBA-6844-8CCE-02545898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TIMEDIFF() function returns the time between two values</a:t>
            </a:r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5F11AE3-1F0B-BE48-954A-65159DAE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3118104"/>
            <a:ext cx="9042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9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072D-8E70-6749-AE18-7468E63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AF05-47E4-7E4E-B880-0291E933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EXTRACT function allow you to extract a portion from the date/time</a:t>
            </a:r>
          </a:p>
          <a:p>
            <a:r>
              <a:rPr lang="en-US" dirty="0"/>
              <a:t>That portion could be the:</a:t>
            </a:r>
          </a:p>
          <a:p>
            <a:pPr lvl="1"/>
            <a:r>
              <a:rPr lang="en-US" dirty="0"/>
              <a:t>YEAR – gets the year</a:t>
            </a:r>
          </a:p>
          <a:p>
            <a:pPr lvl="1"/>
            <a:r>
              <a:rPr lang="en-US" dirty="0"/>
              <a:t>MONTH – gets the month</a:t>
            </a:r>
          </a:p>
          <a:p>
            <a:pPr lvl="1"/>
            <a:r>
              <a:rPr lang="en-US" dirty="0"/>
              <a:t>DAY – gets the day</a:t>
            </a:r>
          </a:p>
          <a:p>
            <a:pPr lvl="1"/>
            <a:r>
              <a:rPr lang="en-US" dirty="0"/>
              <a:t>HOUR – gets the hour</a:t>
            </a:r>
          </a:p>
          <a:p>
            <a:pPr lvl="1"/>
            <a:r>
              <a:rPr lang="en-US" dirty="0"/>
              <a:t>MINUTE – gets the minute</a:t>
            </a:r>
          </a:p>
          <a:p>
            <a:pPr lvl="1"/>
            <a:r>
              <a:rPr lang="en-US" dirty="0"/>
              <a:t>SECOND – gets the seconds</a:t>
            </a:r>
          </a:p>
          <a:p>
            <a:pPr lvl="1"/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5C86406-E133-304E-9B63-9B910AB9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88" y="3429000"/>
            <a:ext cx="6347012" cy="20147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B94B2F-452C-8C4A-98DD-44D227770D74}"/>
              </a:ext>
            </a:extLst>
          </p:cNvPr>
          <p:cNvSpPr/>
          <p:nvPr/>
        </p:nvSpPr>
        <p:spPr>
          <a:xfrm>
            <a:off x="1063752" y="55669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EXTRACT(MONTH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info_updated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5;</a:t>
            </a:r>
          </a:p>
        </p:txBody>
      </p:sp>
    </p:spTree>
    <p:extLst>
      <p:ext uri="{BB962C8B-B14F-4D97-AF65-F5344CB8AC3E}">
        <p14:creationId xmlns:p14="http://schemas.microsoft.com/office/powerpoint/2010/main" val="119390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A5DC-35BB-D84A-BC5B-42D96F4C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date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A858-EE20-0940-9A6F-31151002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DATE_ADD function to add a specific interval  to a date</a:t>
            </a:r>
          </a:p>
          <a:p>
            <a:r>
              <a:rPr lang="en-US" dirty="0"/>
              <a:t>The function takes two arguments</a:t>
            </a:r>
          </a:p>
          <a:p>
            <a:pPr lvl="1"/>
            <a:r>
              <a:rPr lang="en-US" dirty="0"/>
              <a:t>First argument is the date</a:t>
            </a:r>
          </a:p>
          <a:p>
            <a:pPr lvl="1"/>
            <a:r>
              <a:rPr lang="en-US" dirty="0"/>
              <a:t>Second is made up of the interval and the unit</a:t>
            </a:r>
          </a:p>
          <a:p>
            <a:pPr lvl="1"/>
            <a:r>
              <a:rPr lang="en-US" dirty="0"/>
              <a:t>For example – today’s date + 2 days would be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DATE_ADD(CURRENT_DATE, INTERVAL 2 DAY)</a:t>
            </a:r>
          </a:p>
          <a:p>
            <a:pPr marL="27432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Or today’s date in one year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DATE_ADD(CURRENT_DATE, INTERVAL 1 YEAR)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CF35F2-D174-A244-A5E1-62F471F8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59" y="5109078"/>
            <a:ext cx="7649882" cy="16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15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AE8-6812-5840-8B91-DD9CA500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date and time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6827356-5FAF-8C4F-BB69-4B0A649AA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625" y="2990850"/>
            <a:ext cx="7785100" cy="2311400"/>
          </a:xfrm>
        </p:spPr>
      </p:pic>
    </p:spTree>
    <p:extLst>
      <p:ext uri="{BB962C8B-B14F-4D97-AF65-F5344CB8AC3E}">
        <p14:creationId xmlns:p14="http://schemas.microsoft.com/office/powerpoint/2010/main" val="128313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Concatenating Strings with Concat()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Use Concat() to concatenate stings </a:t>
            </a:r>
          </a:p>
          <a:p>
            <a:r>
              <a:rPr lang="en-CA" dirty="0"/>
              <a:t>The following applies:</a:t>
            </a:r>
          </a:p>
          <a:p>
            <a:pPr lvl="1"/>
            <a:r>
              <a:rPr lang="en-CA" dirty="0"/>
              <a:t>Concatenation does NOT add space between strings</a:t>
            </a:r>
          </a:p>
          <a:p>
            <a:pPr lvl="1"/>
            <a:r>
              <a:rPr lang="en-CA" dirty="0"/>
              <a:t>Concatenating a null involves a null</a:t>
            </a:r>
          </a:p>
          <a:p>
            <a:pPr lvl="1"/>
            <a:r>
              <a:rPr lang="en-CA" dirty="0"/>
              <a:t>Concatenating a string and a nonstring, you must convert the nonstring to a string</a:t>
            </a:r>
          </a:p>
          <a:p>
            <a:pPr lvl="2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E5182-A8F9-BB41-9478-D4736A0A47E6}"/>
              </a:ext>
            </a:extLst>
          </p:cNvPr>
          <p:cNvSpPr/>
          <p:nvPr/>
        </p:nvSpPr>
        <p:spPr>
          <a:xfrm>
            <a:off x="1063752" y="4146804"/>
            <a:ext cx="704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CONCAT(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 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2787736-FEFA-B34C-9516-48D0B46A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81" y="4793135"/>
            <a:ext cx="6490447" cy="17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0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B1DA-0AD4-5544-A7C0-52B95002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Concatenating Strings with </a:t>
            </a:r>
            <a:r>
              <a:rPr lang="en-CA" dirty="0" err="1"/>
              <a:t>Concat</a:t>
            </a:r>
            <a:r>
              <a:rPr lang="en-CA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117D-BED6-E24C-90D4-9706E83B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column contains nulls – you may get unexpected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COALESCE function to handle any potential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A2AB6-E997-3F45-8CE0-76EA8537E812}"/>
              </a:ext>
            </a:extLst>
          </p:cNvPr>
          <p:cNvSpPr/>
          <p:nvPr/>
        </p:nvSpPr>
        <p:spPr>
          <a:xfrm>
            <a:off x="1063752" y="5210959"/>
            <a:ext cx="6634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CONCAT(name,' ',COALESCE(suffix, ''))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members;</a:t>
            </a:r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1E60C4C-914A-2B46-972C-F999461D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44" y="5676772"/>
            <a:ext cx="6096000" cy="1393191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8F01585C-E083-5943-AD41-B0C0C204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44" y="3169622"/>
            <a:ext cx="7153656" cy="12960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0BA00E-83ED-C147-8AED-95B029891F19}"/>
              </a:ext>
            </a:extLst>
          </p:cNvPr>
          <p:cNvSpPr/>
          <p:nvPr/>
        </p:nvSpPr>
        <p:spPr>
          <a:xfrm>
            <a:off x="956355" y="26966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CONCAT(name,' ',suffix)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members;</a:t>
            </a:r>
          </a:p>
        </p:txBody>
      </p:sp>
    </p:spTree>
    <p:extLst>
      <p:ext uri="{BB962C8B-B14F-4D97-AF65-F5344CB8AC3E}">
        <p14:creationId xmlns:p14="http://schemas.microsoft.com/office/powerpoint/2010/main" val="107137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Concatenating Strings with Concat()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use Concat() in SELECT, WHERE and ORDER BY clauses</a:t>
            </a:r>
          </a:p>
          <a:p>
            <a:endParaRPr lang="en-CA" dirty="0"/>
          </a:p>
          <a:p>
            <a:pPr marL="384048" lvl="2" indent="0">
              <a:buNone/>
            </a:pPr>
            <a:endParaRPr lang="en-CA" dirty="0"/>
          </a:p>
          <a:p>
            <a:pPr marL="384048" lvl="2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AEC02-F1BE-0440-99A4-691C9614761A}"/>
              </a:ext>
            </a:extLst>
          </p:cNvPr>
          <p:cNvSpPr txBox="1"/>
          <p:nvPr/>
        </p:nvSpPr>
        <p:spPr>
          <a:xfrm>
            <a:off x="2143636" y="2791757"/>
            <a:ext cx="7904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CONCAT(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 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'Abby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Hulle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F8150F2-C2FC-3D45-8A54-2D6445991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6243"/>
            <a:ext cx="12192000" cy="193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C9AE-6B66-8B4C-83A0-881DF41CB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Using Mathematical Operations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8D7A3-13B5-3E46-901B-BE157C81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3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Allow you to calculate results derived from column values and other data</a:t>
            </a:r>
          </a:p>
          <a:p>
            <a:r>
              <a:rPr lang="en-CA" dirty="0"/>
              <a:t>You can perform the following:</a:t>
            </a:r>
          </a:p>
          <a:p>
            <a:pPr lvl="1"/>
            <a:r>
              <a:rPr lang="en-CA" dirty="0"/>
              <a:t>Arithmetic operations – cut everyone’s salary by a set %</a:t>
            </a:r>
          </a:p>
          <a:p>
            <a:pPr lvl="1"/>
            <a:r>
              <a:rPr lang="en-CA" dirty="0"/>
              <a:t>String operations – concatenate first and last name</a:t>
            </a:r>
          </a:p>
          <a:p>
            <a:pPr lvl="1"/>
            <a:r>
              <a:rPr lang="en-CA" dirty="0"/>
              <a:t>Datetime operations – compute the interval between two dates</a:t>
            </a:r>
          </a:p>
          <a:p>
            <a:pPr lvl="1"/>
            <a:r>
              <a:rPr lang="en-CA" dirty="0"/>
              <a:t>System operations – find out what time the DBMS thinks it is</a:t>
            </a:r>
          </a:p>
          <a:p>
            <a:pPr lvl="1"/>
            <a:endParaRPr lang="en-CA" dirty="0"/>
          </a:p>
          <a:p>
            <a:r>
              <a:rPr lang="en-CA" b="1" i="1" dirty="0"/>
              <a:t>Operator</a:t>
            </a:r>
            <a:r>
              <a:rPr lang="en-CA" dirty="0"/>
              <a:t>  is a symbol or keyword indicating the operation that acts on one or more elements</a:t>
            </a:r>
          </a:p>
          <a:p>
            <a:r>
              <a:rPr lang="en-CA" b="1" i="1" dirty="0"/>
              <a:t>Operands</a:t>
            </a:r>
            <a:r>
              <a:rPr lang="en-CA" dirty="0"/>
              <a:t> are the SQL expressions</a:t>
            </a:r>
          </a:p>
          <a:p>
            <a:r>
              <a:rPr lang="en-CA" b="1" i="1" dirty="0"/>
              <a:t>Function</a:t>
            </a:r>
            <a:r>
              <a:rPr lang="en-CA" dirty="0"/>
              <a:t> is a built-in, named routine that performs a specialized task</a:t>
            </a:r>
          </a:p>
          <a:p>
            <a:pPr lvl="1"/>
            <a:r>
              <a:rPr lang="en-CA" dirty="0"/>
              <a:t>Functions can take parenthesized </a:t>
            </a:r>
            <a:r>
              <a:rPr lang="en-CA" b="1" i="1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211499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Mathematical operations can be applied to results</a:t>
            </a:r>
          </a:p>
          <a:p>
            <a:r>
              <a:rPr lang="en-CA" dirty="0"/>
              <a:t>Arithmetic operators perform mathematical operation on two operands</a:t>
            </a:r>
          </a:p>
          <a:p>
            <a:r>
              <a:rPr lang="en-CA" dirty="0"/>
              <a:t>These include:</a:t>
            </a:r>
          </a:p>
          <a:p>
            <a:pPr lvl="1"/>
            <a:r>
              <a:rPr lang="en-CA" dirty="0"/>
              <a:t>+ for addition</a:t>
            </a:r>
          </a:p>
          <a:p>
            <a:pPr lvl="1"/>
            <a:r>
              <a:rPr lang="en-CA" dirty="0"/>
              <a:t>- for subtraction</a:t>
            </a:r>
          </a:p>
          <a:p>
            <a:pPr lvl="1"/>
            <a:r>
              <a:rPr lang="en-CA" dirty="0"/>
              <a:t>* for multiplication</a:t>
            </a:r>
          </a:p>
          <a:p>
            <a:pPr lvl="1"/>
            <a:r>
              <a:rPr lang="en-CA" dirty="0"/>
              <a:t>/ for division</a:t>
            </a:r>
          </a:p>
          <a:p>
            <a:pPr lvl="1"/>
            <a:r>
              <a:rPr lang="en-CA" dirty="0"/>
              <a:t>-expr will reverse the sign of expr</a:t>
            </a:r>
          </a:p>
          <a:p>
            <a:pPr marL="749808" lvl="4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44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{102930B9-03A5-0946-838B-6445BC39E1D9}tf10001070</Template>
  <TotalTime>328</TotalTime>
  <Words>1292</Words>
  <Application>Microsoft Macintosh PowerPoint</Application>
  <PresentationFormat>Widescreen</PresentationFormat>
  <Paragraphs>182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Calibri</vt:lpstr>
      <vt:lpstr>Courier New</vt:lpstr>
      <vt:lpstr>Rockwell Extra Bold</vt:lpstr>
      <vt:lpstr>Wingdings</vt:lpstr>
      <vt:lpstr>Wood Type</vt:lpstr>
      <vt:lpstr>Changing Case</vt:lpstr>
      <vt:lpstr>Changing Case</vt:lpstr>
      <vt:lpstr>Concatenating Strings</vt:lpstr>
      <vt:lpstr>Concatenating Strings with Concat()</vt:lpstr>
      <vt:lpstr>Concatenating Strings with Concat()</vt:lpstr>
      <vt:lpstr>Concatenating Strings with Concat()</vt:lpstr>
      <vt:lpstr>Using Mathematical Operations</vt:lpstr>
      <vt:lpstr>Operators and Functions</vt:lpstr>
      <vt:lpstr>Arithmetic Operation</vt:lpstr>
      <vt:lpstr>Arithmetic Operation</vt:lpstr>
      <vt:lpstr>Arithmetic Operations</vt:lpstr>
      <vt:lpstr>Working with Substrings</vt:lpstr>
      <vt:lpstr>Extracting a SUBSTRING()</vt:lpstr>
      <vt:lpstr>Extracting a SUBSTRING()</vt:lpstr>
      <vt:lpstr>Extracting a SUBSTRING()</vt:lpstr>
      <vt:lpstr>Word Length</vt:lpstr>
      <vt:lpstr>String Length</vt:lpstr>
      <vt:lpstr>String Length</vt:lpstr>
      <vt:lpstr>Removing Extra Characters</vt:lpstr>
      <vt:lpstr>Trimming with TRIM()</vt:lpstr>
      <vt:lpstr>Trimming with TRIM()</vt:lpstr>
      <vt:lpstr>Getting Position of Information</vt:lpstr>
      <vt:lpstr>POSITION()</vt:lpstr>
      <vt:lpstr>POSITION</vt:lpstr>
      <vt:lpstr>POSITION()</vt:lpstr>
      <vt:lpstr>POSITION()</vt:lpstr>
      <vt:lpstr>DATES</vt:lpstr>
      <vt:lpstr>CURRENT DATE</vt:lpstr>
      <vt:lpstr>CURRENT_TIME</vt:lpstr>
      <vt:lpstr>TIMESTAMP</vt:lpstr>
      <vt:lpstr>DATE Function</vt:lpstr>
      <vt:lpstr>TIME Function</vt:lpstr>
      <vt:lpstr>DATEDIFF function </vt:lpstr>
      <vt:lpstr>DATEDIFF</vt:lpstr>
      <vt:lpstr>TIME DIFF</vt:lpstr>
      <vt:lpstr>EXTRACT</vt:lpstr>
      <vt:lpstr>Adding to date and time</vt:lpstr>
      <vt:lpstr>Adding to date and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Case</dc:title>
  <dc:creator>Christopher Takaki</dc:creator>
  <cp:lastModifiedBy>Christopher Takaki</cp:lastModifiedBy>
  <cp:revision>9</cp:revision>
  <dcterms:created xsi:type="dcterms:W3CDTF">2021-03-01T16:32:59Z</dcterms:created>
  <dcterms:modified xsi:type="dcterms:W3CDTF">2021-03-01T22:01:52Z</dcterms:modified>
</cp:coreProperties>
</file>