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05F7A-2DFC-9E48-A588-95CF2BBC41B0}" v="5" dt="2018-08-23T20:31:09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3EACD-4CDD-F04A-9DCA-99FD8711BFA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150D4-B695-924A-B16A-9DB1CB2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3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4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84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13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35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30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10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5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6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42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47193E-AEA8-4E4C-A198-2B0181D5922E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C6D5BAF2-0C30-4536-B6C2-5132AF36C0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87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B094-74EE-40AB-81FD-0EAB1F795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BC226-AD80-480C-AC9F-2BDC943A7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MAD 202</a:t>
            </a:r>
          </a:p>
        </p:txBody>
      </p:sp>
    </p:spTree>
    <p:extLst>
      <p:ext uri="{BB962C8B-B14F-4D97-AF65-F5344CB8AC3E}">
        <p14:creationId xmlns:p14="http://schemas.microsoft.com/office/powerpoint/2010/main" val="266898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Insert statements can also be used to insert information that is retrieve from another table</a:t>
            </a:r>
          </a:p>
          <a:p>
            <a:r>
              <a:rPr lang="en-CA" dirty="0"/>
              <a:t>We will take a closer look at this statement and its use when we start working with SELECT statements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INSERT INTO </a:t>
            </a:r>
            <a:r>
              <a:rPr lang="en-CA" sz="1600" dirty="0" err="1">
                <a:latin typeface="Courier New" charset="0"/>
                <a:ea typeface="Courier New" charset="0"/>
                <a:cs typeface="Courier New" charset="0"/>
              </a:rPr>
              <a:t>tablename</a:t>
            </a:r>
            <a:endParaRPr lang="en-CA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 SELECT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Column1,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Column2,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Column3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FROM tablename2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WHERE column = value;</a:t>
            </a:r>
          </a:p>
        </p:txBody>
      </p:sp>
    </p:spTree>
    <p:extLst>
      <p:ext uri="{BB962C8B-B14F-4D97-AF65-F5344CB8AC3E}">
        <p14:creationId xmlns:p14="http://schemas.microsoft.com/office/powerpoint/2010/main" val="300827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TABLE teams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292608" lvl="1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team_id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INTEGER NOT NULL PRIMARY KEY,</a:t>
            </a:r>
          </a:p>
          <a:p>
            <a:pPr marL="292608" lvl="1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team_name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VARCHAR(30) NOT NULL,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city  VARCHAR(20) NOT NULL,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conference VARCHAR(10) NOT NULL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610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adding information is called populating the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teams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team_id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name, city, conference)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(1, 'Red Wings', 'Detroit', 'Eastern');</a:t>
            </a:r>
          </a:p>
        </p:txBody>
      </p:sp>
    </p:spTree>
    <p:extLst>
      <p:ext uri="{BB962C8B-B14F-4D97-AF65-F5344CB8AC3E}">
        <p14:creationId xmlns:p14="http://schemas.microsoft.com/office/powerpoint/2010/main" val="401933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teams</a:t>
            </a:r>
          </a:p>
          <a:p>
            <a:pPr marL="384048" lvl="2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384048" lvl="2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(2, 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Canadiens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', 'Montreal', 'Eastern');</a:t>
            </a:r>
          </a:p>
        </p:txBody>
      </p:sp>
    </p:spTree>
    <p:extLst>
      <p:ext uri="{BB962C8B-B14F-4D97-AF65-F5344CB8AC3E}">
        <p14:creationId xmlns:p14="http://schemas.microsoft.com/office/powerpoint/2010/main" val="5881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teams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(2, 'Capitals', 'Washington');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394" y="3783657"/>
            <a:ext cx="5762171" cy="20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7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teams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team_</a:t>
            </a:r>
            <a:r>
              <a:rPr lang="en-US" sz="2000" dirty="0" err="1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city,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team_id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conference)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'Capitals', 'Washington', 'Eastern');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teams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team_name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city,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team_id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conference)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('Capitals', 'Washington', '3','Eastern');</a:t>
            </a:r>
          </a:p>
        </p:txBody>
      </p:sp>
      <p:sp>
        <p:nvSpPr>
          <p:cNvPr id="4" name="Multiply 3"/>
          <p:cNvSpPr/>
          <p:nvPr/>
        </p:nvSpPr>
        <p:spPr>
          <a:xfrm>
            <a:off x="8261684" y="1845734"/>
            <a:ext cx="1371600" cy="1371600"/>
          </a:xfrm>
          <a:prstGeom prst="mathMultiply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multiple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400" y="1772359"/>
            <a:ext cx="9202565" cy="2198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INSERT INTO teams</a:t>
            </a:r>
          </a:p>
          <a:p>
            <a:pPr marL="292608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team_id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team_name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city, conference)</a:t>
            </a:r>
          </a:p>
          <a:p>
            <a:pPr marL="292608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292608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(4,'Maple Leafs', 'Toronto', 'Eastern'),</a:t>
            </a:r>
          </a:p>
          <a:p>
            <a:pPr marL="292608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(5,'Blackhawks', 'Chicago', 'Western');</a:t>
            </a:r>
          </a:p>
          <a:p>
            <a:pPr marL="0" indent="0"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7419112" y="2526481"/>
            <a:ext cx="990600" cy="533400"/>
          </a:xfrm>
          <a:prstGeom prst="leftArrow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3740" y="260851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</a:t>
            </a:r>
          </a:p>
        </p:txBody>
      </p:sp>
      <p:sp>
        <p:nvSpPr>
          <p:cNvPr id="6" name="Left Arrow 5"/>
          <p:cNvSpPr/>
          <p:nvPr/>
        </p:nvSpPr>
        <p:spPr>
          <a:xfrm>
            <a:off x="6995085" y="4921815"/>
            <a:ext cx="990600" cy="533400"/>
          </a:xfrm>
          <a:prstGeom prst="leftArrow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5800" y="5036902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1" y="5236538"/>
            <a:ext cx="6987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INSERT INTO teams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team_id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team_name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city, conference)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(5,'Blackhawks', 'Chicago', 'Western');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4122658"/>
            <a:ext cx="5013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INSERT INTO teams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team_id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team_name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city, conference)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(4,'Maple Leafs', 'Toronto', 'Eastern')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5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TABLE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292608" lvl="1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hero_id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INTEGER NOT NULL PRIMARY KEY,</a:t>
            </a:r>
          </a:p>
          <a:p>
            <a:pPr marL="292608" lvl="1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hero_name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VARCHAR(30) NOT NULL,</a:t>
            </a:r>
          </a:p>
          <a:p>
            <a:pPr marL="292608" lvl="1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secret_identity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VARCHAR(30) NOT NULL,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sidekick VARCHAR(30) NOT NULL DEFAULT ‘None’,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age SMALLINT NULL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675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your columns..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superheroes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hero_id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hero_name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secret_identity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(1, 'Superman', 'Clark Kent');</a:t>
            </a:r>
          </a:p>
        </p:txBody>
      </p:sp>
    </p:spTree>
    <p:extLst>
      <p:ext uri="{BB962C8B-B14F-4D97-AF65-F5344CB8AC3E}">
        <p14:creationId xmlns:p14="http://schemas.microsoft.com/office/powerpoint/2010/main" val="169809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Shortened insert…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superheroes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292608" lvl="1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(2,'Batman', 'Bruce Wayne', 'Robin', 35);</a:t>
            </a:r>
          </a:p>
        </p:txBody>
      </p:sp>
    </p:spTree>
    <p:extLst>
      <p:ext uri="{BB962C8B-B14F-4D97-AF65-F5344CB8AC3E}">
        <p14:creationId xmlns:p14="http://schemas.microsoft.com/office/powerpoint/2010/main" val="109074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DML is an acronym for Data Manipulation Language</a:t>
            </a:r>
            <a:endParaRPr lang="en-US" dirty="0"/>
          </a:p>
          <a:p>
            <a:r>
              <a:rPr lang="en-US" dirty="0"/>
              <a:t>INSERT- will add new information to a table</a:t>
            </a:r>
          </a:p>
          <a:p>
            <a:r>
              <a:rPr lang="en-US" dirty="0"/>
              <a:t>UPDATE- allows you to change the values in an existing record.</a:t>
            </a:r>
          </a:p>
          <a:p>
            <a:r>
              <a:rPr lang="en-US" dirty="0"/>
              <a:t>DELETE- removes rows from an existing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02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492" y="2011681"/>
            <a:ext cx="5817108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(3,'Wonder Woman');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1492" y="3225078"/>
            <a:ext cx="2133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/>
              <a:t>???</a:t>
            </a:r>
          </a:p>
        </p:txBody>
      </p:sp>
      <p:sp>
        <p:nvSpPr>
          <p:cNvPr id="5" name="Multiply 4"/>
          <p:cNvSpPr/>
          <p:nvPr/>
        </p:nvSpPr>
        <p:spPr>
          <a:xfrm>
            <a:off x="6477000" y="2011681"/>
            <a:ext cx="1371600" cy="1371600"/>
          </a:xfrm>
          <a:prstGeom prst="mathMultiply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1492" y="4455305"/>
            <a:ext cx="954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superheroes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secret_identity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(3 ,'Wonder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Woman','Linda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Carter');</a:t>
            </a:r>
          </a:p>
        </p:txBody>
      </p:sp>
    </p:spTree>
    <p:extLst>
      <p:ext uri="{BB962C8B-B14F-4D97-AF65-F5344CB8AC3E}">
        <p14:creationId xmlns:p14="http://schemas.microsoft.com/office/powerpoint/2010/main" val="35609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Inserting information into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inserting information into our sample tables we provided the primary key values</a:t>
            </a:r>
          </a:p>
          <a:p>
            <a:r>
              <a:rPr lang="en-CA" dirty="0"/>
              <a:t>These values we obtained by looking into the table to determine what the next available value would be</a:t>
            </a:r>
          </a:p>
          <a:p>
            <a:r>
              <a:rPr lang="en-CA" dirty="0"/>
              <a:t>In a real world application we would not want to first search every table to insert information</a:t>
            </a:r>
          </a:p>
          <a:p>
            <a:r>
              <a:rPr lang="en-CA" dirty="0"/>
              <a:t>Assign the surrogate key </a:t>
            </a:r>
            <a:r>
              <a:rPr lang="en-CA" dirty="0" err="1"/>
              <a:t>autonumber</a:t>
            </a:r>
            <a:r>
              <a:rPr lang="en-CA" dirty="0"/>
              <a:t> to the primary key column</a:t>
            </a:r>
          </a:p>
          <a:p>
            <a:r>
              <a:rPr lang="en-CA" dirty="0"/>
              <a:t>Value will automatically increase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774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ID’s and auto incrementing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dirty="0"/>
              <a:t>CREATE TABLE counting</a:t>
            </a:r>
          </a:p>
          <a:p>
            <a:pPr lvl="1">
              <a:buNone/>
            </a:pPr>
            <a:r>
              <a:rPr lang="en-US" dirty="0"/>
              <a:t>(</a:t>
            </a:r>
          </a:p>
          <a:p>
            <a:pPr lvl="2">
              <a:buNone/>
            </a:pPr>
            <a:r>
              <a:rPr lang="en-US" sz="1800" dirty="0"/>
              <a:t>id INTEGER AUTO_INCREMENT NOT NULL PRIMARY KEY,</a:t>
            </a:r>
          </a:p>
          <a:p>
            <a:pPr lvl="2">
              <a:buNone/>
            </a:pPr>
            <a:r>
              <a:rPr lang="en-US" sz="1800" dirty="0"/>
              <a:t>name VARCHAR(10)</a:t>
            </a:r>
          </a:p>
          <a:p>
            <a:pPr lvl="1">
              <a:buNone/>
            </a:pPr>
            <a:r>
              <a:rPr lang="en-US" dirty="0"/>
              <a:t>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INSERT INTO counting</a:t>
            </a:r>
          </a:p>
          <a:p>
            <a:pPr lvl="2">
              <a:buNone/>
            </a:pPr>
            <a:r>
              <a:rPr lang="en-US" sz="1800" dirty="0"/>
              <a:t>(name)</a:t>
            </a:r>
          </a:p>
          <a:p>
            <a:pPr lvl="2">
              <a:buNone/>
            </a:pPr>
            <a:r>
              <a:rPr lang="en-US" sz="1800" dirty="0"/>
              <a:t>VALUES</a:t>
            </a:r>
          </a:p>
          <a:p>
            <a:pPr lvl="2">
              <a:buNone/>
            </a:pPr>
            <a:r>
              <a:rPr lang="en-US" sz="1800" dirty="0"/>
              <a:t>(‘first’);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INSERT INTO counting</a:t>
            </a:r>
          </a:p>
          <a:p>
            <a:pPr lvl="2">
              <a:buNone/>
            </a:pPr>
            <a:r>
              <a:rPr lang="en-US" sz="1800" dirty="0"/>
              <a:t>(id, name)</a:t>
            </a:r>
          </a:p>
          <a:p>
            <a:pPr lvl="2">
              <a:buNone/>
            </a:pPr>
            <a:r>
              <a:rPr lang="en-US" sz="1800" dirty="0"/>
              <a:t>VALUES</a:t>
            </a:r>
          </a:p>
          <a:p>
            <a:pPr lvl="2">
              <a:buNone/>
            </a:pPr>
            <a:r>
              <a:rPr lang="en-US" sz="1800" dirty="0"/>
              <a:t>(3, ‘second’)…….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What happens if you delete a record and then add another?</a:t>
            </a:r>
          </a:p>
        </p:txBody>
      </p:sp>
    </p:spTree>
    <p:extLst>
      <p:ext uri="{BB962C8B-B14F-4D97-AF65-F5344CB8AC3E}">
        <p14:creationId xmlns:p14="http://schemas.microsoft.com/office/powerpoint/2010/main" val="286923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into tables with a foreign key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0" lvl="3" indent="0">
              <a:buNone/>
            </a:pPr>
            <a:r>
              <a:rPr lang="en-US" dirty="0"/>
              <a:t>CREATE TABLE authors</a:t>
            </a:r>
          </a:p>
          <a:p>
            <a:pPr marL="822960" lvl="3" indent="0">
              <a:buNone/>
            </a:pPr>
            <a:r>
              <a:rPr lang="en-US" dirty="0"/>
              <a:t>(</a:t>
            </a:r>
          </a:p>
          <a:p>
            <a:pPr marL="1005840" lvl="4" indent="0">
              <a:buNone/>
            </a:pPr>
            <a:r>
              <a:rPr lang="en-US" dirty="0"/>
              <a:t>id INTEGER AUTO_INCREMENT NOT NULL PRIMARY KEY,</a:t>
            </a:r>
          </a:p>
          <a:p>
            <a:pPr marL="1005840" lvl="4" indent="0">
              <a:buNone/>
            </a:pPr>
            <a:r>
              <a:rPr lang="en-US" dirty="0" err="1"/>
              <a:t>fname</a:t>
            </a:r>
            <a:r>
              <a:rPr lang="en-US" dirty="0"/>
              <a:t> VARCHAR(20) NOT NULL,</a:t>
            </a:r>
          </a:p>
          <a:p>
            <a:pPr marL="1005840" lvl="4" indent="0">
              <a:buNone/>
            </a:pPr>
            <a:r>
              <a:rPr lang="en-US" dirty="0" err="1"/>
              <a:t>lname</a:t>
            </a:r>
            <a:r>
              <a:rPr lang="en-US" dirty="0"/>
              <a:t> VARCHAR(25) NOT NULL</a:t>
            </a:r>
          </a:p>
          <a:p>
            <a:pPr marL="822960" lvl="3" indent="0">
              <a:buNone/>
            </a:pPr>
            <a:r>
              <a:rPr lang="en-US" dirty="0"/>
              <a:t>);</a:t>
            </a:r>
          </a:p>
          <a:p>
            <a:pPr marL="822960" lvl="3" indent="0">
              <a:buNone/>
            </a:pPr>
            <a:endParaRPr lang="en-US" dirty="0"/>
          </a:p>
          <a:p>
            <a:pPr marL="822960" lvl="3" indent="0">
              <a:buNone/>
            </a:pPr>
            <a:r>
              <a:rPr lang="en-US" dirty="0"/>
              <a:t>CREATE TABLE books</a:t>
            </a:r>
          </a:p>
          <a:p>
            <a:pPr marL="822960" lvl="3" indent="0">
              <a:buNone/>
            </a:pPr>
            <a:r>
              <a:rPr lang="en-US" dirty="0"/>
              <a:t>(</a:t>
            </a:r>
          </a:p>
          <a:p>
            <a:pPr marL="1005840" lvl="4" indent="0">
              <a:buNone/>
            </a:pPr>
            <a:r>
              <a:rPr lang="en-US" dirty="0"/>
              <a:t>id INTEGER AUTO_INCREMENT NOT NULL PRIMARY KEY,</a:t>
            </a:r>
          </a:p>
          <a:p>
            <a:pPr marL="1005840" lvl="4" indent="0">
              <a:buNone/>
            </a:pPr>
            <a:r>
              <a:rPr lang="en-US" dirty="0"/>
              <a:t>title VARCHAR(25),</a:t>
            </a:r>
          </a:p>
          <a:p>
            <a:pPr marL="1005840" lvl="4" indent="0">
              <a:buNone/>
            </a:pPr>
            <a:r>
              <a:rPr lang="en-US" dirty="0" err="1"/>
              <a:t>author_id</a:t>
            </a:r>
            <a:r>
              <a:rPr lang="en-US" dirty="0"/>
              <a:t> INTEGER NOT NULL,</a:t>
            </a:r>
          </a:p>
          <a:p>
            <a:pPr marL="1005840" lvl="4" indent="0">
              <a:buNone/>
            </a:pPr>
            <a:r>
              <a:rPr lang="en-US" dirty="0"/>
              <a:t>CONSTRAINT </a:t>
            </a:r>
            <a:r>
              <a:rPr lang="en-US" dirty="0" err="1"/>
              <a:t>author_fk</a:t>
            </a:r>
            <a:endParaRPr lang="en-US" dirty="0"/>
          </a:p>
          <a:p>
            <a:pPr marL="1005840" lvl="4" indent="0">
              <a:buNone/>
            </a:pPr>
            <a:r>
              <a:rPr lang="en-US" dirty="0"/>
              <a:t> FOREIGN KEY (</a:t>
            </a:r>
            <a:r>
              <a:rPr lang="en-US" dirty="0" err="1"/>
              <a:t>author_id</a:t>
            </a:r>
            <a:r>
              <a:rPr lang="en-US" dirty="0"/>
              <a:t>)</a:t>
            </a:r>
          </a:p>
          <a:p>
            <a:pPr marL="1005840" lvl="4" indent="0">
              <a:buNone/>
            </a:pPr>
            <a:r>
              <a:rPr lang="en-US" dirty="0"/>
              <a:t> REFERENCES authors(id)</a:t>
            </a:r>
          </a:p>
          <a:p>
            <a:pPr marL="822960" lvl="3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6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some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0">
              <a:buNone/>
            </a:pPr>
            <a:r>
              <a:rPr lang="en-US" dirty="0"/>
              <a:t>INSERT INTO authors</a:t>
            </a:r>
          </a:p>
          <a:p>
            <a:pPr marL="548640" lvl="2" indent="0">
              <a:buNone/>
            </a:pPr>
            <a:r>
              <a:rPr lang="en-US" dirty="0"/>
              <a:t> 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 marL="548640" lvl="2" indent="0">
              <a:buNone/>
            </a:pPr>
            <a:r>
              <a:rPr lang="en-US" dirty="0"/>
              <a:t>   VALUES</a:t>
            </a:r>
          </a:p>
          <a:p>
            <a:pPr marL="548640" lvl="2" indent="0">
              <a:buNone/>
            </a:pPr>
            <a:r>
              <a:rPr lang="en-US" dirty="0"/>
              <a:t>   ('Dean', 'Koontz'),</a:t>
            </a:r>
          </a:p>
          <a:p>
            <a:pPr marL="548640" lvl="2" indent="0">
              <a:buNone/>
            </a:pPr>
            <a:r>
              <a:rPr lang="en-US" dirty="0"/>
              <a:t>   ('</a:t>
            </a:r>
            <a:r>
              <a:rPr lang="en-US" dirty="0" err="1"/>
              <a:t>Jim','Butcher</a:t>
            </a:r>
            <a:r>
              <a:rPr lang="en-US" dirty="0"/>
              <a:t>'),</a:t>
            </a:r>
          </a:p>
          <a:p>
            <a:pPr marL="548640" lvl="2" indent="0">
              <a:buNone/>
            </a:pPr>
            <a:r>
              <a:rPr lang="en-US" dirty="0"/>
              <a:t>   ('</a:t>
            </a:r>
            <a:r>
              <a:rPr lang="en-US" dirty="0" err="1"/>
              <a:t>Harlen</a:t>
            </a:r>
            <a:r>
              <a:rPr lang="en-US" dirty="0"/>
              <a:t>','</a:t>
            </a:r>
            <a:r>
              <a:rPr lang="en-US" dirty="0" err="1"/>
              <a:t>Coben</a:t>
            </a:r>
            <a:r>
              <a:rPr lang="en-US" dirty="0"/>
              <a:t>'),</a:t>
            </a:r>
          </a:p>
          <a:p>
            <a:pPr marL="548640" lvl="2" indent="0">
              <a:buNone/>
            </a:pPr>
            <a:r>
              <a:rPr lang="en-US" dirty="0"/>
              <a:t>   ('</a:t>
            </a:r>
            <a:r>
              <a:rPr lang="en-US" dirty="0" err="1"/>
              <a:t>Jim','Delaney</a:t>
            </a:r>
            <a:r>
              <a:rPr lang="en-US" dirty="0"/>
              <a:t>')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dirty="0"/>
              <a:t>INSERT INTO books</a:t>
            </a:r>
          </a:p>
          <a:p>
            <a:pPr marL="548640" lvl="2" indent="0">
              <a:buNone/>
            </a:pPr>
            <a:r>
              <a:rPr lang="en-US" dirty="0"/>
              <a:t>(title, </a:t>
            </a:r>
            <a:r>
              <a:rPr lang="en-US" dirty="0" err="1"/>
              <a:t>author_id</a:t>
            </a:r>
            <a:r>
              <a:rPr lang="en-US" dirty="0"/>
              <a:t>)</a:t>
            </a:r>
          </a:p>
          <a:p>
            <a:pPr marL="548640" lvl="2" indent="0">
              <a:buNone/>
            </a:pPr>
            <a:r>
              <a:rPr lang="en-US" dirty="0"/>
              <a:t>VALUES</a:t>
            </a:r>
          </a:p>
          <a:p>
            <a:pPr marL="548640" lvl="2" indent="0">
              <a:buNone/>
            </a:pPr>
            <a:r>
              <a:rPr lang="en-US" dirty="0"/>
              <a:t>??????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1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some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492" y="2011680"/>
            <a:ext cx="8065294" cy="4846320"/>
          </a:xfrm>
        </p:spPr>
        <p:txBody>
          <a:bodyPr>
            <a:normAutofit/>
          </a:bodyPr>
          <a:lstStyle/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INSERT INTO books</a:t>
            </a: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(title,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author_id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(‘Watchers’,1);</a:t>
            </a:r>
          </a:p>
          <a:p>
            <a:pPr marL="822960" lvl="3" indent="0"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INSERT INTO books</a:t>
            </a: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(title,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author_id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(‘Booky’,6);</a:t>
            </a:r>
          </a:p>
          <a:p>
            <a:pPr marL="822960" lvl="3" indent="0"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INSERT INTO books</a:t>
            </a: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(title,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author_id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822960" lvl="3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(‘Side Jobs’, 2);</a:t>
            </a:r>
          </a:p>
          <a:p>
            <a:pPr marL="822960" lvl="3" indent="0">
              <a:buNone/>
            </a:pPr>
            <a:endParaRPr lang="en-US" dirty="0"/>
          </a:p>
          <a:p>
            <a:pPr marL="822960" lvl="3" indent="0">
              <a:buNone/>
            </a:pP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593080" y="3493369"/>
            <a:ext cx="1066800" cy="1066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Preserving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DBMS will </a:t>
            </a:r>
            <a:r>
              <a:rPr lang="en-CA" b="1" u="sng" dirty="0"/>
              <a:t>NOT</a:t>
            </a:r>
            <a:r>
              <a:rPr lang="en-CA" dirty="0"/>
              <a:t> allow you to create orphan rows or make existing rows orphans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When you INSERT, UPDATE, DELETE a row with a FOREIGN KEY column that references a PRIMARY KEY column in a parent table  the following are checked: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137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Foreign-key table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Inserting a row into the foreign-key table</a:t>
            </a:r>
          </a:p>
          <a:p>
            <a:pPr lvl="1"/>
            <a:r>
              <a:rPr lang="en-CA" dirty="0"/>
              <a:t>The system checks that the new FOREIGN KEY value matches a PRIMARY KEY value in the parent table.  If no match exists, the INSERT will not be allowed</a:t>
            </a:r>
          </a:p>
          <a:p>
            <a:pPr marL="822960" lvl="3" indent="0">
              <a:buNone/>
            </a:pPr>
            <a:r>
              <a:rPr lang="en-US" sz="1500" dirty="0"/>
              <a:t>INSERT INTO books</a:t>
            </a:r>
          </a:p>
          <a:p>
            <a:pPr marL="822960" lvl="3" indent="0">
              <a:buNone/>
            </a:pPr>
            <a:r>
              <a:rPr lang="en-US" sz="1500" dirty="0"/>
              <a:t>(title, </a:t>
            </a:r>
            <a:r>
              <a:rPr lang="en-US" sz="1500" dirty="0" err="1"/>
              <a:t>author_id</a:t>
            </a:r>
            <a:r>
              <a:rPr lang="en-US" sz="1500" dirty="0"/>
              <a:t>)</a:t>
            </a:r>
          </a:p>
          <a:p>
            <a:pPr marL="822960" lvl="3" indent="0">
              <a:buNone/>
            </a:pPr>
            <a:r>
              <a:rPr lang="en-US" sz="1500" dirty="0"/>
              <a:t>VALUES</a:t>
            </a:r>
          </a:p>
          <a:p>
            <a:pPr marL="822960" lvl="3" indent="0">
              <a:buNone/>
            </a:pPr>
            <a:r>
              <a:rPr lang="en-US" sz="1500" dirty="0"/>
              <a:t>(‘Booky’,6)</a:t>
            </a:r>
            <a:endParaRPr lang="en-CA" sz="1500" dirty="0"/>
          </a:p>
          <a:p>
            <a:r>
              <a:rPr lang="en-CA" dirty="0"/>
              <a:t>Updating a row in the foreign-key table</a:t>
            </a:r>
          </a:p>
          <a:p>
            <a:pPr lvl="1"/>
            <a:r>
              <a:rPr lang="en-CA" dirty="0"/>
              <a:t>The system checks that the updated FOREIGN KEY value matches a PRIMARY KEY value in the parent table.  If no match exists, the UPDATE will not be allowed</a:t>
            </a:r>
          </a:p>
          <a:p>
            <a:pPr marL="960120" lvl="2" indent="0">
              <a:buNone/>
            </a:pPr>
            <a:r>
              <a:rPr lang="en-CA" sz="1300" dirty="0"/>
              <a:t>UPDATE books</a:t>
            </a:r>
          </a:p>
          <a:p>
            <a:pPr marL="960120" lvl="2" indent="0">
              <a:buNone/>
            </a:pPr>
            <a:r>
              <a:rPr lang="en-CA" sz="1300" dirty="0"/>
              <a:t>SET title='New Book', </a:t>
            </a:r>
            <a:r>
              <a:rPr lang="en-CA" sz="1300" dirty="0" err="1"/>
              <a:t>author_id</a:t>
            </a:r>
            <a:r>
              <a:rPr lang="en-CA" sz="1300" dirty="0"/>
              <a:t>='6'</a:t>
            </a:r>
          </a:p>
          <a:p>
            <a:pPr marL="960120" lvl="2" indent="0">
              <a:buNone/>
            </a:pPr>
            <a:r>
              <a:rPr lang="en-CA" sz="1300" dirty="0"/>
              <a:t>WHERE id=1;</a:t>
            </a:r>
          </a:p>
          <a:p>
            <a:r>
              <a:rPr lang="en-CA" dirty="0"/>
              <a:t>Deleting a row in the foreign-key table.</a:t>
            </a:r>
          </a:p>
          <a:p>
            <a:pPr lvl="1"/>
            <a:r>
              <a:rPr lang="en-CA" dirty="0"/>
              <a:t>No check is required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567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Parent table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Inserting a row into the parent table</a:t>
            </a:r>
          </a:p>
          <a:p>
            <a:pPr lvl="1"/>
            <a:r>
              <a:rPr lang="en-CA" dirty="0"/>
              <a:t>No check is required</a:t>
            </a:r>
          </a:p>
          <a:p>
            <a:pPr lvl="1"/>
            <a:endParaRPr lang="en-CA" dirty="0"/>
          </a:p>
          <a:p>
            <a:r>
              <a:rPr lang="en-CA" dirty="0"/>
              <a:t>Updating a row in the parent table. </a:t>
            </a:r>
          </a:p>
          <a:p>
            <a:pPr lvl="1"/>
            <a:r>
              <a:rPr lang="en-CA" dirty="0"/>
              <a:t>The system checks that none of the FOREIGN KEY values matches the PRIMARY KEY value to be updated.  If a match exists, the UPDATE is not allowed</a:t>
            </a:r>
          </a:p>
          <a:p>
            <a:pPr marL="1417320" lvl="3" indent="0">
              <a:buNone/>
            </a:pPr>
            <a:r>
              <a:rPr lang="en-CA" dirty="0"/>
              <a:t>UPDATE authors</a:t>
            </a:r>
          </a:p>
          <a:p>
            <a:pPr marL="1417320" lvl="3" indent="0">
              <a:buNone/>
            </a:pPr>
            <a:r>
              <a:rPr lang="en-CA" dirty="0"/>
              <a:t>SET id=6</a:t>
            </a:r>
          </a:p>
          <a:p>
            <a:pPr marL="1417320" lvl="3" indent="0">
              <a:buNone/>
            </a:pPr>
            <a:r>
              <a:rPr lang="en-CA" dirty="0"/>
              <a:t>WHERE </a:t>
            </a:r>
            <a:r>
              <a:rPr lang="en-CA" dirty="0" err="1"/>
              <a:t>fname</a:t>
            </a:r>
            <a:r>
              <a:rPr lang="en-CA" dirty="0"/>
              <a:t>=‘Dean’;</a:t>
            </a:r>
          </a:p>
          <a:p>
            <a:r>
              <a:rPr lang="en-CA" dirty="0"/>
              <a:t>Deleting a row from the parent table</a:t>
            </a:r>
          </a:p>
          <a:p>
            <a:pPr lvl="1"/>
            <a:r>
              <a:rPr lang="en-CA" dirty="0"/>
              <a:t>The system checks that none of the FOREIGN KEY values matches the PRIMARY KEY values to be deleted.  If a match exists, the DBMS is not allowed.</a:t>
            </a:r>
          </a:p>
          <a:p>
            <a:pPr marL="1417320" lvl="3" indent="0">
              <a:buNone/>
            </a:pPr>
            <a:r>
              <a:rPr lang="en-CA" dirty="0"/>
              <a:t>DELETE FROM authors</a:t>
            </a:r>
          </a:p>
          <a:p>
            <a:pPr marL="1417320" lvl="3" indent="0">
              <a:buNone/>
            </a:pPr>
            <a:r>
              <a:rPr lang="en-CA" dirty="0"/>
              <a:t>WHERE id=1;</a:t>
            </a:r>
          </a:p>
        </p:txBody>
      </p:sp>
    </p:spTree>
    <p:extLst>
      <p:ext uri="{BB962C8B-B14F-4D97-AF65-F5344CB8AC3E}">
        <p14:creationId xmlns:p14="http://schemas.microsoft.com/office/powerpoint/2010/main" val="232752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Drop tables with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To remove a table – have to remove the primary relationship </a:t>
            </a:r>
          </a:p>
          <a:p>
            <a:pPr marL="0" indent="0">
              <a:buNone/>
            </a:pPr>
            <a:r>
              <a:rPr lang="en-CA" dirty="0"/>
              <a:t>DROP TABLE authors;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DROP TABLE books;</a:t>
            </a:r>
          </a:p>
          <a:p>
            <a:pPr marL="0" indent="0">
              <a:buNone/>
            </a:pPr>
            <a:r>
              <a:rPr lang="en-CA" dirty="0"/>
              <a:t>DROP TABLE authors;</a:t>
            </a:r>
          </a:p>
          <a:p>
            <a:endParaRPr lang="en-CA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94E24479-839A-41D6-A367-187C4976FAF7}"/>
              </a:ext>
            </a:extLst>
          </p:cNvPr>
          <p:cNvSpPr/>
          <p:nvPr/>
        </p:nvSpPr>
        <p:spPr>
          <a:xfrm>
            <a:off x="3912899" y="3472705"/>
            <a:ext cx="383177" cy="5834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640FC21C-83DE-44E9-9D15-A157F6DFC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6076" y="2434753"/>
            <a:ext cx="724607" cy="7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we need…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the order of the columns in the table</a:t>
            </a:r>
          </a:p>
          <a:p>
            <a:r>
              <a:rPr lang="en-US" dirty="0"/>
              <a:t>Know the column names</a:t>
            </a:r>
          </a:p>
          <a:p>
            <a:r>
              <a:rPr lang="en-US" dirty="0"/>
              <a:t>Know the columns data types</a:t>
            </a:r>
          </a:p>
          <a:p>
            <a:r>
              <a:rPr lang="en-US" dirty="0"/>
              <a:t>Whether column is a key</a:t>
            </a:r>
          </a:p>
          <a:p>
            <a:r>
              <a:rPr lang="en-US" dirty="0"/>
              <a:t>Whether the column requires unique values</a:t>
            </a:r>
          </a:p>
          <a:p>
            <a:r>
              <a:rPr lang="en-US" dirty="0"/>
              <a:t>Whether the column allows nulls</a:t>
            </a:r>
          </a:p>
          <a:p>
            <a:r>
              <a:rPr lang="en-US" dirty="0"/>
              <a:t>Whether the column has a default value</a:t>
            </a:r>
          </a:p>
          <a:p>
            <a:r>
              <a:rPr lang="en-US" dirty="0"/>
              <a:t>Table and column constraints</a:t>
            </a:r>
          </a:p>
        </p:txBody>
      </p:sp>
    </p:spTree>
    <p:extLst>
      <p:ext uri="{BB962C8B-B14F-4D97-AF65-F5344CB8AC3E}">
        <p14:creationId xmlns:p14="http://schemas.microsoft.com/office/powerpoint/2010/main" val="2416025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B0C8-F473-43DB-8FA1-CA0E58481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DML -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6A855-81FA-4C5A-966C-AEE0037CC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MAD 202</a:t>
            </a:r>
          </a:p>
        </p:txBody>
      </p:sp>
    </p:spTree>
    <p:extLst>
      <p:ext uri="{BB962C8B-B14F-4D97-AF65-F5344CB8AC3E}">
        <p14:creationId xmlns:p14="http://schemas.microsoft.com/office/powerpoint/2010/main" val="364150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 is similar to the ALTER DDL statement, but instead of changing the structure of a table, we are changing the data that is contained within the table.</a:t>
            </a:r>
          </a:p>
          <a:p>
            <a:r>
              <a:rPr lang="en-US" dirty="0"/>
              <a:t>We can update all rows in a table or we can update specific rows in a table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table</a:t>
            </a: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value</a:t>
            </a:r>
          </a:p>
          <a:p>
            <a:pPr marL="27432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This would update all values in that column, not just the record we want</a:t>
            </a:r>
          </a:p>
          <a:p>
            <a:pPr marL="274320" lvl="1" indent="0">
              <a:buNone/>
            </a:pPr>
            <a:endParaRPr lang="en-US" i="1" dirty="0"/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table</a:t>
            </a: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value</a:t>
            </a:r>
          </a:p>
          <a:p>
            <a:pPr marL="27432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WHERE</a:t>
            </a:r>
          </a:p>
          <a:p>
            <a:pPr marL="274320" lvl="1" indent="0">
              <a:buNone/>
            </a:pP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50579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value must have the same data type or must be implicitly convertible to the same type as its column</a:t>
            </a:r>
          </a:p>
          <a:p>
            <a:r>
              <a:rPr lang="en-CA" dirty="0"/>
              <a:t>Order of rows is unimportant</a:t>
            </a:r>
          </a:p>
        </p:txBody>
      </p:sp>
    </p:spTree>
    <p:extLst>
      <p:ext uri="{BB962C8B-B14F-4D97-AF65-F5344CB8AC3E}">
        <p14:creationId xmlns:p14="http://schemas.microsoft.com/office/powerpoint/2010/main" val="217723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 clause limits the change to the areas that we specifically wanted.</a:t>
            </a:r>
          </a:p>
          <a:p>
            <a:r>
              <a:rPr lang="en-US" dirty="0"/>
              <a:t>It acts as a filter</a:t>
            </a:r>
          </a:p>
          <a:p>
            <a:r>
              <a:rPr lang="en-US" dirty="0"/>
              <a:t>It is optional (without it all values will be updated)</a:t>
            </a:r>
          </a:p>
          <a:p>
            <a:r>
              <a:rPr lang="en-US" dirty="0"/>
              <a:t>It is all about true conditions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26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ALTER TABLE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ADD COLUMN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jl_member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CHAR(3)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jl_member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'YES';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Updates all current records to YES</a:t>
            </a:r>
          </a:p>
        </p:txBody>
      </p:sp>
    </p:spTree>
    <p:extLst>
      <p:ext uri="{BB962C8B-B14F-4D97-AF65-F5344CB8AC3E}">
        <p14:creationId xmlns:p14="http://schemas.microsoft.com/office/powerpoint/2010/main" val="3018099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condition is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secret_identity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'Diana Prince'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=3;</a:t>
            </a:r>
          </a:p>
        </p:txBody>
      </p:sp>
    </p:spTree>
    <p:extLst>
      <p:ext uri="{BB962C8B-B14F-4D97-AF65-F5344CB8AC3E}">
        <p14:creationId xmlns:p14="http://schemas.microsoft.com/office/powerpoint/2010/main" val="148678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ALTER TABLE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ADD COLUMN gender CHAR(6);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gender =‘male’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&lt;&gt;’Wonder Woman’;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&lt;&gt; means </a:t>
            </a:r>
            <a:r>
              <a:rPr lang="en-US" b="1" i="1" dirty="0"/>
              <a:t>NOT.  </a:t>
            </a:r>
            <a:r>
              <a:rPr lang="en-US" dirty="0"/>
              <a:t>This is a comparison operator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74963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/>
              <a:t>= 	means equal to</a:t>
            </a:r>
          </a:p>
          <a:p>
            <a:pPr marL="0" indent="0">
              <a:buNone/>
            </a:pPr>
            <a:r>
              <a:rPr lang="en-US" sz="2600" dirty="0"/>
              <a:t>&lt;&gt; 	means not equal to</a:t>
            </a:r>
          </a:p>
          <a:p>
            <a:pPr marL="0" indent="0">
              <a:buNone/>
            </a:pPr>
            <a:r>
              <a:rPr lang="en-US" sz="2600" dirty="0"/>
              <a:t>&lt;	means less than</a:t>
            </a:r>
          </a:p>
          <a:p>
            <a:pPr marL="0" indent="0">
              <a:buNone/>
            </a:pPr>
            <a:r>
              <a:rPr lang="en-US" sz="2600" dirty="0"/>
              <a:t>&gt; 	means greater than</a:t>
            </a:r>
          </a:p>
          <a:p>
            <a:pPr marL="0" indent="0">
              <a:buNone/>
            </a:pPr>
            <a:r>
              <a:rPr lang="en-US" sz="2600" dirty="0"/>
              <a:t>&lt;= 	means less than or equal to</a:t>
            </a:r>
          </a:p>
          <a:p>
            <a:pPr marL="0" indent="0">
              <a:buNone/>
            </a:pPr>
            <a:r>
              <a:rPr lang="en-US" sz="2600" dirty="0"/>
              <a:t>&gt;= 	means greater than or equal 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  personnel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SET  salary = salary * 1.07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WHERE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jobgrade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&lt;=4;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Would increase the salary by 7% where the </a:t>
            </a:r>
            <a:r>
              <a:rPr lang="en-US" dirty="0" err="1"/>
              <a:t>jobgrade</a:t>
            </a:r>
            <a:r>
              <a:rPr lang="en-US" dirty="0"/>
              <a:t> is 4 and under.</a:t>
            </a:r>
          </a:p>
        </p:txBody>
      </p:sp>
    </p:spTree>
    <p:extLst>
      <p:ext uri="{BB962C8B-B14F-4D97-AF65-F5344CB8AC3E}">
        <p14:creationId xmlns:p14="http://schemas.microsoft.com/office/powerpoint/2010/main" val="2920360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LIKE operator implements pattern matching</a:t>
            </a:r>
          </a:p>
          <a:p>
            <a:r>
              <a:rPr lang="en-US" dirty="0"/>
              <a:t>If we wanted to update the wonder woman gender column to female, we could: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gender=‘female’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LIKE ‘%Woman’;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WILDCARDS</a:t>
            </a:r>
          </a:p>
          <a:p>
            <a:r>
              <a:rPr lang="en-US" dirty="0"/>
              <a:t>The % looks for one or more characters before</a:t>
            </a:r>
          </a:p>
          <a:p>
            <a:r>
              <a:rPr lang="en-US" dirty="0"/>
              <a:t>The _ looks for one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49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a range test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age = 37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age BETWEEN 35 AND 38;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values being checked are included in the between range test (so anyone that was 35 would be updated as would anyone who is 38)</a:t>
            </a:r>
          </a:p>
        </p:txBody>
      </p:sp>
    </p:spTree>
    <p:extLst>
      <p:ext uri="{BB962C8B-B14F-4D97-AF65-F5344CB8AC3E}">
        <p14:creationId xmlns:p14="http://schemas.microsoft.com/office/powerpoint/2010/main" val="328442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059C-1368-454B-B34C-F3A647B90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DML - INSERT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B57B1-23B8-4276-B2D7-FB3C3A572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MAD 202</a:t>
            </a:r>
          </a:p>
        </p:txBody>
      </p:sp>
    </p:spTree>
    <p:extLst>
      <p:ext uri="{BB962C8B-B14F-4D97-AF65-F5344CB8AC3E}">
        <p14:creationId xmlns:p14="http://schemas.microsoft.com/office/powerpoint/2010/main" val="1212877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AND ----- OR</a:t>
            </a:r>
          </a:p>
          <a:p>
            <a:endParaRPr lang="en-US" dirty="0"/>
          </a:p>
          <a:p>
            <a:r>
              <a:rPr lang="en-US" dirty="0"/>
              <a:t>The AND condition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age = 33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=‘Superman’ AND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secret_identity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=‘Clark Kent’;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OR condition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age = 32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='Superman' 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='Wonder Woman’;</a:t>
            </a:r>
          </a:p>
        </p:txBody>
      </p:sp>
    </p:spTree>
    <p:extLst>
      <p:ext uri="{BB962C8B-B14F-4D97-AF65-F5344CB8AC3E}">
        <p14:creationId xmlns:p14="http://schemas.microsoft.com/office/powerpoint/2010/main" val="3976435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42B8-FAE8-4785-9DB9-E7CF550CB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DML - DELETE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D346-5CA2-40F2-A999-92EDB5DEB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MAD 202</a:t>
            </a:r>
          </a:p>
        </p:txBody>
      </p:sp>
    </p:spTree>
    <p:extLst>
      <p:ext uri="{BB962C8B-B14F-4D97-AF65-F5344CB8AC3E}">
        <p14:creationId xmlns:p14="http://schemas.microsoft.com/office/powerpoint/2010/main" val="2949184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INSERT and UPDATE you do not need to specify any column names because it removes entire rows</a:t>
            </a:r>
          </a:p>
          <a:p>
            <a:r>
              <a:rPr lang="en-US" dirty="0"/>
              <a:t>Only deletes the rows – you can remove all rows from a table, but cannot delete the table itself</a:t>
            </a:r>
          </a:p>
          <a:p>
            <a:endParaRPr lang="en-US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 FROM superheroes;</a:t>
            </a:r>
          </a:p>
          <a:p>
            <a:endParaRPr lang="en-US" dirty="0"/>
          </a:p>
          <a:p>
            <a:r>
              <a:rPr lang="en-US" dirty="0"/>
              <a:t>This statement will remove all information.  It is very important that you implement the WHERE clause to delete only the records that you desire!</a:t>
            </a:r>
          </a:p>
        </p:txBody>
      </p:sp>
    </p:spTree>
    <p:extLst>
      <p:ext uri="{BB962C8B-B14F-4D97-AF65-F5344CB8AC3E}">
        <p14:creationId xmlns:p14="http://schemas.microsoft.com/office/powerpoint/2010/main" val="922175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secret_identity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(4, ‘No One', ‘Somebody');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wanted to delete just this record there are a number of ways:</a:t>
            </a:r>
          </a:p>
        </p:txBody>
      </p:sp>
    </p:spTree>
    <p:extLst>
      <p:ext uri="{BB962C8B-B14F-4D97-AF65-F5344CB8AC3E}">
        <p14:creationId xmlns:p14="http://schemas.microsoft.com/office/powerpoint/2010/main" val="196158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 FROM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&gt;3;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 FROM superheroes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hero_name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LIKE ‘no%‘;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others…. It is important to provide as much detail as possible to ensure that the correct records are removed.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1B900-3C0E-420B-8925-B0A7D2CF31D5}"/>
              </a:ext>
            </a:extLst>
          </p:cNvPr>
          <p:cNvSpPr/>
          <p:nvPr/>
        </p:nvSpPr>
        <p:spPr>
          <a:xfrm>
            <a:off x="7619808" y="1962785"/>
            <a:ext cx="36311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(4, ‘No One', ‘Somebody')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450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CREATE DDL statement because it creates a new object in the database, but while CREATE creates a new table, the INSERT creates a new row into an existing table.</a:t>
            </a:r>
          </a:p>
          <a:p>
            <a:r>
              <a:rPr lang="en-US" dirty="0"/>
              <a:t>Several variations on the INSERT command</a:t>
            </a:r>
          </a:p>
          <a:p>
            <a:pPr lvl="1"/>
            <a:r>
              <a:rPr lang="en-US" dirty="0"/>
              <a:t>Insert  row by using the column positions</a:t>
            </a:r>
          </a:p>
          <a:p>
            <a:pPr lvl="1"/>
            <a:r>
              <a:rPr lang="en-US" dirty="0"/>
              <a:t>Insert row by using column names</a:t>
            </a:r>
          </a:p>
          <a:p>
            <a:pPr lvl="1"/>
            <a:r>
              <a:rPr lang="en-US" dirty="0"/>
              <a:t>Insert rows from one table into another table</a:t>
            </a:r>
          </a:p>
          <a:p>
            <a:r>
              <a:rPr lang="en-US" dirty="0"/>
              <a:t>It inserts ENTIRE rows.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0">
              <a:buNone/>
            </a:pPr>
            <a:endParaRPr lang="en-US" sz="2400" dirty="0"/>
          </a:p>
          <a:p>
            <a:pPr marL="548640" lvl="2" indent="0">
              <a:buNone/>
            </a:pPr>
            <a:endParaRPr lang="en-US" sz="2400" dirty="0"/>
          </a:p>
          <a:p>
            <a:pPr marL="548640" lvl="2" indent="0">
              <a:buNone/>
            </a:pPr>
            <a:endParaRPr lang="en-US" sz="2400" dirty="0"/>
          </a:p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INSERT INTO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tablename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column1, column2, column3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,…)</a:t>
            </a:r>
          </a:p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value1, value2, value3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…..)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86600" y="28956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554340" y="4744813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801" y="2438400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columns in the row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5440" y="5017347"/>
            <a:ext cx="117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values</a:t>
            </a:r>
          </a:p>
        </p:txBody>
      </p:sp>
    </p:spTree>
    <p:extLst>
      <p:ext uri="{BB962C8B-B14F-4D97-AF65-F5344CB8AC3E}">
        <p14:creationId xmlns:p14="http://schemas.microsoft.com/office/powerpoint/2010/main" val="188025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INSERT INTO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tablename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column1, column2, column3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,…)</a:t>
            </a:r>
          </a:p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value1, value2, value3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…..)</a:t>
            </a:r>
          </a:p>
          <a:p>
            <a:pPr marL="548640" lvl="2" indent="0">
              <a:buNone/>
            </a:pPr>
            <a:endParaRPr lang="en-US" sz="2400" dirty="0"/>
          </a:p>
          <a:p>
            <a:r>
              <a:rPr lang="en-US" dirty="0"/>
              <a:t>The first column will receive the first value.</a:t>
            </a:r>
          </a:p>
          <a:p>
            <a:r>
              <a:rPr lang="en-US" dirty="0"/>
              <a:t>The second column will receive the second value….</a:t>
            </a:r>
          </a:p>
          <a:p>
            <a:endParaRPr lang="en-US" dirty="0"/>
          </a:p>
          <a:p>
            <a:r>
              <a:rPr lang="en-US" dirty="0"/>
              <a:t>There has to be the same number of columns listed in the first list as there are values in the second list, or you will get an error</a:t>
            </a:r>
          </a:p>
          <a:p>
            <a:endParaRPr lang="en-US" dirty="0"/>
          </a:p>
          <a:p>
            <a:r>
              <a:rPr lang="en-US" dirty="0"/>
              <a:t>Each inserted value MUST have the same data type or must be convertible to the same type as its corresponding column</a:t>
            </a:r>
          </a:p>
        </p:txBody>
      </p:sp>
    </p:spTree>
    <p:extLst>
      <p:ext uri="{BB962C8B-B14F-4D97-AF65-F5344CB8AC3E}">
        <p14:creationId xmlns:p14="http://schemas.microsoft.com/office/powerpoint/2010/main" val="4483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INSERT INTO 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tablename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column3, column2, column1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,…)</a:t>
            </a:r>
          </a:p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548640" lvl="2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value3, value2, value1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…..)</a:t>
            </a:r>
          </a:p>
          <a:p>
            <a:pPr marL="548640" lvl="2" indent="0">
              <a:buNone/>
            </a:pPr>
            <a:endParaRPr lang="en-US" sz="2400" dirty="0"/>
          </a:p>
          <a:p>
            <a:r>
              <a:rPr lang="en-US" dirty="0"/>
              <a:t>Can do this BUT common practice is to list columns in order that they appear in the table.</a:t>
            </a:r>
          </a:p>
        </p:txBody>
      </p:sp>
    </p:spTree>
    <p:extLst>
      <p:ext uri="{BB962C8B-B14F-4D97-AF65-F5344CB8AC3E}">
        <p14:creationId xmlns:p14="http://schemas.microsoft.com/office/powerpoint/2010/main" val="351501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>
                <a:ea typeface="Courier New" charset="0"/>
                <a:cs typeface="Courier New" charset="0"/>
              </a:rPr>
              <a:t>Insert by Column Positions - </a:t>
            </a:r>
          </a:p>
          <a:p>
            <a:pPr marL="27432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tablename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(value1,value2,value3)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This format is allowed ONLY when the values listed are in the matching order of the columns AND the number of values equal the number of columns.</a:t>
            </a:r>
          </a:p>
          <a:p>
            <a:endParaRPr lang="en-US" dirty="0"/>
          </a:p>
          <a:p>
            <a:r>
              <a:rPr lang="en-US" dirty="0"/>
              <a:t>It is recommended that you do not use this format since the table may at some point be changed which can result in this method no longer working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7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{AE4C4065-EBF5-0C4F-B287-23067B373870}tf10001070</Template>
  <TotalTime>3</TotalTime>
  <Words>2024</Words>
  <Application>Microsoft Macintosh PowerPoint</Application>
  <PresentationFormat>Widescreen</PresentationFormat>
  <Paragraphs>382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Black</vt:lpstr>
      <vt:lpstr>Calibri</vt:lpstr>
      <vt:lpstr>Courier New</vt:lpstr>
      <vt:lpstr>Rockwell Extra Bold</vt:lpstr>
      <vt:lpstr>Wingdings</vt:lpstr>
      <vt:lpstr>Wood Type</vt:lpstr>
      <vt:lpstr>DML</vt:lpstr>
      <vt:lpstr>What is DML?</vt:lpstr>
      <vt:lpstr>Information we need…</vt:lpstr>
      <vt:lpstr>DML - INSERT</vt:lpstr>
      <vt:lpstr>INSERT</vt:lpstr>
      <vt:lpstr>INSERT statement</vt:lpstr>
      <vt:lpstr>INSERT STATEMENT</vt:lpstr>
      <vt:lpstr>INSERT STATEMENT</vt:lpstr>
      <vt:lpstr>INSERT STATEMENT</vt:lpstr>
      <vt:lpstr>INSERT SELECT</vt:lpstr>
      <vt:lpstr>INSERT STATEMENT in action</vt:lpstr>
      <vt:lpstr>INSERT</vt:lpstr>
      <vt:lpstr>INSERT</vt:lpstr>
      <vt:lpstr>INSERT</vt:lpstr>
      <vt:lpstr>INSERT</vt:lpstr>
      <vt:lpstr>INSERT multiple</vt:lpstr>
      <vt:lpstr>Additional Examples</vt:lpstr>
      <vt:lpstr>Knowing your columns..</vt:lpstr>
      <vt:lpstr>Shortened insert…</vt:lpstr>
      <vt:lpstr>Will this work?</vt:lpstr>
      <vt:lpstr>Inserting information into primary keys</vt:lpstr>
      <vt:lpstr>ID’s and auto incrementing</vt:lpstr>
      <vt:lpstr>INSERTING into tables with a foreign key relationship</vt:lpstr>
      <vt:lpstr>INSERT some authors</vt:lpstr>
      <vt:lpstr>INSERT some books</vt:lpstr>
      <vt:lpstr>Preserving referential integrity</vt:lpstr>
      <vt:lpstr>Foreign-key table changes</vt:lpstr>
      <vt:lpstr>Parent table changes</vt:lpstr>
      <vt:lpstr>Drop tables with relationships</vt:lpstr>
      <vt:lpstr>DML - UPDATE</vt:lpstr>
      <vt:lpstr>UPDATE Statement</vt:lpstr>
      <vt:lpstr>UPDATE statement</vt:lpstr>
      <vt:lpstr>The WHERE clause</vt:lpstr>
      <vt:lpstr>UPDATE ALL</vt:lpstr>
      <vt:lpstr>Where condition is true</vt:lpstr>
      <vt:lpstr>Filter</vt:lpstr>
      <vt:lpstr>Comparison operators</vt:lpstr>
      <vt:lpstr>LIKE</vt:lpstr>
      <vt:lpstr>BETWEEN</vt:lpstr>
      <vt:lpstr>COMPOUND CONDITIONS</vt:lpstr>
      <vt:lpstr>DML - DELETE </vt:lpstr>
      <vt:lpstr>DELETE</vt:lpstr>
      <vt:lpstr>DELETE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DML</dc:title>
  <dc:creator>Christopher Takaki</dc:creator>
  <cp:lastModifiedBy>Christopher Takaki</cp:lastModifiedBy>
  <cp:revision>4</cp:revision>
  <cp:lastPrinted>2018-08-23T20:31:16Z</cp:lastPrinted>
  <dcterms:created xsi:type="dcterms:W3CDTF">2017-12-31T15:06:37Z</dcterms:created>
  <dcterms:modified xsi:type="dcterms:W3CDTF">2018-10-17T00:08:53Z</dcterms:modified>
</cp:coreProperties>
</file>